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66" r:id="rId2"/>
    <p:sldId id="741" r:id="rId3"/>
    <p:sldId id="742" r:id="rId4"/>
    <p:sldId id="714" r:id="rId5"/>
    <p:sldId id="715" r:id="rId6"/>
    <p:sldId id="717" r:id="rId7"/>
    <p:sldId id="718" r:id="rId8"/>
    <p:sldId id="719" r:id="rId9"/>
    <p:sldId id="720" r:id="rId10"/>
    <p:sldId id="722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791" r:id="rId21"/>
    <p:sldId id="744" r:id="rId22"/>
    <p:sldId id="733" r:id="rId23"/>
    <p:sldId id="747" r:id="rId24"/>
    <p:sldId id="745" r:id="rId25"/>
    <p:sldId id="746" r:id="rId26"/>
    <p:sldId id="797" r:id="rId27"/>
    <p:sldId id="798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9">
          <p15:clr>
            <a:srgbClr val="A4A3A4"/>
          </p15:clr>
        </p15:guide>
        <p15:guide id="2" pos="3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DEAA34"/>
    <a:srgbClr val="D1A500"/>
    <a:srgbClr val="FF0000"/>
    <a:srgbClr val="EBBB0E"/>
    <a:srgbClr val="008286"/>
    <a:srgbClr val="F2F2F2"/>
    <a:srgbClr val="FCD6B6"/>
    <a:srgbClr val="97742B"/>
    <a:srgbClr val="4F8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5" d="100"/>
          <a:sy n="55" d="100"/>
        </p:scale>
        <p:origin x="67" y="480"/>
      </p:cViewPr>
      <p:guideLst>
        <p:guide orient="horz" pos="2209"/>
        <p:guide pos="3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72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8582" y="754063"/>
            <a:ext cx="5856687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2923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0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788" y="1844675"/>
            <a:ext cx="1800225" cy="1800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25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2225" y="2420938"/>
            <a:ext cx="16573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第一节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21071" y="3357563"/>
            <a:ext cx="50123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4151784" y="2528523"/>
            <a:ext cx="176805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功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424915" y="659132"/>
            <a:ext cx="31291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第十一章    功和机械能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9363" y="5065713"/>
            <a:ext cx="1543050" cy="3952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8263" y="5118100"/>
            <a:ext cx="1674812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43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31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698"/>
          <p:cNvGrpSpPr/>
          <p:nvPr/>
        </p:nvGrpSpPr>
        <p:grpSpPr bwMode="auto">
          <a:xfrm>
            <a:off x="3837305" y="4794250"/>
            <a:ext cx="1919605" cy="1179195"/>
            <a:chOff x="0" y="0"/>
            <a:chExt cx="907" cy="635"/>
          </a:xfrm>
        </p:grpSpPr>
        <p:sp>
          <p:nvSpPr>
            <p:cNvPr id="14346" name="AutoShape 21"/>
            <p:cNvSpPr/>
            <p:nvPr/>
          </p:nvSpPr>
          <p:spPr bwMode="auto">
            <a:xfrm flipH="1">
              <a:off x="0" y="0"/>
              <a:ext cx="136" cy="635"/>
            </a:xfrm>
            <a:prstGeom prst="leftBrace">
              <a:avLst>
                <a:gd name="adj1" fmla="val 3873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7" name="Line 24"/>
            <p:cNvSpPr>
              <a:spLocks noChangeShapeType="1"/>
            </p:cNvSpPr>
            <p:nvPr/>
          </p:nvSpPr>
          <p:spPr bwMode="auto">
            <a:xfrm>
              <a:off x="272" y="318"/>
              <a:ext cx="635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2" name="Text Box 25"/>
          <p:cNvSpPr txBox="1">
            <a:spLocks noChangeArrowheads="1"/>
          </p:cNvSpPr>
          <p:nvPr/>
        </p:nvSpPr>
        <p:spPr bwMode="auto">
          <a:xfrm>
            <a:off x="5861684" y="5081270"/>
            <a:ext cx="4050739" cy="52578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有力无距离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（劳而无功）</a:t>
            </a:r>
          </a:p>
        </p:txBody>
      </p:sp>
      <p:pic>
        <p:nvPicPr>
          <p:cNvPr id="14340" name="图片 29702" descr="推石头没有推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85" y="1124744"/>
            <a:ext cx="4866315" cy="29270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6672064" y="2348880"/>
            <a:ext cx="3960440" cy="662554"/>
          </a:xfrm>
          <a:prstGeom prst="rect">
            <a:avLst/>
          </a:prstGeom>
          <a:noFill/>
          <a:ln w="25400">
            <a:noFill/>
            <a:round/>
          </a:ln>
        </p:spPr>
        <p:txBody>
          <a:bodyPr lIns="18000" tIns="0" rIns="1800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人用力推石头而没推动</a:t>
            </a:r>
          </a:p>
        </p:txBody>
      </p:sp>
      <p:sp>
        <p:nvSpPr>
          <p:cNvPr id="29705" name="文本框 29704"/>
          <p:cNvSpPr txBox="1">
            <a:spLocks noChangeArrowheads="1"/>
          </p:cNvSpPr>
          <p:nvPr/>
        </p:nvSpPr>
        <p:spPr bwMode="auto">
          <a:xfrm>
            <a:off x="2675856" y="5661660"/>
            <a:ext cx="1191684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9706" name="文本框 29705"/>
          <p:cNvSpPr txBox="1">
            <a:spLocks noChangeArrowheads="1"/>
          </p:cNvSpPr>
          <p:nvPr/>
        </p:nvSpPr>
        <p:spPr bwMode="auto">
          <a:xfrm>
            <a:off x="2675855" y="4531361"/>
            <a:ext cx="149013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≠0</a:t>
            </a:r>
          </a:p>
        </p:txBody>
      </p:sp>
      <p:sp>
        <p:nvSpPr>
          <p:cNvPr id="14344" name="文本框 29708"/>
          <p:cNvSpPr txBox="1">
            <a:spLocks noChangeArrowheads="1"/>
          </p:cNvSpPr>
          <p:nvPr/>
        </p:nvSpPr>
        <p:spPr bwMode="auto">
          <a:xfrm>
            <a:off x="1041788" y="4532640"/>
            <a:ext cx="1634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grpSp>
        <p:nvGrpSpPr>
          <p:cNvPr id="12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13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ldLvl="0" animBg="1"/>
      <p:bldP spid="29705" grpId="0"/>
      <p:bldP spid="29706" grpId="0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30726"/>
          <p:cNvSpPr txBox="1">
            <a:spLocks noChangeArrowheads="1"/>
          </p:cNvSpPr>
          <p:nvPr/>
        </p:nvSpPr>
        <p:spPr bwMode="auto">
          <a:xfrm>
            <a:off x="773713" y="3879850"/>
            <a:ext cx="4458191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当你抱着一摞书不动时，你累吗？你对书做功了吗？为什么？</a:t>
            </a:r>
          </a:p>
        </p:txBody>
      </p:sp>
      <p:sp>
        <p:nvSpPr>
          <p:cNvPr id="6" name="文本框 30726"/>
          <p:cNvSpPr txBox="1">
            <a:spLocks noChangeArrowheads="1"/>
          </p:cNvSpPr>
          <p:nvPr/>
        </p:nvSpPr>
        <p:spPr bwMode="auto">
          <a:xfrm>
            <a:off x="6600056" y="3879850"/>
            <a:ext cx="4680520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用力推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，汽车没有动，人累吗？人对汽车做功了吗？</a:t>
            </a:r>
          </a:p>
        </p:txBody>
      </p:sp>
      <p:grpSp>
        <p:nvGrpSpPr>
          <p:cNvPr id="7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22" y="1915224"/>
            <a:ext cx="4310388" cy="162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16026"/>
            <a:ext cx="1944216" cy="24270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7"/>
          <p:cNvSpPr/>
          <p:nvPr/>
        </p:nvSpPr>
        <p:spPr bwMode="auto">
          <a:xfrm flipH="1">
            <a:off x="3581400" y="4848225"/>
            <a:ext cx="192405" cy="1039495"/>
          </a:xfrm>
          <a:prstGeom prst="leftBrace">
            <a:avLst>
              <a:gd name="adj1" fmla="val 5169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8" name="Line 10"/>
          <p:cNvSpPr>
            <a:spLocks noChangeShapeType="1"/>
          </p:cNvSpPr>
          <p:nvPr/>
        </p:nvSpPr>
        <p:spPr bwMode="auto">
          <a:xfrm>
            <a:off x="3992633" y="5368188"/>
            <a:ext cx="134408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5573782" y="5105616"/>
            <a:ext cx="4997451" cy="52451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无力有距离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（不劳无功）</a:t>
            </a:r>
          </a:p>
        </p:txBody>
      </p:sp>
      <p:sp>
        <p:nvSpPr>
          <p:cNvPr id="16389" name="文本框 31751"/>
          <p:cNvSpPr txBox="1">
            <a:spLocks noChangeArrowheads="1"/>
          </p:cNvSpPr>
          <p:nvPr/>
        </p:nvSpPr>
        <p:spPr bwMode="auto">
          <a:xfrm>
            <a:off x="1444167" y="4111523"/>
            <a:ext cx="136101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2273900" y="5424386"/>
            <a:ext cx="149013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≠ 0</a:t>
            </a:r>
          </a:p>
        </p:txBody>
      </p:sp>
      <p:sp>
        <p:nvSpPr>
          <p:cNvPr id="31754" name="文本框 31753"/>
          <p:cNvSpPr txBox="1">
            <a:spLocks noChangeArrowheads="1"/>
          </p:cNvSpPr>
          <p:nvPr/>
        </p:nvSpPr>
        <p:spPr bwMode="auto">
          <a:xfrm>
            <a:off x="2276016" y="4633811"/>
            <a:ext cx="149013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= 0</a:t>
            </a:r>
          </a:p>
        </p:txBody>
      </p:sp>
      <p:pic>
        <p:nvPicPr>
          <p:cNvPr id="16392" name="图片 31754" descr="冰壶比赛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166" y="1141197"/>
            <a:ext cx="4466167" cy="2589327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6393" name="矩形 31757"/>
          <p:cNvSpPr>
            <a:spLocks noChangeArrowheads="1"/>
          </p:cNvSpPr>
          <p:nvPr/>
        </p:nvSpPr>
        <p:spPr bwMode="auto">
          <a:xfrm>
            <a:off x="6198200" y="1566761"/>
            <a:ext cx="4199890" cy="60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冰壶在平滑的冰面上滑行</a:t>
            </a:r>
            <a:endParaRPr 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6561631" y="3025674"/>
            <a:ext cx="2015067" cy="1412875"/>
          </a:xfrm>
          <a:prstGeom prst="wedgeEllipseCallout">
            <a:avLst>
              <a:gd name="adj1" fmla="val -180953"/>
              <a:gd name="adj2" fmla="val -22040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1755"/>
          <p:cNvPicPr>
            <a:picLocks noChangeAspect="1"/>
          </p:cNvPicPr>
          <p:nvPr/>
        </p:nvPicPr>
        <p:blipFill>
          <a:blip r:embed="rId3" cstate="print"/>
          <a:srcRect l="17051" t="26398" r="18336" b="26048"/>
          <a:stretch>
            <a:fillRect/>
          </a:stretch>
        </p:blipFill>
        <p:spPr>
          <a:xfrm>
            <a:off x="6845052" y="3256814"/>
            <a:ext cx="1446947" cy="950595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13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/>
      <p:bldP spid="31748" grpId="0" bldLvl="0" animBg="1"/>
      <p:bldP spid="31749" grpId="0" bldLvl="0" animBg="1"/>
      <p:bldP spid="16389" grpId="0"/>
      <p:bldP spid="31753" grpId="0"/>
      <p:bldP spid="317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A82065A6-A106-424C-8AB8-4B02B7A63D8A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xmlns="" id="{0B403E5E-D92D-4993-B801-71FD8654E00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7EA62094-0F79-4F94-A672-E140AFC2AB4F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A274C8BF-EFD6-4ED0-8317-A30C083E826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6EF74112-2994-40E7-B2F0-C2209F1FE246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xmlns="" id="{E577E693-7631-4602-A58F-36F9A2164479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xmlns="" id="{09C6CE99-6A5D-4532-9DA8-8F8E559E0F8E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xmlns="" id="{148CF8C8-7A62-4760-AF9A-7299A76EC224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xmlns="" id="{D1C264A2-FD7F-40A6-801D-60D667EE1F19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xmlns="" id="{54B27B5B-6079-4157-88B6-43A92160D33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7D4B8300-C389-4980-9E3C-B06942E6DEA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83EC84EB-A5A1-4391-9E40-80741073B0D4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464E7990-FCA4-4F58-BF5D-32C6047EB55F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E65191A0-315D-4759-A410-296DCE7BEBDD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xmlns="" id="{64463BE3-ADC0-4DE5-89A5-8D385C1C2997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A25D59CB-121F-4C13-AAB4-3F1374DDECF0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37B86CAC-036D-484B-9B92-764D1B7491D1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xmlns="" id="{62D50151-A89E-4E97-84D3-087C7A95047C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xmlns="" id="{FE47C1D9-B8A6-4CD3-971B-8B016E5A9EF4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218740CC-978D-4701-BA27-285F8637BA79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xmlns="" id="{97FD2552-76FF-4D6D-B818-2BA05992CD36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3A7A639F-BFEC-486C-B517-3813217F5116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5B3CC950-D547-4C8B-BF81-44697846A7D9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9204BEE9-9CD6-49CD-AE62-719F3613E365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4A50584D-3269-4182-81C4-89DD71391EB1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C433D316-6A6C-405E-875B-86E5A78104CF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xmlns="" id="{7BB43A8F-B9DD-43E2-99B1-7E6CBC7F6A5E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D3F8C6FA-71E7-4757-9BF0-F1FF00C62FDC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3B338F8B-0545-4EBD-9EF3-A3F253DCC9E2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xmlns="" id="{1E780D5B-DF4A-4A18-9123-1AD67E67ADB8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D08ED735-5ECA-4828-A17F-FE21045214B5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xmlns="" id="{FBBCCA28-63CF-4EE7-8D58-4717E29A313E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xmlns="" id="{1DBF1811-DF45-4391-91E2-79E129005D02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xmlns="" id="{1B0FBA1F-D1FF-42D8-AC23-D125E71B4BEA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xmlns="" id="{D001FE6F-5D10-4438-AC33-CA7E581109E7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A0660357-DF75-4418-85B9-944E204A7E8C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47C97A74-E9A0-46B1-ADA7-0B4853B44D9E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xmlns="" id="{17A86A03-EBFA-496D-96A3-31EF4624D278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xmlns="" id="{2B9FA6CF-FE12-4881-B0B2-BD8BD48A90F7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xmlns="" id="{CCDC69DB-E14E-4C5D-8B66-4245EE7BC34D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xmlns="" id="{CBA5DB91-B5D5-4E46-BF9C-E8A50812CC2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xmlns="" id="{65FC8F4C-597A-4F5D-ADAF-E7B95CF52713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xmlns="" id="{92439F62-343C-4622-809B-DF798418F2BB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xmlns="" id="{0E9626FE-D22B-4668-BC94-8F18D10D509C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xmlns="" id="{6525F638-752E-4736-845E-CF8BA6F7B5C4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91ED028F-AA27-4BAB-8028-EB54DA677034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xmlns="" id="{DA90E548-89E7-4E13-A87F-517753ADA023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xmlns="" id="{73A1E58C-C965-45C0-96E9-31CC03FCB498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82FC8888-C407-4173-BBB8-A7A7B97741F5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xmlns="" id="{9565353B-54E5-46D5-A138-399CCF03DD9D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xmlns="" id="{1047EBBD-A6CC-46A3-B638-CA069F01B087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xmlns="" id="{56B7789A-17B0-40E2-AAA2-3C7018FAAAB6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xmlns="" id="{581AF807-8706-4038-9EB5-F65054FE480A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xmlns="" id="{D6109633-94F2-4092-AC6C-A07F9B7A273F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xmlns="" id="{94520FBD-DEF7-4808-B5B9-A78CD064C306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xmlns="" id="{D108787D-1882-483D-AA11-A66D04F6B9F6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xmlns="" id="{19B591EA-14D9-4C67-ADE5-F53FAA4AD3BB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xmlns="" id="{3691CCD4-846A-4A3C-B0BF-0399C1211496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410" name="文本框 32773"/>
          <p:cNvSpPr txBox="1">
            <a:spLocks noChangeArrowheads="1"/>
          </p:cNvSpPr>
          <p:nvPr/>
        </p:nvSpPr>
        <p:spPr bwMode="auto">
          <a:xfrm>
            <a:off x="800260" y="1340768"/>
            <a:ext cx="10353027" cy="8248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用脚踢出足球，球在地面上滚动，滚动过程中，人对球做功了吗？</a:t>
            </a:r>
          </a:p>
        </p:txBody>
      </p:sp>
      <p:pic>
        <p:nvPicPr>
          <p:cNvPr id="17411" name="图片 32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2852936"/>
            <a:ext cx="4421094" cy="251251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7412" name="图片 32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2880585"/>
            <a:ext cx="4176464" cy="248570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grpSp>
        <p:nvGrpSpPr>
          <p:cNvPr id="6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16"/>
          <p:cNvSpPr/>
          <p:nvPr/>
        </p:nvSpPr>
        <p:spPr bwMode="auto">
          <a:xfrm flipH="1">
            <a:off x="4184841" y="4482057"/>
            <a:ext cx="192616" cy="1584325"/>
          </a:xfrm>
          <a:prstGeom prst="leftBrace">
            <a:avLst>
              <a:gd name="adj1" fmla="val 9098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Line 19"/>
          <p:cNvSpPr>
            <a:spLocks noChangeShapeType="1"/>
          </p:cNvSpPr>
          <p:nvPr/>
        </p:nvSpPr>
        <p:spPr bwMode="auto">
          <a:xfrm>
            <a:off x="4549966" y="5274218"/>
            <a:ext cx="134408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6108700" y="4650105"/>
            <a:ext cx="5603923" cy="160300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有力有距离，但力和距离垂直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（垂直无功）</a:t>
            </a:r>
          </a:p>
        </p:txBody>
      </p:sp>
      <p:sp>
        <p:nvSpPr>
          <p:cNvPr id="18438" name="文本框 33803"/>
          <p:cNvSpPr txBox="1">
            <a:spLocks noChangeArrowheads="1"/>
          </p:cNvSpPr>
          <p:nvPr/>
        </p:nvSpPr>
        <p:spPr bwMode="auto">
          <a:xfrm>
            <a:off x="1111250" y="4359910"/>
            <a:ext cx="10915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33805" name="文本框 33804"/>
          <p:cNvSpPr txBox="1">
            <a:spLocks noChangeArrowheads="1"/>
          </p:cNvSpPr>
          <p:nvPr/>
        </p:nvSpPr>
        <p:spPr bwMode="auto">
          <a:xfrm>
            <a:off x="2648142" y="4004853"/>
            <a:ext cx="168063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F≠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3806" name="文本框 33805"/>
          <p:cNvSpPr txBox="1">
            <a:spLocks noChangeArrowheads="1"/>
          </p:cNvSpPr>
          <p:nvPr/>
        </p:nvSpPr>
        <p:spPr bwMode="auto">
          <a:xfrm>
            <a:off x="2648142" y="4842418"/>
            <a:ext cx="168063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latin typeface="微软雅黑" panose="020B0503020204020204" pitchFamily="34" charset="-122"/>
                <a:ea typeface="微软雅黑" panose="020B0503020204020204" pitchFamily="34" charset="-122"/>
              </a:rPr>
              <a:t>s≠ 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3807" name="文本框 33806"/>
          <p:cNvSpPr txBox="1">
            <a:spLocks noChangeArrowheads="1"/>
          </p:cNvSpPr>
          <p:nvPr/>
        </p:nvSpPr>
        <p:spPr bwMode="auto">
          <a:xfrm>
            <a:off x="1350836" y="5689509"/>
            <a:ext cx="2834217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力的方向与运动方向垂直</a:t>
            </a:r>
          </a:p>
        </p:txBody>
      </p:sp>
      <p:pic>
        <p:nvPicPr>
          <p:cNvPr id="18442" name="图片 33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928" y="735553"/>
            <a:ext cx="5873722" cy="26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矩形 33808"/>
          <p:cNvSpPr>
            <a:spLocks noChangeArrowheads="1"/>
          </p:cNvSpPr>
          <p:nvPr/>
        </p:nvSpPr>
        <p:spPr bwMode="auto">
          <a:xfrm>
            <a:off x="4567944" y="3389630"/>
            <a:ext cx="3522118" cy="565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提箱子在水平路上走</a:t>
            </a:r>
            <a:endParaRPr 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9"/>
          <p:cNvGrpSpPr/>
          <p:nvPr/>
        </p:nvGrpSpPr>
        <p:grpSpPr bwMode="auto">
          <a:xfrm>
            <a:off x="-111160" y="395288"/>
            <a:ext cx="4295775" cy="521970"/>
            <a:chOff x="0" y="623478"/>
            <a:chExt cx="3786638" cy="458063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  <p:bldP spid="33796" grpId="0" bldLvl="0" animBg="1"/>
      <p:bldP spid="33797" grpId="0" bldLvl="0" animBg="1"/>
      <p:bldP spid="18438" grpId="0"/>
      <p:bldP spid="33805" grpId="0"/>
      <p:bldP spid="33806" grpId="0"/>
      <p:bldP spid="338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11308342_9851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3913" y="4417674"/>
            <a:ext cx="2778294" cy="22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34818" descr="起重机不做功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1256"/>
          <a:stretch>
            <a:fillRect/>
          </a:stretch>
        </p:blipFill>
        <p:spPr bwMode="auto">
          <a:xfrm>
            <a:off x="1433830" y="960755"/>
            <a:ext cx="9023350" cy="2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34820" descr="11308342_9851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0480" y="4452599"/>
            <a:ext cx="2778294" cy="22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直接连接符 34822"/>
          <p:cNvSpPr>
            <a:spLocks noChangeShapeType="1"/>
          </p:cNvSpPr>
          <p:nvPr/>
        </p:nvSpPr>
        <p:spPr bwMode="auto">
          <a:xfrm flipV="1">
            <a:off x="3165440" y="3677000"/>
            <a:ext cx="0" cy="90325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lg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4" name="直接连接符 34823"/>
          <p:cNvSpPr>
            <a:spLocks noChangeShapeType="1"/>
          </p:cNvSpPr>
          <p:nvPr/>
        </p:nvSpPr>
        <p:spPr bwMode="auto">
          <a:xfrm flipV="1">
            <a:off x="9838992" y="3737323"/>
            <a:ext cx="0" cy="90325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lg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824"/>
          <p:cNvGrpSpPr/>
          <p:nvPr/>
        </p:nvGrpSpPr>
        <p:grpSpPr bwMode="auto">
          <a:xfrm>
            <a:off x="5699880" y="2372659"/>
            <a:ext cx="2677997" cy="730250"/>
            <a:chOff x="-8" y="-188"/>
            <a:chExt cx="1515" cy="460"/>
          </a:xfrm>
        </p:grpSpPr>
        <p:sp>
          <p:nvSpPr>
            <p:cNvPr id="19473" name="直接连接符 34825"/>
            <p:cNvSpPr>
              <a:spLocks noChangeShapeType="1"/>
            </p:cNvSpPr>
            <p:nvPr/>
          </p:nvSpPr>
          <p:spPr bwMode="auto">
            <a:xfrm flipV="1">
              <a:off x="-4" y="181"/>
              <a:ext cx="1511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4" name="直接连接符 34826"/>
            <p:cNvSpPr>
              <a:spLocks noChangeShapeType="1"/>
            </p:cNvSpPr>
            <p:nvPr/>
          </p:nvSpPr>
          <p:spPr bwMode="auto">
            <a:xfrm>
              <a:off x="-8" y="22"/>
              <a:ext cx="0" cy="2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5" name="直接连接符 34827"/>
            <p:cNvSpPr>
              <a:spLocks noChangeShapeType="1"/>
            </p:cNvSpPr>
            <p:nvPr/>
          </p:nvSpPr>
          <p:spPr bwMode="auto">
            <a:xfrm>
              <a:off x="1507" y="22"/>
              <a:ext cx="0" cy="2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6" name="文本框 34828"/>
            <p:cNvSpPr txBox="1">
              <a:spLocks noChangeArrowheads="1"/>
            </p:cNvSpPr>
            <p:nvPr/>
          </p:nvSpPr>
          <p:spPr bwMode="auto">
            <a:xfrm>
              <a:off x="641" y="-188"/>
              <a:ext cx="250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3" name="组合 34829"/>
          <p:cNvGrpSpPr/>
          <p:nvPr/>
        </p:nvGrpSpPr>
        <p:grpSpPr bwMode="auto">
          <a:xfrm>
            <a:off x="3286016" y="5589161"/>
            <a:ext cx="6553967" cy="811734"/>
            <a:chOff x="-1011" y="79"/>
            <a:chExt cx="4182" cy="612"/>
          </a:xfrm>
        </p:grpSpPr>
        <p:sp>
          <p:nvSpPr>
            <p:cNvPr id="19469" name="直接连接符 34830"/>
            <p:cNvSpPr>
              <a:spLocks noChangeShapeType="1"/>
            </p:cNvSpPr>
            <p:nvPr/>
          </p:nvSpPr>
          <p:spPr bwMode="auto">
            <a:xfrm flipV="1">
              <a:off x="-1010" y="204"/>
              <a:ext cx="4179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0" name="直接连接符 34831"/>
            <p:cNvSpPr>
              <a:spLocks noChangeShapeType="1"/>
            </p:cNvSpPr>
            <p:nvPr/>
          </p:nvSpPr>
          <p:spPr bwMode="auto">
            <a:xfrm>
              <a:off x="-1011" y="79"/>
              <a:ext cx="1" cy="2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1" name="直接连接符 34832"/>
            <p:cNvSpPr>
              <a:spLocks noChangeShapeType="1"/>
            </p:cNvSpPr>
            <p:nvPr/>
          </p:nvSpPr>
          <p:spPr bwMode="auto">
            <a:xfrm>
              <a:off x="3170" y="79"/>
              <a:ext cx="1" cy="2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2" name="文本框 34833"/>
            <p:cNvSpPr txBox="1">
              <a:spLocks noChangeArrowheads="1"/>
            </p:cNvSpPr>
            <p:nvPr/>
          </p:nvSpPr>
          <p:spPr bwMode="auto">
            <a:xfrm>
              <a:off x="955" y="205"/>
              <a:ext cx="250" cy="4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 dirty="0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sp>
        <p:nvSpPr>
          <p:cNvPr id="34835" name="TextBox 5"/>
          <p:cNvSpPr txBox="1">
            <a:spLocks noChangeArrowheads="1"/>
          </p:cNvSpPr>
          <p:nvPr/>
        </p:nvSpPr>
        <p:spPr bwMode="auto">
          <a:xfrm>
            <a:off x="5850302" y="4781256"/>
            <a:ext cx="1423895" cy="5219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不做功 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6" name="TextBox 5"/>
          <p:cNvSpPr txBox="1">
            <a:spLocks noChangeArrowheads="1"/>
          </p:cNvSpPr>
          <p:nvPr/>
        </p:nvSpPr>
        <p:spPr bwMode="auto">
          <a:xfrm>
            <a:off x="9837386" y="2017396"/>
            <a:ext cx="1249680" cy="5219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不做功 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88665" y="3505835"/>
            <a:ext cx="343535" cy="270510"/>
          </a:xfrm>
          <a:prstGeom prst="rect">
            <a:avLst/>
          </a:prstGeom>
          <a:solidFill>
            <a:srgbClr val="EBBB0E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32773"/>
          <p:cNvSpPr txBox="1">
            <a:spLocks noChangeArrowheads="1"/>
          </p:cNvSpPr>
          <p:nvPr/>
        </p:nvSpPr>
        <p:spPr bwMode="auto">
          <a:xfrm>
            <a:off x="4109710" y="412960"/>
            <a:ext cx="4441609" cy="8248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这两种情况，做功了吗？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54401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bldLvl="0" animBg="1"/>
      <p:bldP spid="34824" grpId="0" bldLvl="0" animBg="1"/>
      <p:bldP spid="34835" grpId="0" bldLvl="0" animBg="1"/>
      <p:bldP spid="348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5842"/>
          <p:cNvSpPr>
            <a:spLocks noChangeArrowheads="1"/>
          </p:cNvSpPr>
          <p:nvPr/>
        </p:nvSpPr>
        <p:spPr bwMode="auto">
          <a:xfrm>
            <a:off x="1718442" y="1556792"/>
            <a:ext cx="41344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不做功的三种典型情况：</a:t>
            </a:r>
          </a:p>
        </p:txBody>
      </p:sp>
      <p:sp>
        <p:nvSpPr>
          <p:cNvPr id="35845" name="Text Box 25"/>
          <p:cNvSpPr txBox="1">
            <a:spLocks noChangeArrowheads="1"/>
          </p:cNvSpPr>
          <p:nvPr/>
        </p:nvSpPr>
        <p:spPr bwMode="auto">
          <a:xfrm>
            <a:off x="1718442" y="2785410"/>
            <a:ext cx="5473700" cy="52451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有力无距离</a:t>
            </a:r>
            <a:r>
              <a:rPr lang="zh-CN" altLang="en-US" sz="280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（劳而无功）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1718442" y="5033310"/>
            <a:ext cx="7646035" cy="52451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有力有距离，但力和距离垂直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（垂直无功）</a:t>
            </a: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718442" y="3909360"/>
            <a:ext cx="5568951" cy="52451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无力有距离</a:t>
            </a:r>
            <a:r>
              <a:rPr lang="zh-CN" altLang="en-US" sz="280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（不劳无功）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0" y="459532"/>
            <a:ext cx="1641674" cy="523220"/>
            <a:chOff x="0" y="459532"/>
            <a:chExt cx="1641674" cy="52322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ldLvl="0" animBg="1"/>
      <p:bldP spid="35846" grpId="0" bldLvl="0" animBg="1"/>
      <p:bldP spid="3584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162550" y="2129790"/>
            <a:ext cx="26860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功＝力</a:t>
            </a:r>
            <a:r>
              <a:rPr lang="en-US" altLang="zh-CN" sz="28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距离 </a:t>
            </a:r>
          </a:p>
        </p:txBody>
      </p:sp>
      <p:sp>
        <p:nvSpPr>
          <p:cNvPr id="36870" name="文本框 36869"/>
          <p:cNvSpPr txBox="1">
            <a:spLocks noChangeArrowheads="1"/>
          </p:cNvSpPr>
          <p:nvPr/>
        </p:nvSpPr>
        <p:spPr bwMode="auto">
          <a:xfrm>
            <a:off x="5083790" y="2815640"/>
            <a:ext cx="2641600" cy="52197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i="1" spc="6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 </a:t>
            </a:r>
            <a:r>
              <a:rPr lang="en-US" altLang="zh-CN" sz="2800" spc="6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i="1" spc="6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Fs</a:t>
            </a:r>
          </a:p>
        </p:txBody>
      </p:sp>
      <p:sp>
        <p:nvSpPr>
          <p:cNvPr id="2065" name="TextBox 2"/>
          <p:cNvSpPr>
            <a:spLocks noChangeArrowheads="1"/>
          </p:cNvSpPr>
          <p:nvPr/>
        </p:nvSpPr>
        <p:spPr bwMode="auto">
          <a:xfrm>
            <a:off x="3406775" y="2129790"/>
            <a:ext cx="1274445" cy="57844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 式 </a:t>
            </a:r>
            <a:r>
              <a:rPr lang="en-US" altLang="zh-CN" sz="2800" b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876" name="文本框 36875"/>
          <p:cNvSpPr txBox="1">
            <a:spLocks noChangeArrowheads="1"/>
          </p:cNvSpPr>
          <p:nvPr/>
        </p:nvSpPr>
        <p:spPr bwMode="auto">
          <a:xfrm>
            <a:off x="1345565" y="4935220"/>
            <a:ext cx="10118090" cy="1311449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ash"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当力和物体在力的方向上通过的距离相反时，我们说物体克服这个力做功。</a:t>
            </a:r>
          </a:p>
        </p:txBody>
      </p:sp>
      <p:sp>
        <p:nvSpPr>
          <p:cNvPr id="36877" name="矩形 36876"/>
          <p:cNvSpPr>
            <a:spLocks noChangeArrowheads="1"/>
          </p:cNvSpPr>
          <p:nvPr/>
        </p:nvSpPr>
        <p:spPr bwMode="auto">
          <a:xfrm>
            <a:off x="1602388" y="1214150"/>
            <a:ext cx="8122736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功等于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物体在力的方向上通过的距离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的乘积</a:t>
            </a:r>
            <a:r>
              <a:rPr lang="zh-CN" altLang="en-US" sz="28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18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19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功的计算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02430" y="3749675"/>
            <a:ext cx="1391285" cy="863600"/>
            <a:chOff x="6618" y="5905"/>
            <a:chExt cx="2191" cy="1360"/>
          </a:xfrm>
        </p:grpSpPr>
        <p:sp>
          <p:nvSpPr>
            <p:cNvPr id="4" name="文本框 3"/>
            <p:cNvSpPr txBox="1"/>
            <p:nvPr/>
          </p:nvSpPr>
          <p:spPr>
            <a:xfrm>
              <a:off x="6618" y="6172"/>
              <a:ext cx="119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/>
                <a:t>F</a:t>
              </a:r>
              <a:r>
                <a:rPr lang="zh-CN" altLang="en-US" sz="2800" i="1"/>
                <a:t>＝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83" y="5905"/>
              <a:ext cx="81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/>
                <a:t>W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023" y="6443"/>
              <a:ext cx="5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/>
                <a:t>s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827" y="6605"/>
              <a:ext cx="9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393180" y="3749675"/>
            <a:ext cx="1391285" cy="894715"/>
            <a:chOff x="10068" y="5905"/>
            <a:chExt cx="2191" cy="1409"/>
          </a:xfrm>
        </p:grpSpPr>
        <p:sp>
          <p:nvSpPr>
            <p:cNvPr id="3" name="文本框 2"/>
            <p:cNvSpPr txBox="1"/>
            <p:nvPr/>
          </p:nvSpPr>
          <p:spPr>
            <a:xfrm>
              <a:off x="10068" y="6172"/>
              <a:ext cx="11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/>
                <a:t>s</a:t>
              </a:r>
              <a:r>
                <a:rPr lang="zh-CN" altLang="en-US" sz="2800" i="1"/>
                <a:t>＝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333" y="5905"/>
              <a:ext cx="81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/>
                <a:t>W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47" y="6492"/>
              <a:ext cx="63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/>
                <a:t>F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1277" y="6605"/>
              <a:ext cx="9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箭头连接符 10"/>
          <p:cNvCxnSpPr>
            <a:endCxn id="5" idx="0"/>
          </p:cNvCxnSpPr>
          <p:nvPr/>
        </p:nvCxnSpPr>
        <p:spPr>
          <a:xfrm flipH="1">
            <a:off x="5265420" y="3268980"/>
            <a:ext cx="650875" cy="480695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36870" idx="2"/>
            <a:endCxn id="8" idx="0"/>
          </p:cNvCxnSpPr>
          <p:nvPr/>
        </p:nvCxnSpPr>
        <p:spPr>
          <a:xfrm>
            <a:off x="6404610" y="3337560"/>
            <a:ext cx="1051560" cy="412115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70" grpId="0" bldLvl="0" animBg="1"/>
      <p:bldP spid="2065" grpId="0"/>
      <p:bldP spid="36876" grpId="0" bldLvl="0" animBg="1"/>
      <p:bldP spid="368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Line 15"/>
          <p:cNvSpPr>
            <a:spLocks noChangeShapeType="1"/>
          </p:cNvSpPr>
          <p:nvPr/>
        </p:nvSpPr>
        <p:spPr bwMode="auto">
          <a:xfrm flipH="1">
            <a:off x="6707504" y="2385695"/>
            <a:ext cx="16401" cy="9067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581015" y="3292475"/>
            <a:ext cx="1910715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10800" rIns="0" bIns="10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牛（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7894" name="Line 17"/>
          <p:cNvSpPr>
            <a:spLocks noChangeShapeType="1"/>
          </p:cNvSpPr>
          <p:nvPr/>
        </p:nvSpPr>
        <p:spPr bwMode="auto">
          <a:xfrm>
            <a:off x="7320137" y="2331085"/>
            <a:ext cx="1461170" cy="961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5" name="Text Box 18"/>
          <p:cNvSpPr txBox="1">
            <a:spLocks noChangeArrowheads="1"/>
          </p:cNvSpPr>
          <p:nvPr/>
        </p:nvSpPr>
        <p:spPr bwMode="auto">
          <a:xfrm>
            <a:off x="8190865" y="3356610"/>
            <a:ext cx="2059305" cy="608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米（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7896" name="Text Box 20"/>
          <p:cNvSpPr txBox="1">
            <a:spLocks noChangeArrowheads="1"/>
          </p:cNvSpPr>
          <p:nvPr/>
        </p:nvSpPr>
        <p:spPr bwMode="auto">
          <a:xfrm>
            <a:off x="3357245" y="3292475"/>
            <a:ext cx="182245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8000" tIns="10800" rIns="18000" bIns="10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焦耳（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7897" name="Line 22"/>
          <p:cNvSpPr>
            <a:spLocks noChangeShapeType="1"/>
          </p:cNvSpPr>
          <p:nvPr/>
        </p:nvSpPr>
        <p:spPr bwMode="auto">
          <a:xfrm flipH="1">
            <a:off x="4585334" y="2350829"/>
            <a:ext cx="995680" cy="9416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8" name="Text Box 24"/>
          <p:cNvSpPr txBox="1">
            <a:spLocks noChangeArrowheads="1"/>
          </p:cNvSpPr>
          <p:nvPr/>
        </p:nvSpPr>
        <p:spPr bwMode="auto">
          <a:xfrm>
            <a:off x="4464050" y="4441190"/>
            <a:ext cx="414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即：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J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N · m</a:t>
            </a:r>
          </a:p>
        </p:txBody>
      </p:sp>
      <p:sp>
        <p:nvSpPr>
          <p:cNvPr id="37900" name="文本框 37899"/>
          <p:cNvSpPr txBox="1">
            <a:spLocks noChangeArrowheads="1"/>
          </p:cNvSpPr>
          <p:nvPr/>
        </p:nvSpPr>
        <p:spPr bwMode="auto">
          <a:xfrm>
            <a:off x="4799856" y="1529219"/>
            <a:ext cx="4963795" cy="92202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i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W</a:t>
            </a:r>
            <a:r>
              <a:rPr lang="en-US" altLang="zh-CN" sz="54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5400" b="1" i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Fs</a:t>
            </a:r>
          </a:p>
        </p:txBody>
      </p:sp>
      <p:sp>
        <p:nvSpPr>
          <p:cNvPr id="37901" name="Text Box 27"/>
          <p:cNvSpPr txBox="1">
            <a:spLocks noChangeArrowheads="1"/>
          </p:cNvSpPr>
          <p:nvPr/>
        </p:nvSpPr>
        <p:spPr bwMode="auto">
          <a:xfrm>
            <a:off x="1027430" y="4584700"/>
            <a:ext cx="10594340" cy="138755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物理意义：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N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的力使物体在力的方向上，通过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m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的距离时所做的功为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J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7902" name="Text Box 27"/>
          <p:cNvSpPr txBox="1">
            <a:spLocks noChangeArrowheads="1"/>
          </p:cNvSpPr>
          <p:nvPr/>
        </p:nvSpPr>
        <p:spPr bwMode="auto">
          <a:xfrm>
            <a:off x="1027430" y="1427130"/>
            <a:ext cx="3119967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焦耳</a:t>
            </a:r>
          </a:p>
        </p:txBody>
      </p:sp>
      <p:grpSp>
        <p:nvGrpSpPr>
          <p:cNvPr id="13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功的单位和物理意义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/>
      <p:bldP spid="37893" grpId="0"/>
      <p:bldP spid="37894" grpId="0" bldLvl="0" animBg="1"/>
      <p:bldP spid="37895" grpId="0"/>
      <p:bldP spid="37896" grpId="0"/>
      <p:bldP spid="37897" grpId="0" bldLvl="0" animBg="1"/>
      <p:bldP spid="37900" grpId="0" bldLvl="0" animBg="1"/>
      <p:bldP spid="37901" grpId="0" bldLvl="0" animBg="1"/>
      <p:bldP spid="379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255"/>
          <p:cNvGrpSpPr/>
          <p:nvPr/>
        </p:nvGrpSpPr>
        <p:grpSpPr bwMode="auto">
          <a:xfrm>
            <a:off x="2621738" y="3950333"/>
            <a:ext cx="7262283" cy="107950"/>
            <a:chOff x="787" y="2273"/>
            <a:chExt cx="3431" cy="68"/>
          </a:xfrm>
        </p:grpSpPr>
        <p:sp>
          <p:nvSpPr>
            <p:cNvPr id="3097" name="矩形 52254"/>
            <p:cNvSpPr>
              <a:spLocks noChangeArrowheads="1"/>
            </p:cNvSpPr>
            <p:nvPr/>
          </p:nvSpPr>
          <p:spPr bwMode="auto">
            <a:xfrm>
              <a:off x="816" y="2273"/>
              <a:ext cx="3402" cy="68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8" name="Line 5"/>
            <p:cNvSpPr>
              <a:spLocks noChangeShapeType="1"/>
            </p:cNvSpPr>
            <p:nvPr/>
          </p:nvSpPr>
          <p:spPr bwMode="auto">
            <a:xfrm>
              <a:off x="787" y="2273"/>
              <a:ext cx="34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39530" y="1100420"/>
            <a:ext cx="10395439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在平地上，用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 N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的水平推力推动重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 N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的箱子，前进了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m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，推箱子的小朋友做了多少功？如果把这个箱子匀速举高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m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，他做了多少功？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341405" y="3466147"/>
            <a:ext cx="1020233" cy="4476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 sz="2800" b="1">
              <a:solidFill>
                <a:srgbClr val="00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307590" y="5122545"/>
            <a:ext cx="7259320" cy="565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baseline="-25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50 N×10 m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500 J 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7242421" y="3466146"/>
            <a:ext cx="1007533" cy="46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800" b="1">
              <a:solidFill>
                <a:srgbClr val="00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52262"/>
          <p:cNvGrpSpPr/>
          <p:nvPr/>
        </p:nvGrpSpPr>
        <p:grpSpPr bwMode="auto">
          <a:xfrm>
            <a:off x="3341404" y="3137520"/>
            <a:ext cx="6009217" cy="1771882"/>
            <a:chOff x="1309" y="1522"/>
            <a:chExt cx="2839" cy="1116"/>
          </a:xfrm>
        </p:grpSpPr>
        <p:grpSp>
          <p:nvGrpSpPr>
            <p:cNvPr id="4" name="组合 52257"/>
            <p:cNvGrpSpPr/>
            <p:nvPr/>
          </p:nvGrpSpPr>
          <p:grpSpPr bwMode="auto">
            <a:xfrm>
              <a:off x="2349" y="1522"/>
              <a:ext cx="1043" cy="368"/>
              <a:chOff x="2417" y="1694"/>
              <a:chExt cx="1043" cy="368"/>
            </a:xfrm>
          </p:grpSpPr>
          <p:sp>
            <p:nvSpPr>
              <p:cNvPr id="3095" name="Line 6"/>
              <p:cNvSpPr>
                <a:spLocks noChangeShapeType="1"/>
              </p:cNvSpPr>
              <p:nvPr/>
            </p:nvSpPr>
            <p:spPr bwMode="auto">
              <a:xfrm flipH="1">
                <a:off x="2942" y="2046"/>
                <a:ext cx="51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6" name="Text Box 13"/>
              <p:cNvSpPr txBox="1">
                <a:spLocks noChangeArrowheads="1"/>
              </p:cNvSpPr>
              <p:nvPr/>
            </p:nvSpPr>
            <p:spPr bwMode="auto">
              <a:xfrm>
                <a:off x="2417" y="1694"/>
                <a:ext cx="530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 N</a:t>
                </a:r>
              </a:p>
            </p:txBody>
          </p:sp>
        </p:grpSp>
        <p:grpSp>
          <p:nvGrpSpPr>
            <p:cNvPr id="5" name="组合 52258"/>
            <p:cNvGrpSpPr/>
            <p:nvPr/>
          </p:nvGrpSpPr>
          <p:grpSpPr bwMode="auto">
            <a:xfrm>
              <a:off x="3402" y="1890"/>
              <a:ext cx="746" cy="686"/>
              <a:chOff x="3464" y="2046"/>
              <a:chExt cx="746" cy="778"/>
            </a:xfrm>
          </p:grpSpPr>
          <p:sp>
            <p:nvSpPr>
              <p:cNvPr id="3093" name="Line 7"/>
              <p:cNvSpPr>
                <a:spLocks noChangeShapeType="1"/>
              </p:cNvSpPr>
              <p:nvPr/>
            </p:nvSpPr>
            <p:spPr bwMode="auto">
              <a:xfrm>
                <a:off x="3464" y="2046"/>
                <a:ext cx="0" cy="56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4" name="Text Box 14"/>
              <p:cNvSpPr txBox="1">
                <a:spLocks noChangeArrowheads="1"/>
              </p:cNvSpPr>
              <p:nvPr/>
            </p:nvSpPr>
            <p:spPr bwMode="auto">
              <a:xfrm>
                <a:off x="3573" y="2407"/>
                <a:ext cx="637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 N</a:t>
                </a:r>
              </a:p>
            </p:txBody>
          </p:sp>
        </p:grpSp>
        <p:grpSp>
          <p:nvGrpSpPr>
            <p:cNvPr id="6" name="组合 52256"/>
            <p:cNvGrpSpPr/>
            <p:nvPr/>
          </p:nvGrpSpPr>
          <p:grpSpPr bwMode="auto">
            <a:xfrm>
              <a:off x="1309" y="2079"/>
              <a:ext cx="1842" cy="559"/>
              <a:chOff x="1127" y="2318"/>
              <a:chExt cx="1842" cy="559"/>
            </a:xfrm>
          </p:grpSpPr>
          <p:sp>
            <p:nvSpPr>
              <p:cNvPr id="3089" name="Line 9"/>
              <p:cNvSpPr>
                <a:spLocks noChangeShapeType="1"/>
              </p:cNvSpPr>
              <p:nvPr/>
            </p:nvSpPr>
            <p:spPr bwMode="auto">
              <a:xfrm>
                <a:off x="2969" y="2319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0" name="Line 10"/>
              <p:cNvSpPr>
                <a:spLocks noChangeShapeType="1"/>
              </p:cNvSpPr>
              <p:nvPr/>
            </p:nvSpPr>
            <p:spPr bwMode="auto">
              <a:xfrm>
                <a:off x="1127" y="2455"/>
                <a:ext cx="18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lg"/>
                <a:tailEnd type="arrow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1" name="Line 9"/>
              <p:cNvSpPr>
                <a:spLocks noChangeShapeType="1"/>
              </p:cNvSpPr>
              <p:nvPr/>
            </p:nvSpPr>
            <p:spPr bwMode="auto">
              <a:xfrm>
                <a:off x="1127" y="2318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2" name="Text Box 12"/>
              <p:cNvSpPr txBox="1">
                <a:spLocks noChangeArrowheads="1"/>
              </p:cNvSpPr>
              <p:nvPr/>
            </p:nvSpPr>
            <p:spPr bwMode="auto">
              <a:xfrm>
                <a:off x="1767" y="2629"/>
                <a:ext cx="671" cy="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tIns="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 m</a:t>
                </a:r>
              </a:p>
            </p:txBody>
          </p:sp>
        </p:grpSp>
      </p:grpSp>
      <p:grpSp>
        <p:nvGrpSpPr>
          <p:cNvPr id="27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39110" y="5911850"/>
            <a:ext cx="7259320" cy="565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baseline="-25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F's'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Gh=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100N×1.5m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150 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ldLvl="0" animBg="1"/>
      <p:bldP spid="8910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xmlns="" id="{E6F7425A-FB2A-43A7-9102-91627F975401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xmlns="" id="{E6F34D0A-01A8-4F69-B2CA-321397004E8B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EB06B630-53D6-462B-BB13-B7B1A78B32AF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xmlns="" id="{52B3D9B7-2F00-42A6-9241-516D109EF7C7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4CB28D00-FFCC-40F2-AA39-3AD9279A5352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44D9E647-1F24-48F0-86CB-43646F887F5E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A2F450AE-EEB6-4474-A8C5-72869E1633B6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xmlns="" id="{260103E0-BD28-484D-B532-FEFB7E16DBC3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xmlns="" id="{1F121758-BCE2-45A5-96E4-1C99CD684ABA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xmlns="" id="{E3742D4C-64AA-487F-8C92-E17E502648EF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xmlns="" id="{9991B6B9-80C8-4B80-B982-98EF22ECF2E8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xmlns="" id="{E294A637-1DAB-4069-A62E-32754FE0553C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932CE28D-DCD7-4E25-A614-EEBAA70232AB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5A8F5586-4D73-4E10-9246-4DEE503DB819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90E1FD0A-06A1-4505-AF3E-A1EB15BFC716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7117F8FC-3956-40B8-83C3-F8E2B1ED61CA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xmlns="" id="{A3FE2E25-14D9-4A2D-B89C-4DFE60494E5F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40CB68EE-A72C-43B3-AF4F-BDE1613DFA7F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6D4523EE-D788-4EDE-A227-F9A19642A618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xmlns="" id="{AAAC2B9E-2545-49B3-BD0B-01BB687F4735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xmlns="" id="{DF6D8CFB-85D2-4310-9BA4-2EF04A8DF251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7EDFEC05-2BCF-45AA-8006-A97C7A2D63E3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xmlns="" id="{D07153EB-18F9-4EB0-AD73-49620352DD1C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4E10C3DC-E16C-47BD-A1FF-71903B52ABDA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01AD559E-6B37-47D7-AA6C-3EE839A1FEF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C6D5786F-75B4-47F5-84DD-AEBE1552DFB1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3E4CC536-BAC9-4291-871D-A19998F54A02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C8512152-8E62-4E72-901E-4D38901800D0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xmlns="" id="{A362D126-15DC-49E6-A706-4407F352D3EB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9044E044-26C8-4808-9048-F702D202B8D1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FFCDF6BA-0A56-455E-8378-ECAE18C00D97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xmlns="" id="{5ABDD6C1-FC94-48C9-97E6-9836B82087DD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6B8F4E3B-A28C-47C5-A440-D4412EF6759B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xmlns="" id="{E37C471C-FFF2-4B7C-92D7-EAB1533A95AA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xmlns="" id="{4943E187-EC87-412A-A7FB-E1AC6ABC460D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xmlns="" id="{38024540-36B1-437E-A5CA-DB547C25DB37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xmlns="" id="{BAA81055-A8EB-40CC-9E8B-3646387A9940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A5812F87-5CD3-4A79-8CAB-1865C8A23253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301BB25F-4AF4-4205-8868-41709F8D7BC2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xmlns="" id="{8C0ED023-FEB2-427A-9A08-93ED236F2692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xmlns="" id="{15BCA565-A72C-4CF8-B9EF-04D82647F41A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xmlns="" id="{FDC43416-58F6-4293-B896-9F8032526A8E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xmlns="" id="{68EB4044-400A-4D32-A630-F0741E19F897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xmlns="" id="{F3D2D9A3-28B7-46AB-BB63-577781623428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xmlns="" id="{5B4FFD20-6DD2-469E-848C-D346CE5DD6AE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xmlns="" id="{6EA75FCC-6DF2-4C57-8584-C388C374B92E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xmlns="" id="{95F0E62B-9C75-4BF6-B9AE-6E1CCBD6ACB7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DD2EDB8D-C106-4C56-B07B-26EA8C5A1C36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xmlns="" id="{A7912AA9-645A-4E24-8DB2-E78CFBA9C96A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xmlns="" id="{02474923-37E2-475F-9E07-CC63907ED809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3FA7FAAE-8564-4AD1-94FF-B919348F6B9A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xmlns="" id="{1E36E2A0-5F63-410A-95FD-B54FFE507980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xmlns="" id="{494323D9-D4EC-482B-AD26-9F153BEC5F2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xmlns="" id="{0603DCA6-DC1A-48E0-BEF0-78CD58C1287F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xmlns="" id="{334E75A4-5D43-468F-A3EF-132EC315AA8D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xmlns="" id="{2E9B45D4-AAB8-4892-BA97-2ACE73D452F3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xmlns="" id="{C585EBDD-FEEB-4E44-9600-2D3D1F3498E1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xmlns="" id="{90984C0A-918D-4A11-A4C7-D5CF569F90D2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" name="Picture 2" descr="E:\R八物下\8x111\jpg\06304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41" y="1268760"/>
            <a:ext cx="518281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27448" y="2736502"/>
            <a:ext cx="5516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小女孩搬石头，累得满头大汗，小女孩做</a:t>
            </a:r>
            <a:r>
              <a:rPr lang="zh-CN" altLang="en-US" sz="28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“功”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了吗？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255"/>
          <p:cNvGrpSpPr/>
          <p:nvPr/>
        </p:nvGrpSpPr>
        <p:grpSpPr bwMode="auto">
          <a:xfrm>
            <a:off x="2621738" y="3950333"/>
            <a:ext cx="7262283" cy="107950"/>
            <a:chOff x="787" y="2273"/>
            <a:chExt cx="3431" cy="68"/>
          </a:xfrm>
        </p:grpSpPr>
        <p:sp>
          <p:nvSpPr>
            <p:cNvPr id="3097" name="矩形 52254"/>
            <p:cNvSpPr>
              <a:spLocks noChangeArrowheads="1"/>
            </p:cNvSpPr>
            <p:nvPr/>
          </p:nvSpPr>
          <p:spPr bwMode="auto">
            <a:xfrm>
              <a:off x="816" y="2273"/>
              <a:ext cx="3402" cy="68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8" name="Line 5"/>
            <p:cNvSpPr>
              <a:spLocks noChangeShapeType="1"/>
            </p:cNvSpPr>
            <p:nvPr/>
          </p:nvSpPr>
          <p:spPr bwMode="auto">
            <a:xfrm>
              <a:off x="787" y="2273"/>
              <a:ext cx="340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73713" y="1072393"/>
            <a:ext cx="10348807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在平地上，用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 N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的水平推力推动重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 N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的箱子，前进了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m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，推箱子的小朋友做了多少功？如果把这个箱子匀速举高</a:t>
            </a:r>
            <a:r>
              <a:rPr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m</a:t>
            </a:r>
            <a:r>
              <a:rPr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，他做了多少功？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341405" y="3466147"/>
            <a:ext cx="1020233" cy="4476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 sz="2800" b="1">
              <a:solidFill>
                <a:srgbClr val="00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46" name="Text Box 21"/>
          <p:cNvSpPr txBox="1">
            <a:spLocks noChangeArrowheads="1"/>
          </p:cNvSpPr>
          <p:nvPr/>
        </p:nvSpPr>
        <p:spPr bwMode="auto">
          <a:xfrm>
            <a:off x="1398456" y="5787666"/>
            <a:ext cx="6385984" cy="565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baseline="-250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i="1" dirty="0" err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Gs</a:t>
            </a:r>
            <a:r>
              <a:rPr lang="en-US" altLang="zh-CN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=100 N×10 m=1000 J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7242421" y="3466146"/>
            <a:ext cx="1007533" cy="46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800" b="1">
              <a:solidFill>
                <a:srgbClr val="00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52262"/>
          <p:cNvGrpSpPr/>
          <p:nvPr/>
        </p:nvGrpSpPr>
        <p:grpSpPr bwMode="auto">
          <a:xfrm>
            <a:off x="3341404" y="3137520"/>
            <a:ext cx="6009217" cy="1771882"/>
            <a:chOff x="1309" y="1522"/>
            <a:chExt cx="2839" cy="1116"/>
          </a:xfrm>
        </p:grpSpPr>
        <p:grpSp>
          <p:nvGrpSpPr>
            <p:cNvPr id="4" name="组合 52257"/>
            <p:cNvGrpSpPr/>
            <p:nvPr/>
          </p:nvGrpSpPr>
          <p:grpSpPr bwMode="auto">
            <a:xfrm>
              <a:off x="2349" y="1522"/>
              <a:ext cx="1043" cy="368"/>
              <a:chOff x="2417" y="1694"/>
              <a:chExt cx="1043" cy="368"/>
            </a:xfrm>
          </p:grpSpPr>
          <p:sp>
            <p:nvSpPr>
              <p:cNvPr id="3095" name="Line 6"/>
              <p:cNvSpPr>
                <a:spLocks noChangeShapeType="1"/>
              </p:cNvSpPr>
              <p:nvPr/>
            </p:nvSpPr>
            <p:spPr bwMode="auto">
              <a:xfrm flipH="1">
                <a:off x="2942" y="2046"/>
                <a:ext cx="51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6" name="Text Box 13"/>
              <p:cNvSpPr txBox="1">
                <a:spLocks noChangeArrowheads="1"/>
              </p:cNvSpPr>
              <p:nvPr/>
            </p:nvSpPr>
            <p:spPr bwMode="auto">
              <a:xfrm>
                <a:off x="2417" y="1694"/>
                <a:ext cx="530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 N</a:t>
                </a:r>
              </a:p>
            </p:txBody>
          </p:sp>
        </p:grpSp>
        <p:grpSp>
          <p:nvGrpSpPr>
            <p:cNvPr id="5" name="组合 52258"/>
            <p:cNvGrpSpPr/>
            <p:nvPr/>
          </p:nvGrpSpPr>
          <p:grpSpPr bwMode="auto">
            <a:xfrm>
              <a:off x="3402" y="1890"/>
              <a:ext cx="746" cy="686"/>
              <a:chOff x="3464" y="2046"/>
              <a:chExt cx="746" cy="778"/>
            </a:xfrm>
          </p:grpSpPr>
          <p:sp>
            <p:nvSpPr>
              <p:cNvPr id="3093" name="Line 7"/>
              <p:cNvSpPr>
                <a:spLocks noChangeShapeType="1"/>
              </p:cNvSpPr>
              <p:nvPr/>
            </p:nvSpPr>
            <p:spPr bwMode="auto">
              <a:xfrm>
                <a:off x="3464" y="2046"/>
                <a:ext cx="0" cy="567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4" name="Text Box 14"/>
              <p:cNvSpPr txBox="1">
                <a:spLocks noChangeArrowheads="1"/>
              </p:cNvSpPr>
              <p:nvPr/>
            </p:nvSpPr>
            <p:spPr bwMode="auto">
              <a:xfrm>
                <a:off x="3573" y="2407"/>
                <a:ext cx="637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 N</a:t>
                </a:r>
              </a:p>
            </p:txBody>
          </p:sp>
        </p:grpSp>
        <p:grpSp>
          <p:nvGrpSpPr>
            <p:cNvPr id="6" name="组合 52256"/>
            <p:cNvGrpSpPr/>
            <p:nvPr/>
          </p:nvGrpSpPr>
          <p:grpSpPr bwMode="auto">
            <a:xfrm>
              <a:off x="1309" y="2079"/>
              <a:ext cx="1842" cy="559"/>
              <a:chOff x="1127" y="2318"/>
              <a:chExt cx="1842" cy="559"/>
            </a:xfrm>
          </p:grpSpPr>
          <p:sp>
            <p:nvSpPr>
              <p:cNvPr id="3089" name="Line 9"/>
              <p:cNvSpPr>
                <a:spLocks noChangeShapeType="1"/>
              </p:cNvSpPr>
              <p:nvPr/>
            </p:nvSpPr>
            <p:spPr bwMode="auto">
              <a:xfrm>
                <a:off x="2969" y="2319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0" name="Line 10"/>
              <p:cNvSpPr>
                <a:spLocks noChangeShapeType="1"/>
              </p:cNvSpPr>
              <p:nvPr/>
            </p:nvSpPr>
            <p:spPr bwMode="auto">
              <a:xfrm>
                <a:off x="1127" y="2455"/>
                <a:ext cx="18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lg"/>
                <a:tailEnd type="arrow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1" name="Line 9"/>
              <p:cNvSpPr>
                <a:spLocks noChangeShapeType="1"/>
              </p:cNvSpPr>
              <p:nvPr/>
            </p:nvSpPr>
            <p:spPr bwMode="auto">
              <a:xfrm>
                <a:off x="1127" y="2318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2" name="Text Box 12"/>
              <p:cNvSpPr txBox="1">
                <a:spLocks noChangeArrowheads="1"/>
              </p:cNvSpPr>
              <p:nvPr/>
            </p:nvSpPr>
            <p:spPr bwMode="auto">
              <a:xfrm>
                <a:off x="1767" y="2629"/>
                <a:ext cx="671" cy="2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tIns="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32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 m</a:t>
                </a:r>
              </a:p>
            </p:txBody>
          </p:sp>
        </p:grpSp>
      </p:grp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952509" y="4975913"/>
            <a:ext cx="7073900" cy="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水平向前推时，箱子的重力做了多少功？</a:t>
            </a:r>
          </a:p>
        </p:txBody>
      </p:sp>
      <p:grpSp>
        <p:nvGrpSpPr>
          <p:cNvPr id="27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276637" y="5728595"/>
            <a:ext cx="2431191" cy="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重力没有做功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66411" y="5608803"/>
            <a:ext cx="78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/>
      <p:bldP spid="89108" grpId="0" bldLvl="0"/>
      <p:bldP spid="32" grpId="0" bldLvl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19656" y="1110555"/>
            <a:ext cx="104609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起重机将</a:t>
            </a:r>
            <a:r>
              <a:rPr kumimoji="1" lang="en-US" altLang="zh-CN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2×10</a:t>
            </a:r>
            <a:r>
              <a:rPr kumimoji="1" lang="en-US" altLang="zh-CN" sz="2800" baseline="300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kumimoji="1" lang="en-US" altLang="zh-CN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kumimoji="1"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的货物从</a:t>
            </a:r>
            <a:r>
              <a:rPr kumimoji="1" lang="zh-CN" altLang="en-US" sz="2800" dirty="0" smtClean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地上匀速吊</a:t>
            </a:r>
            <a:r>
              <a:rPr kumimoji="1"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kumimoji="1" lang="en-US" altLang="zh-CN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 m</a:t>
            </a:r>
            <a:r>
              <a:rPr kumimoji="1"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高后，又在水平方向上移动</a:t>
            </a:r>
            <a:r>
              <a:rPr kumimoji="1" lang="en-US" altLang="zh-CN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 m</a:t>
            </a:r>
            <a:r>
              <a:rPr kumimoji="1" lang="zh-CN" altLang="en-US" sz="2800" dirty="0">
                <a:solidFill>
                  <a:srgbClr val="000808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，求起重机做了多少功？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200785" y="2495550"/>
            <a:ext cx="10398760" cy="314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45000"/>
              </a:lnSpc>
            </a:pP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  <a:p>
            <a:pPr algn="just" eaLnBrk="1" hangingPunct="1">
              <a:lnSpc>
                <a:spcPct val="145000"/>
              </a:lnSpc>
            </a:pP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起重机的拉力等于货物的重力，在水平方向移动，拉力不做功，</a:t>
            </a:r>
          </a:p>
          <a:p>
            <a:pPr algn="just" eaLnBrk="1" hangingPunct="1">
              <a:lnSpc>
                <a:spcPct val="145000"/>
              </a:lnSpc>
            </a:pP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所以，起重机做的功为：</a:t>
            </a:r>
            <a:r>
              <a:rPr kumimoji="1"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 eaLnBrk="1" hangingPunct="1">
              <a:lnSpc>
                <a:spcPct val="145000"/>
              </a:lnSpc>
            </a:pP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kumimoji="1" lang="en-US" altLang="zh-CN" sz="2800" i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kumimoji="1" lang="en-US" altLang="zh-CN" sz="2800" i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Fs</a:t>
            </a: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kumimoji="1" lang="en-US" altLang="zh-CN" sz="2800" i="1" dirty="0" err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Gh</a:t>
            </a: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kumimoji="1" lang="en-US" altLang="zh-CN" sz="2800" i="1" dirty="0" err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mgh</a:t>
            </a:r>
            <a:endParaRPr kumimoji="1" lang="en-US" altLang="zh-CN" sz="2800" i="1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45000"/>
              </a:lnSpc>
            </a:pP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　　＝</a:t>
            </a:r>
            <a:r>
              <a:rPr kumimoji="1"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2×10</a:t>
            </a:r>
            <a:r>
              <a:rPr kumimoji="1"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kumimoji="1"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kg×10 N/kg×3 m</a:t>
            </a:r>
            <a:r>
              <a:rPr kumimoji="1"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kumimoji="1"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6×10</a:t>
            </a:r>
            <a:r>
              <a:rPr kumimoji="1"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kumimoji="1"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</a:p>
        </p:txBody>
      </p:sp>
      <p:grpSp>
        <p:nvGrpSpPr>
          <p:cNvPr id="5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"/>
          <p:cNvSpPr txBox="1">
            <a:spLocks noChangeArrowheads="1"/>
          </p:cNvSpPr>
          <p:nvPr/>
        </p:nvSpPr>
        <p:spPr bwMode="auto">
          <a:xfrm>
            <a:off x="1104494" y="3982569"/>
            <a:ext cx="623567" cy="585049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</a:t>
            </a:r>
          </a:p>
        </p:txBody>
      </p:sp>
      <p:sp>
        <p:nvSpPr>
          <p:cNvPr id="23555" name="文本框 4"/>
          <p:cNvSpPr txBox="1">
            <a:spLocks noChangeArrowheads="1"/>
          </p:cNvSpPr>
          <p:nvPr/>
        </p:nvSpPr>
        <p:spPr bwMode="auto">
          <a:xfrm>
            <a:off x="2544835" y="1893889"/>
            <a:ext cx="3481916" cy="52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做功的两个必要因素</a:t>
            </a:r>
          </a:p>
        </p:txBody>
      </p:sp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2484596" y="4190925"/>
            <a:ext cx="3123900" cy="52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不做功的三种情况</a:t>
            </a:r>
          </a:p>
        </p:txBody>
      </p:sp>
      <p:sp>
        <p:nvSpPr>
          <p:cNvPr id="23557" name="文本框 6"/>
          <p:cNvSpPr txBox="1">
            <a:spLocks noChangeArrowheads="1"/>
          </p:cNvSpPr>
          <p:nvPr/>
        </p:nvSpPr>
        <p:spPr bwMode="auto">
          <a:xfrm>
            <a:off x="2544834" y="5821178"/>
            <a:ext cx="1723161" cy="52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功的计算</a:t>
            </a:r>
          </a:p>
        </p:txBody>
      </p:sp>
      <p:sp>
        <p:nvSpPr>
          <p:cNvPr id="23558" name="文本框 7"/>
          <p:cNvSpPr txBox="1">
            <a:spLocks noChangeArrowheads="1"/>
          </p:cNvSpPr>
          <p:nvPr/>
        </p:nvSpPr>
        <p:spPr bwMode="auto">
          <a:xfrm>
            <a:off x="6723585" y="1196752"/>
            <a:ext cx="3716867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作用在物体上的力</a:t>
            </a:r>
          </a:p>
        </p:txBody>
      </p:sp>
      <p:sp>
        <p:nvSpPr>
          <p:cNvPr id="23559" name="文本框 8"/>
          <p:cNvSpPr txBox="1">
            <a:spLocks noChangeArrowheads="1"/>
          </p:cNvSpPr>
          <p:nvPr/>
        </p:nvSpPr>
        <p:spPr bwMode="auto">
          <a:xfrm>
            <a:off x="6744673" y="2317047"/>
            <a:ext cx="3816424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物体在这个力的方向上移动的距离</a:t>
            </a:r>
          </a:p>
        </p:txBody>
      </p:sp>
      <p:sp>
        <p:nvSpPr>
          <p:cNvPr id="23560" name="文本框 9"/>
          <p:cNvSpPr txBox="1">
            <a:spLocks noChangeArrowheads="1"/>
          </p:cNvSpPr>
          <p:nvPr/>
        </p:nvSpPr>
        <p:spPr bwMode="auto">
          <a:xfrm>
            <a:off x="6323394" y="3451355"/>
            <a:ext cx="28067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有力无距离</a:t>
            </a:r>
          </a:p>
        </p:txBody>
      </p:sp>
      <p:sp>
        <p:nvSpPr>
          <p:cNvPr id="23561" name="文本框 10"/>
          <p:cNvSpPr txBox="1">
            <a:spLocks noChangeArrowheads="1"/>
          </p:cNvSpPr>
          <p:nvPr/>
        </p:nvSpPr>
        <p:spPr bwMode="auto">
          <a:xfrm>
            <a:off x="6367887" y="4213222"/>
            <a:ext cx="28067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有距离无力</a:t>
            </a:r>
          </a:p>
        </p:txBody>
      </p:sp>
      <p:sp>
        <p:nvSpPr>
          <p:cNvPr id="23562" name="文本框 11"/>
          <p:cNvSpPr txBox="1">
            <a:spLocks noChangeArrowheads="1"/>
          </p:cNvSpPr>
          <p:nvPr/>
        </p:nvSpPr>
        <p:spPr bwMode="auto">
          <a:xfrm>
            <a:off x="6349376" y="5038835"/>
            <a:ext cx="28067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力与距离垂直</a:t>
            </a:r>
          </a:p>
        </p:txBody>
      </p:sp>
      <p:sp>
        <p:nvSpPr>
          <p:cNvPr id="15" name="左箭头 14"/>
          <p:cNvSpPr/>
          <p:nvPr/>
        </p:nvSpPr>
        <p:spPr>
          <a:xfrm flipH="1">
            <a:off x="4911339" y="5939119"/>
            <a:ext cx="480484" cy="287337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23569" name="文本框 17"/>
          <p:cNvSpPr txBox="1">
            <a:spLocks noChangeArrowheads="1"/>
          </p:cNvSpPr>
          <p:nvPr/>
        </p:nvSpPr>
        <p:spPr bwMode="auto">
          <a:xfrm>
            <a:off x="5741954" y="5821178"/>
            <a:ext cx="1290108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W=</a:t>
            </a:r>
            <a:r>
              <a:rPr lang="en-US" altLang="zh-CN" dirty="0" err="1"/>
              <a:t>Fs</a:t>
            </a:r>
            <a:endParaRPr lang="en-US" altLang="zh-CN" dirty="0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0" name="组合 19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76120" y="2288554"/>
            <a:ext cx="695494" cy="3804742"/>
            <a:chOff x="1775520" y="2156166"/>
            <a:chExt cx="695494" cy="236458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775520" y="3417803"/>
              <a:ext cx="335494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229984" y="1532726"/>
            <a:ext cx="389283" cy="1267609"/>
            <a:chOff x="1775520" y="2156166"/>
            <a:chExt cx="695494" cy="236458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864267" y="3689227"/>
            <a:ext cx="389283" cy="1645639"/>
            <a:chOff x="1775520" y="2156166"/>
            <a:chExt cx="695494" cy="2364582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 txBox="1"/>
          <p:nvPr/>
        </p:nvSpPr>
        <p:spPr>
          <a:xfrm>
            <a:off x="774590" y="927312"/>
            <a:ext cx="10433978" cy="5270500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．下列说法中正确的是（       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．用手从地面竖直提起水桶，手竖直向上的拉力对水桶做了功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．提着水桶在路面上水平向前移动一段路程，手竖直向上的拉力对水桶做了功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．抛出手的铅球在空中向前运动的过程中，推力对铅球做了功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．用力推一辆汽车，汽车静止不动，推力在这个过程中对汽车做了功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140679" y="1152028"/>
            <a:ext cx="8509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815597" y="1626814"/>
            <a:ext cx="992717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072978" y="2957101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742820" y="3018696"/>
            <a:ext cx="4851400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力的方向与运动方向垂直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0712209" y="3575113"/>
            <a:ext cx="992717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940108" y="4863951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954424" y="5301208"/>
            <a:ext cx="5750502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由于惯性在空中飞行，推力已消失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55440" y="5436298"/>
            <a:ext cx="1583267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0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5" name="组合 24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569336" y="4149080"/>
            <a:ext cx="3891087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61103" y="4156551"/>
            <a:ext cx="1294937" cy="1144657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xmlns="" id="{17B1FD3D-BE44-4575-BCA4-C7A9A056500E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xmlns="" id="{6C5E6F87-5C5F-4E71-A615-21CD14C7F70E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B14DC5FA-21C8-43FF-A60F-F37238318469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xmlns="" id="{610AB3E5-B2C7-412A-AD20-5BE174A0AAE9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xmlns="" id="{E522D0C0-D551-49A0-9FC3-AE4A5C7C5ED4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xmlns="" id="{8985E1A4-CD41-47A9-9856-81CB0B77BEDF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xmlns="" id="{C30B2C0D-7C7B-449E-9796-2D6E0D389CC0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C3068D28-E4C3-459D-85BB-9B5D3FE34ADB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xmlns="" id="{DBA2FD2A-A082-4511-8349-B7CBC0584138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9F8FB4DE-5084-489C-B6FB-64CEF38DBE30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4587866F-D859-4C39-8DDD-45132118DD7D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633D890D-F167-4C7C-BFA7-15C7DF3DB87C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xmlns="" id="{ADA8CC7F-D86E-4D6D-AFA7-1964DDEE4B62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xmlns="" id="{0536120A-BFA7-4178-BAE4-E86024101462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xmlns="" id="{20B82412-3C33-4330-86E0-0D7853AEC369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xmlns="" id="{0108DA6F-AC12-4157-82FE-36F64EDB2FBE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xmlns="" id="{5768D7B1-C09A-47B8-A6C4-0972763174F6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4BB445CC-C109-4F8C-BDBB-E2D54085560A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DD3D6751-F919-4B45-9B00-80426F1A8F14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9BF9F051-DCDD-473D-BBDB-A60DF097A9CD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3604C65E-89BE-4696-BA1A-F60A8611ED2A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xmlns="" id="{4A7F7573-DDD0-4BB0-872F-D881C2735306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C315943F-5C6F-4FE4-8B01-12F80E3B3F81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F543CE34-F10D-43F6-8C4A-A4F04143E668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xmlns="" id="{EB4E79FF-563F-40EA-88F4-66C469F70F84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xmlns="" id="{C6C3577D-2007-462A-B910-85C1528D90E0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3BC9AC0D-903D-45B8-8E83-A744B2D4154A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xmlns="" id="{7A5F688A-5135-4355-A413-03ADFDA320B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F731E800-1DC0-406C-B10E-902385FD4B3B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ECF893D4-0AB2-4953-ABB4-8D282ED478F0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B6538E4A-C98E-481B-A0B9-2337B2452830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A4663CCD-AD81-4B79-AD52-49C88123FD18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8765A5E8-8543-4FAE-96FC-8E3676E8F442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xmlns="" id="{B1E85BBF-8B1C-4B4C-AE32-A1A676DEB074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22FFD37C-2DDF-44A9-B691-AADF0EC64B7E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B674AD50-C5C7-4BA8-933D-794326624AEF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xmlns="" id="{A03D7D25-69D7-43AA-9E5A-542D8875280D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EE8AC732-B65E-4A96-B732-C9068D86F1D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xmlns="" id="{9731C21E-D0FF-45D6-B5AA-B33849F5FBC9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xmlns="" id="{F6E9A5BB-6589-44E7-AFEC-7E04B3420AF2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xmlns="" id="{410EECD5-3679-46F3-BCF4-FE2B06091B8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xmlns="" id="{531B21F8-92A8-474B-871D-213E77C27F6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CA696993-ACB9-48C2-975B-682138118387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F15214C8-10FB-4C1C-AA69-C0D458687DDB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xmlns="" id="{9A85097A-9647-4283-BCBA-21C4388E5C7B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xmlns="" id="{7A8DD01F-D3BF-41DA-9205-AF2C767F6F44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xmlns="" id="{D0C45FED-BD31-4A48-AA4A-12D3AC7A3877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xmlns="" id="{B53C3840-5688-40EE-A7E8-D1EC2C944880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xmlns="" id="{C1BA890E-0BA7-41DD-869A-1ED03F813486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xmlns="" id="{69862EED-EC92-4F96-AF31-01C11556B276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xmlns="" id="{DEB73A19-7294-43DD-9DC6-F2F7F1958A0E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xmlns="" id="{3B4195FB-5A03-4405-A19A-F68C76F7978D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67FF442E-7099-4C84-8C82-FAC5A639C32F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xmlns="" id="{DCEBAF65-2270-462C-9B59-255E993C4EC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xmlns="" id="{C84D815A-E5EA-4BE2-8759-787B35F97BD0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30ED4327-95E4-4813-B7BF-AB7732B1797F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xmlns="" id="{F5C84DA5-D484-4CA0-A927-4ACB69544007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xmlns="" id="{5647BEEB-BD5A-4794-BA02-FE7E2F2DA8FF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055440" y="1196751"/>
            <a:ext cx="1053051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某足球运动员在水平方向用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N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的力，将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N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的球沿水平地面踢出，踢出后球在地面上滚了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m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才停下来。在球滚动过程中，脚对球所做的功为（      ）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750 J                          B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 J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 J                          D</a:t>
            </a:r>
            <a:r>
              <a:rPr kumimoji="1" lang="zh-CN" altLang="en-US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kumimoji="1" lang="en-US" altLang="zh-CN" sz="2800" dirty="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11824" y="2527467"/>
            <a:ext cx="575733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 txBox="1"/>
          <p:nvPr/>
        </p:nvSpPr>
        <p:spPr>
          <a:xfrm>
            <a:off x="964870" y="805492"/>
            <a:ext cx="10107249" cy="5704205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用弹簧测力计沿水平方向两次拉着同一物体在同一水平面上运动，两次运动的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图象如图所示。其对应的弹簧测力计示数分别为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，相同时间内所做的功分别为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，则它们的关系正确的是（       ）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800" i="1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kern="0" baseline="-25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83345" y="2924944"/>
            <a:ext cx="810683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pic>
        <p:nvPicPr>
          <p:cNvPr id="37894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85" y="3375025"/>
            <a:ext cx="3086100" cy="27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481203" y="2737585"/>
            <a:ext cx="2423032" cy="11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两次均在做匀速直线运动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659003" y="4333551"/>
            <a:ext cx="2336800" cy="118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是一对平衡力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145371" y="3799841"/>
            <a:ext cx="1746249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" name="箭头: 下 2"/>
          <p:cNvSpPr>
            <a:spLocks noChangeArrowheads="1"/>
          </p:cNvSpPr>
          <p:nvPr/>
        </p:nvSpPr>
        <p:spPr bwMode="auto">
          <a:xfrm>
            <a:off x="10591119" y="4046495"/>
            <a:ext cx="203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: 下 28"/>
          <p:cNvSpPr>
            <a:spLocks noChangeArrowheads="1"/>
          </p:cNvSpPr>
          <p:nvPr/>
        </p:nvSpPr>
        <p:spPr bwMode="auto">
          <a:xfrm>
            <a:off x="5731687" y="4494742"/>
            <a:ext cx="203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0124670" y="5958517"/>
            <a:ext cx="1780116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1" name="箭头: 下 30"/>
          <p:cNvSpPr>
            <a:spLocks noChangeArrowheads="1"/>
          </p:cNvSpPr>
          <p:nvPr/>
        </p:nvSpPr>
        <p:spPr bwMode="auto">
          <a:xfrm>
            <a:off x="10670156" y="5542168"/>
            <a:ext cx="203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001438" y="4942841"/>
            <a:ext cx="1936749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baseline="-25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4" grpId="0"/>
      <p:bldP spid="28" grpId="0"/>
      <p:bldP spid="3" grpId="0" bldLvl="0" animBg="1"/>
      <p:bldP spid="29" grpId="0" bldLvl="0" animBg="1"/>
      <p:bldP spid="30" grpId="0"/>
      <p:bldP spid="31" grpId="0" bldLvl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8" name="图片 7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9" name="图片 8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0" name="图片 9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23" name="图片 22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35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8" name="圆角矩形 37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xmlns="" id="{A33A1372-FD11-4D88-94AA-2F15F5ED7AD0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xmlns="" id="{A140C0B1-8DEF-4BA8-9026-83010F949597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FE5492FC-5C8F-4EEF-8F53-04BFC36ECB7F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xmlns="" id="{A21E0CC9-5A55-4813-A03D-FF80EBC0001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xmlns="" id="{48AC8BCB-BBB4-4D04-B38D-BD5652217E69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xmlns="" id="{814FADFB-EC47-4F8F-97EB-E2A6D4D95231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xmlns="" id="{B41332EC-6CD8-43EB-A37D-B33ABF36EDEA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6DD1543D-F691-43FD-8C4C-815BC666758D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xmlns="" id="{64CD0FD1-8117-45FB-9AAD-6DC85D995A5E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BCB09E61-58E2-4E8A-96DD-0E53C0541DA3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C8605837-56C6-4912-8AF9-6676EA7A5363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C4D70541-F781-480D-8D57-0EE9AAEABB23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xmlns="" id="{46A6E984-BD22-4535-976A-EBC8CED9C259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xmlns="" id="{1BBE2C8A-4218-4359-A1CD-48DCEEDE65D0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xmlns="" id="{0D975F97-B290-4A4A-BA05-2065FB6751DD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xmlns="" id="{5A4FD014-2D15-40C4-9CCA-BDB1FDAC5E8C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xmlns="" id="{DAB9CCCB-DFBD-4D95-A281-D3629471E243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DAC8901F-EB62-4089-8FA3-A81315FD7D25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5AD9A332-22EB-449A-B272-12C2E92F7692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519C7AE1-0D14-448E-B8D5-37AD6CC1C3BE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DE44F0A2-CC58-4BFD-B53E-8698E537F263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xmlns="" id="{F3285AB2-A0DA-4596-95AB-78225B8DAE31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70884554-1489-4F72-A542-47849BA1153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37CC8BC9-4350-4F4B-98DD-821382AEDE28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xmlns="" id="{DF5EAA49-9692-44A9-911D-04ABBBAE61B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xmlns="" id="{1B52C679-031B-4E9B-84C9-8202C130A930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0DB97C69-8022-4271-835E-FF8F375F19AA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xmlns="" id="{193FBB65-1EF3-43E0-AF78-0C36982677BF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E85301BB-FB1E-4D5B-A421-0BA6C6C36172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4CEE16D5-CD93-452C-9F6D-000349F3C071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F2FE3989-FD8B-4321-8507-A04A01E815A9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2507C8E2-8514-4ECA-B939-1AE5FBD38299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8145A957-F8A9-4D99-A9A1-B1DC4B9B4D6F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xmlns="" id="{C1C596A1-DE63-4064-B54D-14C2CA51973D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C0A32F54-2250-4CC9-8BDD-C342B683F622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6B26BA13-AA3A-43A6-ABA4-D46852BD3E24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xmlns="" id="{734B4905-4654-4284-9912-01D982E124F2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E976786C-E8FD-4DCE-A9BB-0E5C8187C7EA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xmlns="" id="{41D133F4-0568-4658-B69D-D2ECB3C3598F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xmlns="" id="{9D2C4084-964F-4DCA-89D0-E9C46C6B0391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xmlns="" id="{EF2754CA-126E-4C8C-A0A1-907943A596B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xmlns="" id="{CD359F5A-3076-475F-BA3F-E518F3697952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45BB5308-AC42-4299-B0CB-CAD12DD9FFC6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10FAE2E4-C0E4-48BB-90DB-9054B3EB343E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xmlns="" id="{136C184D-D624-4E0E-AC5B-FC09849F6C38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xmlns="" id="{20FFAA00-1E89-4D87-B9EF-9669451577F2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xmlns="" id="{34DDCC24-4FCB-4ADD-BBE0-0BFE4D9AEFBF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xmlns="" id="{FA809B2A-3E43-40AF-91A1-EEEF02C3C44D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xmlns="" id="{5FE550BC-C4F3-4921-962D-7011A394D80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xmlns="" id="{27E64B24-093D-4D14-BF88-4DBC050CCD6F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xmlns="" id="{9CCAB94D-7CF8-4659-AB0E-CD7F247F7241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xmlns="" id="{CD2F097A-AC5B-4F07-8B7F-1D38A571955F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4DEB8A58-892D-42BC-A34F-5F37FFB6B2F3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xmlns="" id="{2C3EFABE-26E6-4841-8B69-FA3FD1150DCD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xmlns="" id="{56A59FFB-E391-4E8D-A9A8-39F2EEDDB851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1BC1A507-C75E-4DCB-BCEE-AE7A76351A2E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xmlns="" id="{F5315C71-058B-42E3-8667-A93250B65F80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xmlns="" id="{77C5B459-BEFC-425F-A0F3-8A6FCAD03FDD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448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333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xmlns="" id="{61389D54-6F00-4AD7-9EE6-8D23C3573616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D226878C-7D09-4863-A13C-4E0108FA3CA7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E888D49D-1DF1-488B-8CAB-281AEDEEAEF2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xmlns="" id="{4B2CB33F-EC44-4C1F-BBE9-A49434D9A910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16A60288-C3FA-42E4-BCE9-81920FE647A1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BFCD482A-9B77-4CDD-8C44-4DE44B0EE410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xmlns="" id="{50DEF790-B37D-419A-A8E1-F1D41E48E852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xmlns="" id="{9267717F-A602-4C10-82CF-3A420C74C6B6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EF34566D-03D4-4077-A8B9-D22383196E6E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7217C3B2-1547-4CCD-90DE-6A5C9E23EE81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xmlns="" id="{7F6B67D6-DCCD-4802-AC6F-60D660E21CB4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7FA4986B-3402-4E8B-A5A5-31D0D9E392BC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xmlns="" id="{186B6779-4580-4B01-8EDD-1857F2826E89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xmlns="" id="{56DF8CA2-EB4C-4184-B32C-64AF3E314484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43790559-A60C-4E8B-9FA6-F13B3B6C2515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xmlns="" id="{5FF7F302-CC2B-429D-A73F-C3E7572C6101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1D200204-5EDC-4AA2-8023-9452C632B049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xmlns="" id="{5E5EC898-A785-402E-87F9-3A2641934C89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xmlns="" id="{7A71782F-23FD-4AFF-B654-66B8EFA0A657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xmlns="" id="{497C9D55-8334-43A1-BB09-A9BEC0CE308F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xmlns="" id="{FDDD79D9-CA71-417B-AAB1-02585006B881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CB642398-289C-44FA-B58B-14848F10EB71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413328DB-2D20-4093-9300-6F348FE16886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xmlns="" id="{1850BC9A-061E-4E18-8751-2DB7CE6B078D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xmlns="" id="{4A39680A-2AE6-4193-ACB2-C86DF3CDA070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xmlns="" id="{DA386D82-583D-4374-AA52-C78F14203C9A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xmlns="" id="{0CB1CE3A-7E95-4124-A56F-2A0B9DD00493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xmlns="" id="{FBB719A1-CF8C-4D3F-BFFE-FE36401EAB48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xmlns="" id="{EECA5FFB-7DD8-4976-AB89-AE4C13910A86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xmlns="" id="{D5944659-DE1B-4AF6-AA6A-2E9D6D846822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xmlns="" id="{159FAA50-65F7-475C-B536-8199DBC3BC5C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DB3C4FA4-753B-4C8F-9DD0-A65FF045F311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xmlns="" id="{09DAA3E4-5545-4278-8002-04786880A75A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xmlns="" id="{21745EB8-A2BE-4582-8FD3-674CEC21FC10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xmlns="" id="{B9592573-EE2B-4C7F-9711-79E4B7189531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xmlns="" id="{5295D293-37A9-424A-B6DE-456665055107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xmlns="" id="{95FD3EF6-89D6-4FA8-9C90-E815B32DEC7F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xmlns="" id="{2767D1B4-14F3-46FF-AF42-34EC0F67E6B3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xmlns="" id="{8F3AA017-8FFE-4263-A001-99CA428751E3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xmlns="" id="{86A79CFD-6FBC-47DB-976D-0690BB367204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xmlns="" id="{0C791051-1724-461F-92A9-944D272BCE22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xmlns="" id="{43AF59CC-0D9E-490E-8B1A-80F533970984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xmlns="" id="{7C1A568C-C0B4-4B4A-BA29-0492DF2FDB0C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xmlns="" id="{E077D271-9A62-4779-A234-83BA73BD3FF7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xmlns="" id="{B074CB6C-C828-437B-9C45-C78BEA725C54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xmlns="" id="{72478741-5469-4A16-B47F-2806FF07442B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xmlns="" id="{EB920BA3-DBC6-497B-9AD0-E7955D836EDF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xmlns="" id="{277DD64C-8E46-411A-AC0E-37C664738BC5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xmlns="" id="{355F8A85-D95E-4EA6-BCAC-5A18F3D647A6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xmlns="" id="{12855C9F-D78C-4D78-A198-8682BFDA472B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xmlns="" id="{54DC2DE9-E521-4836-A102-2B2F679D3A63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xmlns="" id="{08EC6A09-3D54-4260-9A1C-32ED042938EB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xmlns="" id="{5B6E61B3-198B-4504-98F0-EDE462C611A7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xmlns="" id="{C2B0E806-FCE3-4E70-A3EB-CCD0C987AA37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xmlns="" id="{E77E7973-2014-401B-BA91-CA1556463E82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xmlns="" id="{0DD8BDD1-8583-4899-882B-0FB7A2D575B1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xmlns="" id="{95C89661-85DC-4FCF-9CD3-CB38FA701783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xmlns="" id="{4D86B647-F6C6-4872-99D7-ABA2446663B6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61823" y="3980378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掌握功的计算公式和单位，会用公式进行计算。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7314" y="4521020"/>
                <a:ext cx="629964" cy="55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833" y="1741753"/>
            <a:ext cx="7966607" cy="1200329"/>
            <a:chOff x="2105025" y="2182724"/>
            <a:chExt cx="8085590" cy="1200329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182724"/>
              <a:ext cx="72632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掌握力学中的功的含义，理解做功的两个必要因素；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7978" y="1585499"/>
                <a:ext cx="624842" cy="534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529"/>
          <p:cNvGrpSpPr/>
          <p:nvPr/>
        </p:nvGrpSpPr>
        <p:grpSpPr bwMode="auto">
          <a:xfrm>
            <a:off x="1271640" y="4513265"/>
            <a:ext cx="8400669" cy="250824"/>
            <a:chOff x="0" y="0"/>
            <a:chExt cx="4853" cy="91"/>
          </a:xfrm>
        </p:grpSpPr>
        <p:sp>
          <p:nvSpPr>
            <p:cNvPr id="6203" name="矩形 22530"/>
            <p:cNvSpPr>
              <a:spLocks noChangeArrowheads="1"/>
            </p:cNvSpPr>
            <p:nvPr/>
          </p:nvSpPr>
          <p:spPr bwMode="auto">
            <a:xfrm>
              <a:off x="45" y="0"/>
              <a:ext cx="4763" cy="91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CD6B6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04" name="直接连接符 22531"/>
            <p:cNvSpPr>
              <a:spLocks noChangeShapeType="1"/>
            </p:cNvSpPr>
            <p:nvPr/>
          </p:nvSpPr>
          <p:spPr bwMode="auto">
            <a:xfrm>
              <a:off x="0" y="0"/>
              <a:ext cx="48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02" name="圆角矩形 7"/>
          <p:cNvSpPr>
            <a:spLocks noChangeArrowheads="1"/>
          </p:cNvSpPr>
          <p:nvPr/>
        </p:nvSpPr>
        <p:spPr bwMode="auto">
          <a:xfrm>
            <a:off x="829586" y="1272525"/>
            <a:ext cx="9999001" cy="1046385"/>
          </a:xfrm>
          <a:prstGeom prst="roundRect">
            <a:avLst>
              <a:gd name="adj" fmla="val 11023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用力拉在水平桌面上的小车，小车前进，则小车受到几个力的作用？</a:t>
            </a:r>
          </a:p>
        </p:txBody>
      </p:sp>
      <p:grpSp>
        <p:nvGrpSpPr>
          <p:cNvPr id="6" name="组合 22541"/>
          <p:cNvGrpSpPr/>
          <p:nvPr/>
        </p:nvGrpSpPr>
        <p:grpSpPr bwMode="auto">
          <a:xfrm>
            <a:off x="2776855" y="3721102"/>
            <a:ext cx="1536700" cy="792163"/>
            <a:chOff x="0" y="0"/>
            <a:chExt cx="726" cy="499"/>
          </a:xfrm>
        </p:grpSpPr>
        <p:sp>
          <p:nvSpPr>
            <p:cNvPr id="619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726" cy="408"/>
            </a:xfrm>
            <a:prstGeom prst="rect">
              <a:avLst/>
            </a:prstGeom>
            <a:noFill/>
            <a:ln w="38100">
              <a:solidFill>
                <a:srgbClr val="000808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22543"/>
            <p:cNvGrpSpPr/>
            <p:nvPr/>
          </p:nvGrpSpPr>
          <p:grpSpPr bwMode="auto"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6195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96" name="Oval 25"/>
              <p:cNvSpPr>
                <a:spLocks noChangeArrowheads="1"/>
              </p:cNvSpPr>
              <p:nvPr/>
            </p:nvSpPr>
            <p:spPr bwMode="auto"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>
                <a:solidFill>
                  <a:srgbClr val="000808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22546"/>
            <p:cNvGrpSpPr/>
            <p:nvPr/>
          </p:nvGrpSpPr>
          <p:grpSpPr bwMode="auto"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6193" name="Oval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94" name="Oval 28"/>
              <p:cNvSpPr>
                <a:spLocks noChangeArrowheads="1"/>
              </p:cNvSpPr>
              <p:nvPr/>
            </p:nvSpPr>
            <p:spPr bwMode="auto"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>
                <a:solidFill>
                  <a:srgbClr val="000808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22550"/>
          <p:cNvGrpSpPr/>
          <p:nvPr/>
        </p:nvGrpSpPr>
        <p:grpSpPr bwMode="auto">
          <a:xfrm>
            <a:off x="5755004" y="2424114"/>
            <a:ext cx="3939117" cy="3113087"/>
            <a:chOff x="0" y="0"/>
            <a:chExt cx="1861" cy="1961"/>
          </a:xfrm>
        </p:grpSpPr>
        <p:grpSp>
          <p:nvGrpSpPr>
            <p:cNvPr id="10" name="组合 22551"/>
            <p:cNvGrpSpPr/>
            <p:nvPr/>
          </p:nvGrpSpPr>
          <p:grpSpPr bwMode="auto">
            <a:xfrm>
              <a:off x="817" y="635"/>
              <a:ext cx="1044" cy="408"/>
              <a:chOff x="0" y="0"/>
              <a:chExt cx="1044" cy="408"/>
            </a:xfrm>
          </p:grpSpPr>
          <p:sp>
            <p:nvSpPr>
              <p:cNvPr id="6188" name="Line 17"/>
              <p:cNvSpPr>
                <a:spLocks noChangeShapeType="1"/>
              </p:cNvSpPr>
              <p:nvPr/>
            </p:nvSpPr>
            <p:spPr bwMode="auto">
              <a:xfrm>
                <a:off x="0" y="408"/>
                <a:ext cx="9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9" name="Text Box 18"/>
              <p:cNvSpPr txBox="1">
                <a:spLocks noChangeArrowheads="1"/>
              </p:cNvSpPr>
              <p:nvPr/>
            </p:nvSpPr>
            <p:spPr bwMode="auto">
              <a:xfrm>
                <a:off x="545" y="0"/>
                <a:ext cx="499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  <p:grpSp>
          <p:nvGrpSpPr>
            <p:cNvPr id="11" name="组合 22554"/>
            <p:cNvGrpSpPr/>
            <p:nvPr/>
          </p:nvGrpSpPr>
          <p:grpSpPr bwMode="auto">
            <a:xfrm>
              <a:off x="817" y="0"/>
              <a:ext cx="500" cy="1043"/>
              <a:chOff x="0" y="0"/>
              <a:chExt cx="500" cy="1043"/>
            </a:xfrm>
          </p:grpSpPr>
          <p:sp>
            <p:nvSpPr>
              <p:cNvPr id="6186" name="Line 68"/>
              <p:cNvSpPr>
                <a:spLocks noChangeShapeType="1"/>
              </p:cNvSpPr>
              <p:nvPr/>
            </p:nvSpPr>
            <p:spPr bwMode="auto">
              <a:xfrm flipV="1">
                <a:off x="0" y="181"/>
                <a:ext cx="0" cy="8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7" name="Text Box 69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499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2800" baseline="-250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支</a:t>
                </a:r>
              </a:p>
            </p:txBody>
          </p:sp>
        </p:grpSp>
        <p:grpSp>
          <p:nvGrpSpPr>
            <p:cNvPr id="12" name="组合 22557"/>
            <p:cNvGrpSpPr/>
            <p:nvPr/>
          </p:nvGrpSpPr>
          <p:grpSpPr bwMode="auto">
            <a:xfrm>
              <a:off x="817" y="1043"/>
              <a:ext cx="499" cy="918"/>
              <a:chOff x="0" y="0"/>
              <a:chExt cx="499" cy="918"/>
            </a:xfrm>
          </p:grpSpPr>
          <p:sp>
            <p:nvSpPr>
              <p:cNvPr id="6184" name="Line 7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8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5" name="Text Box 72"/>
              <p:cNvSpPr txBox="1">
                <a:spLocks noChangeArrowheads="1"/>
              </p:cNvSpPr>
              <p:nvPr/>
            </p:nvSpPr>
            <p:spPr bwMode="auto">
              <a:xfrm>
                <a:off x="0" y="589"/>
                <a:ext cx="499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</a:p>
            </p:txBody>
          </p:sp>
        </p:grpSp>
        <p:grpSp>
          <p:nvGrpSpPr>
            <p:cNvPr id="13" name="组合 22560"/>
            <p:cNvGrpSpPr/>
            <p:nvPr/>
          </p:nvGrpSpPr>
          <p:grpSpPr bwMode="auto">
            <a:xfrm>
              <a:off x="0" y="635"/>
              <a:ext cx="817" cy="409"/>
              <a:chOff x="0" y="0"/>
              <a:chExt cx="817" cy="409"/>
            </a:xfrm>
          </p:grpSpPr>
          <p:sp>
            <p:nvSpPr>
              <p:cNvPr id="6182" name="Line 74"/>
              <p:cNvSpPr>
                <a:spLocks noChangeShapeType="1"/>
              </p:cNvSpPr>
              <p:nvPr/>
            </p:nvSpPr>
            <p:spPr bwMode="auto">
              <a:xfrm flipH="1" flipV="1">
                <a:off x="0" y="407"/>
                <a:ext cx="817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3" name="Text Box 75"/>
              <p:cNvSpPr txBox="1">
                <a:spLocks noChangeArrowheads="1"/>
              </p:cNvSpPr>
              <p:nvPr/>
            </p:nvSpPr>
            <p:spPr bwMode="auto">
              <a:xfrm>
                <a:off x="35" y="0"/>
                <a:ext cx="555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2800" baseline="-25000">
                    <a:solidFill>
                      <a:srgbClr val="00080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阻</a:t>
                </a:r>
                <a:endParaRPr lang="zh-CN" altLang="en-US" sz="2800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22563"/>
          <p:cNvGrpSpPr/>
          <p:nvPr/>
        </p:nvGrpSpPr>
        <p:grpSpPr bwMode="auto">
          <a:xfrm>
            <a:off x="2776855" y="3721102"/>
            <a:ext cx="1536700" cy="792163"/>
            <a:chOff x="0" y="0"/>
            <a:chExt cx="726" cy="499"/>
          </a:xfrm>
        </p:grpSpPr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726" cy="408"/>
            </a:xfrm>
            <a:prstGeom prst="rect">
              <a:avLst/>
            </a:prstGeom>
            <a:noFill/>
            <a:ln w="38100">
              <a:solidFill>
                <a:srgbClr val="000808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2565"/>
            <p:cNvGrpSpPr/>
            <p:nvPr/>
          </p:nvGrpSpPr>
          <p:grpSpPr bwMode="auto"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617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7" name="Oval 25"/>
              <p:cNvSpPr>
                <a:spLocks noChangeArrowheads="1"/>
              </p:cNvSpPr>
              <p:nvPr/>
            </p:nvSpPr>
            <p:spPr bwMode="auto"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>
                <a:solidFill>
                  <a:srgbClr val="000808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22568"/>
            <p:cNvGrpSpPr/>
            <p:nvPr/>
          </p:nvGrpSpPr>
          <p:grpSpPr bwMode="auto"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6174" name="Oval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5" name="Oval 28"/>
              <p:cNvSpPr>
                <a:spLocks noChangeArrowheads="1"/>
              </p:cNvSpPr>
              <p:nvPr/>
            </p:nvSpPr>
            <p:spPr bwMode="auto"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>
                <a:solidFill>
                  <a:srgbClr val="000808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572" name="圆角矩形标注 22571"/>
          <p:cNvSpPr>
            <a:spLocks noChangeArrowheads="1"/>
          </p:cNvSpPr>
          <p:nvPr/>
        </p:nvSpPr>
        <p:spPr bwMode="auto">
          <a:xfrm>
            <a:off x="4396740" y="2199005"/>
            <a:ext cx="2965450" cy="509944"/>
          </a:xfrm>
          <a:prstGeom prst="wedgeRoundRectCallout">
            <a:avLst>
              <a:gd name="adj1" fmla="val -38426"/>
              <a:gd name="adj2" fmla="val 130049"/>
              <a:gd name="adj3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 lIns="18000" tIns="10800" rIns="18000" bIns="10800"/>
          <a:lstStyle/>
          <a:p>
            <a:pPr algn="ctr"/>
            <a:r>
              <a:rPr lang="en-US" altLang="zh-CN" sz="2800" b="1" i="1" spc="2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zh-CN" altLang="en-US" sz="2800" b="1" spc="2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对小车做了功</a:t>
            </a:r>
          </a:p>
        </p:txBody>
      </p:sp>
      <p:grpSp>
        <p:nvGrpSpPr>
          <p:cNvPr id="17" name="组合 22572"/>
          <p:cNvGrpSpPr/>
          <p:nvPr/>
        </p:nvGrpSpPr>
        <p:grpSpPr bwMode="auto">
          <a:xfrm>
            <a:off x="3547321" y="3432176"/>
            <a:ext cx="2209800" cy="647700"/>
            <a:chOff x="0" y="0"/>
            <a:chExt cx="1044" cy="408"/>
          </a:xfrm>
        </p:grpSpPr>
        <p:sp>
          <p:nvSpPr>
            <p:cNvPr id="6169" name="Line 17"/>
            <p:cNvSpPr>
              <a:spLocks noChangeShapeType="1"/>
            </p:cNvSpPr>
            <p:nvPr/>
          </p:nvSpPr>
          <p:spPr bwMode="auto">
            <a:xfrm>
              <a:off x="0" y="408"/>
              <a:ext cx="9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0" name="Text Box 18"/>
            <p:cNvSpPr txBox="1">
              <a:spLocks noChangeArrowheads="1"/>
            </p:cNvSpPr>
            <p:nvPr/>
          </p:nvSpPr>
          <p:spPr bwMode="auto">
            <a:xfrm>
              <a:off x="545" y="0"/>
              <a:ext cx="499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i="1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Ｆ</a:t>
              </a:r>
            </a:p>
          </p:txBody>
        </p:sp>
      </p:grpSp>
      <p:grpSp>
        <p:nvGrpSpPr>
          <p:cNvPr id="18" name="组合 22575"/>
          <p:cNvGrpSpPr/>
          <p:nvPr/>
        </p:nvGrpSpPr>
        <p:grpSpPr bwMode="auto">
          <a:xfrm>
            <a:off x="3547322" y="2424114"/>
            <a:ext cx="1058333" cy="1655762"/>
            <a:chOff x="0" y="0"/>
            <a:chExt cx="500" cy="1043"/>
          </a:xfrm>
        </p:grpSpPr>
        <p:sp>
          <p:nvSpPr>
            <p:cNvPr id="6167" name="Line 68"/>
            <p:cNvSpPr>
              <a:spLocks noChangeShapeType="1"/>
            </p:cNvSpPr>
            <p:nvPr/>
          </p:nvSpPr>
          <p:spPr bwMode="auto">
            <a:xfrm flipV="1">
              <a:off x="0" y="181"/>
              <a:ext cx="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8" name="Text Box 69"/>
            <p:cNvSpPr txBox="1">
              <a:spLocks noChangeArrowheads="1"/>
            </p:cNvSpPr>
            <p:nvPr/>
          </p:nvSpPr>
          <p:spPr bwMode="auto">
            <a:xfrm>
              <a:off x="1" y="0"/>
              <a:ext cx="499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</a:t>
              </a:r>
            </a:p>
          </p:txBody>
        </p:sp>
      </p:grpSp>
      <p:grpSp>
        <p:nvGrpSpPr>
          <p:cNvPr id="19" name="组合 22578"/>
          <p:cNvGrpSpPr/>
          <p:nvPr/>
        </p:nvGrpSpPr>
        <p:grpSpPr bwMode="auto">
          <a:xfrm>
            <a:off x="3547321" y="4079877"/>
            <a:ext cx="1056216" cy="1457325"/>
            <a:chOff x="0" y="0"/>
            <a:chExt cx="499" cy="918"/>
          </a:xfrm>
        </p:grpSpPr>
        <p:sp>
          <p:nvSpPr>
            <p:cNvPr id="6165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6" name="Text Box 72"/>
            <p:cNvSpPr txBox="1">
              <a:spLocks noChangeArrowheads="1"/>
            </p:cNvSpPr>
            <p:nvPr/>
          </p:nvSpPr>
          <p:spPr bwMode="auto">
            <a:xfrm>
              <a:off x="0" y="589"/>
              <a:ext cx="499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</p:grpSp>
      <p:grpSp>
        <p:nvGrpSpPr>
          <p:cNvPr id="20" name="组合 22581"/>
          <p:cNvGrpSpPr/>
          <p:nvPr/>
        </p:nvGrpSpPr>
        <p:grpSpPr bwMode="auto">
          <a:xfrm>
            <a:off x="2010622" y="3417889"/>
            <a:ext cx="1536700" cy="663575"/>
            <a:chOff x="0" y="0"/>
            <a:chExt cx="726" cy="418"/>
          </a:xfrm>
        </p:grpSpPr>
        <p:sp>
          <p:nvSpPr>
            <p:cNvPr id="6163" name="Line 74"/>
            <p:cNvSpPr>
              <a:spLocks noChangeShapeType="1"/>
            </p:cNvSpPr>
            <p:nvPr/>
          </p:nvSpPr>
          <p:spPr bwMode="auto">
            <a:xfrm flipH="1">
              <a:off x="46" y="418"/>
              <a:ext cx="6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4" name="Text Box 75"/>
            <p:cNvSpPr txBox="1">
              <a:spLocks noChangeArrowheads="1"/>
            </p:cNvSpPr>
            <p:nvPr/>
          </p:nvSpPr>
          <p:spPr bwMode="auto">
            <a:xfrm>
              <a:off x="0" y="0"/>
              <a:ext cx="555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solidFill>
                    <a:srgbClr val="00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</a:t>
              </a:r>
              <a:endParaRPr lang="zh-CN" altLang="en-US" sz="2800">
                <a:solidFill>
                  <a:srgbClr val="00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85" name="Oval 77"/>
          <p:cNvSpPr>
            <a:spLocks noChangeArrowheads="1"/>
          </p:cNvSpPr>
          <p:nvPr/>
        </p:nvSpPr>
        <p:spPr bwMode="auto">
          <a:xfrm>
            <a:off x="3066838" y="3863976"/>
            <a:ext cx="2832100" cy="4318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</a:ln>
        </p:spPr>
        <p:txBody>
          <a:bodyPr wrap="none" anchor="ctr"/>
          <a:lstStyle/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6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力学中的功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497733" y="5661599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哪个力的作用对小车有了“成效”？有了“贡献”呢？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32309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2" grpId="0" bldLvl="0" animBg="1"/>
      <p:bldP spid="22585" grpId="0" bldLvl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叉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846" y="1844824"/>
            <a:ext cx="4885709" cy="23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3" descr="叉车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599" y="1407327"/>
            <a:ext cx="4597889" cy="31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2" descr="C:\Users\Administrator\Desktop\图片3.png图片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5462" y="2819544"/>
            <a:ext cx="1780569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 bwMode="auto">
          <a:xfrm>
            <a:off x="6373087" y="2241625"/>
            <a:ext cx="698501" cy="1392238"/>
            <a:chOff x="2958" y="1963"/>
            <a:chExt cx="330" cy="877"/>
          </a:xfrm>
        </p:grpSpPr>
        <p:sp>
          <p:nvSpPr>
            <p:cNvPr id="7184" name="Line 29"/>
            <p:cNvSpPr>
              <a:spLocks noChangeShapeType="1"/>
            </p:cNvSpPr>
            <p:nvPr/>
          </p:nvSpPr>
          <p:spPr bwMode="auto">
            <a:xfrm flipV="1">
              <a:off x="3288" y="2160"/>
              <a:ext cx="0" cy="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5" name="Text Box 30"/>
            <p:cNvSpPr txBox="1">
              <a:spLocks noChangeArrowheads="1"/>
            </p:cNvSpPr>
            <p:nvPr/>
          </p:nvSpPr>
          <p:spPr bwMode="auto">
            <a:xfrm>
              <a:off x="2958" y="1963"/>
              <a:ext cx="272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grpSp>
        <p:nvGrpSpPr>
          <p:cNvPr id="3" name="Group 37"/>
          <p:cNvGrpSpPr/>
          <p:nvPr/>
        </p:nvGrpSpPr>
        <p:grpSpPr bwMode="auto">
          <a:xfrm>
            <a:off x="7221871" y="1772815"/>
            <a:ext cx="859366" cy="1861045"/>
            <a:chOff x="3359" y="1412"/>
            <a:chExt cx="406" cy="1428"/>
          </a:xfrm>
        </p:grpSpPr>
        <p:sp>
          <p:nvSpPr>
            <p:cNvPr id="7180" name="Line 32"/>
            <p:cNvSpPr>
              <a:spLocks noChangeShapeType="1"/>
            </p:cNvSpPr>
            <p:nvPr/>
          </p:nvSpPr>
          <p:spPr bwMode="auto">
            <a:xfrm>
              <a:off x="3402" y="2840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1" name="Line 33"/>
            <p:cNvSpPr>
              <a:spLocks noChangeShapeType="1"/>
            </p:cNvSpPr>
            <p:nvPr/>
          </p:nvSpPr>
          <p:spPr bwMode="auto">
            <a:xfrm>
              <a:off x="3402" y="1412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2" name="Line 34"/>
            <p:cNvSpPr>
              <a:spLocks noChangeShapeType="1"/>
            </p:cNvSpPr>
            <p:nvPr/>
          </p:nvSpPr>
          <p:spPr bwMode="auto">
            <a:xfrm flipV="1">
              <a:off x="3583" y="1412"/>
              <a:ext cx="0" cy="1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 Box 35"/>
            <p:cNvSpPr txBox="1">
              <a:spLocks noChangeArrowheads="1"/>
            </p:cNvSpPr>
            <p:nvPr/>
          </p:nvSpPr>
          <p:spPr bwMode="auto">
            <a:xfrm>
              <a:off x="3359" y="1623"/>
              <a:ext cx="204" cy="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796249" y="4863307"/>
            <a:ext cx="10833100" cy="1220349"/>
          </a:xfrm>
          <a:prstGeom prst="roundRect">
            <a:avLst>
              <a:gd name="adj" fmla="val 9486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Ins="18000" anchor="ctr"/>
          <a:lstStyle/>
          <a:p>
            <a:pPr algn="just">
              <a:lnSpc>
                <a:spcPct val="125000"/>
              </a:lnSpc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物理学中的功主要是吸收了“贡献”的意思。如果某个力对物体的移动做出了贡献，取得了成效，就说这个力对物体做了功。</a:t>
            </a:r>
          </a:p>
        </p:txBody>
      </p:sp>
      <p:sp>
        <p:nvSpPr>
          <p:cNvPr id="5" name="矩形 4"/>
          <p:cNvSpPr/>
          <p:nvPr/>
        </p:nvSpPr>
        <p:spPr>
          <a:xfrm>
            <a:off x="961312" y="771475"/>
            <a:ext cx="23391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叉车举高货物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007E-6 1.85185E-6 L -0.00104 -0.260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5" name="Rectangle 6"/>
          <p:cNvSpPr>
            <a:spLocks noChangeArrowheads="1"/>
          </p:cNvSpPr>
          <p:nvPr/>
        </p:nvSpPr>
        <p:spPr bwMode="auto">
          <a:xfrm>
            <a:off x="2869565" y="5206365"/>
            <a:ext cx="462280" cy="36449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532534" y="5602784"/>
            <a:ext cx="30042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Rectangle 9" descr="横向砖形"/>
          <p:cNvSpPr>
            <a:spLocks noChangeArrowheads="1"/>
          </p:cNvSpPr>
          <p:nvPr/>
        </p:nvSpPr>
        <p:spPr bwMode="auto">
          <a:xfrm>
            <a:off x="1180664" y="2472256"/>
            <a:ext cx="1078458" cy="3098779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2259122" y="2556774"/>
            <a:ext cx="775143" cy="972166"/>
            <a:chOff x="1197" y="2292"/>
            <a:chExt cx="483" cy="768"/>
          </a:xfrm>
        </p:grpSpPr>
        <p:sp>
          <p:nvSpPr>
            <p:cNvPr id="9304" name="Rectangle 11"/>
            <p:cNvSpPr>
              <a:spLocks noChangeArrowheads="1"/>
            </p:cNvSpPr>
            <p:nvPr/>
          </p:nvSpPr>
          <p:spPr bwMode="auto">
            <a:xfrm>
              <a:off x="1197" y="2292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5" name="Rectangle 12"/>
            <p:cNvSpPr>
              <a:spLocks noChangeArrowheads="1"/>
            </p:cNvSpPr>
            <p:nvPr/>
          </p:nvSpPr>
          <p:spPr bwMode="auto">
            <a:xfrm>
              <a:off x="1200" y="2628"/>
              <a:ext cx="480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6" name="Line 13"/>
            <p:cNvSpPr>
              <a:spLocks noChangeShapeType="1"/>
            </p:cNvSpPr>
            <p:nvPr/>
          </p:nvSpPr>
          <p:spPr bwMode="auto">
            <a:xfrm>
              <a:off x="1632" y="234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7" name="Line 14"/>
            <p:cNvSpPr>
              <a:spLocks noChangeShapeType="1"/>
            </p:cNvSpPr>
            <p:nvPr/>
          </p:nvSpPr>
          <p:spPr bwMode="auto">
            <a:xfrm>
              <a:off x="1504" y="234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8" name="Line 15"/>
            <p:cNvSpPr>
              <a:spLocks noChangeShapeType="1"/>
            </p:cNvSpPr>
            <p:nvPr/>
          </p:nvSpPr>
          <p:spPr bwMode="auto">
            <a:xfrm>
              <a:off x="1376" y="234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9" name="Line 16"/>
            <p:cNvSpPr>
              <a:spLocks noChangeShapeType="1"/>
            </p:cNvSpPr>
            <p:nvPr/>
          </p:nvSpPr>
          <p:spPr bwMode="auto">
            <a:xfrm>
              <a:off x="1248" y="234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10" name="Line 17"/>
            <p:cNvSpPr>
              <a:spLocks noChangeShapeType="1"/>
            </p:cNvSpPr>
            <p:nvPr/>
          </p:nvSpPr>
          <p:spPr bwMode="auto">
            <a:xfrm>
              <a:off x="1200" y="24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11" name="Rectangle 18"/>
            <p:cNvSpPr>
              <a:spLocks noChangeArrowheads="1"/>
            </p:cNvSpPr>
            <p:nvPr/>
          </p:nvSpPr>
          <p:spPr bwMode="auto">
            <a:xfrm>
              <a:off x="1200" y="2676"/>
              <a:ext cx="432" cy="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12" name="Line 19"/>
            <p:cNvSpPr>
              <a:spLocks noChangeShapeType="1"/>
            </p:cNvSpPr>
            <p:nvPr/>
          </p:nvSpPr>
          <p:spPr bwMode="auto">
            <a:xfrm>
              <a:off x="1536" y="2724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13" name="Freeform 20"/>
            <p:cNvSpPr>
              <a:spLocks noChangeArrowheads="1"/>
            </p:cNvSpPr>
            <p:nvPr/>
          </p:nvSpPr>
          <p:spPr bwMode="auto">
            <a:xfrm>
              <a:off x="1200" y="2772"/>
              <a:ext cx="336" cy="288"/>
            </a:xfrm>
            <a:custGeom>
              <a:avLst/>
              <a:gdLst>
                <a:gd name="T0" fmla="*/ 336 w 336"/>
                <a:gd name="T1" fmla="*/ 0 h 288"/>
                <a:gd name="T2" fmla="*/ 240 w 336"/>
                <a:gd name="T3" fmla="*/ 48 h 288"/>
                <a:gd name="T4" fmla="*/ 96 w 336"/>
                <a:gd name="T5" fmla="*/ 144 h 288"/>
                <a:gd name="T6" fmla="*/ 0 w 336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88"/>
                <a:gd name="T14" fmla="*/ 336 w 33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88">
                  <a:moveTo>
                    <a:pt x="336" y="0"/>
                  </a:moveTo>
                  <a:cubicBezTo>
                    <a:pt x="308" y="12"/>
                    <a:pt x="280" y="24"/>
                    <a:pt x="240" y="48"/>
                  </a:cubicBezTo>
                  <a:cubicBezTo>
                    <a:pt x="200" y="72"/>
                    <a:pt x="136" y="104"/>
                    <a:pt x="96" y="144"/>
                  </a:cubicBezTo>
                  <a:cubicBezTo>
                    <a:pt x="56" y="184"/>
                    <a:pt x="28" y="236"/>
                    <a:pt x="0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 bwMode="auto">
          <a:xfrm>
            <a:off x="2340969" y="2051094"/>
            <a:ext cx="783166" cy="827860"/>
            <a:chOff x="1961" y="3749"/>
            <a:chExt cx="1218" cy="1635"/>
          </a:xfrm>
        </p:grpSpPr>
        <p:sp>
          <p:nvSpPr>
            <p:cNvPr id="9298" name="Freeform 22"/>
            <p:cNvSpPr>
              <a:spLocks noChangeAspect="1" noChangeArrowheads="1"/>
            </p:cNvSpPr>
            <p:nvPr/>
          </p:nvSpPr>
          <p:spPr bwMode="auto">
            <a:xfrm rot="-1291811">
              <a:off x="2435" y="3749"/>
              <a:ext cx="257" cy="278"/>
            </a:xfrm>
            <a:custGeom>
              <a:avLst/>
              <a:gdLst>
                <a:gd name="T0" fmla="*/ 409 w 514"/>
                <a:gd name="T1" fmla="*/ 383 h 555"/>
                <a:gd name="T2" fmla="*/ 456 w 514"/>
                <a:gd name="T3" fmla="*/ 297 h 555"/>
                <a:gd name="T4" fmla="*/ 478 w 514"/>
                <a:gd name="T5" fmla="*/ 216 h 555"/>
                <a:gd name="T6" fmla="*/ 471 w 514"/>
                <a:gd name="T7" fmla="*/ 122 h 555"/>
                <a:gd name="T8" fmla="*/ 412 w 514"/>
                <a:gd name="T9" fmla="*/ 36 h 555"/>
                <a:gd name="T10" fmla="*/ 343 w 514"/>
                <a:gd name="T11" fmla="*/ 0 h 555"/>
                <a:gd name="T12" fmla="*/ 238 w 514"/>
                <a:gd name="T13" fmla="*/ 15 h 555"/>
                <a:gd name="T14" fmla="*/ 112 w 514"/>
                <a:gd name="T15" fmla="*/ 86 h 555"/>
                <a:gd name="T16" fmla="*/ 43 w 514"/>
                <a:gd name="T17" fmla="*/ 172 h 555"/>
                <a:gd name="T18" fmla="*/ 0 w 514"/>
                <a:gd name="T19" fmla="*/ 336 h 555"/>
                <a:gd name="T20" fmla="*/ 7 w 514"/>
                <a:gd name="T21" fmla="*/ 442 h 555"/>
                <a:gd name="T22" fmla="*/ 50 w 514"/>
                <a:gd name="T23" fmla="*/ 527 h 555"/>
                <a:gd name="T24" fmla="*/ 112 w 514"/>
                <a:gd name="T25" fmla="*/ 547 h 555"/>
                <a:gd name="T26" fmla="*/ 195 w 514"/>
                <a:gd name="T27" fmla="*/ 547 h 555"/>
                <a:gd name="T28" fmla="*/ 285 w 514"/>
                <a:gd name="T29" fmla="*/ 504 h 555"/>
                <a:gd name="T30" fmla="*/ 323 w 514"/>
                <a:gd name="T31" fmla="*/ 484 h 555"/>
                <a:gd name="T32" fmla="*/ 350 w 514"/>
                <a:gd name="T33" fmla="*/ 450 h 555"/>
                <a:gd name="T34" fmla="*/ 478 w 514"/>
                <a:gd name="T35" fmla="*/ 555 h 555"/>
                <a:gd name="T36" fmla="*/ 514 w 514"/>
                <a:gd name="T37" fmla="*/ 547 h 555"/>
                <a:gd name="T38" fmla="*/ 499 w 514"/>
                <a:gd name="T39" fmla="*/ 512 h 555"/>
                <a:gd name="T40" fmla="*/ 409 w 514"/>
                <a:gd name="T41" fmla="*/ 383 h 5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"/>
                <a:gd name="T64" fmla="*/ 0 h 555"/>
                <a:gd name="T65" fmla="*/ 514 w 514"/>
                <a:gd name="T66" fmla="*/ 555 h 5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" h="555">
                  <a:moveTo>
                    <a:pt x="409" y="383"/>
                  </a:moveTo>
                  <a:lnTo>
                    <a:pt x="456" y="297"/>
                  </a:lnTo>
                  <a:lnTo>
                    <a:pt x="478" y="216"/>
                  </a:lnTo>
                  <a:lnTo>
                    <a:pt x="471" y="122"/>
                  </a:lnTo>
                  <a:lnTo>
                    <a:pt x="412" y="36"/>
                  </a:lnTo>
                  <a:lnTo>
                    <a:pt x="343" y="0"/>
                  </a:lnTo>
                  <a:lnTo>
                    <a:pt x="238" y="15"/>
                  </a:lnTo>
                  <a:lnTo>
                    <a:pt x="112" y="86"/>
                  </a:lnTo>
                  <a:lnTo>
                    <a:pt x="43" y="172"/>
                  </a:lnTo>
                  <a:lnTo>
                    <a:pt x="0" y="336"/>
                  </a:lnTo>
                  <a:lnTo>
                    <a:pt x="7" y="442"/>
                  </a:lnTo>
                  <a:lnTo>
                    <a:pt x="50" y="527"/>
                  </a:lnTo>
                  <a:lnTo>
                    <a:pt x="112" y="547"/>
                  </a:lnTo>
                  <a:lnTo>
                    <a:pt x="195" y="547"/>
                  </a:lnTo>
                  <a:lnTo>
                    <a:pt x="285" y="504"/>
                  </a:lnTo>
                  <a:lnTo>
                    <a:pt x="323" y="484"/>
                  </a:lnTo>
                  <a:lnTo>
                    <a:pt x="350" y="450"/>
                  </a:lnTo>
                  <a:lnTo>
                    <a:pt x="478" y="555"/>
                  </a:lnTo>
                  <a:lnTo>
                    <a:pt x="514" y="547"/>
                  </a:lnTo>
                  <a:lnTo>
                    <a:pt x="499" y="512"/>
                  </a:lnTo>
                  <a:lnTo>
                    <a:pt x="409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99" name="Freeform 23"/>
            <p:cNvSpPr>
              <a:spLocks noChangeAspect="1" noChangeArrowheads="1"/>
            </p:cNvSpPr>
            <p:nvPr/>
          </p:nvSpPr>
          <p:spPr bwMode="auto">
            <a:xfrm rot="-1291811">
              <a:off x="2248" y="4082"/>
              <a:ext cx="392" cy="587"/>
            </a:xfrm>
            <a:custGeom>
              <a:avLst/>
              <a:gdLst>
                <a:gd name="T0" fmla="*/ 405 w 784"/>
                <a:gd name="T1" fmla="*/ 347 h 1174"/>
                <a:gd name="T2" fmla="*/ 422 w 784"/>
                <a:gd name="T3" fmla="*/ 214 h 1174"/>
                <a:gd name="T4" fmla="*/ 441 w 784"/>
                <a:gd name="T5" fmla="*/ 51 h 1174"/>
                <a:gd name="T6" fmla="*/ 515 w 784"/>
                <a:gd name="T7" fmla="*/ 0 h 1174"/>
                <a:gd name="T8" fmla="*/ 592 w 784"/>
                <a:gd name="T9" fmla="*/ 0 h 1174"/>
                <a:gd name="T10" fmla="*/ 682 w 784"/>
                <a:gd name="T11" fmla="*/ 70 h 1174"/>
                <a:gd name="T12" fmla="*/ 748 w 784"/>
                <a:gd name="T13" fmla="*/ 235 h 1174"/>
                <a:gd name="T14" fmla="*/ 784 w 784"/>
                <a:gd name="T15" fmla="*/ 456 h 1174"/>
                <a:gd name="T16" fmla="*/ 748 w 784"/>
                <a:gd name="T17" fmla="*/ 706 h 1174"/>
                <a:gd name="T18" fmla="*/ 682 w 784"/>
                <a:gd name="T19" fmla="*/ 855 h 1174"/>
                <a:gd name="T20" fmla="*/ 557 w 784"/>
                <a:gd name="T21" fmla="*/ 1026 h 1174"/>
                <a:gd name="T22" fmla="*/ 422 w 784"/>
                <a:gd name="T23" fmla="*/ 1131 h 1174"/>
                <a:gd name="T24" fmla="*/ 257 w 784"/>
                <a:gd name="T25" fmla="*/ 1174 h 1174"/>
                <a:gd name="T26" fmla="*/ 121 w 784"/>
                <a:gd name="T27" fmla="*/ 1139 h 1174"/>
                <a:gd name="T28" fmla="*/ 35 w 784"/>
                <a:gd name="T29" fmla="*/ 1073 h 1174"/>
                <a:gd name="T30" fmla="*/ 0 w 784"/>
                <a:gd name="T31" fmla="*/ 968 h 1174"/>
                <a:gd name="T32" fmla="*/ 19 w 784"/>
                <a:gd name="T33" fmla="*/ 874 h 1174"/>
                <a:gd name="T34" fmla="*/ 62 w 784"/>
                <a:gd name="T35" fmla="*/ 788 h 1174"/>
                <a:gd name="T36" fmla="*/ 129 w 784"/>
                <a:gd name="T37" fmla="*/ 749 h 1174"/>
                <a:gd name="T38" fmla="*/ 226 w 784"/>
                <a:gd name="T39" fmla="*/ 726 h 1174"/>
                <a:gd name="T40" fmla="*/ 311 w 784"/>
                <a:gd name="T41" fmla="*/ 664 h 1174"/>
                <a:gd name="T42" fmla="*/ 378 w 784"/>
                <a:gd name="T43" fmla="*/ 535 h 1174"/>
                <a:gd name="T44" fmla="*/ 405 w 784"/>
                <a:gd name="T45" fmla="*/ 347 h 11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4"/>
                <a:gd name="T70" fmla="*/ 0 h 1174"/>
                <a:gd name="T71" fmla="*/ 784 w 784"/>
                <a:gd name="T72" fmla="*/ 1174 h 11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4" h="1174">
                  <a:moveTo>
                    <a:pt x="405" y="347"/>
                  </a:moveTo>
                  <a:lnTo>
                    <a:pt x="422" y="214"/>
                  </a:lnTo>
                  <a:lnTo>
                    <a:pt x="441" y="51"/>
                  </a:lnTo>
                  <a:lnTo>
                    <a:pt x="515" y="0"/>
                  </a:lnTo>
                  <a:lnTo>
                    <a:pt x="592" y="0"/>
                  </a:lnTo>
                  <a:lnTo>
                    <a:pt x="682" y="70"/>
                  </a:lnTo>
                  <a:lnTo>
                    <a:pt x="748" y="235"/>
                  </a:lnTo>
                  <a:lnTo>
                    <a:pt x="784" y="456"/>
                  </a:lnTo>
                  <a:lnTo>
                    <a:pt x="748" y="706"/>
                  </a:lnTo>
                  <a:lnTo>
                    <a:pt x="682" y="855"/>
                  </a:lnTo>
                  <a:lnTo>
                    <a:pt x="557" y="1026"/>
                  </a:lnTo>
                  <a:lnTo>
                    <a:pt x="422" y="1131"/>
                  </a:lnTo>
                  <a:lnTo>
                    <a:pt x="257" y="1174"/>
                  </a:lnTo>
                  <a:lnTo>
                    <a:pt x="121" y="1139"/>
                  </a:lnTo>
                  <a:lnTo>
                    <a:pt x="35" y="1073"/>
                  </a:lnTo>
                  <a:lnTo>
                    <a:pt x="0" y="968"/>
                  </a:lnTo>
                  <a:lnTo>
                    <a:pt x="19" y="874"/>
                  </a:lnTo>
                  <a:lnTo>
                    <a:pt x="62" y="788"/>
                  </a:lnTo>
                  <a:lnTo>
                    <a:pt x="129" y="749"/>
                  </a:lnTo>
                  <a:lnTo>
                    <a:pt x="226" y="726"/>
                  </a:lnTo>
                  <a:lnTo>
                    <a:pt x="311" y="664"/>
                  </a:lnTo>
                  <a:lnTo>
                    <a:pt x="378" y="535"/>
                  </a:lnTo>
                  <a:lnTo>
                    <a:pt x="405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0" name="Freeform 24"/>
            <p:cNvSpPr>
              <a:spLocks noChangeAspect="1" noChangeArrowheads="1"/>
            </p:cNvSpPr>
            <p:nvPr/>
          </p:nvSpPr>
          <p:spPr bwMode="auto">
            <a:xfrm rot="-1291811">
              <a:off x="2367" y="4512"/>
              <a:ext cx="504" cy="808"/>
            </a:xfrm>
            <a:custGeom>
              <a:avLst/>
              <a:gdLst>
                <a:gd name="T0" fmla="*/ 326 w 1007"/>
                <a:gd name="T1" fmla="*/ 52 h 1615"/>
                <a:gd name="T2" fmla="*/ 369 w 1007"/>
                <a:gd name="T3" fmla="*/ 0 h 1615"/>
                <a:gd name="T4" fmla="*/ 456 w 1007"/>
                <a:gd name="T5" fmla="*/ 0 h 1615"/>
                <a:gd name="T6" fmla="*/ 499 w 1007"/>
                <a:gd name="T7" fmla="*/ 71 h 1615"/>
                <a:gd name="T8" fmla="*/ 577 w 1007"/>
                <a:gd name="T9" fmla="*/ 242 h 1615"/>
                <a:gd name="T10" fmla="*/ 686 w 1007"/>
                <a:gd name="T11" fmla="*/ 430 h 1615"/>
                <a:gd name="T12" fmla="*/ 857 w 1007"/>
                <a:gd name="T13" fmla="*/ 578 h 1615"/>
                <a:gd name="T14" fmla="*/ 990 w 1007"/>
                <a:gd name="T15" fmla="*/ 688 h 1615"/>
                <a:gd name="T16" fmla="*/ 1007 w 1007"/>
                <a:gd name="T17" fmla="*/ 739 h 1615"/>
                <a:gd name="T18" fmla="*/ 1007 w 1007"/>
                <a:gd name="T19" fmla="*/ 793 h 1615"/>
                <a:gd name="T20" fmla="*/ 819 w 1007"/>
                <a:gd name="T21" fmla="*/ 953 h 1615"/>
                <a:gd name="T22" fmla="*/ 608 w 1007"/>
                <a:gd name="T23" fmla="*/ 1116 h 1615"/>
                <a:gd name="T24" fmla="*/ 448 w 1007"/>
                <a:gd name="T25" fmla="*/ 1187 h 1615"/>
                <a:gd name="T26" fmla="*/ 276 w 1007"/>
                <a:gd name="T27" fmla="*/ 1202 h 1615"/>
                <a:gd name="T28" fmla="*/ 190 w 1007"/>
                <a:gd name="T29" fmla="*/ 1210 h 1615"/>
                <a:gd name="T30" fmla="*/ 148 w 1007"/>
                <a:gd name="T31" fmla="*/ 1296 h 1615"/>
                <a:gd name="T32" fmla="*/ 112 w 1007"/>
                <a:gd name="T33" fmla="*/ 1393 h 1615"/>
                <a:gd name="T34" fmla="*/ 135 w 1007"/>
                <a:gd name="T35" fmla="*/ 1502 h 1615"/>
                <a:gd name="T36" fmla="*/ 190 w 1007"/>
                <a:gd name="T37" fmla="*/ 1523 h 1615"/>
                <a:gd name="T38" fmla="*/ 190 w 1007"/>
                <a:gd name="T39" fmla="*/ 1564 h 1615"/>
                <a:gd name="T40" fmla="*/ 62 w 1007"/>
                <a:gd name="T41" fmla="*/ 1615 h 1615"/>
                <a:gd name="T42" fmla="*/ 19 w 1007"/>
                <a:gd name="T43" fmla="*/ 1553 h 1615"/>
                <a:gd name="T44" fmla="*/ 0 w 1007"/>
                <a:gd name="T45" fmla="*/ 1444 h 1615"/>
                <a:gd name="T46" fmla="*/ 41 w 1007"/>
                <a:gd name="T47" fmla="*/ 1315 h 1615"/>
                <a:gd name="T48" fmla="*/ 105 w 1007"/>
                <a:gd name="T49" fmla="*/ 1202 h 1615"/>
                <a:gd name="T50" fmla="*/ 190 w 1007"/>
                <a:gd name="T51" fmla="*/ 1101 h 1615"/>
                <a:gd name="T52" fmla="*/ 276 w 1007"/>
                <a:gd name="T53" fmla="*/ 1073 h 1615"/>
                <a:gd name="T54" fmla="*/ 362 w 1007"/>
                <a:gd name="T55" fmla="*/ 1116 h 1615"/>
                <a:gd name="T56" fmla="*/ 514 w 1007"/>
                <a:gd name="T57" fmla="*/ 1050 h 1615"/>
                <a:gd name="T58" fmla="*/ 643 w 1007"/>
                <a:gd name="T59" fmla="*/ 945 h 1615"/>
                <a:gd name="T60" fmla="*/ 791 w 1007"/>
                <a:gd name="T61" fmla="*/ 816 h 1615"/>
                <a:gd name="T62" fmla="*/ 842 w 1007"/>
                <a:gd name="T63" fmla="*/ 758 h 1615"/>
                <a:gd name="T64" fmla="*/ 834 w 1007"/>
                <a:gd name="T65" fmla="*/ 707 h 1615"/>
                <a:gd name="T66" fmla="*/ 662 w 1007"/>
                <a:gd name="T67" fmla="*/ 610 h 1615"/>
                <a:gd name="T68" fmla="*/ 514 w 1007"/>
                <a:gd name="T69" fmla="*/ 480 h 1615"/>
                <a:gd name="T70" fmla="*/ 343 w 1007"/>
                <a:gd name="T71" fmla="*/ 309 h 1615"/>
                <a:gd name="T72" fmla="*/ 283 w 1007"/>
                <a:gd name="T73" fmla="*/ 157 h 1615"/>
                <a:gd name="T74" fmla="*/ 326 w 1007"/>
                <a:gd name="T75" fmla="*/ 52 h 1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7"/>
                <a:gd name="T115" fmla="*/ 0 h 1615"/>
                <a:gd name="T116" fmla="*/ 1007 w 1007"/>
                <a:gd name="T117" fmla="*/ 1615 h 1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7" h="1615">
                  <a:moveTo>
                    <a:pt x="326" y="52"/>
                  </a:moveTo>
                  <a:lnTo>
                    <a:pt x="369" y="0"/>
                  </a:lnTo>
                  <a:lnTo>
                    <a:pt x="456" y="0"/>
                  </a:lnTo>
                  <a:lnTo>
                    <a:pt x="499" y="71"/>
                  </a:lnTo>
                  <a:lnTo>
                    <a:pt x="577" y="242"/>
                  </a:lnTo>
                  <a:lnTo>
                    <a:pt x="686" y="430"/>
                  </a:lnTo>
                  <a:lnTo>
                    <a:pt x="857" y="578"/>
                  </a:lnTo>
                  <a:lnTo>
                    <a:pt x="990" y="688"/>
                  </a:lnTo>
                  <a:lnTo>
                    <a:pt x="1007" y="739"/>
                  </a:lnTo>
                  <a:lnTo>
                    <a:pt x="1007" y="793"/>
                  </a:lnTo>
                  <a:lnTo>
                    <a:pt x="819" y="953"/>
                  </a:lnTo>
                  <a:lnTo>
                    <a:pt x="608" y="1116"/>
                  </a:lnTo>
                  <a:lnTo>
                    <a:pt x="448" y="1187"/>
                  </a:lnTo>
                  <a:lnTo>
                    <a:pt x="276" y="1202"/>
                  </a:lnTo>
                  <a:lnTo>
                    <a:pt x="190" y="1210"/>
                  </a:lnTo>
                  <a:lnTo>
                    <a:pt x="148" y="1296"/>
                  </a:lnTo>
                  <a:lnTo>
                    <a:pt x="112" y="1393"/>
                  </a:lnTo>
                  <a:lnTo>
                    <a:pt x="135" y="1502"/>
                  </a:lnTo>
                  <a:lnTo>
                    <a:pt x="190" y="1523"/>
                  </a:lnTo>
                  <a:lnTo>
                    <a:pt x="190" y="1564"/>
                  </a:lnTo>
                  <a:lnTo>
                    <a:pt x="62" y="1615"/>
                  </a:lnTo>
                  <a:lnTo>
                    <a:pt x="19" y="1553"/>
                  </a:lnTo>
                  <a:lnTo>
                    <a:pt x="0" y="1444"/>
                  </a:lnTo>
                  <a:lnTo>
                    <a:pt x="41" y="1315"/>
                  </a:lnTo>
                  <a:lnTo>
                    <a:pt x="105" y="1202"/>
                  </a:lnTo>
                  <a:lnTo>
                    <a:pt x="190" y="1101"/>
                  </a:lnTo>
                  <a:lnTo>
                    <a:pt x="276" y="1073"/>
                  </a:lnTo>
                  <a:lnTo>
                    <a:pt x="362" y="1116"/>
                  </a:lnTo>
                  <a:lnTo>
                    <a:pt x="514" y="1050"/>
                  </a:lnTo>
                  <a:lnTo>
                    <a:pt x="643" y="945"/>
                  </a:lnTo>
                  <a:lnTo>
                    <a:pt x="791" y="816"/>
                  </a:lnTo>
                  <a:lnTo>
                    <a:pt x="842" y="758"/>
                  </a:lnTo>
                  <a:lnTo>
                    <a:pt x="834" y="707"/>
                  </a:lnTo>
                  <a:lnTo>
                    <a:pt x="662" y="610"/>
                  </a:lnTo>
                  <a:lnTo>
                    <a:pt x="514" y="480"/>
                  </a:lnTo>
                  <a:lnTo>
                    <a:pt x="343" y="309"/>
                  </a:lnTo>
                  <a:lnTo>
                    <a:pt x="283" y="157"/>
                  </a:lnTo>
                  <a:lnTo>
                    <a:pt x="32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1" name="Freeform 25"/>
            <p:cNvSpPr>
              <a:spLocks noChangeAspect="1" noChangeArrowheads="1"/>
            </p:cNvSpPr>
            <p:nvPr/>
          </p:nvSpPr>
          <p:spPr bwMode="auto">
            <a:xfrm rot="-1291811">
              <a:off x="1961" y="4640"/>
              <a:ext cx="663" cy="744"/>
            </a:xfrm>
            <a:custGeom>
              <a:avLst/>
              <a:gdLst>
                <a:gd name="T0" fmla="*/ 905 w 1326"/>
                <a:gd name="T1" fmla="*/ 370 h 1487"/>
                <a:gd name="T2" fmla="*/ 1057 w 1326"/>
                <a:gd name="T3" fmla="*/ 113 h 1487"/>
                <a:gd name="T4" fmla="*/ 1183 w 1326"/>
                <a:gd name="T5" fmla="*/ 0 h 1487"/>
                <a:gd name="T6" fmla="*/ 1292 w 1326"/>
                <a:gd name="T7" fmla="*/ 19 h 1487"/>
                <a:gd name="T8" fmla="*/ 1326 w 1326"/>
                <a:gd name="T9" fmla="*/ 136 h 1487"/>
                <a:gd name="T10" fmla="*/ 1162 w 1326"/>
                <a:gd name="T11" fmla="*/ 394 h 1487"/>
                <a:gd name="T12" fmla="*/ 971 w 1326"/>
                <a:gd name="T13" fmla="*/ 651 h 1487"/>
                <a:gd name="T14" fmla="*/ 769 w 1326"/>
                <a:gd name="T15" fmla="*/ 878 h 1487"/>
                <a:gd name="T16" fmla="*/ 577 w 1326"/>
                <a:gd name="T17" fmla="*/ 1015 h 1487"/>
                <a:gd name="T18" fmla="*/ 449 w 1326"/>
                <a:gd name="T19" fmla="*/ 1116 h 1487"/>
                <a:gd name="T20" fmla="*/ 328 w 1326"/>
                <a:gd name="T21" fmla="*/ 1116 h 1487"/>
                <a:gd name="T22" fmla="*/ 277 w 1326"/>
                <a:gd name="T23" fmla="*/ 1099 h 1487"/>
                <a:gd name="T24" fmla="*/ 277 w 1326"/>
                <a:gd name="T25" fmla="*/ 1221 h 1487"/>
                <a:gd name="T26" fmla="*/ 172 w 1326"/>
                <a:gd name="T27" fmla="*/ 1358 h 1487"/>
                <a:gd name="T28" fmla="*/ 86 w 1326"/>
                <a:gd name="T29" fmla="*/ 1401 h 1487"/>
                <a:gd name="T30" fmla="*/ 93 w 1326"/>
                <a:gd name="T31" fmla="*/ 1478 h 1487"/>
                <a:gd name="T32" fmla="*/ 9 w 1326"/>
                <a:gd name="T33" fmla="*/ 1487 h 1487"/>
                <a:gd name="T34" fmla="*/ 0 w 1326"/>
                <a:gd name="T35" fmla="*/ 1373 h 1487"/>
                <a:gd name="T36" fmla="*/ 71 w 1326"/>
                <a:gd name="T37" fmla="*/ 1287 h 1487"/>
                <a:gd name="T38" fmla="*/ 172 w 1326"/>
                <a:gd name="T39" fmla="*/ 1210 h 1487"/>
                <a:gd name="T40" fmla="*/ 215 w 1326"/>
                <a:gd name="T41" fmla="*/ 1123 h 1487"/>
                <a:gd name="T42" fmla="*/ 223 w 1326"/>
                <a:gd name="T43" fmla="*/ 1015 h 1487"/>
                <a:gd name="T44" fmla="*/ 215 w 1326"/>
                <a:gd name="T45" fmla="*/ 987 h 1487"/>
                <a:gd name="T46" fmla="*/ 266 w 1326"/>
                <a:gd name="T47" fmla="*/ 951 h 1487"/>
                <a:gd name="T48" fmla="*/ 309 w 1326"/>
                <a:gd name="T49" fmla="*/ 951 h 1487"/>
                <a:gd name="T50" fmla="*/ 343 w 1326"/>
                <a:gd name="T51" fmla="*/ 1015 h 1487"/>
                <a:gd name="T52" fmla="*/ 406 w 1326"/>
                <a:gd name="T53" fmla="*/ 1037 h 1487"/>
                <a:gd name="T54" fmla="*/ 472 w 1326"/>
                <a:gd name="T55" fmla="*/ 1015 h 1487"/>
                <a:gd name="T56" fmla="*/ 558 w 1326"/>
                <a:gd name="T57" fmla="*/ 928 h 1487"/>
                <a:gd name="T58" fmla="*/ 691 w 1326"/>
                <a:gd name="T59" fmla="*/ 792 h 1487"/>
                <a:gd name="T60" fmla="*/ 800 w 1326"/>
                <a:gd name="T61" fmla="*/ 628 h 1487"/>
                <a:gd name="T62" fmla="*/ 862 w 1326"/>
                <a:gd name="T63" fmla="*/ 492 h 1487"/>
                <a:gd name="T64" fmla="*/ 905 w 1326"/>
                <a:gd name="T65" fmla="*/ 370 h 14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6"/>
                <a:gd name="T100" fmla="*/ 0 h 1487"/>
                <a:gd name="T101" fmla="*/ 1326 w 1326"/>
                <a:gd name="T102" fmla="*/ 1487 h 14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6" h="1487">
                  <a:moveTo>
                    <a:pt x="905" y="370"/>
                  </a:moveTo>
                  <a:lnTo>
                    <a:pt x="1057" y="113"/>
                  </a:lnTo>
                  <a:lnTo>
                    <a:pt x="1183" y="0"/>
                  </a:lnTo>
                  <a:lnTo>
                    <a:pt x="1292" y="19"/>
                  </a:lnTo>
                  <a:lnTo>
                    <a:pt x="1326" y="136"/>
                  </a:lnTo>
                  <a:lnTo>
                    <a:pt x="1162" y="394"/>
                  </a:lnTo>
                  <a:lnTo>
                    <a:pt x="971" y="651"/>
                  </a:lnTo>
                  <a:lnTo>
                    <a:pt x="769" y="878"/>
                  </a:lnTo>
                  <a:lnTo>
                    <a:pt x="577" y="1015"/>
                  </a:lnTo>
                  <a:lnTo>
                    <a:pt x="449" y="1116"/>
                  </a:lnTo>
                  <a:lnTo>
                    <a:pt x="328" y="1116"/>
                  </a:lnTo>
                  <a:lnTo>
                    <a:pt x="277" y="1099"/>
                  </a:lnTo>
                  <a:lnTo>
                    <a:pt x="277" y="1221"/>
                  </a:lnTo>
                  <a:lnTo>
                    <a:pt x="172" y="1358"/>
                  </a:lnTo>
                  <a:lnTo>
                    <a:pt x="86" y="1401"/>
                  </a:lnTo>
                  <a:lnTo>
                    <a:pt x="93" y="1478"/>
                  </a:lnTo>
                  <a:lnTo>
                    <a:pt x="9" y="1487"/>
                  </a:lnTo>
                  <a:lnTo>
                    <a:pt x="0" y="1373"/>
                  </a:lnTo>
                  <a:lnTo>
                    <a:pt x="71" y="1287"/>
                  </a:lnTo>
                  <a:lnTo>
                    <a:pt x="172" y="1210"/>
                  </a:lnTo>
                  <a:lnTo>
                    <a:pt x="215" y="1123"/>
                  </a:lnTo>
                  <a:lnTo>
                    <a:pt x="223" y="1015"/>
                  </a:lnTo>
                  <a:lnTo>
                    <a:pt x="215" y="987"/>
                  </a:lnTo>
                  <a:lnTo>
                    <a:pt x="266" y="951"/>
                  </a:lnTo>
                  <a:lnTo>
                    <a:pt x="309" y="951"/>
                  </a:lnTo>
                  <a:lnTo>
                    <a:pt x="343" y="1015"/>
                  </a:lnTo>
                  <a:lnTo>
                    <a:pt x="406" y="1037"/>
                  </a:lnTo>
                  <a:lnTo>
                    <a:pt x="472" y="1015"/>
                  </a:lnTo>
                  <a:lnTo>
                    <a:pt x="558" y="928"/>
                  </a:lnTo>
                  <a:lnTo>
                    <a:pt x="691" y="792"/>
                  </a:lnTo>
                  <a:lnTo>
                    <a:pt x="800" y="628"/>
                  </a:lnTo>
                  <a:lnTo>
                    <a:pt x="862" y="492"/>
                  </a:lnTo>
                  <a:lnTo>
                    <a:pt x="905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2" name="Freeform 26"/>
            <p:cNvSpPr>
              <a:spLocks noChangeAspect="1" noChangeArrowheads="1"/>
            </p:cNvSpPr>
            <p:nvPr/>
          </p:nvSpPr>
          <p:spPr bwMode="auto">
            <a:xfrm rot="134639">
              <a:off x="2528" y="4325"/>
              <a:ext cx="651" cy="413"/>
            </a:xfrm>
            <a:custGeom>
              <a:avLst/>
              <a:gdLst>
                <a:gd name="T0" fmla="*/ 16 w 1303"/>
                <a:gd name="T1" fmla="*/ 145 h 827"/>
                <a:gd name="T2" fmla="*/ 0 w 1303"/>
                <a:gd name="T3" fmla="*/ 36 h 827"/>
                <a:gd name="T4" fmla="*/ 63 w 1303"/>
                <a:gd name="T5" fmla="*/ 0 h 827"/>
                <a:gd name="T6" fmla="*/ 172 w 1303"/>
                <a:gd name="T7" fmla="*/ 21 h 827"/>
                <a:gd name="T8" fmla="*/ 320 w 1303"/>
                <a:gd name="T9" fmla="*/ 165 h 827"/>
                <a:gd name="T10" fmla="*/ 465 w 1303"/>
                <a:gd name="T11" fmla="*/ 336 h 827"/>
                <a:gd name="T12" fmla="*/ 620 w 1303"/>
                <a:gd name="T13" fmla="*/ 484 h 827"/>
                <a:gd name="T14" fmla="*/ 812 w 1303"/>
                <a:gd name="T15" fmla="*/ 559 h 827"/>
                <a:gd name="T16" fmla="*/ 999 w 1303"/>
                <a:gd name="T17" fmla="*/ 578 h 827"/>
                <a:gd name="T18" fmla="*/ 1081 w 1303"/>
                <a:gd name="T19" fmla="*/ 559 h 827"/>
                <a:gd name="T20" fmla="*/ 1198 w 1303"/>
                <a:gd name="T21" fmla="*/ 493 h 827"/>
                <a:gd name="T22" fmla="*/ 1303 w 1303"/>
                <a:gd name="T23" fmla="*/ 508 h 827"/>
                <a:gd name="T24" fmla="*/ 1261 w 1303"/>
                <a:gd name="T25" fmla="*/ 559 h 827"/>
                <a:gd name="T26" fmla="*/ 1175 w 1303"/>
                <a:gd name="T27" fmla="*/ 594 h 827"/>
                <a:gd name="T28" fmla="*/ 1113 w 1303"/>
                <a:gd name="T29" fmla="*/ 637 h 827"/>
                <a:gd name="T30" fmla="*/ 1081 w 1303"/>
                <a:gd name="T31" fmla="*/ 699 h 827"/>
                <a:gd name="T32" fmla="*/ 1081 w 1303"/>
                <a:gd name="T33" fmla="*/ 793 h 827"/>
                <a:gd name="T34" fmla="*/ 1027 w 1303"/>
                <a:gd name="T35" fmla="*/ 827 h 827"/>
                <a:gd name="T36" fmla="*/ 999 w 1303"/>
                <a:gd name="T37" fmla="*/ 750 h 827"/>
                <a:gd name="T38" fmla="*/ 941 w 1303"/>
                <a:gd name="T39" fmla="*/ 679 h 827"/>
                <a:gd name="T40" fmla="*/ 847 w 1303"/>
                <a:gd name="T41" fmla="*/ 656 h 827"/>
                <a:gd name="T42" fmla="*/ 699 w 1303"/>
                <a:gd name="T43" fmla="*/ 602 h 827"/>
                <a:gd name="T44" fmla="*/ 527 w 1303"/>
                <a:gd name="T45" fmla="*/ 527 h 827"/>
                <a:gd name="T46" fmla="*/ 378 w 1303"/>
                <a:gd name="T47" fmla="*/ 422 h 827"/>
                <a:gd name="T48" fmla="*/ 226 w 1303"/>
                <a:gd name="T49" fmla="*/ 302 h 827"/>
                <a:gd name="T50" fmla="*/ 78 w 1303"/>
                <a:gd name="T51" fmla="*/ 227 h 827"/>
                <a:gd name="T52" fmla="*/ 16 w 1303"/>
                <a:gd name="T53" fmla="*/ 145 h 8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03"/>
                <a:gd name="T82" fmla="*/ 0 h 827"/>
                <a:gd name="T83" fmla="*/ 1303 w 1303"/>
                <a:gd name="T84" fmla="*/ 827 h 8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03" h="827">
                  <a:moveTo>
                    <a:pt x="16" y="145"/>
                  </a:moveTo>
                  <a:lnTo>
                    <a:pt x="0" y="36"/>
                  </a:lnTo>
                  <a:lnTo>
                    <a:pt x="63" y="0"/>
                  </a:lnTo>
                  <a:lnTo>
                    <a:pt x="172" y="21"/>
                  </a:lnTo>
                  <a:lnTo>
                    <a:pt x="320" y="165"/>
                  </a:lnTo>
                  <a:lnTo>
                    <a:pt x="465" y="336"/>
                  </a:lnTo>
                  <a:lnTo>
                    <a:pt x="620" y="484"/>
                  </a:lnTo>
                  <a:lnTo>
                    <a:pt x="812" y="559"/>
                  </a:lnTo>
                  <a:lnTo>
                    <a:pt x="999" y="578"/>
                  </a:lnTo>
                  <a:lnTo>
                    <a:pt x="1081" y="559"/>
                  </a:lnTo>
                  <a:lnTo>
                    <a:pt x="1198" y="493"/>
                  </a:lnTo>
                  <a:lnTo>
                    <a:pt x="1303" y="508"/>
                  </a:lnTo>
                  <a:lnTo>
                    <a:pt x="1261" y="559"/>
                  </a:lnTo>
                  <a:lnTo>
                    <a:pt x="1175" y="594"/>
                  </a:lnTo>
                  <a:lnTo>
                    <a:pt x="1113" y="637"/>
                  </a:lnTo>
                  <a:lnTo>
                    <a:pt x="1081" y="699"/>
                  </a:lnTo>
                  <a:lnTo>
                    <a:pt x="1081" y="793"/>
                  </a:lnTo>
                  <a:lnTo>
                    <a:pt x="1027" y="827"/>
                  </a:lnTo>
                  <a:lnTo>
                    <a:pt x="999" y="750"/>
                  </a:lnTo>
                  <a:lnTo>
                    <a:pt x="941" y="679"/>
                  </a:lnTo>
                  <a:lnTo>
                    <a:pt x="847" y="656"/>
                  </a:lnTo>
                  <a:lnTo>
                    <a:pt x="699" y="602"/>
                  </a:lnTo>
                  <a:lnTo>
                    <a:pt x="527" y="527"/>
                  </a:lnTo>
                  <a:lnTo>
                    <a:pt x="378" y="422"/>
                  </a:lnTo>
                  <a:lnTo>
                    <a:pt x="226" y="302"/>
                  </a:lnTo>
                  <a:lnTo>
                    <a:pt x="78" y="227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03" name="Freeform 27"/>
            <p:cNvSpPr>
              <a:spLocks noChangeAspect="1" noChangeArrowheads="1"/>
            </p:cNvSpPr>
            <p:nvPr/>
          </p:nvSpPr>
          <p:spPr bwMode="auto">
            <a:xfrm rot="4477072" flipV="1">
              <a:off x="2496" y="4143"/>
              <a:ext cx="582" cy="435"/>
            </a:xfrm>
            <a:custGeom>
              <a:avLst/>
              <a:gdLst>
                <a:gd name="T0" fmla="*/ 0 w 1163"/>
                <a:gd name="T1" fmla="*/ 163 h 870"/>
                <a:gd name="T2" fmla="*/ 19 w 1163"/>
                <a:gd name="T3" fmla="*/ 15 h 870"/>
                <a:gd name="T4" fmla="*/ 113 w 1163"/>
                <a:gd name="T5" fmla="*/ 0 h 870"/>
                <a:gd name="T6" fmla="*/ 173 w 1163"/>
                <a:gd name="T7" fmla="*/ 62 h 870"/>
                <a:gd name="T8" fmla="*/ 192 w 1163"/>
                <a:gd name="T9" fmla="*/ 207 h 870"/>
                <a:gd name="T10" fmla="*/ 285 w 1163"/>
                <a:gd name="T11" fmla="*/ 429 h 870"/>
                <a:gd name="T12" fmla="*/ 449 w 1163"/>
                <a:gd name="T13" fmla="*/ 600 h 870"/>
                <a:gd name="T14" fmla="*/ 585 w 1163"/>
                <a:gd name="T15" fmla="*/ 698 h 870"/>
                <a:gd name="T16" fmla="*/ 906 w 1163"/>
                <a:gd name="T17" fmla="*/ 707 h 870"/>
                <a:gd name="T18" fmla="*/ 1050 w 1163"/>
                <a:gd name="T19" fmla="*/ 643 h 870"/>
                <a:gd name="T20" fmla="*/ 1112 w 1163"/>
                <a:gd name="T21" fmla="*/ 570 h 870"/>
                <a:gd name="T22" fmla="*/ 1163 w 1163"/>
                <a:gd name="T23" fmla="*/ 578 h 870"/>
                <a:gd name="T24" fmla="*/ 1155 w 1163"/>
                <a:gd name="T25" fmla="*/ 664 h 870"/>
                <a:gd name="T26" fmla="*/ 1112 w 1163"/>
                <a:gd name="T27" fmla="*/ 827 h 870"/>
                <a:gd name="T28" fmla="*/ 1155 w 1163"/>
                <a:gd name="T29" fmla="*/ 870 h 870"/>
                <a:gd name="T30" fmla="*/ 1034 w 1163"/>
                <a:gd name="T31" fmla="*/ 851 h 870"/>
                <a:gd name="T32" fmla="*/ 1007 w 1163"/>
                <a:gd name="T33" fmla="*/ 808 h 870"/>
                <a:gd name="T34" fmla="*/ 812 w 1163"/>
                <a:gd name="T35" fmla="*/ 792 h 870"/>
                <a:gd name="T36" fmla="*/ 585 w 1163"/>
                <a:gd name="T37" fmla="*/ 784 h 870"/>
                <a:gd name="T38" fmla="*/ 449 w 1163"/>
                <a:gd name="T39" fmla="*/ 722 h 870"/>
                <a:gd name="T40" fmla="*/ 363 w 1163"/>
                <a:gd name="T41" fmla="*/ 656 h 870"/>
                <a:gd name="T42" fmla="*/ 265 w 1163"/>
                <a:gd name="T43" fmla="*/ 535 h 870"/>
                <a:gd name="T44" fmla="*/ 113 w 1163"/>
                <a:gd name="T45" fmla="*/ 386 h 870"/>
                <a:gd name="T46" fmla="*/ 19 w 1163"/>
                <a:gd name="T47" fmla="*/ 257 h 870"/>
                <a:gd name="T48" fmla="*/ 0 w 1163"/>
                <a:gd name="T49" fmla="*/ 163 h 8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3"/>
                <a:gd name="T76" fmla="*/ 0 h 870"/>
                <a:gd name="T77" fmla="*/ 1163 w 1163"/>
                <a:gd name="T78" fmla="*/ 870 h 8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3" h="870">
                  <a:moveTo>
                    <a:pt x="0" y="163"/>
                  </a:moveTo>
                  <a:lnTo>
                    <a:pt x="19" y="15"/>
                  </a:lnTo>
                  <a:lnTo>
                    <a:pt x="113" y="0"/>
                  </a:lnTo>
                  <a:lnTo>
                    <a:pt x="173" y="62"/>
                  </a:lnTo>
                  <a:lnTo>
                    <a:pt x="192" y="207"/>
                  </a:lnTo>
                  <a:lnTo>
                    <a:pt x="285" y="429"/>
                  </a:lnTo>
                  <a:lnTo>
                    <a:pt x="449" y="600"/>
                  </a:lnTo>
                  <a:lnTo>
                    <a:pt x="585" y="698"/>
                  </a:lnTo>
                  <a:lnTo>
                    <a:pt x="906" y="707"/>
                  </a:lnTo>
                  <a:lnTo>
                    <a:pt x="1050" y="643"/>
                  </a:lnTo>
                  <a:lnTo>
                    <a:pt x="1112" y="570"/>
                  </a:lnTo>
                  <a:lnTo>
                    <a:pt x="1163" y="578"/>
                  </a:lnTo>
                  <a:lnTo>
                    <a:pt x="1155" y="664"/>
                  </a:lnTo>
                  <a:lnTo>
                    <a:pt x="1112" y="827"/>
                  </a:lnTo>
                  <a:lnTo>
                    <a:pt x="1155" y="870"/>
                  </a:lnTo>
                  <a:lnTo>
                    <a:pt x="1034" y="851"/>
                  </a:lnTo>
                  <a:lnTo>
                    <a:pt x="1007" y="808"/>
                  </a:lnTo>
                  <a:lnTo>
                    <a:pt x="812" y="792"/>
                  </a:lnTo>
                  <a:lnTo>
                    <a:pt x="585" y="784"/>
                  </a:lnTo>
                  <a:lnTo>
                    <a:pt x="449" y="722"/>
                  </a:lnTo>
                  <a:lnTo>
                    <a:pt x="363" y="656"/>
                  </a:lnTo>
                  <a:lnTo>
                    <a:pt x="265" y="535"/>
                  </a:lnTo>
                  <a:lnTo>
                    <a:pt x="113" y="386"/>
                  </a:lnTo>
                  <a:lnTo>
                    <a:pt x="19" y="2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546" name="Rectangle 29"/>
          <p:cNvSpPr>
            <a:spLocks noChangeArrowheads="1"/>
          </p:cNvSpPr>
          <p:nvPr/>
        </p:nvSpPr>
        <p:spPr bwMode="auto">
          <a:xfrm>
            <a:off x="2869334" y="5214409"/>
            <a:ext cx="462196" cy="364562"/>
          </a:xfrm>
          <a:prstGeom prst="rect">
            <a:avLst/>
          </a:prstGeom>
          <a:solidFill>
            <a:schemeClr val="bg1">
              <a:lumMod val="50000"/>
              <a:alpha val="50195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30"/>
          <p:cNvGrpSpPr/>
          <p:nvPr/>
        </p:nvGrpSpPr>
        <p:grpSpPr bwMode="auto">
          <a:xfrm>
            <a:off x="2731750" y="3248367"/>
            <a:ext cx="1041546" cy="1957932"/>
            <a:chOff x="2838" y="2911"/>
            <a:chExt cx="649" cy="1272"/>
          </a:xfrm>
        </p:grpSpPr>
        <p:sp>
          <p:nvSpPr>
            <p:cNvPr id="9294" name="Line 31"/>
            <p:cNvSpPr>
              <a:spLocks noChangeShapeType="1"/>
            </p:cNvSpPr>
            <p:nvPr/>
          </p:nvSpPr>
          <p:spPr bwMode="auto">
            <a:xfrm>
              <a:off x="2838" y="2911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95" name="Line 32"/>
            <p:cNvSpPr>
              <a:spLocks noChangeShapeType="1"/>
            </p:cNvSpPr>
            <p:nvPr/>
          </p:nvSpPr>
          <p:spPr bwMode="auto">
            <a:xfrm>
              <a:off x="2880" y="4183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96" name="Line 33"/>
            <p:cNvSpPr>
              <a:spLocks noChangeShapeType="1"/>
            </p:cNvSpPr>
            <p:nvPr/>
          </p:nvSpPr>
          <p:spPr bwMode="auto">
            <a:xfrm>
              <a:off x="3120" y="2928"/>
              <a:ext cx="0" cy="1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97" name="Text Box 34"/>
            <p:cNvSpPr txBox="1">
              <a:spLocks noChangeArrowheads="1"/>
            </p:cNvSpPr>
            <p:nvPr/>
          </p:nvSpPr>
          <p:spPr bwMode="auto">
            <a:xfrm>
              <a:off x="3247" y="3444"/>
              <a:ext cx="240" cy="3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7" name="Group 35"/>
          <p:cNvGrpSpPr/>
          <p:nvPr/>
        </p:nvGrpSpPr>
        <p:grpSpPr bwMode="auto">
          <a:xfrm>
            <a:off x="3085446" y="2944565"/>
            <a:ext cx="625891" cy="546843"/>
            <a:chOff x="2730" y="2352"/>
            <a:chExt cx="390" cy="432"/>
          </a:xfrm>
        </p:grpSpPr>
        <p:sp>
          <p:nvSpPr>
            <p:cNvPr id="9292" name="Line 36"/>
            <p:cNvSpPr>
              <a:spLocks noChangeShapeType="1"/>
            </p:cNvSpPr>
            <p:nvPr/>
          </p:nvSpPr>
          <p:spPr bwMode="auto">
            <a:xfrm flipV="1">
              <a:off x="2730" y="2400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93" name="Text Box 37"/>
            <p:cNvSpPr txBox="1">
              <a:spLocks noChangeArrowheads="1"/>
            </p:cNvSpPr>
            <p:nvPr/>
          </p:nvSpPr>
          <p:spPr bwMode="auto">
            <a:xfrm>
              <a:off x="2832" y="2352"/>
              <a:ext cx="288" cy="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sp>
        <p:nvSpPr>
          <p:cNvPr id="9227" name="Line 38"/>
          <p:cNvSpPr>
            <a:spLocks noChangeShapeType="1"/>
          </p:cNvSpPr>
          <p:nvPr/>
        </p:nvSpPr>
        <p:spPr bwMode="auto">
          <a:xfrm flipV="1">
            <a:off x="4423444" y="2284293"/>
            <a:ext cx="6502400" cy="142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59"/>
          <p:cNvGrpSpPr/>
          <p:nvPr/>
        </p:nvGrpSpPr>
        <p:grpSpPr bwMode="auto">
          <a:xfrm>
            <a:off x="4715544" y="1539943"/>
            <a:ext cx="2493392" cy="784038"/>
            <a:chOff x="816" y="2784"/>
            <a:chExt cx="1536" cy="608"/>
          </a:xfrm>
        </p:grpSpPr>
        <p:grpSp>
          <p:nvGrpSpPr>
            <p:cNvPr id="9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9286" name="Freeform 61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4"/>
                  <a:gd name="T64" fmla="*/ 0 h 555"/>
                  <a:gd name="T65" fmla="*/ 514 w 514"/>
                  <a:gd name="T66" fmla="*/ 555 h 5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7" name="Freeform 62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4"/>
                  <a:gd name="T70" fmla="*/ 0 h 1174"/>
                  <a:gd name="T71" fmla="*/ 784 w 784"/>
                  <a:gd name="T72" fmla="*/ 1174 h 11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8" name="Freeform 63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7"/>
                  <a:gd name="T115" fmla="*/ 0 h 1615"/>
                  <a:gd name="T116" fmla="*/ 1007 w 1007"/>
                  <a:gd name="T117" fmla="*/ 1615 h 16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9" name="Freeform 64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26"/>
                  <a:gd name="T100" fmla="*/ 0 h 1487"/>
                  <a:gd name="T101" fmla="*/ 1326 w 1326"/>
                  <a:gd name="T102" fmla="*/ 1487 h 14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0" name="Freeform 65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3"/>
                  <a:gd name="T82" fmla="*/ 0 h 827"/>
                  <a:gd name="T83" fmla="*/ 1303 w 1303"/>
                  <a:gd name="T84" fmla="*/ 827 h 8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1" name="Freeform 66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3"/>
                  <a:gd name="T76" fmla="*/ 0 h 870"/>
                  <a:gd name="T77" fmla="*/ 1163 w 1163"/>
                  <a:gd name="T78" fmla="*/ 870 h 8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xjhwt9"/>
            <p:cNvGrpSpPr>
              <a:grpSpLocks noChangeAspect="1"/>
            </p:cNvGrpSpPr>
            <p:nvPr/>
          </p:nvGrpSpPr>
          <p:grpSpPr bwMode="auto">
            <a:xfrm>
              <a:off x="1344" y="2985"/>
              <a:ext cx="1008" cy="361"/>
              <a:chOff x="3928" y="1128"/>
              <a:chExt cx="3624" cy="1298"/>
            </a:xfrm>
          </p:grpSpPr>
          <p:sp>
            <p:nvSpPr>
              <p:cNvPr id="9275" name="Freeform 68" descr="栎木"/>
              <p:cNvSpPr>
                <a:spLocks noChangeAspect="1" noChangeArrowheads="1"/>
              </p:cNvSpPr>
              <p:nvPr/>
            </p:nvSpPr>
            <p:spPr bwMode="auto">
              <a:xfrm>
                <a:off x="3928" y="1128"/>
                <a:ext cx="3624" cy="876"/>
              </a:xfrm>
              <a:custGeom>
                <a:avLst/>
                <a:gdLst>
                  <a:gd name="T0" fmla="*/ 0 w 400"/>
                  <a:gd name="T1" fmla="*/ 0 h 400"/>
                  <a:gd name="T2" fmla="*/ 400 w 400"/>
                  <a:gd name="T3" fmla="*/ 0 h 400"/>
                  <a:gd name="T4" fmla="*/ 400 w 400"/>
                  <a:gd name="T5" fmla="*/ 400 h 400"/>
                  <a:gd name="T6" fmla="*/ 0 w 400"/>
                  <a:gd name="T7" fmla="*/ 400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Group 69"/>
              <p:cNvGrpSpPr>
                <a:grpSpLocks noChangeAspect="1"/>
              </p:cNvGrpSpPr>
              <p:nvPr/>
            </p:nvGrpSpPr>
            <p:grpSpPr bwMode="auto">
              <a:xfrm>
                <a:off x="4422" y="1848"/>
                <a:ext cx="578" cy="578"/>
                <a:chOff x="2400" y="2400"/>
                <a:chExt cx="1440" cy="1440"/>
              </a:xfrm>
            </p:grpSpPr>
            <p:sp>
              <p:nvSpPr>
                <p:cNvPr id="9282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83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84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85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74"/>
              <p:cNvGrpSpPr>
                <a:grpSpLocks noChangeAspect="1"/>
              </p:cNvGrpSpPr>
              <p:nvPr/>
            </p:nvGrpSpPr>
            <p:grpSpPr bwMode="auto">
              <a:xfrm>
                <a:off x="6469" y="1848"/>
                <a:ext cx="578" cy="578"/>
                <a:chOff x="2400" y="2400"/>
                <a:chExt cx="1440" cy="1440"/>
              </a:xfrm>
            </p:grpSpPr>
            <p:sp>
              <p:nvSpPr>
                <p:cNvPr id="9278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79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80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81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3" name="Group 79"/>
          <p:cNvGrpSpPr/>
          <p:nvPr/>
        </p:nvGrpSpPr>
        <p:grpSpPr bwMode="auto">
          <a:xfrm>
            <a:off x="5845844" y="1293694"/>
            <a:ext cx="5689600" cy="577850"/>
            <a:chOff x="2208" y="672"/>
            <a:chExt cx="2688" cy="364"/>
          </a:xfrm>
        </p:grpSpPr>
        <p:grpSp>
          <p:nvGrpSpPr>
            <p:cNvPr id="14" name="Group 80"/>
            <p:cNvGrpSpPr/>
            <p:nvPr/>
          </p:nvGrpSpPr>
          <p:grpSpPr bwMode="auto">
            <a:xfrm>
              <a:off x="2208" y="672"/>
              <a:ext cx="960" cy="336"/>
              <a:chOff x="2208" y="672"/>
              <a:chExt cx="960" cy="336"/>
            </a:xfrm>
          </p:grpSpPr>
          <p:sp>
            <p:nvSpPr>
              <p:cNvPr id="9271" name="Line 81"/>
              <p:cNvSpPr>
                <a:spLocks noChangeShapeType="1"/>
              </p:cNvSpPr>
              <p:nvPr/>
            </p:nvSpPr>
            <p:spPr bwMode="auto">
              <a:xfrm>
                <a:off x="2208" y="1008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72" name="Text Box 82"/>
              <p:cNvSpPr txBox="1">
                <a:spLocks noChangeArrowheads="1"/>
              </p:cNvSpPr>
              <p:nvPr/>
            </p:nvSpPr>
            <p:spPr bwMode="auto">
              <a:xfrm>
                <a:off x="2784" y="672"/>
                <a:ext cx="384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  <p:grpSp>
          <p:nvGrpSpPr>
            <p:cNvPr id="15" name="Group 83"/>
            <p:cNvGrpSpPr/>
            <p:nvPr/>
          </p:nvGrpSpPr>
          <p:grpSpPr bwMode="auto">
            <a:xfrm>
              <a:off x="4025" y="707"/>
              <a:ext cx="871" cy="329"/>
              <a:chOff x="4025" y="707"/>
              <a:chExt cx="871" cy="329"/>
            </a:xfrm>
          </p:grpSpPr>
          <p:sp>
            <p:nvSpPr>
              <p:cNvPr id="9269" name="Line 84"/>
              <p:cNvSpPr>
                <a:spLocks noChangeShapeType="1"/>
              </p:cNvSpPr>
              <p:nvPr/>
            </p:nvSpPr>
            <p:spPr bwMode="auto">
              <a:xfrm>
                <a:off x="4025" y="987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70" name="Text Box 85"/>
              <p:cNvSpPr txBox="1">
                <a:spLocks noChangeArrowheads="1"/>
              </p:cNvSpPr>
              <p:nvPr/>
            </p:nvSpPr>
            <p:spPr bwMode="auto">
              <a:xfrm>
                <a:off x="4608" y="707"/>
                <a:ext cx="288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</p:grpSp>
      <p:grpSp>
        <p:nvGrpSpPr>
          <p:cNvPr id="16" name="Group 86"/>
          <p:cNvGrpSpPr/>
          <p:nvPr/>
        </p:nvGrpSpPr>
        <p:grpSpPr bwMode="auto">
          <a:xfrm>
            <a:off x="5892615" y="2284293"/>
            <a:ext cx="3823901" cy="803275"/>
            <a:chOff x="2237" y="1296"/>
            <a:chExt cx="2371" cy="506"/>
          </a:xfrm>
        </p:grpSpPr>
        <p:sp>
          <p:nvSpPr>
            <p:cNvPr id="9263" name="Line 87"/>
            <p:cNvSpPr>
              <a:spLocks noChangeShapeType="1"/>
            </p:cNvSpPr>
            <p:nvPr/>
          </p:nvSpPr>
          <p:spPr bwMode="auto">
            <a:xfrm>
              <a:off x="2243" y="129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64" name="Line 88"/>
            <p:cNvSpPr>
              <a:spLocks noChangeShapeType="1"/>
            </p:cNvSpPr>
            <p:nvPr/>
          </p:nvSpPr>
          <p:spPr bwMode="auto">
            <a:xfrm>
              <a:off x="4608" y="1317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65" name="Line 89"/>
            <p:cNvSpPr>
              <a:spLocks noChangeShapeType="1"/>
            </p:cNvSpPr>
            <p:nvPr/>
          </p:nvSpPr>
          <p:spPr bwMode="auto">
            <a:xfrm>
              <a:off x="2237" y="1488"/>
              <a:ext cx="23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66" name="Text Box 90"/>
            <p:cNvSpPr txBox="1">
              <a:spLocks noChangeArrowheads="1"/>
            </p:cNvSpPr>
            <p:nvPr/>
          </p:nvSpPr>
          <p:spPr bwMode="auto">
            <a:xfrm>
              <a:off x="3288" y="1473"/>
              <a:ext cx="288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17" name="Group 92"/>
          <p:cNvGrpSpPr/>
          <p:nvPr/>
        </p:nvGrpSpPr>
        <p:grpSpPr bwMode="auto">
          <a:xfrm>
            <a:off x="4702844" y="1547880"/>
            <a:ext cx="2493392" cy="784038"/>
            <a:chOff x="816" y="2784"/>
            <a:chExt cx="1536" cy="608"/>
          </a:xfrm>
        </p:grpSpPr>
        <p:grpSp>
          <p:nvGrpSpPr>
            <p:cNvPr id="18" name="xjhrw1"/>
            <p:cNvGrpSpPr>
              <a:grpSpLocks noChangeAspect="1"/>
            </p:cNvGrpSpPr>
            <p:nvPr/>
          </p:nvGrpSpPr>
          <p:grpSpPr bwMode="auto">
            <a:xfrm>
              <a:off x="816" y="2784"/>
              <a:ext cx="570" cy="608"/>
              <a:chOff x="1796" y="1498"/>
              <a:chExt cx="2852" cy="3037"/>
            </a:xfrm>
          </p:grpSpPr>
          <p:sp>
            <p:nvSpPr>
              <p:cNvPr id="9257" name="Freeform 94"/>
              <p:cNvSpPr>
                <a:spLocks noChangeAspect="1" noChangeArrowheads="1"/>
              </p:cNvSpPr>
              <p:nvPr/>
            </p:nvSpPr>
            <p:spPr bwMode="auto">
              <a:xfrm>
                <a:off x="3530" y="1498"/>
                <a:ext cx="514" cy="555"/>
              </a:xfrm>
              <a:custGeom>
                <a:avLst/>
                <a:gdLst>
                  <a:gd name="T0" fmla="*/ 409 w 514"/>
                  <a:gd name="T1" fmla="*/ 383 h 555"/>
                  <a:gd name="T2" fmla="*/ 456 w 514"/>
                  <a:gd name="T3" fmla="*/ 297 h 555"/>
                  <a:gd name="T4" fmla="*/ 478 w 514"/>
                  <a:gd name="T5" fmla="*/ 216 h 555"/>
                  <a:gd name="T6" fmla="*/ 471 w 514"/>
                  <a:gd name="T7" fmla="*/ 122 h 555"/>
                  <a:gd name="T8" fmla="*/ 412 w 514"/>
                  <a:gd name="T9" fmla="*/ 36 h 555"/>
                  <a:gd name="T10" fmla="*/ 343 w 514"/>
                  <a:gd name="T11" fmla="*/ 0 h 555"/>
                  <a:gd name="T12" fmla="*/ 238 w 514"/>
                  <a:gd name="T13" fmla="*/ 15 h 555"/>
                  <a:gd name="T14" fmla="*/ 112 w 514"/>
                  <a:gd name="T15" fmla="*/ 86 h 555"/>
                  <a:gd name="T16" fmla="*/ 43 w 514"/>
                  <a:gd name="T17" fmla="*/ 172 h 555"/>
                  <a:gd name="T18" fmla="*/ 0 w 514"/>
                  <a:gd name="T19" fmla="*/ 336 h 555"/>
                  <a:gd name="T20" fmla="*/ 7 w 514"/>
                  <a:gd name="T21" fmla="*/ 442 h 555"/>
                  <a:gd name="T22" fmla="*/ 50 w 514"/>
                  <a:gd name="T23" fmla="*/ 527 h 555"/>
                  <a:gd name="T24" fmla="*/ 112 w 514"/>
                  <a:gd name="T25" fmla="*/ 547 h 555"/>
                  <a:gd name="T26" fmla="*/ 195 w 514"/>
                  <a:gd name="T27" fmla="*/ 547 h 555"/>
                  <a:gd name="T28" fmla="*/ 285 w 514"/>
                  <a:gd name="T29" fmla="*/ 504 h 555"/>
                  <a:gd name="T30" fmla="*/ 323 w 514"/>
                  <a:gd name="T31" fmla="*/ 484 h 555"/>
                  <a:gd name="T32" fmla="*/ 350 w 514"/>
                  <a:gd name="T33" fmla="*/ 450 h 555"/>
                  <a:gd name="T34" fmla="*/ 478 w 514"/>
                  <a:gd name="T35" fmla="*/ 555 h 555"/>
                  <a:gd name="T36" fmla="*/ 514 w 514"/>
                  <a:gd name="T37" fmla="*/ 547 h 555"/>
                  <a:gd name="T38" fmla="*/ 499 w 514"/>
                  <a:gd name="T39" fmla="*/ 512 h 555"/>
                  <a:gd name="T40" fmla="*/ 409 w 514"/>
                  <a:gd name="T41" fmla="*/ 383 h 5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4"/>
                  <a:gd name="T64" fmla="*/ 0 h 555"/>
                  <a:gd name="T65" fmla="*/ 514 w 514"/>
                  <a:gd name="T66" fmla="*/ 555 h 5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4" h="555">
                    <a:moveTo>
                      <a:pt x="409" y="383"/>
                    </a:moveTo>
                    <a:lnTo>
                      <a:pt x="456" y="297"/>
                    </a:lnTo>
                    <a:lnTo>
                      <a:pt x="478" y="216"/>
                    </a:lnTo>
                    <a:lnTo>
                      <a:pt x="471" y="122"/>
                    </a:lnTo>
                    <a:lnTo>
                      <a:pt x="412" y="36"/>
                    </a:lnTo>
                    <a:lnTo>
                      <a:pt x="343" y="0"/>
                    </a:lnTo>
                    <a:lnTo>
                      <a:pt x="238" y="15"/>
                    </a:lnTo>
                    <a:lnTo>
                      <a:pt x="112" y="86"/>
                    </a:lnTo>
                    <a:lnTo>
                      <a:pt x="43" y="172"/>
                    </a:lnTo>
                    <a:lnTo>
                      <a:pt x="0" y="336"/>
                    </a:lnTo>
                    <a:lnTo>
                      <a:pt x="7" y="442"/>
                    </a:lnTo>
                    <a:lnTo>
                      <a:pt x="50" y="527"/>
                    </a:lnTo>
                    <a:lnTo>
                      <a:pt x="112" y="547"/>
                    </a:lnTo>
                    <a:lnTo>
                      <a:pt x="195" y="547"/>
                    </a:lnTo>
                    <a:lnTo>
                      <a:pt x="285" y="504"/>
                    </a:lnTo>
                    <a:lnTo>
                      <a:pt x="323" y="484"/>
                    </a:lnTo>
                    <a:lnTo>
                      <a:pt x="350" y="450"/>
                    </a:lnTo>
                    <a:lnTo>
                      <a:pt x="478" y="555"/>
                    </a:lnTo>
                    <a:lnTo>
                      <a:pt x="514" y="547"/>
                    </a:lnTo>
                    <a:lnTo>
                      <a:pt x="499" y="512"/>
                    </a:lnTo>
                    <a:lnTo>
                      <a:pt x="409" y="38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8" name="Freeform 95"/>
              <p:cNvSpPr>
                <a:spLocks noChangeAspect="1" noChangeArrowheads="1"/>
              </p:cNvSpPr>
              <p:nvPr/>
            </p:nvSpPr>
            <p:spPr bwMode="auto">
              <a:xfrm>
                <a:off x="2813" y="2007"/>
                <a:ext cx="784" cy="1174"/>
              </a:xfrm>
              <a:custGeom>
                <a:avLst/>
                <a:gdLst>
                  <a:gd name="T0" fmla="*/ 405 w 784"/>
                  <a:gd name="T1" fmla="*/ 347 h 1174"/>
                  <a:gd name="T2" fmla="*/ 422 w 784"/>
                  <a:gd name="T3" fmla="*/ 214 h 1174"/>
                  <a:gd name="T4" fmla="*/ 441 w 784"/>
                  <a:gd name="T5" fmla="*/ 51 h 1174"/>
                  <a:gd name="T6" fmla="*/ 515 w 784"/>
                  <a:gd name="T7" fmla="*/ 0 h 1174"/>
                  <a:gd name="T8" fmla="*/ 592 w 784"/>
                  <a:gd name="T9" fmla="*/ 0 h 1174"/>
                  <a:gd name="T10" fmla="*/ 682 w 784"/>
                  <a:gd name="T11" fmla="*/ 70 h 1174"/>
                  <a:gd name="T12" fmla="*/ 748 w 784"/>
                  <a:gd name="T13" fmla="*/ 235 h 1174"/>
                  <a:gd name="T14" fmla="*/ 784 w 784"/>
                  <a:gd name="T15" fmla="*/ 456 h 1174"/>
                  <a:gd name="T16" fmla="*/ 748 w 784"/>
                  <a:gd name="T17" fmla="*/ 706 h 1174"/>
                  <a:gd name="T18" fmla="*/ 682 w 784"/>
                  <a:gd name="T19" fmla="*/ 855 h 1174"/>
                  <a:gd name="T20" fmla="*/ 557 w 784"/>
                  <a:gd name="T21" fmla="*/ 1026 h 1174"/>
                  <a:gd name="T22" fmla="*/ 422 w 784"/>
                  <a:gd name="T23" fmla="*/ 1131 h 1174"/>
                  <a:gd name="T24" fmla="*/ 257 w 784"/>
                  <a:gd name="T25" fmla="*/ 1174 h 1174"/>
                  <a:gd name="T26" fmla="*/ 121 w 784"/>
                  <a:gd name="T27" fmla="*/ 1139 h 1174"/>
                  <a:gd name="T28" fmla="*/ 35 w 784"/>
                  <a:gd name="T29" fmla="*/ 1073 h 1174"/>
                  <a:gd name="T30" fmla="*/ 0 w 784"/>
                  <a:gd name="T31" fmla="*/ 968 h 1174"/>
                  <a:gd name="T32" fmla="*/ 19 w 784"/>
                  <a:gd name="T33" fmla="*/ 874 h 1174"/>
                  <a:gd name="T34" fmla="*/ 62 w 784"/>
                  <a:gd name="T35" fmla="*/ 788 h 1174"/>
                  <a:gd name="T36" fmla="*/ 129 w 784"/>
                  <a:gd name="T37" fmla="*/ 749 h 1174"/>
                  <a:gd name="T38" fmla="*/ 226 w 784"/>
                  <a:gd name="T39" fmla="*/ 726 h 1174"/>
                  <a:gd name="T40" fmla="*/ 311 w 784"/>
                  <a:gd name="T41" fmla="*/ 664 h 1174"/>
                  <a:gd name="T42" fmla="*/ 378 w 784"/>
                  <a:gd name="T43" fmla="*/ 535 h 1174"/>
                  <a:gd name="T44" fmla="*/ 405 w 784"/>
                  <a:gd name="T45" fmla="*/ 347 h 11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4"/>
                  <a:gd name="T70" fmla="*/ 0 h 1174"/>
                  <a:gd name="T71" fmla="*/ 784 w 784"/>
                  <a:gd name="T72" fmla="*/ 1174 h 11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4" h="1174">
                    <a:moveTo>
                      <a:pt x="405" y="347"/>
                    </a:moveTo>
                    <a:lnTo>
                      <a:pt x="422" y="214"/>
                    </a:lnTo>
                    <a:lnTo>
                      <a:pt x="441" y="51"/>
                    </a:lnTo>
                    <a:lnTo>
                      <a:pt x="515" y="0"/>
                    </a:lnTo>
                    <a:lnTo>
                      <a:pt x="592" y="0"/>
                    </a:lnTo>
                    <a:lnTo>
                      <a:pt x="682" y="70"/>
                    </a:lnTo>
                    <a:lnTo>
                      <a:pt x="748" y="235"/>
                    </a:lnTo>
                    <a:lnTo>
                      <a:pt x="784" y="456"/>
                    </a:lnTo>
                    <a:lnTo>
                      <a:pt x="748" y="706"/>
                    </a:lnTo>
                    <a:lnTo>
                      <a:pt x="682" y="855"/>
                    </a:lnTo>
                    <a:lnTo>
                      <a:pt x="557" y="1026"/>
                    </a:lnTo>
                    <a:lnTo>
                      <a:pt x="422" y="1131"/>
                    </a:lnTo>
                    <a:lnTo>
                      <a:pt x="257" y="1174"/>
                    </a:lnTo>
                    <a:lnTo>
                      <a:pt x="121" y="1139"/>
                    </a:lnTo>
                    <a:lnTo>
                      <a:pt x="35" y="1073"/>
                    </a:lnTo>
                    <a:lnTo>
                      <a:pt x="0" y="968"/>
                    </a:lnTo>
                    <a:lnTo>
                      <a:pt x="19" y="874"/>
                    </a:lnTo>
                    <a:lnTo>
                      <a:pt x="62" y="788"/>
                    </a:lnTo>
                    <a:lnTo>
                      <a:pt x="129" y="749"/>
                    </a:lnTo>
                    <a:lnTo>
                      <a:pt x="226" y="726"/>
                    </a:lnTo>
                    <a:lnTo>
                      <a:pt x="311" y="664"/>
                    </a:lnTo>
                    <a:lnTo>
                      <a:pt x="378" y="535"/>
                    </a:lnTo>
                    <a:lnTo>
                      <a:pt x="405" y="347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9" name="Freeform 96"/>
              <p:cNvSpPr>
                <a:spLocks noChangeAspect="1" noChangeArrowheads="1"/>
              </p:cNvSpPr>
              <p:nvPr/>
            </p:nvSpPr>
            <p:spPr bwMode="auto">
              <a:xfrm>
                <a:off x="2632" y="2920"/>
                <a:ext cx="1007" cy="1615"/>
              </a:xfrm>
              <a:custGeom>
                <a:avLst/>
                <a:gdLst>
                  <a:gd name="T0" fmla="*/ 326 w 1007"/>
                  <a:gd name="T1" fmla="*/ 52 h 1615"/>
                  <a:gd name="T2" fmla="*/ 369 w 1007"/>
                  <a:gd name="T3" fmla="*/ 0 h 1615"/>
                  <a:gd name="T4" fmla="*/ 456 w 1007"/>
                  <a:gd name="T5" fmla="*/ 0 h 1615"/>
                  <a:gd name="T6" fmla="*/ 499 w 1007"/>
                  <a:gd name="T7" fmla="*/ 71 h 1615"/>
                  <a:gd name="T8" fmla="*/ 577 w 1007"/>
                  <a:gd name="T9" fmla="*/ 242 h 1615"/>
                  <a:gd name="T10" fmla="*/ 686 w 1007"/>
                  <a:gd name="T11" fmla="*/ 430 h 1615"/>
                  <a:gd name="T12" fmla="*/ 857 w 1007"/>
                  <a:gd name="T13" fmla="*/ 578 h 1615"/>
                  <a:gd name="T14" fmla="*/ 990 w 1007"/>
                  <a:gd name="T15" fmla="*/ 688 h 1615"/>
                  <a:gd name="T16" fmla="*/ 1007 w 1007"/>
                  <a:gd name="T17" fmla="*/ 739 h 1615"/>
                  <a:gd name="T18" fmla="*/ 1007 w 1007"/>
                  <a:gd name="T19" fmla="*/ 793 h 1615"/>
                  <a:gd name="T20" fmla="*/ 819 w 1007"/>
                  <a:gd name="T21" fmla="*/ 953 h 1615"/>
                  <a:gd name="T22" fmla="*/ 608 w 1007"/>
                  <a:gd name="T23" fmla="*/ 1116 h 1615"/>
                  <a:gd name="T24" fmla="*/ 448 w 1007"/>
                  <a:gd name="T25" fmla="*/ 1187 h 1615"/>
                  <a:gd name="T26" fmla="*/ 276 w 1007"/>
                  <a:gd name="T27" fmla="*/ 1202 h 1615"/>
                  <a:gd name="T28" fmla="*/ 190 w 1007"/>
                  <a:gd name="T29" fmla="*/ 1210 h 1615"/>
                  <a:gd name="T30" fmla="*/ 148 w 1007"/>
                  <a:gd name="T31" fmla="*/ 1296 h 1615"/>
                  <a:gd name="T32" fmla="*/ 112 w 1007"/>
                  <a:gd name="T33" fmla="*/ 1393 h 1615"/>
                  <a:gd name="T34" fmla="*/ 135 w 1007"/>
                  <a:gd name="T35" fmla="*/ 1502 h 1615"/>
                  <a:gd name="T36" fmla="*/ 190 w 1007"/>
                  <a:gd name="T37" fmla="*/ 1523 h 1615"/>
                  <a:gd name="T38" fmla="*/ 190 w 1007"/>
                  <a:gd name="T39" fmla="*/ 1564 h 1615"/>
                  <a:gd name="T40" fmla="*/ 62 w 1007"/>
                  <a:gd name="T41" fmla="*/ 1615 h 1615"/>
                  <a:gd name="T42" fmla="*/ 19 w 1007"/>
                  <a:gd name="T43" fmla="*/ 1553 h 1615"/>
                  <a:gd name="T44" fmla="*/ 0 w 1007"/>
                  <a:gd name="T45" fmla="*/ 1444 h 1615"/>
                  <a:gd name="T46" fmla="*/ 41 w 1007"/>
                  <a:gd name="T47" fmla="*/ 1315 h 1615"/>
                  <a:gd name="T48" fmla="*/ 105 w 1007"/>
                  <a:gd name="T49" fmla="*/ 1202 h 1615"/>
                  <a:gd name="T50" fmla="*/ 190 w 1007"/>
                  <a:gd name="T51" fmla="*/ 1101 h 1615"/>
                  <a:gd name="T52" fmla="*/ 276 w 1007"/>
                  <a:gd name="T53" fmla="*/ 1073 h 1615"/>
                  <a:gd name="T54" fmla="*/ 362 w 1007"/>
                  <a:gd name="T55" fmla="*/ 1116 h 1615"/>
                  <a:gd name="T56" fmla="*/ 514 w 1007"/>
                  <a:gd name="T57" fmla="*/ 1050 h 1615"/>
                  <a:gd name="T58" fmla="*/ 643 w 1007"/>
                  <a:gd name="T59" fmla="*/ 945 h 1615"/>
                  <a:gd name="T60" fmla="*/ 791 w 1007"/>
                  <a:gd name="T61" fmla="*/ 816 h 1615"/>
                  <a:gd name="T62" fmla="*/ 842 w 1007"/>
                  <a:gd name="T63" fmla="*/ 758 h 1615"/>
                  <a:gd name="T64" fmla="*/ 834 w 1007"/>
                  <a:gd name="T65" fmla="*/ 707 h 1615"/>
                  <a:gd name="T66" fmla="*/ 662 w 1007"/>
                  <a:gd name="T67" fmla="*/ 610 h 1615"/>
                  <a:gd name="T68" fmla="*/ 514 w 1007"/>
                  <a:gd name="T69" fmla="*/ 480 h 1615"/>
                  <a:gd name="T70" fmla="*/ 343 w 1007"/>
                  <a:gd name="T71" fmla="*/ 309 h 1615"/>
                  <a:gd name="T72" fmla="*/ 283 w 1007"/>
                  <a:gd name="T73" fmla="*/ 157 h 1615"/>
                  <a:gd name="T74" fmla="*/ 326 w 1007"/>
                  <a:gd name="T75" fmla="*/ 52 h 16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7"/>
                  <a:gd name="T115" fmla="*/ 0 h 1615"/>
                  <a:gd name="T116" fmla="*/ 1007 w 1007"/>
                  <a:gd name="T117" fmla="*/ 1615 h 16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7" h="1615">
                    <a:moveTo>
                      <a:pt x="326" y="52"/>
                    </a:moveTo>
                    <a:lnTo>
                      <a:pt x="369" y="0"/>
                    </a:lnTo>
                    <a:lnTo>
                      <a:pt x="456" y="0"/>
                    </a:lnTo>
                    <a:lnTo>
                      <a:pt x="499" y="71"/>
                    </a:lnTo>
                    <a:lnTo>
                      <a:pt x="577" y="242"/>
                    </a:lnTo>
                    <a:lnTo>
                      <a:pt x="686" y="430"/>
                    </a:lnTo>
                    <a:lnTo>
                      <a:pt x="857" y="578"/>
                    </a:lnTo>
                    <a:lnTo>
                      <a:pt x="990" y="688"/>
                    </a:lnTo>
                    <a:lnTo>
                      <a:pt x="1007" y="739"/>
                    </a:lnTo>
                    <a:lnTo>
                      <a:pt x="1007" y="793"/>
                    </a:lnTo>
                    <a:lnTo>
                      <a:pt x="819" y="953"/>
                    </a:lnTo>
                    <a:lnTo>
                      <a:pt x="608" y="1116"/>
                    </a:lnTo>
                    <a:lnTo>
                      <a:pt x="448" y="1187"/>
                    </a:lnTo>
                    <a:lnTo>
                      <a:pt x="276" y="1202"/>
                    </a:lnTo>
                    <a:lnTo>
                      <a:pt x="190" y="1210"/>
                    </a:lnTo>
                    <a:lnTo>
                      <a:pt x="148" y="1296"/>
                    </a:lnTo>
                    <a:lnTo>
                      <a:pt x="112" y="1393"/>
                    </a:lnTo>
                    <a:lnTo>
                      <a:pt x="135" y="1502"/>
                    </a:lnTo>
                    <a:lnTo>
                      <a:pt x="190" y="1523"/>
                    </a:lnTo>
                    <a:lnTo>
                      <a:pt x="190" y="1564"/>
                    </a:lnTo>
                    <a:lnTo>
                      <a:pt x="62" y="1615"/>
                    </a:lnTo>
                    <a:lnTo>
                      <a:pt x="19" y="1553"/>
                    </a:lnTo>
                    <a:lnTo>
                      <a:pt x="0" y="1444"/>
                    </a:lnTo>
                    <a:lnTo>
                      <a:pt x="41" y="1315"/>
                    </a:lnTo>
                    <a:lnTo>
                      <a:pt x="105" y="1202"/>
                    </a:lnTo>
                    <a:lnTo>
                      <a:pt x="190" y="1101"/>
                    </a:lnTo>
                    <a:lnTo>
                      <a:pt x="276" y="1073"/>
                    </a:lnTo>
                    <a:lnTo>
                      <a:pt x="362" y="1116"/>
                    </a:lnTo>
                    <a:lnTo>
                      <a:pt x="514" y="1050"/>
                    </a:lnTo>
                    <a:lnTo>
                      <a:pt x="643" y="945"/>
                    </a:lnTo>
                    <a:lnTo>
                      <a:pt x="791" y="816"/>
                    </a:lnTo>
                    <a:lnTo>
                      <a:pt x="842" y="758"/>
                    </a:lnTo>
                    <a:lnTo>
                      <a:pt x="834" y="707"/>
                    </a:lnTo>
                    <a:lnTo>
                      <a:pt x="662" y="610"/>
                    </a:lnTo>
                    <a:lnTo>
                      <a:pt x="514" y="480"/>
                    </a:lnTo>
                    <a:lnTo>
                      <a:pt x="343" y="309"/>
                    </a:lnTo>
                    <a:lnTo>
                      <a:pt x="283" y="157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0" name="Freeform 97"/>
              <p:cNvSpPr>
                <a:spLocks noChangeAspect="1" noChangeArrowheads="1"/>
              </p:cNvSpPr>
              <p:nvPr/>
            </p:nvSpPr>
            <p:spPr bwMode="auto">
              <a:xfrm>
                <a:off x="1796" y="2924"/>
                <a:ext cx="1326" cy="1487"/>
              </a:xfrm>
              <a:custGeom>
                <a:avLst/>
                <a:gdLst>
                  <a:gd name="T0" fmla="*/ 905 w 1326"/>
                  <a:gd name="T1" fmla="*/ 370 h 1487"/>
                  <a:gd name="T2" fmla="*/ 1057 w 1326"/>
                  <a:gd name="T3" fmla="*/ 113 h 1487"/>
                  <a:gd name="T4" fmla="*/ 1183 w 1326"/>
                  <a:gd name="T5" fmla="*/ 0 h 1487"/>
                  <a:gd name="T6" fmla="*/ 1292 w 1326"/>
                  <a:gd name="T7" fmla="*/ 19 h 1487"/>
                  <a:gd name="T8" fmla="*/ 1326 w 1326"/>
                  <a:gd name="T9" fmla="*/ 136 h 1487"/>
                  <a:gd name="T10" fmla="*/ 1162 w 1326"/>
                  <a:gd name="T11" fmla="*/ 394 h 1487"/>
                  <a:gd name="T12" fmla="*/ 971 w 1326"/>
                  <a:gd name="T13" fmla="*/ 651 h 1487"/>
                  <a:gd name="T14" fmla="*/ 769 w 1326"/>
                  <a:gd name="T15" fmla="*/ 878 h 1487"/>
                  <a:gd name="T16" fmla="*/ 577 w 1326"/>
                  <a:gd name="T17" fmla="*/ 1015 h 1487"/>
                  <a:gd name="T18" fmla="*/ 449 w 1326"/>
                  <a:gd name="T19" fmla="*/ 1116 h 1487"/>
                  <a:gd name="T20" fmla="*/ 328 w 1326"/>
                  <a:gd name="T21" fmla="*/ 1116 h 1487"/>
                  <a:gd name="T22" fmla="*/ 277 w 1326"/>
                  <a:gd name="T23" fmla="*/ 1099 h 1487"/>
                  <a:gd name="T24" fmla="*/ 277 w 1326"/>
                  <a:gd name="T25" fmla="*/ 1221 h 1487"/>
                  <a:gd name="T26" fmla="*/ 172 w 1326"/>
                  <a:gd name="T27" fmla="*/ 1358 h 1487"/>
                  <a:gd name="T28" fmla="*/ 86 w 1326"/>
                  <a:gd name="T29" fmla="*/ 1401 h 1487"/>
                  <a:gd name="T30" fmla="*/ 93 w 1326"/>
                  <a:gd name="T31" fmla="*/ 1478 h 1487"/>
                  <a:gd name="T32" fmla="*/ 9 w 1326"/>
                  <a:gd name="T33" fmla="*/ 1487 h 1487"/>
                  <a:gd name="T34" fmla="*/ 0 w 1326"/>
                  <a:gd name="T35" fmla="*/ 1373 h 1487"/>
                  <a:gd name="T36" fmla="*/ 71 w 1326"/>
                  <a:gd name="T37" fmla="*/ 1287 h 1487"/>
                  <a:gd name="T38" fmla="*/ 172 w 1326"/>
                  <a:gd name="T39" fmla="*/ 1210 h 1487"/>
                  <a:gd name="T40" fmla="*/ 215 w 1326"/>
                  <a:gd name="T41" fmla="*/ 1123 h 1487"/>
                  <a:gd name="T42" fmla="*/ 223 w 1326"/>
                  <a:gd name="T43" fmla="*/ 1015 h 1487"/>
                  <a:gd name="T44" fmla="*/ 215 w 1326"/>
                  <a:gd name="T45" fmla="*/ 987 h 1487"/>
                  <a:gd name="T46" fmla="*/ 266 w 1326"/>
                  <a:gd name="T47" fmla="*/ 951 h 1487"/>
                  <a:gd name="T48" fmla="*/ 309 w 1326"/>
                  <a:gd name="T49" fmla="*/ 951 h 1487"/>
                  <a:gd name="T50" fmla="*/ 343 w 1326"/>
                  <a:gd name="T51" fmla="*/ 1015 h 1487"/>
                  <a:gd name="T52" fmla="*/ 406 w 1326"/>
                  <a:gd name="T53" fmla="*/ 1037 h 1487"/>
                  <a:gd name="T54" fmla="*/ 472 w 1326"/>
                  <a:gd name="T55" fmla="*/ 1015 h 1487"/>
                  <a:gd name="T56" fmla="*/ 558 w 1326"/>
                  <a:gd name="T57" fmla="*/ 928 h 1487"/>
                  <a:gd name="T58" fmla="*/ 691 w 1326"/>
                  <a:gd name="T59" fmla="*/ 792 h 1487"/>
                  <a:gd name="T60" fmla="*/ 800 w 1326"/>
                  <a:gd name="T61" fmla="*/ 628 h 1487"/>
                  <a:gd name="T62" fmla="*/ 862 w 1326"/>
                  <a:gd name="T63" fmla="*/ 492 h 1487"/>
                  <a:gd name="T64" fmla="*/ 905 w 1326"/>
                  <a:gd name="T65" fmla="*/ 370 h 14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26"/>
                  <a:gd name="T100" fmla="*/ 0 h 1487"/>
                  <a:gd name="T101" fmla="*/ 1326 w 1326"/>
                  <a:gd name="T102" fmla="*/ 1487 h 14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26" h="1487">
                    <a:moveTo>
                      <a:pt x="905" y="370"/>
                    </a:moveTo>
                    <a:lnTo>
                      <a:pt x="1057" y="113"/>
                    </a:lnTo>
                    <a:lnTo>
                      <a:pt x="1183" y="0"/>
                    </a:lnTo>
                    <a:lnTo>
                      <a:pt x="1292" y="19"/>
                    </a:lnTo>
                    <a:lnTo>
                      <a:pt x="1326" y="136"/>
                    </a:lnTo>
                    <a:lnTo>
                      <a:pt x="1162" y="394"/>
                    </a:lnTo>
                    <a:lnTo>
                      <a:pt x="971" y="651"/>
                    </a:lnTo>
                    <a:lnTo>
                      <a:pt x="769" y="878"/>
                    </a:lnTo>
                    <a:lnTo>
                      <a:pt x="577" y="1015"/>
                    </a:lnTo>
                    <a:lnTo>
                      <a:pt x="449" y="1116"/>
                    </a:lnTo>
                    <a:lnTo>
                      <a:pt x="328" y="1116"/>
                    </a:lnTo>
                    <a:lnTo>
                      <a:pt x="277" y="1099"/>
                    </a:lnTo>
                    <a:lnTo>
                      <a:pt x="277" y="1221"/>
                    </a:lnTo>
                    <a:lnTo>
                      <a:pt x="172" y="1358"/>
                    </a:lnTo>
                    <a:lnTo>
                      <a:pt x="86" y="1401"/>
                    </a:lnTo>
                    <a:lnTo>
                      <a:pt x="93" y="1478"/>
                    </a:lnTo>
                    <a:lnTo>
                      <a:pt x="9" y="1487"/>
                    </a:lnTo>
                    <a:lnTo>
                      <a:pt x="0" y="1373"/>
                    </a:lnTo>
                    <a:lnTo>
                      <a:pt x="71" y="1287"/>
                    </a:lnTo>
                    <a:lnTo>
                      <a:pt x="172" y="1210"/>
                    </a:lnTo>
                    <a:lnTo>
                      <a:pt x="215" y="1123"/>
                    </a:lnTo>
                    <a:lnTo>
                      <a:pt x="223" y="1015"/>
                    </a:lnTo>
                    <a:lnTo>
                      <a:pt x="215" y="987"/>
                    </a:lnTo>
                    <a:lnTo>
                      <a:pt x="266" y="951"/>
                    </a:lnTo>
                    <a:lnTo>
                      <a:pt x="309" y="951"/>
                    </a:lnTo>
                    <a:lnTo>
                      <a:pt x="343" y="1015"/>
                    </a:lnTo>
                    <a:lnTo>
                      <a:pt x="406" y="1037"/>
                    </a:lnTo>
                    <a:lnTo>
                      <a:pt x="472" y="1015"/>
                    </a:lnTo>
                    <a:lnTo>
                      <a:pt x="558" y="928"/>
                    </a:lnTo>
                    <a:lnTo>
                      <a:pt x="691" y="792"/>
                    </a:lnTo>
                    <a:lnTo>
                      <a:pt x="800" y="628"/>
                    </a:lnTo>
                    <a:lnTo>
                      <a:pt x="862" y="492"/>
                    </a:lnTo>
                    <a:lnTo>
                      <a:pt x="905" y="37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1" name="Freeform 98"/>
              <p:cNvSpPr>
                <a:spLocks noChangeAspect="1" noChangeArrowheads="1"/>
              </p:cNvSpPr>
              <p:nvPr/>
            </p:nvSpPr>
            <p:spPr bwMode="auto">
              <a:xfrm>
                <a:off x="3345" y="2093"/>
                <a:ext cx="1303" cy="827"/>
              </a:xfrm>
              <a:custGeom>
                <a:avLst/>
                <a:gdLst>
                  <a:gd name="T0" fmla="*/ 16 w 1303"/>
                  <a:gd name="T1" fmla="*/ 145 h 827"/>
                  <a:gd name="T2" fmla="*/ 0 w 1303"/>
                  <a:gd name="T3" fmla="*/ 36 h 827"/>
                  <a:gd name="T4" fmla="*/ 63 w 1303"/>
                  <a:gd name="T5" fmla="*/ 0 h 827"/>
                  <a:gd name="T6" fmla="*/ 172 w 1303"/>
                  <a:gd name="T7" fmla="*/ 21 h 827"/>
                  <a:gd name="T8" fmla="*/ 320 w 1303"/>
                  <a:gd name="T9" fmla="*/ 165 h 827"/>
                  <a:gd name="T10" fmla="*/ 465 w 1303"/>
                  <a:gd name="T11" fmla="*/ 336 h 827"/>
                  <a:gd name="T12" fmla="*/ 620 w 1303"/>
                  <a:gd name="T13" fmla="*/ 484 h 827"/>
                  <a:gd name="T14" fmla="*/ 812 w 1303"/>
                  <a:gd name="T15" fmla="*/ 559 h 827"/>
                  <a:gd name="T16" fmla="*/ 999 w 1303"/>
                  <a:gd name="T17" fmla="*/ 578 h 827"/>
                  <a:gd name="T18" fmla="*/ 1081 w 1303"/>
                  <a:gd name="T19" fmla="*/ 559 h 827"/>
                  <a:gd name="T20" fmla="*/ 1198 w 1303"/>
                  <a:gd name="T21" fmla="*/ 493 h 827"/>
                  <a:gd name="T22" fmla="*/ 1303 w 1303"/>
                  <a:gd name="T23" fmla="*/ 508 h 827"/>
                  <a:gd name="T24" fmla="*/ 1261 w 1303"/>
                  <a:gd name="T25" fmla="*/ 559 h 827"/>
                  <a:gd name="T26" fmla="*/ 1175 w 1303"/>
                  <a:gd name="T27" fmla="*/ 594 h 827"/>
                  <a:gd name="T28" fmla="*/ 1113 w 1303"/>
                  <a:gd name="T29" fmla="*/ 637 h 827"/>
                  <a:gd name="T30" fmla="*/ 1081 w 1303"/>
                  <a:gd name="T31" fmla="*/ 699 h 827"/>
                  <a:gd name="T32" fmla="*/ 1081 w 1303"/>
                  <a:gd name="T33" fmla="*/ 793 h 827"/>
                  <a:gd name="T34" fmla="*/ 1027 w 1303"/>
                  <a:gd name="T35" fmla="*/ 827 h 827"/>
                  <a:gd name="T36" fmla="*/ 999 w 1303"/>
                  <a:gd name="T37" fmla="*/ 750 h 827"/>
                  <a:gd name="T38" fmla="*/ 941 w 1303"/>
                  <a:gd name="T39" fmla="*/ 679 h 827"/>
                  <a:gd name="T40" fmla="*/ 847 w 1303"/>
                  <a:gd name="T41" fmla="*/ 656 h 827"/>
                  <a:gd name="T42" fmla="*/ 699 w 1303"/>
                  <a:gd name="T43" fmla="*/ 602 h 827"/>
                  <a:gd name="T44" fmla="*/ 527 w 1303"/>
                  <a:gd name="T45" fmla="*/ 527 h 827"/>
                  <a:gd name="T46" fmla="*/ 378 w 1303"/>
                  <a:gd name="T47" fmla="*/ 422 h 827"/>
                  <a:gd name="T48" fmla="*/ 226 w 1303"/>
                  <a:gd name="T49" fmla="*/ 302 h 827"/>
                  <a:gd name="T50" fmla="*/ 78 w 1303"/>
                  <a:gd name="T51" fmla="*/ 227 h 827"/>
                  <a:gd name="T52" fmla="*/ 16 w 1303"/>
                  <a:gd name="T53" fmla="*/ 145 h 8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3"/>
                  <a:gd name="T82" fmla="*/ 0 h 827"/>
                  <a:gd name="T83" fmla="*/ 1303 w 1303"/>
                  <a:gd name="T84" fmla="*/ 827 h 8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3" h="827">
                    <a:moveTo>
                      <a:pt x="16" y="145"/>
                    </a:moveTo>
                    <a:lnTo>
                      <a:pt x="0" y="36"/>
                    </a:lnTo>
                    <a:lnTo>
                      <a:pt x="63" y="0"/>
                    </a:lnTo>
                    <a:lnTo>
                      <a:pt x="172" y="21"/>
                    </a:lnTo>
                    <a:lnTo>
                      <a:pt x="320" y="165"/>
                    </a:lnTo>
                    <a:lnTo>
                      <a:pt x="465" y="336"/>
                    </a:lnTo>
                    <a:lnTo>
                      <a:pt x="620" y="484"/>
                    </a:lnTo>
                    <a:lnTo>
                      <a:pt x="812" y="559"/>
                    </a:lnTo>
                    <a:lnTo>
                      <a:pt x="999" y="578"/>
                    </a:lnTo>
                    <a:lnTo>
                      <a:pt x="1081" y="559"/>
                    </a:lnTo>
                    <a:lnTo>
                      <a:pt x="1198" y="493"/>
                    </a:lnTo>
                    <a:lnTo>
                      <a:pt x="1303" y="508"/>
                    </a:lnTo>
                    <a:lnTo>
                      <a:pt x="1261" y="559"/>
                    </a:lnTo>
                    <a:lnTo>
                      <a:pt x="1175" y="594"/>
                    </a:lnTo>
                    <a:lnTo>
                      <a:pt x="1113" y="637"/>
                    </a:lnTo>
                    <a:lnTo>
                      <a:pt x="1081" y="699"/>
                    </a:lnTo>
                    <a:lnTo>
                      <a:pt x="1081" y="793"/>
                    </a:lnTo>
                    <a:lnTo>
                      <a:pt x="1027" y="827"/>
                    </a:lnTo>
                    <a:lnTo>
                      <a:pt x="999" y="750"/>
                    </a:lnTo>
                    <a:lnTo>
                      <a:pt x="941" y="679"/>
                    </a:lnTo>
                    <a:lnTo>
                      <a:pt x="847" y="656"/>
                    </a:lnTo>
                    <a:lnTo>
                      <a:pt x="699" y="602"/>
                    </a:lnTo>
                    <a:lnTo>
                      <a:pt x="527" y="527"/>
                    </a:lnTo>
                    <a:lnTo>
                      <a:pt x="378" y="422"/>
                    </a:lnTo>
                    <a:lnTo>
                      <a:pt x="226" y="302"/>
                    </a:lnTo>
                    <a:lnTo>
                      <a:pt x="78" y="227"/>
                    </a:lnTo>
                    <a:lnTo>
                      <a:pt x="16" y="145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2" name="Freeform 99"/>
              <p:cNvSpPr>
                <a:spLocks noChangeAspect="1" noChangeArrowheads="1"/>
              </p:cNvSpPr>
              <p:nvPr/>
            </p:nvSpPr>
            <p:spPr bwMode="auto">
              <a:xfrm>
                <a:off x="3338" y="2163"/>
                <a:ext cx="1163" cy="870"/>
              </a:xfrm>
              <a:custGeom>
                <a:avLst/>
                <a:gdLst>
                  <a:gd name="T0" fmla="*/ 0 w 1163"/>
                  <a:gd name="T1" fmla="*/ 163 h 870"/>
                  <a:gd name="T2" fmla="*/ 19 w 1163"/>
                  <a:gd name="T3" fmla="*/ 15 h 870"/>
                  <a:gd name="T4" fmla="*/ 113 w 1163"/>
                  <a:gd name="T5" fmla="*/ 0 h 870"/>
                  <a:gd name="T6" fmla="*/ 173 w 1163"/>
                  <a:gd name="T7" fmla="*/ 62 h 870"/>
                  <a:gd name="T8" fmla="*/ 192 w 1163"/>
                  <a:gd name="T9" fmla="*/ 207 h 870"/>
                  <a:gd name="T10" fmla="*/ 285 w 1163"/>
                  <a:gd name="T11" fmla="*/ 429 h 870"/>
                  <a:gd name="T12" fmla="*/ 449 w 1163"/>
                  <a:gd name="T13" fmla="*/ 600 h 870"/>
                  <a:gd name="T14" fmla="*/ 585 w 1163"/>
                  <a:gd name="T15" fmla="*/ 698 h 870"/>
                  <a:gd name="T16" fmla="*/ 906 w 1163"/>
                  <a:gd name="T17" fmla="*/ 707 h 870"/>
                  <a:gd name="T18" fmla="*/ 1050 w 1163"/>
                  <a:gd name="T19" fmla="*/ 643 h 870"/>
                  <a:gd name="T20" fmla="*/ 1112 w 1163"/>
                  <a:gd name="T21" fmla="*/ 570 h 870"/>
                  <a:gd name="T22" fmla="*/ 1163 w 1163"/>
                  <a:gd name="T23" fmla="*/ 578 h 870"/>
                  <a:gd name="T24" fmla="*/ 1155 w 1163"/>
                  <a:gd name="T25" fmla="*/ 664 h 870"/>
                  <a:gd name="T26" fmla="*/ 1112 w 1163"/>
                  <a:gd name="T27" fmla="*/ 827 h 870"/>
                  <a:gd name="T28" fmla="*/ 1155 w 1163"/>
                  <a:gd name="T29" fmla="*/ 870 h 870"/>
                  <a:gd name="T30" fmla="*/ 1034 w 1163"/>
                  <a:gd name="T31" fmla="*/ 851 h 870"/>
                  <a:gd name="T32" fmla="*/ 1007 w 1163"/>
                  <a:gd name="T33" fmla="*/ 808 h 870"/>
                  <a:gd name="T34" fmla="*/ 812 w 1163"/>
                  <a:gd name="T35" fmla="*/ 792 h 870"/>
                  <a:gd name="T36" fmla="*/ 585 w 1163"/>
                  <a:gd name="T37" fmla="*/ 784 h 870"/>
                  <a:gd name="T38" fmla="*/ 449 w 1163"/>
                  <a:gd name="T39" fmla="*/ 722 h 870"/>
                  <a:gd name="T40" fmla="*/ 363 w 1163"/>
                  <a:gd name="T41" fmla="*/ 656 h 870"/>
                  <a:gd name="T42" fmla="*/ 265 w 1163"/>
                  <a:gd name="T43" fmla="*/ 535 h 870"/>
                  <a:gd name="T44" fmla="*/ 113 w 1163"/>
                  <a:gd name="T45" fmla="*/ 386 h 870"/>
                  <a:gd name="T46" fmla="*/ 19 w 1163"/>
                  <a:gd name="T47" fmla="*/ 257 h 870"/>
                  <a:gd name="T48" fmla="*/ 0 w 1163"/>
                  <a:gd name="T49" fmla="*/ 163 h 8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3"/>
                  <a:gd name="T76" fmla="*/ 0 h 870"/>
                  <a:gd name="T77" fmla="*/ 1163 w 1163"/>
                  <a:gd name="T78" fmla="*/ 870 h 8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3" h="870">
                    <a:moveTo>
                      <a:pt x="0" y="163"/>
                    </a:moveTo>
                    <a:lnTo>
                      <a:pt x="19" y="15"/>
                    </a:lnTo>
                    <a:lnTo>
                      <a:pt x="113" y="0"/>
                    </a:lnTo>
                    <a:lnTo>
                      <a:pt x="173" y="62"/>
                    </a:lnTo>
                    <a:lnTo>
                      <a:pt x="192" y="207"/>
                    </a:lnTo>
                    <a:lnTo>
                      <a:pt x="285" y="429"/>
                    </a:lnTo>
                    <a:lnTo>
                      <a:pt x="449" y="600"/>
                    </a:lnTo>
                    <a:lnTo>
                      <a:pt x="585" y="698"/>
                    </a:lnTo>
                    <a:lnTo>
                      <a:pt x="906" y="707"/>
                    </a:lnTo>
                    <a:lnTo>
                      <a:pt x="1050" y="643"/>
                    </a:lnTo>
                    <a:lnTo>
                      <a:pt x="1112" y="570"/>
                    </a:lnTo>
                    <a:lnTo>
                      <a:pt x="1163" y="578"/>
                    </a:lnTo>
                    <a:lnTo>
                      <a:pt x="1155" y="664"/>
                    </a:lnTo>
                    <a:lnTo>
                      <a:pt x="1112" y="827"/>
                    </a:lnTo>
                    <a:lnTo>
                      <a:pt x="1155" y="870"/>
                    </a:lnTo>
                    <a:lnTo>
                      <a:pt x="1034" y="851"/>
                    </a:lnTo>
                    <a:lnTo>
                      <a:pt x="1007" y="808"/>
                    </a:lnTo>
                    <a:lnTo>
                      <a:pt x="812" y="792"/>
                    </a:lnTo>
                    <a:lnTo>
                      <a:pt x="585" y="784"/>
                    </a:lnTo>
                    <a:lnTo>
                      <a:pt x="449" y="722"/>
                    </a:lnTo>
                    <a:lnTo>
                      <a:pt x="363" y="656"/>
                    </a:lnTo>
                    <a:lnTo>
                      <a:pt x="265" y="535"/>
                    </a:lnTo>
                    <a:lnTo>
                      <a:pt x="113" y="386"/>
                    </a:lnTo>
                    <a:lnTo>
                      <a:pt x="19" y="25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46" name="Freeform 100"/>
            <p:cNvSpPr>
              <a:spLocks noChangeAspect="1" noChangeArrowheads="1"/>
            </p:cNvSpPr>
            <p:nvPr/>
          </p:nvSpPr>
          <p:spPr bwMode="auto">
            <a:xfrm>
              <a:off x="1344" y="2985"/>
              <a:ext cx="1008" cy="244"/>
            </a:xfrm>
            <a:custGeom>
              <a:avLst/>
              <a:gdLst>
                <a:gd name="T0" fmla="*/ 0 w 400"/>
                <a:gd name="T1" fmla="*/ 0 h 400"/>
                <a:gd name="T2" fmla="*/ 400 w 400"/>
                <a:gd name="T3" fmla="*/ 0 h 400"/>
                <a:gd name="T4" fmla="*/ 400 w 400"/>
                <a:gd name="T5" fmla="*/ 400 h 400"/>
                <a:gd name="T6" fmla="*/ 0 w 400"/>
                <a:gd name="T7" fmla="*/ 400 h 400"/>
                <a:gd name="T8" fmla="*/ 0 w 400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400"/>
                <a:gd name="T17" fmla="*/ 400 w 400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400">
                  <a:moveTo>
                    <a:pt x="0" y="0"/>
                  </a:moveTo>
                  <a:lnTo>
                    <a:pt x="400" y="0"/>
                  </a:lnTo>
                  <a:lnTo>
                    <a:pt x="400" y="400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5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Group 101"/>
            <p:cNvGrpSpPr>
              <a:grpSpLocks noChangeAspect="1"/>
            </p:cNvGrpSpPr>
            <p:nvPr/>
          </p:nvGrpSpPr>
          <p:grpSpPr bwMode="auto">
            <a:xfrm>
              <a:off x="1481" y="3185"/>
              <a:ext cx="161" cy="161"/>
              <a:chOff x="2400" y="2400"/>
              <a:chExt cx="1440" cy="1440"/>
            </a:xfrm>
          </p:grpSpPr>
          <p:sp>
            <p:nvSpPr>
              <p:cNvPr id="9253" name="Oval 102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4" name="Oval 103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5" name="Oval 104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6" name="Oval 105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rgbClr val="80008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106"/>
            <p:cNvGrpSpPr>
              <a:grpSpLocks noChangeAspect="1"/>
            </p:cNvGrpSpPr>
            <p:nvPr/>
          </p:nvGrpSpPr>
          <p:grpSpPr bwMode="auto">
            <a:xfrm>
              <a:off x="2051" y="3185"/>
              <a:ext cx="161" cy="161"/>
              <a:chOff x="2400" y="2400"/>
              <a:chExt cx="1440" cy="1440"/>
            </a:xfrm>
          </p:grpSpPr>
          <p:sp>
            <p:nvSpPr>
              <p:cNvPr id="9249" name="Oval 107"/>
              <p:cNvSpPr>
                <a:spLocks noChangeAspect="1" noChangeArrowheads="1"/>
              </p:cNvSpPr>
              <p:nvPr/>
            </p:nvSpPr>
            <p:spPr bwMode="auto">
              <a:xfrm>
                <a:off x="2400" y="2400"/>
                <a:ext cx="1440" cy="144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0" name="Oval 108"/>
              <p:cNvSpPr>
                <a:spLocks noChangeAspect="1" noChangeArrowheads="1"/>
              </p:cNvSpPr>
              <p:nvPr/>
            </p:nvSpPr>
            <p:spPr bwMode="auto">
              <a:xfrm>
                <a:off x="2600" y="2600"/>
                <a:ext cx="1040" cy="104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1" name="Oval 109"/>
              <p:cNvSpPr>
                <a:spLocks noChangeAspect="1" noChangeArrowheads="1"/>
              </p:cNvSpPr>
              <p:nvPr/>
            </p:nvSpPr>
            <p:spPr bwMode="auto">
              <a:xfrm>
                <a:off x="2800" y="2800"/>
                <a:ext cx="640" cy="64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2" name="Oval 110"/>
              <p:cNvSpPr>
                <a:spLocks noChangeAspect="1" noChangeArrowheads="1"/>
              </p:cNvSpPr>
              <p:nvPr/>
            </p:nvSpPr>
            <p:spPr bwMode="auto"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rgbClr val="800080">
                  <a:alpha val="50195"/>
                </a:srgbClr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244" name="文本框 3"/>
          <p:cNvSpPr txBox="1">
            <a:spLocks noChangeArrowheads="1"/>
          </p:cNvSpPr>
          <p:nvPr/>
        </p:nvSpPr>
        <p:spPr bwMode="auto">
          <a:xfrm>
            <a:off x="4779645" y="4140200"/>
            <a:ext cx="6755130" cy="1459695"/>
          </a:xfrm>
          <a:prstGeom prst="rect">
            <a:avLst/>
          </a:prstGeom>
          <a:noFill/>
          <a:ln w="25400" cmpd="sng">
            <a:solidFill>
              <a:srgbClr val="4F80BD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物体受到了力的作用；</a:t>
            </a:r>
            <a:endParaRPr lang="en-US" altLang="zh-CN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物体在力的方向上移动了一段距离。</a:t>
            </a:r>
          </a:p>
        </p:txBody>
      </p:sp>
      <p:sp>
        <p:nvSpPr>
          <p:cNvPr id="9236" name="文本框 2"/>
          <p:cNvSpPr txBox="1">
            <a:spLocks noChangeArrowheads="1"/>
          </p:cNvSpPr>
          <p:nvPr/>
        </p:nvSpPr>
        <p:spPr bwMode="auto">
          <a:xfrm>
            <a:off x="4695969" y="3325230"/>
            <a:ext cx="5474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这两幅图中，有什么共同点呢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046095" y="2540000"/>
            <a:ext cx="0" cy="26650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13E-6 1.48148E-6 L 0.3089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688E-6 -3.33333E-6 L -0.00326 -0.2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6" grpId="0" bldLvl="0" animBg="1"/>
      <p:bldP spid="9244" grpId="0" bldLvl="0" animBg="1"/>
      <p:bldP spid="9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马车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28" r="653"/>
          <a:stretch>
            <a:fillRect/>
          </a:stretch>
        </p:blipFill>
        <p:spPr bwMode="auto">
          <a:xfrm>
            <a:off x="1014684" y="1610995"/>
            <a:ext cx="4478370" cy="18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376170" y="3742056"/>
            <a:ext cx="188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spc="5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马拉车</a:t>
            </a:r>
          </a:p>
        </p:txBody>
      </p:sp>
      <p:grpSp>
        <p:nvGrpSpPr>
          <p:cNvPr id="2" name="Group 41"/>
          <p:cNvGrpSpPr/>
          <p:nvPr/>
        </p:nvGrpSpPr>
        <p:grpSpPr bwMode="auto">
          <a:xfrm>
            <a:off x="9718429" y="1611531"/>
            <a:ext cx="1702906" cy="1115478"/>
            <a:chOff x="4241" y="2437"/>
            <a:chExt cx="1073" cy="857"/>
          </a:xfrm>
        </p:grpSpPr>
        <p:grpSp>
          <p:nvGrpSpPr>
            <p:cNvPr id="3" name="Group 19"/>
            <p:cNvGrpSpPr/>
            <p:nvPr/>
          </p:nvGrpSpPr>
          <p:grpSpPr bwMode="auto"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10270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Group 23"/>
              <p:cNvGrpSpPr/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36886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kumimoji="1" lang="zh-CN" altLang="en-US" sz="2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02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" name="Group 26"/>
              <p:cNvGrpSpPr/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36889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kumimoji="1" lang="zh-CN" altLang="en-US" sz="2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027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0268" name="Line 32"/>
            <p:cNvSpPr>
              <a:spLocks noChangeShapeType="1"/>
            </p:cNvSpPr>
            <p:nvPr/>
          </p:nvSpPr>
          <p:spPr bwMode="auto">
            <a:xfrm rot="5400000" flipV="1">
              <a:off x="4955" y="2670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9" name="Text Box 33"/>
            <p:cNvSpPr txBox="1">
              <a:spLocks noChangeArrowheads="1"/>
            </p:cNvSpPr>
            <p:nvPr/>
          </p:nvSpPr>
          <p:spPr bwMode="auto">
            <a:xfrm>
              <a:off x="5019" y="2437"/>
              <a:ext cx="295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6454530" y="2077506"/>
            <a:ext cx="4499290" cy="649503"/>
            <a:chOff x="2699" y="2795"/>
            <a:chExt cx="2835" cy="499"/>
          </a:xfrm>
        </p:grpSpPr>
        <p:grpSp>
          <p:nvGrpSpPr>
            <p:cNvPr id="7" name="Group 11"/>
            <p:cNvGrpSpPr/>
            <p:nvPr/>
          </p:nvGrpSpPr>
          <p:grpSpPr bwMode="auto"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10260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" name="Group 23"/>
              <p:cNvGrpSpPr/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36878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kumimoji="1" lang="zh-CN" altLang="en-US" sz="2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026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Group 26"/>
              <p:cNvGrpSpPr/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36881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kumimoji="1" lang="zh-CN" altLang="en-US" sz="2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026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0259" name="Line 34"/>
            <p:cNvSpPr>
              <a:spLocks noChangeShapeType="1"/>
            </p:cNvSpPr>
            <p:nvPr/>
          </p:nvSpPr>
          <p:spPr bwMode="auto">
            <a:xfrm>
              <a:off x="2699" y="3294"/>
              <a:ext cx="2835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39"/>
          <p:cNvGrpSpPr/>
          <p:nvPr/>
        </p:nvGrpSpPr>
        <p:grpSpPr bwMode="auto">
          <a:xfrm>
            <a:off x="7607067" y="2742466"/>
            <a:ext cx="2399622" cy="1008747"/>
            <a:chOff x="3236" y="3229"/>
            <a:chExt cx="1512" cy="775"/>
          </a:xfrm>
        </p:grpSpPr>
        <p:sp>
          <p:nvSpPr>
            <p:cNvPr id="10254" name="Line 35"/>
            <p:cNvSpPr>
              <a:spLocks noChangeShapeType="1"/>
            </p:cNvSpPr>
            <p:nvPr/>
          </p:nvSpPr>
          <p:spPr bwMode="auto">
            <a:xfrm>
              <a:off x="3236" y="3229"/>
              <a:ext cx="0" cy="3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5" name="Line 36"/>
            <p:cNvSpPr>
              <a:spLocks noChangeShapeType="1"/>
            </p:cNvSpPr>
            <p:nvPr/>
          </p:nvSpPr>
          <p:spPr bwMode="auto">
            <a:xfrm>
              <a:off x="4748" y="3233"/>
              <a:ext cx="0" cy="3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6" name="Line 37"/>
            <p:cNvSpPr>
              <a:spLocks noChangeShapeType="1"/>
            </p:cNvSpPr>
            <p:nvPr/>
          </p:nvSpPr>
          <p:spPr bwMode="auto">
            <a:xfrm>
              <a:off x="3236" y="3498"/>
              <a:ext cx="15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7" name="Text Box 38"/>
            <p:cNvSpPr txBox="1">
              <a:spLocks noChangeArrowheads="1"/>
            </p:cNvSpPr>
            <p:nvPr/>
          </p:nvSpPr>
          <p:spPr bwMode="auto">
            <a:xfrm>
              <a:off x="3872" y="3508"/>
              <a:ext cx="295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12" name="Group 40"/>
          <p:cNvGrpSpPr/>
          <p:nvPr/>
        </p:nvGrpSpPr>
        <p:grpSpPr bwMode="auto">
          <a:xfrm>
            <a:off x="7654679" y="1432106"/>
            <a:ext cx="1044280" cy="790076"/>
            <a:chOff x="3266" y="2369"/>
            <a:chExt cx="658" cy="607"/>
          </a:xfrm>
        </p:grpSpPr>
        <p:sp>
          <p:nvSpPr>
            <p:cNvPr id="10252" name="Line 30"/>
            <p:cNvSpPr>
              <a:spLocks noChangeShapeType="1"/>
            </p:cNvSpPr>
            <p:nvPr/>
          </p:nvSpPr>
          <p:spPr bwMode="auto">
            <a:xfrm rot="5400000" flipV="1">
              <a:off x="3595" y="2647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3" name="Text Box 31"/>
            <p:cNvSpPr txBox="1">
              <a:spLocks noChangeArrowheads="1"/>
            </p:cNvSpPr>
            <p:nvPr/>
          </p:nvSpPr>
          <p:spPr bwMode="auto">
            <a:xfrm>
              <a:off x="3577" y="2369"/>
              <a:ext cx="295" cy="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sp>
        <p:nvSpPr>
          <p:cNvPr id="10249" name="Text Box 47"/>
          <p:cNvSpPr txBox="1">
            <a:spLocks noChangeArrowheads="1"/>
          </p:cNvSpPr>
          <p:nvPr/>
        </p:nvSpPr>
        <p:spPr bwMode="auto">
          <a:xfrm>
            <a:off x="7336756" y="3742056"/>
            <a:ext cx="375708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拉力对车做了功</a:t>
            </a: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014696" y="4728845"/>
            <a:ext cx="10193872" cy="1451967"/>
          </a:xfrm>
          <a:prstGeom prst="roundRect">
            <a:avLst>
              <a:gd name="adj" fmla="val 7949"/>
            </a:avLst>
          </a:prstGeom>
          <a:solidFill>
            <a:srgbClr val="008080">
              <a:alpha val="64000"/>
            </a:srgbClr>
          </a:soli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如果一个力作用在物体上，物体在这个力的方向上移动了一段距离，这个力对物体做了功。</a:t>
            </a:r>
          </a:p>
        </p:txBody>
      </p:sp>
      <p:grpSp>
        <p:nvGrpSpPr>
          <p:cNvPr id="36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3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功的定义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440" y="1805305"/>
            <a:ext cx="3876675" cy="3946525"/>
          </a:xfrm>
          <a:prstGeom prst="roundRect">
            <a:avLst>
              <a:gd name="adj" fmla="val 8804"/>
            </a:avLst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 bwMode="auto">
          <a:xfrm>
            <a:off x="8909104" y="2463428"/>
            <a:ext cx="660836" cy="2017791"/>
            <a:chOff x="5055" y="1593"/>
            <a:chExt cx="365" cy="2019"/>
          </a:xfrm>
        </p:grpSpPr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>
              <a:off x="5125" y="3612"/>
              <a:ext cx="295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1" name="Line 11"/>
            <p:cNvSpPr>
              <a:spLocks noChangeShapeType="1"/>
            </p:cNvSpPr>
            <p:nvPr/>
          </p:nvSpPr>
          <p:spPr bwMode="auto">
            <a:xfrm>
              <a:off x="5103" y="1593"/>
              <a:ext cx="295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2" name="Line 12"/>
            <p:cNvSpPr>
              <a:spLocks noChangeShapeType="1"/>
            </p:cNvSpPr>
            <p:nvPr/>
          </p:nvSpPr>
          <p:spPr bwMode="auto">
            <a:xfrm flipV="1">
              <a:off x="5239" y="1616"/>
              <a:ext cx="0" cy="1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3" name="Text Box 13"/>
            <p:cNvSpPr txBox="1">
              <a:spLocks noChangeArrowheads="1"/>
            </p:cNvSpPr>
            <p:nvPr/>
          </p:nvSpPr>
          <p:spPr bwMode="auto">
            <a:xfrm>
              <a:off x="5055" y="2244"/>
              <a:ext cx="295" cy="5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7528802" y="3526054"/>
            <a:ext cx="1272787" cy="1393471"/>
            <a:chOff x="4354" y="2591"/>
            <a:chExt cx="703" cy="1224"/>
          </a:xfrm>
        </p:grpSpPr>
        <p:sp>
          <p:nvSpPr>
            <p:cNvPr id="11277" name="Rectangle 5"/>
            <p:cNvSpPr>
              <a:spLocks noChangeArrowheads="1"/>
            </p:cNvSpPr>
            <p:nvPr/>
          </p:nvSpPr>
          <p:spPr bwMode="auto">
            <a:xfrm>
              <a:off x="4354" y="3430"/>
              <a:ext cx="703" cy="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8" name="Line 8"/>
            <p:cNvSpPr>
              <a:spLocks noChangeShapeType="1"/>
            </p:cNvSpPr>
            <p:nvPr/>
          </p:nvSpPr>
          <p:spPr bwMode="auto">
            <a:xfrm flipV="1">
              <a:off x="4717" y="2954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4581" y="2591"/>
              <a:ext cx="295" cy="4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grpSp>
        <p:nvGrpSpPr>
          <p:cNvPr id="4" name="Group 21"/>
          <p:cNvGrpSpPr/>
          <p:nvPr/>
        </p:nvGrpSpPr>
        <p:grpSpPr bwMode="auto">
          <a:xfrm>
            <a:off x="7549621" y="1511189"/>
            <a:ext cx="1272787" cy="1368425"/>
            <a:chOff x="4354" y="595"/>
            <a:chExt cx="703" cy="1202"/>
          </a:xfrm>
        </p:grpSpPr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4354" y="1412"/>
              <a:ext cx="703" cy="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4581" y="595"/>
              <a:ext cx="295" cy="998"/>
              <a:chOff x="4581" y="595"/>
              <a:chExt cx="295" cy="998"/>
            </a:xfrm>
          </p:grpSpPr>
          <p:sp>
            <p:nvSpPr>
              <p:cNvPr id="11275" name="Line 9"/>
              <p:cNvSpPr>
                <a:spLocks noChangeShapeType="1"/>
              </p:cNvSpPr>
              <p:nvPr/>
            </p:nvSpPr>
            <p:spPr bwMode="auto">
              <a:xfrm flipV="1">
                <a:off x="4717" y="935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76" name="Text Box 15"/>
              <p:cNvSpPr txBox="1">
                <a:spLocks noChangeArrowheads="1"/>
              </p:cNvSpPr>
              <p:nvPr/>
            </p:nvSpPr>
            <p:spPr bwMode="auto">
              <a:xfrm>
                <a:off x="4581" y="595"/>
                <a:ext cx="295" cy="4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</p:grp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688589" y="1006888"/>
            <a:ext cx="34353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spc="3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起重机吊起货物</a:t>
            </a:r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6888088" y="5353277"/>
            <a:ext cx="36952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拉力对货物做了功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5"/>
          <p:cNvSpPr txBox="1">
            <a:spLocks noChangeArrowheads="1"/>
          </p:cNvSpPr>
          <p:nvPr/>
        </p:nvSpPr>
        <p:spPr bwMode="auto">
          <a:xfrm>
            <a:off x="4294047" y="3946526"/>
            <a:ext cx="513715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（作用在物体上的力）</a:t>
            </a:r>
          </a:p>
        </p:txBody>
      </p:sp>
      <p:sp>
        <p:nvSpPr>
          <p:cNvPr id="26628" name="Text Box 56"/>
          <p:cNvSpPr txBox="1">
            <a:spLocks noChangeArrowheads="1"/>
          </p:cNvSpPr>
          <p:nvPr/>
        </p:nvSpPr>
        <p:spPr bwMode="auto">
          <a:xfrm>
            <a:off x="4391413" y="5310189"/>
            <a:ext cx="7391400" cy="452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（物体在力的方向上移动的距离）</a:t>
            </a:r>
          </a:p>
        </p:txBody>
      </p:sp>
      <p:sp>
        <p:nvSpPr>
          <p:cNvPr id="26629" name="Text Box 58"/>
          <p:cNvSpPr txBox="1">
            <a:spLocks noChangeArrowheads="1"/>
          </p:cNvSpPr>
          <p:nvPr/>
        </p:nvSpPr>
        <p:spPr bwMode="auto">
          <a:xfrm>
            <a:off x="3645290" y="3894455"/>
            <a:ext cx="711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  <p:sp>
        <p:nvSpPr>
          <p:cNvPr id="26630" name="Oval 65"/>
          <p:cNvSpPr>
            <a:spLocks noChangeArrowheads="1"/>
          </p:cNvSpPr>
          <p:nvPr/>
        </p:nvSpPr>
        <p:spPr bwMode="auto">
          <a:xfrm>
            <a:off x="5808924" y="5158740"/>
            <a:ext cx="2704698" cy="7556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1" name="Text Box 64"/>
          <p:cNvSpPr txBox="1">
            <a:spLocks noChangeArrowheads="1"/>
          </p:cNvSpPr>
          <p:nvPr/>
        </p:nvSpPr>
        <p:spPr bwMode="auto">
          <a:xfrm>
            <a:off x="3646170" y="5926455"/>
            <a:ext cx="38633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注意：二者缺一不可。</a:t>
            </a:r>
          </a:p>
        </p:txBody>
      </p:sp>
      <p:grpSp>
        <p:nvGrpSpPr>
          <p:cNvPr id="2" name="组合 26631"/>
          <p:cNvGrpSpPr/>
          <p:nvPr/>
        </p:nvGrpSpPr>
        <p:grpSpPr bwMode="auto">
          <a:xfrm>
            <a:off x="1413263" y="4113214"/>
            <a:ext cx="2144184" cy="1471612"/>
            <a:chOff x="45" y="-208"/>
            <a:chExt cx="1013" cy="927"/>
          </a:xfrm>
        </p:grpSpPr>
        <p:sp>
          <p:nvSpPr>
            <p:cNvPr id="12346" name="AutoShape 57"/>
            <p:cNvSpPr/>
            <p:nvPr/>
          </p:nvSpPr>
          <p:spPr bwMode="auto">
            <a:xfrm>
              <a:off x="895" y="-208"/>
              <a:ext cx="163" cy="927"/>
            </a:xfrm>
            <a:prstGeom prst="leftBrace">
              <a:avLst>
                <a:gd name="adj1" fmla="val 2042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47" name="Text Box 66"/>
            <p:cNvSpPr txBox="1">
              <a:spLocks noChangeArrowheads="1"/>
            </p:cNvSpPr>
            <p:nvPr/>
          </p:nvSpPr>
          <p:spPr bwMode="auto">
            <a:xfrm>
              <a:off x="45" y="91"/>
              <a:ext cx="832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必要因素</a:t>
              </a:r>
            </a:p>
          </p:txBody>
        </p:sp>
      </p:grpSp>
      <p:sp>
        <p:nvSpPr>
          <p:cNvPr id="26636" name="Rectangle 52"/>
          <p:cNvSpPr>
            <a:spLocks noChangeArrowheads="1"/>
          </p:cNvSpPr>
          <p:nvPr/>
        </p:nvSpPr>
        <p:spPr bwMode="auto">
          <a:xfrm>
            <a:off x="3645290" y="5172075"/>
            <a:ext cx="67098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  <p:sp>
        <p:nvSpPr>
          <p:cNvPr id="4" name="Line 61"/>
          <p:cNvSpPr/>
          <p:nvPr/>
        </p:nvSpPr>
        <p:spPr>
          <a:xfrm>
            <a:off x="1461770" y="5158105"/>
            <a:ext cx="906145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组合 26640"/>
          <p:cNvGrpSpPr/>
          <p:nvPr/>
        </p:nvGrpSpPr>
        <p:grpSpPr bwMode="auto">
          <a:xfrm>
            <a:off x="9009558" y="776923"/>
            <a:ext cx="1581149" cy="2932112"/>
            <a:chOff x="0" y="0"/>
            <a:chExt cx="1866" cy="4617"/>
          </a:xfrm>
        </p:grpSpPr>
        <p:grpSp>
          <p:nvGrpSpPr>
            <p:cNvPr id="7" name="组合 26641"/>
            <p:cNvGrpSpPr/>
            <p:nvPr/>
          </p:nvGrpSpPr>
          <p:grpSpPr bwMode="auto">
            <a:xfrm>
              <a:off x="1190" y="1190"/>
              <a:ext cx="676" cy="2725"/>
              <a:chOff x="0" y="0"/>
              <a:chExt cx="397" cy="2019"/>
            </a:xfrm>
          </p:grpSpPr>
          <p:sp>
            <p:nvSpPr>
              <p:cNvPr id="12340" name="直接连接符 26642"/>
              <p:cNvSpPr>
                <a:spLocks noChangeShapeType="1"/>
              </p:cNvSpPr>
              <p:nvPr/>
            </p:nvSpPr>
            <p:spPr bwMode="auto">
              <a:xfrm>
                <a:off x="22" y="2019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41" name="直接连接符 2664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42" name="直接连接符 26644"/>
              <p:cNvSpPr>
                <a:spLocks noChangeShapeType="1"/>
              </p:cNvSpPr>
              <p:nvPr/>
            </p:nvSpPr>
            <p:spPr bwMode="auto">
              <a:xfrm flipV="1">
                <a:off x="136" y="23"/>
                <a:ext cx="0" cy="19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43" name="文本框 26645"/>
              <p:cNvSpPr txBox="1">
                <a:spLocks noChangeArrowheads="1"/>
              </p:cNvSpPr>
              <p:nvPr/>
            </p:nvSpPr>
            <p:spPr bwMode="auto">
              <a:xfrm>
                <a:off x="101" y="682"/>
                <a:ext cx="296" cy="6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</a:p>
            </p:txBody>
          </p:sp>
        </p:grpSp>
        <p:sp>
          <p:nvSpPr>
            <p:cNvPr id="9259" name="矩形 26646"/>
            <p:cNvSpPr/>
            <p:nvPr/>
          </p:nvSpPr>
          <p:spPr>
            <a:xfrm>
              <a:off x="0" y="3970"/>
              <a:ext cx="1137" cy="6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5" name="直接连接符 26647"/>
            <p:cNvSpPr>
              <a:spLocks noChangeShapeType="1"/>
            </p:cNvSpPr>
            <p:nvPr/>
          </p:nvSpPr>
          <p:spPr bwMode="auto">
            <a:xfrm flipV="1">
              <a:off x="587" y="3161"/>
              <a:ext cx="0" cy="1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6" name="文本框 26648"/>
            <p:cNvSpPr txBox="1">
              <a:spLocks noChangeArrowheads="1"/>
            </p:cNvSpPr>
            <p:nvPr/>
          </p:nvSpPr>
          <p:spPr bwMode="auto">
            <a:xfrm>
              <a:off x="0" y="2664"/>
              <a:ext cx="474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  <p:sp>
          <p:nvSpPr>
            <p:cNvPr id="9262" name="矩形 26649"/>
            <p:cNvSpPr/>
            <p:nvPr/>
          </p:nvSpPr>
          <p:spPr>
            <a:xfrm>
              <a:off x="0" y="1200"/>
              <a:ext cx="1137" cy="6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8" name="直接连接符 26650"/>
            <p:cNvSpPr>
              <a:spLocks noChangeShapeType="1"/>
            </p:cNvSpPr>
            <p:nvPr/>
          </p:nvSpPr>
          <p:spPr bwMode="auto">
            <a:xfrm flipV="1">
              <a:off x="587" y="398"/>
              <a:ext cx="0" cy="11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9" name="文本框 26651"/>
            <p:cNvSpPr txBox="1">
              <a:spLocks noChangeArrowheads="1"/>
            </p:cNvSpPr>
            <p:nvPr/>
          </p:nvSpPr>
          <p:spPr bwMode="auto">
            <a:xfrm>
              <a:off x="0" y="0"/>
              <a:ext cx="477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grpSp>
        <p:nvGrpSpPr>
          <p:cNvPr id="8" name="组合 26652"/>
          <p:cNvGrpSpPr/>
          <p:nvPr/>
        </p:nvGrpSpPr>
        <p:grpSpPr bwMode="auto">
          <a:xfrm>
            <a:off x="1474225" y="1918336"/>
            <a:ext cx="4895849" cy="1708802"/>
            <a:chOff x="0" y="0"/>
            <a:chExt cx="5785" cy="2691"/>
          </a:xfrm>
        </p:grpSpPr>
        <p:grpSp>
          <p:nvGrpSpPr>
            <p:cNvPr id="9" name="组合 26653"/>
            <p:cNvGrpSpPr/>
            <p:nvPr/>
          </p:nvGrpSpPr>
          <p:grpSpPr bwMode="auto">
            <a:xfrm>
              <a:off x="3146" y="101"/>
              <a:ext cx="2406" cy="1488"/>
              <a:chOff x="0" y="0"/>
              <a:chExt cx="1179" cy="658"/>
            </a:xfrm>
          </p:grpSpPr>
          <p:grpSp>
            <p:nvGrpSpPr>
              <p:cNvPr id="10" name="组合 26654"/>
              <p:cNvGrpSpPr/>
              <p:nvPr/>
            </p:nvGrpSpPr>
            <p:grpSpPr bwMode="auto">
              <a:xfrm>
                <a:off x="0" y="159"/>
                <a:ext cx="726" cy="499"/>
                <a:chOff x="0" y="0"/>
                <a:chExt cx="726" cy="499"/>
              </a:xfrm>
            </p:grpSpPr>
            <p:sp>
              <p:nvSpPr>
                <p:cNvPr id="1232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4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5F5F5F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1" name="组合 26656"/>
                <p:cNvGrpSpPr/>
                <p:nvPr/>
              </p:nvGrpSpPr>
              <p:grpSpPr bwMode="auto">
                <a:xfrm>
                  <a:off x="454" y="317"/>
                  <a:ext cx="182" cy="182"/>
                  <a:chOff x="0" y="0"/>
                  <a:chExt cx="182" cy="182"/>
                </a:xfrm>
              </p:grpSpPr>
              <p:sp>
                <p:nvSpPr>
                  <p:cNvPr id="1233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767664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32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" name="组合 26659"/>
                <p:cNvGrpSpPr/>
                <p:nvPr/>
              </p:nvGrpSpPr>
              <p:grpSpPr bwMode="auto">
                <a:xfrm>
                  <a:off x="91" y="317"/>
                  <a:ext cx="182" cy="182"/>
                  <a:chOff x="0" y="0"/>
                  <a:chExt cx="182" cy="182"/>
                </a:xfrm>
              </p:grpSpPr>
              <p:sp>
                <p:nvSpPr>
                  <p:cNvPr id="1232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767664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30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2324" name="直接连接符 26662"/>
              <p:cNvSpPr>
                <a:spLocks noChangeShapeType="1"/>
              </p:cNvSpPr>
              <p:nvPr/>
            </p:nvSpPr>
            <p:spPr bwMode="auto">
              <a:xfrm rot="5400000" flipV="1">
                <a:off x="714" y="34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5" name="文本框 26663"/>
              <p:cNvSpPr txBox="1">
                <a:spLocks noChangeArrowheads="1"/>
              </p:cNvSpPr>
              <p:nvPr/>
            </p:nvSpPr>
            <p:spPr bwMode="auto">
              <a:xfrm>
                <a:off x="884" y="0"/>
                <a:ext cx="295" cy="3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  <p:grpSp>
          <p:nvGrpSpPr>
            <p:cNvPr id="13" name="组合 26664"/>
            <p:cNvGrpSpPr/>
            <p:nvPr/>
          </p:nvGrpSpPr>
          <p:grpSpPr bwMode="auto">
            <a:xfrm>
              <a:off x="0" y="461"/>
              <a:ext cx="5785" cy="1128"/>
              <a:chOff x="0" y="0"/>
              <a:chExt cx="2835" cy="499"/>
            </a:xfrm>
          </p:grpSpPr>
          <p:grpSp>
            <p:nvGrpSpPr>
              <p:cNvPr id="14" name="组合 26665"/>
              <p:cNvGrpSpPr/>
              <p:nvPr/>
            </p:nvGrpSpPr>
            <p:grpSpPr bwMode="auto">
              <a:xfrm>
                <a:off x="181" y="0"/>
                <a:ext cx="726" cy="499"/>
                <a:chOff x="0" y="0"/>
                <a:chExt cx="726" cy="499"/>
              </a:xfrm>
            </p:grpSpPr>
            <p:sp>
              <p:nvSpPr>
                <p:cNvPr id="1231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6" cy="4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5F5F5F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5" name="组合 26667"/>
                <p:cNvGrpSpPr/>
                <p:nvPr/>
              </p:nvGrpSpPr>
              <p:grpSpPr bwMode="auto">
                <a:xfrm>
                  <a:off x="454" y="317"/>
                  <a:ext cx="182" cy="182"/>
                  <a:chOff x="0" y="0"/>
                  <a:chExt cx="182" cy="182"/>
                </a:xfrm>
              </p:grpSpPr>
              <p:sp>
                <p:nvSpPr>
                  <p:cNvPr id="1232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767664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22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" name="组合 26670"/>
                <p:cNvGrpSpPr/>
                <p:nvPr/>
              </p:nvGrpSpPr>
              <p:grpSpPr bwMode="auto">
                <a:xfrm>
                  <a:off x="91" y="317"/>
                  <a:ext cx="182" cy="182"/>
                  <a:chOff x="0" y="0"/>
                  <a:chExt cx="182" cy="182"/>
                </a:xfrm>
              </p:grpSpPr>
              <p:sp>
                <p:nvSpPr>
                  <p:cNvPr id="1231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767664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320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9" y="69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8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2315" name="直接连接符 26673"/>
              <p:cNvSpPr>
                <a:spLocks noChangeShapeType="1"/>
              </p:cNvSpPr>
              <p:nvPr/>
            </p:nvSpPr>
            <p:spPr bwMode="auto">
              <a:xfrm>
                <a:off x="0" y="499"/>
                <a:ext cx="2835" cy="0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26674"/>
            <p:cNvGrpSpPr/>
            <p:nvPr/>
          </p:nvGrpSpPr>
          <p:grpSpPr bwMode="auto">
            <a:xfrm>
              <a:off x="1815" y="1643"/>
              <a:ext cx="2775" cy="1048"/>
              <a:chOff x="0" y="0"/>
              <a:chExt cx="1360" cy="463"/>
            </a:xfrm>
          </p:grpSpPr>
          <p:sp>
            <p:nvSpPr>
              <p:cNvPr id="12310" name="直接连接符 26675"/>
              <p:cNvSpPr>
                <a:spLocks noChangeShapeType="1"/>
              </p:cNvSpPr>
              <p:nvPr/>
            </p:nvSpPr>
            <p:spPr bwMode="auto">
              <a:xfrm>
                <a:off x="0" y="22"/>
                <a:ext cx="0" cy="29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1" name="直接连接符 26676"/>
              <p:cNvSpPr>
                <a:spLocks noChangeShapeType="1"/>
              </p:cNvSpPr>
              <p:nvPr/>
            </p:nvSpPr>
            <p:spPr bwMode="auto">
              <a:xfrm>
                <a:off x="1360" y="0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2" name="直接连接符 26677"/>
              <p:cNvSpPr>
                <a:spLocks noChangeShapeType="1"/>
              </p:cNvSpPr>
              <p:nvPr/>
            </p:nvSpPr>
            <p:spPr bwMode="auto">
              <a:xfrm>
                <a:off x="22" y="181"/>
                <a:ext cx="133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3" name="文本框 26678"/>
              <p:cNvSpPr txBox="1">
                <a:spLocks noChangeArrowheads="1"/>
              </p:cNvSpPr>
              <p:nvPr/>
            </p:nvSpPr>
            <p:spPr bwMode="auto">
              <a:xfrm>
                <a:off x="544" y="100"/>
                <a:ext cx="295" cy="3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</a:p>
            </p:txBody>
          </p:sp>
        </p:grpSp>
        <p:grpSp>
          <p:nvGrpSpPr>
            <p:cNvPr id="18" name="组合 26679"/>
            <p:cNvGrpSpPr/>
            <p:nvPr/>
          </p:nvGrpSpPr>
          <p:grpSpPr bwMode="auto">
            <a:xfrm>
              <a:off x="1157" y="0"/>
              <a:ext cx="1387" cy="870"/>
              <a:chOff x="0" y="0"/>
              <a:chExt cx="680" cy="385"/>
            </a:xfrm>
          </p:grpSpPr>
          <p:sp>
            <p:nvSpPr>
              <p:cNvPr id="12308" name="直接连接符 26680"/>
              <p:cNvSpPr>
                <a:spLocks noChangeShapeType="1"/>
              </p:cNvSpPr>
              <p:nvPr/>
            </p:nvSpPr>
            <p:spPr bwMode="auto">
              <a:xfrm rot="5400000" flipV="1">
                <a:off x="329" y="56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oval" w="med" len="med"/>
                <a:tailEnd type="triangle" w="med" len="lg"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9" name="文本框 26681"/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295" cy="3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</a:p>
            </p:txBody>
          </p:sp>
        </p:grpSp>
      </p:grpSp>
      <p:sp>
        <p:nvSpPr>
          <p:cNvPr id="12302" name="矩形 4"/>
          <p:cNvSpPr>
            <a:spLocks noChangeArrowheads="1"/>
          </p:cNvSpPr>
          <p:nvPr/>
        </p:nvSpPr>
        <p:spPr bwMode="auto">
          <a:xfrm>
            <a:off x="1152150" y="1151513"/>
            <a:ext cx="77368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现在你知道用什么标准来判断是否做功吗？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971675" y="5172075"/>
            <a:ext cx="1574165" cy="1055370"/>
          </a:xfrm>
          <a:custGeom>
            <a:avLst/>
            <a:gdLst>
              <a:gd name="connsiteX0" fmla="*/ 0 w 2479"/>
              <a:gd name="connsiteY0" fmla="*/ 0 h 1662"/>
              <a:gd name="connsiteX1" fmla="*/ 2479 w 2479"/>
              <a:gd name="connsiteY1" fmla="*/ 1662 h 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9" h="1662">
                <a:moveTo>
                  <a:pt x="0" y="0"/>
                </a:moveTo>
                <a:cubicBezTo>
                  <a:pt x="12" y="144"/>
                  <a:pt x="516" y="1620"/>
                  <a:pt x="2479" y="166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9"/>
          <p:cNvGrpSpPr/>
          <p:nvPr/>
        </p:nvGrpSpPr>
        <p:grpSpPr bwMode="auto">
          <a:xfrm>
            <a:off x="-101000" y="404813"/>
            <a:ext cx="4295775" cy="521970"/>
            <a:chOff x="0" y="623478"/>
            <a:chExt cx="3786638" cy="458063"/>
          </a:xfrm>
        </p:grpSpPr>
        <p:grpSp>
          <p:nvGrpSpPr>
            <p:cNvPr id="5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做功的两个必要因素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 bldLvl="0" animBg="1"/>
      <p:bldP spid="26631" grpId="0"/>
      <p:bldP spid="26636" grpId="0"/>
      <p:bldP spid="19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1238</Words>
  <Application>Microsoft Office PowerPoint</Application>
  <PresentationFormat>宽屏</PresentationFormat>
  <Paragraphs>190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思源宋体 CN</vt:lpstr>
      <vt:lpstr>宋体</vt:lpstr>
      <vt:lpstr>微软雅黑</vt:lpstr>
      <vt:lpstr>Arial</vt:lpstr>
      <vt:lpstr>Calibri</vt:lpstr>
      <vt:lpstr>Calibri Light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b</cp:lastModifiedBy>
  <cp:revision>370</cp:revision>
  <dcterms:created xsi:type="dcterms:W3CDTF">2015-07-09T08:14:00Z</dcterms:created>
  <dcterms:modified xsi:type="dcterms:W3CDTF">2021-09-16T05:37:13Z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