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2.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3"/>
  </p:notesMasterIdLst>
  <p:handoutMasterIdLst>
    <p:handoutMasterId r:id="rId44"/>
  </p:handoutMasterIdLst>
  <p:sldIdLst>
    <p:sldId id="703" r:id="rId2"/>
    <p:sldId id="715" r:id="rId3"/>
    <p:sldId id="738" r:id="rId4"/>
    <p:sldId id="774" r:id="rId5"/>
    <p:sldId id="787" r:id="rId6"/>
    <p:sldId id="788" r:id="rId7"/>
    <p:sldId id="732" r:id="rId8"/>
    <p:sldId id="766" r:id="rId9"/>
    <p:sldId id="740" r:id="rId10"/>
    <p:sldId id="789" r:id="rId11"/>
    <p:sldId id="767" r:id="rId12"/>
    <p:sldId id="733" r:id="rId13"/>
    <p:sldId id="742" r:id="rId14"/>
    <p:sldId id="743" r:id="rId15"/>
    <p:sldId id="783" r:id="rId16"/>
    <p:sldId id="790" r:id="rId17"/>
    <p:sldId id="776" r:id="rId18"/>
    <p:sldId id="784" r:id="rId19"/>
    <p:sldId id="769" r:id="rId20"/>
    <p:sldId id="791" r:id="rId21"/>
    <p:sldId id="744" r:id="rId22"/>
    <p:sldId id="745" r:id="rId23"/>
    <p:sldId id="747" r:id="rId24"/>
    <p:sldId id="746" r:id="rId25"/>
    <p:sldId id="751" r:id="rId26"/>
    <p:sldId id="752" r:id="rId27"/>
    <p:sldId id="753" r:id="rId28"/>
    <p:sldId id="777" r:id="rId29"/>
    <p:sldId id="778" r:id="rId30"/>
    <p:sldId id="735" r:id="rId31"/>
    <p:sldId id="782" r:id="rId32"/>
    <p:sldId id="736" r:id="rId33"/>
    <p:sldId id="734" r:id="rId34"/>
    <p:sldId id="729" r:id="rId35"/>
    <p:sldId id="737" r:id="rId36"/>
    <p:sldId id="785" r:id="rId37"/>
    <p:sldId id="771" r:id="rId38"/>
    <p:sldId id="786" r:id="rId39"/>
    <p:sldId id="792" r:id="rId40"/>
    <p:sldId id="772" r:id="rId41"/>
    <p:sldId id="773" r:id="rId42"/>
  </p:sldIdLst>
  <p:sldSz cx="12192000" cy="6858000"/>
  <p:notesSz cx="6858000" cy="9144000"/>
  <p:defaultTextStyle>
    <a:defPPr>
      <a:defRPr lang="zh-CN"/>
    </a:defPPr>
    <a:lvl1pPr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42">
          <p15:clr>
            <a:srgbClr val="A4A3A4"/>
          </p15:clr>
        </p15:guide>
        <p15:guide id="2" pos="3885">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080"/>
    <a:srgbClr val="FF0000"/>
    <a:srgbClr val="FFC000"/>
    <a:srgbClr val="1A68F0"/>
    <a:srgbClr val="576894"/>
    <a:srgbClr val="013564"/>
    <a:srgbClr val="175B5C"/>
    <a:srgbClr val="5B9BD5"/>
    <a:srgbClr val="339933"/>
    <a:srgbClr val="2BABC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60" autoAdjust="0"/>
  </p:normalViewPr>
  <p:slideViewPr>
    <p:cSldViewPr>
      <p:cViewPr varScale="1">
        <p:scale>
          <a:sx n="85" d="100"/>
          <a:sy n="85" d="100"/>
        </p:scale>
        <p:origin x="744" y="90"/>
      </p:cViewPr>
      <p:guideLst>
        <p:guide orient="horz" pos="2142"/>
        <p:guide pos="3885"/>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48"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noProof="1"/>
            </a:lvl1pPr>
          </a:lstStyle>
          <a:p>
            <a:pPr>
              <a:defRPr/>
            </a:pPr>
            <a:endParaRPr lang="zh-CN" altLang="en-US" dirty="0">
              <a:ea typeface="微软雅黑" panose="020B0503020204020204"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noProof="1">
                <a:cs typeface="+mn-ea"/>
              </a:defRPr>
            </a:lvl1pPr>
          </a:lstStyle>
          <a:p>
            <a:pPr>
              <a:defRPr/>
            </a:pPr>
            <a:endParaRPr lang="zh-CN" altLang="en-US" dirty="0">
              <a:ea typeface="微软雅黑" panose="020B0503020204020204"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noProof="1"/>
            </a:lvl1pPr>
          </a:lstStyle>
          <a:p>
            <a:pPr>
              <a:defRPr/>
            </a:pPr>
            <a:endParaRPr lang="zh-CN" altLang="en-US" dirty="0">
              <a:ea typeface="微软雅黑" panose="020B0503020204020204"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lstStyle>
            <a:lvl1pPr algn="r">
              <a:defRPr sz="1200"/>
            </a:lvl1pPr>
          </a:lstStyle>
          <a:p>
            <a:fld id="{97507433-7F0B-49F0-AB65-E126794EF150}" type="slidenum">
              <a:rPr lang="zh-CN" altLang="en-US">
                <a:ea typeface="微软雅黑" panose="020B0503020204020204" pitchFamily="34" charset="-122"/>
              </a:rPr>
              <a:t>‹#›</a:t>
            </a:fld>
            <a:endParaRPr lang="zh-CN" altLang="en-US" dirty="0">
              <a:ea typeface="微软雅黑" panose="020B0503020204020204" pitchFamily="34" charset="-122"/>
            </a:endParaRPr>
          </a:p>
        </p:txBody>
      </p:sp>
    </p:spTree>
    <p:extLst>
      <p:ext uri="{BB962C8B-B14F-4D97-AF65-F5344CB8AC3E}">
        <p14:creationId xmlns:p14="http://schemas.microsoft.com/office/powerpoint/2010/main" val="329252860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Rot="1" noChangeAspect="1" noChangeArrowheads="1"/>
          </p:cNvSpPr>
          <p:nvPr>
            <p:ph type="sldImg" idx="4294967295"/>
          </p:nvPr>
        </p:nvSpPr>
        <p:spPr bwMode="auto">
          <a:xfrm>
            <a:off x="409575" y="754063"/>
            <a:ext cx="5854700"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3075" name="Rectangle 3"/>
          <p:cNvSpPr>
            <a:spLocks noGrp="1" noChangeArrowheads="1"/>
          </p:cNvSpPr>
          <p:nvPr>
            <p:ph type="body" sz="quarter" idx="9"/>
          </p:nvPr>
        </p:nvSpPr>
        <p:spPr bwMode="auto">
          <a:xfrm>
            <a:off x="538163" y="4387850"/>
            <a:ext cx="5780087" cy="3952875"/>
          </a:xfrm>
          <a:prstGeom prst="rect">
            <a:avLst/>
          </a:prstGeom>
          <a:noFill/>
          <a:ln w="9525">
            <a:noFill/>
            <a:miter lim="800000"/>
          </a:ln>
        </p:spPr>
        <p:txBody>
          <a:bodyPr vert="horz" wrap="square" lIns="91440" tIns="45720" rIns="91440" bIns="45720" numCol="1" anchor="t" anchorCtr="0" compatLnSpc="1"/>
          <a:lstStyle/>
          <a:p>
            <a:pPr lvl="0"/>
            <a:r>
              <a:rPr lang="zh-CN" altLang="en-US" noProof="0" dirty="0"/>
              <a:t>单击此处编辑母版文本样式
第二级
第三级
第四级
第五级</a:t>
            </a:r>
          </a:p>
        </p:txBody>
      </p:sp>
      <p:sp>
        <p:nvSpPr>
          <p:cNvPr id="2052" name="Rectangle 4"/>
          <p:cNvSpPr>
            <a:spLocks noGrp="1"/>
          </p:cNvSpPr>
          <p:nvPr>
            <p:ph type="hdr" sz="quarter"/>
          </p:nvPr>
        </p:nvSpPr>
        <p:spPr>
          <a:xfrm>
            <a:off x="0" y="0"/>
            <a:ext cx="2973388" cy="457200"/>
          </a:xfrm>
          <a:prstGeom prst="rect">
            <a:avLst/>
          </a:prstGeom>
          <a:noFill/>
          <a:ln w="9525">
            <a:noFill/>
            <a:miter/>
          </a:ln>
        </p:spPr>
        <p:txBody>
          <a:bodyPr/>
          <a:lstStyle>
            <a:lvl1pPr>
              <a:defRPr sz="1200" noProof="1">
                <a:ea typeface="微软雅黑" panose="020B0503020204020204" pitchFamily="34" charset="-122"/>
              </a:defRPr>
            </a:lvl1pPr>
          </a:lstStyle>
          <a:p>
            <a:pPr>
              <a:defRPr/>
            </a:pPr>
            <a:endParaRPr lang="zh-CN" altLang="en-US" dirty="0"/>
          </a:p>
        </p:txBody>
      </p:sp>
      <p:sp>
        <p:nvSpPr>
          <p:cNvPr id="2053" name="Rectangle 5"/>
          <p:cNvSpPr>
            <a:spLocks noGrp="1"/>
          </p:cNvSpPr>
          <p:nvPr>
            <p:ph type="dt"/>
          </p:nvPr>
        </p:nvSpPr>
        <p:spPr>
          <a:xfrm>
            <a:off x="3883025" y="0"/>
            <a:ext cx="2974975" cy="457200"/>
          </a:xfrm>
          <a:prstGeom prst="rect">
            <a:avLst/>
          </a:prstGeom>
          <a:noFill/>
          <a:ln w="9525">
            <a:noFill/>
            <a:miter/>
          </a:ln>
        </p:spPr>
        <p:txBody>
          <a:bodyPr/>
          <a:lstStyle>
            <a:lvl1pPr algn="r">
              <a:defRPr sz="1200" noProof="1">
                <a:ea typeface="微软雅黑" panose="020B0503020204020204" pitchFamily="34" charset="-122"/>
              </a:defRPr>
            </a:lvl1pPr>
          </a:lstStyle>
          <a:p>
            <a:pPr>
              <a:defRPr/>
            </a:pPr>
            <a:endParaRPr lang="zh-CN" altLang="en-US" dirty="0"/>
          </a:p>
        </p:txBody>
      </p:sp>
      <p:sp>
        <p:nvSpPr>
          <p:cNvPr id="2054" name="Rectangle 6"/>
          <p:cNvSpPr>
            <a:spLocks noGrp="1"/>
          </p:cNvSpPr>
          <p:nvPr>
            <p:ph type="ftr" sz="quarter"/>
          </p:nvPr>
        </p:nvSpPr>
        <p:spPr>
          <a:xfrm>
            <a:off x="0" y="8686800"/>
            <a:ext cx="2973388" cy="457200"/>
          </a:xfrm>
          <a:prstGeom prst="rect">
            <a:avLst/>
          </a:prstGeom>
          <a:noFill/>
          <a:ln w="9525">
            <a:noFill/>
            <a:miter/>
          </a:ln>
        </p:spPr>
        <p:txBody>
          <a:bodyPr/>
          <a:lstStyle>
            <a:lvl1pPr>
              <a:defRPr sz="1200" noProof="1">
                <a:ea typeface="微软雅黑" panose="020B0503020204020204" pitchFamily="34" charset="-122"/>
              </a:defRPr>
            </a:lvl1pPr>
          </a:lstStyle>
          <a:p>
            <a:pPr>
              <a:defRPr/>
            </a:pPr>
            <a:endParaRPr lang="zh-CN" altLang="en-US" dirty="0"/>
          </a:p>
        </p:txBody>
      </p:sp>
      <p:sp>
        <p:nvSpPr>
          <p:cNvPr id="2055" name="Rectangle 7"/>
          <p:cNvSpPr>
            <a:spLocks noGrp="1"/>
          </p:cNvSpPr>
          <p:nvPr>
            <p:ph type="sldNum" sz="quarter"/>
          </p:nvPr>
        </p:nvSpPr>
        <p:spPr>
          <a:xfrm>
            <a:off x="3883025" y="8686800"/>
            <a:ext cx="2974975" cy="457200"/>
          </a:xfrm>
          <a:prstGeom prst="rect">
            <a:avLst/>
          </a:prstGeom>
          <a:noFill/>
          <a:ln w="9525">
            <a:noFill/>
            <a:miter/>
          </a:ln>
        </p:spPr>
        <p:txBody>
          <a:bodyPr vert="horz" wrap="square" lIns="91440" tIns="45720" rIns="91440" bIns="45720" numCol="1" anchor="t" anchorCtr="0" compatLnSpc="1"/>
          <a:lstStyle>
            <a:lvl1pPr algn="r">
              <a:defRPr sz="1200">
                <a:ea typeface="微软雅黑" panose="020B0503020204020204" pitchFamily="34" charset="-122"/>
              </a:defRPr>
            </a:lvl1pPr>
          </a:lstStyle>
          <a:p>
            <a:fld id="{5188500F-6474-46D8-8DA3-B02117C5C65B}" type="slidenum">
              <a:rPr lang="zh-CN" altLang="en-US" smtClean="0"/>
              <a:t>‹#›</a:t>
            </a:fld>
            <a:endParaRPr lang="en-US" altLang="zh-CN" dirty="0"/>
          </a:p>
        </p:txBody>
      </p:sp>
    </p:spTree>
    <p:extLst>
      <p:ext uri="{BB962C8B-B14F-4D97-AF65-F5344CB8AC3E}">
        <p14:creationId xmlns:p14="http://schemas.microsoft.com/office/powerpoint/2010/main" val="422753152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微软雅黑" panose="020B0503020204020204" pitchFamily="34" charset="-122"/>
        <a:cs typeface="+mn-cs"/>
      </a:defRPr>
    </a:lvl1pPr>
    <a:lvl2pPr marL="742950" lvl="1" indent="-285750" algn="l" rtl="0" eaLnBrk="0" fontAlgn="base" hangingPunct="0">
      <a:spcBef>
        <a:spcPct val="30000"/>
      </a:spcBef>
      <a:spcAft>
        <a:spcPct val="0"/>
      </a:spcAft>
      <a:defRPr sz="1200" kern="1200">
        <a:solidFill>
          <a:schemeClr val="tx1"/>
        </a:solidFill>
        <a:latin typeface="+mn-lt"/>
        <a:ea typeface="+mn-ea"/>
        <a:cs typeface="+mn-cs"/>
      </a:defRPr>
    </a:lvl2pPr>
    <a:lvl3pPr marL="1143000" lvl="2" indent="-228600" algn="l" rtl="0" eaLnBrk="0" fontAlgn="base" hangingPunct="0">
      <a:spcBef>
        <a:spcPct val="30000"/>
      </a:spcBef>
      <a:spcAft>
        <a:spcPct val="0"/>
      </a:spcAft>
      <a:defRPr sz="1200" kern="1200">
        <a:solidFill>
          <a:schemeClr val="tx1"/>
        </a:solidFill>
        <a:latin typeface="+mn-lt"/>
        <a:ea typeface="+mn-ea"/>
        <a:cs typeface="+mn-cs"/>
      </a:defRPr>
    </a:lvl3pPr>
    <a:lvl4pPr marL="1600200" lvl="3" indent="-228600" algn="l" rtl="0" eaLnBrk="0" fontAlgn="base" hangingPunct="0">
      <a:spcBef>
        <a:spcPct val="30000"/>
      </a:spcBef>
      <a:spcAft>
        <a:spcPct val="0"/>
      </a:spcAft>
      <a:defRPr sz="1200" kern="1200">
        <a:solidFill>
          <a:schemeClr val="tx1"/>
        </a:solidFill>
        <a:latin typeface="+mn-lt"/>
        <a:ea typeface="+mn-ea"/>
        <a:cs typeface="+mn-cs"/>
      </a:defRPr>
    </a:lvl4pPr>
    <a:lvl5pPr marL="2057400" lvl="4" indent="-228600" algn="l" rtl="0" eaLnBrk="0" fontAlgn="base" hangingPunct="0">
      <a:spcBef>
        <a:spcPct val="30000"/>
      </a:spcBef>
      <a:spcAft>
        <a:spcPct val="0"/>
      </a:spcAft>
      <a:defRPr sz="1200" kern="1200">
        <a:solidFill>
          <a:schemeClr val="tx1"/>
        </a:solidFill>
        <a:latin typeface="+mn-lt"/>
        <a:ea typeface="+mn-ea"/>
        <a:cs typeface="+mn-cs"/>
      </a:defRPr>
    </a:lvl5pPr>
    <a:lvl6pPr marL="2286000" lvl="5"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6pPr>
    <a:lvl7pPr marL="2743200" lvl="6"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7pPr>
    <a:lvl8pPr marL="3200400" lvl="7"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8pPr>
    <a:lvl9pPr marL="3657600" lvl="8"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7</a:t>
            </a:fld>
            <a:endParaRPr lang="en-US" altLang="zh-CN" dirty="0"/>
          </a:p>
        </p:txBody>
      </p:sp>
    </p:spTree>
    <p:extLst>
      <p:ext uri="{BB962C8B-B14F-4D97-AF65-F5344CB8AC3E}">
        <p14:creationId xmlns:p14="http://schemas.microsoft.com/office/powerpoint/2010/main" val="24628764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20</a:t>
            </a:fld>
            <a:endParaRPr lang="en-US" altLang="zh-CN" dirty="0"/>
          </a:p>
        </p:txBody>
      </p:sp>
    </p:spTree>
    <p:extLst>
      <p:ext uri="{BB962C8B-B14F-4D97-AF65-F5344CB8AC3E}">
        <p14:creationId xmlns:p14="http://schemas.microsoft.com/office/powerpoint/2010/main" val="21054333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25</a:t>
            </a:fld>
            <a:endParaRPr lang="en-US" altLang="zh-CN" dirty="0"/>
          </a:p>
        </p:txBody>
      </p:sp>
    </p:spTree>
    <p:extLst>
      <p:ext uri="{BB962C8B-B14F-4D97-AF65-F5344CB8AC3E}">
        <p14:creationId xmlns:p14="http://schemas.microsoft.com/office/powerpoint/2010/main" val="7513126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26</a:t>
            </a:fld>
            <a:endParaRPr lang="en-US" altLang="zh-CN" dirty="0"/>
          </a:p>
        </p:txBody>
      </p:sp>
    </p:spTree>
    <p:extLst>
      <p:ext uri="{BB962C8B-B14F-4D97-AF65-F5344CB8AC3E}">
        <p14:creationId xmlns:p14="http://schemas.microsoft.com/office/powerpoint/2010/main" val="37558915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38</a:t>
            </a:fld>
            <a:endParaRPr lang="en-US" altLang="zh-CN" dirty="0"/>
          </a:p>
        </p:txBody>
      </p:sp>
    </p:spTree>
    <p:extLst>
      <p:ext uri="{BB962C8B-B14F-4D97-AF65-F5344CB8AC3E}">
        <p14:creationId xmlns:p14="http://schemas.microsoft.com/office/powerpoint/2010/main" val="39369091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39</a:t>
            </a:fld>
            <a:endParaRPr lang="en-US" altLang="zh-CN" dirty="0"/>
          </a:p>
        </p:txBody>
      </p:sp>
    </p:spTree>
    <p:extLst>
      <p:ext uri="{BB962C8B-B14F-4D97-AF65-F5344CB8AC3E}">
        <p14:creationId xmlns:p14="http://schemas.microsoft.com/office/powerpoint/2010/main" val="17798558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8</a:t>
            </a:fld>
            <a:endParaRPr lang="en-US" altLang="zh-CN" dirty="0"/>
          </a:p>
        </p:txBody>
      </p:sp>
    </p:spTree>
    <p:extLst>
      <p:ext uri="{BB962C8B-B14F-4D97-AF65-F5344CB8AC3E}">
        <p14:creationId xmlns:p14="http://schemas.microsoft.com/office/powerpoint/2010/main" val="8996768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11</a:t>
            </a:fld>
            <a:endParaRPr lang="en-US" altLang="zh-CN" dirty="0"/>
          </a:p>
        </p:txBody>
      </p:sp>
    </p:spTree>
    <p:extLst>
      <p:ext uri="{BB962C8B-B14F-4D97-AF65-F5344CB8AC3E}">
        <p14:creationId xmlns:p14="http://schemas.microsoft.com/office/powerpoint/2010/main" val="14359672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12</a:t>
            </a:fld>
            <a:endParaRPr lang="en-US" altLang="zh-CN" dirty="0"/>
          </a:p>
        </p:txBody>
      </p:sp>
    </p:spTree>
    <p:extLst>
      <p:ext uri="{BB962C8B-B14F-4D97-AF65-F5344CB8AC3E}">
        <p14:creationId xmlns:p14="http://schemas.microsoft.com/office/powerpoint/2010/main" val="21294561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13</a:t>
            </a:fld>
            <a:endParaRPr lang="en-US" altLang="zh-CN" dirty="0"/>
          </a:p>
        </p:txBody>
      </p:sp>
    </p:spTree>
    <p:extLst>
      <p:ext uri="{BB962C8B-B14F-4D97-AF65-F5344CB8AC3E}">
        <p14:creationId xmlns:p14="http://schemas.microsoft.com/office/powerpoint/2010/main" val="36808363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15</a:t>
            </a:fld>
            <a:endParaRPr lang="en-US" altLang="zh-CN" dirty="0"/>
          </a:p>
        </p:txBody>
      </p:sp>
    </p:spTree>
    <p:extLst>
      <p:ext uri="{BB962C8B-B14F-4D97-AF65-F5344CB8AC3E}">
        <p14:creationId xmlns:p14="http://schemas.microsoft.com/office/powerpoint/2010/main" val="18194831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16</a:t>
            </a:fld>
            <a:endParaRPr lang="en-US" altLang="zh-CN" dirty="0"/>
          </a:p>
        </p:txBody>
      </p:sp>
    </p:spTree>
    <p:extLst>
      <p:ext uri="{BB962C8B-B14F-4D97-AF65-F5344CB8AC3E}">
        <p14:creationId xmlns:p14="http://schemas.microsoft.com/office/powerpoint/2010/main" val="16416182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18</a:t>
            </a:fld>
            <a:endParaRPr lang="en-US" altLang="zh-CN" dirty="0"/>
          </a:p>
        </p:txBody>
      </p:sp>
    </p:spTree>
    <p:extLst>
      <p:ext uri="{BB962C8B-B14F-4D97-AF65-F5344CB8AC3E}">
        <p14:creationId xmlns:p14="http://schemas.microsoft.com/office/powerpoint/2010/main" val="41409703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t>19</a:t>
            </a:fld>
            <a:endParaRPr lang="en-US" altLang="zh-CN" dirty="0"/>
          </a:p>
        </p:txBody>
      </p:sp>
    </p:spTree>
    <p:extLst>
      <p:ext uri="{BB962C8B-B14F-4D97-AF65-F5344CB8AC3E}">
        <p14:creationId xmlns:p14="http://schemas.microsoft.com/office/powerpoint/2010/main" val="41083193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1E5EF495-02E3-4EE2-9AF1-48650F62CF8E}"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DE62D40E-EB8C-4949-BF1D-93F3E8F7BF30}"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532773E1-FDC7-4F70-8ECD-C8FED1BFCFEA}"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noProof="1"/>
              <a:t>单击此处编辑母版标题样式</a:t>
            </a:r>
          </a:p>
        </p:txBody>
      </p:sp>
      <p:sp>
        <p:nvSpPr>
          <p:cNvPr id="3" name="Date Placeholder 3"/>
          <p:cNvSpPr>
            <a:spLocks noGrp="1"/>
          </p:cNvSpPr>
          <p:nvPr>
            <p:ph type="dt" sz="half" idx="10"/>
          </p:nvPr>
        </p:nvSpPr>
        <p:spPr/>
        <p:txBody>
          <a:bodyPr/>
          <a:lstStyle>
            <a:lvl1pPr>
              <a:defRPr/>
            </a:lvl1pPr>
          </a:lstStyle>
          <a:p>
            <a:pPr>
              <a:defRPr/>
            </a:pPr>
            <a:endParaRPr lang="zh-CN" altLang="en-US"/>
          </a:p>
        </p:txBody>
      </p:sp>
      <p:sp>
        <p:nvSpPr>
          <p:cNvPr id="4" name="Footer Placeholder 4"/>
          <p:cNvSpPr>
            <a:spLocks noGrp="1"/>
          </p:cNvSpPr>
          <p:nvPr>
            <p:ph type="ftr" sz="quarter" idx="11"/>
          </p:nvPr>
        </p:nvSpPr>
        <p:spPr/>
        <p:txBody>
          <a:bodyPr/>
          <a:lstStyle>
            <a:lvl1pPr>
              <a:defRPr/>
            </a:lvl1pPr>
          </a:lstStyle>
          <a:p>
            <a:pPr>
              <a:defRPr/>
            </a:pPr>
            <a:endParaRPr lang="zh-CN" altLang="en-US"/>
          </a:p>
        </p:txBody>
      </p:sp>
      <p:sp>
        <p:nvSpPr>
          <p:cNvPr id="5" name="Slide Number Placeholder 5"/>
          <p:cNvSpPr>
            <a:spLocks noGrp="1"/>
          </p:cNvSpPr>
          <p:nvPr>
            <p:ph type="sldNum" sz="quarter" idx="12"/>
          </p:nvPr>
        </p:nvSpPr>
        <p:spPr/>
        <p:txBody>
          <a:bodyPr/>
          <a:lstStyle>
            <a:lvl1pPr>
              <a:defRPr/>
            </a:lvl1pPr>
          </a:lstStyle>
          <a:p>
            <a:pPr>
              <a:defRPr/>
            </a:pPr>
            <a:fld id="{4851EF3A-BA68-4267-8B67-FA4E02C8158F}" type="slidenum">
              <a:rPr lang="zh-CN" altLang="en-US"/>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8ECA1A3F-9B7E-4289-8D41-D3A33AF4774F}"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443BA4CE-D729-43B7-BCE6-BC7B673D88B0}"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2DEF4887-9821-4DDE-818E-926A6352BABA}"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pPr>
              <a:defRPr/>
            </a:pPr>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fld id="{FC278D35-893D-441A-833E-B990134BB84A}"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pPr>
              <a:defRPr/>
            </a:pPr>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fld id="{45BCA86D-53A5-47A2-884F-D22D64E47DDB}"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fld id="{7AF22A3C-761A-46C6-BEC5-98F2ACE92287}"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BD9A91ED-94AB-4C61-A1F0-631A43072154}"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9258E8BC-4382-4BC4-B016-5139AA75BD4C}"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ea typeface="微软雅黑" panose="020B0503020204020204" pitchFamily="34" charset="-122"/>
              </a:defRPr>
            </a:lvl1pPr>
          </a:lstStyle>
          <a:p>
            <a:pPr>
              <a:defRPr/>
            </a:pPr>
            <a:endParaRPr lang="zh-CN" alt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ea typeface="微软雅黑" panose="020B0503020204020204" pitchFamily="34" charset="-122"/>
              </a:defRPr>
            </a:lvl1pPr>
          </a:lstStyle>
          <a:p>
            <a:pPr>
              <a:defRPr/>
            </a:pPr>
            <a:endParaRPr lang="zh-CN" alt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ea typeface="微软雅黑" panose="020B0503020204020204" pitchFamily="34" charset="-122"/>
              </a:defRPr>
            </a:lvl1pPr>
          </a:lstStyle>
          <a:p>
            <a:fld id="{2A5492BC-F2C0-46B7-A94C-82E19C6674EC}" type="slidenum">
              <a:rPr lang="zh-CN" altLang="en-US" smtClean="0"/>
              <a:t>‹#›</a:t>
            </a:fld>
            <a:endParaRPr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微软雅黑" panose="020B0503020204020204"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microsoft.com/office/2007/relationships/hdphoto" Target="../media/hdphoto4.wdp"/></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slide" Target="slide17.xml"/><Relationship Id="rId1" Type="http://schemas.openxmlformats.org/officeDocument/2006/relationships/slideLayout" Target="../slideLayouts/slideLayout7.xml"/><Relationship Id="rId5" Type="http://schemas.openxmlformats.org/officeDocument/2006/relationships/slide" Target="slide13.xml"/><Relationship Id="rId4" Type="http://schemas.openxmlformats.org/officeDocument/2006/relationships/slide" Target="slide3.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5.wdp"/></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8" Type="http://schemas.microsoft.com/office/2007/relationships/hdphoto" Target="../media/hdphoto8.wdp"/><Relationship Id="rId3" Type="http://schemas.microsoft.com/office/2007/relationships/hdphoto" Target="../media/hdphoto6.wdp"/><Relationship Id="rId7" Type="http://schemas.openxmlformats.org/officeDocument/2006/relationships/image" Target="../media/image17.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6.jpeg"/><Relationship Id="rId5" Type="http://schemas.microsoft.com/office/2007/relationships/hdphoto" Target="../media/hdphoto7.wdp"/><Relationship Id="rId4" Type="http://schemas.openxmlformats.org/officeDocument/2006/relationships/image" Target="../media/image15.png"/></Relationships>
</file>

<file path=ppt/slides/_rels/slide31.xml.rels><?xml version="1.0" encoding="UTF-8" standalone="yes"?>
<Relationships xmlns="http://schemas.openxmlformats.org/package/2006/relationships"><Relationship Id="rId3" Type="http://schemas.openxmlformats.org/officeDocument/2006/relationships/image" Target="NULL" TargetMode="External"/><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9.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36.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slideLayout" Target="../slideLayouts/slideLayout7.xml"/><Relationship Id="rId1" Type="http://schemas.openxmlformats.org/officeDocument/2006/relationships/tags" Target="../tags/tag1.xml"/><Relationship Id="rId6" Type="http://schemas.microsoft.com/office/2007/relationships/hdphoto" Target="../media/hdphoto2.wdp"/><Relationship Id="rId5" Type="http://schemas.openxmlformats.org/officeDocument/2006/relationships/image" Target="../media/image6.png"/><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2.png"/><Relationship Id="rId7" Type="http://schemas.openxmlformats.org/officeDocument/2006/relationships/image" Target="../media/image26.png"/><Relationship Id="rId12" Type="http://schemas.openxmlformats.org/officeDocument/2006/relationships/hyperlink" Target="http://www.youyi100.com/" TargetMode="External"/><Relationship Id="rId2" Type="http://schemas.openxmlformats.org/officeDocument/2006/relationships/image" Target="../media/image2.jpeg"/><Relationship Id="rId1" Type="http://schemas.openxmlformats.org/officeDocument/2006/relationships/slideLayout" Target="../slideLayouts/slideLayout12.xml"/><Relationship Id="rId6" Type="http://schemas.openxmlformats.org/officeDocument/2006/relationships/image" Target="../media/image25.png"/><Relationship Id="rId11" Type="http://schemas.openxmlformats.org/officeDocument/2006/relationships/image" Target="../media/image4.png"/><Relationship Id="rId5" Type="http://schemas.openxmlformats.org/officeDocument/2006/relationships/image" Target="../media/image24.png"/><Relationship Id="rId10" Type="http://schemas.openxmlformats.org/officeDocument/2006/relationships/image" Target="../media/image29.png"/><Relationship Id="rId4" Type="http://schemas.openxmlformats.org/officeDocument/2006/relationships/image" Target="../media/image23.png"/><Relationship Id="rId9" Type="http://schemas.openxmlformats.org/officeDocument/2006/relationships/image" Target="../media/image28.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矩形 17"/>
          <p:cNvSpPr/>
          <p:nvPr/>
        </p:nvSpPr>
        <p:spPr>
          <a:xfrm>
            <a:off x="0" y="1052513"/>
            <a:ext cx="12192000" cy="4716462"/>
          </a:xfrm>
          <a:prstGeom prst="rect">
            <a:avLst/>
          </a:prstGeom>
          <a:solidFill>
            <a:schemeClr val="bg2">
              <a:lumMod val="10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9" name="椭圆 18"/>
          <p:cNvSpPr/>
          <p:nvPr/>
        </p:nvSpPr>
        <p:spPr>
          <a:xfrm>
            <a:off x="9120188" y="1844675"/>
            <a:ext cx="1800225" cy="1800225"/>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srgbClr val="008080"/>
              </a:solidFill>
              <a:ea typeface="微软雅黑" panose="020B0503020204020204" pitchFamily="34" charset="-122"/>
            </a:endParaRPr>
          </a:p>
        </p:txBody>
      </p:sp>
      <p:cxnSp>
        <p:nvCxnSpPr>
          <p:cNvPr id="3" name="直接连接符 2"/>
          <p:cNvCxnSpPr/>
          <p:nvPr/>
        </p:nvCxnSpPr>
        <p:spPr>
          <a:xfrm>
            <a:off x="9551988" y="3213100"/>
            <a:ext cx="1008062"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框 5"/>
          <p:cNvSpPr txBox="1">
            <a:spLocks noChangeArrowheads="1"/>
          </p:cNvSpPr>
          <p:nvPr/>
        </p:nvSpPr>
        <p:spPr bwMode="auto">
          <a:xfrm>
            <a:off x="9155906" y="2544802"/>
            <a:ext cx="172878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gn="dist">
              <a:lnSpc>
                <a:spcPct val="100000"/>
              </a:lnSpc>
              <a:spcBef>
                <a:spcPct val="0"/>
              </a:spcBef>
              <a:buFontTx/>
              <a:buNone/>
            </a:pPr>
            <a:r>
              <a:rPr lang="zh-CN" altLang="en-US" sz="3000" b="1" dirty="0">
                <a:solidFill>
                  <a:schemeClr val="bg1"/>
                </a:solidFill>
                <a:latin typeface="微软雅黑" panose="020B0503020204020204" pitchFamily="34" charset="-122"/>
              </a:rPr>
              <a:t>第十一章</a:t>
            </a:r>
          </a:p>
        </p:txBody>
      </p:sp>
      <p:cxnSp>
        <p:nvCxnSpPr>
          <p:cNvPr id="5" name="直接连接符 4"/>
          <p:cNvCxnSpPr/>
          <p:nvPr/>
        </p:nvCxnSpPr>
        <p:spPr>
          <a:xfrm>
            <a:off x="2495750" y="3356995"/>
            <a:ext cx="6337100" cy="56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文本框 7"/>
          <p:cNvSpPr txBox="1">
            <a:spLocks noChangeArrowheads="1"/>
          </p:cNvSpPr>
          <p:nvPr/>
        </p:nvSpPr>
        <p:spPr bwMode="auto">
          <a:xfrm>
            <a:off x="2669994" y="2462751"/>
            <a:ext cx="36420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gn="dist">
              <a:lnSpc>
                <a:spcPct val="100000"/>
              </a:lnSpc>
              <a:spcBef>
                <a:spcPct val="0"/>
              </a:spcBef>
              <a:buFontTx/>
              <a:buNone/>
            </a:pPr>
            <a:r>
              <a:rPr lang="zh-CN" altLang="en-US" sz="4800" b="1" dirty="0">
                <a:solidFill>
                  <a:schemeClr val="bg1"/>
                </a:solidFill>
                <a:latin typeface="微软雅黑" panose="020B0503020204020204" pitchFamily="34" charset="-122"/>
              </a:rPr>
              <a:t>小结与复习</a:t>
            </a:r>
          </a:p>
        </p:txBody>
      </p:sp>
      <p:sp>
        <p:nvSpPr>
          <p:cNvPr id="11" name="Text Box 33"/>
          <p:cNvSpPr txBox="1">
            <a:spLocks noChangeArrowheads="1"/>
          </p:cNvSpPr>
          <p:nvPr/>
        </p:nvSpPr>
        <p:spPr bwMode="auto">
          <a:xfrm>
            <a:off x="8303344" y="652403"/>
            <a:ext cx="31291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eaLnBrk="1" hangingPunct="1">
              <a:lnSpc>
                <a:spcPct val="100000"/>
              </a:lnSpc>
              <a:spcBef>
                <a:spcPct val="0"/>
              </a:spcBef>
              <a:buFont typeface="Arial" panose="020B0604020202020204" pitchFamily="34" charset="0"/>
              <a:buNone/>
            </a:pPr>
            <a:r>
              <a:rPr lang="zh-CN" altLang="en-US" sz="2000" b="1" dirty="0">
                <a:solidFill>
                  <a:schemeClr val="bg1"/>
                </a:solidFill>
                <a:latin typeface="微软雅黑" panose="020B0503020204020204" pitchFamily="34" charset="-122"/>
              </a:rPr>
              <a:t>    第十一章    功和机械能</a:t>
            </a:r>
          </a:p>
        </p:txBody>
      </p:sp>
      <p:sp>
        <p:nvSpPr>
          <p:cNvPr id="14" name="圆角矩形 13"/>
          <p:cNvSpPr/>
          <p:nvPr/>
        </p:nvSpPr>
        <p:spPr>
          <a:xfrm>
            <a:off x="10418763" y="5065713"/>
            <a:ext cx="1543050" cy="395287"/>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5" name="文本框 17"/>
          <p:cNvSpPr txBox="1">
            <a:spLocks noChangeArrowheads="1"/>
          </p:cNvSpPr>
          <p:nvPr/>
        </p:nvSpPr>
        <p:spPr bwMode="auto">
          <a:xfrm>
            <a:off x="10507663" y="5118100"/>
            <a:ext cx="16748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sz="1400" b="1">
                <a:solidFill>
                  <a:srgbClr val="C00000"/>
                </a:solidFill>
                <a:latin typeface="Arial" panose="020B0604020202020204" pitchFamily="34" charset="0"/>
                <a:sym typeface="+mn-ea"/>
              </a:rPr>
              <a:t>优翼理综学科号</a:t>
            </a:r>
            <a:endParaRPr lang="zh-CN" altLang="en-US" sz="1400" b="1">
              <a:solidFill>
                <a:srgbClr val="C00000"/>
              </a:solidFill>
              <a:latin typeface="Arial" panose="020B0604020202020204" pitchFamily="34" charset="0"/>
            </a:endParaRPr>
          </a:p>
        </p:txBody>
      </p:sp>
      <p:pic>
        <p:nvPicPr>
          <p:cNvPr id="16" name="图片 20"/>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12438" y="5568950"/>
            <a:ext cx="1209675"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图片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863" y="376807"/>
            <a:ext cx="14382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文本框 31"/>
          <p:cNvSpPr txBox="1"/>
          <p:nvPr/>
        </p:nvSpPr>
        <p:spPr>
          <a:xfrm>
            <a:off x="643782" y="926019"/>
            <a:ext cx="1659274" cy="126816"/>
          </a:xfrm>
          <a:custGeom>
            <a:avLst/>
            <a:gdLst/>
            <a:ahLst/>
            <a:cxnLst/>
            <a:rect l="l" t="t" r="r" b="b"/>
            <a:pathLst>
              <a:path w="1659274" h="126816">
                <a:moveTo>
                  <a:pt x="982294" y="85202"/>
                </a:moveTo>
                <a:cubicBezTo>
                  <a:pt x="985684" y="93731"/>
                  <a:pt x="986706" y="100810"/>
                  <a:pt x="985361" y="106438"/>
                </a:cubicBezTo>
                <a:cubicBezTo>
                  <a:pt x="984017" y="112067"/>
                  <a:pt x="981572" y="115878"/>
                  <a:pt x="978027" y="117873"/>
                </a:cubicBezTo>
                <a:cubicBezTo>
                  <a:pt x="975566" y="119268"/>
                  <a:pt x="973088" y="119679"/>
                  <a:pt x="970593" y="119108"/>
                </a:cubicBezTo>
                <a:cubicBezTo>
                  <a:pt x="968098" y="118536"/>
                  <a:pt x="966353" y="117017"/>
                  <a:pt x="965359" y="114548"/>
                </a:cubicBezTo>
                <a:cubicBezTo>
                  <a:pt x="964695" y="112134"/>
                  <a:pt x="964923" y="110003"/>
                  <a:pt x="966042" y="108154"/>
                </a:cubicBezTo>
                <a:cubicBezTo>
                  <a:pt x="967162" y="106305"/>
                  <a:pt x="968757" y="104838"/>
                  <a:pt x="970826" y="103755"/>
                </a:cubicBezTo>
                <a:cubicBezTo>
                  <a:pt x="973357" y="102285"/>
                  <a:pt x="975630" y="99924"/>
                  <a:pt x="977644" y="96671"/>
                </a:cubicBezTo>
                <a:cubicBezTo>
                  <a:pt x="979658" y="93417"/>
                  <a:pt x="980630" y="89689"/>
                  <a:pt x="980561" y="85486"/>
                </a:cubicBezTo>
                <a:close/>
                <a:moveTo>
                  <a:pt x="1059637" y="84144"/>
                </a:moveTo>
                <a:cubicBezTo>
                  <a:pt x="1069467" y="87104"/>
                  <a:pt x="1076353" y="90778"/>
                  <a:pt x="1080296" y="95164"/>
                </a:cubicBezTo>
                <a:cubicBezTo>
                  <a:pt x="1084239" y="99551"/>
                  <a:pt x="1086071" y="103694"/>
                  <a:pt x="1085791" y="107595"/>
                </a:cubicBezTo>
                <a:cubicBezTo>
                  <a:pt x="1085510" y="111496"/>
                  <a:pt x="1083950" y="114198"/>
                  <a:pt x="1081109" y="115702"/>
                </a:cubicBezTo>
                <a:cubicBezTo>
                  <a:pt x="1078268" y="117205"/>
                  <a:pt x="1074978" y="116554"/>
                  <a:pt x="1071239" y="113749"/>
                </a:cubicBezTo>
                <a:cubicBezTo>
                  <a:pt x="1070872" y="108634"/>
                  <a:pt x="1069472" y="103501"/>
                  <a:pt x="1067038" y="98349"/>
                </a:cubicBezTo>
                <a:cubicBezTo>
                  <a:pt x="1064605" y="93197"/>
                  <a:pt x="1061738" y="88729"/>
                  <a:pt x="1058437" y="84944"/>
                </a:cubicBezTo>
                <a:close/>
                <a:moveTo>
                  <a:pt x="995096" y="82810"/>
                </a:moveTo>
                <a:lnTo>
                  <a:pt x="1014965" y="84411"/>
                </a:lnTo>
                <a:cubicBezTo>
                  <a:pt x="1014901" y="85283"/>
                  <a:pt x="1014529" y="86005"/>
                  <a:pt x="1013848" y="86578"/>
                </a:cubicBezTo>
                <a:cubicBezTo>
                  <a:pt x="1013168" y="87150"/>
                  <a:pt x="1012162" y="87539"/>
                  <a:pt x="1010831" y="87744"/>
                </a:cubicBezTo>
                <a:lnTo>
                  <a:pt x="1010831" y="106021"/>
                </a:lnTo>
                <a:cubicBezTo>
                  <a:pt x="1010748" y="106932"/>
                  <a:pt x="1011048" y="107544"/>
                  <a:pt x="1011731" y="107855"/>
                </a:cubicBezTo>
                <a:cubicBezTo>
                  <a:pt x="1012415" y="108166"/>
                  <a:pt x="1013982" y="108311"/>
                  <a:pt x="1016432" y="108289"/>
                </a:cubicBezTo>
                <a:lnTo>
                  <a:pt x="1033101" y="108289"/>
                </a:lnTo>
                <a:cubicBezTo>
                  <a:pt x="1036018" y="108291"/>
                  <a:pt x="1038651" y="108286"/>
                  <a:pt x="1041002" y="108272"/>
                </a:cubicBezTo>
                <a:cubicBezTo>
                  <a:pt x="1043352" y="108258"/>
                  <a:pt x="1045119" y="108219"/>
                  <a:pt x="1046302" y="108155"/>
                </a:cubicBezTo>
                <a:cubicBezTo>
                  <a:pt x="1047336" y="108102"/>
                  <a:pt x="1048136" y="107941"/>
                  <a:pt x="1048703" y="107672"/>
                </a:cubicBezTo>
                <a:cubicBezTo>
                  <a:pt x="1049269" y="107402"/>
                  <a:pt x="1049803" y="106941"/>
                  <a:pt x="1050303" y="106288"/>
                </a:cubicBezTo>
                <a:cubicBezTo>
                  <a:pt x="1051095" y="105216"/>
                  <a:pt x="1052011" y="103493"/>
                  <a:pt x="1053053" y="101120"/>
                </a:cubicBezTo>
                <a:cubicBezTo>
                  <a:pt x="1054095" y="98748"/>
                  <a:pt x="1055312" y="95758"/>
                  <a:pt x="1056704" y="92152"/>
                </a:cubicBezTo>
                <a:lnTo>
                  <a:pt x="1058170" y="92152"/>
                </a:lnTo>
                <a:lnTo>
                  <a:pt x="1058437" y="106688"/>
                </a:lnTo>
                <a:cubicBezTo>
                  <a:pt x="1060787" y="107477"/>
                  <a:pt x="1062388" y="108366"/>
                  <a:pt x="1063238" y="109354"/>
                </a:cubicBezTo>
                <a:cubicBezTo>
                  <a:pt x="1064088" y="110342"/>
                  <a:pt x="1064488" y="111496"/>
                  <a:pt x="1064438" y="112817"/>
                </a:cubicBezTo>
                <a:cubicBezTo>
                  <a:pt x="1064524" y="115064"/>
                  <a:pt x="1063641" y="116830"/>
                  <a:pt x="1061791" y="118115"/>
                </a:cubicBezTo>
                <a:cubicBezTo>
                  <a:pt x="1059940" y="119400"/>
                  <a:pt x="1056608" y="120307"/>
                  <a:pt x="1051794" y="120837"/>
                </a:cubicBezTo>
                <a:cubicBezTo>
                  <a:pt x="1046981" y="121368"/>
                  <a:pt x="1040171" y="121624"/>
                  <a:pt x="1031367" y="121607"/>
                </a:cubicBezTo>
                <a:lnTo>
                  <a:pt x="1013898" y="121607"/>
                </a:lnTo>
                <a:cubicBezTo>
                  <a:pt x="1006406" y="121729"/>
                  <a:pt x="1001355" y="120919"/>
                  <a:pt x="998746" y="119176"/>
                </a:cubicBezTo>
                <a:cubicBezTo>
                  <a:pt x="996138" y="117434"/>
                  <a:pt x="994921" y="114027"/>
                  <a:pt x="995096" y="108955"/>
                </a:cubicBezTo>
                <a:close/>
                <a:moveTo>
                  <a:pt x="1019899" y="78818"/>
                </a:moveTo>
                <a:cubicBezTo>
                  <a:pt x="1028604" y="80960"/>
                  <a:pt x="1034638" y="83794"/>
                  <a:pt x="1038001" y="87318"/>
                </a:cubicBezTo>
                <a:cubicBezTo>
                  <a:pt x="1041364" y="90843"/>
                  <a:pt x="1042831" y="94209"/>
                  <a:pt x="1042402" y="97416"/>
                </a:cubicBezTo>
                <a:cubicBezTo>
                  <a:pt x="1041973" y="100624"/>
                  <a:pt x="1040422" y="102822"/>
                  <a:pt x="1037751" y="104012"/>
                </a:cubicBezTo>
                <a:cubicBezTo>
                  <a:pt x="1035080" y="105202"/>
                  <a:pt x="1032063" y="104533"/>
                  <a:pt x="1028700" y="102005"/>
                </a:cubicBezTo>
                <a:cubicBezTo>
                  <a:pt x="1028283" y="97987"/>
                  <a:pt x="1027117" y="93987"/>
                  <a:pt x="1025200" y="90003"/>
                </a:cubicBezTo>
                <a:cubicBezTo>
                  <a:pt x="1023283" y="86019"/>
                  <a:pt x="1021116" y="82552"/>
                  <a:pt x="1018699" y="79602"/>
                </a:cubicBezTo>
                <a:close/>
                <a:moveTo>
                  <a:pt x="216294" y="59474"/>
                </a:moveTo>
                <a:lnTo>
                  <a:pt x="230962" y="70676"/>
                </a:lnTo>
                <a:cubicBezTo>
                  <a:pt x="230487" y="71273"/>
                  <a:pt x="229771" y="71779"/>
                  <a:pt x="228812" y="72192"/>
                </a:cubicBezTo>
                <a:cubicBezTo>
                  <a:pt x="227854" y="72606"/>
                  <a:pt x="226703" y="72945"/>
                  <a:pt x="225362" y="73209"/>
                </a:cubicBezTo>
                <a:cubicBezTo>
                  <a:pt x="224748" y="74843"/>
                  <a:pt x="224075" y="76643"/>
                  <a:pt x="223345" y="78610"/>
                </a:cubicBezTo>
                <a:cubicBezTo>
                  <a:pt x="222614" y="80577"/>
                  <a:pt x="221908" y="82510"/>
                  <a:pt x="221228" y="84411"/>
                </a:cubicBezTo>
                <a:lnTo>
                  <a:pt x="231362" y="84411"/>
                </a:lnTo>
                <a:lnTo>
                  <a:pt x="239097" y="77210"/>
                </a:lnTo>
                <a:lnTo>
                  <a:pt x="252965" y="88411"/>
                </a:lnTo>
                <a:cubicBezTo>
                  <a:pt x="252507" y="88947"/>
                  <a:pt x="251857" y="89409"/>
                  <a:pt x="251015" y="89795"/>
                </a:cubicBezTo>
                <a:cubicBezTo>
                  <a:pt x="250173" y="90181"/>
                  <a:pt x="249090" y="90475"/>
                  <a:pt x="247764" y="90678"/>
                </a:cubicBezTo>
                <a:cubicBezTo>
                  <a:pt x="247059" y="98971"/>
                  <a:pt x="245836" y="105788"/>
                  <a:pt x="244097" y="111131"/>
                </a:cubicBezTo>
                <a:cubicBezTo>
                  <a:pt x="242358" y="116473"/>
                  <a:pt x="239936" y="120190"/>
                  <a:pt x="236830" y="122282"/>
                </a:cubicBezTo>
                <a:cubicBezTo>
                  <a:pt x="234927" y="123488"/>
                  <a:pt x="232599" y="124410"/>
                  <a:pt x="229845" y="125049"/>
                </a:cubicBezTo>
                <a:cubicBezTo>
                  <a:pt x="227092" y="125688"/>
                  <a:pt x="223731" y="126010"/>
                  <a:pt x="219761" y="126016"/>
                </a:cubicBezTo>
                <a:cubicBezTo>
                  <a:pt x="219786" y="123993"/>
                  <a:pt x="219603" y="122138"/>
                  <a:pt x="219211" y="120449"/>
                </a:cubicBezTo>
                <a:cubicBezTo>
                  <a:pt x="218819" y="118759"/>
                  <a:pt x="218069" y="117370"/>
                  <a:pt x="216961" y="116281"/>
                </a:cubicBezTo>
                <a:cubicBezTo>
                  <a:pt x="215574" y="115078"/>
                  <a:pt x="213580" y="114017"/>
                  <a:pt x="210977" y="113098"/>
                </a:cubicBezTo>
                <a:cubicBezTo>
                  <a:pt x="208374" y="112178"/>
                  <a:pt x="205479" y="111417"/>
                  <a:pt x="202292" y="110814"/>
                </a:cubicBezTo>
                <a:lnTo>
                  <a:pt x="202425" y="109080"/>
                </a:lnTo>
                <a:cubicBezTo>
                  <a:pt x="204719" y="109307"/>
                  <a:pt x="207229" y="109521"/>
                  <a:pt x="209957" y="109722"/>
                </a:cubicBezTo>
                <a:cubicBezTo>
                  <a:pt x="212685" y="109924"/>
                  <a:pt x="215206" y="110089"/>
                  <a:pt x="217519" y="110216"/>
                </a:cubicBezTo>
                <a:cubicBezTo>
                  <a:pt x="219832" y="110344"/>
                  <a:pt x="221513" y="110410"/>
                  <a:pt x="222561" y="110414"/>
                </a:cubicBezTo>
                <a:cubicBezTo>
                  <a:pt x="223611" y="110419"/>
                  <a:pt x="224478" y="110342"/>
                  <a:pt x="225162" y="110181"/>
                </a:cubicBezTo>
                <a:cubicBezTo>
                  <a:pt x="225845" y="110019"/>
                  <a:pt x="226445" y="109742"/>
                  <a:pt x="226962" y="109347"/>
                </a:cubicBezTo>
                <a:cubicBezTo>
                  <a:pt x="228168" y="108419"/>
                  <a:pt x="229223" y="106108"/>
                  <a:pt x="230129" y="102413"/>
                </a:cubicBezTo>
                <a:cubicBezTo>
                  <a:pt x="231035" y="98718"/>
                  <a:pt x="231757" y="94006"/>
                  <a:pt x="232296" y="88278"/>
                </a:cubicBezTo>
                <a:lnTo>
                  <a:pt x="220828" y="88278"/>
                </a:lnTo>
                <a:lnTo>
                  <a:pt x="214960" y="94545"/>
                </a:lnTo>
                <a:lnTo>
                  <a:pt x="200959" y="85344"/>
                </a:lnTo>
                <a:cubicBezTo>
                  <a:pt x="201703" y="84805"/>
                  <a:pt x="202548" y="84283"/>
                  <a:pt x="203492" y="83777"/>
                </a:cubicBezTo>
                <a:cubicBezTo>
                  <a:pt x="204437" y="83272"/>
                  <a:pt x="205415" y="82816"/>
                  <a:pt x="206426" y="82410"/>
                </a:cubicBezTo>
                <a:cubicBezTo>
                  <a:pt x="207109" y="80574"/>
                  <a:pt x="207809" y="78613"/>
                  <a:pt x="208526" y="76526"/>
                </a:cubicBezTo>
                <a:cubicBezTo>
                  <a:pt x="209243" y="74440"/>
                  <a:pt x="209876" y="72445"/>
                  <a:pt x="210427" y="70542"/>
                </a:cubicBezTo>
                <a:lnTo>
                  <a:pt x="191891" y="70542"/>
                </a:lnTo>
                <a:cubicBezTo>
                  <a:pt x="190166" y="84672"/>
                  <a:pt x="185182" y="96384"/>
                  <a:pt x="176939" y="105680"/>
                </a:cubicBezTo>
                <a:cubicBezTo>
                  <a:pt x="168696" y="114976"/>
                  <a:pt x="155945" y="121888"/>
                  <a:pt x="138684" y="126416"/>
                </a:cubicBezTo>
                <a:lnTo>
                  <a:pt x="138017" y="124949"/>
                </a:lnTo>
                <a:cubicBezTo>
                  <a:pt x="150600" y="118565"/>
                  <a:pt x="159573" y="110864"/>
                  <a:pt x="164937" y="101846"/>
                </a:cubicBezTo>
                <a:cubicBezTo>
                  <a:pt x="170302" y="92828"/>
                  <a:pt x="173375" y="82394"/>
                  <a:pt x="174155" y="70542"/>
                </a:cubicBezTo>
                <a:lnTo>
                  <a:pt x="158020" y="70542"/>
                </a:lnTo>
                <a:lnTo>
                  <a:pt x="156820" y="66675"/>
                </a:lnTo>
                <a:lnTo>
                  <a:pt x="210026" y="66675"/>
                </a:lnTo>
                <a:close/>
                <a:moveTo>
                  <a:pt x="875614" y="58941"/>
                </a:moveTo>
                <a:lnTo>
                  <a:pt x="895217" y="66675"/>
                </a:lnTo>
                <a:cubicBezTo>
                  <a:pt x="894970" y="67547"/>
                  <a:pt x="894331" y="68203"/>
                  <a:pt x="893300" y="68642"/>
                </a:cubicBezTo>
                <a:cubicBezTo>
                  <a:pt x="892269" y="69081"/>
                  <a:pt x="890730" y="69270"/>
                  <a:pt x="888683" y="69209"/>
                </a:cubicBezTo>
                <a:cubicBezTo>
                  <a:pt x="888149" y="69748"/>
                  <a:pt x="887616" y="70303"/>
                  <a:pt x="887082" y="70876"/>
                </a:cubicBezTo>
                <a:cubicBezTo>
                  <a:pt x="886549" y="71448"/>
                  <a:pt x="886016" y="72004"/>
                  <a:pt x="885482" y="72543"/>
                </a:cubicBezTo>
                <a:lnTo>
                  <a:pt x="916686" y="72543"/>
                </a:lnTo>
                <a:lnTo>
                  <a:pt x="924820" y="64808"/>
                </a:lnTo>
                <a:lnTo>
                  <a:pt x="939756" y="77343"/>
                </a:lnTo>
                <a:cubicBezTo>
                  <a:pt x="939231" y="77999"/>
                  <a:pt x="938414" y="78488"/>
                  <a:pt x="937305" y="78810"/>
                </a:cubicBezTo>
                <a:cubicBezTo>
                  <a:pt x="936197" y="79132"/>
                  <a:pt x="934747" y="79354"/>
                  <a:pt x="932955" y="79477"/>
                </a:cubicBezTo>
                <a:cubicBezTo>
                  <a:pt x="923218" y="92695"/>
                  <a:pt x="910355" y="103130"/>
                  <a:pt x="894367" y="110781"/>
                </a:cubicBezTo>
                <a:cubicBezTo>
                  <a:pt x="878379" y="118432"/>
                  <a:pt x="858082" y="123599"/>
                  <a:pt x="833476" y="126283"/>
                </a:cubicBezTo>
                <a:lnTo>
                  <a:pt x="832809" y="124282"/>
                </a:lnTo>
                <a:cubicBezTo>
                  <a:pt x="851947" y="119662"/>
                  <a:pt x="868411" y="113534"/>
                  <a:pt x="882199" y="105897"/>
                </a:cubicBezTo>
                <a:cubicBezTo>
                  <a:pt x="895986" y="98260"/>
                  <a:pt x="907082" y="88431"/>
                  <a:pt x="915486" y="76410"/>
                </a:cubicBezTo>
                <a:lnTo>
                  <a:pt x="881348" y="76410"/>
                </a:lnTo>
                <a:cubicBezTo>
                  <a:pt x="879370" y="78299"/>
                  <a:pt x="877192" y="80121"/>
                  <a:pt x="874814" y="81877"/>
                </a:cubicBezTo>
                <a:cubicBezTo>
                  <a:pt x="880436" y="83377"/>
                  <a:pt x="884295" y="85378"/>
                  <a:pt x="886391" y="87880"/>
                </a:cubicBezTo>
                <a:cubicBezTo>
                  <a:pt x="888487" y="90382"/>
                  <a:pt x="889295" y="92787"/>
                  <a:pt x="888816" y="95095"/>
                </a:cubicBezTo>
                <a:cubicBezTo>
                  <a:pt x="888337" y="97404"/>
                  <a:pt x="887045" y="99017"/>
                  <a:pt x="884941" y="99936"/>
                </a:cubicBezTo>
                <a:cubicBezTo>
                  <a:pt x="882836" y="100854"/>
                  <a:pt x="880394" y="100480"/>
                  <a:pt x="877615" y="98812"/>
                </a:cubicBezTo>
                <a:cubicBezTo>
                  <a:pt x="876976" y="96523"/>
                  <a:pt x="875953" y="94234"/>
                  <a:pt x="874548" y="91945"/>
                </a:cubicBezTo>
                <a:cubicBezTo>
                  <a:pt x="873142" y="89656"/>
                  <a:pt x="871586" y="87500"/>
                  <a:pt x="869880" y="85477"/>
                </a:cubicBezTo>
                <a:cubicBezTo>
                  <a:pt x="864799" y="88970"/>
                  <a:pt x="859293" y="92153"/>
                  <a:pt x="853362" y="95029"/>
                </a:cubicBezTo>
                <a:cubicBezTo>
                  <a:pt x="847430" y="97904"/>
                  <a:pt x="841157" y="100321"/>
                  <a:pt x="834543" y="102280"/>
                </a:cubicBezTo>
                <a:lnTo>
                  <a:pt x="833476" y="100813"/>
                </a:lnTo>
                <a:cubicBezTo>
                  <a:pt x="839705" y="97268"/>
                  <a:pt x="845589" y="93097"/>
                  <a:pt x="851127" y="88298"/>
                </a:cubicBezTo>
                <a:cubicBezTo>
                  <a:pt x="856665" y="83499"/>
                  <a:pt x="861552" y="78537"/>
                  <a:pt x="865786" y="73412"/>
                </a:cubicBezTo>
                <a:cubicBezTo>
                  <a:pt x="870020" y="68287"/>
                  <a:pt x="873296" y="63463"/>
                  <a:pt x="875614" y="58941"/>
                </a:cubicBezTo>
                <a:close/>
                <a:moveTo>
                  <a:pt x="311372" y="57874"/>
                </a:moveTo>
                <a:lnTo>
                  <a:pt x="324707" y="71076"/>
                </a:lnTo>
                <a:cubicBezTo>
                  <a:pt x="324196" y="71601"/>
                  <a:pt x="323518" y="71984"/>
                  <a:pt x="322674" y="72226"/>
                </a:cubicBezTo>
                <a:cubicBezTo>
                  <a:pt x="321829" y="72468"/>
                  <a:pt x="320685" y="72618"/>
                  <a:pt x="319240" y="72676"/>
                </a:cubicBezTo>
                <a:cubicBezTo>
                  <a:pt x="316673" y="75710"/>
                  <a:pt x="313573" y="79210"/>
                  <a:pt x="309939" y="83177"/>
                </a:cubicBezTo>
                <a:cubicBezTo>
                  <a:pt x="306305" y="87144"/>
                  <a:pt x="302738" y="90978"/>
                  <a:pt x="299238" y="94679"/>
                </a:cubicBezTo>
                <a:cubicBezTo>
                  <a:pt x="305793" y="99629"/>
                  <a:pt x="309603" y="104500"/>
                  <a:pt x="310666" y="109293"/>
                </a:cubicBezTo>
                <a:cubicBezTo>
                  <a:pt x="311730" y="114085"/>
                  <a:pt x="310985" y="117633"/>
                  <a:pt x="308434" y="119936"/>
                </a:cubicBezTo>
                <a:cubicBezTo>
                  <a:pt x="305882" y="122239"/>
                  <a:pt x="302461" y="122132"/>
                  <a:pt x="298171" y="119615"/>
                </a:cubicBezTo>
                <a:cubicBezTo>
                  <a:pt x="296398" y="113737"/>
                  <a:pt x="293442" y="107791"/>
                  <a:pt x="289303" y="101780"/>
                </a:cubicBezTo>
                <a:cubicBezTo>
                  <a:pt x="285164" y="95768"/>
                  <a:pt x="280874" y="90556"/>
                  <a:pt x="276435" y="86144"/>
                </a:cubicBezTo>
                <a:lnTo>
                  <a:pt x="277635" y="85211"/>
                </a:lnTo>
                <a:cubicBezTo>
                  <a:pt x="281296" y="86147"/>
                  <a:pt x="284608" y="87208"/>
                  <a:pt x="287569" y="88394"/>
                </a:cubicBezTo>
                <a:cubicBezTo>
                  <a:pt x="290531" y="89581"/>
                  <a:pt x="293176" y="90875"/>
                  <a:pt x="295504" y="92278"/>
                </a:cubicBezTo>
                <a:cubicBezTo>
                  <a:pt x="296871" y="88592"/>
                  <a:pt x="298271" y="84730"/>
                  <a:pt x="299704" y="80694"/>
                </a:cubicBezTo>
                <a:cubicBezTo>
                  <a:pt x="301138" y="76657"/>
                  <a:pt x="302405" y="72962"/>
                  <a:pt x="303505" y="69609"/>
                </a:cubicBezTo>
                <a:lnTo>
                  <a:pt x="273234" y="69609"/>
                </a:lnTo>
                <a:lnTo>
                  <a:pt x="272034" y="65742"/>
                </a:lnTo>
                <a:lnTo>
                  <a:pt x="303238" y="65742"/>
                </a:lnTo>
                <a:close/>
                <a:moveTo>
                  <a:pt x="1041102" y="52132"/>
                </a:moveTo>
                <a:lnTo>
                  <a:pt x="1041102" y="67084"/>
                </a:lnTo>
                <a:lnTo>
                  <a:pt x="1064438" y="67084"/>
                </a:lnTo>
                <a:lnTo>
                  <a:pt x="1064438" y="52132"/>
                </a:lnTo>
                <a:close/>
                <a:moveTo>
                  <a:pt x="348577" y="43339"/>
                </a:moveTo>
                <a:lnTo>
                  <a:pt x="367646" y="47339"/>
                </a:lnTo>
                <a:cubicBezTo>
                  <a:pt x="367457" y="48156"/>
                  <a:pt x="366968" y="48823"/>
                  <a:pt x="366179" y="49340"/>
                </a:cubicBezTo>
                <a:cubicBezTo>
                  <a:pt x="365390" y="49856"/>
                  <a:pt x="364235" y="50123"/>
                  <a:pt x="362712" y="50140"/>
                </a:cubicBezTo>
                <a:cubicBezTo>
                  <a:pt x="362465" y="59002"/>
                  <a:pt x="362059" y="67047"/>
                  <a:pt x="361495" y="74276"/>
                </a:cubicBezTo>
                <a:cubicBezTo>
                  <a:pt x="360931" y="81505"/>
                  <a:pt x="359692" y="87950"/>
                  <a:pt x="357778" y="93612"/>
                </a:cubicBezTo>
                <a:cubicBezTo>
                  <a:pt x="368996" y="95968"/>
                  <a:pt x="377248" y="99190"/>
                  <a:pt x="382535" y="103280"/>
                </a:cubicBezTo>
                <a:cubicBezTo>
                  <a:pt x="387823" y="107369"/>
                  <a:pt x="390850" y="111392"/>
                  <a:pt x="391616" y="115348"/>
                </a:cubicBezTo>
                <a:cubicBezTo>
                  <a:pt x="392382" y="119304"/>
                  <a:pt x="391592" y="122260"/>
                  <a:pt x="389245" y="124216"/>
                </a:cubicBezTo>
                <a:cubicBezTo>
                  <a:pt x="386898" y="126171"/>
                  <a:pt x="383699" y="126194"/>
                  <a:pt x="379648" y="124282"/>
                </a:cubicBezTo>
                <a:cubicBezTo>
                  <a:pt x="377364" y="119493"/>
                  <a:pt x="374097" y="114570"/>
                  <a:pt x="369846" y="109514"/>
                </a:cubicBezTo>
                <a:cubicBezTo>
                  <a:pt x="365596" y="104458"/>
                  <a:pt x="361262" y="100002"/>
                  <a:pt x="356845" y="96145"/>
                </a:cubicBezTo>
                <a:cubicBezTo>
                  <a:pt x="354153" y="103113"/>
                  <a:pt x="349369" y="109014"/>
                  <a:pt x="342493" y="113848"/>
                </a:cubicBezTo>
                <a:cubicBezTo>
                  <a:pt x="335617" y="118682"/>
                  <a:pt x="325599" y="122649"/>
                  <a:pt x="312439" y="125749"/>
                </a:cubicBezTo>
                <a:lnTo>
                  <a:pt x="311372" y="123482"/>
                </a:lnTo>
                <a:cubicBezTo>
                  <a:pt x="320672" y="119858"/>
                  <a:pt x="327892" y="115697"/>
                  <a:pt x="333031" y="110997"/>
                </a:cubicBezTo>
                <a:cubicBezTo>
                  <a:pt x="338171" y="106298"/>
                  <a:pt x="341836" y="100803"/>
                  <a:pt x="344027" y="94512"/>
                </a:cubicBezTo>
                <a:cubicBezTo>
                  <a:pt x="346217" y="88221"/>
                  <a:pt x="347540" y="80876"/>
                  <a:pt x="347996" y="72476"/>
                </a:cubicBezTo>
                <a:cubicBezTo>
                  <a:pt x="348451" y="64076"/>
                  <a:pt x="348645" y="54364"/>
                  <a:pt x="348577" y="43339"/>
                </a:cubicBezTo>
                <a:close/>
                <a:moveTo>
                  <a:pt x="1041102" y="33729"/>
                </a:moveTo>
                <a:lnTo>
                  <a:pt x="1041102" y="48281"/>
                </a:lnTo>
                <a:lnTo>
                  <a:pt x="1064438" y="48281"/>
                </a:lnTo>
                <a:lnTo>
                  <a:pt x="1064438" y="33729"/>
                </a:lnTo>
                <a:close/>
                <a:moveTo>
                  <a:pt x="785737" y="30137"/>
                </a:moveTo>
                <a:cubicBezTo>
                  <a:pt x="791673" y="33919"/>
                  <a:pt x="795709" y="37698"/>
                  <a:pt x="797845" y="41474"/>
                </a:cubicBezTo>
                <a:cubicBezTo>
                  <a:pt x="799981" y="45250"/>
                  <a:pt x="800801" y="48533"/>
                  <a:pt x="800304" y="51323"/>
                </a:cubicBezTo>
                <a:cubicBezTo>
                  <a:pt x="799806" y="54113"/>
                  <a:pt x="798576" y="55921"/>
                  <a:pt x="796614" y="56747"/>
                </a:cubicBezTo>
                <a:cubicBezTo>
                  <a:pt x="794651" y="57572"/>
                  <a:pt x="792539" y="56926"/>
                  <a:pt x="790279" y="54807"/>
                </a:cubicBezTo>
                <a:cubicBezTo>
                  <a:pt x="790204" y="50768"/>
                  <a:pt x="789552" y="46578"/>
                  <a:pt x="788325" y="42239"/>
                </a:cubicBezTo>
                <a:cubicBezTo>
                  <a:pt x="787098" y="37899"/>
                  <a:pt x="785745" y="34043"/>
                  <a:pt x="784267" y="30671"/>
                </a:cubicBezTo>
                <a:close/>
                <a:moveTo>
                  <a:pt x="1041102" y="15460"/>
                </a:moveTo>
                <a:lnTo>
                  <a:pt x="1041102" y="30012"/>
                </a:lnTo>
                <a:lnTo>
                  <a:pt x="1064438" y="30012"/>
                </a:lnTo>
                <a:lnTo>
                  <a:pt x="1064438" y="15460"/>
                </a:lnTo>
                <a:close/>
                <a:moveTo>
                  <a:pt x="86144" y="6134"/>
                </a:moveTo>
                <a:cubicBezTo>
                  <a:pt x="94856" y="7810"/>
                  <a:pt x="100893" y="10259"/>
                  <a:pt x="104256" y="13481"/>
                </a:cubicBezTo>
                <a:cubicBezTo>
                  <a:pt x="107618" y="16703"/>
                  <a:pt x="109079" y="19844"/>
                  <a:pt x="108640" y="22903"/>
                </a:cubicBezTo>
                <a:cubicBezTo>
                  <a:pt x="108201" y="25962"/>
                  <a:pt x="106636" y="28086"/>
                  <a:pt x="103944" y="29275"/>
                </a:cubicBezTo>
                <a:cubicBezTo>
                  <a:pt x="101252" y="30463"/>
                  <a:pt x="98208" y="29861"/>
                  <a:pt x="94812" y="27470"/>
                </a:cubicBezTo>
                <a:cubicBezTo>
                  <a:pt x="94256" y="23723"/>
                  <a:pt x="93034" y="20017"/>
                  <a:pt x="91145" y="16352"/>
                </a:cubicBezTo>
                <a:cubicBezTo>
                  <a:pt x="89256" y="12688"/>
                  <a:pt x="87233" y="9549"/>
                  <a:pt x="85077" y="6934"/>
                </a:cubicBezTo>
                <a:close/>
                <a:moveTo>
                  <a:pt x="807341" y="4934"/>
                </a:moveTo>
                <a:lnTo>
                  <a:pt x="821333" y="15735"/>
                </a:lnTo>
                <a:cubicBezTo>
                  <a:pt x="820930" y="16280"/>
                  <a:pt x="820302" y="16791"/>
                  <a:pt x="819449" y="17269"/>
                </a:cubicBezTo>
                <a:cubicBezTo>
                  <a:pt x="818596" y="17747"/>
                  <a:pt x="817535" y="18125"/>
                  <a:pt x="816265" y="18402"/>
                </a:cubicBezTo>
                <a:lnTo>
                  <a:pt x="816265" y="108947"/>
                </a:lnTo>
                <a:cubicBezTo>
                  <a:pt x="816337" y="112236"/>
                  <a:pt x="815957" y="115052"/>
                  <a:pt x="815125" y="117393"/>
                </a:cubicBezTo>
                <a:cubicBezTo>
                  <a:pt x="814294" y="119734"/>
                  <a:pt x="812582" y="121600"/>
                  <a:pt x="809988" y="122993"/>
                </a:cubicBezTo>
                <a:cubicBezTo>
                  <a:pt x="807395" y="124386"/>
                  <a:pt x="803491" y="125305"/>
                  <a:pt x="798277" y="125749"/>
                </a:cubicBezTo>
                <a:cubicBezTo>
                  <a:pt x="798093" y="123593"/>
                  <a:pt x="797793" y="121671"/>
                  <a:pt x="797376" y="119982"/>
                </a:cubicBezTo>
                <a:cubicBezTo>
                  <a:pt x="796959" y="118293"/>
                  <a:pt x="796325" y="116970"/>
                  <a:pt x="795474" y="116015"/>
                </a:cubicBezTo>
                <a:cubicBezTo>
                  <a:pt x="794596" y="114948"/>
                  <a:pt x="793383" y="114014"/>
                  <a:pt x="791837" y="113214"/>
                </a:cubicBezTo>
                <a:cubicBezTo>
                  <a:pt x="790292" y="112414"/>
                  <a:pt x="788079" y="111747"/>
                  <a:pt x="785198" y="111214"/>
                </a:cubicBezTo>
                <a:lnTo>
                  <a:pt x="785198" y="109347"/>
                </a:lnTo>
                <a:cubicBezTo>
                  <a:pt x="785327" y="109357"/>
                  <a:pt x="786374" y="109426"/>
                  <a:pt x="788337" y="109555"/>
                </a:cubicBezTo>
                <a:cubicBezTo>
                  <a:pt x="790300" y="109683"/>
                  <a:pt x="792404" y="109811"/>
                  <a:pt x="794649" y="109940"/>
                </a:cubicBezTo>
                <a:cubicBezTo>
                  <a:pt x="796893" y="110068"/>
                  <a:pt x="798503" y="110137"/>
                  <a:pt x="799478" y="110147"/>
                </a:cubicBezTo>
                <a:cubicBezTo>
                  <a:pt x="800523" y="110144"/>
                  <a:pt x="801235" y="109917"/>
                  <a:pt x="801613" y="109464"/>
                </a:cubicBezTo>
                <a:cubicBezTo>
                  <a:pt x="801991" y="109011"/>
                  <a:pt x="802169" y="108350"/>
                  <a:pt x="802147" y="107480"/>
                </a:cubicBezTo>
                <a:lnTo>
                  <a:pt x="802147" y="70542"/>
                </a:lnTo>
                <a:cubicBezTo>
                  <a:pt x="800746" y="73093"/>
                  <a:pt x="799177" y="75926"/>
                  <a:pt x="797443" y="79043"/>
                </a:cubicBezTo>
                <a:cubicBezTo>
                  <a:pt x="795708" y="82160"/>
                  <a:pt x="793806" y="85461"/>
                  <a:pt x="791737" y="88945"/>
                </a:cubicBezTo>
                <a:cubicBezTo>
                  <a:pt x="791804" y="89709"/>
                  <a:pt x="791671" y="90514"/>
                  <a:pt x="791337" y="91362"/>
                </a:cubicBezTo>
                <a:cubicBezTo>
                  <a:pt x="791003" y="92209"/>
                  <a:pt x="790470" y="92915"/>
                  <a:pt x="789736" y="93478"/>
                </a:cubicBezTo>
                <a:lnTo>
                  <a:pt x="780928" y="78810"/>
                </a:lnTo>
                <a:cubicBezTo>
                  <a:pt x="782879" y="77615"/>
                  <a:pt x="785749" y="75704"/>
                  <a:pt x="789535" y="73076"/>
                </a:cubicBezTo>
                <a:cubicBezTo>
                  <a:pt x="793322" y="70448"/>
                  <a:pt x="797526" y="67470"/>
                  <a:pt x="802147" y="64141"/>
                </a:cubicBezTo>
                <a:lnTo>
                  <a:pt x="802147" y="16269"/>
                </a:lnTo>
                <a:lnTo>
                  <a:pt x="786132" y="16269"/>
                </a:lnTo>
                <a:lnTo>
                  <a:pt x="784931" y="12402"/>
                </a:lnTo>
                <a:lnTo>
                  <a:pt x="800946" y="12402"/>
                </a:lnTo>
                <a:close/>
                <a:moveTo>
                  <a:pt x="1070305" y="3609"/>
                </a:moveTo>
                <a:lnTo>
                  <a:pt x="1085374" y="15195"/>
                </a:lnTo>
                <a:cubicBezTo>
                  <a:pt x="1084913" y="15742"/>
                  <a:pt x="1084235" y="16281"/>
                  <a:pt x="1083340" y="16812"/>
                </a:cubicBezTo>
                <a:cubicBezTo>
                  <a:pt x="1082446" y="17343"/>
                  <a:pt x="1081301" y="17783"/>
                  <a:pt x="1079907" y="18130"/>
                </a:cubicBezTo>
                <a:lnTo>
                  <a:pt x="1079907" y="75337"/>
                </a:lnTo>
                <a:cubicBezTo>
                  <a:pt x="1079634" y="75976"/>
                  <a:pt x="1078112" y="76799"/>
                  <a:pt x="1075339" y="77805"/>
                </a:cubicBezTo>
                <a:cubicBezTo>
                  <a:pt x="1072567" y="78811"/>
                  <a:pt x="1069778" y="79367"/>
                  <a:pt x="1066972" y="79472"/>
                </a:cubicBezTo>
                <a:lnTo>
                  <a:pt x="1064438" y="79472"/>
                </a:lnTo>
                <a:lnTo>
                  <a:pt x="1064438" y="70934"/>
                </a:lnTo>
                <a:lnTo>
                  <a:pt x="1041102" y="70934"/>
                </a:lnTo>
                <a:lnTo>
                  <a:pt x="1041102" y="74936"/>
                </a:lnTo>
                <a:cubicBezTo>
                  <a:pt x="1040974" y="75848"/>
                  <a:pt x="1039663" y="76893"/>
                  <a:pt x="1037168" y="78072"/>
                </a:cubicBezTo>
                <a:cubicBezTo>
                  <a:pt x="1034673" y="79250"/>
                  <a:pt x="1031762" y="79895"/>
                  <a:pt x="1028433" y="80006"/>
                </a:cubicBezTo>
                <a:lnTo>
                  <a:pt x="1026300" y="80006"/>
                </a:lnTo>
                <a:lnTo>
                  <a:pt x="1026300" y="5342"/>
                </a:lnTo>
                <a:lnTo>
                  <a:pt x="1041635" y="11743"/>
                </a:lnTo>
                <a:lnTo>
                  <a:pt x="1063104" y="11743"/>
                </a:lnTo>
                <a:close/>
                <a:moveTo>
                  <a:pt x="626383" y="3201"/>
                </a:moveTo>
                <a:lnTo>
                  <a:pt x="642385" y="16669"/>
                </a:lnTo>
                <a:cubicBezTo>
                  <a:pt x="641474" y="17758"/>
                  <a:pt x="639429" y="18647"/>
                  <a:pt x="636251" y="19336"/>
                </a:cubicBezTo>
                <a:cubicBezTo>
                  <a:pt x="635982" y="24945"/>
                  <a:pt x="635820" y="30396"/>
                  <a:pt x="635768" y="35688"/>
                </a:cubicBezTo>
                <a:cubicBezTo>
                  <a:pt x="635715" y="40980"/>
                  <a:pt x="635787" y="46064"/>
                  <a:pt x="635984" y="50940"/>
                </a:cubicBezTo>
                <a:cubicBezTo>
                  <a:pt x="637696" y="51051"/>
                  <a:pt x="639340" y="51229"/>
                  <a:pt x="640918" y="51473"/>
                </a:cubicBezTo>
                <a:cubicBezTo>
                  <a:pt x="644131" y="47795"/>
                  <a:pt x="647514" y="43742"/>
                  <a:pt x="651068" y="39314"/>
                </a:cubicBezTo>
                <a:cubicBezTo>
                  <a:pt x="654621" y="34885"/>
                  <a:pt x="658004" y="30545"/>
                  <a:pt x="661217" y="26295"/>
                </a:cubicBezTo>
                <a:cubicBezTo>
                  <a:pt x="664430" y="22044"/>
                  <a:pt x="667131" y="18346"/>
                  <a:pt x="669322" y="15202"/>
                </a:cubicBezTo>
                <a:lnTo>
                  <a:pt x="685791" y="29204"/>
                </a:lnTo>
                <a:cubicBezTo>
                  <a:pt x="685399" y="29751"/>
                  <a:pt x="684777" y="30090"/>
                  <a:pt x="683925" y="30221"/>
                </a:cubicBezTo>
                <a:cubicBezTo>
                  <a:pt x="683072" y="30351"/>
                  <a:pt x="681939" y="30190"/>
                  <a:pt x="680523" y="29737"/>
                </a:cubicBezTo>
                <a:cubicBezTo>
                  <a:pt x="676448" y="33049"/>
                  <a:pt x="671197" y="36727"/>
                  <a:pt x="664771" y="40772"/>
                </a:cubicBezTo>
                <a:cubicBezTo>
                  <a:pt x="658346" y="44817"/>
                  <a:pt x="651995" y="48562"/>
                  <a:pt x="645719" y="52007"/>
                </a:cubicBezTo>
                <a:cubicBezTo>
                  <a:pt x="656880" y="53954"/>
                  <a:pt x="665283" y="56852"/>
                  <a:pt x="670928" y="60701"/>
                </a:cubicBezTo>
                <a:cubicBezTo>
                  <a:pt x="676574" y="64551"/>
                  <a:pt x="680006" y="68470"/>
                  <a:pt x="681223" y="72459"/>
                </a:cubicBezTo>
                <a:cubicBezTo>
                  <a:pt x="682441" y="76448"/>
                  <a:pt x="681989" y="79626"/>
                  <a:pt x="679867" y="81992"/>
                </a:cubicBezTo>
                <a:cubicBezTo>
                  <a:pt x="677745" y="84358"/>
                  <a:pt x="674497" y="85031"/>
                  <a:pt x="670122" y="84011"/>
                </a:cubicBezTo>
                <a:cubicBezTo>
                  <a:pt x="666277" y="78971"/>
                  <a:pt x="661265" y="73915"/>
                  <a:pt x="655087" y="68842"/>
                </a:cubicBezTo>
                <a:cubicBezTo>
                  <a:pt x="648908" y="63769"/>
                  <a:pt x="642630" y="59313"/>
                  <a:pt x="636251" y="55474"/>
                </a:cubicBezTo>
                <a:cubicBezTo>
                  <a:pt x="636973" y="68978"/>
                  <a:pt x="639863" y="80174"/>
                  <a:pt x="644919" y="89061"/>
                </a:cubicBezTo>
                <a:cubicBezTo>
                  <a:pt x="649975" y="97948"/>
                  <a:pt x="658465" y="103510"/>
                  <a:pt x="670389" y="105747"/>
                </a:cubicBezTo>
                <a:cubicBezTo>
                  <a:pt x="672203" y="106155"/>
                  <a:pt x="673542" y="106205"/>
                  <a:pt x="674406" y="105897"/>
                </a:cubicBezTo>
                <a:cubicBezTo>
                  <a:pt x="675270" y="105588"/>
                  <a:pt x="675975" y="104872"/>
                  <a:pt x="676523" y="103746"/>
                </a:cubicBezTo>
                <a:cubicBezTo>
                  <a:pt x="677648" y="101454"/>
                  <a:pt x="678698" y="98804"/>
                  <a:pt x="679673" y="95795"/>
                </a:cubicBezTo>
                <a:cubicBezTo>
                  <a:pt x="680648" y="92787"/>
                  <a:pt x="681598" y="89570"/>
                  <a:pt x="682524" y="86144"/>
                </a:cubicBezTo>
                <a:lnTo>
                  <a:pt x="683924" y="86278"/>
                </a:lnTo>
                <a:lnTo>
                  <a:pt x="683512" y="108814"/>
                </a:lnTo>
                <a:cubicBezTo>
                  <a:pt x="686329" y="111581"/>
                  <a:pt x="688077" y="113914"/>
                  <a:pt x="688756" y="115815"/>
                </a:cubicBezTo>
                <a:cubicBezTo>
                  <a:pt x="689435" y="117715"/>
                  <a:pt x="689380" y="119382"/>
                  <a:pt x="688591" y="120815"/>
                </a:cubicBezTo>
                <a:cubicBezTo>
                  <a:pt x="686807" y="123924"/>
                  <a:pt x="683924" y="125607"/>
                  <a:pt x="679940" y="125866"/>
                </a:cubicBezTo>
                <a:cubicBezTo>
                  <a:pt x="675956" y="126124"/>
                  <a:pt x="671172" y="125507"/>
                  <a:pt x="665588" y="124016"/>
                </a:cubicBezTo>
                <a:cubicBezTo>
                  <a:pt x="654687" y="121475"/>
                  <a:pt x="646077" y="117114"/>
                  <a:pt x="639760" y="110933"/>
                </a:cubicBezTo>
                <a:cubicBezTo>
                  <a:pt x="633442" y="104752"/>
                  <a:pt x="628817" y="96995"/>
                  <a:pt x="625883" y="87661"/>
                </a:cubicBezTo>
                <a:cubicBezTo>
                  <a:pt x="622949" y="78328"/>
                  <a:pt x="621108" y="67662"/>
                  <a:pt x="620357" y="55663"/>
                </a:cubicBezTo>
                <a:cubicBezTo>
                  <a:pt x="619607" y="43665"/>
                  <a:pt x="619349" y="30578"/>
                  <a:pt x="619582" y="16402"/>
                </a:cubicBezTo>
                <a:lnTo>
                  <a:pt x="566909" y="16402"/>
                </a:lnTo>
                <a:lnTo>
                  <a:pt x="565709" y="12668"/>
                </a:lnTo>
                <a:lnTo>
                  <a:pt x="617982" y="12668"/>
                </a:lnTo>
                <a:close/>
                <a:moveTo>
                  <a:pt x="1315765" y="3067"/>
                </a:moveTo>
                <a:lnTo>
                  <a:pt x="1337767" y="5201"/>
                </a:lnTo>
                <a:cubicBezTo>
                  <a:pt x="1337662" y="6206"/>
                  <a:pt x="1337240" y="7029"/>
                  <a:pt x="1336500" y="7668"/>
                </a:cubicBezTo>
                <a:cubicBezTo>
                  <a:pt x="1335761" y="8307"/>
                  <a:pt x="1334539" y="8729"/>
                  <a:pt x="1332833" y="8935"/>
                </a:cubicBezTo>
                <a:cubicBezTo>
                  <a:pt x="1333623" y="26011"/>
                  <a:pt x="1335926" y="40946"/>
                  <a:pt x="1339743" y="53740"/>
                </a:cubicBezTo>
                <a:cubicBezTo>
                  <a:pt x="1343560" y="66534"/>
                  <a:pt x="1349755" y="77410"/>
                  <a:pt x="1358328" y="86366"/>
                </a:cubicBezTo>
                <a:cubicBezTo>
                  <a:pt x="1366901" y="95323"/>
                  <a:pt x="1378717" y="102583"/>
                  <a:pt x="1393774" y="108147"/>
                </a:cubicBezTo>
                <a:lnTo>
                  <a:pt x="1393508" y="109747"/>
                </a:lnTo>
                <a:cubicBezTo>
                  <a:pt x="1389499" y="110497"/>
                  <a:pt x="1386248" y="112197"/>
                  <a:pt x="1383756" y="114848"/>
                </a:cubicBezTo>
                <a:cubicBezTo>
                  <a:pt x="1381264" y="117498"/>
                  <a:pt x="1379581" y="120999"/>
                  <a:pt x="1378706" y="125349"/>
                </a:cubicBezTo>
                <a:cubicBezTo>
                  <a:pt x="1367609" y="119379"/>
                  <a:pt x="1358821" y="111954"/>
                  <a:pt x="1352342" y="103075"/>
                </a:cubicBezTo>
                <a:cubicBezTo>
                  <a:pt x="1345863" y="94195"/>
                  <a:pt x="1341066" y="83946"/>
                  <a:pt x="1337950" y="72325"/>
                </a:cubicBezTo>
                <a:cubicBezTo>
                  <a:pt x="1334834" y="60705"/>
                  <a:pt x="1332773" y="47798"/>
                  <a:pt x="1331767" y="33604"/>
                </a:cubicBezTo>
                <a:cubicBezTo>
                  <a:pt x="1331172" y="45090"/>
                  <a:pt x="1329161" y="56375"/>
                  <a:pt x="1325731" y="67460"/>
                </a:cubicBezTo>
                <a:cubicBezTo>
                  <a:pt x="1322302" y="78546"/>
                  <a:pt x="1316221" y="89061"/>
                  <a:pt x="1307487" y="99005"/>
                </a:cubicBezTo>
                <a:cubicBezTo>
                  <a:pt x="1298753" y="108950"/>
                  <a:pt x="1286133" y="117953"/>
                  <a:pt x="1269625" y="126016"/>
                </a:cubicBezTo>
                <a:lnTo>
                  <a:pt x="1268159" y="124149"/>
                </a:lnTo>
                <a:cubicBezTo>
                  <a:pt x="1280226" y="115227"/>
                  <a:pt x="1289562" y="105901"/>
                  <a:pt x="1296168" y="96173"/>
                </a:cubicBezTo>
                <a:cubicBezTo>
                  <a:pt x="1302774" y="86444"/>
                  <a:pt x="1307456" y="76439"/>
                  <a:pt x="1310214" y="66158"/>
                </a:cubicBezTo>
                <a:cubicBezTo>
                  <a:pt x="1312972" y="55878"/>
                  <a:pt x="1314611" y="45448"/>
                  <a:pt x="1315133" y="34869"/>
                </a:cubicBezTo>
                <a:cubicBezTo>
                  <a:pt x="1315655" y="24290"/>
                  <a:pt x="1315866" y="13690"/>
                  <a:pt x="1315765" y="3067"/>
                </a:cubicBezTo>
                <a:close/>
                <a:moveTo>
                  <a:pt x="703726" y="1600"/>
                </a:moveTo>
                <a:cubicBezTo>
                  <a:pt x="710583" y="4733"/>
                  <a:pt x="715248" y="8085"/>
                  <a:pt x="717723" y="11656"/>
                </a:cubicBezTo>
                <a:cubicBezTo>
                  <a:pt x="720197" y="15226"/>
                  <a:pt x="721149" y="18420"/>
                  <a:pt x="720579" y="21236"/>
                </a:cubicBezTo>
                <a:cubicBezTo>
                  <a:pt x="720009" y="24052"/>
                  <a:pt x="718586" y="25896"/>
                  <a:pt x="716309" y="26766"/>
                </a:cubicBezTo>
                <a:cubicBezTo>
                  <a:pt x="714033" y="27636"/>
                  <a:pt x="711572" y="26938"/>
                  <a:pt x="708927" y="24670"/>
                </a:cubicBezTo>
                <a:cubicBezTo>
                  <a:pt x="708716" y="20844"/>
                  <a:pt x="707938" y="16927"/>
                  <a:pt x="706593" y="12918"/>
                </a:cubicBezTo>
                <a:cubicBezTo>
                  <a:pt x="705249" y="8910"/>
                  <a:pt x="703804" y="5359"/>
                  <a:pt x="702259" y="2267"/>
                </a:cubicBezTo>
                <a:close/>
                <a:moveTo>
                  <a:pt x="379648" y="1467"/>
                </a:moveTo>
                <a:cubicBezTo>
                  <a:pt x="379727" y="1525"/>
                  <a:pt x="380605" y="2209"/>
                  <a:pt x="382280" y="3522"/>
                </a:cubicBezTo>
                <a:cubicBezTo>
                  <a:pt x="383955" y="4834"/>
                  <a:pt x="385949" y="6427"/>
                  <a:pt x="388261" y="8302"/>
                </a:cubicBezTo>
                <a:cubicBezTo>
                  <a:pt x="390573" y="10178"/>
                  <a:pt x="392725" y="11988"/>
                  <a:pt x="394716" y="13735"/>
                </a:cubicBezTo>
                <a:cubicBezTo>
                  <a:pt x="394502" y="14466"/>
                  <a:pt x="394063" y="15005"/>
                  <a:pt x="393399" y="15352"/>
                </a:cubicBezTo>
                <a:cubicBezTo>
                  <a:pt x="392735" y="15699"/>
                  <a:pt x="391930" y="15872"/>
                  <a:pt x="390982" y="15869"/>
                </a:cubicBezTo>
                <a:lnTo>
                  <a:pt x="362579" y="15869"/>
                </a:lnTo>
                <a:cubicBezTo>
                  <a:pt x="360687" y="19330"/>
                  <a:pt x="358637" y="22809"/>
                  <a:pt x="356428" y="26303"/>
                </a:cubicBezTo>
                <a:cubicBezTo>
                  <a:pt x="354219" y="29798"/>
                  <a:pt x="352002" y="32943"/>
                  <a:pt x="349777" y="35738"/>
                </a:cubicBezTo>
                <a:lnTo>
                  <a:pt x="370446" y="35738"/>
                </a:lnTo>
                <a:lnTo>
                  <a:pt x="376847" y="28937"/>
                </a:lnTo>
                <a:lnTo>
                  <a:pt x="389916" y="38938"/>
                </a:lnTo>
                <a:cubicBezTo>
                  <a:pt x="389577" y="39416"/>
                  <a:pt x="389021" y="39861"/>
                  <a:pt x="388249" y="40272"/>
                </a:cubicBezTo>
                <a:cubicBezTo>
                  <a:pt x="387476" y="40683"/>
                  <a:pt x="386521" y="40994"/>
                  <a:pt x="385382" y="41205"/>
                </a:cubicBezTo>
                <a:lnTo>
                  <a:pt x="385382" y="90011"/>
                </a:lnTo>
                <a:cubicBezTo>
                  <a:pt x="385129" y="90639"/>
                  <a:pt x="383768" y="91417"/>
                  <a:pt x="381298" y="92345"/>
                </a:cubicBezTo>
                <a:cubicBezTo>
                  <a:pt x="378828" y="93273"/>
                  <a:pt x="376367" y="93784"/>
                  <a:pt x="373914" y="93879"/>
                </a:cubicBezTo>
                <a:lnTo>
                  <a:pt x="371647" y="93879"/>
                </a:lnTo>
                <a:lnTo>
                  <a:pt x="371647" y="39472"/>
                </a:lnTo>
                <a:lnTo>
                  <a:pt x="338976" y="39472"/>
                </a:lnTo>
                <a:lnTo>
                  <a:pt x="338976" y="90678"/>
                </a:lnTo>
                <a:cubicBezTo>
                  <a:pt x="338848" y="91514"/>
                  <a:pt x="337603" y="92476"/>
                  <a:pt x="335242" y="93562"/>
                </a:cubicBezTo>
                <a:cubicBezTo>
                  <a:pt x="332881" y="94648"/>
                  <a:pt x="330169" y="95243"/>
                  <a:pt x="327108" y="95345"/>
                </a:cubicBezTo>
                <a:lnTo>
                  <a:pt x="324974" y="95345"/>
                </a:lnTo>
                <a:lnTo>
                  <a:pt x="324974" y="29737"/>
                </a:lnTo>
                <a:lnTo>
                  <a:pt x="339643" y="35738"/>
                </a:lnTo>
                <a:lnTo>
                  <a:pt x="344977" y="35738"/>
                </a:lnTo>
                <a:cubicBezTo>
                  <a:pt x="345110" y="32860"/>
                  <a:pt x="345243" y="29648"/>
                  <a:pt x="345377" y="26103"/>
                </a:cubicBezTo>
                <a:cubicBezTo>
                  <a:pt x="345510" y="22558"/>
                  <a:pt x="345643" y="19147"/>
                  <a:pt x="345777" y="15869"/>
                </a:cubicBezTo>
                <a:lnTo>
                  <a:pt x="319907" y="15869"/>
                </a:lnTo>
                <a:lnTo>
                  <a:pt x="318840" y="12135"/>
                </a:lnTo>
                <a:lnTo>
                  <a:pt x="371380" y="12135"/>
                </a:lnTo>
                <a:close/>
                <a:moveTo>
                  <a:pt x="731456" y="1200"/>
                </a:moveTo>
                <a:lnTo>
                  <a:pt x="749070" y="5734"/>
                </a:lnTo>
                <a:cubicBezTo>
                  <a:pt x="748809" y="6554"/>
                  <a:pt x="748264" y="7215"/>
                  <a:pt x="747435" y="7718"/>
                </a:cubicBezTo>
                <a:cubicBezTo>
                  <a:pt x="746607" y="8221"/>
                  <a:pt x="745462" y="8448"/>
                  <a:pt x="743999" y="8401"/>
                </a:cubicBezTo>
                <a:cubicBezTo>
                  <a:pt x="742014" y="11338"/>
                  <a:pt x="739612" y="14532"/>
                  <a:pt x="736794" y="17986"/>
                </a:cubicBezTo>
                <a:cubicBezTo>
                  <a:pt x="733975" y="21439"/>
                  <a:pt x="731040" y="24734"/>
                  <a:pt x="727989" y="27870"/>
                </a:cubicBezTo>
                <a:lnTo>
                  <a:pt x="732123" y="27870"/>
                </a:lnTo>
                <a:lnTo>
                  <a:pt x="738795" y="19069"/>
                </a:lnTo>
                <a:cubicBezTo>
                  <a:pt x="739012" y="19236"/>
                  <a:pt x="740446" y="20436"/>
                  <a:pt x="743099" y="22670"/>
                </a:cubicBezTo>
                <a:cubicBezTo>
                  <a:pt x="745751" y="24903"/>
                  <a:pt x="748319" y="27170"/>
                  <a:pt x="750805" y="29470"/>
                </a:cubicBezTo>
                <a:cubicBezTo>
                  <a:pt x="750802" y="29598"/>
                  <a:pt x="750774" y="29709"/>
                  <a:pt x="750721" y="29804"/>
                </a:cubicBezTo>
                <a:cubicBezTo>
                  <a:pt x="750668" y="29898"/>
                  <a:pt x="750607" y="30009"/>
                  <a:pt x="750538" y="30137"/>
                </a:cubicBezTo>
                <a:cubicBezTo>
                  <a:pt x="756570" y="33790"/>
                  <a:pt x="760652" y="37485"/>
                  <a:pt x="762785" y="41222"/>
                </a:cubicBezTo>
                <a:cubicBezTo>
                  <a:pt x="764917" y="44959"/>
                  <a:pt x="765700" y="48220"/>
                  <a:pt x="765133" y="51006"/>
                </a:cubicBezTo>
                <a:cubicBezTo>
                  <a:pt x="764566" y="53793"/>
                  <a:pt x="763250" y="55588"/>
                  <a:pt x="761184" y="56390"/>
                </a:cubicBezTo>
                <a:cubicBezTo>
                  <a:pt x="759119" y="57193"/>
                  <a:pt x="756904" y="56488"/>
                  <a:pt x="754541" y="54274"/>
                </a:cubicBezTo>
                <a:cubicBezTo>
                  <a:pt x="754480" y="50456"/>
                  <a:pt x="753868" y="46523"/>
                  <a:pt x="752706" y="42472"/>
                </a:cubicBezTo>
                <a:cubicBezTo>
                  <a:pt x="751544" y="38422"/>
                  <a:pt x="750199" y="34754"/>
                  <a:pt x="748670" y="31471"/>
                </a:cubicBezTo>
                <a:cubicBezTo>
                  <a:pt x="748467" y="31535"/>
                  <a:pt x="748239" y="31574"/>
                  <a:pt x="747986" y="31587"/>
                </a:cubicBezTo>
                <a:cubicBezTo>
                  <a:pt x="747733" y="31601"/>
                  <a:pt x="747471" y="31607"/>
                  <a:pt x="747202" y="31604"/>
                </a:cubicBezTo>
                <a:lnTo>
                  <a:pt x="729588" y="31604"/>
                </a:lnTo>
                <a:lnTo>
                  <a:pt x="729588" y="52273"/>
                </a:lnTo>
                <a:lnTo>
                  <a:pt x="731856" y="52273"/>
                </a:lnTo>
                <a:lnTo>
                  <a:pt x="738395" y="43606"/>
                </a:lnTo>
                <a:cubicBezTo>
                  <a:pt x="738603" y="43767"/>
                  <a:pt x="739988" y="44945"/>
                  <a:pt x="742548" y="47139"/>
                </a:cubicBezTo>
                <a:cubicBezTo>
                  <a:pt x="745108" y="49334"/>
                  <a:pt x="747594" y="51579"/>
                  <a:pt x="750004" y="53874"/>
                </a:cubicBezTo>
                <a:cubicBezTo>
                  <a:pt x="749796" y="54604"/>
                  <a:pt x="749379" y="55143"/>
                  <a:pt x="748753" y="55490"/>
                </a:cubicBezTo>
                <a:cubicBezTo>
                  <a:pt x="748127" y="55838"/>
                  <a:pt x="747344" y="56010"/>
                  <a:pt x="746401" y="56007"/>
                </a:cubicBezTo>
                <a:lnTo>
                  <a:pt x="729588" y="56007"/>
                </a:lnTo>
                <a:lnTo>
                  <a:pt x="729588" y="66542"/>
                </a:lnTo>
                <a:cubicBezTo>
                  <a:pt x="729588" y="70431"/>
                  <a:pt x="729455" y="74387"/>
                  <a:pt x="729188" y="78410"/>
                </a:cubicBezTo>
                <a:lnTo>
                  <a:pt x="731456" y="78410"/>
                </a:lnTo>
                <a:lnTo>
                  <a:pt x="738128" y="69742"/>
                </a:lnTo>
                <a:cubicBezTo>
                  <a:pt x="738245" y="69839"/>
                  <a:pt x="739279" y="70712"/>
                  <a:pt x="741230" y="72359"/>
                </a:cubicBezTo>
                <a:cubicBezTo>
                  <a:pt x="743182" y="74007"/>
                  <a:pt x="745351" y="75846"/>
                  <a:pt x="747737" y="77877"/>
                </a:cubicBezTo>
                <a:cubicBezTo>
                  <a:pt x="750048" y="76437"/>
                  <a:pt x="752894" y="74548"/>
                  <a:pt x="756273" y="72209"/>
                </a:cubicBezTo>
                <a:cubicBezTo>
                  <a:pt x="759651" y="69870"/>
                  <a:pt x="763297" y="67314"/>
                  <a:pt x="767209" y="64542"/>
                </a:cubicBezTo>
                <a:lnTo>
                  <a:pt x="767209" y="16269"/>
                </a:lnTo>
                <a:lnTo>
                  <a:pt x="748137" y="16269"/>
                </a:lnTo>
                <a:lnTo>
                  <a:pt x="746936" y="12402"/>
                </a:lnTo>
                <a:lnTo>
                  <a:pt x="766009" y="12402"/>
                </a:lnTo>
                <a:lnTo>
                  <a:pt x="772137" y="5067"/>
                </a:lnTo>
                <a:lnTo>
                  <a:pt x="785737" y="15602"/>
                </a:lnTo>
                <a:cubicBezTo>
                  <a:pt x="785397" y="16149"/>
                  <a:pt x="784807" y="16655"/>
                  <a:pt x="783967" y="17119"/>
                </a:cubicBezTo>
                <a:cubicBezTo>
                  <a:pt x="783126" y="17583"/>
                  <a:pt x="782069" y="17922"/>
                  <a:pt x="780794" y="18136"/>
                </a:cubicBezTo>
                <a:lnTo>
                  <a:pt x="780794" y="109347"/>
                </a:lnTo>
                <a:cubicBezTo>
                  <a:pt x="780869" y="112592"/>
                  <a:pt x="780497" y="115378"/>
                  <a:pt x="779679" y="117704"/>
                </a:cubicBezTo>
                <a:cubicBezTo>
                  <a:pt x="778861" y="120030"/>
                  <a:pt x="777147" y="121897"/>
                  <a:pt x="774537" y="123304"/>
                </a:cubicBezTo>
                <a:cubicBezTo>
                  <a:pt x="771927" y="124712"/>
                  <a:pt x="767973" y="125660"/>
                  <a:pt x="762673" y="126149"/>
                </a:cubicBezTo>
                <a:cubicBezTo>
                  <a:pt x="762493" y="124002"/>
                  <a:pt x="762187" y="122096"/>
                  <a:pt x="761756" y="120432"/>
                </a:cubicBezTo>
                <a:cubicBezTo>
                  <a:pt x="761325" y="118768"/>
                  <a:pt x="760653" y="117429"/>
                  <a:pt x="759738" y="116415"/>
                </a:cubicBezTo>
                <a:cubicBezTo>
                  <a:pt x="758793" y="115353"/>
                  <a:pt x="757481" y="114442"/>
                  <a:pt x="755803" y="113681"/>
                </a:cubicBezTo>
                <a:cubicBezTo>
                  <a:pt x="754124" y="112920"/>
                  <a:pt x="751745" y="112275"/>
                  <a:pt x="748665" y="111747"/>
                </a:cubicBezTo>
                <a:lnTo>
                  <a:pt x="748665" y="109881"/>
                </a:lnTo>
                <a:cubicBezTo>
                  <a:pt x="748808" y="109890"/>
                  <a:pt x="749961" y="109960"/>
                  <a:pt x="752124" y="110088"/>
                </a:cubicBezTo>
                <a:cubicBezTo>
                  <a:pt x="754287" y="110216"/>
                  <a:pt x="756606" y="110345"/>
                  <a:pt x="759081" y="110473"/>
                </a:cubicBezTo>
                <a:cubicBezTo>
                  <a:pt x="761556" y="110602"/>
                  <a:pt x="763331" y="110671"/>
                  <a:pt x="764408" y="110681"/>
                </a:cubicBezTo>
                <a:cubicBezTo>
                  <a:pt x="765516" y="110689"/>
                  <a:pt x="766267" y="110472"/>
                  <a:pt x="766659" y="110031"/>
                </a:cubicBezTo>
                <a:cubicBezTo>
                  <a:pt x="767051" y="109589"/>
                  <a:pt x="767234" y="108872"/>
                  <a:pt x="767209" y="107880"/>
                </a:cubicBezTo>
                <a:lnTo>
                  <a:pt x="767209" y="71342"/>
                </a:lnTo>
                <a:cubicBezTo>
                  <a:pt x="765736" y="73893"/>
                  <a:pt x="764080" y="76693"/>
                  <a:pt x="762240" y="79743"/>
                </a:cubicBezTo>
                <a:cubicBezTo>
                  <a:pt x="760400" y="82794"/>
                  <a:pt x="758410" y="85994"/>
                  <a:pt x="756270" y="89345"/>
                </a:cubicBezTo>
                <a:cubicBezTo>
                  <a:pt x="756328" y="90239"/>
                  <a:pt x="756178" y="91117"/>
                  <a:pt x="755819" y="91978"/>
                </a:cubicBezTo>
                <a:cubicBezTo>
                  <a:pt x="755461" y="92840"/>
                  <a:pt x="754944" y="93517"/>
                  <a:pt x="754268" y="94012"/>
                </a:cubicBezTo>
                <a:lnTo>
                  <a:pt x="746931" y="82144"/>
                </a:lnTo>
                <a:lnTo>
                  <a:pt x="746531" y="82144"/>
                </a:lnTo>
                <a:lnTo>
                  <a:pt x="728789" y="82144"/>
                </a:lnTo>
                <a:cubicBezTo>
                  <a:pt x="728073" y="90514"/>
                  <a:pt x="725508" y="98543"/>
                  <a:pt x="721094" y="106230"/>
                </a:cubicBezTo>
                <a:cubicBezTo>
                  <a:pt x="716680" y="113917"/>
                  <a:pt x="709116" y="120646"/>
                  <a:pt x="698401" y="126416"/>
                </a:cubicBezTo>
                <a:lnTo>
                  <a:pt x="697067" y="125216"/>
                </a:lnTo>
                <a:cubicBezTo>
                  <a:pt x="703223" y="118979"/>
                  <a:pt x="707646" y="112217"/>
                  <a:pt x="710335" y="104930"/>
                </a:cubicBezTo>
                <a:cubicBezTo>
                  <a:pt x="713025" y="97643"/>
                  <a:pt x="714647" y="90047"/>
                  <a:pt x="715203" y="82144"/>
                </a:cubicBezTo>
                <a:lnTo>
                  <a:pt x="697734" y="82144"/>
                </a:lnTo>
                <a:lnTo>
                  <a:pt x="696667" y="78410"/>
                </a:lnTo>
                <a:lnTo>
                  <a:pt x="715469" y="78410"/>
                </a:lnTo>
                <a:cubicBezTo>
                  <a:pt x="715625" y="74565"/>
                  <a:pt x="715714" y="70653"/>
                  <a:pt x="715736" y="66675"/>
                </a:cubicBezTo>
                <a:lnTo>
                  <a:pt x="715736" y="56007"/>
                </a:lnTo>
                <a:lnTo>
                  <a:pt x="701601" y="56007"/>
                </a:lnTo>
                <a:lnTo>
                  <a:pt x="700534" y="52273"/>
                </a:lnTo>
                <a:lnTo>
                  <a:pt x="715736" y="52273"/>
                </a:lnTo>
                <a:lnTo>
                  <a:pt x="715736" y="31604"/>
                </a:lnTo>
                <a:lnTo>
                  <a:pt x="698267" y="31604"/>
                </a:lnTo>
                <a:lnTo>
                  <a:pt x="697200" y="27870"/>
                </a:lnTo>
                <a:lnTo>
                  <a:pt x="724926" y="27870"/>
                </a:lnTo>
                <a:cubicBezTo>
                  <a:pt x="726222" y="23800"/>
                  <a:pt x="727460" y="19339"/>
                  <a:pt x="728640" y="14485"/>
                </a:cubicBezTo>
                <a:cubicBezTo>
                  <a:pt x="729819" y="9632"/>
                  <a:pt x="730758" y="5204"/>
                  <a:pt x="731456" y="1200"/>
                </a:cubicBezTo>
                <a:close/>
                <a:moveTo>
                  <a:pt x="1603001" y="1067"/>
                </a:moveTo>
                <a:lnTo>
                  <a:pt x="1624870" y="3201"/>
                </a:lnTo>
                <a:cubicBezTo>
                  <a:pt x="1624753" y="4142"/>
                  <a:pt x="1624320" y="4926"/>
                  <a:pt x="1623570" y="5551"/>
                </a:cubicBezTo>
                <a:cubicBezTo>
                  <a:pt x="1622820" y="6176"/>
                  <a:pt x="1621653" y="6593"/>
                  <a:pt x="1620069" y="6801"/>
                </a:cubicBezTo>
                <a:lnTo>
                  <a:pt x="1620069" y="30404"/>
                </a:lnTo>
                <a:lnTo>
                  <a:pt x="1634338" y="30404"/>
                </a:lnTo>
                <a:lnTo>
                  <a:pt x="1643272" y="17069"/>
                </a:lnTo>
                <a:cubicBezTo>
                  <a:pt x="1643366" y="17142"/>
                  <a:pt x="1644334" y="17988"/>
                  <a:pt x="1646176" y="19608"/>
                </a:cubicBezTo>
                <a:cubicBezTo>
                  <a:pt x="1648019" y="21227"/>
                  <a:pt x="1650172" y="23179"/>
                  <a:pt x="1652636" y="25465"/>
                </a:cubicBezTo>
                <a:cubicBezTo>
                  <a:pt x="1655101" y="27751"/>
                  <a:pt x="1657314" y="29931"/>
                  <a:pt x="1659274" y="32004"/>
                </a:cubicBezTo>
                <a:cubicBezTo>
                  <a:pt x="1659127" y="32735"/>
                  <a:pt x="1658721" y="33274"/>
                  <a:pt x="1658057" y="33621"/>
                </a:cubicBezTo>
                <a:cubicBezTo>
                  <a:pt x="1657394" y="33968"/>
                  <a:pt x="1656554" y="34140"/>
                  <a:pt x="1655540" y="34138"/>
                </a:cubicBezTo>
                <a:lnTo>
                  <a:pt x="1620069" y="34138"/>
                </a:lnTo>
                <a:lnTo>
                  <a:pt x="1620069" y="106280"/>
                </a:lnTo>
                <a:cubicBezTo>
                  <a:pt x="1620158" y="110146"/>
                  <a:pt x="1619684" y="113453"/>
                  <a:pt x="1618647" y="116202"/>
                </a:cubicBezTo>
                <a:cubicBezTo>
                  <a:pt x="1617610" y="118952"/>
                  <a:pt x="1615476" y="121153"/>
                  <a:pt x="1612246" y="122806"/>
                </a:cubicBezTo>
                <a:cubicBezTo>
                  <a:pt x="1609016" y="124458"/>
                  <a:pt x="1604156" y="125573"/>
                  <a:pt x="1597667" y="126149"/>
                </a:cubicBezTo>
                <a:cubicBezTo>
                  <a:pt x="1597425" y="123424"/>
                  <a:pt x="1597042" y="121074"/>
                  <a:pt x="1596516" y="119098"/>
                </a:cubicBezTo>
                <a:cubicBezTo>
                  <a:pt x="1595991" y="117123"/>
                  <a:pt x="1595175" y="115473"/>
                  <a:pt x="1594066" y="114148"/>
                </a:cubicBezTo>
                <a:cubicBezTo>
                  <a:pt x="1592938" y="112817"/>
                  <a:pt x="1591394" y="111678"/>
                  <a:pt x="1589432" y="110731"/>
                </a:cubicBezTo>
                <a:cubicBezTo>
                  <a:pt x="1587471" y="109783"/>
                  <a:pt x="1584659" y="109011"/>
                  <a:pt x="1580998" y="108414"/>
                </a:cubicBezTo>
                <a:lnTo>
                  <a:pt x="1580998" y="106547"/>
                </a:lnTo>
                <a:cubicBezTo>
                  <a:pt x="1581170" y="106560"/>
                  <a:pt x="1582559" y="106652"/>
                  <a:pt x="1585166" y="106823"/>
                </a:cubicBezTo>
                <a:cubicBezTo>
                  <a:pt x="1587773" y="106995"/>
                  <a:pt x="1590565" y="107166"/>
                  <a:pt x="1593543" y="107337"/>
                </a:cubicBezTo>
                <a:cubicBezTo>
                  <a:pt x="1596520" y="107508"/>
                  <a:pt x="1598650" y="107600"/>
                  <a:pt x="1599934" y="107614"/>
                </a:cubicBezTo>
                <a:cubicBezTo>
                  <a:pt x="1601053" y="107616"/>
                  <a:pt x="1601848" y="107411"/>
                  <a:pt x="1602317" y="106997"/>
                </a:cubicBezTo>
                <a:cubicBezTo>
                  <a:pt x="1602787" y="106583"/>
                  <a:pt x="1603014" y="105944"/>
                  <a:pt x="1603001" y="105080"/>
                </a:cubicBezTo>
                <a:lnTo>
                  <a:pt x="1603001" y="54274"/>
                </a:lnTo>
                <a:cubicBezTo>
                  <a:pt x="1595238" y="65933"/>
                  <a:pt x="1585626" y="76518"/>
                  <a:pt x="1574164" y="86028"/>
                </a:cubicBezTo>
                <a:cubicBezTo>
                  <a:pt x="1562701" y="95537"/>
                  <a:pt x="1549555" y="103621"/>
                  <a:pt x="1534725" y="110281"/>
                </a:cubicBezTo>
                <a:lnTo>
                  <a:pt x="1533525" y="108814"/>
                </a:lnTo>
                <a:cubicBezTo>
                  <a:pt x="1542771" y="102590"/>
                  <a:pt x="1551335" y="95376"/>
                  <a:pt x="1559217" y="87172"/>
                </a:cubicBezTo>
                <a:cubicBezTo>
                  <a:pt x="1567100" y="78967"/>
                  <a:pt x="1574034" y="70311"/>
                  <a:pt x="1580020" y="61203"/>
                </a:cubicBezTo>
                <a:cubicBezTo>
                  <a:pt x="1586006" y="52095"/>
                  <a:pt x="1590777" y="43073"/>
                  <a:pt x="1594333" y="34138"/>
                </a:cubicBezTo>
                <a:lnTo>
                  <a:pt x="1536592" y="34138"/>
                </a:lnTo>
                <a:lnTo>
                  <a:pt x="1535526" y="30404"/>
                </a:lnTo>
                <a:lnTo>
                  <a:pt x="1603001" y="30404"/>
                </a:lnTo>
                <a:close/>
                <a:moveTo>
                  <a:pt x="455257" y="1067"/>
                </a:moveTo>
                <a:lnTo>
                  <a:pt x="476460" y="2934"/>
                </a:lnTo>
                <a:cubicBezTo>
                  <a:pt x="476362" y="3870"/>
                  <a:pt x="475957" y="4665"/>
                  <a:pt x="475243" y="5317"/>
                </a:cubicBezTo>
                <a:cubicBezTo>
                  <a:pt x="474529" y="5970"/>
                  <a:pt x="473290" y="6465"/>
                  <a:pt x="471526" y="6801"/>
                </a:cubicBezTo>
                <a:lnTo>
                  <a:pt x="471526" y="27870"/>
                </a:lnTo>
                <a:lnTo>
                  <a:pt x="491528" y="27870"/>
                </a:lnTo>
                <a:lnTo>
                  <a:pt x="500196" y="17069"/>
                </a:lnTo>
                <a:cubicBezTo>
                  <a:pt x="500281" y="17122"/>
                  <a:pt x="501208" y="17801"/>
                  <a:pt x="502977" y="19104"/>
                </a:cubicBezTo>
                <a:cubicBezTo>
                  <a:pt x="504746" y="20407"/>
                  <a:pt x="506848" y="22014"/>
                  <a:pt x="509284" y="23924"/>
                </a:cubicBezTo>
                <a:cubicBezTo>
                  <a:pt x="511719" y="25835"/>
                  <a:pt x="513980" y="27728"/>
                  <a:pt x="516065" y="29604"/>
                </a:cubicBezTo>
                <a:cubicBezTo>
                  <a:pt x="515856" y="30271"/>
                  <a:pt x="515440" y="30771"/>
                  <a:pt x="514814" y="31104"/>
                </a:cubicBezTo>
                <a:cubicBezTo>
                  <a:pt x="514189" y="31437"/>
                  <a:pt x="513406" y="31604"/>
                  <a:pt x="512464" y="31604"/>
                </a:cubicBezTo>
                <a:lnTo>
                  <a:pt x="471526" y="31604"/>
                </a:lnTo>
                <a:lnTo>
                  <a:pt x="471526" y="57741"/>
                </a:lnTo>
                <a:lnTo>
                  <a:pt x="500329" y="57741"/>
                </a:lnTo>
                <a:lnTo>
                  <a:pt x="509397" y="46006"/>
                </a:lnTo>
                <a:cubicBezTo>
                  <a:pt x="509482" y="46069"/>
                  <a:pt x="510423" y="46817"/>
                  <a:pt x="512220" y="48248"/>
                </a:cubicBezTo>
                <a:cubicBezTo>
                  <a:pt x="514016" y="49680"/>
                  <a:pt x="516157" y="51415"/>
                  <a:pt x="518643" y="53454"/>
                </a:cubicBezTo>
                <a:cubicBezTo>
                  <a:pt x="521128" y="55493"/>
                  <a:pt x="523447" y="57455"/>
                  <a:pt x="525599" y="59341"/>
                </a:cubicBezTo>
                <a:cubicBezTo>
                  <a:pt x="525388" y="60072"/>
                  <a:pt x="524944" y="60610"/>
                  <a:pt x="524266" y="60958"/>
                </a:cubicBezTo>
                <a:cubicBezTo>
                  <a:pt x="523588" y="61305"/>
                  <a:pt x="522743" y="61477"/>
                  <a:pt x="521732" y="61474"/>
                </a:cubicBezTo>
                <a:lnTo>
                  <a:pt x="485661" y="61474"/>
                </a:lnTo>
                <a:lnTo>
                  <a:pt x="485661" y="63741"/>
                </a:lnTo>
                <a:lnTo>
                  <a:pt x="485661" y="104280"/>
                </a:lnTo>
                <a:cubicBezTo>
                  <a:pt x="485608" y="105330"/>
                  <a:pt x="485880" y="106063"/>
                  <a:pt x="486478" y="106480"/>
                </a:cubicBezTo>
                <a:cubicBezTo>
                  <a:pt x="487075" y="106897"/>
                  <a:pt x="488314" y="107097"/>
                  <a:pt x="490195" y="107080"/>
                </a:cubicBezTo>
                <a:lnTo>
                  <a:pt x="501129" y="107080"/>
                </a:lnTo>
                <a:cubicBezTo>
                  <a:pt x="503094" y="107083"/>
                  <a:pt x="504866" y="107077"/>
                  <a:pt x="506447" y="107063"/>
                </a:cubicBezTo>
                <a:cubicBezTo>
                  <a:pt x="508028" y="107050"/>
                  <a:pt x="509233" y="107011"/>
                  <a:pt x="510064" y="106947"/>
                </a:cubicBezTo>
                <a:cubicBezTo>
                  <a:pt x="510967" y="106891"/>
                  <a:pt x="511661" y="106702"/>
                  <a:pt x="512147" y="106380"/>
                </a:cubicBezTo>
                <a:cubicBezTo>
                  <a:pt x="512634" y="106058"/>
                  <a:pt x="513095" y="105536"/>
                  <a:pt x="513531" y="104813"/>
                </a:cubicBezTo>
                <a:cubicBezTo>
                  <a:pt x="514200" y="103480"/>
                  <a:pt x="515062" y="101113"/>
                  <a:pt x="516115" y="97712"/>
                </a:cubicBezTo>
                <a:cubicBezTo>
                  <a:pt x="517168" y="94312"/>
                  <a:pt x="518396" y="90278"/>
                  <a:pt x="519798" y="85611"/>
                </a:cubicBezTo>
                <a:lnTo>
                  <a:pt x="521324" y="85611"/>
                </a:lnTo>
                <a:lnTo>
                  <a:pt x="521732" y="105747"/>
                </a:lnTo>
                <a:cubicBezTo>
                  <a:pt x="523816" y="106597"/>
                  <a:pt x="525216" y="107564"/>
                  <a:pt x="525933" y="108647"/>
                </a:cubicBezTo>
                <a:cubicBezTo>
                  <a:pt x="526649" y="109731"/>
                  <a:pt x="526983" y="111031"/>
                  <a:pt x="526933" y="112548"/>
                </a:cubicBezTo>
                <a:cubicBezTo>
                  <a:pt x="526999" y="114768"/>
                  <a:pt x="526243" y="116609"/>
                  <a:pt x="524666" y="118069"/>
                </a:cubicBezTo>
                <a:cubicBezTo>
                  <a:pt x="523089" y="119529"/>
                  <a:pt x="520294" y="120619"/>
                  <a:pt x="516281" y="121339"/>
                </a:cubicBezTo>
                <a:cubicBezTo>
                  <a:pt x="512267" y="122058"/>
                  <a:pt x="506639" y="122417"/>
                  <a:pt x="499396" y="122415"/>
                </a:cubicBezTo>
                <a:lnTo>
                  <a:pt x="486461" y="122415"/>
                </a:lnTo>
                <a:cubicBezTo>
                  <a:pt x="479880" y="122521"/>
                  <a:pt x="475440" y="121576"/>
                  <a:pt x="473143" y="119582"/>
                </a:cubicBezTo>
                <a:cubicBezTo>
                  <a:pt x="470845" y="117587"/>
                  <a:pt x="469773" y="113909"/>
                  <a:pt x="469926" y="108547"/>
                </a:cubicBezTo>
                <a:lnTo>
                  <a:pt x="469926" y="61474"/>
                </a:lnTo>
                <a:lnTo>
                  <a:pt x="454990" y="61474"/>
                </a:lnTo>
                <a:cubicBezTo>
                  <a:pt x="454254" y="72242"/>
                  <a:pt x="452141" y="81866"/>
                  <a:pt x="448649" y="90347"/>
                </a:cubicBezTo>
                <a:cubicBezTo>
                  <a:pt x="445157" y="98828"/>
                  <a:pt x="439635" y="106101"/>
                  <a:pt x="432084" y="112167"/>
                </a:cubicBezTo>
                <a:cubicBezTo>
                  <a:pt x="424532" y="118233"/>
                  <a:pt x="414299" y="123027"/>
                  <a:pt x="401384" y="126549"/>
                </a:cubicBezTo>
                <a:lnTo>
                  <a:pt x="400717" y="124949"/>
                </a:lnTo>
                <a:cubicBezTo>
                  <a:pt x="410002" y="119972"/>
                  <a:pt x="417213" y="114309"/>
                  <a:pt x="422349" y="107959"/>
                </a:cubicBezTo>
                <a:cubicBezTo>
                  <a:pt x="427486" y="101610"/>
                  <a:pt x="431111" y="94563"/>
                  <a:pt x="433225" y="86821"/>
                </a:cubicBezTo>
                <a:cubicBezTo>
                  <a:pt x="435338" y="79078"/>
                  <a:pt x="436504" y="70630"/>
                  <a:pt x="436721" y="61474"/>
                </a:cubicBezTo>
                <a:lnTo>
                  <a:pt x="402717" y="61474"/>
                </a:lnTo>
                <a:lnTo>
                  <a:pt x="401650" y="57741"/>
                </a:lnTo>
                <a:lnTo>
                  <a:pt x="455257" y="57741"/>
                </a:lnTo>
                <a:lnTo>
                  <a:pt x="455257" y="31604"/>
                </a:lnTo>
                <a:lnTo>
                  <a:pt x="432988" y="31604"/>
                </a:lnTo>
                <a:cubicBezTo>
                  <a:pt x="426831" y="41339"/>
                  <a:pt x="419541" y="49073"/>
                  <a:pt x="411118" y="54807"/>
                </a:cubicBezTo>
                <a:lnTo>
                  <a:pt x="409518" y="53607"/>
                </a:lnTo>
                <a:cubicBezTo>
                  <a:pt x="413321" y="47417"/>
                  <a:pt x="416749" y="39994"/>
                  <a:pt x="419803" y="31337"/>
                </a:cubicBezTo>
                <a:cubicBezTo>
                  <a:pt x="422856" y="22681"/>
                  <a:pt x="425117" y="13524"/>
                  <a:pt x="426587" y="3867"/>
                </a:cubicBezTo>
                <a:lnTo>
                  <a:pt x="447523" y="9735"/>
                </a:lnTo>
                <a:cubicBezTo>
                  <a:pt x="447320" y="10618"/>
                  <a:pt x="446792" y="11318"/>
                  <a:pt x="445939" y="11835"/>
                </a:cubicBezTo>
                <a:cubicBezTo>
                  <a:pt x="445086" y="12352"/>
                  <a:pt x="443925" y="12585"/>
                  <a:pt x="442455" y="12535"/>
                </a:cubicBezTo>
                <a:cubicBezTo>
                  <a:pt x="441389" y="15274"/>
                  <a:pt x="440255" y="17930"/>
                  <a:pt x="439055" y="20503"/>
                </a:cubicBezTo>
                <a:cubicBezTo>
                  <a:pt x="437855" y="23075"/>
                  <a:pt x="436588" y="25531"/>
                  <a:pt x="435255" y="27870"/>
                </a:cubicBezTo>
                <a:lnTo>
                  <a:pt x="455257" y="27870"/>
                </a:lnTo>
                <a:close/>
                <a:moveTo>
                  <a:pt x="1465783" y="1000"/>
                </a:moveTo>
                <a:lnTo>
                  <a:pt x="1486053" y="3014"/>
                </a:lnTo>
                <a:cubicBezTo>
                  <a:pt x="1486011" y="3913"/>
                  <a:pt x="1485628" y="4718"/>
                  <a:pt x="1484902" y="5430"/>
                </a:cubicBezTo>
                <a:cubicBezTo>
                  <a:pt x="1484177" y="6143"/>
                  <a:pt x="1482961" y="6644"/>
                  <a:pt x="1481252" y="6934"/>
                </a:cubicBezTo>
                <a:cubicBezTo>
                  <a:pt x="1481119" y="14157"/>
                  <a:pt x="1481252" y="21314"/>
                  <a:pt x="1481652" y="28404"/>
                </a:cubicBezTo>
                <a:lnTo>
                  <a:pt x="1501655" y="28404"/>
                </a:lnTo>
                <a:lnTo>
                  <a:pt x="1506455" y="22403"/>
                </a:lnTo>
                <a:cubicBezTo>
                  <a:pt x="1505655" y="22475"/>
                  <a:pt x="1504822" y="22431"/>
                  <a:pt x="1503955" y="22270"/>
                </a:cubicBezTo>
                <a:cubicBezTo>
                  <a:pt x="1503088" y="22108"/>
                  <a:pt x="1502188" y="21797"/>
                  <a:pt x="1501255" y="21336"/>
                </a:cubicBezTo>
                <a:cubicBezTo>
                  <a:pt x="1500077" y="18325"/>
                  <a:pt x="1498199" y="15380"/>
                  <a:pt x="1495621" y="12502"/>
                </a:cubicBezTo>
                <a:cubicBezTo>
                  <a:pt x="1493042" y="9624"/>
                  <a:pt x="1490431" y="7279"/>
                  <a:pt x="1487786" y="5467"/>
                </a:cubicBezTo>
                <a:lnTo>
                  <a:pt x="1488720" y="4401"/>
                </a:lnTo>
                <a:cubicBezTo>
                  <a:pt x="1495775" y="4053"/>
                  <a:pt x="1501148" y="4674"/>
                  <a:pt x="1504840" y="6263"/>
                </a:cubicBezTo>
                <a:cubicBezTo>
                  <a:pt x="1508532" y="7851"/>
                  <a:pt x="1510883" y="9825"/>
                  <a:pt x="1511893" y="12184"/>
                </a:cubicBezTo>
                <a:cubicBezTo>
                  <a:pt x="1512903" y="14543"/>
                  <a:pt x="1512913" y="16705"/>
                  <a:pt x="1511923" y="18669"/>
                </a:cubicBezTo>
                <a:cubicBezTo>
                  <a:pt x="1513514" y="19897"/>
                  <a:pt x="1515665" y="21608"/>
                  <a:pt x="1518373" y="23803"/>
                </a:cubicBezTo>
                <a:cubicBezTo>
                  <a:pt x="1521082" y="25998"/>
                  <a:pt x="1523599" y="28109"/>
                  <a:pt x="1525924" y="30137"/>
                </a:cubicBezTo>
                <a:cubicBezTo>
                  <a:pt x="1525777" y="30804"/>
                  <a:pt x="1525371" y="31304"/>
                  <a:pt x="1524707" y="31637"/>
                </a:cubicBezTo>
                <a:cubicBezTo>
                  <a:pt x="1524044" y="31971"/>
                  <a:pt x="1523204" y="32137"/>
                  <a:pt x="1522190" y="32137"/>
                </a:cubicBezTo>
                <a:lnTo>
                  <a:pt x="1481785" y="32137"/>
                </a:lnTo>
                <a:cubicBezTo>
                  <a:pt x="1482297" y="39302"/>
                  <a:pt x="1483175" y="46275"/>
                  <a:pt x="1484419" y="53057"/>
                </a:cubicBezTo>
                <a:cubicBezTo>
                  <a:pt x="1485664" y="59838"/>
                  <a:pt x="1487408" y="66245"/>
                  <a:pt x="1489653" y="72276"/>
                </a:cubicBezTo>
                <a:cubicBezTo>
                  <a:pt x="1491917" y="67459"/>
                  <a:pt x="1493890" y="62591"/>
                  <a:pt x="1495571" y="57674"/>
                </a:cubicBezTo>
                <a:cubicBezTo>
                  <a:pt x="1497251" y="52757"/>
                  <a:pt x="1498657" y="47889"/>
                  <a:pt x="1499788" y="43072"/>
                </a:cubicBezTo>
                <a:lnTo>
                  <a:pt x="1520590" y="50006"/>
                </a:lnTo>
                <a:cubicBezTo>
                  <a:pt x="1520360" y="50820"/>
                  <a:pt x="1519854" y="51459"/>
                  <a:pt x="1519073" y="51923"/>
                </a:cubicBezTo>
                <a:cubicBezTo>
                  <a:pt x="1518293" y="52387"/>
                  <a:pt x="1517020" y="52593"/>
                  <a:pt x="1515256" y="52540"/>
                </a:cubicBezTo>
                <a:cubicBezTo>
                  <a:pt x="1513139" y="58366"/>
                  <a:pt x="1510572" y="64183"/>
                  <a:pt x="1507555" y="69992"/>
                </a:cubicBezTo>
                <a:cubicBezTo>
                  <a:pt x="1504538" y="75801"/>
                  <a:pt x="1500971" y="81452"/>
                  <a:pt x="1496854" y="86944"/>
                </a:cubicBezTo>
                <a:cubicBezTo>
                  <a:pt x="1500588" y="92812"/>
                  <a:pt x="1505255" y="97879"/>
                  <a:pt x="1510856" y="102146"/>
                </a:cubicBezTo>
                <a:cubicBezTo>
                  <a:pt x="1511822" y="103091"/>
                  <a:pt x="1512623" y="103535"/>
                  <a:pt x="1513256" y="103480"/>
                </a:cubicBezTo>
                <a:cubicBezTo>
                  <a:pt x="1513889" y="103424"/>
                  <a:pt x="1514556" y="102802"/>
                  <a:pt x="1515256" y="101613"/>
                </a:cubicBezTo>
                <a:cubicBezTo>
                  <a:pt x="1516381" y="99835"/>
                  <a:pt x="1517732" y="97423"/>
                  <a:pt x="1519307" y="94379"/>
                </a:cubicBezTo>
                <a:cubicBezTo>
                  <a:pt x="1520882" y="91334"/>
                  <a:pt x="1522332" y="88322"/>
                  <a:pt x="1523657" y="85344"/>
                </a:cubicBezTo>
                <a:lnTo>
                  <a:pt x="1524991" y="85611"/>
                </a:lnTo>
                <a:lnTo>
                  <a:pt x="1521924" y="108147"/>
                </a:lnTo>
                <a:cubicBezTo>
                  <a:pt x="1524299" y="112039"/>
                  <a:pt x="1525716" y="115089"/>
                  <a:pt x="1526174" y="117298"/>
                </a:cubicBezTo>
                <a:cubicBezTo>
                  <a:pt x="1526633" y="119507"/>
                  <a:pt x="1526283" y="121124"/>
                  <a:pt x="1525124" y="122149"/>
                </a:cubicBezTo>
                <a:cubicBezTo>
                  <a:pt x="1523061" y="124034"/>
                  <a:pt x="1520608" y="124857"/>
                  <a:pt x="1517765" y="124618"/>
                </a:cubicBezTo>
                <a:cubicBezTo>
                  <a:pt x="1514922" y="124379"/>
                  <a:pt x="1512064" y="123504"/>
                  <a:pt x="1509191" y="121991"/>
                </a:cubicBezTo>
                <a:cubicBezTo>
                  <a:pt x="1506319" y="120478"/>
                  <a:pt x="1503806" y="118752"/>
                  <a:pt x="1501655" y="116815"/>
                </a:cubicBezTo>
                <a:cubicBezTo>
                  <a:pt x="1498593" y="114209"/>
                  <a:pt x="1495782" y="111420"/>
                  <a:pt x="1493220" y="108447"/>
                </a:cubicBezTo>
                <a:cubicBezTo>
                  <a:pt x="1490659" y="105474"/>
                  <a:pt x="1488314" y="102352"/>
                  <a:pt x="1486186" y="99079"/>
                </a:cubicBezTo>
                <a:cubicBezTo>
                  <a:pt x="1480871" y="104433"/>
                  <a:pt x="1474798" y="109294"/>
                  <a:pt x="1467967" y="113664"/>
                </a:cubicBezTo>
                <a:cubicBezTo>
                  <a:pt x="1461136" y="118034"/>
                  <a:pt x="1453429" y="121796"/>
                  <a:pt x="1444847" y="124949"/>
                </a:cubicBezTo>
                <a:lnTo>
                  <a:pt x="1443914" y="123349"/>
                </a:lnTo>
                <a:cubicBezTo>
                  <a:pt x="1451640" y="118779"/>
                  <a:pt x="1458524" y="113550"/>
                  <a:pt x="1464567" y="107664"/>
                </a:cubicBezTo>
                <a:cubicBezTo>
                  <a:pt x="1470609" y="101777"/>
                  <a:pt x="1475860" y="95448"/>
                  <a:pt x="1480319" y="88678"/>
                </a:cubicBezTo>
                <a:cubicBezTo>
                  <a:pt x="1476421" y="80455"/>
                  <a:pt x="1473415" y="71598"/>
                  <a:pt x="1471301" y="62108"/>
                </a:cubicBezTo>
                <a:cubicBezTo>
                  <a:pt x="1469187" y="52618"/>
                  <a:pt x="1467748" y="42628"/>
                  <a:pt x="1466984" y="32137"/>
                </a:cubicBezTo>
                <a:lnTo>
                  <a:pt x="1429512" y="32137"/>
                </a:lnTo>
                <a:lnTo>
                  <a:pt x="1429512" y="53473"/>
                </a:lnTo>
                <a:lnTo>
                  <a:pt x="1445247" y="53473"/>
                </a:lnTo>
                <a:lnTo>
                  <a:pt x="1452715" y="46006"/>
                </a:lnTo>
                <a:lnTo>
                  <a:pt x="1466184" y="57207"/>
                </a:lnTo>
                <a:cubicBezTo>
                  <a:pt x="1465725" y="57743"/>
                  <a:pt x="1465075" y="58205"/>
                  <a:pt x="1464233" y="58591"/>
                </a:cubicBezTo>
                <a:cubicBezTo>
                  <a:pt x="1463391" y="58977"/>
                  <a:pt x="1462308" y="59271"/>
                  <a:pt x="1460983" y="59474"/>
                </a:cubicBezTo>
                <a:cubicBezTo>
                  <a:pt x="1460736" y="68908"/>
                  <a:pt x="1460326" y="76547"/>
                  <a:pt x="1459753" y="82391"/>
                </a:cubicBezTo>
                <a:cubicBezTo>
                  <a:pt x="1459180" y="88234"/>
                  <a:pt x="1458326" y="92752"/>
                  <a:pt x="1457190" y="95943"/>
                </a:cubicBezTo>
                <a:cubicBezTo>
                  <a:pt x="1456054" y="99134"/>
                  <a:pt x="1454518" y="101469"/>
                  <a:pt x="1452582" y="102946"/>
                </a:cubicBezTo>
                <a:cubicBezTo>
                  <a:pt x="1450798" y="104349"/>
                  <a:pt x="1448731" y="105411"/>
                  <a:pt x="1446381" y="106130"/>
                </a:cubicBezTo>
                <a:cubicBezTo>
                  <a:pt x="1444031" y="106850"/>
                  <a:pt x="1441297" y="107211"/>
                  <a:pt x="1438180" y="107214"/>
                </a:cubicBezTo>
                <a:cubicBezTo>
                  <a:pt x="1438202" y="105069"/>
                  <a:pt x="1438091" y="103157"/>
                  <a:pt x="1437846" y="101479"/>
                </a:cubicBezTo>
                <a:cubicBezTo>
                  <a:pt x="1437602" y="99801"/>
                  <a:pt x="1437091" y="98424"/>
                  <a:pt x="1436313" y="97346"/>
                </a:cubicBezTo>
                <a:cubicBezTo>
                  <a:pt x="1435510" y="96418"/>
                  <a:pt x="1434415" y="95607"/>
                  <a:pt x="1433029" y="94912"/>
                </a:cubicBezTo>
                <a:cubicBezTo>
                  <a:pt x="1431643" y="94217"/>
                  <a:pt x="1429982" y="93606"/>
                  <a:pt x="1428045" y="93078"/>
                </a:cubicBezTo>
                <a:lnTo>
                  <a:pt x="1428045" y="91345"/>
                </a:lnTo>
                <a:cubicBezTo>
                  <a:pt x="1429696" y="91484"/>
                  <a:pt x="1431596" y="91606"/>
                  <a:pt x="1433746" y="91712"/>
                </a:cubicBezTo>
                <a:cubicBezTo>
                  <a:pt x="1435896" y="91817"/>
                  <a:pt x="1437596" y="91873"/>
                  <a:pt x="1438847" y="91878"/>
                </a:cubicBezTo>
                <a:cubicBezTo>
                  <a:pt x="1439763" y="91884"/>
                  <a:pt x="1440497" y="91806"/>
                  <a:pt x="1441047" y="91645"/>
                </a:cubicBezTo>
                <a:cubicBezTo>
                  <a:pt x="1441597" y="91484"/>
                  <a:pt x="1442064" y="91206"/>
                  <a:pt x="1442447" y="90811"/>
                </a:cubicBezTo>
                <a:cubicBezTo>
                  <a:pt x="1443631" y="89820"/>
                  <a:pt x="1444531" y="86636"/>
                  <a:pt x="1445147" y="81260"/>
                </a:cubicBezTo>
                <a:cubicBezTo>
                  <a:pt x="1445764" y="75885"/>
                  <a:pt x="1446198" y="67867"/>
                  <a:pt x="1446448" y="57207"/>
                </a:cubicBezTo>
                <a:lnTo>
                  <a:pt x="1429512" y="57207"/>
                </a:lnTo>
                <a:cubicBezTo>
                  <a:pt x="1429653" y="64435"/>
                  <a:pt x="1429164" y="72219"/>
                  <a:pt x="1428045" y="80558"/>
                </a:cubicBezTo>
                <a:cubicBezTo>
                  <a:pt x="1426927" y="88898"/>
                  <a:pt x="1424334" y="97096"/>
                  <a:pt x="1420266" y="105154"/>
                </a:cubicBezTo>
                <a:cubicBezTo>
                  <a:pt x="1416199" y="113212"/>
                  <a:pt x="1409813" y="120432"/>
                  <a:pt x="1401109" y="126816"/>
                </a:cubicBezTo>
                <a:lnTo>
                  <a:pt x="1399908" y="125616"/>
                </a:lnTo>
                <a:cubicBezTo>
                  <a:pt x="1406092" y="115301"/>
                  <a:pt x="1410026" y="104160"/>
                  <a:pt x="1411710" y="92195"/>
                </a:cubicBezTo>
                <a:cubicBezTo>
                  <a:pt x="1413393" y="80230"/>
                  <a:pt x="1414127" y="68523"/>
                  <a:pt x="1413910" y="57074"/>
                </a:cubicBezTo>
                <a:lnTo>
                  <a:pt x="1413910" y="22003"/>
                </a:lnTo>
                <a:lnTo>
                  <a:pt x="1431912" y="28404"/>
                </a:lnTo>
                <a:lnTo>
                  <a:pt x="1466584" y="28404"/>
                </a:lnTo>
                <a:cubicBezTo>
                  <a:pt x="1466317" y="23941"/>
                  <a:pt x="1466117" y="19432"/>
                  <a:pt x="1465983" y="14877"/>
                </a:cubicBezTo>
                <a:cubicBezTo>
                  <a:pt x="1465850" y="10322"/>
                  <a:pt x="1465783" y="5697"/>
                  <a:pt x="1465783" y="1000"/>
                </a:cubicBezTo>
                <a:close/>
                <a:moveTo>
                  <a:pt x="1199083" y="1000"/>
                </a:moveTo>
                <a:lnTo>
                  <a:pt x="1219353" y="3014"/>
                </a:lnTo>
                <a:cubicBezTo>
                  <a:pt x="1219311" y="3913"/>
                  <a:pt x="1218927" y="4718"/>
                  <a:pt x="1218202" y="5430"/>
                </a:cubicBezTo>
                <a:cubicBezTo>
                  <a:pt x="1217477" y="6143"/>
                  <a:pt x="1216260" y="6644"/>
                  <a:pt x="1214552" y="6934"/>
                </a:cubicBezTo>
                <a:cubicBezTo>
                  <a:pt x="1214419" y="14157"/>
                  <a:pt x="1214552" y="21314"/>
                  <a:pt x="1214952" y="28404"/>
                </a:cubicBezTo>
                <a:lnTo>
                  <a:pt x="1234955" y="28404"/>
                </a:lnTo>
                <a:lnTo>
                  <a:pt x="1239755" y="22403"/>
                </a:lnTo>
                <a:cubicBezTo>
                  <a:pt x="1238955" y="22475"/>
                  <a:pt x="1238122" y="22431"/>
                  <a:pt x="1237255" y="22270"/>
                </a:cubicBezTo>
                <a:cubicBezTo>
                  <a:pt x="1236388" y="22108"/>
                  <a:pt x="1235488" y="21797"/>
                  <a:pt x="1234554" y="21336"/>
                </a:cubicBezTo>
                <a:cubicBezTo>
                  <a:pt x="1233377" y="18325"/>
                  <a:pt x="1231498" y="15380"/>
                  <a:pt x="1228920" y="12502"/>
                </a:cubicBezTo>
                <a:cubicBezTo>
                  <a:pt x="1226342" y="9624"/>
                  <a:pt x="1223731" y="7279"/>
                  <a:pt x="1221086" y="5467"/>
                </a:cubicBezTo>
                <a:lnTo>
                  <a:pt x="1222020" y="4401"/>
                </a:lnTo>
                <a:cubicBezTo>
                  <a:pt x="1229075" y="4053"/>
                  <a:pt x="1234448" y="4674"/>
                  <a:pt x="1238140" y="6263"/>
                </a:cubicBezTo>
                <a:cubicBezTo>
                  <a:pt x="1241832" y="7851"/>
                  <a:pt x="1244183" y="9825"/>
                  <a:pt x="1245193" y="12184"/>
                </a:cubicBezTo>
                <a:cubicBezTo>
                  <a:pt x="1246203" y="14543"/>
                  <a:pt x="1246213" y="16705"/>
                  <a:pt x="1245222" y="18669"/>
                </a:cubicBezTo>
                <a:cubicBezTo>
                  <a:pt x="1246814" y="19897"/>
                  <a:pt x="1248965" y="21608"/>
                  <a:pt x="1251673" y="23803"/>
                </a:cubicBezTo>
                <a:cubicBezTo>
                  <a:pt x="1254382" y="25998"/>
                  <a:pt x="1256899" y="28109"/>
                  <a:pt x="1259224" y="30137"/>
                </a:cubicBezTo>
                <a:cubicBezTo>
                  <a:pt x="1259077" y="30804"/>
                  <a:pt x="1258671" y="31304"/>
                  <a:pt x="1258007" y="31637"/>
                </a:cubicBezTo>
                <a:cubicBezTo>
                  <a:pt x="1257343" y="31971"/>
                  <a:pt x="1256504" y="32137"/>
                  <a:pt x="1255490" y="32137"/>
                </a:cubicBezTo>
                <a:lnTo>
                  <a:pt x="1215085" y="32137"/>
                </a:lnTo>
                <a:cubicBezTo>
                  <a:pt x="1215597" y="39302"/>
                  <a:pt x="1216474" y="46275"/>
                  <a:pt x="1217719" y="53057"/>
                </a:cubicBezTo>
                <a:cubicBezTo>
                  <a:pt x="1218964" y="59838"/>
                  <a:pt x="1220708" y="66245"/>
                  <a:pt x="1222953" y="72276"/>
                </a:cubicBezTo>
                <a:cubicBezTo>
                  <a:pt x="1225217" y="67459"/>
                  <a:pt x="1227190" y="62591"/>
                  <a:pt x="1228870" y="57674"/>
                </a:cubicBezTo>
                <a:cubicBezTo>
                  <a:pt x="1230551" y="52757"/>
                  <a:pt x="1231957" y="47889"/>
                  <a:pt x="1233088" y="43072"/>
                </a:cubicBezTo>
                <a:lnTo>
                  <a:pt x="1253890" y="50006"/>
                </a:lnTo>
                <a:cubicBezTo>
                  <a:pt x="1253660" y="50820"/>
                  <a:pt x="1253154" y="51459"/>
                  <a:pt x="1252373" y="51923"/>
                </a:cubicBezTo>
                <a:cubicBezTo>
                  <a:pt x="1251593" y="52387"/>
                  <a:pt x="1250320" y="52593"/>
                  <a:pt x="1248556" y="52540"/>
                </a:cubicBezTo>
                <a:cubicBezTo>
                  <a:pt x="1246439" y="58366"/>
                  <a:pt x="1243872" y="64183"/>
                  <a:pt x="1240855" y="69992"/>
                </a:cubicBezTo>
                <a:cubicBezTo>
                  <a:pt x="1237838" y="75801"/>
                  <a:pt x="1234271" y="81452"/>
                  <a:pt x="1230154" y="86944"/>
                </a:cubicBezTo>
                <a:cubicBezTo>
                  <a:pt x="1233888" y="92812"/>
                  <a:pt x="1238555" y="97879"/>
                  <a:pt x="1244156" y="102146"/>
                </a:cubicBezTo>
                <a:cubicBezTo>
                  <a:pt x="1245122" y="103091"/>
                  <a:pt x="1245922" y="103535"/>
                  <a:pt x="1246556" y="103480"/>
                </a:cubicBezTo>
                <a:cubicBezTo>
                  <a:pt x="1247189" y="103424"/>
                  <a:pt x="1247856" y="102802"/>
                  <a:pt x="1248556" y="101613"/>
                </a:cubicBezTo>
                <a:cubicBezTo>
                  <a:pt x="1249681" y="99835"/>
                  <a:pt x="1251031" y="97423"/>
                  <a:pt x="1252607" y="94379"/>
                </a:cubicBezTo>
                <a:cubicBezTo>
                  <a:pt x="1254182" y="91334"/>
                  <a:pt x="1255632" y="88322"/>
                  <a:pt x="1256957" y="85344"/>
                </a:cubicBezTo>
                <a:lnTo>
                  <a:pt x="1258291" y="85611"/>
                </a:lnTo>
                <a:lnTo>
                  <a:pt x="1255224" y="108147"/>
                </a:lnTo>
                <a:cubicBezTo>
                  <a:pt x="1257599" y="112039"/>
                  <a:pt x="1259016" y="115089"/>
                  <a:pt x="1259474" y="117298"/>
                </a:cubicBezTo>
                <a:cubicBezTo>
                  <a:pt x="1259933" y="119507"/>
                  <a:pt x="1259583" y="121124"/>
                  <a:pt x="1258424" y="122149"/>
                </a:cubicBezTo>
                <a:cubicBezTo>
                  <a:pt x="1256361" y="124034"/>
                  <a:pt x="1253908" y="124857"/>
                  <a:pt x="1251065" y="124618"/>
                </a:cubicBezTo>
                <a:cubicBezTo>
                  <a:pt x="1248222" y="124379"/>
                  <a:pt x="1245364" y="123504"/>
                  <a:pt x="1242491" y="121991"/>
                </a:cubicBezTo>
                <a:cubicBezTo>
                  <a:pt x="1239618" y="120478"/>
                  <a:pt x="1237106" y="118752"/>
                  <a:pt x="1234955" y="116815"/>
                </a:cubicBezTo>
                <a:cubicBezTo>
                  <a:pt x="1231893" y="114209"/>
                  <a:pt x="1229081" y="111420"/>
                  <a:pt x="1226520" y="108447"/>
                </a:cubicBezTo>
                <a:cubicBezTo>
                  <a:pt x="1223959" y="105474"/>
                  <a:pt x="1221614" y="102352"/>
                  <a:pt x="1219486" y="99079"/>
                </a:cubicBezTo>
                <a:cubicBezTo>
                  <a:pt x="1214171" y="104433"/>
                  <a:pt x="1208098" y="109294"/>
                  <a:pt x="1201267" y="113664"/>
                </a:cubicBezTo>
                <a:cubicBezTo>
                  <a:pt x="1194435" y="118034"/>
                  <a:pt x="1186729" y="121796"/>
                  <a:pt x="1178147" y="124949"/>
                </a:cubicBezTo>
                <a:lnTo>
                  <a:pt x="1177214" y="123349"/>
                </a:lnTo>
                <a:cubicBezTo>
                  <a:pt x="1184940" y="118779"/>
                  <a:pt x="1191824" y="113550"/>
                  <a:pt x="1197867" y="107664"/>
                </a:cubicBezTo>
                <a:cubicBezTo>
                  <a:pt x="1203909" y="101777"/>
                  <a:pt x="1209160" y="95448"/>
                  <a:pt x="1213618" y="88678"/>
                </a:cubicBezTo>
                <a:cubicBezTo>
                  <a:pt x="1209721" y="80455"/>
                  <a:pt x="1206715" y="71598"/>
                  <a:pt x="1204601" y="62108"/>
                </a:cubicBezTo>
                <a:cubicBezTo>
                  <a:pt x="1202487" y="52618"/>
                  <a:pt x="1201047" y="42628"/>
                  <a:pt x="1200284" y="32137"/>
                </a:cubicBezTo>
                <a:lnTo>
                  <a:pt x="1162812" y="32137"/>
                </a:lnTo>
                <a:lnTo>
                  <a:pt x="1162812" y="53473"/>
                </a:lnTo>
                <a:lnTo>
                  <a:pt x="1178547" y="53473"/>
                </a:lnTo>
                <a:lnTo>
                  <a:pt x="1186015" y="46006"/>
                </a:lnTo>
                <a:lnTo>
                  <a:pt x="1199483" y="57207"/>
                </a:lnTo>
                <a:cubicBezTo>
                  <a:pt x="1199025" y="57743"/>
                  <a:pt x="1198375" y="58205"/>
                  <a:pt x="1197533" y="58591"/>
                </a:cubicBezTo>
                <a:cubicBezTo>
                  <a:pt x="1196691" y="58977"/>
                  <a:pt x="1195608" y="59271"/>
                  <a:pt x="1194283" y="59474"/>
                </a:cubicBezTo>
                <a:cubicBezTo>
                  <a:pt x="1194036" y="68908"/>
                  <a:pt x="1193626" y="76547"/>
                  <a:pt x="1193053" y="82391"/>
                </a:cubicBezTo>
                <a:cubicBezTo>
                  <a:pt x="1192480" y="88234"/>
                  <a:pt x="1191626" y="92752"/>
                  <a:pt x="1190490" y="95943"/>
                </a:cubicBezTo>
                <a:cubicBezTo>
                  <a:pt x="1189354" y="99134"/>
                  <a:pt x="1187818" y="101469"/>
                  <a:pt x="1185882" y="102946"/>
                </a:cubicBezTo>
                <a:cubicBezTo>
                  <a:pt x="1184098" y="104349"/>
                  <a:pt x="1182031" y="105411"/>
                  <a:pt x="1179681" y="106130"/>
                </a:cubicBezTo>
                <a:cubicBezTo>
                  <a:pt x="1177331" y="106850"/>
                  <a:pt x="1174597" y="107211"/>
                  <a:pt x="1171480" y="107214"/>
                </a:cubicBezTo>
                <a:cubicBezTo>
                  <a:pt x="1171502" y="105069"/>
                  <a:pt x="1171391" y="103157"/>
                  <a:pt x="1171146" y="101479"/>
                </a:cubicBezTo>
                <a:cubicBezTo>
                  <a:pt x="1170902" y="99801"/>
                  <a:pt x="1170391" y="98424"/>
                  <a:pt x="1169613" y="97346"/>
                </a:cubicBezTo>
                <a:cubicBezTo>
                  <a:pt x="1168810" y="96418"/>
                  <a:pt x="1167716" y="95607"/>
                  <a:pt x="1166329" y="94912"/>
                </a:cubicBezTo>
                <a:cubicBezTo>
                  <a:pt x="1164943" y="94217"/>
                  <a:pt x="1163282" y="93606"/>
                  <a:pt x="1161345" y="93078"/>
                </a:cubicBezTo>
                <a:lnTo>
                  <a:pt x="1161345" y="91345"/>
                </a:lnTo>
                <a:cubicBezTo>
                  <a:pt x="1162996" y="91484"/>
                  <a:pt x="1164896" y="91606"/>
                  <a:pt x="1167046" y="91712"/>
                </a:cubicBezTo>
                <a:cubicBezTo>
                  <a:pt x="1169196" y="91817"/>
                  <a:pt x="1170896" y="91873"/>
                  <a:pt x="1172147" y="91878"/>
                </a:cubicBezTo>
                <a:cubicBezTo>
                  <a:pt x="1173063" y="91884"/>
                  <a:pt x="1173797" y="91806"/>
                  <a:pt x="1174347" y="91645"/>
                </a:cubicBezTo>
                <a:cubicBezTo>
                  <a:pt x="1174897" y="91484"/>
                  <a:pt x="1175364" y="91206"/>
                  <a:pt x="1175747" y="90811"/>
                </a:cubicBezTo>
                <a:cubicBezTo>
                  <a:pt x="1176931" y="89820"/>
                  <a:pt x="1177831" y="86636"/>
                  <a:pt x="1178447" y="81260"/>
                </a:cubicBezTo>
                <a:cubicBezTo>
                  <a:pt x="1179064" y="75885"/>
                  <a:pt x="1179498" y="67867"/>
                  <a:pt x="1179748" y="57207"/>
                </a:cubicBezTo>
                <a:lnTo>
                  <a:pt x="1162812" y="57207"/>
                </a:lnTo>
                <a:cubicBezTo>
                  <a:pt x="1162953" y="64435"/>
                  <a:pt x="1162464" y="72219"/>
                  <a:pt x="1161345" y="80558"/>
                </a:cubicBezTo>
                <a:cubicBezTo>
                  <a:pt x="1160227" y="88898"/>
                  <a:pt x="1157634" y="97096"/>
                  <a:pt x="1153566" y="105154"/>
                </a:cubicBezTo>
                <a:cubicBezTo>
                  <a:pt x="1149499" y="113212"/>
                  <a:pt x="1143113" y="120432"/>
                  <a:pt x="1134409" y="126816"/>
                </a:cubicBezTo>
                <a:lnTo>
                  <a:pt x="1133208" y="125616"/>
                </a:lnTo>
                <a:cubicBezTo>
                  <a:pt x="1139392" y="115301"/>
                  <a:pt x="1143326" y="104160"/>
                  <a:pt x="1145010" y="92195"/>
                </a:cubicBezTo>
                <a:cubicBezTo>
                  <a:pt x="1146693" y="80230"/>
                  <a:pt x="1147427" y="68523"/>
                  <a:pt x="1147210" y="57074"/>
                </a:cubicBezTo>
                <a:lnTo>
                  <a:pt x="1147210" y="22003"/>
                </a:lnTo>
                <a:lnTo>
                  <a:pt x="1165212" y="28404"/>
                </a:lnTo>
                <a:lnTo>
                  <a:pt x="1199883" y="28404"/>
                </a:lnTo>
                <a:cubicBezTo>
                  <a:pt x="1199617" y="23941"/>
                  <a:pt x="1199417" y="19432"/>
                  <a:pt x="1199283" y="14877"/>
                </a:cubicBezTo>
                <a:cubicBezTo>
                  <a:pt x="1199150" y="10322"/>
                  <a:pt x="1199083" y="5697"/>
                  <a:pt x="1199083" y="1000"/>
                </a:cubicBezTo>
                <a:close/>
                <a:moveTo>
                  <a:pt x="30004" y="934"/>
                </a:moveTo>
                <a:lnTo>
                  <a:pt x="50540" y="7868"/>
                </a:lnTo>
                <a:cubicBezTo>
                  <a:pt x="50281" y="8746"/>
                  <a:pt x="49731" y="9424"/>
                  <a:pt x="48890" y="9901"/>
                </a:cubicBezTo>
                <a:cubicBezTo>
                  <a:pt x="48048" y="10379"/>
                  <a:pt x="46864" y="10590"/>
                  <a:pt x="45339" y="10535"/>
                </a:cubicBezTo>
                <a:cubicBezTo>
                  <a:pt x="43408" y="15341"/>
                  <a:pt x="41336" y="19964"/>
                  <a:pt x="39122" y="24403"/>
                </a:cubicBezTo>
                <a:cubicBezTo>
                  <a:pt x="36907" y="28843"/>
                  <a:pt x="34535" y="33065"/>
                  <a:pt x="32004" y="37071"/>
                </a:cubicBezTo>
                <a:lnTo>
                  <a:pt x="39472" y="39872"/>
                </a:lnTo>
                <a:cubicBezTo>
                  <a:pt x="39219" y="40536"/>
                  <a:pt x="38758" y="41075"/>
                  <a:pt x="38088" y="41489"/>
                </a:cubicBezTo>
                <a:cubicBezTo>
                  <a:pt x="37419" y="41903"/>
                  <a:pt x="36457" y="42208"/>
                  <a:pt x="35204" y="42405"/>
                </a:cubicBezTo>
                <a:lnTo>
                  <a:pt x="35204" y="121615"/>
                </a:lnTo>
                <a:cubicBezTo>
                  <a:pt x="34999" y="122265"/>
                  <a:pt x="33677" y="123132"/>
                  <a:pt x="31237" y="124216"/>
                </a:cubicBezTo>
                <a:cubicBezTo>
                  <a:pt x="28798" y="125299"/>
                  <a:pt x="26076" y="125899"/>
                  <a:pt x="23070" y="126016"/>
                </a:cubicBezTo>
                <a:lnTo>
                  <a:pt x="20136" y="126016"/>
                </a:lnTo>
                <a:lnTo>
                  <a:pt x="20136" y="53340"/>
                </a:lnTo>
                <a:cubicBezTo>
                  <a:pt x="17263" y="56677"/>
                  <a:pt x="14274" y="59805"/>
                  <a:pt x="11168" y="62725"/>
                </a:cubicBezTo>
                <a:cubicBezTo>
                  <a:pt x="8062" y="65644"/>
                  <a:pt x="4873" y="68339"/>
                  <a:pt x="1600" y="70809"/>
                </a:cubicBezTo>
                <a:lnTo>
                  <a:pt x="0" y="69609"/>
                </a:lnTo>
                <a:cubicBezTo>
                  <a:pt x="6001" y="61205"/>
                  <a:pt x="11702" y="50976"/>
                  <a:pt x="17102" y="38922"/>
                </a:cubicBezTo>
                <a:cubicBezTo>
                  <a:pt x="22503" y="26867"/>
                  <a:pt x="26803" y="14205"/>
                  <a:pt x="30004" y="934"/>
                </a:cubicBezTo>
                <a:close/>
                <a:moveTo>
                  <a:pt x="62941" y="867"/>
                </a:moveTo>
                <a:lnTo>
                  <a:pt x="84277" y="2881"/>
                </a:lnTo>
                <a:cubicBezTo>
                  <a:pt x="84097" y="3960"/>
                  <a:pt x="83624" y="4811"/>
                  <a:pt x="82860" y="5434"/>
                </a:cubicBezTo>
                <a:cubicBezTo>
                  <a:pt x="82097" y="6056"/>
                  <a:pt x="80924" y="6468"/>
                  <a:pt x="79343" y="6668"/>
                </a:cubicBezTo>
                <a:cubicBezTo>
                  <a:pt x="79285" y="12396"/>
                  <a:pt x="79235" y="17941"/>
                  <a:pt x="79193" y="23303"/>
                </a:cubicBezTo>
                <a:cubicBezTo>
                  <a:pt x="79152" y="28665"/>
                  <a:pt x="79068" y="33877"/>
                  <a:pt x="78943" y="38938"/>
                </a:cubicBezTo>
                <a:lnTo>
                  <a:pt x="102280" y="38938"/>
                </a:lnTo>
                <a:lnTo>
                  <a:pt x="110681" y="27870"/>
                </a:lnTo>
                <a:cubicBezTo>
                  <a:pt x="110762" y="27930"/>
                  <a:pt x="111651" y="28640"/>
                  <a:pt x="113350" y="29999"/>
                </a:cubicBezTo>
                <a:cubicBezTo>
                  <a:pt x="115049" y="31358"/>
                  <a:pt x="117070" y="33006"/>
                  <a:pt x="119413" y="34943"/>
                </a:cubicBezTo>
                <a:cubicBezTo>
                  <a:pt x="121756" y="36880"/>
                  <a:pt x="123935" y="38745"/>
                  <a:pt x="125949" y="40539"/>
                </a:cubicBezTo>
                <a:cubicBezTo>
                  <a:pt x="125744" y="41269"/>
                  <a:pt x="125321" y="41808"/>
                  <a:pt x="124681" y="42155"/>
                </a:cubicBezTo>
                <a:cubicBezTo>
                  <a:pt x="124040" y="42503"/>
                  <a:pt x="123214" y="42675"/>
                  <a:pt x="122202" y="42672"/>
                </a:cubicBezTo>
                <a:lnTo>
                  <a:pt x="94945" y="42672"/>
                </a:lnTo>
                <a:lnTo>
                  <a:pt x="94945" y="44806"/>
                </a:lnTo>
                <a:lnTo>
                  <a:pt x="94945" y="104680"/>
                </a:lnTo>
                <a:cubicBezTo>
                  <a:pt x="94901" y="105736"/>
                  <a:pt x="95123" y="106491"/>
                  <a:pt x="95612" y="106947"/>
                </a:cubicBezTo>
                <a:cubicBezTo>
                  <a:pt x="96101" y="107402"/>
                  <a:pt x="97123" y="107625"/>
                  <a:pt x="98679" y="107614"/>
                </a:cubicBezTo>
                <a:lnTo>
                  <a:pt x="105880" y="107614"/>
                </a:lnTo>
                <a:cubicBezTo>
                  <a:pt x="107291" y="107616"/>
                  <a:pt x="108569" y="107611"/>
                  <a:pt x="109714" y="107597"/>
                </a:cubicBezTo>
                <a:cubicBezTo>
                  <a:pt x="110858" y="107583"/>
                  <a:pt x="111803" y="107544"/>
                  <a:pt x="112548" y="107480"/>
                </a:cubicBezTo>
                <a:cubicBezTo>
                  <a:pt x="113142" y="107436"/>
                  <a:pt x="113653" y="107291"/>
                  <a:pt x="114081" y="107047"/>
                </a:cubicBezTo>
                <a:cubicBezTo>
                  <a:pt x="114509" y="106802"/>
                  <a:pt x="114887" y="106325"/>
                  <a:pt x="115215" y="105613"/>
                </a:cubicBezTo>
                <a:cubicBezTo>
                  <a:pt x="115898" y="104291"/>
                  <a:pt x="116731" y="101868"/>
                  <a:pt x="117715" y="98346"/>
                </a:cubicBezTo>
                <a:cubicBezTo>
                  <a:pt x="118698" y="94823"/>
                  <a:pt x="119732" y="90934"/>
                  <a:pt x="120815" y="86678"/>
                </a:cubicBezTo>
                <a:lnTo>
                  <a:pt x="122341" y="86678"/>
                </a:lnTo>
                <a:lnTo>
                  <a:pt x="122749" y="106680"/>
                </a:lnTo>
                <a:cubicBezTo>
                  <a:pt x="124635" y="107464"/>
                  <a:pt x="125897" y="108364"/>
                  <a:pt x="126533" y="109380"/>
                </a:cubicBezTo>
                <a:cubicBezTo>
                  <a:pt x="127169" y="110397"/>
                  <a:pt x="127463" y="111631"/>
                  <a:pt x="127416" y="113081"/>
                </a:cubicBezTo>
                <a:cubicBezTo>
                  <a:pt x="127578" y="116015"/>
                  <a:pt x="125985" y="118215"/>
                  <a:pt x="122637" y="119682"/>
                </a:cubicBezTo>
                <a:cubicBezTo>
                  <a:pt x="119290" y="121149"/>
                  <a:pt x="113215" y="121882"/>
                  <a:pt x="104413" y="121882"/>
                </a:cubicBezTo>
                <a:lnTo>
                  <a:pt x="94545" y="121882"/>
                </a:lnTo>
                <a:cubicBezTo>
                  <a:pt x="88695" y="121971"/>
                  <a:pt x="84794" y="121060"/>
                  <a:pt x="82844" y="119148"/>
                </a:cubicBezTo>
                <a:cubicBezTo>
                  <a:pt x="80894" y="117237"/>
                  <a:pt x="79993" y="113792"/>
                  <a:pt x="80143" y="108814"/>
                </a:cubicBezTo>
                <a:lnTo>
                  <a:pt x="80143" y="42672"/>
                </a:lnTo>
                <a:lnTo>
                  <a:pt x="78810" y="42672"/>
                </a:lnTo>
                <a:cubicBezTo>
                  <a:pt x="78505" y="54807"/>
                  <a:pt x="77219" y="66008"/>
                  <a:pt x="74953" y="76276"/>
                </a:cubicBezTo>
                <a:cubicBezTo>
                  <a:pt x="72687" y="86544"/>
                  <a:pt x="68605" y="95879"/>
                  <a:pt x="62709" y="104280"/>
                </a:cubicBezTo>
                <a:cubicBezTo>
                  <a:pt x="56813" y="112681"/>
                  <a:pt x="48267" y="120148"/>
                  <a:pt x="37071" y="126683"/>
                </a:cubicBezTo>
                <a:lnTo>
                  <a:pt x="35605" y="124682"/>
                </a:lnTo>
                <a:cubicBezTo>
                  <a:pt x="42896" y="117494"/>
                  <a:pt x="48479" y="109705"/>
                  <a:pt x="52352" y="101316"/>
                </a:cubicBezTo>
                <a:cubicBezTo>
                  <a:pt x="56226" y="92928"/>
                  <a:pt x="58914" y="83865"/>
                  <a:pt x="60418" y="74128"/>
                </a:cubicBezTo>
                <a:cubicBezTo>
                  <a:pt x="61921" y="64391"/>
                  <a:pt x="62762" y="53906"/>
                  <a:pt x="62941" y="42672"/>
                </a:cubicBezTo>
                <a:lnTo>
                  <a:pt x="42139" y="42672"/>
                </a:lnTo>
                <a:lnTo>
                  <a:pt x="41072" y="38938"/>
                </a:lnTo>
                <a:lnTo>
                  <a:pt x="62941" y="38938"/>
                </a:lnTo>
                <a:cubicBezTo>
                  <a:pt x="63000" y="33014"/>
                  <a:pt x="63016" y="26894"/>
                  <a:pt x="62991" y="20578"/>
                </a:cubicBezTo>
                <a:cubicBezTo>
                  <a:pt x="62966" y="14262"/>
                  <a:pt x="62950" y="7691"/>
                  <a:pt x="62941" y="867"/>
                </a:cubicBezTo>
                <a:close/>
                <a:moveTo>
                  <a:pt x="856012" y="734"/>
                </a:moveTo>
                <a:lnTo>
                  <a:pt x="874681" y="2480"/>
                </a:lnTo>
                <a:cubicBezTo>
                  <a:pt x="874581" y="3363"/>
                  <a:pt x="874214" y="4102"/>
                  <a:pt x="873581" y="4698"/>
                </a:cubicBezTo>
                <a:cubicBezTo>
                  <a:pt x="872947" y="5293"/>
                  <a:pt x="871847" y="5727"/>
                  <a:pt x="870280" y="6001"/>
                </a:cubicBezTo>
                <a:lnTo>
                  <a:pt x="870280" y="22136"/>
                </a:lnTo>
                <a:lnTo>
                  <a:pt x="872147" y="22136"/>
                </a:lnTo>
                <a:lnTo>
                  <a:pt x="879081" y="12535"/>
                </a:lnTo>
                <a:cubicBezTo>
                  <a:pt x="879301" y="12688"/>
                  <a:pt x="880762" y="13882"/>
                  <a:pt x="883465" y="16119"/>
                </a:cubicBezTo>
                <a:cubicBezTo>
                  <a:pt x="886168" y="18355"/>
                  <a:pt x="888797" y="20717"/>
                  <a:pt x="891350" y="23203"/>
                </a:cubicBezTo>
                <a:lnTo>
                  <a:pt x="890950" y="21736"/>
                </a:lnTo>
                <a:lnTo>
                  <a:pt x="910152" y="21736"/>
                </a:lnTo>
                <a:lnTo>
                  <a:pt x="910152" y="1000"/>
                </a:lnTo>
                <a:lnTo>
                  <a:pt x="929888" y="2746"/>
                </a:lnTo>
                <a:cubicBezTo>
                  <a:pt x="929791" y="3699"/>
                  <a:pt x="929385" y="4499"/>
                  <a:pt x="928671" y="5148"/>
                </a:cubicBezTo>
                <a:cubicBezTo>
                  <a:pt x="927957" y="5796"/>
                  <a:pt x="926718" y="6258"/>
                  <a:pt x="924954" y="6534"/>
                </a:cubicBezTo>
                <a:lnTo>
                  <a:pt x="924954" y="21736"/>
                </a:lnTo>
                <a:lnTo>
                  <a:pt x="932155" y="21736"/>
                </a:lnTo>
                <a:lnTo>
                  <a:pt x="939622" y="12002"/>
                </a:lnTo>
                <a:cubicBezTo>
                  <a:pt x="939694" y="12054"/>
                  <a:pt x="940469" y="12690"/>
                  <a:pt x="941949" y="13908"/>
                </a:cubicBezTo>
                <a:cubicBezTo>
                  <a:pt x="943428" y="15126"/>
                  <a:pt x="945181" y="16611"/>
                  <a:pt x="947209" y="18363"/>
                </a:cubicBezTo>
                <a:cubicBezTo>
                  <a:pt x="949236" y="20115"/>
                  <a:pt x="951108" y="21817"/>
                  <a:pt x="952824" y="23470"/>
                </a:cubicBezTo>
                <a:cubicBezTo>
                  <a:pt x="952674" y="24200"/>
                  <a:pt x="952274" y="24739"/>
                  <a:pt x="951624" y="25087"/>
                </a:cubicBezTo>
                <a:cubicBezTo>
                  <a:pt x="950974" y="25434"/>
                  <a:pt x="950174" y="25606"/>
                  <a:pt x="949224" y="25603"/>
                </a:cubicBezTo>
                <a:lnTo>
                  <a:pt x="927621" y="25603"/>
                </a:lnTo>
                <a:cubicBezTo>
                  <a:pt x="930852" y="31179"/>
                  <a:pt x="934958" y="35996"/>
                  <a:pt x="939939" y="40055"/>
                </a:cubicBezTo>
                <a:cubicBezTo>
                  <a:pt x="944920" y="44114"/>
                  <a:pt x="950193" y="47164"/>
                  <a:pt x="955758" y="49206"/>
                </a:cubicBezTo>
                <a:lnTo>
                  <a:pt x="955491" y="50673"/>
                </a:lnTo>
                <a:cubicBezTo>
                  <a:pt x="952810" y="51345"/>
                  <a:pt x="950538" y="52801"/>
                  <a:pt x="948673" y="55040"/>
                </a:cubicBezTo>
                <a:cubicBezTo>
                  <a:pt x="946809" y="57279"/>
                  <a:pt x="945437" y="60269"/>
                  <a:pt x="944556" y="64008"/>
                </a:cubicBezTo>
                <a:cubicBezTo>
                  <a:pt x="939781" y="59808"/>
                  <a:pt x="935797" y="54607"/>
                  <a:pt x="932605" y="48406"/>
                </a:cubicBezTo>
                <a:cubicBezTo>
                  <a:pt x="929413" y="42205"/>
                  <a:pt x="926862" y="35004"/>
                  <a:pt x="924954" y="26803"/>
                </a:cubicBezTo>
                <a:lnTo>
                  <a:pt x="924954" y="62675"/>
                </a:lnTo>
                <a:cubicBezTo>
                  <a:pt x="924798" y="63425"/>
                  <a:pt x="923476" y="64258"/>
                  <a:pt x="920987" y="65175"/>
                </a:cubicBezTo>
                <a:cubicBezTo>
                  <a:pt x="918497" y="66092"/>
                  <a:pt x="915775" y="66592"/>
                  <a:pt x="912819" y="66675"/>
                </a:cubicBezTo>
                <a:lnTo>
                  <a:pt x="910152" y="66675"/>
                </a:lnTo>
                <a:lnTo>
                  <a:pt x="910152" y="43472"/>
                </a:lnTo>
                <a:cubicBezTo>
                  <a:pt x="903084" y="50562"/>
                  <a:pt x="894283" y="56518"/>
                  <a:pt x="883749" y="61341"/>
                </a:cubicBezTo>
                <a:lnTo>
                  <a:pt x="882682" y="59474"/>
                </a:lnTo>
                <a:cubicBezTo>
                  <a:pt x="888210" y="55096"/>
                  <a:pt x="892889" y="50017"/>
                  <a:pt x="896717" y="44239"/>
                </a:cubicBezTo>
                <a:cubicBezTo>
                  <a:pt x="900545" y="38460"/>
                  <a:pt x="903557" y="32249"/>
                  <a:pt x="905751" y="25603"/>
                </a:cubicBezTo>
                <a:lnTo>
                  <a:pt x="892016" y="25603"/>
                </a:lnTo>
                <a:lnTo>
                  <a:pt x="891616" y="24403"/>
                </a:lnTo>
                <a:cubicBezTo>
                  <a:pt x="891402" y="24873"/>
                  <a:pt x="890997" y="25234"/>
                  <a:pt x="890400" y="25487"/>
                </a:cubicBezTo>
                <a:cubicBezTo>
                  <a:pt x="889802" y="25739"/>
                  <a:pt x="889097" y="25867"/>
                  <a:pt x="888283" y="25870"/>
                </a:cubicBezTo>
                <a:lnTo>
                  <a:pt x="870280" y="25870"/>
                </a:lnTo>
                <a:lnTo>
                  <a:pt x="870280" y="31204"/>
                </a:lnTo>
                <a:cubicBezTo>
                  <a:pt x="877747" y="32266"/>
                  <a:pt x="882983" y="34117"/>
                  <a:pt x="885989" y="36757"/>
                </a:cubicBezTo>
                <a:cubicBezTo>
                  <a:pt x="888994" y="39396"/>
                  <a:pt x="890376" y="42052"/>
                  <a:pt x="890133" y="44722"/>
                </a:cubicBezTo>
                <a:cubicBezTo>
                  <a:pt x="889890" y="47393"/>
                  <a:pt x="888630" y="49307"/>
                  <a:pt x="886351" y="50463"/>
                </a:cubicBezTo>
                <a:cubicBezTo>
                  <a:pt x="884073" y="51619"/>
                  <a:pt x="881383" y="51244"/>
                  <a:pt x="878281" y="49340"/>
                </a:cubicBezTo>
                <a:cubicBezTo>
                  <a:pt x="877773" y="46828"/>
                  <a:pt x="876789" y="44283"/>
                  <a:pt x="875331" y="41705"/>
                </a:cubicBezTo>
                <a:cubicBezTo>
                  <a:pt x="873872" y="39127"/>
                  <a:pt x="872189" y="36782"/>
                  <a:pt x="870280" y="34671"/>
                </a:cubicBezTo>
                <a:lnTo>
                  <a:pt x="870280" y="62808"/>
                </a:lnTo>
                <a:cubicBezTo>
                  <a:pt x="870133" y="63558"/>
                  <a:pt x="868861" y="64391"/>
                  <a:pt x="866463" y="65308"/>
                </a:cubicBezTo>
                <a:cubicBezTo>
                  <a:pt x="864066" y="66225"/>
                  <a:pt x="861426" y="66725"/>
                  <a:pt x="858546" y="66808"/>
                </a:cubicBezTo>
                <a:lnTo>
                  <a:pt x="856012" y="66808"/>
                </a:lnTo>
                <a:lnTo>
                  <a:pt x="856012" y="44406"/>
                </a:lnTo>
                <a:cubicBezTo>
                  <a:pt x="852731" y="48406"/>
                  <a:pt x="848992" y="52140"/>
                  <a:pt x="844794" y="55607"/>
                </a:cubicBezTo>
                <a:cubicBezTo>
                  <a:pt x="840596" y="59074"/>
                  <a:pt x="836023" y="62275"/>
                  <a:pt x="831075" y="65208"/>
                </a:cubicBezTo>
                <a:lnTo>
                  <a:pt x="829609" y="63341"/>
                </a:lnTo>
                <a:cubicBezTo>
                  <a:pt x="834618" y="58338"/>
                  <a:pt x="838901" y="52609"/>
                  <a:pt x="842460" y="46156"/>
                </a:cubicBezTo>
                <a:cubicBezTo>
                  <a:pt x="846019" y="39702"/>
                  <a:pt x="848803" y="32940"/>
                  <a:pt x="850811" y="25870"/>
                </a:cubicBezTo>
                <a:lnTo>
                  <a:pt x="833476" y="25870"/>
                </a:lnTo>
                <a:lnTo>
                  <a:pt x="832409" y="22136"/>
                </a:lnTo>
                <a:lnTo>
                  <a:pt x="856012" y="22136"/>
                </a:lnTo>
                <a:close/>
                <a:moveTo>
                  <a:pt x="987362" y="534"/>
                </a:moveTo>
                <a:lnTo>
                  <a:pt x="1006831" y="2534"/>
                </a:lnTo>
                <a:cubicBezTo>
                  <a:pt x="1006675" y="3339"/>
                  <a:pt x="1006286" y="4028"/>
                  <a:pt x="1005664" y="4601"/>
                </a:cubicBezTo>
                <a:cubicBezTo>
                  <a:pt x="1005042" y="5173"/>
                  <a:pt x="1003919" y="5595"/>
                  <a:pt x="1002297" y="5868"/>
                </a:cubicBezTo>
                <a:lnTo>
                  <a:pt x="1002297" y="23470"/>
                </a:lnTo>
                <a:lnTo>
                  <a:pt x="1004830" y="23470"/>
                </a:lnTo>
                <a:lnTo>
                  <a:pt x="1012031" y="12802"/>
                </a:lnTo>
                <a:cubicBezTo>
                  <a:pt x="1012105" y="12862"/>
                  <a:pt x="1012892" y="13557"/>
                  <a:pt x="1014392" y="14886"/>
                </a:cubicBezTo>
                <a:cubicBezTo>
                  <a:pt x="1015893" y="16215"/>
                  <a:pt x="1017667" y="17819"/>
                  <a:pt x="1019716" y="19696"/>
                </a:cubicBezTo>
                <a:cubicBezTo>
                  <a:pt x="1021765" y="21574"/>
                  <a:pt x="1023648" y="23365"/>
                  <a:pt x="1025366" y="25070"/>
                </a:cubicBezTo>
                <a:cubicBezTo>
                  <a:pt x="1025158" y="25801"/>
                  <a:pt x="1024741" y="26340"/>
                  <a:pt x="1024116" y="26687"/>
                </a:cubicBezTo>
                <a:cubicBezTo>
                  <a:pt x="1023491" y="27034"/>
                  <a:pt x="1022708" y="27206"/>
                  <a:pt x="1021766" y="27204"/>
                </a:cubicBezTo>
                <a:lnTo>
                  <a:pt x="1002297" y="27204"/>
                </a:lnTo>
                <a:lnTo>
                  <a:pt x="1002297" y="37206"/>
                </a:lnTo>
                <a:cubicBezTo>
                  <a:pt x="1010214" y="39237"/>
                  <a:pt x="1015690" y="41901"/>
                  <a:pt x="1018726" y="45199"/>
                </a:cubicBezTo>
                <a:cubicBezTo>
                  <a:pt x="1021761" y="48497"/>
                  <a:pt x="1023058" y="51645"/>
                  <a:pt x="1022616" y="54643"/>
                </a:cubicBezTo>
                <a:cubicBezTo>
                  <a:pt x="1022174" y="57641"/>
                  <a:pt x="1020695" y="59705"/>
                  <a:pt x="1018180" y="60836"/>
                </a:cubicBezTo>
                <a:cubicBezTo>
                  <a:pt x="1015665" y="61967"/>
                  <a:pt x="1012815" y="61381"/>
                  <a:pt x="1009631" y="59077"/>
                </a:cubicBezTo>
                <a:cubicBezTo>
                  <a:pt x="1009325" y="55902"/>
                  <a:pt x="1008503" y="52751"/>
                  <a:pt x="1007164" y="49625"/>
                </a:cubicBezTo>
                <a:cubicBezTo>
                  <a:pt x="1005825" y="46499"/>
                  <a:pt x="1004203" y="43649"/>
                  <a:pt x="1002297" y="41073"/>
                </a:cubicBezTo>
                <a:lnTo>
                  <a:pt x="1002297" y="77081"/>
                </a:lnTo>
                <a:cubicBezTo>
                  <a:pt x="1002141" y="77912"/>
                  <a:pt x="1000819" y="78851"/>
                  <a:pt x="998330" y="79899"/>
                </a:cubicBezTo>
                <a:cubicBezTo>
                  <a:pt x="995840" y="80946"/>
                  <a:pt x="993118" y="81519"/>
                  <a:pt x="990162" y="81616"/>
                </a:cubicBezTo>
                <a:lnTo>
                  <a:pt x="987362" y="81616"/>
                </a:lnTo>
                <a:lnTo>
                  <a:pt x="987362" y="53209"/>
                </a:lnTo>
                <a:cubicBezTo>
                  <a:pt x="984217" y="57682"/>
                  <a:pt x="980639" y="61872"/>
                  <a:pt x="976627" y="65779"/>
                </a:cubicBezTo>
                <a:cubicBezTo>
                  <a:pt x="972615" y="69685"/>
                  <a:pt x="968237" y="73275"/>
                  <a:pt x="963492" y="76548"/>
                </a:cubicBezTo>
                <a:lnTo>
                  <a:pt x="962025" y="74948"/>
                </a:lnTo>
                <a:cubicBezTo>
                  <a:pt x="967162" y="68557"/>
                  <a:pt x="971490" y="61200"/>
                  <a:pt x="975010" y="52876"/>
                </a:cubicBezTo>
                <a:cubicBezTo>
                  <a:pt x="978530" y="44552"/>
                  <a:pt x="981225" y="35994"/>
                  <a:pt x="983094" y="27204"/>
                </a:cubicBezTo>
                <a:lnTo>
                  <a:pt x="965092" y="27204"/>
                </a:lnTo>
                <a:lnTo>
                  <a:pt x="964025" y="23470"/>
                </a:lnTo>
                <a:lnTo>
                  <a:pt x="987362" y="23470"/>
                </a:lnTo>
                <a:close/>
                <a:moveTo>
                  <a:pt x="227762" y="400"/>
                </a:moveTo>
                <a:lnTo>
                  <a:pt x="241897" y="14802"/>
                </a:lnTo>
                <a:cubicBezTo>
                  <a:pt x="241152" y="15477"/>
                  <a:pt x="240041" y="15794"/>
                  <a:pt x="238563" y="15752"/>
                </a:cubicBezTo>
                <a:cubicBezTo>
                  <a:pt x="237085" y="15710"/>
                  <a:pt x="235307" y="15260"/>
                  <a:pt x="233229" y="14402"/>
                </a:cubicBezTo>
                <a:cubicBezTo>
                  <a:pt x="229084" y="15002"/>
                  <a:pt x="224606" y="15569"/>
                  <a:pt x="219794" y="16102"/>
                </a:cubicBezTo>
                <a:cubicBezTo>
                  <a:pt x="214983" y="16636"/>
                  <a:pt x="209904" y="17136"/>
                  <a:pt x="204559" y="17602"/>
                </a:cubicBezTo>
                <a:lnTo>
                  <a:pt x="204559" y="31071"/>
                </a:lnTo>
                <a:lnTo>
                  <a:pt x="234163" y="31071"/>
                </a:lnTo>
                <a:lnTo>
                  <a:pt x="242430" y="20803"/>
                </a:lnTo>
                <a:cubicBezTo>
                  <a:pt x="242510" y="20858"/>
                  <a:pt x="243388" y="21518"/>
                  <a:pt x="245063" y="22783"/>
                </a:cubicBezTo>
                <a:cubicBezTo>
                  <a:pt x="246738" y="24048"/>
                  <a:pt x="248732" y="25588"/>
                  <a:pt x="251044" y="27401"/>
                </a:cubicBezTo>
                <a:cubicBezTo>
                  <a:pt x="253356" y="29214"/>
                  <a:pt x="255508" y="30971"/>
                  <a:pt x="257499" y="32671"/>
                </a:cubicBezTo>
                <a:cubicBezTo>
                  <a:pt x="257352" y="33402"/>
                  <a:pt x="256946" y="33940"/>
                  <a:pt x="256282" y="34288"/>
                </a:cubicBezTo>
                <a:cubicBezTo>
                  <a:pt x="255618" y="34635"/>
                  <a:pt x="254779" y="34807"/>
                  <a:pt x="253765" y="34804"/>
                </a:cubicBezTo>
                <a:lnTo>
                  <a:pt x="209760" y="34804"/>
                </a:lnTo>
                <a:cubicBezTo>
                  <a:pt x="213699" y="38188"/>
                  <a:pt x="218444" y="41171"/>
                  <a:pt x="223994" y="43754"/>
                </a:cubicBezTo>
                <a:cubicBezTo>
                  <a:pt x="229543" y="46337"/>
                  <a:pt x="235463" y="48490"/>
                  <a:pt x="241754" y="50214"/>
                </a:cubicBezTo>
                <a:cubicBezTo>
                  <a:pt x="248044" y="51937"/>
                  <a:pt x="254271" y="53202"/>
                  <a:pt x="260433" y="54007"/>
                </a:cubicBezTo>
                <a:lnTo>
                  <a:pt x="260299" y="55474"/>
                </a:lnTo>
                <a:cubicBezTo>
                  <a:pt x="257343" y="56299"/>
                  <a:pt x="254854" y="57916"/>
                  <a:pt x="252832" y="60324"/>
                </a:cubicBezTo>
                <a:cubicBezTo>
                  <a:pt x="250809" y="62733"/>
                  <a:pt x="249387" y="65783"/>
                  <a:pt x="248565" y="69475"/>
                </a:cubicBezTo>
                <a:cubicBezTo>
                  <a:pt x="238944" y="66206"/>
                  <a:pt x="230548" y="61677"/>
                  <a:pt x="223378" y="55890"/>
                </a:cubicBezTo>
                <a:cubicBezTo>
                  <a:pt x="216208" y="50104"/>
                  <a:pt x="210379" y="43075"/>
                  <a:pt x="205893" y="34804"/>
                </a:cubicBezTo>
                <a:lnTo>
                  <a:pt x="204559" y="34804"/>
                </a:lnTo>
                <a:lnTo>
                  <a:pt x="204559" y="61208"/>
                </a:lnTo>
                <a:cubicBezTo>
                  <a:pt x="204462" y="61638"/>
                  <a:pt x="203289" y="62277"/>
                  <a:pt x="201042" y="63125"/>
                </a:cubicBezTo>
                <a:cubicBezTo>
                  <a:pt x="198795" y="63972"/>
                  <a:pt x="195655" y="64444"/>
                  <a:pt x="191624" y="64542"/>
                </a:cubicBezTo>
                <a:lnTo>
                  <a:pt x="188824" y="64542"/>
                </a:lnTo>
                <a:lnTo>
                  <a:pt x="188824" y="43739"/>
                </a:lnTo>
                <a:cubicBezTo>
                  <a:pt x="182103" y="50020"/>
                  <a:pt x="174141" y="55560"/>
                  <a:pt x="164937" y="60358"/>
                </a:cubicBezTo>
                <a:cubicBezTo>
                  <a:pt x="155733" y="65155"/>
                  <a:pt x="145604" y="69128"/>
                  <a:pt x="134550" y="72276"/>
                </a:cubicBezTo>
                <a:lnTo>
                  <a:pt x="133483" y="70542"/>
                </a:lnTo>
                <a:cubicBezTo>
                  <a:pt x="142696" y="66119"/>
                  <a:pt x="151041" y="60797"/>
                  <a:pt x="158520" y="54574"/>
                </a:cubicBezTo>
                <a:cubicBezTo>
                  <a:pt x="165999" y="48351"/>
                  <a:pt x="172144" y="41761"/>
                  <a:pt x="176956" y="34804"/>
                </a:cubicBezTo>
                <a:lnTo>
                  <a:pt x="137617" y="34804"/>
                </a:lnTo>
                <a:lnTo>
                  <a:pt x="136551" y="31071"/>
                </a:lnTo>
                <a:lnTo>
                  <a:pt x="188824" y="31071"/>
                </a:lnTo>
                <a:lnTo>
                  <a:pt x="188824" y="18669"/>
                </a:lnTo>
                <a:cubicBezTo>
                  <a:pt x="181659" y="19075"/>
                  <a:pt x="174486" y="19364"/>
                  <a:pt x="167304" y="19536"/>
                </a:cubicBezTo>
                <a:cubicBezTo>
                  <a:pt x="160123" y="19708"/>
                  <a:pt x="153116" y="19730"/>
                  <a:pt x="146285" y="19603"/>
                </a:cubicBezTo>
                <a:lnTo>
                  <a:pt x="145885" y="17469"/>
                </a:lnTo>
                <a:cubicBezTo>
                  <a:pt x="155329" y="16327"/>
                  <a:pt x="165171" y="14832"/>
                  <a:pt x="175410" y="12984"/>
                </a:cubicBezTo>
                <a:cubicBezTo>
                  <a:pt x="185649" y="11136"/>
                  <a:pt x="195362" y="9118"/>
                  <a:pt x="204549" y="6929"/>
                </a:cubicBezTo>
                <a:cubicBezTo>
                  <a:pt x="213736" y="4741"/>
                  <a:pt x="221474" y="2564"/>
                  <a:pt x="227762" y="400"/>
                </a:cubicBezTo>
                <a:close/>
                <a:moveTo>
                  <a:pt x="288036" y="0"/>
                </a:moveTo>
                <a:lnTo>
                  <a:pt x="308439" y="5868"/>
                </a:lnTo>
                <a:cubicBezTo>
                  <a:pt x="308264" y="6737"/>
                  <a:pt x="307780" y="7432"/>
                  <a:pt x="306988" y="7951"/>
                </a:cubicBezTo>
                <a:cubicBezTo>
                  <a:pt x="306197" y="8471"/>
                  <a:pt x="304947" y="8798"/>
                  <a:pt x="303238" y="8935"/>
                </a:cubicBezTo>
                <a:lnTo>
                  <a:pt x="303105" y="9468"/>
                </a:lnTo>
                <a:cubicBezTo>
                  <a:pt x="310827" y="13078"/>
                  <a:pt x="316193" y="16934"/>
                  <a:pt x="319205" y="21034"/>
                </a:cubicBezTo>
                <a:cubicBezTo>
                  <a:pt x="322216" y="25134"/>
                  <a:pt x="323544" y="28819"/>
                  <a:pt x="323190" y="32087"/>
                </a:cubicBezTo>
                <a:cubicBezTo>
                  <a:pt x="322837" y="35356"/>
                  <a:pt x="321473" y="37549"/>
                  <a:pt x="319101" y="38665"/>
                </a:cubicBezTo>
                <a:cubicBezTo>
                  <a:pt x="316728" y="39782"/>
                  <a:pt x="314018" y="39162"/>
                  <a:pt x="310972" y="36805"/>
                </a:cubicBezTo>
                <a:cubicBezTo>
                  <a:pt x="310439" y="32810"/>
                  <a:pt x="309305" y="28731"/>
                  <a:pt x="307572" y="24570"/>
                </a:cubicBezTo>
                <a:cubicBezTo>
                  <a:pt x="305838" y="20408"/>
                  <a:pt x="303905" y="16530"/>
                  <a:pt x="301771" y="12935"/>
                </a:cubicBezTo>
                <a:cubicBezTo>
                  <a:pt x="300293" y="16686"/>
                  <a:pt x="298549" y="20519"/>
                  <a:pt x="296537" y="24437"/>
                </a:cubicBezTo>
                <a:cubicBezTo>
                  <a:pt x="294526" y="28354"/>
                  <a:pt x="292314" y="32254"/>
                  <a:pt x="289903" y="36138"/>
                </a:cubicBezTo>
                <a:lnTo>
                  <a:pt x="290170" y="36005"/>
                </a:lnTo>
                <a:cubicBezTo>
                  <a:pt x="297867" y="38462"/>
                  <a:pt x="303000" y="41374"/>
                  <a:pt x="305567" y="44741"/>
                </a:cubicBezTo>
                <a:cubicBezTo>
                  <a:pt x="308135" y="48109"/>
                  <a:pt x="308959" y="51192"/>
                  <a:pt x="308039" y="53990"/>
                </a:cubicBezTo>
                <a:cubicBezTo>
                  <a:pt x="307118" y="56789"/>
                  <a:pt x="305275" y="58563"/>
                  <a:pt x="302509" y="59314"/>
                </a:cubicBezTo>
                <a:cubicBezTo>
                  <a:pt x="299742" y="60064"/>
                  <a:pt x="296874" y="59051"/>
                  <a:pt x="293904" y="56274"/>
                </a:cubicBezTo>
                <a:cubicBezTo>
                  <a:pt x="294117" y="52948"/>
                  <a:pt x="293756" y="49598"/>
                  <a:pt x="292820" y="46223"/>
                </a:cubicBezTo>
                <a:cubicBezTo>
                  <a:pt x="291884" y="42847"/>
                  <a:pt x="290689" y="39797"/>
                  <a:pt x="289236" y="37071"/>
                </a:cubicBezTo>
                <a:cubicBezTo>
                  <a:pt x="286169" y="41772"/>
                  <a:pt x="282835" y="46239"/>
                  <a:pt x="279235" y="50473"/>
                </a:cubicBezTo>
                <a:cubicBezTo>
                  <a:pt x="275635" y="54707"/>
                  <a:pt x="271767" y="58507"/>
                  <a:pt x="267634" y="61875"/>
                </a:cubicBezTo>
                <a:lnTo>
                  <a:pt x="266300" y="60941"/>
                </a:lnTo>
                <a:cubicBezTo>
                  <a:pt x="269880" y="55430"/>
                  <a:pt x="273151" y="49057"/>
                  <a:pt x="276114" y="41823"/>
                </a:cubicBezTo>
                <a:cubicBezTo>
                  <a:pt x="279076" y="34588"/>
                  <a:pt x="281587" y="27287"/>
                  <a:pt x="283645" y="19919"/>
                </a:cubicBezTo>
                <a:cubicBezTo>
                  <a:pt x="285704" y="12551"/>
                  <a:pt x="287168" y="5911"/>
                  <a:pt x="2880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050" b="0" i="0" u="none" strike="noStrike" kern="1200" cap="none" spc="0" normalizeH="0" baseline="0" noProof="0" dirty="0">
              <a:ln>
                <a:noFill/>
              </a:ln>
              <a:solidFill>
                <a:prstClr val="white"/>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3" name="文本框 32"/>
          <p:cNvSpPr txBox="1"/>
          <p:nvPr/>
        </p:nvSpPr>
        <p:spPr>
          <a:xfrm>
            <a:off x="1892516" y="584280"/>
            <a:ext cx="383848" cy="187323"/>
          </a:xfrm>
          <a:custGeom>
            <a:avLst/>
            <a:gdLst/>
            <a:ahLst/>
            <a:cxnLst/>
            <a:rect l="l" t="t" r="r" b="b"/>
            <a:pathLst>
              <a:path w="383848" h="187323">
                <a:moveTo>
                  <a:pt x="293837" y="50106"/>
                </a:moveTo>
                <a:lnTo>
                  <a:pt x="293837" y="94712"/>
                </a:lnTo>
                <a:lnTo>
                  <a:pt x="321135" y="94712"/>
                </a:lnTo>
                <a:lnTo>
                  <a:pt x="324541" y="50106"/>
                </a:lnTo>
                <a:close/>
                <a:moveTo>
                  <a:pt x="326941" y="7301"/>
                </a:moveTo>
                <a:cubicBezTo>
                  <a:pt x="343877" y="7929"/>
                  <a:pt x="356386" y="10673"/>
                  <a:pt x="364468" y="15533"/>
                </a:cubicBezTo>
                <a:cubicBezTo>
                  <a:pt x="372549" y="20393"/>
                  <a:pt x="377201" y="25700"/>
                  <a:pt x="378422" y="31454"/>
                </a:cubicBezTo>
                <a:cubicBezTo>
                  <a:pt x="379644" y="37208"/>
                  <a:pt x="378432" y="41739"/>
                  <a:pt x="374788" y="45049"/>
                </a:cubicBezTo>
                <a:cubicBezTo>
                  <a:pt x="371143" y="48359"/>
                  <a:pt x="366062" y="48778"/>
                  <a:pt x="359545" y="46306"/>
                </a:cubicBezTo>
                <a:cubicBezTo>
                  <a:pt x="355820" y="39438"/>
                  <a:pt x="350769" y="32621"/>
                  <a:pt x="344393" y="25853"/>
                </a:cubicBezTo>
                <a:cubicBezTo>
                  <a:pt x="338017" y="19086"/>
                  <a:pt x="331667" y="13368"/>
                  <a:pt x="325341" y="8701"/>
                </a:cubicBezTo>
                <a:close/>
                <a:moveTo>
                  <a:pt x="41205" y="900"/>
                </a:moveTo>
                <a:lnTo>
                  <a:pt x="75410" y="4100"/>
                </a:lnTo>
                <a:cubicBezTo>
                  <a:pt x="75268" y="5413"/>
                  <a:pt x="74651" y="6538"/>
                  <a:pt x="73559" y="7476"/>
                </a:cubicBezTo>
                <a:cubicBezTo>
                  <a:pt x="72467" y="8413"/>
                  <a:pt x="70551" y="9088"/>
                  <a:pt x="67809" y="9501"/>
                </a:cubicBezTo>
                <a:cubicBezTo>
                  <a:pt x="67033" y="18423"/>
                  <a:pt x="65983" y="27682"/>
                  <a:pt x="64658" y="37279"/>
                </a:cubicBezTo>
                <a:cubicBezTo>
                  <a:pt x="63333" y="46877"/>
                  <a:pt x="61583" y="56686"/>
                  <a:pt x="59408" y="66708"/>
                </a:cubicBezTo>
                <a:cubicBezTo>
                  <a:pt x="71168" y="73285"/>
                  <a:pt x="79163" y="80084"/>
                  <a:pt x="83392" y="87104"/>
                </a:cubicBezTo>
                <a:cubicBezTo>
                  <a:pt x="87620" y="94125"/>
                  <a:pt x="89227" y="100311"/>
                  <a:pt x="88211" y="105663"/>
                </a:cubicBezTo>
                <a:cubicBezTo>
                  <a:pt x="87195" y="111015"/>
                  <a:pt x="84701" y="114476"/>
                  <a:pt x="80729" y="116046"/>
                </a:cubicBezTo>
                <a:cubicBezTo>
                  <a:pt x="76757" y="117616"/>
                  <a:pt x="72450" y="116238"/>
                  <a:pt x="67809" y="111914"/>
                </a:cubicBezTo>
                <a:cubicBezTo>
                  <a:pt x="67917" y="105509"/>
                  <a:pt x="67000" y="98916"/>
                  <a:pt x="65058" y="92136"/>
                </a:cubicBezTo>
                <a:cubicBezTo>
                  <a:pt x="63116" y="85356"/>
                  <a:pt x="60699" y="79014"/>
                  <a:pt x="57807" y="73109"/>
                </a:cubicBezTo>
                <a:cubicBezTo>
                  <a:pt x="53586" y="90219"/>
                  <a:pt x="47177" y="106655"/>
                  <a:pt x="38580" y="122415"/>
                </a:cubicBezTo>
                <a:cubicBezTo>
                  <a:pt x="29983" y="138175"/>
                  <a:pt x="18123" y="152010"/>
                  <a:pt x="3000" y="163920"/>
                </a:cubicBezTo>
                <a:lnTo>
                  <a:pt x="1000" y="162320"/>
                </a:lnTo>
                <a:cubicBezTo>
                  <a:pt x="12079" y="147689"/>
                  <a:pt x="20547" y="131190"/>
                  <a:pt x="26403" y="112825"/>
                </a:cubicBezTo>
                <a:cubicBezTo>
                  <a:pt x="32260" y="94460"/>
                  <a:pt x="36238" y="75606"/>
                  <a:pt x="38338" y="56262"/>
                </a:cubicBezTo>
                <a:cubicBezTo>
                  <a:pt x="40438" y="36919"/>
                  <a:pt x="41394" y="18465"/>
                  <a:pt x="41205" y="900"/>
                </a:cubicBezTo>
                <a:close/>
                <a:moveTo>
                  <a:pt x="107214" y="700"/>
                </a:moveTo>
                <a:lnTo>
                  <a:pt x="139217" y="3500"/>
                </a:lnTo>
                <a:cubicBezTo>
                  <a:pt x="138967" y="4909"/>
                  <a:pt x="138317" y="6092"/>
                  <a:pt x="137267" y="7051"/>
                </a:cubicBezTo>
                <a:cubicBezTo>
                  <a:pt x="136217" y="8009"/>
                  <a:pt x="134467" y="8693"/>
                  <a:pt x="132017" y="9101"/>
                </a:cubicBezTo>
                <a:cubicBezTo>
                  <a:pt x="131837" y="15793"/>
                  <a:pt x="131646" y="22411"/>
                  <a:pt x="131442" y="28953"/>
                </a:cubicBezTo>
                <a:cubicBezTo>
                  <a:pt x="131237" y="35496"/>
                  <a:pt x="130896" y="42013"/>
                  <a:pt x="130416" y="48506"/>
                </a:cubicBezTo>
                <a:cubicBezTo>
                  <a:pt x="133117" y="67058"/>
                  <a:pt x="138617" y="83360"/>
                  <a:pt x="146918" y="97412"/>
                </a:cubicBezTo>
                <a:cubicBezTo>
                  <a:pt x="155219" y="111464"/>
                  <a:pt x="167521" y="122965"/>
                  <a:pt x="183823" y="131916"/>
                </a:cubicBezTo>
                <a:lnTo>
                  <a:pt x="183423" y="134317"/>
                </a:lnTo>
                <a:cubicBezTo>
                  <a:pt x="178502" y="135396"/>
                  <a:pt x="174493" y="137588"/>
                  <a:pt x="171397" y="140892"/>
                </a:cubicBezTo>
                <a:cubicBezTo>
                  <a:pt x="168300" y="144197"/>
                  <a:pt x="166242" y="148739"/>
                  <a:pt x="165221" y="154519"/>
                </a:cubicBezTo>
                <a:cubicBezTo>
                  <a:pt x="167946" y="156624"/>
                  <a:pt x="171146" y="159216"/>
                  <a:pt x="174822" y="162295"/>
                </a:cubicBezTo>
                <a:cubicBezTo>
                  <a:pt x="178497" y="165375"/>
                  <a:pt x="181898" y="168317"/>
                  <a:pt x="185023" y="171121"/>
                </a:cubicBezTo>
                <a:cubicBezTo>
                  <a:pt x="184790" y="172217"/>
                  <a:pt x="184156" y="173026"/>
                  <a:pt x="183123" y="173547"/>
                </a:cubicBezTo>
                <a:cubicBezTo>
                  <a:pt x="182090" y="174067"/>
                  <a:pt x="180856" y="174326"/>
                  <a:pt x="179423" y="174322"/>
                </a:cubicBezTo>
                <a:lnTo>
                  <a:pt x="1600" y="174322"/>
                </a:lnTo>
                <a:lnTo>
                  <a:pt x="0" y="168721"/>
                </a:lnTo>
                <a:lnTo>
                  <a:pt x="146818" y="168721"/>
                </a:lnTo>
                <a:lnTo>
                  <a:pt x="160020" y="151119"/>
                </a:lnTo>
                <a:cubicBezTo>
                  <a:pt x="150723" y="141559"/>
                  <a:pt x="143564" y="129724"/>
                  <a:pt x="138542" y="115614"/>
                </a:cubicBezTo>
                <a:cubicBezTo>
                  <a:pt x="133521" y="101504"/>
                  <a:pt x="130012" y="86069"/>
                  <a:pt x="128016" y="69308"/>
                </a:cubicBezTo>
                <a:cubicBezTo>
                  <a:pt x="126091" y="81874"/>
                  <a:pt x="122540" y="93925"/>
                  <a:pt x="117363" y="105461"/>
                </a:cubicBezTo>
                <a:cubicBezTo>
                  <a:pt x="112186" y="116997"/>
                  <a:pt x="104530" y="127833"/>
                  <a:pt x="94397" y="137969"/>
                </a:cubicBezTo>
                <a:cubicBezTo>
                  <a:pt x="84264" y="148105"/>
                  <a:pt x="70800" y="157355"/>
                  <a:pt x="54007" y="165721"/>
                </a:cubicBezTo>
                <a:lnTo>
                  <a:pt x="51807" y="162720"/>
                </a:lnTo>
                <a:cubicBezTo>
                  <a:pt x="65995" y="151505"/>
                  <a:pt x="76935" y="139644"/>
                  <a:pt x="84626" y="127138"/>
                </a:cubicBezTo>
                <a:cubicBezTo>
                  <a:pt x="92317" y="114631"/>
                  <a:pt x="97738" y="101564"/>
                  <a:pt x="100888" y="87936"/>
                </a:cubicBezTo>
                <a:cubicBezTo>
                  <a:pt x="104038" y="74308"/>
                  <a:pt x="105895" y="60203"/>
                  <a:pt x="106460" y="45621"/>
                </a:cubicBezTo>
                <a:cubicBezTo>
                  <a:pt x="107025" y="31040"/>
                  <a:pt x="107277" y="16066"/>
                  <a:pt x="107214" y="700"/>
                </a:cubicBezTo>
                <a:close/>
                <a:moveTo>
                  <a:pt x="268834" y="0"/>
                </a:moveTo>
                <a:lnTo>
                  <a:pt x="300461" y="3023"/>
                </a:lnTo>
                <a:cubicBezTo>
                  <a:pt x="300310" y="4359"/>
                  <a:pt x="299758" y="5493"/>
                  <a:pt x="298805" y="6423"/>
                </a:cubicBezTo>
                <a:cubicBezTo>
                  <a:pt x="297851" y="7353"/>
                  <a:pt x="296195" y="7979"/>
                  <a:pt x="293837" y="8301"/>
                </a:cubicBezTo>
                <a:lnTo>
                  <a:pt x="293837" y="44505"/>
                </a:lnTo>
                <a:lnTo>
                  <a:pt x="322941" y="44505"/>
                </a:lnTo>
                <a:lnTo>
                  <a:pt x="332342" y="33504"/>
                </a:lnTo>
                <a:lnTo>
                  <a:pt x="354945" y="50306"/>
                </a:lnTo>
                <a:cubicBezTo>
                  <a:pt x="354278" y="51094"/>
                  <a:pt x="353411" y="51719"/>
                  <a:pt x="352344" y="52181"/>
                </a:cubicBezTo>
                <a:cubicBezTo>
                  <a:pt x="351277" y="52644"/>
                  <a:pt x="349811" y="53019"/>
                  <a:pt x="347944" y="53306"/>
                </a:cubicBezTo>
                <a:lnTo>
                  <a:pt x="344943" y="94712"/>
                </a:lnTo>
                <a:lnTo>
                  <a:pt x="349744" y="94712"/>
                </a:lnTo>
                <a:lnTo>
                  <a:pt x="362145" y="82910"/>
                </a:lnTo>
                <a:lnTo>
                  <a:pt x="383848" y="100912"/>
                </a:lnTo>
                <a:cubicBezTo>
                  <a:pt x="383161" y="101729"/>
                  <a:pt x="382185" y="102446"/>
                  <a:pt x="380923" y="103063"/>
                </a:cubicBezTo>
                <a:cubicBezTo>
                  <a:pt x="379660" y="103679"/>
                  <a:pt x="378035" y="104096"/>
                  <a:pt x="376047" y="104313"/>
                </a:cubicBezTo>
                <a:cubicBezTo>
                  <a:pt x="375255" y="122969"/>
                  <a:pt x="373789" y="137363"/>
                  <a:pt x="371647" y="147493"/>
                </a:cubicBezTo>
                <a:cubicBezTo>
                  <a:pt x="369505" y="157624"/>
                  <a:pt x="366038" y="164366"/>
                  <a:pt x="361245" y="167721"/>
                </a:cubicBezTo>
                <a:cubicBezTo>
                  <a:pt x="358302" y="170025"/>
                  <a:pt x="354757" y="171767"/>
                  <a:pt x="350611" y="172946"/>
                </a:cubicBezTo>
                <a:cubicBezTo>
                  <a:pt x="346465" y="174126"/>
                  <a:pt x="341375" y="174717"/>
                  <a:pt x="335342" y="174722"/>
                </a:cubicBezTo>
                <a:cubicBezTo>
                  <a:pt x="335475" y="171205"/>
                  <a:pt x="335259" y="168088"/>
                  <a:pt x="334692" y="165370"/>
                </a:cubicBezTo>
                <a:cubicBezTo>
                  <a:pt x="334125" y="162653"/>
                  <a:pt x="333008" y="160437"/>
                  <a:pt x="331342" y="158720"/>
                </a:cubicBezTo>
                <a:cubicBezTo>
                  <a:pt x="329492" y="156990"/>
                  <a:pt x="326839" y="155398"/>
                  <a:pt x="323382" y="153944"/>
                </a:cubicBezTo>
                <a:cubicBezTo>
                  <a:pt x="319926" y="152490"/>
                  <a:pt x="315966" y="151348"/>
                  <a:pt x="311500" y="150519"/>
                </a:cubicBezTo>
                <a:lnTo>
                  <a:pt x="311701" y="148118"/>
                </a:lnTo>
                <a:cubicBezTo>
                  <a:pt x="316241" y="148439"/>
                  <a:pt x="321201" y="148748"/>
                  <a:pt x="326583" y="149043"/>
                </a:cubicBezTo>
                <a:cubicBezTo>
                  <a:pt x="331964" y="149339"/>
                  <a:pt x="335817" y="149498"/>
                  <a:pt x="338142" y="149519"/>
                </a:cubicBezTo>
                <a:cubicBezTo>
                  <a:pt x="339713" y="149527"/>
                  <a:pt x="340972" y="149410"/>
                  <a:pt x="341918" y="149168"/>
                </a:cubicBezTo>
                <a:cubicBezTo>
                  <a:pt x="342864" y="148927"/>
                  <a:pt x="343672" y="148510"/>
                  <a:pt x="344343" y="147918"/>
                </a:cubicBezTo>
                <a:cubicBezTo>
                  <a:pt x="346299" y="146081"/>
                  <a:pt x="347831" y="141155"/>
                  <a:pt x="348939" y="133141"/>
                </a:cubicBezTo>
                <a:cubicBezTo>
                  <a:pt x="350046" y="125128"/>
                  <a:pt x="350881" y="114252"/>
                  <a:pt x="351444" y="100512"/>
                </a:cubicBezTo>
                <a:lnTo>
                  <a:pt x="293837" y="100512"/>
                </a:lnTo>
                <a:lnTo>
                  <a:pt x="293837" y="178322"/>
                </a:lnTo>
                <a:cubicBezTo>
                  <a:pt x="293570" y="179835"/>
                  <a:pt x="291353" y="181660"/>
                  <a:pt x="287186" y="183798"/>
                </a:cubicBezTo>
                <a:cubicBezTo>
                  <a:pt x="283019" y="185936"/>
                  <a:pt x="278502" y="187111"/>
                  <a:pt x="273634" y="187323"/>
                </a:cubicBezTo>
                <a:lnTo>
                  <a:pt x="268834" y="187323"/>
                </a:lnTo>
                <a:lnTo>
                  <a:pt x="268834" y="100512"/>
                </a:lnTo>
                <a:lnTo>
                  <a:pt x="204026" y="100512"/>
                </a:lnTo>
                <a:lnTo>
                  <a:pt x="202225" y="94712"/>
                </a:lnTo>
                <a:lnTo>
                  <a:pt x="268834" y="94712"/>
                </a:lnTo>
                <a:lnTo>
                  <a:pt x="268834" y="50106"/>
                </a:lnTo>
                <a:lnTo>
                  <a:pt x="218627" y="50106"/>
                </a:lnTo>
                <a:lnTo>
                  <a:pt x="216827" y="44505"/>
                </a:lnTo>
                <a:lnTo>
                  <a:pt x="268834" y="4450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schemeClr val="bg1"/>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3">
            <a:extLst>
              <a:ext uri="{FF2B5EF4-FFF2-40B4-BE49-F238E27FC236}">
                <a16:creationId xmlns:a16="http://schemas.microsoft.com/office/drawing/2014/main" id="{5131023B-C59B-4F73-88F1-523156DFD3CE}"/>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 name="Freeform 23">
            <a:extLst>
              <a:ext uri="{FF2B5EF4-FFF2-40B4-BE49-F238E27FC236}">
                <a16:creationId xmlns:a16="http://schemas.microsoft.com/office/drawing/2014/main" id="{338AA039-997D-42A3-BF30-1D1EB5E9D1FF}"/>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D2F12EED-A15E-4B8C-B3E2-24721679317A}"/>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0441D602-E5A5-41F8-8C8B-8871DBF4F550}"/>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4EBE1DA7-4ABC-42CD-A19F-9C6AC101DB5B}"/>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EAB49903-A20D-4A9A-8D30-EA9536F65266}"/>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A32E10BE-9817-4510-BE1B-575DB532AA86}"/>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280C6852-8507-455C-8F00-EFB00D5359F0}"/>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CD08E5DF-9BE5-46D0-9EE4-7C1303D6AE5E}"/>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6281DCBC-0C61-42D5-B020-503425CE5685}"/>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DEBE4653-8158-4A3E-BD96-4D01FACB02DF}"/>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3445E5D2-00E5-41FB-860E-DF3659D6D269}"/>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95E69DEC-415D-4C42-B615-CE6BB60C8E8B}"/>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16700856-7131-4AF9-9AB6-1A3F15F44C5D}"/>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B96A743B-96C6-4A8F-94A6-C5F927ED60A7}"/>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88750FFA-0330-4219-870D-40E7964D7A78}"/>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E1BB7C8E-FC18-4971-BCBA-AE08A0DC2D25}"/>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7B2E7C72-36AE-4E8B-AF86-CE274913B1A4}"/>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DF6C74E4-F0B1-4DFE-BAD6-895A80A92BE9}"/>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7BA922A0-C24E-4575-A160-2066FBF0E87B}"/>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8BB5F943-4793-4656-BBBF-1A2344C08505}"/>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739964B7-9A3E-4810-9DF7-61E760008C33}"/>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A2B9E4A3-F919-4C63-A1A6-C89D4EBE736F}"/>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9E32A4AE-62E9-4079-BEE4-E413B6ED74BB}"/>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B00D306D-DA3B-4716-AACD-7B297625EBD6}"/>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427C1C92-8D77-457C-8525-C265C19AECB8}"/>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E3EC8924-91A1-453A-A785-8AE4D8D5EA86}"/>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420CC2EB-2A09-49A8-A2A2-ADC6B60617D0}"/>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429B0115-561F-4EE5-A506-0377E6D4BC88}"/>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FDD66D06-498D-4FE6-905C-082B964A3F7E}"/>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DCAA2A00-23AF-4A10-82F8-DC6AB3365C5C}"/>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F47BCE98-B42F-47D0-90F8-141251CA2646}"/>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9A14BF53-13CB-49CD-AD51-B85824A6F8B6}"/>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E39B9AD2-BF8A-4D67-AE8F-248500E3E85C}"/>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5036FC32-6367-4D69-9A36-27ED6FF641AD}"/>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F08A1956-59AD-4E89-B845-428F1860C12B}"/>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479D2A6F-BC0D-46A5-9A67-B7BDB7744D15}"/>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20491D21-D5C8-4F21-939F-166E70B92BA6}"/>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F1D75FE6-0E52-41C9-9E57-BFACD71CB654}"/>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F93478B8-0E8A-42FC-88DB-4329761E6184}"/>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4D3F7C5F-3FFF-4EDE-ADBF-D8C82CC839A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A1566ECB-C62A-4EC8-9414-9110996DE43D}"/>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F7703E37-0AD1-4D67-AE8D-D6211CB8ECE5}"/>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5E3A29A9-6A34-442C-B926-F247038A180B}"/>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3A2898DB-D823-466B-9C32-726B5B4755CD}"/>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9C168C1E-5AFC-4147-ABD3-883477ED20EC}"/>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489C9543-09AB-4F58-B8A5-C8C4E2241F13}"/>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FBBA666A-2474-48C0-A6A6-91F531F6CB9E}"/>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17A80A92-9987-4669-AAD9-907D9C8D37ED}"/>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CECA5DFF-43A7-4D53-B061-D29098AB73B8}"/>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68F381F3-4842-458D-8817-1439DBA6B8E7}"/>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42C7CDAD-1397-4921-B91E-9D60AFB74CA1}"/>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862A6495-8B4F-4EE6-897B-F9212FEDD6A4}"/>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0BFFDDCF-0909-4686-A469-5818805C4730}"/>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ED39E426-6DE1-4828-B059-CD921C10DB00}"/>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0DB27A00-472E-41FC-8B9F-5C6652839B56}"/>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219D26E7-CCD0-46F8-BC1E-10D81B400D23}"/>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F6181778-943E-4447-BBF7-7F9D6304503E}"/>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74" name="Text Box 13"/>
          <p:cNvSpPr txBox="1">
            <a:spLocks noChangeArrowheads="1"/>
          </p:cNvSpPr>
          <p:nvPr/>
        </p:nvSpPr>
        <p:spPr bwMode="auto">
          <a:xfrm>
            <a:off x="1055440" y="693827"/>
            <a:ext cx="10293865"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常考功率的估测：</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．中学生跳绳的功率约为</a:t>
            </a:r>
            <a:r>
              <a:rPr lang="en-US" altLang="zh-CN" sz="2800" dirty="0">
                <a:latin typeface="微软雅黑" panose="020B0503020204020204" pitchFamily="34" charset="-122"/>
                <a:ea typeface="微软雅黑" panose="020B0503020204020204" pitchFamily="34" charset="-122"/>
              </a:rPr>
              <a:t>60</a:t>
            </a:r>
            <a:r>
              <a:rPr lang="zh-CN" altLang="en-US" sz="2800" dirty="0">
                <a:latin typeface="微软雅黑" panose="020B0503020204020204" pitchFamily="34" charset="-122"/>
                <a:ea typeface="微软雅黑" panose="020B0503020204020204" pitchFamily="34" charset="-122"/>
              </a:rPr>
              <a:t>Ｗ；</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．优秀运动员短时间运动的功率约为一千瓦；</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．小轿车的功率为数十千瓦至数百千瓦。 </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806416" y="1070268"/>
            <a:ext cx="9745744"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  </a:t>
            </a:r>
            <a:r>
              <a:rPr lang="zh-CN" altLang="en-US" sz="2800" dirty="0">
                <a:latin typeface="微软雅黑" panose="020B0503020204020204" pitchFamily="34" charset="-122"/>
                <a:ea typeface="微软雅黑" panose="020B0503020204020204" pitchFamily="34" charset="-122"/>
              </a:rPr>
              <a:t> 用起重机将质量为</a:t>
            </a:r>
            <a:r>
              <a:rPr lang="en-US" altLang="zh-CN" sz="2800" dirty="0">
                <a:latin typeface="微软雅黑" panose="020B0503020204020204" pitchFamily="34" charset="-122"/>
                <a:ea typeface="微软雅黑" panose="020B0503020204020204" pitchFamily="34" charset="-122"/>
              </a:rPr>
              <a:t>5t</a:t>
            </a:r>
            <a:r>
              <a:rPr lang="zh-CN" altLang="en-US" sz="2800" dirty="0">
                <a:latin typeface="微软雅黑" panose="020B0503020204020204" pitchFamily="34" charset="-122"/>
                <a:ea typeface="微软雅黑" panose="020B0503020204020204" pitchFamily="34" charset="-122"/>
              </a:rPr>
              <a:t>的集装箱匀速提升</a:t>
            </a:r>
            <a:r>
              <a:rPr lang="en-US" altLang="zh-CN" sz="2800" dirty="0">
                <a:latin typeface="微软雅黑" panose="020B0503020204020204" pitchFamily="34" charset="-122"/>
                <a:ea typeface="微软雅黑" panose="020B0503020204020204" pitchFamily="34" charset="-122"/>
              </a:rPr>
              <a:t>10m</a:t>
            </a:r>
            <a:r>
              <a:rPr lang="zh-CN" altLang="en-US" sz="2800" dirty="0">
                <a:latin typeface="微软雅黑" panose="020B0503020204020204" pitchFamily="34" charset="-122"/>
                <a:ea typeface="微软雅黑" panose="020B0503020204020204" pitchFamily="34" charset="-122"/>
              </a:rPr>
              <a:t>，若集装箱上升的速度为</a:t>
            </a:r>
            <a:r>
              <a:rPr lang="en-US" altLang="zh-CN" sz="2800" dirty="0">
                <a:latin typeface="微软雅黑" panose="020B0503020204020204" pitchFamily="34" charset="-122"/>
                <a:ea typeface="微软雅黑" panose="020B0503020204020204" pitchFamily="34" charset="-122"/>
              </a:rPr>
              <a:t>0.5m/s</a:t>
            </a:r>
            <a:r>
              <a:rPr lang="zh-CN" altLang="en-US" sz="2800" dirty="0">
                <a:latin typeface="微软雅黑" panose="020B0503020204020204" pitchFamily="34" charset="-122"/>
                <a:ea typeface="微软雅黑" panose="020B0503020204020204" pitchFamily="34" charset="-122"/>
              </a:rPr>
              <a:t>，则上升过程中起重机的拉力对集装箱做功的功率是</a:t>
            </a:r>
            <a:r>
              <a:rPr lang="en-US" altLang="zh-CN" sz="2800" dirty="0">
                <a:latin typeface="微软雅黑" panose="020B0503020204020204" pitchFamily="34" charset="-122"/>
                <a:ea typeface="微软雅黑" panose="020B0503020204020204" pitchFamily="34" charset="-122"/>
              </a:rPr>
              <a:t>__________W</a:t>
            </a:r>
            <a:r>
              <a:rPr lang="zh-CN" altLang="en-US" sz="2800" dirty="0">
                <a:latin typeface="微软雅黑" panose="020B0503020204020204" pitchFamily="34" charset="-122"/>
                <a:ea typeface="微软雅黑" panose="020B0503020204020204" pitchFamily="34" charset="-122"/>
              </a:rPr>
              <a:t>；若上升过程中起重机以</a:t>
            </a:r>
            <a:r>
              <a:rPr lang="en-US" altLang="zh-CN" sz="2800" dirty="0">
                <a:latin typeface="微软雅黑" panose="020B0503020204020204" pitchFamily="34" charset="-122"/>
                <a:ea typeface="微软雅黑" panose="020B0503020204020204" pitchFamily="34" charset="-122"/>
              </a:rPr>
              <a:t>20kW</a:t>
            </a:r>
            <a:r>
              <a:rPr lang="zh-CN" altLang="en-US" sz="2800" dirty="0">
                <a:latin typeface="微软雅黑" panose="020B0503020204020204" pitchFamily="34" charset="-122"/>
                <a:ea typeface="微软雅黑" panose="020B0503020204020204" pitchFamily="34" charset="-122"/>
              </a:rPr>
              <a:t>的恒定功率将集装箱匀速提升，则该过程需要</a:t>
            </a:r>
            <a:r>
              <a:rPr lang="en-US" altLang="zh-CN" sz="2800" dirty="0">
                <a:latin typeface="微软雅黑" panose="020B0503020204020204" pitchFamily="34" charset="-122"/>
                <a:ea typeface="微软雅黑" panose="020B0503020204020204" pitchFamily="34" charset="-122"/>
              </a:rPr>
              <a:t>________s</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(g</a:t>
            </a:r>
            <a:r>
              <a:rPr lang="zh-CN" altLang="en-US" sz="2800" dirty="0">
                <a:latin typeface="微软雅黑" panose="020B0503020204020204" pitchFamily="34" charset="-122"/>
                <a:ea typeface="微软雅黑" panose="020B0503020204020204" pitchFamily="34" charset="-122"/>
              </a:rPr>
              <a:t>取</a:t>
            </a:r>
            <a:r>
              <a:rPr lang="en-US" altLang="zh-CN" sz="2800" dirty="0">
                <a:latin typeface="微软雅黑" panose="020B0503020204020204" pitchFamily="34" charset="-122"/>
                <a:ea typeface="微软雅黑" panose="020B0503020204020204" pitchFamily="34" charset="-122"/>
              </a:rPr>
              <a:t>10 N/kg)</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20" name="文本框 19"/>
          <p:cNvSpPr txBox="1"/>
          <p:nvPr/>
        </p:nvSpPr>
        <p:spPr>
          <a:xfrm>
            <a:off x="3092879" y="2470651"/>
            <a:ext cx="1770323"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2.5×10</a:t>
            </a:r>
            <a:r>
              <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4</a:t>
            </a:r>
          </a:p>
        </p:txBody>
      </p:sp>
      <p:sp>
        <p:nvSpPr>
          <p:cNvPr id="23" name="文本框 22"/>
          <p:cNvSpPr txBox="1"/>
          <p:nvPr/>
        </p:nvSpPr>
        <p:spPr>
          <a:xfrm>
            <a:off x="8263423" y="3136843"/>
            <a:ext cx="672924" cy="523220"/>
          </a:xfrm>
          <a:prstGeom prst="rect">
            <a:avLst/>
          </a:prstGeom>
          <a:noFill/>
        </p:spPr>
        <p:txBody>
          <a:bodyPr wrap="square" rtlCol="0" anchor="t">
            <a:spAutoFit/>
          </a:bodyPr>
          <a:lstStyle/>
          <a:p>
            <a:pPr fontAlgn="auto"/>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25</a:t>
            </a:r>
            <a:endPar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sp>
        <p:nvSpPr>
          <p:cNvPr id="19" name="矩形 18"/>
          <p:cNvSpPr/>
          <p:nvPr/>
        </p:nvSpPr>
        <p:spPr>
          <a:xfrm>
            <a:off x="2169495" y="806798"/>
            <a:ext cx="10177447" cy="461665"/>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匀速提升，根据二力平衡，</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r>
              <a:rPr lang="zh-CN" altLang="en-US"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拉</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=G</a:t>
            </a:r>
            <a:r>
              <a:rPr lang="zh-CN" altLang="en-US"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物</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=mg=5×10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3</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kg×10N/kg=5×10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4</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N</a:t>
            </a:r>
            <a:endParaRPr lang="zh-CN" altLang="en-US" sz="2400" dirty="0">
              <a:solidFill>
                <a:srgbClr val="008080"/>
              </a:solidFill>
            </a:endParaRPr>
          </a:p>
        </p:txBody>
      </p:sp>
      <p:grpSp>
        <p:nvGrpSpPr>
          <p:cNvPr id="40" name="组合 39"/>
          <p:cNvGrpSpPr/>
          <p:nvPr/>
        </p:nvGrpSpPr>
        <p:grpSpPr>
          <a:xfrm>
            <a:off x="808048" y="4439639"/>
            <a:ext cx="10339614" cy="1272355"/>
            <a:chOff x="2932091" y="5851741"/>
            <a:chExt cx="10339614" cy="1272355"/>
          </a:xfrm>
        </p:grpSpPr>
        <p:sp>
          <p:nvSpPr>
            <p:cNvPr id="45" name="矩形 44"/>
            <p:cNvSpPr/>
            <p:nvPr/>
          </p:nvSpPr>
          <p:spPr>
            <a:xfrm>
              <a:off x="2932091" y="5923767"/>
              <a:ext cx="10339614" cy="1200329"/>
            </a:xfrm>
            <a:prstGeom prst="rect">
              <a:avLst/>
            </a:prstGeom>
          </p:spPr>
          <p:txBody>
            <a:bodyPr wrap="square">
              <a:spAutoFit/>
            </a:bodyPr>
            <a:lstStyle/>
            <a:p>
              <a:pPr>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由</a:t>
              </a:r>
              <a:r>
                <a:rPr lang="en-US" altLang="zh-CN" sz="2400" dirty="0">
                  <a:solidFill>
                    <a:srgbClr val="008080"/>
                  </a:solidFill>
                  <a:latin typeface="微软雅黑" panose="020B0503020204020204" pitchFamily="34" charset="-122"/>
                  <a:ea typeface="微软雅黑" panose="020B0503020204020204" pitchFamily="34" charset="-122"/>
                </a:rPr>
                <a:t>P</a:t>
              </a:r>
              <a:r>
                <a:rPr lang="zh-CN" altLang="en-US" sz="2400" dirty="0">
                  <a:solidFill>
                    <a:srgbClr val="008080"/>
                  </a:solidFill>
                  <a:latin typeface="微软雅黑" panose="020B0503020204020204" pitchFamily="34" charset="-122"/>
                  <a:ea typeface="微软雅黑" panose="020B0503020204020204" pitchFamily="34" charset="-122"/>
                </a:rPr>
                <a:t>＝        </a:t>
              </a:r>
              <a:r>
                <a:rPr lang="en-US" altLang="zh-CN" sz="2400" dirty="0">
                  <a:solidFill>
                    <a:srgbClr val="008080"/>
                  </a:solidFill>
                  <a:latin typeface="微软雅黑" panose="020B0503020204020204" pitchFamily="34" charset="-122"/>
                  <a:ea typeface="微软雅黑" panose="020B0503020204020204" pitchFamily="34" charset="-122"/>
                </a:rPr>
                <a:t>=         =</a:t>
              </a:r>
              <a:r>
                <a:rPr lang="en-US" altLang="zh-CN" sz="2400" dirty="0" err="1">
                  <a:solidFill>
                    <a:srgbClr val="008080"/>
                  </a:solidFill>
                  <a:latin typeface="微软雅黑" panose="020B0503020204020204" pitchFamily="34" charset="-122"/>
                  <a:ea typeface="微软雅黑" panose="020B0503020204020204" pitchFamily="34" charset="-122"/>
                </a:rPr>
                <a:t>Fv</a:t>
              </a:r>
              <a:r>
                <a:rPr lang="zh-CN" altLang="en-US" sz="2400" dirty="0">
                  <a:solidFill>
                    <a:srgbClr val="008080"/>
                  </a:solidFill>
                  <a:latin typeface="微软雅黑" panose="020B0503020204020204" pitchFamily="34" charset="-122"/>
                  <a:ea typeface="微软雅黑" panose="020B0503020204020204" pitchFamily="34" charset="-122"/>
                </a:rPr>
                <a:t>，可知</a:t>
              </a:r>
              <a:r>
                <a:rPr lang="en-US" altLang="zh-CN" sz="2400" dirty="0">
                  <a:solidFill>
                    <a:srgbClr val="008080"/>
                  </a:solidFill>
                  <a:latin typeface="微软雅黑" panose="020B0503020204020204" pitchFamily="34" charset="-122"/>
                  <a:ea typeface="微软雅黑" panose="020B0503020204020204" pitchFamily="34" charset="-122"/>
                </a:rPr>
                <a:t>P=F</a:t>
              </a:r>
              <a:r>
                <a:rPr lang="zh-CN" altLang="en-US" sz="2400" baseline="-25000" dirty="0">
                  <a:solidFill>
                    <a:srgbClr val="008080"/>
                  </a:solidFill>
                  <a:latin typeface="微软雅黑" panose="020B0503020204020204" pitchFamily="34" charset="-122"/>
                  <a:ea typeface="微软雅黑" panose="020B0503020204020204" pitchFamily="34" charset="-122"/>
                </a:rPr>
                <a:t>拉</a:t>
              </a:r>
              <a:r>
                <a:rPr lang="en-US" altLang="zh-CN" sz="2400" dirty="0">
                  <a:solidFill>
                    <a:srgbClr val="008080"/>
                  </a:solidFill>
                  <a:latin typeface="微软雅黑" panose="020B0503020204020204" pitchFamily="34" charset="-122"/>
                  <a:ea typeface="微软雅黑" panose="020B0503020204020204" pitchFamily="34" charset="-122"/>
                </a:rPr>
                <a:t>v=</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4</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N×0.5m/s=2.5×10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4</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endParaRPr lang="zh-CN" altLang="en-US" sz="2400" dirty="0">
                <a:solidFill>
                  <a:srgbClr val="008080"/>
                </a:solidFill>
              </a:endParaRPr>
            </a:p>
            <a:p>
              <a:pPr>
                <a:lnSpc>
                  <a:spcPct val="150000"/>
                </a:lnSpc>
              </a:pPr>
              <a:endParaRPr lang="en-US" altLang="zh-CN" sz="2400" dirty="0">
                <a:solidFill>
                  <a:srgbClr val="008080"/>
                </a:solidFill>
                <a:latin typeface="微软雅黑" panose="020B0503020204020204" pitchFamily="34" charset="-122"/>
                <a:ea typeface="微软雅黑" panose="020B0503020204020204" pitchFamily="34" charset="-122"/>
              </a:endParaRPr>
            </a:p>
          </p:txBody>
        </p:sp>
        <p:grpSp>
          <p:nvGrpSpPr>
            <p:cNvPr id="46" name="组合 45"/>
            <p:cNvGrpSpPr/>
            <p:nvPr/>
          </p:nvGrpSpPr>
          <p:grpSpPr>
            <a:xfrm>
              <a:off x="3857054" y="5884424"/>
              <a:ext cx="648072" cy="795209"/>
              <a:chOff x="8038808" y="5913875"/>
              <a:chExt cx="648072" cy="795209"/>
            </a:xfrm>
          </p:grpSpPr>
          <p:sp>
            <p:nvSpPr>
              <p:cNvPr id="54" name="矩形 53"/>
              <p:cNvSpPr/>
              <p:nvPr/>
            </p:nvSpPr>
            <p:spPr>
              <a:xfrm>
                <a:off x="8038808" y="5913875"/>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endParaRPr lang="zh-CN" altLang="en-US" sz="2400" dirty="0">
                  <a:solidFill>
                    <a:srgbClr val="008080"/>
                  </a:solidFill>
                </a:endParaRPr>
              </a:p>
            </p:txBody>
          </p:sp>
          <p:sp>
            <p:nvSpPr>
              <p:cNvPr id="55" name="矩形 54"/>
              <p:cNvSpPr/>
              <p:nvPr/>
            </p:nvSpPr>
            <p:spPr>
              <a:xfrm>
                <a:off x="8115482" y="6247419"/>
                <a:ext cx="432048"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t</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56" name="直接连接符 55"/>
              <p:cNvCxnSpPr/>
              <p:nvPr/>
            </p:nvCxnSpPr>
            <p:spPr>
              <a:xfrm>
                <a:off x="8070194" y="6297374"/>
                <a:ext cx="461373"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47" name="组合 46"/>
            <p:cNvGrpSpPr/>
            <p:nvPr/>
          </p:nvGrpSpPr>
          <p:grpSpPr>
            <a:xfrm>
              <a:off x="4900342" y="5851741"/>
              <a:ext cx="763372" cy="461665"/>
              <a:chOff x="7968208" y="5881192"/>
              <a:chExt cx="763372" cy="461665"/>
            </a:xfrm>
          </p:grpSpPr>
          <p:sp>
            <p:nvSpPr>
              <p:cNvPr id="52" name="矩形 51"/>
              <p:cNvSpPr/>
              <p:nvPr/>
            </p:nvSpPr>
            <p:spPr>
              <a:xfrm>
                <a:off x="8083508" y="5881192"/>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Fs</a:t>
                </a:r>
                <a:endParaRPr lang="zh-CN" altLang="en-US" sz="2400" dirty="0">
                  <a:solidFill>
                    <a:srgbClr val="008080"/>
                  </a:solidFill>
                </a:endParaRPr>
              </a:p>
            </p:txBody>
          </p:sp>
          <p:cxnSp>
            <p:nvCxnSpPr>
              <p:cNvPr id="53" name="直接连接符 52"/>
              <p:cNvCxnSpPr/>
              <p:nvPr/>
            </p:nvCxnSpPr>
            <p:spPr>
              <a:xfrm>
                <a:off x="7968208" y="6297374"/>
                <a:ext cx="612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48" name="组合 47"/>
            <p:cNvGrpSpPr/>
            <p:nvPr/>
          </p:nvGrpSpPr>
          <p:grpSpPr>
            <a:xfrm>
              <a:off x="5096001" y="6115256"/>
              <a:ext cx="648072" cy="710985"/>
              <a:chOff x="8144237" y="5768419"/>
              <a:chExt cx="658771" cy="748401"/>
            </a:xfrm>
          </p:grpSpPr>
          <p:sp>
            <p:nvSpPr>
              <p:cNvPr id="49" name="矩形 48"/>
              <p:cNvSpPr/>
              <p:nvPr/>
            </p:nvSpPr>
            <p:spPr>
              <a:xfrm>
                <a:off x="8154936" y="5768419"/>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a:t>
                </a:r>
                <a:endParaRPr lang="zh-CN" altLang="en-US" sz="2400" dirty="0">
                  <a:solidFill>
                    <a:srgbClr val="008080"/>
                  </a:solidFill>
                </a:endParaRPr>
              </a:p>
            </p:txBody>
          </p:sp>
          <p:sp>
            <p:nvSpPr>
              <p:cNvPr id="50" name="矩形 49"/>
              <p:cNvSpPr/>
              <p:nvPr/>
            </p:nvSpPr>
            <p:spPr>
              <a:xfrm>
                <a:off x="8154936" y="6055155"/>
                <a:ext cx="432048"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v</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51" name="直接连接符 50"/>
              <p:cNvCxnSpPr/>
              <p:nvPr/>
            </p:nvCxnSpPr>
            <p:spPr>
              <a:xfrm>
                <a:off x="8144237" y="6174290"/>
                <a:ext cx="360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grpSp>
        <p:nvGrpSpPr>
          <p:cNvPr id="2" name="组合 1"/>
          <p:cNvGrpSpPr/>
          <p:nvPr/>
        </p:nvGrpSpPr>
        <p:grpSpPr>
          <a:xfrm>
            <a:off x="806416" y="5566194"/>
            <a:ext cx="9150534" cy="838590"/>
            <a:chOff x="806416" y="5566194"/>
            <a:chExt cx="9150534" cy="838590"/>
          </a:xfrm>
        </p:grpSpPr>
        <p:sp>
          <p:nvSpPr>
            <p:cNvPr id="17" name="矩形 16"/>
            <p:cNvSpPr/>
            <p:nvPr/>
          </p:nvSpPr>
          <p:spPr>
            <a:xfrm>
              <a:off x="806416" y="5696466"/>
              <a:ext cx="9150534" cy="461665"/>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rPr>
                <a:t>由</a:t>
              </a:r>
              <a:r>
                <a:rPr lang="en-US" altLang="zh-CN" sz="2400" dirty="0">
                  <a:solidFill>
                    <a:srgbClr val="008080"/>
                  </a:solidFill>
                  <a:latin typeface="微软雅黑" panose="020B0503020204020204" pitchFamily="34" charset="-122"/>
                  <a:ea typeface="微软雅黑" panose="020B0503020204020204" pitchFamily="34" charset="-122"/>
                </a:rPr>
                <a:t>W=Pt</a:t>
              </a:r>
              <a:r>
                <a:rPr lang="zh-CN" altLang="en-US" sz="2400" dirty="0">
                  <a:solidFill>
                    <a:srgbClr val="008080"/>
                  </a:solidFill>
                  <a:latin typeface="微软雅黑" panose="020B0503020204020204" pitchFamily="34" charset="-122"/>
                  <a:ea typeface="微软雅黑" panose="020B0503020204020204" pitchFamily="34" charset="-122"/>
                </a:rPr>
                <a:t>，可知</a:t>
              </a:r>
              <a:r>
                <a:rPr lang="en-US" altLang="zh-CN" sz="2400" dirty="0">
                  <a:solidFill>
                    <a:srgbClr val="008080"/>
                  </a:solidFill>
                  <a:latin typeface="微软雅黑" panose="020B0503020204020204" pitchFamily="34" charset="-122"/>
                  <a:ea typeface="微软雅黑" panose="020B0503020204020204" pitchFamily="34" charset="-122"/>
                </a:rPr>
                <a:t>t=       =                  =25s</a:t>
              </a:r>
              <a:endParaRPr lang="zh-CN" altLang="en-US" sz="2400" dirty="0">
                <a:solidFill>
                  <a:srgbClr val="008080"/>
                </a:solidFill>
                <a:latin typeface="微软雅黑" panose="020B0503020204020204" pitchFamily="34" charset="-122"/>
                <a:ea typeface="微软雅黑" panose="020B0503020204020204" pitchFamily="34" charset="-122"/>
              </a:endParaRPr>
            </a:p>
          </p:txBody>
        </p:sp>
        <p:sp>
          <p:nvSpPr>
            <p:cNvPr id="57" name="矩形 56"/>
            <p:cNvSpPr/>
            <p:nvPr/>
          </p:nvSpPr>
          <p:spPr>
            <a:xfrm>
              <a:off x="3292153" y="5566194"/>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endParaRPr lang="zh-CN" altLang="en-US" sz="2400" dirty="0">
                <a:solidFill>
                  <a:srgbClr val="008080"/>
                </a:solidFill>
              </a:endParaRPr>
            </a:p>
          </p:txBody>
        </p:sp>
        <p:sp>
          <p:nvSpPr>
            <p:cNvPr id="58" name="矩形 57"/>
            <p:cNvSpPr/>
            <p:nvPr/>
          </p:nvSpPr>
          <p:spPr>
            <a:xfrm>
              <a:off x="3368827" y="5899738"/>
              <a:ext cx="432048"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P</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59" name="直接连接符 58"/>
            <p:cNvCxnSpPr/>
            <p:nvPr/>
          </p:nvCxnSpPr>
          <p:spPr>
            <a:xfrm>
              <a:off x="3323539" y="5949693"/>
              <a:ext cx="461373"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sp>
          <p:nvSpPr>
            <p:cNvPr id="66" name="矩形 65"/>
            <p:cNvSpPr/>
            <p:nvPr/>
          </p:nvSpPr>
          <p:spPr>
            <a:xfrm>
              <a:off x="4281519" y="5566194"/>
              <a:ext cx="1397769"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5</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J</a:t>
              </a:r>
              <a:endParaRPr lang="zh-CN" altLang="en-US" sz="2400" dirty="0">
                <a:solidFill>
                  <a:srgbClr val="008080"/>
                </a:solidFill>
              </a:endParaRPr>
            </a:p>
          </p:txBody>
        </p:sp>
        <p:sp>
          <p:nvSpPr>
            <p:cNvPr id="67" name="矩形 66"/>
            <p:cNvSpPr/>
            <p:nvPr/>
          </p:nvSpPr>
          <p:spPr>
            <a:xfrm>
              <a:off x="4227422" y="5943119"/>
              <a:ext cx="1525503"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2×10</a:t>
              </a:r>
              <a:r>
                <a:rPr lang="en-US" altLang="zh-CN" sz="2400" baseline="30000" dirty="0">
                  <a:solidFill>
                    <a:srgbClr val="008080"/>
                  </a:solidFill>
                  <a:latin typeface="微软雅黑" panose="020B0503020204020204" pitchFamily="34" charset="-122"/>
                  <a:ea typeface="微软雅黑" panose="020B0503020204020204" pitchFamily="34" charset="-122"/>
                </a:rPr>
                <a:t>4</a:t>
              </a:r>
              <a:r>
                <a:rPr lang="en-US" altLang="zh-CN" sz="2400" dirty="0">
                  <a:solidFill>
                    <a:srgbClr val="008080"/>
                  </a:solidFill>
                  <a:latin typeface="微软雅黑" panose="020B0503020204020204" pitchFamily="34" charset="-122"/>
                  <a:ea typeface="微软雅黑" panose="020B0503020204020204" pitchFamily="34" charset="-122"/>
                </a:rPr>
                <a:t>W</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68" name="直接连接符 67"/>
            <p:cNvCxnSpPr/>
            <p:nvPr/>
          </p:nvCxnSpPr>
          <p:spPr>
            <a:xfrm>
              <a:off x="4225562" y="5949693"/>
              <a:ext cx="1440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sp>
        <p:nvSpPr>
          <p:cNvPr id="69" name="矩形 68"/>
          <p:cNvSpPr/>
          <p:nvPr/>
        </p:nvSpPr>
        <p:spPr>
          <a:xfrm>
            <a:off x="2953641" y="3772636"/>
            <a:ext cx="8453588" cy="461665"/>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提升</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10m</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，拉力对物体做功</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W=Fs=5×10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4</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N×10m=5×10</a:t>
            </a:r>
            <a:r>
              <a:rPr lang="en-US" altLang="zh-CN" sz="2400" baseline="30000" dirty="0">
                <a:solidFill>
                  <a:srgbClr val="008080"/>
                </a:solidFill>
                <a:latin typeface="微软雅黑" panose="020B0503020204020204" pitchFamily="34" charset="-122"/>
                <a:ea typeface="微软雅黑" panose="020B0503020204020204" pitchFamily="34" charset="-122"/>
                <a:cs typeface="仿宋" panose="02010609060101010101" charset="-122"/>
              </a:rPr>
              <a:t>5</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J</a:t>
            </a:r>
            <a:endParaRPr lang="zh-CN" altLang="en-US" sz="2400" dirty="0">
              <a:solidFill>
                <a:srgbClr val="00808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fade">
                                      <p:cBhvr>
                                        <p:cTn id="11" dur="500"/>
                                        <p:tgtEl>
                                          <p:spTgt spid="40"/>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20">
                                            <p:txEl>
                                              <p:pRg st="0" end="0"/>
                                            </p:txEl>
                                          </p:spTgt>
                                        </p:tgtEl>
                                        <p:attrNameLst>
                                          <p:attrName>style.visibility</p:attrName>
                                        </p:attrNameLst>
                                      </p:cBhvr>
                                      <p:to>
                                        <p:strVal val="visible"/>
                                      </p:to>
                                    </p:set>
                                    <p:anim calcmode="lin" valueType="num">
                                      <p:cBhvr additive="base">
                                        <p:cTn id="16"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3">
                                            <p:txEl>
                                              <p:pRg st="0" end="0"/>
                                            </p:txEl>
                                          </p:spTgt>
                                        </p:tgtEl>
                                        <p:attrNameLst>
                                          <p:attrName>style.visibility</p:attrName>
                                        </p:attrNameLst>
                                      </p:cBhvr>
                                      <p:to>
                                        <p:strVal val="visible"/>
                                      </p:to>
                                    </p:set>
                                    <p:anim calcmode="lin" valueType="num">
                                      <p:cBhvr additive="base">
                                        <p:cTn id="31"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6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93823" y="928688"/>
            <a:ext cx="10436028"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 如图所示，一物体在水平向右的拉力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作用下以</a:t>
            </a:r>
            <a:r>
              <a:rPr lang="en-US" altLang="zh-CN" sz="2800" dirty="0">
                <a:latin typeface="微软雅黑" panose="020B0503020204020204" pitchFamily="34" charset="-122"/>
                <a:ea typeface="微软雅黑" panose="020B0503020204020204" pitchFamily="34" charset="-122"/>
              </a:rPr>
              <a:t>3m/s</a:t>
            </a:r>
            <a:r>
              <a:rPr lang="zh-CN" altLang="en-US" sz="2800" dirty="0">
                <a:latin typeface="微软雅黑" panose="020B0503020204020204" pitchFamily="34" charset="-122"/>
                <a:ea typeface="微软雅黑" panose="020B0503020204020204" pitchFamily="34" charset="-122"/>
              </a:rPr>
              <a:t>的速度在水平地面上匀速运动了</a:t>
            </a:r>
            <a:r>
              <a:rPr lang="en-US" altLang="zh-CN" sz="2800" dirty="0">
                <a:latin typeface="微软雅黑" panose="020B0503020204020204" pitchFamily="34" charset="-122"/>
                <a:ea typeface="微软雅黑" panose="020B0503020204020204" pitchFamily="34" charset="-122"/>
              </a:rPr>
              <a:t>10m</a:t>
            </a:r>
            <a:r>
              <a:rPr lang="zh-CN" altLang="en-US" sz="2800" dirty="0">
                <a:latin typeface="微软雅黑" panose="020B0503020204020204" pitchFamily="34" charset="-122"/>
                <a:ea typeface="微软雅黑" panose="020B0503020204020204" pitchFamily="34" charset="-122"/>
              </a:rPr>
              <a:t>，拉力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所做的功为</a:t>
            </a:r>
            <a:r>
              <a:rPr lang="en-US" altLang="zh-CN" sz="2800" dirty="0">
                <a:latin typeface="微软雅黑" panose="020B0503020204020204" pitchFamily="34" charset="-122"/>
                <a:ea typeface="微软雅黑" panose="020B0503020204020204" pitchFamily="34" charset="-122"/>
              </a:rPr>
              <a:t>W</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，功率为</a:t>
            </a:r>
            <a:r>
              <a:rPr lang="en-US" altLang="zh-CN" sz="2800" dirty="0">
                <a:latin typeface="微软雅黑" panose="020B0503020204020204" pitchFamily="34" charset="-122"/>
                <a:ea typeface="微软雅黑" panose="020B0503020204020204" pitchFamily="34" charset="-122"/>
              </a:rPr>
              <a:t>P</a:t>
            </a:r>
            <a:r>
              <a:rPr lang="en-US" altLang="zh-CN" sz="2800" baseline="-250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。若该物体在水平向右的拉力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作用下以</a:t>
            </a:r>
            <a:r>
              <a:rPr lang="en-US" altLang="zh-CN" sz="2800" dirty="0">
                <a:latin typeface="微软雅黑" panose="020B0503020204020204" pitchFamily="34" charset="-122"/>
                <a:ea typeface="微软雅黑" panose="020B0503020204020204" pitchFamily="34" charset="-122"/>
              </a:rPr>
              <a:t>2m/s</a:t>
            </a:r>
            <a:r>
              <a:rPr lang="zh-CN" altLang="en-US" sz="2800" dirty="0">
                <a:latin typeface="微软雅黑" panose="020B0503020204020204" pitchFamily="34" charset="-122"/>
                <a:ea typeface="微软雅黑" panose="020B0503020204020204" pitchFamily="34" charset="-122"/>
              </a:rPr>
              <a:t>的速度在同一水平地面上匀速运动了</a:t>
            </a:r>
            <a:r>
              <a:rPr lang="en-US" altLang="zh-CN" sz="2800" dirty="0">
                <a:latin typeface="微软雅黑" panose="020B0503020204020204" pitchFamily="34" charset="-122"/>
                <a:ea typeface="微软雅黑" panose="020B0503020204020204" pitchFamily="34" charset="-122"/>
              </a:rPr>
              <a:t>10m</a:t>
            </a:r>
            <a:r>
              <a:rPr lang="zh-CN" altLang="en-US" sz="2800" dirty="0">
                <a:latin typeface="微软雅黑" panose="020B0503020204020204" pitchFamily="34" charset="-122"/>
                <a:ea typeface="微软雅黑" panose="020B0503020204020204" pitchFamily="34" charset="-122"/>
              </a:rPr>
              <a:t>，拉力</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所做的功为</a:t>
            </a:r>
            <a:r>
              <a:rPr lang="en-US" altLang="zh-CN" sz="2800" dirty="0">
                <a:latin typeface="微软雅黑" panose="020B0503020204020204" pitchFamily="34" charset="-122"/>
                <a:ea typeface="微软雅黑" panose="020B0503020204020204" pitchFamily="34" charset="-122"/>
              </a:rPr>
              <a:t>W</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，功率为</a:t>
            </a:r>
            <a:r>
              <a:rPr lang="en-US" altLang="zh-CN" sz="2800" dirty="0">
                <a:latin typeface="微软雅黑" panose="020B0503020204020204" pitchFamily="34" charset="-122"/>
                <a:ea typeface="微软雅黑" panose="020B0503020204020204" pitchFamily="34" charset="-122"/>
              </a:rPr>
              <a:t>P</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，则</a:t>
            </a:r>
            <a:r>
              <a:rPr lang="en-US" altLang="zh-CN" sz="2800" dirty="0">
                <a:latin typeface="微软雅黑" panose="020B0503020204020204" pitchFamily="34" charset="-122"/>
                <a:ea typeface="微软雅黑" panose="020B0503020204020204" pitchFamily="34" charset="-122"/>
              </a:rPr>
              <a:t>W</a:t>
            </a:r>
            <a:r>
              <a:rPr lang="en-US" altLang="zh-CN" sz="2800" baseline="-25000" dirty="0">
                <a:latin typeface="微软雅黑" panose="020B0503020204020204" pitchFamily="34" charset="-122"/>
                <a:ea typeface="微软雅黑" panose="020B0503020204020204" pitchFamily="34" charset="-122"/>
              </a:rPr>
              <a:t>1</a:t>
            </a:r>
            <a:r>
              <a:rPr lang="en-US" altLang="zh-CN" sz="2800" dirty="0">
                <a:latin typeface="微软雅黑" panose="020B0503020204020204" pitchFamily="34" charset="-122"/>
                <a:ea typeface="微软雅黑" panose="020B0503020204020204" pitchFamily="34" charset="-122"/>
              </a:rPr>
              <a:t>_______W</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P</a:t>
            </a:r>
            <a:r>
              <a:rPr lang="en-US" altLang="zh-CN" sz="2800" baseline="-25000" dirty="0">
                <a:latin typeface="微软雅黑" panose="020B0503020204020204" pitchFamily="34" charset="-122"/>
                <a:ea typeface="微软雅黑" panose="020B0503020204020204" pitchFamily="34" charset="-122"/>
              </a:rPr>
              <a:t>1</a:t>
            </a:r>
            <a:r>
              <a:rPr lang="en-US" altLang="zh-CN" sz="2800" dirty="0">
                <a:latin typeface="微软雅黑" panose="020B0503020204020204" pitchFamily="34" charset="-122"/>
                <a:ea typeface="微软雅黑" panose="020B0503020204020204" pitchFamily="34" charset="-122"/>
              </a:rPr>
              <a:t>______P</a:t>
            </a:r>
            <a:r>
              <a:rPr lang="en-US" altLang="zh-CN" sz="2800" baseline="-250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均填“＞”“</a:t>
            </a:r>
            <a:r>
              <a:rPr lang="en-US" altLang="zh-CN" sz="2800" dirty="0">
                <a:latin typeface="微软雅黑" panose="020B0503020204020204" pitchFamily="34" charset="-122"/>
                <a:ea typeface="微软雅黑" panose="020B0503020204020204" pitchFamily="34" charset="-122"/>
              </a:rPr>
              <a:t>&lt;”</a:t>
            </a:r>
            <a:r>
              <a:rPr lang="zh-CN" altLang="en-US" sz="2800" dirty="0">
                <a:latin typeface="微软雅黑" panose="020B0503020204020204" pitchFamily="34" charset="-122"/>
                <a:ea typeface="微软雅黑" panose="020B0503020204020204" pitchFamily="34" charset="-122"/>
              </a:rPr>
              <a:t>或“＝”</a:t>
            </a:r>
            <a:r>
              <a:rPr lang="en-US" altLang="zh-CN" sz="2800" dirty="0">
                <a:latin typeface="微软雅黑" panose="020B0503020204020204" pitchFamily="34" charset="-122"/>
                <a:ea typeface="微软雅黑" panose="020B0503020204020204" pitchFamily="34" charset="-122"/>
              </a:rPr>
              <a:t>)</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2" name="矩形 1"/>
          <p:cNvSpPr/>
          <p:nvPr/>
        </p:nvSpPr>
        <p:spPr>
          <a:xfrm>
            <a:off x="259456" y="4165346"/>
            <a:ext cx="9001000" cy="1200329"/>
          </a:xfrm>
          <a:prstGeom prst="rect">
            <a:avLst/>
          </a:prstGeom>
        </p:spPr>
        <p:txBody>
          <a:bodyPr wrap="square">
            <a:spAutoFit/>
          </a:bodyPr>
          <a:lstStyle/>
          <a:p>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物体对水平面的压力不变，接触面的粗糙程度不变，因此物体两次受到的滑动摩擦力不变，又因为物体在水平面上做匀速直线运动，根据二力平衡，水平拉力和摩擦力是一对平衡力，即</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r>
              <a:rPr lang="en-US" altLang="zh-CN"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1</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r>
              <a:rPr lang="en-US" altLang="zh-CN"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2</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=f</a:t>
            </a:r>
            <a:endParaRPr lang="zh-CN" altLang="en-US" sz="2400" dirty="0">
              <a:solidFill>
                <a:srgbClr val="008080"/>
              </a:solidFill>
            </a:endParaRPr>
          </a:p>
        </p:txBody>
      </p:sp>
      <p:sp>
        <p:nvSpPr>
          <p:cNvPr id="18" name="文本框 17"/>
          <p:cNvSpPr txBox="1"/>
          <p:nvPr/>
        </p:nvSpPr>
        <p:spPr>
          <a:xfrm>
            <a:off x="1726020" y="3590390"/>
            <a:ext cx="899972"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p>
        </p:txBody>
      </p:sp>
      <p:sp>
        <p:nvSpPr>
          <p:cNvPr id="19" name="文本框 18"/>
          <p:cNvSpPr txBox="1"/>
          <p:nvPr/>
        </p:nvSpPr>
        <p:spPr>
          <a:xfrm>
            <a:off x="3957043" y="3590390"/>
            <a:ext cx="864096" cy="523220"/>
          </a:xfrm>
          <a:prstGeom prst="rect">
            <a:avLst/>
          </a:prstGeom>
          <a:noFill/>
        </p:spPr>
        <p:txBody>
          <a:bodyPr wrap="square" rtlCol="0" anchor="t">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pic>
        <p:nvPicPr>
          <p:cNvPr id="14" name="Picture 7" descr="G59"/>
          <p:cNvPicPr>
            <a:picLocks noChangeAspect="1" noChangeArrowheads="1"/>
          </p:cNvPicPr>
          <p:nvPr/>
        </p:nvPicPr>
        <p:blipFill>
          <a:blip r:embed="rId3">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rcRect/>
          <a:stretch>
            <a:fillRect/>
          </a:stretch>
        </p:blipFill>
        <p:spPr bwMode="auto">
          <a:xfrm>
            <a:off x="9408368" y="4169949"/>
            <a:ext cx="2355850" cy="771525"/>
          </a:xfrm>
          <a:prstGeom prst="rect">
            <a:avLst/>
          </a:prstGeom>
          <a:noFill/>
          <a:ln w="9525">
            <a:noFill/>
            <a:miter lim="800000"/>
            <a:headEnd/>
            <a:tailEnd/>
          </a:ln>
        </p:spPr>
      </p:pic>
      <p:grpSp>
        <p:nvGrpSpPr>
          <p:cNvPr id="10" name="组合 9"/>
          <p:cNvGrpSpPr/>
          <p:nvPr/>
        </p:nvGrpSpPr>
        <p:grpSpPr>
          <a:xfrm>
            <a:off x="1793252" y="5371588"/>
            <a:ext cx="8437169" cy="1454653"/>
            <a:chOff x="1793252" y="5371588"/>
            <a:chExt cx="8437169" cy="1454653"/>
          </a:xfrm>
        </p:grpSpPr>
        <p:sp>
          <p:nvSpPr>
            <p:cNvPr id="13" name="矩形 12"/>
            <p:cNvSpPr/>
            <p:nvPr/>
          </p:nvSpPr>
          <p:spPr>
            <a:xfrm>
              <a:off x="1793252" y="5371588"/>
              <a:ext cx="8437169" cy="1200329"/>
            </a:xfrm>
            <a:prstGeom prst="rect">
              <a:avLst/>
            </a:prstGeom>
          </p:spPr>
          <p:txBody>
            <a:bodyPr wrap="square">
              <a:spAutoFit/>
            </a:bodyPr>
            <a:lstStyle/>
            <a:p>
              <a:pPr>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物体运动的距离都为</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10m</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，根据</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W=FS</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，可知</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r>
                <a:rPr lang="en-US" altLang="zh-CN"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1</a:t>
              </a:r>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r>
                <a:rPr lang="en-US" altLang="zh-CN" sz="2400" baseline="-25000" dirty="0">
                  <a:solidFill>
                    <a:srgbClr val="008080"/>
                  </a:solidFill>
                  <a:latin typeface="微软雅黑" panose="020B0503020204020204" pitchFamily="34" charset="-122"/>
                  <a:ea typeface="微软雅黑" panose="020B0503020204020204" pitchFamily="34" charset="-122"/>
                  <a:cs typeface="仿宋" panose="02010609060101010101" charset="-122"/>
                </a:rPr>
                <a:t>2</a:t>
              </a:r>
              <a:r>
                <a:rPr lang="zh-CN" altLang="en-US" sz="2400" dirty="0">
                  <a:solidFill>
                    <a:srgbClr val="008080"/>
                  </a:solidFill>
                  <a:latin typeface="微软雅黑" panose="020B0503020204020204" pitchFamily="34" charset="-122"/>
                  <a:ea typeface="微软雅黑" panose="020B0503020204020204" pitchFamily="34" charset="-122"/>
                  <a:cs typeface="仿宋" panose="02010609060101010101" charset="-122"/>
                </a:rPr>
                <a:t>；</a:t>
              </a:r>
              <a:endPar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endParaRPr>
            </a:p>
            <a:p>
              <a:pPr>
                <a:lnSpc>
                  <a:spcPct val="150000"/>
                </a:lnSpc>
              </a:pPr>
              <a:r>
                <a:rPr lang="en-US" altLang="zh-CN" sz="2400" dirty="0">
                  <a:solidFill>
                    <a:srgbClr val="008080"/>
                  </a:solidFill>
                  <a:latin typeface="微软雅黑" panose="020B0503020204020204" pitchFamily="34" charset="-122"/>
                  <a:ea typeface="微软雅黑" panose="020B0503020204020204" pitchFamily="34" charset="-122"/>
                </a:rPr>
                <a:t>v</a:t>
              </a:r>
              <a:r>
                <a:rPr lang="en-US" altLang="zh-CN" sz="2400" baseline="-25000" dirty="0">
                  <a:solidFill>
                    <a:srgbClr val="008080"/>
                  </a:solidFill>
                  <a:latin typeface="微软雅黑" panose="020B0503020204020204" pitchFamily="34" charset="-122"/>
                  <a:ea typeface="微软雅黑" panose="020B0503020204020204" pitchFamily="34" charset="-122"/>
                </a:rPr>
                <a:t>1</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v</a:t>
              </a:r>
              <a:r>
                <a:rPr lang="en-US" altLang="zh-CN" sz="2400" baseline="-25000" dirty="0">
                  <a:solidFill>
                    <a:srgbClr val="008080"/>
                  </a:solidFill>
                  <a:latin typeface="微软雅黑" panose="020B0503020204020204" pitchFamily="34" charset="-122"/>
                  <a:ea typeface="微软雅黑" panose="020B0503020204020204" pitchFamily="34" charset="-122"/>
                </a:rPr>
                <a:t>2</a:t>
              </a:r>
              <a:r>
                <a:rPr lang="zh-CN" altLang="en-US" sz="2400" dirty="0">
                  <a:solidFill>
                    <a:srgbClr val="008080"/>
                  </a:solidFill>
                  <a:latin typeface="微软雅黑" panose="020B0503020204020204" pitchFamily="34" charset="-122"/>
                  <a:ea typeface="微软雅黑" panose="020B0503020204020204" pitchFamily="34" charset="-122"/>
                </a:rPr>
                <a:t>，由</a:t>
              </a:r>
              <a:r>
                <a:rPr lang="en-US" altLang="zh-CN" sz="2400" dirty="0">
                  <a:solidFill>
                    <a:srgbClr val="008080"/>
                  </a:solidFill>
                  <a:latin typeface="微软雅黑" panose="020B0503020204020204" pitchFamily="34" charset="-122"/>
                  <a:ea typeface="微软雅黑" panose="020B0503020204020204" pitchFamily="34" charset="-122"/>
                </a:rPr>
                <a:t>P</a:t>
              </a:r>
              <a:r>
                <a:rPr lang="zh-CN" altLang="en-US" sz="2400" dirty="0">
                  <a:solidFill>
                    <a:srgbClr val="008080"/>
                  </a:solidFill>
                  <a:latin typeface="微软雅黑" panose="020B0503020204020204" pitchFamily="34" charset="-122"/>
                  <a:ea typeface="微软雅黑" panose="020B0503020204020204" pitchFamily="34" charset="-122"/>
                </a:rPr>
                <a:t>＝        </a:t>
              </a:r>
              <a:r>
                <a:rPr lang="en-US" altLang="zh-CN" sz="2400" dirty="0">
                  <a:solidFill>
                    <a:srgbClr val="008080"/>
                  </a:solidFill>
                  <a:latin typeface="微软雅黑" panose="020B0503020204020204" pitchFamily="34" charset="-122"/>
                  <a:ea typeface="微软雅黑" panose="020B0503020204020204" pitchFamily="34" charset="-122"/>
                </a:rPr>
                <a:t>=         =</a:t>
              </a:r>
              <a:r>
                <a:rPr lang="en-US" altLang="zh-CN" sz="2400" dirty="0" err="1">
                  <a:solidFill>
                    <a:srgbClr val="008080"/>
                  </a:solidFill>
                  <a:latin typeface="微软雅黑" panose="020B0503020204020204" pitchFamily="34" charset="-122"/>
                  <a:ea typeface="微软雅黑" panose="020B0503020204020204" pitchFamily="34" charset="-122"/>
                </a:rPr>
                <a:t>Fv</a:t>
              </a:r>
              <a:r>
                <a:rPr lang="zh-CN" altLang="en-US" sz="2400" dirty="0">
                  <a:solidFill>
                    <a:srgbClr val="008080"/>
                  </a:solidFill>
                  <a:latin typeface="微软雅黑" panose="020B0503020204020204" pitchFamily="34" charset="-122"/>
                  <a:ea typeface="微软雅黑" panose="020B0503020204020204" pitchFamily="34" charset="-122"/>
                </a:rPr>
                <a:t>，可知</a:t>
              </a:r>
              <a:r>
                <a:rPr lang="en-US" altLang="zh-CN" sz="2400" dirty="0">
                  <a:solidFill>
                    <a:srgbClr val="008080"/>
                  </a:solidFill>
                  <a:latin typeface="微软雅黑" panose="020B0503020204020204" pitchFamily="34" charset="-122"/>
                  <a:ea typeface="微软雅黑" panose="020B0503020204020204" pitchFamily="34" charset="-122"/>
                </a:rPr>
                <a:t>P</a:t>
              </a:r>
              <a:r>
                <a:rPr lang="en-US" altLang="zh-CN" sz="2400" baseline="-25000" dirty="0">
                  <a:solidFill>
                    <a:srgbClr val="008080"/>
                  </a:solidFill>
                  <a:latin typeface="微软雅黑" panose="020B0503020204020204" pitchFamily="34" charset="-122"/>
                  <a:ea typeface="微软雅黑" panose="020B0503020204020204" pitchFamily="34" charset="-122"/>
                </a:rPr>
                <a:t>1</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P</a:t>
              </a:r>
              <a:r>
                <a:rPr lang="en-US" altLang="zh-CN" sz="2400" baseline="-25000" dirty="0">
                  <a:solidFill>
                    <a:srgbClr val="008080"/>
                  </a:solidFill>
                  <a:latin typeface="微软雅黑" panose="020B0503020204020204" pitchFamily="34" charset="-122"/>
                  <a:ea typeface="微软雅黑" panose="020B0503020204020204" pitchFamily="34" charset="-122"/>
                </a:rPr>
                <a:t>2</a:t>
              </a:r>
              <a:r>
                <a:rPr lang="en-US" altLang="zh-CN" sz="2400" dirty="0">
                  <a:solidFill>
                    <a:srgbClr val="008080"/>
                  </a:solidFill>
                  <a:latin typeface="微软雅黑" panose="020B0503020204020204" pitchFamily="34" charset="-122"/>
                  <a:ea typeface="微软雅黑" panose="020B0503020204020204" pitchFamily="34" charset="-122"/>
                </a:rPr>
                <a:t> </a:t>
              </a:r>
            </a:p>
          </p:txBody>
        </p:sp>
        <p:grpSp>
          <p:nvGrpSpPr>
            <p:cNvPr id="15" name="组合 14"/>
            <p:cNvGrpSpPr/>
            <p:nvPr/>
          </p:nvGrpSpPr>
          <p:grpSpPr>
            <a:xfrm>
              <a:off x="3857054" y="5884424"/>
              <a:ext cx="648072" cy="795209"/>
              <a:chOff x="8038808" y="5913875"/>
              <a:chExt cx="648072" cy="795209"/>
            </a:xfrm>
          </p:grpSpPr>
          <p:sp>
            <p:nvSpPr>
              <p:cNvPr id="16" name="矩形 15"/>
              <p:cNvSpPr/>
              <p:nvPr/>
            </p:nvSpPr>
            <p:spPr>
              <a:xfrm>
                <a:off x="8038808" y="5913875"/>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W</a:t>
                </a:r>
                <a:endParaRPr lang="zh-CN" altLang="en-US" sz="2400" dirty="0">
                  <a:solidFill>
                    <a:srgbClr val="008080"/>
                  </a:solidFill>
                </a:endParaRPr>
              </a:p>
            </p:txBody>
          </p:sp>
          <p:sp>
            <p:nvSpPr>
              <p:cNvPr id="17" name="矩形 16"/>
              <p:cNvSpPr/>
              <p:nvPr/>
            </p:nvSpPr>
            <p:spPr>
              <a:xfrm>
                <a:off x="8115482" y="6247419"/>
                <a:ext cx="432048"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t</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20" name="直接连接符 19"/>
              <p:cNvCxnSpPr/>
              <p:nvPr/>
            </p:nvCxnSpPr>
            <p:spPr>
              <a:xfrm>
                <a:off x="8070194" y="6297374"/>
                <a:ext cx="461373"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21" name="组合 20"/>
            <p:cNvGrpSpPr/>
            <p:nvPr/>
          </p:nvGrpSpPr>
          <p:grpSpPr>
            <a:xfrm>
              <a:off x="4900342" y="5851741"/>
              <a:ext cx="763372" cy="461665"/>
              <a:chOff x="7968208" y="5881192"/>
              <a:chExt cx="763372" cy="461665"/>
            </a:xfrm>
          </p:grpSpPr>
          <p:sp>
            <p:nvSpPr>
              <p:cNvPr id="22" name="矩形 21"/>
              <p:cNvSpPr/>
              <p:nvPr/>
            </p:nvSpPr>
            <p:spPr>
              <a:xfrm>
                <a:off x="8083508" y="5881192"/>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Fs</a:t>
                </a:r>
                <a:endParaRPr lang="zh-CN" altLang="en-US" sz="2400" dirty="0">
                  <a:solidFill>
                    <a:srgbClr val="008080"/>
                  </a:solidFill>
                </a:endParaRPr>
              </a:p>
            </p:txBody>
          </p:sp>
          <p:cxnSp>
            <p:nvCxnSpPr>
              <p:cNvPr id="23" name="直接连接符 22"/>
              <p:cNvCxnSpPr/>
              <p:nvPr/>
            </p:nvCxnSpPr>
            <p:spPr>
              <a:xfrm>
                <a:off x="7968208" y="6297374"/>
                <a:ext cx="612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nvGrpSpPr>
            <p:cNvPr id="24" name="组合 23"/>
            <p:cNvGrpSpPr/>
            <p:nvPr/>
          </p:nvGrpSpPr>
          <p:grpSpPr>
            <a:xfrm>
              <a:off x="5096001" y="6115256"/>
              <a:ext cx="648072" cy="710985"/>
              <a:chOff x="8144237" y="5768419"/>
              <a:chExt cx="658771" cy="748401"/>
            </a:xfrm>
          </p:grpSpPr>
          <p:sp>
            <p:nvSpPr>
              <p:cNvPr id="25" name="矩形 24"/>
              <p:cNvSpPr/>
              <p:nvPr/>
            </p:nvSpPr>
            <p:spPr>
              <a:xfrm>
                <a:off x="8154936" y="5768419"/>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s</a:t>
                </a:r>
                <a:endParaRPr lang="zh-CN" altLang="en-US" sz="2400" dirty="0">
                  <a:solidFill>
                    <a:srgbClr val="008080"/>
                  </a:solidFill>
                </a:endParaRPr>
              </a:p>
            </p:txBody>
          </p:sp>
          <p:sp>
            <p:nvSpPr>
              <p:cNvPr id="26" name="矩形 25"/>
              <p:cNvSpPr/>
              <p:nvPr/>
            </p:nvSpPr>
            <p:spPr>
              <a:xfrm>
                <a:off x="8154936" y="6055155"/>
                <a:ext cx="432048"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v</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27" name="直接连接符 26"/>
              <p:cNvCxnSpPr/>
              <p:nvPr/>
            </p:nvCxnSpPr>
            <p:spPr>
              <a:xfrm>
                <a:off x="8144237" y="6174290"/>
                <a:ext cx="360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18">
                                            <p:txEl>
                                              <p:pRg st="0" end="0"/>
                                            </p:txEl>
                                          </p:spTgt>
                                        </p:tgtEl>
                                        <p:attrNameLst>
                                          <p:attrName>style.visibility</p:attrName>
                                        </p:attrNameLst>
                                      </p:cBhvr>
                                      <p:to>
                                        <p:strVal val="visible"/>
                                      </p:to>
                                    </p:set>
                                    <p:anim calcmode="lin" valueType="num">
                                      <p:cBhvr additive="base">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19">
                                            <p:txEl>
                                              <p:pRg st="0" end="0"/>
                                            </p:txEl>
                                          </p:spTgt>
                                        </p:tgtEl>
                                        <p:attrNameLst>
                                          <p:attrName>style.visibility</p:attrName>
                                        </p:attrNameLst>
                                      </p:cBhvr>
                                      <p:to>
                                        <p:strVal val="visible"/>
                                      </p:to>
                                    </p:set>
                                    <p:anim calcmode="lin" valueType="num">
                                      <p:cBhvr additive="base">
                                        <p:cTn id="2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bwMode="auto">
          <a:xfrm>
            <a:off x="-101600" y="404813"/>
            <a:ext cx="6629647" cy="523220"/>
            <a:chOff x="0" y="623478"/>
            <a:chExt cx="5843899" cy="459160"/>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5072238"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重点回顾：动能和势能</a:t>
              </a:r>
            </a:p>
          </p:txBody>
        </p:sp>
      </p:grpSp>
      <p:graphicFrame>
        <p:nvGraphicFramePr>
          <p:cNvPr id="32" name="表格 31"/>
          <p:cNvGraphicFramePr/>
          <p:nvPr>
            <p:custDataLst>
              <p:tags r:id="rId1"/>
            </p:custDataLst>
          </p:nvPr>
        </p:nvGraphicFramePr>
        <p:xfrm>
          <a:off x="764337" y="1173479"/>
          <a:ext cx="10873208" cy="5567889"/>
        </p:xfrm>
        <a:graphic>
          <a:graphicData uri="http://schemas.openxmlformats.org/drawingml/2006/table">
            <a:tbl>
              <a:tblPr firstRow="1" bandRow="1">
                <a:tableStyleId>{5C22544A-7EE6-4342-B048-85BDC9FD1C3A}</a:tableStyleId>
              </a:tblPr>
              <a:tblGrid>
                <a:gridCol w="1474145">
                  <a:extLst>
                    <a:ext uri="{9D8B030D-6E8A-4147-A177-3AD203B41FA5}">
                      <a16:colId xmlns:a16="http://schemas.microsoft.com/office/drawing/2014/main" val="20000"/>
                    </a:ext>
                  </a:extLst>
                </a:gridCol>
                <a:gridCol w="2826985">
                  <a:extLst>
                    <a:ext uri="{9D8B030D-6E8A-4147-A177-3AD203B41FA5}">
                      <a16:colId xmlns:a16="http://schemas.microsoft.com/office/drawing/2014/main" val="20001"/>
                    </a:ext>
                  </a:extLst>
                </a:gridCol>
                <a:gridCol w="3319598">
                  <a:extLst>
                    <a:ext uri="{9D8B030D-6E8A-4147-A177-3AD203B41FA5}">
                      <a16:colId xmlns:a16="http://schemas.microsoft.com/office/drawing/2014/main" val="20002"/>
                    </a:ext>
                  </a:extLst>
                </a:gridCol>
                <a:gridCol w="3252480">
                  <a:extLst>
                    <a:ext uri="{9D8B030D-6E8A-4147-A177-3AD203B41FA5}">
                      <a16:colId xmlns:a16="http://schemas.microsoft.com/office/drawing/2014/main" val="20003"/>
                    </a:ext>
                  </a:extLst>
                </a:gridCol>
              </a:tblGrid>
              <a:tr h="764241">
                <a:tc rowSpan="2">
                  <a:txBody>
                    <a:bodyPr/>
                    <a:lstStyle/>
                    <a:p>
                      <a:pPr algn="ctr" fontAlgn="auto">
                        <a:lnSpc>
                          <a:spcPct val="130000"/>
                        </a:lnSpc>
                        <a:buNone/>
                      </a:pPr>
                      <a:endParaRPr lang="zh-CN" altLang="en-US" sz="2800" b="0" dirty="0">
                        <a:solidFill>
                          <a:schemeClr val="bg1"/>
                        </a:solidFill>
                        <a:latin typeface="微软雅黑" panose="020B0503020204020204" pitchFamily="34" charset="-122"/>
                        <a:ea typeface="微软雅黑" panose="020B0503020204020204" pitchFamily="34" charset="-122"/>
                        <a:sym typeface="+mn-ea"/>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rowSpan="2">
                  <a:txBody>
                    <a:bodyPr/>
                    <a:lstStyle/>
                    <a:p>
                      <a:pPr algn="ctr" fontAlgn="auto">
                        <a:lnSpc>
                          <a:spcPct val="130000"/>
                        </a:lnSpc>
                        <a:buNone/>
                      </a:pPr>
                      <a:r>
                        <a:rPr lang="zh-CN" altLang="en-US" sz="2800" b="0">
                          <a:solidFill>
                            <a:schemeClr val="bg1"/>
                          </a:solidFill>
                          <a:latin typeface="微软雅黑" panose="020B0503020204020204" pitchFamily="34" charset="-122"/>
                          <a:ea typeface="微软雅黑" panose="020B0503020204020204" pitchFamily="34" charset="-122"/>
                          <a:sym typeface="+mn-ea"/>
                        </a:rPr>
                        <a:t>动能</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gridSpan="2">
                  <a:txBody>
                    <a:bodyPr/>
                    <a:lstStyle/>
                    <a:p>
                      <a:pPr algn="ctr" fontAlgn="auto">
                        <a:lnSpc>
                          <a:spcPct val="130000"/>
                        </a:lnSpc>
                        <a:buNone/>
                      </a:pPr>
                      <a:r>
                        <a:rPr lang="zh-CN" altLang="en-US" sz="2800" b="0" dirty="0">
                          <a:solidFill>
                            <a:schemeClr val="bg1"/>
                          </a:solidFill>
                          <a:latin typeface="微软雅黑" panose="020B0503020204020204" pitchFamily="34" charset="-122"/>
                          <a:ea typeface="微软雅黑" panose="020B0503020204020204" pitchFamily="34" charset="-122"/>
                          <a:sym typeface="+mn-ea"/>
                        </a:rPr>
                        <a:t>势能</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hMerge="1">
                  <a:txBody>
                    <a:bodyPr/>
                    <a:lstStyle/>
                    <a:p>
                      <a:endParaRPr lang="zh-CN"/>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0"/>
                  </a:ext>
                </a:extLst>
              </a:tr>
              <a:tr h="600616">
                <a:tc vMerge="1">
                  <a:txBody>
                    <a:bodyPr/>
                    <a:lstStyle/>
                    <a:p>
                      <a:endParaRPr lang="zh-CN"/>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vMerge="1">
                  <a:txBody>
                    <a:bodyPr/>
                    <a:lstStyle/>
                    <a:p>
                      <a:endParaRPr lang="zh-CN"/>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fontAlgn="auto">
                        <a:lnSpc>
                          <a:spcPct val="130000"/>
                        </a:lnSpc>
                        <a:buNone/>
                      </a:pPr>
                      <a:r>
                        <a:rPr lang="zh-CN" altLang="en-US" sz="2800" b="0" dirty="0">
                          <a:solidFill>
                            <a:schemeClr val="bg1"/>
                          </a:solidFill>
                          <a:latin typeface="微软雅黑" panose="020B0503020204020204" pitchFamily="34" charset="-122"/>
                          <a:ea typeface="微软雅黑" panose="020B0503020204020204" pitchFamily="34" charset="-122"/>
                          <a:sym typeface="+mn-ea"/>
                        </a:rPr>
                        <a:t>重力势能</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tc>
                  <a:txBody>
                    <a:bodyPr/>
                    <a:lstStyle/>
                    <a:p>
                      <a:pPr algn="ctr" fontAlgn="auto">
                        <a:lnSpc>
                          <a:spcPct val="130000"/>
                        </a:lnSpc>
                        <a:buNone/>
                      </a:pPr>
                      <a:r>
                        <a:rPr lang="zh-CN" altLang="en-US" sz="2800" b="0" dirty="0">
                          <a:solidFill>
                            <a:schemeClr val="bg1"/>
                          </a:solidFill>
                          <a:latin typeface="微软雅黑" panose="020B0503020204020204" pitchFamily="34" charset="-122"/>
                          <a:ea typeface="微软雅黑" panose="020B0503020204020204" pitchFamily="34" charset="-122"/>
                          <a:sym typeface="+mn-ea"/>
                        </a:rPr>
                        <a:t>弹性势能</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solidFill>
                      <a:srgbClr val="008080"/>
                    </a:solidFill>
                  </a:tcPr>
                </a:tc>
                <a:extLst>
                  <a:ext uri="{0D108BD9-81ED-4DB2-BD59-A6C34878D82A}">
                    <a16:rowId xmlns:a16="http://schemas.microsoft.com/office/drawing/2014/main" val="10001"/>
                  </a:ext>
                </a:extLst>
              </a:tr>
              <a:tr h="1631863">
                <a:tc>
                  <a:txBody>
                    <a:bodyPr/>
                    <a:lstStyle/>
                    <a:p>
                      <a:pPr algn="ctr" fontAlgn="auto">
                        <a:lnSpc>
                          <a:spcPct val="130000"/>
                        </a:lnSpc>
                        <a:buNone/>
                      </a:pPr>
                      <a:r>
                        <a:rPr lang="zh-CN" altLang="en-US" sz="2800" b="0">
                          <a:latin typeface="微软雅黑" panose="020B0503020204020204" pitchFamily="34" charset="-122"/>
                          <a:ea typeface="微软雅黑" panose="020B0503020204020204" pitchFamily="34" charset="-122"/>
                          <a:cs typeface="Times New Roman" panose="02020603050405020304" pitchFamily="18" charset="0"/>
                          <a:sym typeface="+mn-ea"/>
                        </a:rPr>
                        <a:t>定义 </a:t>
                      </a:r>
                      <a:endParaRPr lang="zh-CN" altLang="en-US" sz="2800" b="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fontAlgn="auto">
                        <a:lnSpc>
                          <a:spcPct val="130000"/>
                        </a:lnSpc>
                        <a:buNone/>
                      </a:pPr>
                      <a:r>
                        <a:rPr lang="zh-CN" altLang="en-US" sz="2800" b="0">
                          <a:latin typeface="微软雅黑" panose="020B0503020204020204" pitchFamily="34" charset="-122"/>
                          <a:ea typeface="微软雅黑" panose="020B0503020204020204" pitchFamily="34" charset="-122"/>
                          <a:cs typeface="Times New Roman" panose="02020603050405020304" pitchFamily="18" charset="0"/>
                          <a:sym typeface="+mn-ea"/>
                        </a:rPr>
                        <a:t>物体由于</a:t>
                      </a:r>
                      <a:r>
                        <a:rPr lang="en-US" altLang="zh-CN" sz="2800" b="0">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lang="zh-CN" altLang="en-US" sz="2800" b="0">
                          <a:latin typeface="微软雅黑" panose="020B0503020204020204" pitchFamily="34" charset="-122"/>
                          <a:ea typeface="微软雅黑" panose="020B0503020204020204" pitchFamily="34" charset="-122"/>
                          <a:cs typeface="Times New Roman" panose="02020603050405020304" pitchFamily="18" charset="0"/>
                          <a:sym typeface="+mn-ea"/>
                        </a:rPr>
                        <a:t>而具有的能 </a:t>
                      </a:r>
                      <a:endParaRPr lang="zh-CN" altLang="en-US" sz="2800" b="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fontAlgn="auto">
                        <a:lnSpc>
                          <a:spcPct val="130000"/>
                        </a:lnSpc>
                        <a:buNone/>
                      </a:pP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在地球表面附近，物体 由于</a:t>
                      </a: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_________</a:t>
                      </a: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而具有的能 </a:t>
                      </a:r>
                      <a:endParaRPr lang="zh-CN" altLang="en-US" sz="28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fontAlgn="auto">
                        <a:lnSpc>
                          <a:spcPct val="130000"/>
                        </a:lnSpc>
                        <a:buNone/>
                      </a:pP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物体由于发生</a:t>
                      </a: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____________</a:t>
                      </a: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而具有的能</a:t>
                      </a:r>
                      <a:endParaRPr lang="zh-CN" altLang="en-US" sz="28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2"/>
                  </a:ext>
                </a:extLst>
              </a:tr>
              <a:tr h="1116240">
                <a:tc>
                  <a:txBody>
                    <a:bodyPr/>
                    <a:lstStyle/>
                    <a:p>
                      <a:pPr algn="ctr" fontAlgn="auto">
                        <a:lnSpc>
                          <a:spcPct val="130000"/>
                        </a:lnSpc>
                        <a:buNone/>
                      </a:pPr>
                      <a:r>
                        <a:rPr lang="zh-CN" altLang="en-US" sz="2800" b="0" dirty="0">
                          <a:latin typeface="微软雅黑" panose="020B0503020204020204" pitchFamily="34" charset="-122"/>
                          <a:ea typeface="微软雅黑" panose="020B0503020204020204" pitchFamily="34" charset="-122"/>
                          <a:sym typeface="+mn-ea"/>
                        </a:rPr>
                        <a:t>决定</a:t>
                      </a:r>
                      <a:endParaRPr lang="en-US" altLang="zh-CN" sz="2800" b="0" dirty="0">
                        <a:latin typeface="微软雅黑" panose="020B0503020204020204" pitchFamily="34" charset="-122"/>
                        <a:ea typeface="微软雅黑" panose="020B0503020204020204" pitchFamily="34" charset="-122"/>
                        <a:sym typeface="+mn-ea"/>
                      </a:endParaRPr>
                    </a:p>
                    <a:p>
                      <a:pPr algn="ctr" fontAlgn="auto">
                        <a:lnSpc>
                          <a:spcPct val="130000"/>
                        </a:lnSpc>
                        <a:buNone/>
                      </a:pPr>
                      <a:r>
                        <a:rPr lang="zh-CN" altLang="en-US" sz="2800" b="0" dirty="0">
                          <a:latin typeface="微软雅黑" panose="020B0503020204020204" pitchFamily="34" charset="-122"/>
                          <a:ea typeface="微软雅黑" panose="020B0503020204020204" pitchFamily="34" charset="-122"/>
                          <a:sym typeface="+mn-ea"/>
                        </a:rPr>
                        <a:t>因素</a:t>
                      </a:r>
                      <a:endParaRPr lang="zh-CN" altLang="en-US" sz="2800" b="0" dirty="0">
                        <a:solidFill>
                          <a:schemeClr val="tx1"/>
                        </a:solidFill>
                        <a:latin typeface="微软雅黑" panose="020B0503020204020204" pitchFamily="34" charset="-122"/>
                        <a:ea typeface="微软雅黑" panose="020B0503020204020204" pitchFamily="34" charset="-122"/>
                        <a:sym typeface="+mn-ea"/>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fontAlgn="auto">
                        <a:lnSpc>
                          <a:spcPct val="130000"/>
                        </a:lnSpc>
                        <a:buNone/>
                      </a:pP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和</a:t>
                      </a: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______________</a:t>
                      </a:r>
                      <a:endParaRPr lang="zh-CN" altLang="en-US" sz="28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fontAlgn="auto">
                        <a:lnSpc>
                          <a:spcPct val="130000"/>
                        </a:lnSpc>
                        <a:buNone/>
                      </a:pP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和</a:t>
                      </a: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endParaRPr lang="zh-CN" altLang="en-US" sz="28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fontAlgn="auto">
                        <a:lnSpc>
                          <a:spcPct val="130000"/>
                        </a:lnSpc>
                        <a:buNone/>
                      </a:pPr>
                      <a:r>
                        <a:rPr lang="en-US" altLang="zh-CN" sz="2800" b="0" dirty="0">
                          <a:latin typeface="微软雅黑" panose="020B0503020204020204" pitchFamily="34" charset="-122"/>
                          <a:ea typeface="微软雅黑" panose="020B0503020204020204" pitchFamily="34" charset="-122"/>
                          <a:cs typeface="Times New Roman" panose="02020603050405020304" pitchFamily="18" charset="0"/>
                          <a:sym typeface="+mn-ea"/>
                        </a:rPr>
                        <a:t>_____________</a:t>
                      </a:r>
                      <a:r>
                        <a:rPr lang="zh-CN" altLang="en-US" sz="2800" b="0" dirty="0">
                          <a:latin typeface="微软雅黑" panose="020B0503020204020204" pitchFamily="34" charset="-122"/>
                          <a:ea typeface="微软雅黑" panose="020B0503020204020204" pitchFamily="34" charset="-122"/>
                          <a:cs typeface="Times New Roman" panose="02020603050405020304" pitchFamily="18" charset="0"/>
                          <a:sym typeface="+mn-ea"/>
                        </a:rPr>
                        <a:t>的大小(同一物体)</a:t>
                      </a:r>
                      <a:endParaRPr lang="zh-CN" altLang="en-US" sz="2800" b="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3"/>
                  </a:ext>
                </a:extLst>
              </a:tr>
              <a:tr h="1116240">
                <a:tc>
                  <a:txBody>
                    <a:bodyPr/>
                    <a:lstStyle/>
                    <a:p>
                      <a:pPr algn="ctr" fontAlgn="auto">
                        <a:lnSpc>
                          <a:spcPct val="130000"/>
                        </a:lnSpc>
                        <a:buNone/>
                      </a:pPr>
                      <a:r>
                        <a:rPr lang="zh-CN" altLang="en-US" sz="2800" b="0" dirty="0">
                          <a:latin typeface="微软雅黑" panose="020B0503020204020204" pitchFamily="34" charset="-122"/>
                          <a:ea typeface="微软雅黑" panose="020B0503020204020204" pitchFamily="34" charset="-122"/>
                          <a:sym typeface="+mn-ea"/>
                        </a:rPr>
                        <a:t>存在</a:t>
                      </a:r>
                      <a:endParaRPr lang="en-US" altLang="zh-CN" sz="2800" b="0" dirty="0">
                        <a:latin typeface="微软雅黑" panose="020B0503020204020204" pitchFamily="34" charset="-122"/>
                        <a:ea typeface="微软雅黑" panose="020B0503020204020204" pitchFamily="34" charset="-122"/>
                        <a:sym typeface="+mn-ea"/>
                      </a:endParaRPr>
                    </a:p>
                    <a:p>
                      <a:pPr algn="ctr" fontAlgn="auto">
                        <a:lnSpc>
                          <a:spcPct val="130000"/>
                        </a:lnSpc>
                        <a:buNone/>
                      </a:pPr>
                      <a:r>
                        <a:rPr lang="zh-CN" altLang="en-US" sz="2800" b="0" dirty="0">
                          <a:latin typeface="微软雅黑" panose="020B0503020204020204" pitchFamily="34" charset="-122"/>
                          <a:ea typeface="微软雅黑" panose="020B0503020204020204" pitchFamily="34" charset="-122"/>
                          <a:sym typeface="+mn-ea"/>
                        </a:rPr>
                        <a:t>标志</a:t>
                      </a:r>
                      <a:endParaRPr lang="zh-CN" altLang="en-US" sz="2800" b="0" dirty="0">
                        <a:solidFill>
                          <a:schemeClr val="tx1"/>
                        </a:solidFill>
                        <a:latin typeface="微软雅黑" panose="020B0503020204020204" pitchFamily="34" charset="-122"/>
                        <a:ea typeface="微软雅黑" panose="020B0503020204020204" pitchFamily="34" charset="-122"/>
                        <a:sym typeface="+mn-ea"/>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fontAlgn="auto">
                        <a:lnSpc>
                          <a:spcPct val="130000"/>
                        </a:lnSpc>
                        <a:buNone/>
                      </a:pPr>
                      <a:r>
                        <a:rPr lang="zh-CN" altLang="en-US" sz="2800" b="0">
                          <a:latin typeface="微软雅黑" panose="020B0503020204020204" pitchFamily="34" charset="-122"/>
                          <a:ea typeface="微软雅黑" panose="020B0503020204020204" pitchFamily="34" charset="-122"/>
                          <a:sym typeface="+mn-ea"/>
                        </a:rPr>
                        <a:t>正在运动的物体</a:t>
                      </a:r>
                      <a:endParaRPr lang="zh-CN" altLang="en-US" sz="2800" b="0">
                        <a:solidFill>
                          <a:schemeClr val="tx1"/>
                        </a:solidFill>
                        <a:latin typeface="微软雅黑" panose="020B0503020204020204" pitchFamily="34" charset="-122"/>
                        <a:ea typeface="微软雅黑" panose="020B0503020204020204" pitchFamily="34" charset="-122"/>
                        <a:sym typeface="+mn-ea"/>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algn="ctr" fontAlgn="auto">
                        <a:lnSpc>
                          <a:spcPct val="130000"/>
                        </a:lnSpc>
                        <a:buNone/>
                      </a:pPr>
                      <a:r>
                        <a:rPr lang="zh-CN" altLang="en-US" sz="2800" b="0" dirty="0">
                          <a:latin typeface="微软雅黑" panose="020B0503020204020204" pitchFamily="34" charset="-122"/>
                          <a:ea typeface="微软雅黑" panose="020B0503020204020204" pitchFamily="34" charset="-122"/>
                          <a:sym typeface="+mn-ea"/>
                        </a:rPr>
                        <a:t>位于高处的物体</a:t>
                      </a:r>
                      <a:endParaRPr lang="zh-CN" altLang="en-US" sz="2800" b="0" dirty="0">
                        <a:solidFill>
                          <a:schemeClr val="tx1"/>
                        </a:solidFill>
                        <a:latin typeface="微软雅黑" panose="020B0503020204020204" pitchFamily="34" charset="-122"/>
                        <a:ea typeface="微软雅黑" panose="020B0503020204020204" pitchFamily="34" charset="-122"/>
                        <a:sym typeface="+mn-ea"/>
                      </a:endParaRP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tc>
                  <a:txBody>
                    <a:bodyPr/>
                    <a:lstStyle/>
                    <a:p>
                      <a:pPr fontAlgn="auto">
                        <a:lnSpc>
                          <a:spcPct val="130000"/>
                        </a:lnSpc>
                        <a:buNone/>
                      </a:pPr>
                      <a:r>
                        <a:rPr lang="zh-CN" altLang="en-US" sz="2800" b="0" dirty="0">
                          <a:solidFill>
                            <a:schemeClr val="tx1"/>
                          </a:solidFill>
                          <a:latin typeface="微软雅黑" panose="020B0503020204020204" pitchFamily="34" charset="-122"/>
                          <a:ea typeface="微软雅黑" panose="020B0503020204020204" pitchFamily="34" charset="-122"/>
                        </a:rPr>
                        <a:t>发生弹性形变的物体</a:t>
                      </a:r>
                    </a:p>
                  </a:txBody>
                  <a:tcPr anchor="ctr">
                    <a:lnL w="12700" cmpd="sng">
                      <a:solidFill>
                        <a:schemeClr val="tx1"/>
                      </a:solidFill>
                      <a:prstDash val="solid"/>
                    </a:lnL>
                    <a:lnR w="12700" cmpd="sng">
                      <a:solidFill>
                        <a:schemeClr val="tx1"/>
                      </a:solidFill>
                      <a:prstDash val="solid"/>
                    </a:lnR>
                    <a:lnT w="12700" cmpd="sng">
                      <a:solidFill>
                        <a:schemeClr val="tx1"/>
                      </a:solidFill>
                      <a:prstDash val="solid"/>
                    </a:lnT>
                    <a:lnB w="12700" cmpd="sng">
                      <a:solidFill>
                        <a:schemeClr val="tx1"/>
                      </a:solidFill>
                      <a:prstDash val="solid"/>
                    </a:lnB>
                    <a:noFill/>
                  </a:tcPr>
                </a:tc>
                <a:extLst>
                  <a:ext uri="{0D108BD9-81ED-4DB2-BD59-A6C34878D82A}">
                    <a16:rowId xmlns:a16="http://schemas.microsoft.com/office/drawing/2014/main" val="10004"/>
                  </a:ext>
                </a:extLst>
              </a:tr>
            </a:tbl>
          </a:graphicData>
        </a:graphic>
      </p:graphicFrame>
      <p:sp>
        <p:nvSpPr>
          <p:cNvPr id="33" name="TextBox 2"/>
          <p:cNvSpPr txBox="1"/>
          <p:nvPr/>
        </p:nvSpPr>
        <p:spPr>
          <a:xfrm>
            <a:off x="3791744" y="2924944"/>
            <a:ext cx="99123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运动</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4" name="TextBox 2"/>
          <p:cNvSpPr txBox="1"/>
          <p:nvPr/>
        </p:nvSpPr>
        <p:spPr>
          <a:xfrm>
            <a:off x="6741745" y="3190478"/>
            <a:ext cx="166687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被举高</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5" name="TextBox 2"/>
          <p:cNvSpPr txBox="1"/>
          <p:nvPr/>
        </p:nvSpPr>
        <p:spPr>
          <a:xfrm>
            <a:off x="8577580" y="3180194"/>
            <a:ext cx="188849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弹性形变</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6" name="TextBox 2"/>
          <p:cNvSpPr txBox="1"/>
          <p:nvPr/>
        </p:nvSpPr>
        <p:spPr>
          <a:xfrm>
            <a:off x="2451489" y="4328338"/>
            <a:ext cx="1056804"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质量</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7" name="TextBox 2"/>
          <p:cNvSpPr txBox="1"/>
          <p:nvPr/>
        </p:nvSpPr>
        <p:spPr>
          <a:xfrm>
            <a:off x="5598758" y="4597325"/>
            <a:ext cx="108012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质量</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8" name="TextBox 2"/>
          <p:cNvSpPr txBox="1"/>
          <p:nvPr/>
        </p:nvSpPr>
        <p:spPr>
          <a:xfrm>
            <a:off x="7035123" y="4614862"/>
            <a:ext cx="108012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高度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39" name="TextBox 2"/>
          <p:cNvSpPr txBox="1"/>
          <p:nvPr/>
        </p:nvSpPr>
        <p:spPr>
          <a:xfrm>
            <a:off x="8694413" y="4384476"/>
            <a:ext cx="219894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弹性形变</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40" name="TextBox 2"/>
          <p:cNvSpPr txBox="1"/>
          <p:nvPr/>
        </p:nvSpPr>
        <p:spPr>
          <a:xfrm>
            <a:off x="2451489" y="4894337"/>
            <a:ext cx="256809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运动的速度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ppt_x"/>
                                          </p:val>
                                        </p:tav>
                                        <p:tav tm="100000">
                                          <p:val>
                                            <p:strVal val="#ppt_x"/>
                                          </p:val>
                                        </p:tav>
                                      </p:tavLst>
                                    </p:anim>
                                    <p:anim calcmode="lin" valueType="num">
                                      <p:cBhvr additive="base">
                                        <p:cTn id="1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ppt_x"/>
                                          </p:val>
                                        </p:tav>
                                        <p:tav tm="100000">
                                          <p:val>
                                            <p:strVal val="#ppt_x"/>
                                          </p:val>
                                        </p:tav>
                                      </p:tavLst>
                                    </p:anim>
                                    <p:anim calcmode="lin" valueType="num">
                                      <p:cBhvr additive="base">
                                        <p:cTn id="2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ppt_x"/>
                                          </p:val>
                                        </p:tav>
                                        <p:tav tm="100000">
                                          <p:val>
                                            <p:strVal val="#ppt_x"/>
                                          </p:val>
                                        </p:tav>
                                      </p:tavLst>
                                    </p:anim>
                                    <p:anim calcmode="lin" valueType="num">
                                      <p:cBhvr additive="base">
                                        <p:cTn id="3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500" fill="hold"/>
                                        <p:tgtEl>
                                          <p:spTgt spid="38"/>
                                        </p:tgtEl>
                                        <p:attrNameLst>
                                          <p:attrName>ppt_x</p:attrName>
                                        </p:attrNameLst>
                                      </p:cBhvr>
                                      <p:tavLst>
                                        <p:tav tm="0">
                                          <p:val>
                                            <p:strVal val="#ppt_x"/>
                                          </p:val>
                                        </p:tav>
                                        <p:tav tm="100000">
                                          <p:val>
                                            <p:strVal val="#ppt_x"/>
                                          </p:val>
                                        </p:tav>
                                      </p:tavLst>
                                    </p:anim>
                                    <p:anim calcmode="lin" valueType="num">
                                      <p:cBhvr additive="base">
                                        <p:cTn id="44"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 calcmode="lin" valueType="num">
                                      <p:cBhvr additive="base">
                                        <p:cTn id="49" dur="500" fill="hold"/>
                                        <p:tgtEl>
                                          <p:spTgt spid="39"/>
                                        </p:tgtEl>
                                        <p:attrNameLst>
                                          <p:attrName>ppt_x</p:attrName>
                                        </p:attrNameLst>
                                      </p:cBhvr>
                                      <p:tavLst>
                                        <p:tav tm="0">
                                          <p:val>
                                            <p:strVal val="#ppt_x"/>
                                          </p:val>
                                        </p:tav>
                                        <p:tav tm="100000">
                                          <p:val>
                                            <p:strVal val="#ppt_x"/>
                                          </p:val>
                                        </p:tav>
                                      </p:tavLst>
                                    </p:anim>
                                    <p:anim calcmode="lin" valueType="num">
                                      <p:cBhvr additive="base">
                                        <p:cTn id="5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P spid="38" grpId="0"/>
      <p:bldP spid="39" grpId="0"/>
      <p:bldP spid="4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  </a:t>
            </a:r>
            <a:r>
              <a:rPr lang="zh-CN" altLang="en-US" sz="2800" dirty="0">
                <a:latin typeface="微软雅黑" panose="020B0503020204020204" pitchFamily="34" charset="-122"/>
                <a:ea typeface="微软雅黑" panose="020B0503020204020204" pitchFamily="34" charset="-122"/>
              </a:rPr>
              <a:t>如图表示撑竿跳高运动的几个阶段：助跑、撑竿起跳、越横杆。运动员在助跑阶段时具有</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能，运动员在撑竿起跳阶段时竿具有</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能，运动员在越横杆阶段时具有</a:t>
            </a:r>
            <a:r>
              <a:rPr lang="en-US" altLang="zh-CN" sz="2800" dirty="0">
                <a:latin typeface="微软雅黑" panose="020B0503020204020204" pitchFamily="34" charset="-122"/>
                <a:ea typeface="微软雅黑" panose="020B0503020204020204" pitchFamily="34" charset="-122"/>
              </a:rPr>
              <a:t>________________</a:t>
            </a:r>
            <a:r>
              <a:rPr lang="zh-CN" altLang="en-US" sz="2800" dirty="0">
                <a:latin typeface="微软雅黑" panose="020B0503020204020204" pitchFamily="34" charset="-122"/>
                <a:ea typeface="微软雅黑" panose="020B0503020204020204" pitchFamily="34" charset="-122"/>
              </a:rPr>
              <a:t>能。</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4" name="Picture 9" descr="JTDGP2"/>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4439816" y="4077072"/>
            <a:ext cx="6082004" cy="2114732"/>
          </a:xfrm>
          <a:prstGeom prst="rect">
            <a:avLst/>
          </a:prstGeom>
          <a:noFill/>
          <a:ln w="9525">
            <a:noFill/>
            <a:miter lim="800000"/>
            <a:headEnd/>
            <a:tailEnd/>
          </a:ln>
        </p:spPr>
      </p:pic>
      <p:sp>
        <p:nvSpPr>
          <p:cNvPr id="16" name="Text Box 10"/>
          <p:cNvSpPr txBox="1">
            <a:spLocks noChangeArrowheads="1"/>
          </p:cNvSpPr>
          <p:nvPr/>
        </p:nvSpPr>
        <p:spPr bwMode="auto">
          <a:xfrm>
            <a:off x="6899674" y="198884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800" dirty="0">
                <a:solidFill>
                  <a:srgbClr val="F8081F"/>
                </a:solidFill>
                <a:latin typeface="微软雅黑" panose="020B0503020204020204" pitchFamily="34" charset="-122"/>
                <a:ea typeface="微软雅黑" panose="020B0503020204020204" pitchFamily="34" charset="-122"/>
              </a:rPr>
              <a:t>动</a:t>
            </a:r>
            <a:endParaRPr lang="en-US" altLang="zh-CN" sz="2800" dirty="0">
              <a:solidFill>
                <a:srgbClr val="F8081F"/>
              </a:solidFill>
              <a:latin typeface="微软雅黑" panose="020B0503020204020204" pitchFamily="34" charset="-122"/>
              <a:ea typeface="微软雅黑" panose="020B0503020204020204" pitchFamily="34" charset="-122"/>
            </a:endParaRPr>
          </a:p>
        </p:txBody>
      </p:sp>
      <p:sp>
        <p:nvSpPr>
          <p:cNvPr id="17" name="Text Box 10"/>
          <p:cNvSpPr txBox="1">
            <a:spLocks noChangeArrowheads="1"/>
          </p:cNvSpPr>
          <p:nvPr/>
        </p:nvSpPr>
        <p:spPr bwMode="auto">
          <a:xfrm>
            <a:off x="4194175" y="2637487"/>
            <a:ext cx="14605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800" dirty="0">
                <a:solidFill>
                  <a:srgbClr val="F8081F"/>
                </a:solidFill>
                <a:latin typeface="微软雅黑" panose="020B0503020204020204" pitchFamily="34" charset="-122"/>
                <a:ea typeface="微软雅黑" panose="020B0503020204020204" pitchFamily="34" charset="-122"/>
              </a:rPr>
              <a:t>弹性势</a:t>
            </a:r>
            <a:endParaRPr lang="en-US" altLang="zh-CN" sz="2800" dirty="0">
              <a:solidFill>
                <a:srgbClr val="F8081F"/>
              </a:solidFill>
              <a:latin typeface="微软雅黑" panose="020B0503020204020204" pitchFamily="34" charset="-122"/>
              <a:ea typeface="微软雅黑" panose="020B0503020204020204" pitchFamily="34" charset="-122"/>
            </a:endParaRPr>
          </a:p>
        </p:txBody>
      </p:sp>
      <p:sp>
        <p:nvSpPr>
          <p:cNvPr id="18" name="Text Box 10"/>
          <p:cNvSpPr txBox="1">
            <a:spLocks noChangeArrowheads="1"/>
          </p:cNvSpPr>
          <p:nvPr/>
        </p:nvSpPr>
        <p:spPr bwMode="auto">
          <a:xfrm>
            <a:off x="1313855" y="3291951"/>
            <a:ext cx="28803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zh-CN" altLang="en-US" sz="2800" dirty="0">
                <a:solidFill>
                  <a:srgbClr val="F8081F"/>
                </a:solidFill>
                <a:latin typeface="微软雅黑" panose="020B0503020204020204" pitchFamily="34" charset="-122"/>
                <a:ea typeface="微软雅黑" panose="020B0503020204020204" pitchFamily="34" charset="-122"/>
              </a:rPr>
              <a:t>动能和重力势</a:t>
            </a:r>
            <a:endParaRPr lang="en-US" altLang="zh-CN" sz="2800" dirty="0">
              <a:solidFill>
                <a:srgbClr val="F8081F"/>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73112" y="1039214"/>
            <a:ext cx="10507463" cy="655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在某运动员做蹦极运动，如图甲所示，从高处</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点开始下落，</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点是弹性绳自由长度时其下端所在位置，在</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点运动员所受弹力恰好等于重力，</a:t>
            </a: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点是第一次下落到达的最低点。运动员所受弹性绳弹力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的大小随时间</a:t>
            </a:r>
            <a:r>
              <a:rPr lang="en-US" altLang="zh-CN" sz="2800" dirty="0">
                <a:latin typeface="微软雅黑" panose="020B0503020204020204" pitchFamily="34" charset="-122"/>
                <a:ea typeface="微软雅黑" panose="020B0503020204020204" pitchFamily="34" charset="-122"/>
              </a:rPr>
              <a:t>t</a:t>
            </a:r>
            <a:r>
              <a:rPr lang="zh-CN" altLang="en-US" sz="2800" dirty="0">
                <a:latin typeface="微软雅黑" panose="020B0503020204020204" pitchFamily="34" charset="-122"/>
                <a:ea typeface="微软雅黑" panose="020B0503020204020204" pitchFamily="34" charset="-122"/>
              </a:rPr>
              <a:t>变化的情况如图乙所示</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蹦极过程视为在竖直方向的运动</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。下列判断正确的是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．从</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点到</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点过程中运动员</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加速下落</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．从</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点到</a:t>
            </a: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点过程中运动员</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重力势能增大</a:t>
            </a:r>
          </a:p>
          <a:p>
            <a:pPr algn="just" eaLnBrk="1" hangingPunct="1">
              <a:lnSpc>
                <a:spcPct val="150000"/>
              </a:lnSpc>
            </a:pPr>
            <a:endParaRPr lang="en-US" altLang="zh-CN" sz="2800" dirty="0">
              <a:latin typeface="微软雅黑" panose="020B0503020204020204" pitchFamily="34" charset="-122"/>
              <a:ea typeface="微软雅黑" panose="020B0503020204020204" pitchFamily="34" charset="-122"/>
            </a:endParaRPr>
          </a:p>
        </p:txBody>
      </p:sp>
      <p:grpSp>
        <p:nvGrpSpPr>
          <p:cNvPr id="17" name="组合 16"/>
          <p:cNvGrpSpPr/>
          <p:nvPr/>
        </p:nvGrpSpPr>
        <p:grpSpPr bwMode="auto">
          <a:xfrm>
            <a:off x="-101600" y="404813"/>
            <a:ext cx="4295775" cy="523875"/>
            <a:chOff x="0" y="623478"/>
            <a:chExt cx="3786638" cy="459735"/>
          </a:xfrm>
        </p:grpSpPr>
        <p:grpSp>
          <p:nvGrpSpPr>
            <p:cNvPr id="18" name="组合 15"/>
            <p:cNvGrpSpPr/>
            <p:nvPr/>
          </p:nvGrpSpPr>
          <p:grpSpPr bwMode="auto">
            <a:xfrm>
              <a:off x="0" y="678733"/>
              <a:ext cx="771176" cy="347209"/>
              <a:chOff x="0" y="537328"/>
              <a:chExt cx="771176" cy="347209"/>
            </a:xfrm>
          </p:grpSpPr>
          <p:sp>
            <p:nvSpPr>
              <p:cNvPr id="20" name="矩形 1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21" name="矩形 2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19"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22" name="Picture 6" descr="W36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5951984" y="4447509"/>
            <a:ext cx="5194300" cy="2305050"/>
          </a:xfrm>
          <a:prstGeom prst="rect">
            <a:avLst/>
          </a:prstGeom>
          <a:noFill/>
          <a:ln w="9525">
            <a:noFill/>
            <a:miter lim="800000"/>
            <a:headEnd/>
            <a:tailEnd/>
          </a:ln>
        </p:spPr>
      </p:pic>
      <p:sp>
        <p:nvSpPr>
          <p:cNvPr id="23" name="矩形 2"/>
          <p:cNvSpPr>
            <a:spLocks noChangeArrowheads="1"/>
          </p:cNvSpPr>
          <p:nvPr/>
        </p:nvSpPr>
        <p:spPr bwMode="auto">
          <a:xfrm>
            <a:off x="2999656" y="404813"/>
            <a:ext cx="718403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从</a:t>
            </a:r>
            <a:r>
              <a:rPr lang="en-US" altLang="zh-CN" sz="2400" dirty="0">
                <a:solidFill>
                  <a:srgbClr val="008080"/>
                </a:solidFill>
                <a:latin typeface="微软雅黑" panose="020B0503020204020204" pitchFamily="34" charset="-122"/>
                <a:ea typeface="微软雅黑" panose="020B0503020204020204" pitchFamily="34" charset="-122"/>
              </a:rPr>
              <a:t>A</a:t>
            </a:r>
            <a:r>
              <a:rPr lang="zh-CN" altLang="en-US" sz="2400" dirty="0">
                <a:solidFill>
                  <a:srgbClr val="008080"/>
                </a:solidFill>
                <a:latin typeface="微软雅黑" panose="020B0503020204020204" pitchFamily="34" charset="-122"/>
                <a:ea typeface="微软雅黑" panose="020B0503020204020204" pitchFamily="34" charset="-122"/>
              </a:rPr>
              <a:t>点到</a:t>
            </a:r>
            <a:r>
              <a:rPr lang="en-US" altLang="zh-CN" sz="2400" dirty="0">
                <a:solidFill>
                  <a:srgbClr val="008080"/>
                </a:solidFill>
                <a:latin typeface="微软雅黑" panose="020B0503020204020204" pitchFamily="34" charset="-122"/>
                <a:ea typeface="微软雅黑" panose="020B0503020204020204" pitchFamily="34" charset="-122"/>
              </a:rPr>
              <a:t>B</a:t>
            </a:r>
            <a:r>
              <a:rPr lang="zh-CN" altLang="en-US" sz="2400" dirty="0">
                <a:solidFill>
                  <a:srgbClr val="008080"/>
                </a:solidFill>
                <a:latin typeface="微软雅黑" panose="020B0503020204020204" pitchFamily="34" charset="-122"/>
                <a:ea typeface="微软雅黑" panose="020B0503020204020204" pitchFamily="34" charset="-122"/>
              </a:rPr>
              <a:t>点的过程中，绳子伸长，绳子的拉力不断变大，但拉力小于重力，故运动员加速下落</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24" name="文本框 23"/>
          <p:cNvSpPr txBox="1"/>
          <p:nvPr/>
        </p:nvSpPr>
        <p:spPr>
          <a:xfrm>
            <a:off x="2279576" y="4953703"/>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sp>
        <p:nvSpPr>
          <p:cNvPr id="25" name="矩形 2"/>
          <p:cNvSpPr>
            <a:spLocks noChangeArrowheads="1"/>
          </p:cNvSpPr>
          <p:nvPr/>
        </p:nvSpPr>
        <p:spPr bwMode="auto">
          <a:xfrm>
            <a:off x="7680176" y="3999834"/>
            <a:ext cx="39604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从</a:t>
            </a:r>
            <a:r>
              <a:rPr lang="en-US" altLang="zh-CN" sz="2400" dirty="0">
                <a:solidFill>
                  <a:srgbClr val="008080"/>
                </a:solidFill>
                <a:latin typeface="微软雅黑" panose="020B0503020204020204" pitchFamily="34" charset="-122"/>
                <a:ea typeface="微软雅黑" panose="020B0503020204020204" pitchFamily="34" charset="-122"/>
              </a:rPr>
              <a:t>B</a:t>
            </a:r>
            <a:r>
              <a:rPr lang="zh-CN" altLang="en-US" sz="2400" dirty="0">
                <a:solidFill>
                  <a:srgbClr val="008080"/>
                </a:solidFill>
                <a:latin typeface="微软雅黑" panose="020B0503020204020204" pitchFamily="34" charset="-122"/>
                <a:ea typeface="微软雅黑" panose="020B0503020204020204" pitchFamily="34" charset="-122"/>
              </a:rPr>
              <a:t>点到</a:t>
            </a:r>
            <a:r>
              <a:rPr lang="en-US" altLang="zh-CN" sz="2400" dirty="0">
                <a:solidFill>
                  <a:srgbClr val="008080"/>
                </a:solidFill>
                <a:latin typeface="微软雅黑" panose="020B0503020204020204" pitchFamily="34" charset="-122"/>
                <a:ea typeface="微软雅黑" panose="020B0503020204020204" pitchFamily="34" charset="-122"/>
              </a:rPr>
              <a:t>C</a:t>
            </a:r>
            <a:r>
              <a:rPr lang="zh-CN" altLang="en-US" sz="2400" dirty="0">
                <a:solidFill>
                  <a:srgbClr val="008080"/>
                </a:solidFill>
                <a:latin typeface="微软雅黑" panose="020B0503020204020204" pitchFamily="34" charset="-122"/>
                <a:ea typeface="微软雅黑" panose="020B0503020204020204" pitchFamily="34" charset="-122"/>
              </a:rPr>
              <a:t>点过程中运动员重力势能减小</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26" name="文本框 25"/>
          <p:cNvSpPr txBox="1"/>
          <p:nvPr/>
        </p:nvSpPr>
        <p:spPr>
          <a:xfrm>
            <a:off x="3054683" y="6211669"/>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73112" y="1039214"/>
            <a:ext cx="10507463"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在某运动员做蹦极运动，如图甲所示，从高处</a:t>
            </a:r>
            <a:r>
              <a:rPr lang="en-US" altLang="zh-CN" sz="2800" dirty="0">
                <a:latin typeface="微软雅黑" panose="020B0503020204020204" pitchFamily="34" charset="-122"/>
                <a:ea typeface="微软雅黑" panose="020B0503020204020204" pitchFamily="34" charset="-122"/>
              </a:rPr>
              <a:t>O</a:t>
            </a:r>
            <a:r>
              <a:rPr lang="zh-CN" altLang="en-US" sz="2800" dirty="0">
                <a:latin typeface="微软雅黑" panose="020B0503020204020204" pitchFamily="34" charset="-122"/>
                <a:ea typeface="微软雅黑" panose="020B0503020204020204" pitchFamily="34" charset="-122"/>
              </a:rPr>
              <a:t>点开始下落，</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点是弹性绳自由长度时其下端所在位置，在</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点运动员所受弹力恰好等于重力，</a:t>
            </a: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点是第一次下落到达的最低点。运动员所受弹性绳弹力</a:t>
            </a: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的大小随时间</a:t>
            </a:r>
            <a:r>
              <a:rPr lang="en-US" altLang="zh-CN" sz="2800" dirty="0">
                <a:latin typeface="微软雅黑" panose="020B0503020204020204" pitchFamily="34" charset="-122"/>
                <a:ea typeface="微软雅黑" panose="020B0503020204020204" pitchFamily="34" charset="-122"/>
              </a:rPr>
              <a:t>t</a:t>
            </a:r>
            <a:r>
              <a:rPr lang="zh-CN" altLang="en-US" sz="2800" dirty="0">
                <a:latin typeface="微软雅黑" panose="020B0503020204020204" pitchFamily="34" charset="-122"/>
                <a:ea typeface="微软雅黑" panose="020B0503020204020204" pitchFamily="34" charset="-122"/>
              </a:rPr>
              <a:t>变化的情况如图乙所示</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蹦极过程视为在竖直方向的运动</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。下列判断正确的是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t</a:t>
            </a:r>
            <a:r>
              <a:rPr lang="en-US" altLang="zh-CN" sz="2800" baseline="-25000" dirty="0">
                <a:latin typeface="微软雅黑" panose="020B0503020204020204" pitchFamily="34" charset="-122"/>
                <a:ea typeface="微软雅黑" panose="020B0503020204020204" pitchFamily="34" charset="-122"/>
              </a:rPr>
              <a:t>0</a:t>
            </a:r>
            <a:r>
              <a:rPr lang="zh-CN" altLang="en-US" sz="2800" dirty="0">
                <a:latin typeface="微软雅黑" panose="020B0503020204020204" pitchFamily="34" charset="-122"/>
                <a:ea typeface="微软雅黑" panose="020B0503020204020204" pitchFamily="34" charset="-122"/>
              </a:rPr>
              <a:t>时刻运动员动能最大</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．运动员重力大小等于</a:t>
            </a:r>
            <a:r>
              <a:rPr lang="en-US" altLang="zh-CN" sz="2800" dirty="0">
                <a:latin typeface="微软雅黑" panose="020B0503020204020204" pitchFamily="34" charset="-122"/>
                <a:ea typeface="微软雅黑" panose="020B0503020204020204" pitchFamily="34" charset="-122"/>
              </a:rPr>
              <a:t>F</a:t>
            </a:r>
            <a:r>
              <a:rPr lang="en-US" altLang="zh-CN" sz="2800" baseline="-25000" dirty="0">
                <a:latin typeface="微软雅黑" panose="020B0503020204020204" pitchFamily="34" charset="-122"/>
                <a:ea typeface="微软雅黑" panose="020B0503020204020204" pitchFamily="34" charset="-122"/>
              </a:rPr>
              <a:t>0</a:t>
            </a:r>
          </a:p>
        </p:txBody>
      </p:sp>
      <p:pic>
        <p:nvPicPr>
          <p:cNvPr id="22" name="Picture 6" descr="W36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5951984" y="4447509"/>
            <a:ext cx="5194300" cy="2305050"/>
          </a:xfrm>
          <a:prstGeom prst="rect">
            <a:avLst/>
          </a:prstGeom>
          <a:noFill/>
          <a:ln w="9525">
            <a:noFill/>
            <a:miter lim="800000"/>
            <a:headEnd/>
            <a:tailEnd/>
          </a:ln>
        </p:spPr>
      </p:pic>
      <p:sp>
        <p:nvSpPr>
          <p:cNvPr id="9" name="文本框 8"/>
          <p:cNvSpPr txBox="1"/>
          <p:nvPr/>
        </p:nvSpPr>
        <p:spPr>
          <a:xfrm>
            <a:off x="4943872" y="4293096"/>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0" name="文本框 9"/>
          <p:cNvSpPr txBox="1"/>
          <p:nvPr/>
        </p:nvSpPr>
        <p:spPr>
          <a:xfrm>
            <a:off x="5015880" y="4951037"/>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1" name="矩形 2"/>
          <p:cNvSpPr>
            <a:spLocks noChangeArrowheads="1"/>
          </p:cNvSpPr>
          <p:nvPr/>
        </p:nvSpPr>
        <p:spPr bwMode="auto">
          <a:xfrm>
            <a:off x="2567608" y="476672"/>
            <a:ext cx="718403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en-US" altLang="zh-CN" sz="2400" dirty="0">
                <a:solidFill>
                  <a:srgbClr val="008080"/>
                </a:solidFill>
                <a:latin typeface="微软雅黑" panose="020B0503020204020204" pitchFamily="34" charset="-122"/>
                <a:ea typeface="微软雅黑" panose="020B0503020204020204" pitchFamily="34" charset="-122"/>
              </a:rPr>
              <a:t>t</a:t>
            </a:r>
            <a:r>
              <a:rPr lang="en-US" altLang="zh-CN" sz="2400" baseline="-25000" dirty="0">
                <a:solidFill>
                  <a:srgbClr val="008080"/>
                </a:solidFill>
                <a:latin typeface="微软雅黑" panose="020B0503020204020204" pitchFamily="34" charset="-122"/>
                <a:ea typeface="微软雅黑" panose="020B0503020204020204" pitchFamily="34" charset="-122"/>
              </a:rPr>
              <a:t>0</a:t>
            </a:r>
            <a:r>
              <a:rPr lang="zh-CN" altLang="en-US" sz="2400" dirty="0">
                <a:solidFill>
                  <a:srgbClr val="008080"/>
                </a:solidFill>
                <a:latin typeface="微软雅黑" panose="020B0503020204020204" pitchFamily="34" charset="-122"/>
                <a:ea typeface="微软雅黑" panose="020B0503020204020204" pitchFamily="34" charset="-122"/>
              </a:rPr>
              <a:t>时刻弹性绳形变最大，弹力最大，运动员到达最低点，速度为</a:t>
            </a:r>
            <a:r>
              <a:rPr lang="en-US" altLang="zh-CN" sz="2400" dirty="0">
                <a:solidFill>
                  <a:srgbClr val="008080"/>
                </a:solidFill>
                <a:latin typeface="微软雅黑" panose="020B0503020204020204" pitchFamily="34" charset="-122"/>
                <a:ea typeface="微软雅黑" panose="020B0503020204020204" pitchFamily="34" charset="-122"/>
              </a:rPr>
              <a:t>0</a:t>
            </a:r>
            <a:r>
              <a:rPr lang="zh-CN" altLang="en-US" sz="2400" dirty="0">
                <a:solidFill>
                  <a:srgbClr val="008080"/>
                </a:solidFill>
                <a:latin typeface="微软雅黑" panose="020B0503020204020204" pitchFamily="34" charset="-122"/>
                <a:ea typeface="微软雅黑" panose="020B0503020204020204" pitchFamily="34" charset="-122"/>
              </a:rPr>
              <a:t>，动能最小</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13" name="矩形 2"/>
          <p:cNvSpPr>
            <a:spLocks noChangeArrowheads="1"/>
          </p:cNvSpPr>
          <p:nvPr/>
        </p:nvSpPr>
        <p:spPr bwMode="auto">
          <a:xfrm>
            <a:off x="383497" y="5581477"/>
            <a:ext cx="561092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运动员趋于静止时，也就是图线趋于水平时，重力等于拉力，由图象可知重力小于</a:t>
            </a:r>
            <a:r>
              <a:rPr lang="en-US" altLang="zh-CN" sz="2400" dirty="0">
                <a:solidFill>
                  <a:srgbClr val="008080"/>
                </a:solidFill>
                <a:latin typeface="微软雅黑" panose="020B0503020204020204" pitchFamily="34" charset="-122"/>
                <a:ea typeface="微软雅黑" panose="020B0503020204020204" pitchFamily="34" charset="-122"/>
              </a:rPr>
              <a:t>F</a:t>
            </a:r>
            <a:r>
              <a:rPr lang="en-US" altLang="zh-CN" sz="2400" baseline="-25000" dirty="0">
                <a:solidFill>
                  <a:srgbClr val="008080"/>
                </a:solidFill>
                <a:latin typeface="微软雅黑" panose="020B0503020204020204" pitchFamily="34" charset="-122"/>
                <a:ea typeface="微软雅黑" panose="020B0503020204020204" pitchFamily="34" charset="-122"/>
              </a:rPr>
              <a:t>0</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14" name="Text Box 10"/>
          <p:cNvSpPr txBox="1">
            <a:spLocks noChangeArrowheads="1"/>
          </p:cNvSpPr>
          <p:nvPr/>
        </p:nvSpPr>
        <p:spPr bwMode="auto">
          <a:xfrm>
            <a:off x="6528048" y="3769876"/>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3" grpId="0"/>
      <p:bldP spid="1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4"/>
          <p:cNvSpPr txBox="1">
            <a:spLocks noChangeArrowheads="1"/>
          </p:cNvSpPr>
          <p:nvPr/>
        </p:nvSpPr>
        <p:spPr bwMode="auto">
          <a:xfrm>
            <a:off x="788209" y="1196752"/>
            <a:ext cx="10225136" cy="5227718"/>
          </a:xfrm>
          <a:prstGeom prst="rect">
            <a:avLst/>
          </a:prstGeom>
          <a:noFill/>
          <a:ln w="28575">
            <a:noFill/>
            <a:miter lim="800000"/>
          </a:ln>
          <a:extLst>
            <a:ext uri="{909E8E84-426E-40DD-AFC4-6F175D3DCCD1}">
              <a14:hiddenFill xmlns:a14="http://schemas.microsoft.com/office/drawing/2010/main">
                <a:solidFill>
                  <a:srgbClr val="FFFFFF"/>
                </a:solidFill>
              </a14:hiddenFill>
            </a:ext>
          </a:extLst>
        </p:spPr>
        <p:txBody>
          <a:bodyPr wrap="square" lIns="54000" tIns="10800" rIns="5400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机械能：</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和</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统称为机械能。</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机械能及其转化</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动能和势能可以相互</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机械能守恒：如果只有动能和势能相互转化，尽管动能、势能的大小会变化，但机械能的总和</a:t>
            </a:r>
            <a:r>
              <a:rPr lang="en-US" altLang="zh-CN" sz="2800" dirty="0">
                <a:latin typeface="微软雅黑" panose="020B0503020204020204" pitchFamily="34" charset="-122"/>
                <a:ea typeface="微软雅黑" panose="020B0503020204020204" pitchFamily="34" charset="-122"/>
              </a:rPr>
              <a:t>___________</a:t>
            </a:r>
            <a:r>
              <a:rPr lang="zh-CN" altLang="en-US" sz="2800" dirty="0">
                <a:latin typeface="微软雅黑" panose="020B0503020204020204" pitchFamily="34" charset="-122"/>
                <a:ea typeface="微软雅黑" panose="020B0503020204020204" pitchFamily="34" charset="-122"/>
              </a:rPr>
              <a:t>，或者说，机械能是守恒的。</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举例：物体从高处落下，动能增大，势能减小，不考虑空气阻力，其机械能守恒。</a:t>
            </a:r>
            <a:endParaRPr lang="en-US" altLang="zh-CN" sz="2800" dirty="0">
              <a:latin typeface="微软雅黑" panose="020B0503020204020204" pitchFamily="34" charset="-122"/>
              <a:ea typeface="微软雅黑" panose="020B0503020204020204" pitchFamily="34" charset="-122"/>
            </a:endParaRPr>
          </a:p>
        </p:txBody>
      </p:sp>
      <p:grpSp>
        <p:nvGrpSpPr>
          <p:cNvPr id="6" name="组合 5"/>
          <p:cNvGrpSpPr/>
          <p:nvPr/>
        </p:nvGrpSpPr>
        <p:grpSpPr bwMode="auto">
          <a:xfrm>
            <a:off x="-101600" y="404813"/>
            <a:ext cx="6629647" cy="523220"/>
            <a:chOff x="0" y="623478"/>
            <a:chExt cx="5843899" cy="459160"/>
          </a:xfrm>
        </p:grpSpPr>
        <p:grpSp>
          <p:nvGrpSpPr>
            <p:cNvPr id="7" name="组合 20"/>
            <p:cNvGrpSpPr/>
            <p:nvPr/>
          </p:nvGrpSpPr>
          <p:grpSpPr bwMode="auto">
            <a:xfrm>
              <a:off x="0" y="678733"/>
              <a:ext cx="771176" cy="347209"/>
              <a:chOff x="0" y="537328"/>
              <a:chExt cx="771176" cy="347209"/>
            </a:xfrm>
          </p:grpSpPr>
          <p:sp>
            <p:nvSpPr>
              <p:cNvPr id="9" name="矩形 8"/>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0" name="矩形 9"/>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8" name="文本框 21"/>
            <p:cNvSpPr txBox="1">
              <a:spLocks noChangeArrowheads="1"/>
            </p:cNvSpPr>
            <p:nvPr/>
          </p:nvSpPr>
          <p:spPr bwMode="auto">
            <a:xfrm>
              <a:off x="771661" y="623478"/>
              <a:ext cx="5072238"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重点回顾：机械能及其转化</a:t>
              </a:r>
            </a:p>
          </p:txBody>
        </p:sp>
      </p:grpSp>
      <p:sp>
        <p:nvSpPr>
          <p:cNvPr id="11" name="TextBox 2"/>
          <p:cNvSpPr txBox="1"/>
          <p:nvPr/>
        </p:nvSpPr>
        <p:spPr>
          <a:xfrm>
            <a:off x="2639616" y="1241017"/>
            <a:ext cx="126555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动能　</a:t>
            </a:r>
          </a:p>
        </p:txBody>
      </p:sp>
      <p:sp>
        <p:nvSpPr>
          <p:cNvPr id="12" name="TextBox 2"/>
          <p:cNvSpPr txBox="1"/>
          <p:nvPr/>
        </p:nvSpPr>
        <p:spPr>
          <a:xfrm>
            <a:off x="4426585" y="1241017"/>
            <a:ext cx="89852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势能</a:t>
            </a:r>
          </a:p>
        </p:txBody>
      </p:sp>
      <p:sp>
        <p:nvSpPr>
          <p:cNvPr id="13" name="TextBox 2"/>
          <p:cNvSpPr txBox="1"/>
          <p:nvPr/>
        </p:nvSpPr>
        <p:spPr>
          <a:xfrm>
            <a:off x="4727848" y="2519486"/>
            <a:ext cx="89852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转化　</a:t>
            </a:r>
          </a:p>
        </p:txBody>
      </p:sp>
      <p:sp>
        <p:nvSpPr>
          <p:cNvPr id="14" name="TextBox 2"/>
          <p:cNvSpPr txBox="1"/>
          <p:nvPr/>
        </p:nvSpPr>
        <p:spPr>
          <a:xfrm>
            <a:off x="5900777" y="3810611"/>
            <a:ext cx="192786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保持不变</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3894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   </a:t>
            </a:r>
            <a:r>
              <a:rPr lang="zh-CN" altLang="en-US" sz="2800" dirty="0">
                <a:latin typeface="微软雅黑" panose="020B0503020204020204" pitchFamily="34" charset="-122"/>
                <a:ea typeface="微软雅黑" panose="020B0503020204020204" pitchFamily="34" charset="-122"/>
              </a:rPr>
              <a:t>在如图所示，小球沿轨道由静止从</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点向</a:t>
            </a: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点运动的过程中</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小球和轨道间存在摩擦</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，下列说法错误的是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．小球在</a:t>
            </a: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点的重力势能最大</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．小球在</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点的速度最大</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．小球在</a:t>
            </a: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点和</a:t>
            </a: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点的机械能相等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．小球不能到达</a:t>
            </a: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点</a:t>
            </a:r>
          </a:p>
        </p:txBody>
      </p:sp>
      <p:sp>
        <p:nvSpPr>
          <p:cNvPr id="3" name="Text Box 10"/>
          <p:cNvSpPr txBox="1">
            <a:spLocks noChangeArrowheads="1"/>
          </p:cNvSpPr>
          <p:nvPr/>
        </p:nvSpPr>
        <p:spPr bwMode="auto">
          <a:xfrm>
            <a:off x="9028926" y="2083763"/>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C</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1" name="文本框 10"/>
          <p:cNvSpPr txBox="1"/>
          <p:nvPr/>
        </p:nvSpPr>
        <p:spPr>
          <a:xfrm>
            <a:off x="6384937" y="3904379"/>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2" name="矩形 2"/>
          <p:cNvSpPr>
            <a:spLocks noChangeArrowheads="1"/>
          </p:cNvSpPr>
          <p:nvPr/>
        </p:nvSpPr>
        <p:spPr bwMode="auto">
          <a:xfrm>
            <a:off x="6023992" y="2571434"/>
            <a:ext cx="499321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小球由</a:t>
            </a:r>
            <a:r>
              <a:rPr lang="en-US" altLang="zh-CN" sz="2400" dirty="0">
                <a:solidFill>
                  <a:srgbClr val="008080"/>
                </a:solidFill>
                <a:latin typeface="微软雅黑" panose="020B0503020204020204" pitchFamily="34" charset="-122"/>
                <a:ea typeface="微软雅黑" panose="020B0503020204020204" pitchFamily="34" charset="-122"/>
              </a:rPr>
              <a:t>A</a:t>
            </a:r>
            <a:r>
              <a:rPr lang="zh-CN" altLang="en-US" sz="2400" dirty="0">
                <a:solidFill>
                  <a:srgbClr val="008080"/>
                </a:solidFill>
                <a:latin typeface="微软雅黑" panose="020B0503020204020204" pitchFamily="34" charset="-122"/>
                <a:ea typeface="微软雅黑" panose="020B0503020204020204" pitchFamily="34" charset="-122"/>
              </a:rPr>
              <a:t>向</a:t>
            </a:r>
            <a:r>
              <a:rPr lang="en-US" altLang="zh-CN" sz="2400" dirty="0">
                <a:solidFill>
                  <a:srgbClr val="008080"/>
                </a:solidFill>
                <a:latin typeface="微软雅黑" panose="020B0503020204020204" pitchFamily="34" charset="-122"/>
                <a:ea typeface="微软雅黑" panose="020B0503020204020204" pitchFamily="34" charset="-122"/>
              </a:rPr>
              <a:t>D</a:t>
            </a:r>
            <a:r>
              <a:rPr lang="zh-CN" altLang="en-US" sz="2400" dirty="0">
                <a:solidFill>
                  <a:srgbClr val="008080"/>
                </a:solidFill>
                <a:latin typeface="微软雅黑" panose="020B0503020204020204" pitchFamily="34" charset="-122"/>
                <a:ea typeface="微软雅黑" panose="020B0503020204020204" pitchFamily="34" charset="-122"/>
              </a:rPr>
              <a:t>运动的过程中，机械能不断减少</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pic>
        <p:nvPicPr>
          <p:cNvPr id="16" name="Picture 7" descr="Z35"/>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7753994" y="3204608"/>
            <a:ext cx="3699660" cy="1922787"/>
          </a:xfrm>
          <a:prstGeom prst="rect">
            <a:avLst/>
          </a:prstGeom>
          <a:noFill/>
          <a:ln w="9525">
            <a:noFill/>
            <a:miter lim="800000"/>
            <a:headEnd/>
            <a:tailEnd/>
          </a:ln>
        </p:spPr>
      </p:pic>
      <p:cxnSp>
        <p:nvCxnSpPr>
          <p:cNvPr id="9" name="直接连接符 8"/>
          <p:cNvCxnSpPr/>
          <p:nvPr/>
        </p:nvCxnSpPr>
        <p:spPr>
          <a:xfrm>
            <a:off x="2063552" y="2564904"/>
            <a:ext cx="3456384"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在如图所示，甲、乙两个质量不同的小球，从相同高度静止释放，甲球下落过程中经过</a:t>
            </a:r>
            <a:r>
              <a:rPr lang="en-US" altLang="zh-CN" sz="2800" dirty="0">
                <a:latin typeface="微软雅黑" panose="020B0503020204020204" pitchFamily="34" charset="-122"/>
                <a:ea typeface="微软雅黑" panose="020B0503020204020204" pitchFamily="34" charset="-122"/>
              </a:rPr>
              <a:t>P</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Q</a:t>
            </a:r>
            <a:r>
              <a:rPr lang="zh-CN" altLang="en-US" sz="2800" dirty="0">
                <a:latin typeface="微软雅黑" panose="020B0503020204020204" pitchFamily="34" charset="-122"/>
                <a:ea typeface="微软雅黑" panose="020B0503020204020204" pitchFamily="34" charset="-122"/>
              </a:rPr>
              <a:t>两点，忽略空气阻力，下列说法正确的是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．着地瞬间两球的动能相等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．甲球在</a:t>
            </a:r>
            <a:r>
              <a:rPr lang="en-US" altLang="zh-CN" sz="2800" dirty="0">
                <a:latin typeface="微软雅黑" panose="020B0503020204020204" pitchFamily="34" charset="-122"/>
                <a:ea typeface="微软雅黑" panose="020B0503020204020204" pitchFamily="34" charset="-122"/>
              </a:rPr>
              <a:t>P</a:t>
            </a:r>
            <a:r>
              <a:rPr lang="zh-CN" altLang="en-US" sz="2800" dirty="0">
                <a:latin typeface="微软雅黑" panose="020B0503020204020204" pitchFamily="34" charset="-122"/>
                <a:ea typeface="微软雅黑" panose="020B0503020204020204" pitchFamily="34" charset="-122"/>
              </a:rPr>
              <a:t>点和</a:t>
            </a:r>
            <a:r>
              <a:rPr lang="en-US" altLang="zh-CN" sz="2800" dirty="0">
                <a:latin typeface="微软雅黑" panose="020B0503020204020204" pitchFamily="34" charset="-122"/>
                <a:ea typeface="微软雅黑" panose="020B0503020204020204" pitchFamily="34" charset="-122"/>
              </a:rPr>
              <a:t>Q</a:t>
            </a:r>
            <a:r>
              <a:rPr lang="zh-CN" altLang="en-US" sz="2800" dirty="0">
                <a:latin typeface="微软雅黑" panose="020B0503020204020204" pitchFamily="34" charset="-122"/>
                <a:ea typeface="微软雅黑" panose="020B0503020204020204" pitchFamily="34" charset="-122"/>
              </a:rPr>
              <a:t>点的机械能相等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．释放瞬间两球的重力势能相等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．从释放到着地，两球所受重力做的功相等</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0" name="文本框 9"/>
          <p:cNvSpPr txBox="1"/>
          <p:nvPr/>
        </p:nvSpPr>
        <p:spPr>
          <a:xfrm>
            <a:off x="5640280" y="3281531"/>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1" name="矩形 2"/>
          <p:cNvSpPr>
            <a:spLocks noChangeArrowheads="1"/>
          </p:cNvSpPr>
          <p:nvPr/>
        </p:nvSpPr>
        <p:spPr bwMode="auto">
          <a:xfrm>
            <a:off x="2483996" y="644525"/>
            <a:ext cx="892686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甲、乙两球质量不同，高度相同，释放前的重力势能不同，下落过程中，将重力势能转化为动能，则着地瞬间两球的动能不相等</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6528048" y="3906294"/>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pic>
        <p:nvPicPr>
          <p:cNvPr id="21" name="Picture 8" descr="G69"/>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8161770" y="2983920"/>
            <a:ext cx="2726803" cy="2195501"/>
          </a:xfrm>
          <a:prstGeom prst="rect">
            <a:avLst/>
          </a:prstGeom>
          <a:noFill/>
          <a:ln w="9525">
            <a:noFill/>
            <a:miter lim="800000"/>
            <a:headEnd/>
            <a:tailEnd/>
          </a:ln>
        </p:spPr>
      </p:pic>
      <p:sp>
        <p:nvSpPr>
          <p:cNvPr id="22" name="矩形 2"/>
          <p:cNvSpPr>
            <a:spLocks noChangeArrowheads="1"/>
          </p:cNvSpPr>
          <p:nvPr/>
        </p:nvSpPr>
        <p:spPr bwMode="auto">
          <a:xfrm>
            <a:off x="1464879" y="5733871"/>
            <a:ext cx="892686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忽略空气阻力，在动能和重力势能相互转化的过程中，机械能的总量不变，则甲球在</a:t>
            </a:r>
            <a:r>
              <a:rPr lang="en-US" altLang="zh-CN" sz="2400" dirty="0">
                <a:solidFill>
                  <a:srgbClr val="008080"/>
                </a:solidFill>
                <a:latin typeface="微软雅黑" panose="020B0503020204020204" pitchFamily="34" charset="-122"/>
                <a:ea typeface="微软雅黑" panose="020B0503020204020204" pitchFamily="34" charset="-122"/>
              </a:rPr>
              <a:t>P</a:t>
            </a:r>
            <a:r>
              <a:rPr lang="zh-CN" altLang="en-US" sz="2400" dirty="0">
                <a:solidFill>
                  <a:srgbClr val="008080"/>
                </a:solidFill>
                <a:latin typeface="微软雅黑" panose="020B0503020204020204" pitchFamily="34" charset="-122"/>
                <a:ea typeface="微软雅黑" panose="020B0503020204020204" pitchFamily="34" charset="-122"/>
              </a:rPr>
              <a:t>点和</a:t>
            </a:r>
            <a:r>
              <a:rPr lang="en-US" altLang="zh-CN" sz="2400" dirty="0">
                <a:solidFill>
                  <a:srgbClr val="008080"/>
                </a:solidFill>
                <a:latin typeface="微软雅黑" panose="020B0503020204020204" pitchFamily="34" charset="-122"/>
                <a:ea typeface="微软雅黑" panose="020B0503020204020204" pitchFamily="34" charset="-122"/>
              </a:rPr>
              <a:t>Q</a:t>
            </a:r>
            <a:r>
              <a:rPr lang="zh-CN" altLang="en-US" sz="2400" dirty="0">
                <a:solidFill>
                  <a:srgbClr val="008080"/>
                </a:solidFill>
                <a:latin typeface="微软雅黑" panose="020B0503020204020204" pitchFamily="34" charset="-122"/>
                <a:ea typeface="微软雅黑" panose="020B0503020204020204" pitchFamily="34" charset="-122"/>
              </a:rPr>
              <a:t>点的机械能相等</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9" grpId="0"/>
      <p:bldP spid="2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bwMode="auto">
          <a:xfrm>
            <a:off x="-101600" y="404813"/>
            <a:ext cx="4295775" cy="523875"/>
            <a:chOff x="0" y="623478"/>
            <a:chExt cx="3786638" cy="459735"/>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知识结构 </a:t>
              </a:r>
            </a:p>
          </p:txBody>
        </p:sp>
      </p:grpSp>
      <p:sp>
        <p:nvSpPr>
          <p:cNvPr id="70" name="MainIdea"/>
          <p:cNvSpPr/>
          <p:nvPr/>
        </p:nvSpPr>
        <p:spPr>
          <a:xfrm>
            <a:off x="4781550" y="3205634"/>
            <a:ext cx="1657985" cy="1325245"/>
          </a:xfrm>
          <a:custGeom>
            <a:avLst/>
            <a:gdLst>
              <a:gd name="rtl" fmla="*/ 224960 w 1699360"/>
              <a:gd name="rtt" fmla="*/ 132240 h 547200"/>
              <a:gd name="rtr" fmla="*/ 1471360 w 1699360"/>
              <a:gd name="rtb" fmla="*/ 428640 h 547200"/>
            </a:gdLst>
            <a:ahLst/>
            <a:cxnLst/>
            <a:rect l="rtl" t="rtt" r="rtr" b="rtb"/>
            <a:pathLst>
              <a:path w="1699360" h="547200">
                <a:moveTo>
                  <a:pt x="273600" y="0"/>
                </a:moveTo>
                <a:lnTo>
                  <a:pt x="1425760" y="0"/>
                </a:lnTo>
                <a:cubicBezTo>
                  <a:pt x="1576869" y="0"/>
                  <a:pt x="1699360" y="122491"/>
                  <a:pt x="1699360" y="273600"/>
                </a:cubicBezTo>
                <a:cubicBezTo>
                  <a:pt x="1699360" y="424709"/>
                  <a:pt x="1576869" y="547200"/>
                  <a:pt x="1425760" y="547200"/>
                </a:cubicBezTo>
                <a:lnTo>
                  <a:pt x="273600" y="547200"/>
                </a:lnTo>
                <a:cubicBezTo>
                  <a:pt x="122491" y="547200"/>
                  <a:pt x="0" y="424709"/>
                  <a:pt x="0" y="273600"/>
                </a:cubicBezTo>
                <a:cubicBezTo>
                  <a:pt x="0" y="122491"/>
                  <a:pt x="122491" y="0"/>
                  <a:pt x="273600" y="0"/>
                </a:cubicBezTo>
                <a:close/>
              </a:path>
            </a:pathLst>
          </a:custGeom>
          <a:solidFill>
            <a:srgbClr val="FFFFFF"/>
          </a:solidFill>
          <a:ln w="30400" cap="flat">
            <a:solidFill>
              <a:srgbClr val="008080"/>
            </a:solidFill>
            <a:round/>
          </a:ln>
        </p:spPr>
        <p:txBody>
          <a:bodyPr wrap="none" lIns="0" tIns="0" rIns="0" bIns="22500" rtlCol="0" anchor="ctr"/>
          <a:lstStyle/>
          <a:p>
            <a:pPr algn="ctr"/>
            <a:r>
              <a:rPr sz="2800" b="1">
                <a:solidFill>
                  <a:srgbClr val="454545"/>
                </a:solidFill>
                <a:latin typeface="微软雅黑" panose="020B0503020204020204" pitchFamily="34" charset="-122"/>
                <a:ea typeface="微软雅黑" panose="020B0503020204020204" pitchFamily="34" charset="-122"/>
              </a:rPr>
              <a:t>功和机</a:t>
            </a:r>
          </a:p>
          <a:p>
            <a:pPr algn="ctr"/>
            <a:r>
              <a:rPr sz="2800" b="1">
                <a:solidFill>
                  <a:srgbClr val="454545"/>
                </a:solidFill>
                <a:latin typeface="微软雅黑" panose="020B0503020204020204" pitchFamily="34" charset="-122"/>
                <a:ea typeface="微软雅黑" panose="020B0503020204020204" pitchFamily="34" charset="-122"/>
              </a:rPr>
              <a:t>械能</a:t>
            </a:r>
          </a:p>
        </p:txBody>
      </p:sp>
      <p:grpSp>
        <p:nvGrpSpPr>
          <p:cNvPr id="71" name="组合 70"/>
          <p:cNvGrpSpPr/>
          <p:nvPr/>
        </p:nvGrpSpPr>
        <p:grpSpPr>
          <a:xfrm>
            <a:off x="6415140" y="4476269"/>
            <a:ext cx="2590165" cy="1042035"/>
            <a:chOff x="9411" y="7144"/>
            <a:chExt cx="4079" cy="1641"/>
          </a:xfrm>
        </p:grpSpPr>
        <p:sp>
          <p:nvSpPr>
            <p:cNvPr id="72" name="MMConnector"/>
            <p:cNvSpPr/>
            <p:nvPr/>
          </p:nvSpPr>
          <p:spPr>
            <a:xfrm>
              <a:off x="9411" y="7144"/>
              <a:ext cx="1326" cy="1128"/>
            </a:xfrm>
            <a:custGeom>
              <a:avLst/>
              <a:gdLst/>
              <a:ahLst/>
              <a:cxnLst/>
              <a:rect l="0" t="0" r="0" b="0"/>
              <a:pathLst>
                <a:path w="887202" h="299470">
                  <a:moveTo>
                    <a:pt x="-51506" y="-72481"/>
                  </a:moveTo>
                  <a:cubicBezTo>
                    <a:pt x="-68411" y="-81482"/>
                    <a:pt x="-85415" y="-75994"/>
                    <a:pt x="-91936" y="-62897"/>
                  </a:cubicBezTo>
                  <a:cubicBezTo>
                    <a:pt x="-98457" y="-49801"/>
                    <a:pt x="-92537" y="-33035"/>
                    <a:pt x="-75219" y="-24858"/>
                  </a:cubicBezTo>
                  <a:cubicBezTo>
                    <a:pt x="-59259" y="-17323"/>
                    <a:pt x="-43300" y="-9788"/>
                    <a:pt x="-27355" y="-2159"/>
                  </a:cubicBezTo>
                  <a:cubicBezTo>
                    <a:pt x="-11411" y="5469"/>
                    <a:pt x="4519" y="13191"/>
                    <a:pt x="20458" y="20934"/>
                  </a:cubicBezTo>
                  <a:cubicBezTo>
                    <a:pt x="36397" y="28676"/>
                    <a:pt x="52345" y="36440"/>
                    <a:pt x="68318" y="44195"/>
                  </a:cubicBezTo>
                  <a:cubicBezTo>
                    <a:pt x="84291" y="51950"/>
                    <a:pt x="100289" y="59696"/>
                    <a:pt x="116329" y="67392"/>
                  </a:cubicBezTo>
                  <a:cubicBezTo>
                    <a:pt x="132369" y="75087"/>
                    <a:pt x="148451" y="82731"/>
                    <a:pt x="164592" y="90283"/>
                  </a:cubicBezTo>
                  <a:cubicBezTo>
                    <a:pt x="180732" y="97836"/>
                    <a:pt x="196932" y="105296"/>
                    <a:pt x="213205" y="112623"/>
                  </a:cubicBezTo>
                  <a:cubicBezTo>
                    <a:pt x="229478" y="119949"/>
                    <a:pt x="245825" y="127142"/>
                    <a:pt x="262258" y="134157"/>
                  </a:cubicBezTo>
                  <a:cubicBezTo>
                    <a:pt x="278691" y="141173"/>
                    <a:pt x="295210" y="148012"/>
                    <a:pt x="311824" y="154631"/>
                  </a:cubicBezTo>
                  <a:cubicBezTo>
                    <a:pt x="328438" y="161250"/>
                    <a:pt x="345148" y="167649"/>
                    <a:pt x="361957" y="173788"/>
                  </a:cubicBezTo>
                  <a:cubicBezTo>
                    <a:pt x="378767" y="179926"/>
                    <a:pt x="395677" y="185803"/>
                    <a:pt x="412687" y="191380"/>
                  </a:cubicBezTo>
                  <a:cubicBezTo>
                    <a:pt x="429698" y="196956"/>
                    <a:pt x="446808" y="202232"/>
                    <a:pt x="464014" y="207172"/>
                  </a:cubicBezTo>
                  <a:cubicBezTo>
                    <a:pt x="481219" y="212112"/>
                    <a:pt x="498519" y="216716"/>
                    <a:pt x="515907" y="220953"/>
                  </a:cubicBezTo>
                  <a:cubicBezTo>
                    <a:pt x="533296" y="225191"/>
                    <a:pt x="550775" y="229061"/>
                    <a:pt x="568309" y="232542"/>
                  </a:cubicBezTo>
                  <a:cubicBezTo>
                    <a:pt x="585844" y="236023"/>
                    <a:pt x="603435" y="239113"/>
                    <a:pt x="621134" y="241798"/>
                  </a:cubicBezTo>
                  <a:cubicBezTo>
                    <a:pt x="638834" y="244483"/>
                    <a:pt x="656641" y="246763"/>
                    <a:pt x="674278" y="248626"/>
                  </a:cubicBezTo>
                  <a:cubicBezTo>
                    <a:pt x="691915" y="250490"/>
                    <a:pt x="709382" y="251938"/>
                    <a:pt x="727625" y="252979"/>
                  </a:cubicBezTo>
                  <a:cubicBezTo>
                    <a:pt x="745868" y="254020"/>
                    <a:pt x="764889" y="254654"/>
                    <a:pt x="781054" y="254856"/>
                  </a:cubicBezTo>
                  <a:cubicBezTo>
                    <a:pt x="797220" y="255058"/>
                    <a:pt x="810530" y="254829"/>
                    <a:pt x="823840" y="254600"/>
                  </a:cubicBezTo>
                  <a:cubicBezTo>
                    <a:pt x="826576" y="254553"/>
                    <a:pt x="828400" y="252890"/>
                    <a:pt x="828400" y="250800"/>
                  </a:cubicBezTo>
                  <a:cubicBezTo>
                    <a:pt x="828400" y="248710"/>
                    <a:pt x="826575" y="247085"/>
                    <a:pt x="823840" y="247000"/>
                  </a:cubicBezTo>
                  <a:cubicBezTo>
                    <a:pt x="810623" y="246591"/>
                    <a:pt x="797407" y="246182"/>
                    <a:pt x="781403" y="245210"/>
                  </a:cubicBezTo>
                  <a:cubicBezTo>
                    <a:pt x="765399" y="244238"/>
                    <a:pt x="746608" y="242704"/>
                    <a:pt x="728627" y="240807"/>
                  </a:cubicBezTo>
                  <a:cubicBezTo>
                    <a:pt x="710646" y="238909"/>
                    <a:pt x="693475" y="236649"/>
                    <a:pt x="676173" y="233973"/>
                  </a:cubicBezTo>
                  <a:cubicBezTo>
                    <a:pt x="658871" y="231297"/>
                    <a:pt x="641438" y="228206"/>
                    <a:pt x="624148" y="224725"/>
                  </a:cubicBezTo>
                  <a:cubicBezTo>
                    <a:pt x="606857" y="221244"/>
                    <a:pt x="589709" y="217372"/>
                    <a:pt x="572647" y="213122"/>
                  </a:cubicBezTo>
                  <a:cubicBezTo>
                    <a:pt x="555584" y="208872"/>
                    <a:pt x="538608" y="204245"/>
                    <a:pt x="521745" y="199265"/>
                  </a:cubicBezTo>
                  <a:cubicBezTo>
                    <a:pt x="504881" y="194284"/>
                    <a:pt x="488130" y="188951"/>
                    <a:pt x="471490" y="183293"/>
                  </a:cubicBezTo>
                  <a:cubicBezTo>
                    <a:pt x="454850" y="177636"/>
                    <a:pt x="438322" y="171654"/>
                    <a:pt x="421903" y="165381"/>
                  </a:cubicBezTo>
                  <a:cubicBezTo>
                    <a:pt x="405484" y="159108"/>
                    <a:pt x="389176" y="152545"/>
                    <a:pt x="372970" y="145726"/>
                  </a:cubicBezTo>
                  <a:cubicBezTo>
                    <a:pt x="356765" y="138908"/>
                    <a:pt x="340662" y="131834"/>
                    <a:pt x="324651" y="124544"/>
                  </a:cubicBezTo>
                  <a:cubicBezTo>
                    <a:pt x="308640" y="117254"/>
                    <a:pt x="292720" y="109747"/>
                    <a:pt x="276877" y="102061"/>
                  </a:cubicBezTo>
                  <a:cubicBezTo>
                    <a:pt x="261033" y="94376"/>
                    <a:pt x="245266" y="86512"/>
                    <a:pt x="229556" y="78509"/>
                  </a:cubicBezTo>
                  <a:cubicBezTo>
                    <a:pt x="213847" y="70506"/>
                    <a:pt x="198196" y="62363"/>
                    <a:pt x="182582" y="54119"/>
                  </a:cubicBezTo>
                  <a:cubicBezTo>
                    <a:pt x="166968" y="45875"/>
                    <a:pt x="151392" y="37530"/>
                    <a:pt x="135832" y="29121"/>
                  </a:cubicBezTo>
                  <a:cubicBezTo>
                    <a:pt x="120272" y="20712"/>
                    <a:pt x="104729" y="12239"/>
                    <a:pt x="89178" y="3741"/>
                  </a:cubicBezTo>
                  <a:cubicBezTo>
                    <a:pt x="73628" y="-4756"/>
                    <a:pt x="58070" y="-13279"/>
                    <a:pt x="42490" y="-21798"/>
                  </a:cubicBezTo>
                  <a:cubicBezTo>
                    <a:pt x="26910" y="-30316"/>
                    <a:pt x="11306" y="-38830"/>
                    <a:pt x="-4363" y="-47277"/>
                  </a:cubicBezTo>
                  <a:cubicBezTo>
                    <a:pt x="-20033" y="-55724"/>
                    <a:pt x="-35770" y="-64102"/>
                    <a:pt x="-51506" y="-72481"/>
                  </a:cubicBezTo>
                  <a:close/>
                </a:path>
              </a:pathLst>
            </a:custGeom>
            <a:solidFill>
              <a:srgbClr val="008080"/>
            </a:solidFill>
            <a:ln w="19050" cap="flat">
              <a:solidFill>
                <a:srgbClr val="008080"/>
              </a:solidFill>
              <a:round/>
            </a:ln>
          </p:spPr>
        </p:sp>
        <p:sp>
          <p:nvSpPr>
            <p:cNvPr id="73" name="MainTopic"/>
            <p:cNvSpPr/>
            <p:nvPr/>
          </p:nvSpPr>
          <p:spPr>
            <a:xfrm>
              <a:off x="10655" y="7147"/>
              <a:ext cx="2835" cy="1638"/>
            </a:xfrm>
            <a:custGeom>
              <a:avLst/>
              <a:gdLst>
                <a:gd name="rtl" fmla="*/ 135280 w 881600"/>
                <a:gd name="rtt" fmla="*/ 71440 h 463600"/>
                <a:gd name="rtr" fmla="*/ 743280 w 881600"/>
                <a:gd name="rtb" fmla="*/ 405840 h 463600"/>
              </a:gdLst>
              <a:ahLst/>
              <a:cxnLst/>
              <a:rect l="rtl" t="rtt" r="rtr" b="rtb"/>
              <a:pathLst>
                <a:path w="881600" h="463600">
                  <a:moveTo>
                    <a:pt x="30400" y="0"/>
                  </a:moveTo>
                  <a:lnTo>
                    <a:pt x="851200" y="0"/>
                  </a:lnTo>
                  <a:cubicBezTo>
                    <a:pt x="867981" y="0"/>
                    <a:pt x="881600" y="13619"/>
                    <a:pt x="881600" y="30400"/>
                  </a:cubicBezTo>
                  <a:lnTo>
                    <a:pt x="881600" y="433200"/>
                  </a:lnTo>
                  <a:cubicBezTo>
                    <a:pt x="881600" y="449981"/>
                    <a:pt x="867981" y="463600"/>
                    <a:pt x="851200" y="463600"/>
                  </a:cubicBezTo>
                  <a:lnTo>
                    <a:pt x="30400" y="463600"/>
                  </a:lnTo>
                  <a:cubicBezTo>
                    <a:pt x="13619" y="463600"/>
                    <a:pt x="0" y="449981"/>
                    <a:pt x="0" y="433200"/>
                  </a:cubicBezTo>
                  <a:lnTo>
                    <a:pt x="0" y="30400"/>
                  </a:lnTo>
                  <a:cubicBezTo>
                    <a:pt x="0" y="13619"/>
                    <a:pt x="13619" y="0"/>
                    <a:pt x="30400" y="0"/>
                  </a:cubicBezTo>
                  <a:close/>
                </a:path>
              </a:pathLst>
            </a:custGeom>
            <a:noFill/>
            <a:ln w="19050" cap="flat">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2" action="ppaction://hlinksldjump"/>
                </a:rPr>
                <a:t>机械能及</a:t>
              </a:r>
              <a:endParaRPr lang="en-US" sz="2800" dirty="0">
                <a:solidFill>
                  <a:srgbClr val="303030"/>
                </a:solidFill>
                <a:latin typeface="微软雅黑" panose="020B0503020204020204" pitchFamily="34" charset="-122"/>
                <a:ea typeface="微软雅黑" panose="020B0503020204020204" pitchFamily="34" charset="-122"/>
                <a:hlinkClick r:id="rId2" action="ppaction://hlinksldjump"/>
              </a:endParaRPr>
            </a:p>
            <a:p>
              <a:pPr algn="ctr"/>
              <a:r>
                <a:rPr sz="2800" dirty="0">
                  <a:solidFill>
                    <a:srgbClr val="303030"/>
                  </a:solidFill>
                  <a:latin typeface="微软雅黑" panose="020B0503020204020204" pitchFamily="34" charset="-122"/>
                  <a:ea typeface="微软雅黑" panose="020B0503020204020204" pitchFamily="34" charset="-122"/>
                  <a:hlinkClick r:id="rId2" action="ppaction://hlinksldjump"/>
                </a:rPr>
                <a:t>其</a:t>
              </a:r>
              <a:r>
                <a:rPr lang="zh-CN" sz="2800" dirty="0">
                  <a:solidFill>
                    <a:srgbClr val="303030"/>
                  </a:solidFill>
                  <a:latin typeface="微软雅黑" panose="020B0503020204020204" pitchFamily="34" charset="-122"/>
                  <a:ea typeface="微软雅黑" panose="020B0503020204020204" pitchFamily="34" charset="-122"/>
                  <a:hlinkClick r:id="rId2" action="ppaction://hlinksldjump"/>
                </a:rPr>
                <a:t>转化</a:t>
              </a:r>
              <a:endParaRPr lang="zh-CN" sz="2800" dirty="0">
                <a:solidFill>
                  <a:srgbClr val="303030"/>
                </a:solidFill>
                <a:latin typeface="微软雅黑" panose="020B0503020204020204" pitchFamily="34" charset="-122"/>
                <a:ea typeface="微软雅黑" panose="020B0503020204020204" pitchFamily="34" charset="-122"/>
              </a:endParaRPr>
            </a:p>
          </p:txBody>
        </p:sp>
      </p:grpSp>
      <p:grpSp>
        <p:nvGrpSpPr>
          <p:cNvPr id="74" name="组合 73"/>
          <p:cNvGrpSpPr/>
          <p:nvPr/>
        </p:nvGrpSpPr>
        <p:grpSpPr>
          <a:xfrm>
            <a:off x="2782570" y="3751099"/>
            <a:ext cx="3067050" cy="718185"/>
            <a:chOff x="3557" y="6038"/>
            <a:chExt cx="4830" cy="1131"/>
          </a:xfrm>
        </p:grpSpPr>
        <p:sp>
          <p:nvSpPr>
            <p:cNvPr id="75" name="MMConnector"/>
            <p:cNvSpPr/>
            <p:nvPr/>
          </p:nvSpPr>
          <p:spPr>
            <a:xfrm>
              <a:off x="6686" y="6395"/>
              <a:ext cx="1701" cy="224"/>
            </a:xfrm>
            <a:custGeom>
              <a:avLst/>
              <a:gdLst/>
              <a:ahLst/>
              <a:cxnLst/>
              <a:rect l="0" t="0" r="0" b="0"/>
              <a:pathLst>
                <a:path w="802651" h="58747">
                  <a:moveTo>
                    <a:pt x="-18517" y="22344"/>
                  </a:moveTo>
                  <a:cubicBezTo>
                    <a:pt x="584" y="20951"/>
                    <a:pt x="12039" y="7228"/>
                    <a:pt x="10570" y="-7328"/>
                  </a:cubicBezTo>
                  <a:cubicBezTo>
                    <a:pt x="9100" y="-21884"/>
                    <a:pt x="-4868" y="-33058"/>
                    <a:pt x="-23860" y="-30587"/>
                  </a:cubicBezTo>
                  <a:cubicBezTo>
                    <a:pt x="-41465" y="-28297"/>
                    <a:pt x="-59070" y="-26006"/>
                    <a:pt x="-76668" y="-23705"/>
                  </a:cubicBezTo>
                  <a:cubicBezTo>
                    <a:pt x="-94266" y="-21403"/>
                    <a:pt x="-111857" y="-19091"/>
                    <a:pt x="-129445" y="-16782"/>
                  </a:cubicBezTo>
                  <a:cubicBezTo>
                    <a:pt x="-147033" y="-14472"/>
                    <a:pt x="-164618" y="-12166"/>
                    <a:pt x="-182201" y="-9869"/>
                  </a:cubicBezTo>
                  <a:cubicBezTo>
                    <a:pt x="-199784" y="-7573"/>
                    <a:pt x="-217364" y="-5287"/>
                    <a:pt x="-234944" y="-3020"/>
                  </a:cubicBezTo>
                  <a:cubicBezTo>
                    <a:pt x="-252523" y="-754"/>
                    <a:pt x="-270103" y="1492"/>
                    <a:pt x="-287683" y="3709"/>
                  </a:cubicBezTo>
                  <a:cubicBezTo>
                    <a:pt x="-305263" y="5926"/>
                    <a:pt x="-322844" y="8114"/>
                    <a:pt x="-340427" y="10261"/>
                  </a:cubicBezTo>
                  <a:cubicBezTo>
                    <a:pt x="-358010" y="12409"/>
                    <a:pt x="-375597" y="14517"/>
                    <a:pt x="-393186" y="16574"/>
                  </a:cubicBezTo>
                  <a:cubicBezTo>
                    <a:pt x="-410776" y="18632"/>
                    <a:pt x="-428370" y="20639"/>
                    <a:pt x="-445970" y="22585"/>
                  </a:cubicBezTo>
                  <a:cubicBezTo>
                    <a:pt x="-463570" y="24532"/>
                    <a:pt x="-481176" y="26417"/>
                    <a:pt x="-498786" y="28230"/>
                  </a:cubicBezTo>
                  <a:cubicBezTo>
                    <a:pt x="-516397" y="30043"/>
                    <a:pt x="-534011" y="31783"/>
                    <a:pt x="-551643" y="33440"/>
                  </a:cubicBezTo>
                  <a:cubicBezTo>
                    <a:pt x="-569275" y="35097"/>
                    <a:pt x="-586925" y="36670"/>
                    <a:pt x="-604546" y="38149"/>
                  </a:cubicBezTo>
                  <a:cubicBezTo>
                    <a:pt x="-622167" y="39628"/>
                    <a:pt x="-639760" y="41013"/>
                    <a:pt x="-657500" y="42289"/>
                  </a:cubicBezTo>
                  <a:cubicBezTo>
                    <a:pt x="-675239" y="43565"/>
                    <a:pt x="-693126" y="44732"/>
                    <a:pt x="-710507" y="45791"/>
                  </a:cubicBezTo>
                  <a:cubicBezTo>
                    <a:pt x="-727888" y="46850"/>
                    <a:pt x="-744763" y="47801"/>
                    <a:pt x="-763567" y="48588"/>
                  </a:cubicBezTo>
                  <a:cubicBezTo>
                    <a:pt x="-782372" y="49375"/>
                    <a:pt x="-803106" y="49999"/>
                    <a:pt x="-823840" y="50622"/>
                  </a:cubicBezTo>
                  <a:cubicBezTo>
                    <a:pt x="-826575" y="50704"/>
                    <a:pt x="-828400" y="52535"/>
                    <a:pt x="-828400" y="54625"/>
                  </a:cubicBezTo>
                  <a:cubicBezTo>
                    <a:pt x="-828400" y="56715"/>
                    <a:pt x="-826576" y="58578"/>
                    <a:pt x="-823840" y="58628"/>
                  </a:cubicBezTo>
                  <a:cubicBezTo>
                    <a:pt x="-803046" y="59009"/>
                    <a:pt x="-782253" y="59389"/>
                    <a:pt x="-763377" y="59605"/>
                  </a:cubicBezTo>
                  <a:cubicBezTo>
                    <a:pt x="-744501" y="59822"/>
                    <a:pt x="-727544" y="59873"/>
                    <a:pt x="-710070" y="59816"/>
                  </a:cubicBezTo>
                  <a:cubicBezTo>
                    <a:pt x="-692595" y="59759"/>
                    <a:pt x="-674605" y="59593"/>
                    <a:pt x="-656753" y="59318"/>
                  </a:cubicBezTo>
                  <a:cubicBezTo>
                    <a:pt x="-638901" y="59042"/>
                    <a:pt x="-621187" y="58657"/>
                    <a:pt x="-603438" y="58177"/>
                  </a:cubicBezTo>
                  <a:cubicBezTo>
                    <a:pt x="-585690" y="57696"/>
                    <a:pt x="-567906" y="57121"/>
                    <a:pt x="-550136" y="56462"/>
                  </a:cubicBezTo>
                  <a:cubicBezTo>
                    <a:pt x="-532366" y="55802"/>
                    <a:pt x="-514608" y="55058"/>
                    <a:pt x="-496853" y="54242"/>
                  </a:cubicBezTo>
                  <a:cubicBezTo>
                    <a:pt x="-479097" y="53425"/>
                    <a:pt x="-461342" y="52536"/>
                    <a:pt x="-443593" y="51585"/>
                  </a:cubicBezTo>
                  <a:cubicBezTo>
                    <a:pt x="-425844" y="50634"/>
                    <a:pt x="-408101" y="49622"/>
                    <a:pt x="-390362" y="48559"/>
                  </a:cubicBezTo>
                  <a:cubicBezTo>
                    <a:pt x="-372623" y="47497"/>
                    <a:pt x="-354888" y="46384"/>
                    <a:pt x="-337159" y="45231"/>
                  </a:cubicBezTo>
                  <a:cubicBezTo>
                    <a:pt x="-319429" y="44079"/>
                    <a:pt x="-301705" y="42886"/>
                    <a:pt x="-283986" y="41665"/>
                  </a:cubicBezTo>
                  <a:cubicBezTo>
                    <a:pt x="-266266" y="40444"/>
                    <a:pt x="-248551" y="39193"/>
                    <a:pt x="-230841" y="37923"/>
                  </a:cubicBezTo>
                  <a:cubicBezTo>
                    <a:pt x="-213131" y="36653"/>
                    <a:pt x="-195425" y="35363"/>
                    <a:pt x="-177724" y="34064"/>
                  </a:cubicBezTo>
                  <a:cubicBezTo>
                    <a:pt x="-160022" y="32765"/>
                    <a:pt x="-142326" y="31457"/>
                    <a:pt x="-124632" y="30146"/>
                  </a:cubicBezTo>
                  <a:cubicBezTo>
                    <a:pt x="-106939" y="28836"/>
                    <a:pt x="-89249" y="27523"/>
                    <a:pt x="-71564" y="26222"/>
                  </a:cubicBezTo>
                  <a:cubicBezTo>
                    <a:pt x="-53879" y="24922"/>
                    <a:pt x="-36198" y="23633"/>
                    <a:pt x="-18517" y="22344"/>
                  </a:cubicBezTo>
                  <a:close/>
                </a:path>
              </a:pathLst>
            </a:custGeom>
            <a:solidFill>
              <a:srgbClr val="008080"/>
            </a:solidFill>
            <a:ln w="19050" cap="flat">
              <a:solidFill>
                <a:srgbClr val="008080"/>
              </a:solidFill>
              <a:round/>
            </a:ln>
          </p:spPr>
        </p:sp>
        <p:sp>
          <p:nvSpPr>
            <p:cNvPr id="76" name="MainTopic"/>
            <p:cNvSpPr/>
            <p:nvPr/>
          </p:nvSpPr>
          <p:spPr>
            <a:xfrm>
              <a:off x="3557" y="6038"/>
              <a:ext cx="1357" cy="1131"/>
            </a:xfrm>
            <a:custGeom>
              <a:avLst/>
              <a:gdLst>
                <a:gd name="rtl" fmla="*/ 135280 w 592800"/>
                <a:gd name="rtt" fmla="*/ 71440 h 296400"/>
                <a:gd name="rtr" fmla="*/ 454480 w 592800"/>
                <a:gd name="rtb" fmla="*/ 238640 h 296400"/>
              </a:gdLst>
              <a:ahLst/>
              <a:cxnLst/>
              <a:rect l="rtl" t="rtt" r="rtr" b="rtb"/>
              <a:pathLst>
                <a:path w="592800" h="296400">
                  <a:moveTo>
                    <a:pt x="30400" y="0"/>
                  </a:moveTo>
                  <a:lnTo>
                    <a:pt x="562400" y="0"/>
                  </a:lnTo>
                  <a:cubicBezTo>
                    <a:pt x="579181" y="0"/>
                    <a:pt x="592800" y="13619"/>
                    <a:pt x="592800" y="30400"/>
                  </a:cubicBezTo>
                  <a:lnTo>
                    <a:pt x="592800" y="266000"/>
                  </a:lnTo>
                  <a:cubicBezTo>
                    <a:pt x="592800" y="282781"/>
                    <a:pt x="579181" y="296400"/>
                    <a:pt x="562400" y="296400"/>
                  </a:cubicBezTo>
                  <a:lnTo>
                    <a:pt x="30400" y="296400"/>
                  </a:lnTo>
                  <a:cubicBezTo>
                    <a:pt x="13619" y="296400"/>
                    <a:pt x="0" y="282781"/>
                    <a:pt x="0" y="266000"/>
                  </a:cubicBezTo>
                  <a:lnTo>
                    <a:pt x="0" y="30400"/>
                  </a:lnTo>
                  <a:cubicBezTo>
                    <a:pt x="0" y="13619"/>
                    <a:pt x="13619" y="0"/>
                    <a:pt x="30400" y="0"/>
                  </a:cubicBezTo>
                  <a:close/>
                </a:path>
              </a:pathLst>
            </a:custGeom>
            <a:noFill/>
            <a:ln w="19050" cap="flat">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3" action="ppaction://hlinksldjump"/>
                </a:rPr>
                <a:t>功率</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77" name="组合 76"/>
          <p:cNvGrpSpPr/>
          <p:nvPr/>
        </p:nvGrpSpPr>
        <p:grpSpPr>
          <a:xfrm>
            <a:off x="2970530" y="1873404"/>
            <a:ext cx="2967990" cy="2231390"/>
            <a:chOff x="3887" y="3045"/>
            <a:chExt cx="4674" cy="3514"/>
          </a:xfrm>
        </p:grpSpPr>
        <p:sp>
          <p:nvSpPr>
            <p:cNvPr id="78" name="MMConnector"/>
            <p:cNvSpPr/>
            <p:nvPr/>
          </p:nvSpPr>
          <p:spPr>
            <a:xfrm>
              <a:off x="6633" y="4899"/>
              <a:ext cx="1928" cy="1660"/>
            </a:xfrm>
            <a:custGeom>
              <a:avLst/>
              <a:gdLst/>
              <a:ahLst/>
              <a:cxnLst/>
              <a:rect l="0" t="0" r="0" b="0"/>
              <a:pathLst>
                <a:path w="940609" h="435185">
                  <a:moveTo>
                    <a:pt x="101950" y="119549"/>
                  </a:moveTo>
                  <a:cubicBezTo>
                    <a:pt x="117564" y="130641"/>
                    <a:pt x="135126" y="127392"/>
                    <a:pt x="143277" y="115242"/>
                  </a:cubicBezTo>
                  <a:cubicBezTo>
                    <a:pt x="151427" y="103093"/>
                    <a:pt x="147666" y="85777"/>
                    <a:pt x="131588" y="75370"/>
                  </a:cubicBezTo>
                  <a:cubicBezTo>
                    <a:pt x="116823" y="65812"/>
                    <a:pt x="102058" y="56255"/>
                    <a:pt x="87356" y="46544"/>
                  </a:cubicBezTo>
                  <a:cubicBezTo>
                    <a:pt x="72654" y="36833"/>
                    <a:pt x="58015" y="26970"/>
                    <a:pt x="43393" y="17044"/>
                  </a:cubicBezTo>
                  <a:cubicBezTo>
                    <a:pt x="28771" y="7118"/>
                    <a:pt x="14167" y="-2870"/>
                    <a:pt x="-440" y="-12894"/>
                  </a:cubicBezTo>
                  <a:cubicBezTo>
                    <a:pt x="-15046" y="-22918"/>
                    <a:pt x="-29654" y="-32979"/>
                    <a:pt x="-44290" y="-43031"/>
                  </a:cubicBezTo>
                  <a:cubicBezTo>
                    <a:pt x="-58927" y="-53083"/>
                    <a:pt x="-73593" y="-63128"/>
                    <a:pt x="-88313" y="-73123"/>
                  </a:cubicBezTo>
                  <a:cubicBezTo>
                    <a:pt x="-103033" y="-83119"/>
                    <a:pt x="-117808" y="-93067"/>
                    <a:pt x="-132662" y="-102922"/>
                  </a:cubicBezTo>
                  <a:cubicBezTo>
                    <a:pt x="-147517" y="-112778"/>
                    <a:pt x="-162451" y="-122542"/>
                    <a:pt x="-177490" y="-132169"/>
                  </a:cubicBezTo>
                  <a:cubicBezTo>
                    <a:pt x="-192529" y="-141796"/>
                    <a:pt x="-207672" y="-151287"/>
                    <a:pt x="-222941" y="-160594"/>
                  </a:cubicBezTo>
                  <a:cubicBezTo>
                    <a:pt x="-238210" y="-169901"/>
                    <a:pt x="-253605" y="-179024"/>
                    <a:pt x="-269144" y="-187916"/>
                  </a:cubicBezTo>
                  <a:cubicBezTo>
                    <a:pt x="-284683" y="-196807"/>
                    <a:pt x="-300367" y="-205466"/>
                    <a:pt x="-316207" y="-213842"/>
                  </a:cubicBezTo>
                  <a:cubicBezTo>
                    <a:pt x="-332048" y="-222219"/>
                    <a:pt x="-348046" y="-230313"/>
                    <a:pt x="-364209" y="-238075"/>
                  </a:cubicBezTo>
                  <a:cubicBezTo>
                    <a:pt x="-380371" y="-245838"/>
                    <a:pt x="-396698" y="-253268"/>
                    <a:pt x="-413188" y="-260318"/>
                  </a:cubicBezTo>
                  <a:cubicBezTo>
                    <a:pt x="-429679" y="-267368"/>
                    <a:pt x="-446333" y="-274039"/>
                    <a:pt x="-463142" y="-280286"/>
                  </a:cubicBezTo>
                  <a:cubicBezTo>
                    <a:pt x="-479952" y="-286533"/>
                    <a:pt x="-496915" y="-292356"/>
                    <a:pt x="-514021" y="-297720"/>
                  </a:cubicBezTo>
                  <a:cubicBezTo>
                    <a:pt x="-531126" y="-303084"/>
                    <a:pt x="-548373" y="-307988"/>
                    <a:pt x="-565725" y="-312405"/>
                  </a:cubicBezTo>
                  <a:cubicBezTo>
                    <a:pt x="-583078" y="-316823"/>
                    <a:pt x="-600536" y="-320753"/>
                    <a:pt x="-618120" y="-324182"/>
                  </a:cubicBezTo>
                  <a:cubicBezTo>
                    <a:pt x="-635703" y="-327611"/>
                    <a:pt x="-653413" y="-330540"/>
                    <a:pt x="-671038" y="-332957"/>
                  </a:cubicBezTo>
                  <a:cubicBezTo>
                    <a:pt x="-688664" y="-335373"/>
                    <a:pt x="-706206" y="-337279"/>
                    <a:pt x="-724302" y="-338705"/>
                  </a:cubicBezTo>
                  <a:cubicBezTo>
                    <a:pt x="-742398" y="-340131"/>
                    <a:pt x="-761049" y="-341077"/>
                    <a:pt x="-777731" y="-341467"/>
                  </a:cubicBezTo>
                  <a:cubicBezTo>
                    <a:pt x="-794414" y="-341858"/>
                    <a:pt x="-809127" y="-341691"/>
                    <a:pt x="-823840" y="-341525"/>
                  </a:cubicBezTo>
                  <a:cubicBezTo>
                    <a:pt x="-826576" y="-341494"/>
                    <a:pt x="-828400" y="-339815"/>
                    <a:pt x="-828400" y="-337725"/>
                  </a:cubicBezTo>
                  <a:cubicBezTo>
                    <a:pt x="-828400" y="-335635"/>
                    <a:pt x="-826575" y="-334012"/>
                    <a:pt x="-823840" y="-333925"/>
                  </a:cubicBezTo>
                  <a:cubicBezTo>
                    <a:pt x="-809250" y="-333460"/>
                    <a:pt x="-794659" y="-332995"/>
                    <a:pt x="-778170" y="-331897"/>
                  </a:cubicBezTo>
                  <a:cubicBezTo>
                    <a:pt x="-761680" y="-330798"/>
                    <a:pt x="-743292" y="-329066"/>
                    <a:pt x="-725497" y="-326888"/>
                  </a:cubicBezTo>
                  <a:cubicBezTo>
                    <a:pt x="-707701" y="-324710"/>
                    <a:pt x="-690499" y="-322086"/>
                    <a:pt x="-673258" y="-318959"/>
                  </a:cubicBezTo>
                  <a:cubicBezTo>
                    <a:pt x="-656016" y="-315832"/>
                    <a:pt x="-638736" y="-312202"/>
                    <a:pt x="-621620" y="-308090"/>
                  </a:cubicBezTo>
                  <a:cubicBezTo>
                    <a:pt x="-604504" y="-303978"/>
                    <a:pt x="-587552" y="-299385"/>
                    <a:pt x="-570740" y="-294324"/>
                  </a:cubicBezTo>
                  <a:cubicBezTo>
                    <a:pt x="-553928" y="-289263"/>
                    <a:pt x="-537255" y="-283734"/>
                    <a:pt x="-520750" y="-277764"/>
                  </a:cubicBezTo>
                  <a:cubicBezTo>
                    <a:pt x="-504245" y="-271795"/>
                    <a:pt x="-487908" y="-265386"/>
                    <a:pt x="-471744" y="-258572"/>
                  </a:cubicBezTo>
                  <a:cubicBezTo>
                    <a:pt x="-455580" y="-251757"/>
                    <a:pt x="-439589" y="-244537"/>
                    <a:pt x="-423773" y="-236953"/>
                  </a:cubicBezTo>
                  <a:cubicBezTo>
                    <a:pt x="-407957" y="-229368"/>
                    <a:pt x="-392316" y="-221418"/>
                    <a:pt x="-376842" y="-213147"/>
                  </a:cubicBezTo>
                  <a:cubicBezTo>
                    <a:pt x="-361369" y="-204876"/>
                    <a:pt x="-346064" y="-196284"/>
                    <a:pt x="-330913" y="-187415"/>
                  </a:cubicBezTo>
                  <a:cubicBezTo>
                    <a:pt x="-315761" y="-178547"/>
                    <a:pt x="-300765" y="-169402"/>
                    <a:pt x="-285904" y="-160025"/>
                  </a:cubicBezTo>
                  <a:cubicBezTo>
                    <a:pt x="-271043" y="-150649"/>
                    <a:pt x="-256317" y="-141041"/>
                    <a:pt x="-241704" y="-131245"/>
                  </a:cubicBezTo>
                  <a:cubicBezTo>
                    <a:pt x="-227090" y="-121448"/>
                    <a:pt x="-212589" y="-111464"/>
                    <a:pt x="-198174" y="-101334"/>
                  </a:cubicBezTo>
                  <a:cubicBezTo>
                    <a:pt x="-183759" y="-91204"/>
                    <a:pt x="-169430" y="-80928"/>
                    <a:pt x="-155159" y="-70545"/>
                  </a:cubicBezTo>
                  <a:cubicBezTo>
                    <a:pt x="-140888" y="-60163"/>
                    <a:pt x="-126674" y="-49675"/>
                    <a:pt x="-112488" y="-39120"/>
                  </a:cubicBezTo>
                  <a:cubicBezTo>
                    <a:pt x="-98302" y="-28565"/>
                    <a:pt x="-84144" y="-17943"/>
                    <a:pt x="-69985" y="-7292"/>
                  </a:cubicBezTo>
                  <a:cubicBezTo>
                    <a:pt x="-55825" y="3360"/>
                    <a:pt x="-41664" y="14042"/>
                    <a:pt x="-27468" y="24713"/>
                  </a:cubicBezTo>
                  <a:cubicBezTo>
                    <a:pt x="-13272" y="35385"/>
                    <a:pt x="958" y="46046"/>
                    <a:pt x="15243" y="56671"/>
                  </a:cubicBezTo>
                  <a:cubicBezTo>
                    <a:pt x="29527" y="67296"/>
                    <a:pt x="43865" y="77885"/>
                    <a:pt x="58326" y="88359"/>
                  </a:cubicBezTo>
                  <a:cubicBezTo>
                    <a:pt x="72786" y="98832"/>
                    <a:pt x="87368" y="109191"/>
                    <a:pt x="101950" y="119549"/>
                  </a:cubicBezTo>
                  <a:close/>
                </a:path>
              </a:pathLst>
            </a:custGeom>
            <a:solidFill>
              <a:srgbClr val="008080"/>
            </a:solidFill>
            <a:ln w="19050" cap="flat">
              <a:solidFill>
                <a:srgbClr val="008080"/>
              </a:solidFill>
              <a:round/>
            </a:ln>
          </p:spPr>
        </p:sp>
        <p:sp>
          <p:nvSpPr>
            <p:cNvPr id="79" name="MainTopic"/>
            <p:cNvSpPr/>
            <p:nvPr/>
          </p:nvSpPr>
          <p:spPr>
            <a:xfrm>
              <a:off x="3887" y="3045"/>
              <a:ext cx="1026" cy="1131"/>
            </a:xfrm>
            <a:custGeom>
              <a:avLst/>
              <a:gdLst>
                <a:gd name="rtl" fmla="*/ 135280 w 448400"/>
                <a:gd name="rtt" fmla="*/ 71440 h 296400"/>
                <a:gd name="rtr" fmla="*/ 310080 w 448400"/>
                <a:gd name="rtb" fmla="*/ 238640 h 296400"/>
              </a:gdLst>
              <a:ahLst/>
              <a:cxnLst/>
              <a:rect l="rtl" t="rtt" r="rtr" b="rtb"/>
              <a:pathLst>
                <a:path w="448400" h="296400">
                  <a:moveTo>
                    <a:pt x="30400" y="0"/>
                  </a:moveTo>
                  <a:lnTo>
                    <a:pt x="418000" y="0"/>
                  </a:lnTo>
                  <a:cubicBezTo>
                    <a:pt x="434781" y="0"/>
                    <a:pt x="448400" y="13619"/>
                    <a:pt x="448400" y="30400"/>
                  </a:cubicBezTo>
                  <a:lnTo>
                    <a:pt x="448400" y="266000"/>
                  </a:lnTo>
                  <a:cubicBezTo>
                    <a:pt x="448400" y="282781"/>
                    <a:pt x="434781" y="296400"/>
                    <a:pt x="418000" y="296400"/>
                  </a:cubicBezTo>
                  <a:lnTo>
                    <a:pt x="30400" y="296400"/>
                  </a:lnTo>
                  <a:cubicBezTo>
                    <a:pt x="13619" y="296400"/>
                    <a:pt x="0" y="282781"/>
                    <a:pt x="0" y="266000"/>
                  </a:cubicBezTo>
                  <a:lnTo>
                    <a:pt x="0" y="30400"/>
                  </a:lnTo>
                  <a:cubicBezTo>
                    <a:pt x="0" y="13619"/>
                    <a:pt x="13619" y="0"/>
                    <a:pt x="30400" y="0"/>
                  </a:cubicBezTo>
                  <a:close/>
                </a:path>
              </a:pathLst>
            </a:custGeom>
            <a:noFill/>
            <a:ln w="19050" cap="flat">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4" action="ppaction://hlinksldjump"/>
                </a:rPr>
                <a:t>功</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80" name="组合 79"/>
          <p:cNvGrpSpPr/>
          <p:nvPr/>
        </p:nvGrpSpPr>
        <p:grpSpPr>
          <a:xfrm>
            <a:off x="2760980" y="4890924"/>
            <a:ext cx="3473450" cy="1237615"/>
            <a:chOff x="3557" y="7797"/>
            <a:chExt cx="5470" cy="1949"/>
          </a:xfrm>
        </p:grpSpPr>
        <p:sp>
          <p:nvSpPr>
            <p:cNvPr id="81" name="MMConnector"/>
            <p:cNvSpPr/>
            <p:nvPr/>
          </p:nvSpPr>
          <p:spPr>
            <a:xfrm>
              <a:off x="6799" y="7797"/>
              <a:ext cx="2228" cy="1848"/>
            </a:xfrm>
            <a:custGeom>
              <a:avLst/>
              <a:gdLst/>
              <a:ahLst/>
              <a:cxnLst/>
              <a:rect l="0" t="0" r="0" b="0"/>
              <a:pathLst>
                <a:path w="973721" h="529127">
                  <a:moveTo>
                    <a:pt x="166149" y="-115731"/>
                  </a:moveTo>
                  <a:cubicBezTo>
                    <a:pt x="181460" y="-127237"/>
                    <a:pt x="184083" y="-144723"/>
                    <a:pt x="175135" y="-156298"/>
                  </a:cubicBezTo>
                  <a:cubicBezTo>
                    <a:pt x="166188" y="-167873"/>
                    <a:pt x="148450" y="-169933"/>
                    <a:pt x="133613" y="-157822"/>
                  </a:cubicBezTo>
                  <a:cubicBezTo>
                    <a:pt x="119726" y="-146487"/>
                    <a:pt x="105839" y="-135152"/>
                    <a:pt x="92116" y="-123674"/>
                  </a:cubicBezTo>
                  <a:cubicBezTo>
                    <a:pt x="78392" y="-112196"/>
                    <a:pt x="64831" y="-100574"/>
                    <a:pt x="51349" y="-88896"/>
                  </a:cubicBezTo>
                  <a:cubicBezTo>
                    <a:pt x="37868" y="-77217"/>
                    <a:pt x="24466" y="-65481"/>
                    <a:pt x="11125" y="-53710"/>
                  </a:cubicBezTo>
                  <a:cubicBezTo>
                    <a:pt x="-2216" y="-41940"/>
                    <a:pt x="-15496" y="-30134"/>
                    <a:pt x="-28752" y="-18333"/>
                  </a:cubicBezTo>
                  <a:cubicBezTo>
                    <a:pt x="-42008" y="-6531"/>
                    <a:pt x="-55241" y="5266"/>
                    <a:pt x="-68482" y="17026"/>
                  </a:cubicBezTo>
                  <a:cubicBezTo>
                    <a:pt x="-81723" y="28786"/>
                    <a:pt x="-94972" y="40509"/>
                    <a:pt x="-108263" y="52158"/>
                  </a:cubicBezTo>
                  <a:cubicBezTo>
                    <a:pt x="-121555" y="63807"/>
                    <a:pt x="-134888" y="75382"/>
                    <a:pt x="-148295" y="86847"/>
                  </a:cubicBezTo>
                  <a:cubicBezTo>
                    <a:pt x="-161703" y="98312"/>
                    <a:pt x="-175184" y="109667"/>
                    <a:pt x="-188772" y="120872"/>
                  </a:cubicBezTo>
                  <a:cubicBezTo>
                    <a:pt x="-202360" y="132078"/>
                    <a:pt x="-216053" y="143133"/>
                    <a:pt x="-229881" y="153998"/>
                  </a:cubicBezTo>
                  <a:cubicBezTo>
                    <a:pt x="-243710" y="164863"/>
                    <a:pt x="-257674" y="175537"/>
                    <a:pt x="-271800" y="185975"/>
                  </a:cubicBezTo>
                  <a:cubicBezTo>
                    <a:pt x="-285926" y="196414"/>
                    <a:pt x="-300214" y="206617"/>
                    <a:pt x="-314687" y="216538"/>
                  </a:cubicBezTo>
                  <a:cubicBezTo>
                    <a:pt x="-329159" y="226459"/>
                    <a:pt x="-343817" y="236098"/>
                    <a:pt x="-358676" y="245407"/>
                  </a:cubicBezTo>
                  <a:cubicBezTo>
                    <a:pt x="-373535" y="254716"/>
                    <a:pt x="-388596" y="263694"/>
                    <a:pt x="-403868" y="272294"/>
                  </a:cubicBezTo>
                  <a:cubicBezTo>
                    <a:pt x="-419141" y="280893"/>
                    <a:pt x="-434624" y="289114"/>
                    <a:pt x="-450323" y="296908"/>
                  </a:cubicBezTo>
                  <a:cubicBezTo>
                    <a:pt x="-466021" y="304703"/>
                    <a:pt x="-481933" y="312073"/>
                    <a:pt x="-498047" y="318975"/>
                  </a:cubicBezTo>
                  <a:cubicBezTo>
                    <a:pt x="-514161" y="325877"/>
                    <a:pt x="-530477" y="332311"/>
                    <a:pt x="-546995" y="338245"/>
                  </a:cubicBezTo>
                  <a:cubicBezTo>
                    <a:pt x="-563512" y="344180"/>
                    <a:pt x="-580230" y="349613"/>
                    <a:pt x="-597064" y="354521"/>
                  </a:cubicBezTo>
                  <a:cubicBezTo>
                    <a:pt x="-613898" y="359429"/>
                    <a:pt x="-630847" y="363813"/>
                    <a:pt x="-648106" y="367663"/>
                  </a:cubicBezTo>
                  <a:cubicBezTo>
                    <a:pt x="-665365" y="371514"/>
                    <a:pt x="-682933" y="374832"/>
                    <a:pt x="-699938" y="377606"/>
                  </a:cubicBezTo>
                  <a:cubicBezTo>
                    <a:pt x="-716943" y="380380"/>
                    <a:pt x="-733387" y="382609"/>
                    <a:pt x="-752358" y="384357"/>
                  </a:cubicBezTo>
                  <a:cubicBezTo>
                    <a:pt x="-771329" y="386105"/>
                    <a:pt x="-792828" y="387371"/>
                    <a:pt x="-805163" y="387990"/>
                  </a:cubicBezTo>
                  <a:cubicBezTo>
                    <a:pt x="-817498" y="388608"/>
                    <a:pt x="-820669" y="388579"/>
                    <a:pt x="-823840" y="388550"/>
                  </a:cubicBezTo>
                  <a:cubicBezTo>
                    <a:pt x="-826576" y="388525"/>
                    <a:pt x="-828400" y="390260"/>
                    <a:pt x="-828400" y="392350"/>
                  </a:cubicBezTo>
                  <a:cubicBezTo>
                    <a:pt x="-828400" y="394440"/>
                    <a:pt x="-826573" y="396015"/>
                    <a:pt x="-823840" y="396150"/>
                  </a:cubicBezTo>
                  <a:cubicBezTo>
                    <a:pt x="-820652" y="396308"/>
                    <a:pt x="-817464" y="396465"/>
                    <a:pt x="-804998" y="396341"/>
                  </a:cubicBezTo>
                  <a:cubicBezTo>
                    <a:pt x="-792531" y="396217"/>
                    <a:pt x="-770787" y="395811"/>
                    <a:pt x="-751543" y="394814"/>
                  </a:cubicBezTo>
                  <a:cubicBezTo>
                    <a:pt x="-732298" y="393817"/>
                    <a:pt x="-715554" y="392230"/>
                    <a:pt x="-698197" y="390110"/>
                  </a:cubicBezTo>
                  <a:cubicBezTo>
                    <a:pt x="-680840" y="387990"/>
                    <a:pt x="-662870" y="385338"/>
                    <a:pt x="-645167" y="382128"/>
                  </a:cubicBezTo>
                  <a:cubicBezTo>
                    <a:pt x="-627464" y="378917"/>
                    <a:pt x="-610029" y="375149"/>
                    <a:pt x="-592671" y="370835"/>
                  </a:cubicBezTo>
                  <a:cubicBezTo>
                    <a:pt x="-575313" y="366522"/>
                    <a:pt x="-558033" y="361664"/>
                    <a:pt x="-540922" y="356282"/>
                  </a:cubicBezTo>
                  <a:cubicBezTo>
                    <a:pt x="-523812" y="350899"/>
                    <a:pt x="-506872" y="344993"/>
                    <a:pt x="-490111" y="338597"/>
                  </a:cubicBezTo>
                  <a:cubicBezTo>
                    <a:pt x="-473350" y="332201"/>
                    <a:pt x="-456767" y="325316"/>
                    <a:pt x="-440385" y="317985"/>
                  </a:cubicBezTo>
                  <a:cubicBezTo>
                    <a:pt x="-424002" y="310655"/>
                    <a:pt x="-407819" y="302879"/>
                    <a:pt x="-391840" y="294708"/>
                  </a:cubicBezTo>
                  <a:cubicBezTo>
                    <a:pt x="-375861" y="286538"/>
                    <a:pt x="-360087" y="277972"/>
                    <a:pt x="-344514" y="269066"/>
                  </a:cubicBezTo>
                  <a:cubicBezTo>
                    <a:pt x="-328942" y="260160"/>
                    <a:pt x="-313570" y="250912"/>
                    <a:pt x="-298389" y="241378"/>
                  </a:cubicBezTo>
                  <a:cubicBezTo>
                    <a:pt x="-283208" y="231843"/>
                    <a:pt x="-268217" y="222021"/>
                    <a:pt x="-253398" y="211964"/>
                  </a:cubicBezTo>
                  <a:cubicBezTo>
                    <a:pt x="-238579" y="201907"/>
                    <a:pt x="-223931" y="191615"/>
                    <a:pt x="-209434" y="181137"/>
                  </a:cubicBezTo>
                  <a:cubicBezTo>
                    <a:pt x="-194936" y="170659"/>
                    <a:pt x="-180587" y="159996"/>
                    <a:pt x="-166362" y="149194"/>
                  </a:cubicBezTo>
                  <a:cubicBezTo>
                    <a:pt x="-152137" y="138392"/>
                    <a:pt x="-138034" y="127451"/>
                    <a:pt x="-124027" y="116414"/>
                  </a:cubicBezTo>
                  <a:cubicBezTo>
                    <a:pt x="-110020" y="105378"/>
                    <a:pt x="-96108" y="94246"/>
                    <a:pt x="-82261" y="83060"/>
                  </a:cubicBezTo>
                  <a:cubicBezTo>
                    <a:pt x="-68414" y="71874"/>
                    <a:pt x="-54634" y="60634"/>
                    <a:pt x="-40889" y="49380"/>
                  </a:cubicBezTo>
                  <a:cubicBezTo>
                    <a:pt x="-27144" y="38126"/>
                    <a:pt x="-13435" y="26857"/>
                    <a:pt x="266" y="15612"/>
                  </a:cubicBezTo>
                  <a:cubicBezTo>
                    <a:pt x="13968" y="4366"/>
                    <a:pt x="27662" y="-6856"/>
                    <a:pt x="41380" y="-18013"/>
                  </a:cubicBezTo>
                  <a:cubicBezTo>
                    <a:pt x="55098" y="-29170"/>
                    <a:pt x="68840" y="-40262"/>
                    <a:pt x="82624" y="-51267"/>
                  </a:cubicBezTo>
                  <a:cubicBezTo>
                    <a:pt x="96408" y="-62271"/>
                    <a:pt x="110234" y="-73188"/>
                    <a:pt x="124162" y="-83917"/>
                  </a:cubicBezTo>
                  <a:cubicBezTo>
                    <a:pt x="138090" y="-94647"/>
                    <a:pt x="152119" y="-105189"/>
                    <a:pt x="166149" y="-115731"/>
                  </a:cubicBezTo>
                  <a:close/>
                </a:path>
              </a:pathLst>
            </a:custGeom>
            <a:solidFill>
              <a:srgbClr val="008080"/>
            </a:solidFill>
            <a:ln w="19050" cap="flat">
              <a:solidFill>
                <a:srgbClr val="008080"/>
              </a:solidFill>
              <a:round/>
            </a:ln>
          </p:spPr>
        </p:sp>
        <p:sp>
          <p:nvSpPr>
            <p:cNvPr id="82" name="MainTopic"/>
            <p:cNvSpPr/>
            <p:nvPr/>
          </p:nvSpPr>
          <p:spPr>
            <a:xfrm>
              <a:off x="3557" y="8615"/>
              <a:ext cx="1357" cy="1131"/>
            </a:xfrm>
            <a:custGeom>
              <a:avLst/>
              <a:gdLst>
                <a:gd name="rtl" fmla="*/ 135280 w 592800"/>
                <a:gd name="rtt" fmla="*/ 71440 h 296400"/>
                <a:gd name="rtr" fmla="*/ 454480 w 592800"/>
                <a:gd name="rtb" fmla="*/ 238640 h 296400"/>
              </a:gdLst>
              <a:ahLst/>
              <a:cxnLst/>
              <a:rect l="rtl" t="rtt" r="rtr" b="rtb"/>
              <a:pathLst>
                <a:path w="592800" h="296400">
                  <a:moveTo>
                    <a:pt x="30400" y="0"/>
                  </a:moveTo>
                  <a:lnTo>
                    <a:pt x="562400" y="0"/>
                  </a:lnTo>
                  <a:cubicBezTo>
                    <a:pt x="579181" y="0"/>
                    <a:pt x="592800" y="13619"/>
                    <a:pt x="592800" y="30400"/>
                  </a:cubicBezTo>
                  <a:lnTo>
                    <a:pt x="592800" y="266000"/>
                  </a:lnTo>
                  <a:cubicBezTo>
                    <a:pt x="592800" y="282781"/>
                    <a:pt x="579181" y="296400"/>
                    <a:pt x="562400" y="296400"/>
                  </a:cubicBezTo>
                  <a:lnTo>
                    <a:pt x="30400" y="296400"/>
                  </a:lnTo>
                  <a:cubicBezTo>
                    <a:pt x="13619" y="296400"/>
                    <a:pt x="0" y="282781"/>
                    <a:pt x="0" y="266000"/>
                  </a:cubicBezTo>
                  <a:lnTo>
                    <a:pt x="0" y="30400"/>
                  </a:lnTo>
                  <a:cubicBezTo>
                    <a:pt x="0" y="13619"/>
                    <a:pt x="13619" y="0"/>
                    <a:pt x="30400" y="0"/>
                  </a:cubicBezTo>
                  <a:close/>
                </a:path>
              </a:pathLst>
            </a:custGeom>
            <a:noFill/>
            <a:ln w="19050" cap="flat">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5" action="ppaction://hlinksldjump"/>
                </a:rPr>
                <a:t>动能</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83" name="组合 82"/>
          <p:cNvGrpSpPr/>
          <p:nvPr/>
        </p:nvGrpSpPr>
        <p:grpSpPr>
          <a:xfrm>
            <a:off x="6478270" y="2559204"/>
            <a:ext cx="2004695" cy="1376680"/>
            <a:chOff x="9411" y="4125"/>
            <a:chExt cx="3157" cy="2168"/>
          </a:xfrm>
        </p:grpSpPr>
        <p:sp>
          <p:nvSpPr>
            <p:cNvPr id="84" name="MMConnector"/>
            <p:cNvSpPr/>
            <p:nvPr/>
          </p:nvSpPr>
          <p:spPr>
            <a:xfrm>
              <a:off x="9411" y="5439"/>
              <a:ext cx="1871" cy="854"/>
            </a:xfrm>
            <a:custGeom>
              <a:avLst/>
              <a:gdLst/>
              <a:ahLst/>
              <a:cxnLst/>
              <a:rect l="0" t="0" r="0" b="0"/>
              <a:pathLst>
                <a:path w="855988" h="223897">
                  <a:moveTo>
                    <a:pt x="-41733" y="2909"/>
                  </a:moveTo>
                  <a:cubicBezTo>
                    <a:pt x="-59756" y="9390"/>
                    <a:pt x="-67196" y="25577"/>
                    <a:pt x="-61924" y="39224"/>
                  </a:cubicBezTo>
                  <a:cubicBezTo>
                    <a:pt x="-56652" y="52871"/>
                    <a:pt x="-40230" y="59929"/>
                    <a:pt x="-22563" y="52535"/>
                  </a:cubicBezTo>
                  <a:cubicBezTo>
                    <a:pt x="-6146" y="45664"/>
                    <a:pt x="10272" y="38792"/>
                    <a:pt x="26648" y="31879"/>
                  </a:cubicBezTo>
                  <a:cubicBezTo>
                    <a:pt x="43024" y="24965"/>
                    <a:pt x="59359" y="18009"/>
                    <a:pt x="75681" y="11063"/>
                  </a:cubicBezTo>
                  <a:cubicBezTo>
                    <a:pt x="92004" y="4116"/>
                    <a:pt x="108314" y="-2822"/>
                    <a:pt x="124624" y="-9723"/>
                  </a:cubicBezTo>
                  <a:cubicBezTo>
                    <a:pt x="140934" y="-16624"/>
                    <a:pt x="157243" y="-23489"/>
                    <a:pt x="173568" y="-30283"/>
                  </a:cubicBezTo>
                  <a:cubicBezTo>
                    <a:pt x="189892" y="-37077"/>
                    <a:pt x="206233" y="-43800"/>
                    <a:pt x="222604" y="-50419"/>
                  </a:cubicBezTo>
                  <a:cubicBezTo>
                    <a:pt x="238975" y="-57038"/>
                    <a:pt x="255376" y="-63554"/>
                    <a:pt x="271821" y="-69931"/>
                  </a:cubicBezTo>
                  <a:cubicBezTo>
                    <a:pt x="288266" y="-76309"/>
                    <a:pt x="304756" y="-82549"/>
                    <a:pt x="321301" y="-88619"/>
                  </a:cubicBezTo>
                  <a:cubicBezTo>
                    <a:pt x="337846" y="-94688"/>
                    <a:pt x="354447" y="-100587"/>
                    <a:pt x="371113" y="-106283"/>
                  </a:cubicBezTo>
                  <a:cubicBezTo>
                    <a:pt x="387779" y="-111979"/>
                    <a:pt x="404510" y="-117472"/>
                    <a:pt x="421313" y="-122731"/>
                  </a:cubicBezTo>
                  <a:cubicBezTo>
                    <a:pt x="438116" y="-127990"/>
                    <a:pt x="454991" y="-133015"/>
                    <a:pt x="471939" y="-137778"/>
                  </a:cubicBezTo>
                  <a:cubicBezTo>
                    <a:pt x="488887" y="-142542"/>
                    <a:pt x="505908" y="-147043"/>
                    <a:pt x="523008" y="-151257"/>
                  </a:cubicBezTo>
                  <a:cubicBezTo>
                    <a:pt x="540108" y="-155472"/>
                    <a:pt x="557287" y="-159399"/>
                    <a:pt x="574517" y="-163017"/>
                  </a:cubicBezTo>
                  <a:cubicBezTo>
                    <a:pt x="591748" y="-166636"/>
                    <a:pt x="609029" y="-169945"/>
                    <a:pt x="626442" y="-172933"/>
                  </a:cubicBezTo>
                  <a:cubicBezTo>
                    <a:pt x="643856" y="-175920"/>
                    <a:pt x="661400" y="-178587"/>
                    <a:pt x="678740" y="-180905"/>
                  </a:cubicBezTo>
                  <a:cubicBezTo>
                    <a:pt x="696080" y="-183224"/>
                    <a:pt x="713216" y="-185195"/>
                    <a:pt x="731352" y="-186868"/>
                  </a:cubicBezTo>
                  <a:cubicBezTo>
                    <a:pt x="749489" y="-188542"/>
                    <a:pt x="768626" y="-189918"/>
                    <a:pt x="784207" y="-190786"/>
                  </a:cubicBezTo>
                  <a:cubicBezTo>
                    <a:pt x="799789" y="-191654"/>
                    <a:pt x="811814" y="-192015"/>
                    <a:pt x="823840" y="-192375"/>
                  </a:cubicBezTo>
                  <a:cubicBezTo>
                    <a:pt x="826575" y="-192457"/>
                    <a:pt x="828400" y="-194085"/>
                    <a:pt x="828400" y="-196175"/>
                  </a:cubicBezTo>
                  <a:cubicBezTo>
                    <a:pt x="828400" y="-198265"/>
                    <a:pt x="826575" y="-199917"/>
                    <a:pt x="823840" y="-199975"/>
                  </a:cubicBezTo>
                  <a:cubicBezTo>
                    <a:pt x="811743" y="-200232"/>
                    <a:pt x="799646" y="-200488"/>
                    <a:pt x="783929" y="-200418"/>
                  </a:cubicBezTo>
                  <a:cubicBezTo>
                    <a:pt x="768213" y="-200347"/>
                    <a:pt x="748877" y="-199949"/>
                    <a:pt x="730515" y="-199198"/>
                  </a:cubicBezTo>
                  <a:cubicBezTo>
                    <a:pt x="712153" y="-198448"/>
                    <a:pt x="694765" y="-197345"/>
                    <a:pt x="677138" y="-195901"/>
                  </a:cubicBezTo>
                  <a:cubicBezTo>
                    <a:pt x="659510" y="-194457"/>
                    <a:pt x="641643" y="-192671"/>
                    <a:pt x="623879" y="-190551"/>
                  </a:cubicBezTo>
                  <a:cubicBezTo>
                    <a:pt x="606115" y="-188432"/>
                    <a:pt x="588454" y="-185979"/>
                    <a:pt x="570820" y="-183208"/>
                  </a:cubicBezTo>
                  <a:cubicBezTo>
                    <a:pt x="553185" y="-180438"/>
                    <a:pt x="535576" y="-177351"/>
                    <a:pt x="518027" y="-173967"/>
                  </a:cubicBezTo>
                  <a:cubicBezTo>
                    <a:pt x="500478" y="-170584"/>
                    <a:pt x="482989" y="-166904"/>
                    <a:pt x="465558" y="-162955"/>
                  </a:cubicBezTo>
                  <a:cubicBezTo>
                    <a:pt x="448128" y="-159006"/>
                    <a:pt x="430757" y="-154786"/>
                    <a:pt x="413450" y="-150328"/>
                  </a:cubicBezTo>
                  <a:cubicBezTo>
                    <a:pt x="396144" y="-145869"/>
                    <a:pt x="378901" y="-141170"/>
                    <a:pt x="361722" y="-136264"/>
                  </a:cubicBezTo>
                  <a:cubicBezTo>
                    <a:pt x="344543" y="-131359"/>
                    <a:pt x="327427" y="-126247"/>
                    <a:pt x="310372" y="-120963"/>
                  </a:cubicBezTo>
                  <a:cubicBezTo>
                    <a:pt x="293317" y="-115679"/>
                    <a:pt x="276322" y="-110224"/>
                    <a:pt x="259381" y="-104632"/>
                  </a:cubicBezTo>
                  <a:cubicBezTo>
                    <a:pt x="242440" y="-99041"/>
                    <a:pt x="225554" y="-93314"/>
                    <a:pt x="208713" y="-87488"/>
                  </a:cubicBezTo>
                  <a:cubicBezTo>
                    <a:pt x="191872" y="-81662"/>
                    <a:pt x="175078" y="-75737"/>
                    <a:pt x="158320" y="-69749"/>
                  </a:cubicBezTo>
                  <a:cubicBezTo>
                    <a:pt x="141561" y="-63760"/>
                    <a:pt x="124839" y="-57708"/>
                    <a:pt x="108142" y="-51630"/>
                  </a:cubicBezTo>
                  <a:cubicBezTo>
                    <a:pt x="91446" y="-45552"/>
                    <a:pt x="74775" y="-39447"/>
                    <a:pt x="58118" y="-33345"/>
                  </a:cubicBezTo>
                  <a:cubicBezTo>
                    <a:pt x="41462" y="-27242"/>
                    <a:pt x="24820" y="-21141"/>
                    <a:pt x="8181" y="-15099"/>
                  </a:cubicBezTo>
                  <a:cubicBezTo>
                    <a:pt x="-8458" y="-9057"/>
                    <a:pt x="-25096" y="-3074"/>
                    <a:pt x="-41733" y="2909"/>
                  </a:cubicBezTo>
                  <a:close/>
                </a:path>
              </a:pathLst>
            </a:custGeom>
            <a:solidFill>
              <a:srgbClr val="008080"/>
            </a:solidFill>
            <a:ln w="19050" cap="flat">
              <a:solidFill>
                <a:srgbClr val="008080"/>
              </a:solidFill>
              <a:round/>
            </a:ln>
          </p:spPr>
        </p:sp>
        <p:sp>
          <p:nvSpPr>
            <p:cNvPr id="91" name="MainTopic"/>
            <p:cNvSpPr/>
            <p:nvPr/>
          </p:nvSpPr>
          <p:spPr>
            <a:xfrm>
              <a:off x="11211" y="4125"/>
              <a:ext cx="1357" cy="1131"/>
            </a:xfrm>
            <a:custGeom>
              <a:avLst/>
              <a:gdLst>
                <a:gd name="rtl" fmla="*/ 135280 w 592800"/>
                <a:gd name="rtt" fmla="*/ 71440 h 296400"/>
                <a:gd name="rtr" fmla="*/ 454480 w 592800"/>
                <a:gd name="rtb" fmla="*/ 238640 h 296400"/>
              </a:gdLst>
              <a:ahLst/>
              <a:cxnLst/>
              <a:rect l="rtl" t="rtt" r="rtr" b="rtb"/>
              <a:pathLst>
                <a:path w="592800" h="296400">
                  <a:moveTo>
                    <a:pt x="30400" y="0"/>
                  </a:moveTo>
                  <a:lnTo>
                    <a:pt x="562400" y="0"/>
                  </a:lnTo>
                  <a:cubicBezTo>
                    <a:pt x="579181" y="0"/>
                    <a:pt x="592800" y="13619"/>
                    <a:pt x="592800" y="30400"/>
                  </a:cubicBezTo>
                  <a:lnTo>
                    <a:pt x="592800" y="266000"/>
                  </a:lnTo>
                  <a:cubicBezTo>
                    <a:pt x="592800" y="282781"/>
                    <a:pt x="579181" y="296400"/>
                    <a:pt x="562400" y="296400"/>
                  </a:cubicBezTo>
                  <a:lnTo>
                    <a:pt x="30400" y="296400"/>
                  </a:lnTo>
                  <a:cubicBezTo>
                    <a:pt x="13619" y="296400"/>
                    <a:pt x="0" y="282781"/>
                    <a:pt x="0" y="266000"/>
                  </a:cubicBezTo>
                  <a:lnTo>
                    <a:pt x="0" y="30400"/>
                  </a:lnTo>
                  <a:cubicBezTo>
                    <a:pt x="0" y="13619"/>
                    <a:pt x="13619" y="0"/>
                    <a:pt x="30400" y="0"/>
                  </a:cubicBezTo>
                  <a:close/>
                </a:path>
              </a:pathLst>
            </a:custGeom>
            <a:noFill/>
            <a:ln w="19050" cap="flat">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5" action="ppaction://hlinksldjump"/>
                </a:rPr>
                <a:t>势能</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92" name="组合 91"/>
          <p:cNvGrpSpPr/>
          <p:nvPr/>
        </p:nvGrpSpPr>
        <p:grpSpPr>
          <a:xfrm>
            <a:off x="1844040" y="3385339"/>
            <a:ext cx="1099185" cy="902335"/>
            <a:chOff x="2113" y="5426"/>
            <a:chExt cx="1731" cy="1421"/>
          </a:xfrm>
        </p:grpSpPr>
        <p:sp>
          <p:nvSpPr>
            <p:cNvPr id="93" name="MMConnector"/>
            <p:cNvSpPr/>
            <p:nvPr/>
          </p:nvSpPr>
          <p:spPr>
            <a:xfrm>
              <a:off x="3270" y="6359"/>
              <a:ext cx="574" cy="489"/>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94" name="SubTopic"/>
            <p:cNvSpPr/>
            <p:nvPr/>
          </p:nvSpPr>
          <p:spPr>
            <a:xfrm>
              <a:off x="2113" y="5426"/>
              <a:ext cx="870"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定义</a:t>
              </a:r>
            </a:p>
          </p:txBody>
        </p:sp>
      </p:grpSp>
      <p:grpSp>
        <p:nvGrpSpPr>
          <p:cNvPr id="95" name="组合 94"/>
          <p:cNvGrpSpPr/>
          <p:nvPr/>
        </p:nvGrpSpPr>
        <p:grpSpPr>
          <a:xfrm>
            <a:off x="2054225" y="1484784"/>
            <a:ext cx="1098550" cy="902335"/>
            <a:chOff x="2444" y="2433"/>
            <a:chExt cx="1730" cy="1421"/>
          </a:xfrm>
        </p:grpSpPr>
        <p:sp>
          <p:nvSpPr>
            <p:cNvPr id="96" name="MMConnector"/>
            <p:cNvSpPr/>
            <p:nvPr/>
          </p:nvSpPr>
          <p:spPr>
            <a:xfrm>
              <a:off x="3600" y="3366"/>
              <a:ext cx="574" cy="489"/>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100" name="SubTopic"/>
            <p:cNvSpPr/>
            <p:nvPr/>
          </p:nvSpPr>
          <p:spPr>
            <a:xfrm>
              <a:off x="2444" y="2433"/>
              <a:ext cx="870"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flat">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定义</a:t>
              </a:r>
            </a:p>
          </p:txBody>
        </p:sp>
      </p:grpSp>
      <p:grpSp>
        <p:nvGrpSpPr>
          <p:cNvPr id="101" name="组合 100"/>
          <p:cNvGrpSpPr/>
          <p:nvPr/>
        </p:nvGrpSpPr>
        <p:grpSpPr>
          <a:xfrm>
            <a:off x="935355" y="2013739"/>
            <a:ext cx="2217420" cy="546735"/>
            <a:chOff x="682" y="3266"/>
            <a:chExt cx="3492" cy="861"/>
          </a:xfrm>
        </p:grpSpPr>
        <p:sp>
          <p:nvSpPr>
            <p:cNvPr id="102" name="MMConnector"/>
            <p:cNvSpPr/>
            <p:nvPr/>
          </p:nvSpPr>
          <p:spPr>
            <a:xfrm>
              <a:off x="3600" y="3783"/>
              <a:ext cx="574" cy="344"/>
            </a:xfrm>
            <a:custGeom>
              <a:avLst/>
              <a:gdLst/>
              <a:ahLst/>
              <a:cxnLst/>
              <a:rect l="0" t="0" r="0" b="0"/>
              <a:pathLst>
                <a:path w="250800" h="90250" fill="none">
                  <a:moveTo>
                    <a:pt x="125400" y="-45125"/>
                  </a:moveTo>
                  <a:cubicBezTo>
                    <a:pt x="14483" y="-45125"/>
                    <a:pt x="-25434" y="45125"/>
                    <a:pt x="-125400" y="45125"/>
                  </a:cubicBezTo>
                </a:path>
              </a:pathLst>
            </a:custGeom>
            <a:noFill/>
            <a:ln w="19050" cap="rnd">
              <a:solidFill>
                <a:srgbClr val="008080"/>
              </a:solidFill>
              <a:round/>
            </a:ln>
          </p:spPr>
        </p:sp>
        <p:sp>
          <p:nvSpPr>
            <p:cNvPr id="103" name="SubTopic"/>
            <p:cNvSpPr/>
            <p:nvPr/>
          </p:nvSpPr>
          <p:spPr>
            <a:xfrm>
              <a:off x="682" y="3266"/>
              <a:ext cx="2632" cy="688"/>
            </a:xfrm>
            <a:custGeom>
              <a:avLst/>
              <a:gdLst>
                <a:gd name="rtl" fmla="*/ 54150 w 866400"/>
                <a:gd name="rtt" fmla="*/ 26030 h 180500"/>
                <a:gd name="rtr" fmla="*/ 814150 w 866400"/>
                <a:gd name="rtb" fmla="*/ 162830 h 180500"/>
              </a:gdLst>
              <a:ahLst/>
              <a:cxnLst/>
              <a:rect l="rtl" t="rtt" r="rtr" b="rtb"/>
              <a:pathLst>
                <a:path w="866400" h="180500" stroke="0">
                  <a:moveTo>
                    <a:pt x="0" y="0"/>
                  </a:moveTo>
                  <a:lnTo>
                    <a:pt x="866400" y="0"/>
                  </a:lnTo>
                  <a:lnTo>
                    <a:pt x="866400" y="180500"/>
                  </a:lnTo>
                  <a:lnTo>
                    <a:pt x="0" y="180500"/>
                  </a:lnTo>
                  <a:lnTo>
                    <a:pt x="0" y="0"/>
                  </a:lnTo>
                  <a:close/>
                </a:path>
                <a:path w="866400" h="180500" fill="none">
                  <a:moveTo>
                    <a:pt x="0" y="180500"/>
                  </a:moveTo>
                  <a:lnTo>
                    <a:pt x="866400" y="180500"/>
                  </a:lnTo>
                </a:path>
              </a:pathLst>
            </a:custGeom>
            <a:noFill/>
            <a:ln w="19050" cap="rnd">
              <a:solidFill>
                <a:srgbClr val="008080"/>
              </a:solidFill>
              <a:round/>
            </a:ln>
          </p:spPr>
          <p:txBody>
            <a:bodyPr wrap="none" lIns="0" tIns="0" rIns="0" bIns="22500" rtlCol="0" anchor="ctr"/>
            <a:lstStyle/>
            <a:p>
              <a:pPr algn="ctr"/>
              <a:r>
                <a:rPr sz="2400" dirty="0" err="1">
                  <a:solidFill>
                    <a:srgbClr val="303030"/>
                  </a:solidFill>
                  <a:latin typeface="微软雅黑" panose="020B0503020204020204" pitchFamily="34" charset="-122"/>
                  <a:ea typeface="微软雅黑" panose="020B0503020204020204" pitchFamily="34" charset="-122"/>
                </a:rPr>
                <a:t>做功的两要素</a:t>
              </a:r>
              <a:endParaRPr sz="2400" dirty="0">
                <a:solidFill>
                  <a:srgbClr val="303030"/>
                </a:solidFill>
                <a:latin typeface="微软雅黑" panose="020B0503020204020204" pitchFamily="34" charset="-122"/>
                <a:ea typeface="微软雅黑" panose="020B0503020204020204" pitchFamily="34" charset="-122"/>
              </a:endParaRPr>
            </a:p>
          </p:txBody>
        </p:sp>
      </p:grpSp>
      <p:grpSp>
        <p:nvGrpSpPr>
          <p:cNvPr id="104" name="组合 103"/>
          <p:cNvGrpSpPr/>
          <p:nvPr/>
        </p:nvGrpSpPr>
        <p:grpSpPr>
          <a:xfrm>
            <a:off x="934720" y="2543329"/>
            <a:ext cx="2218055" cy="810895"/>
            <a:chOff x="681" y="4100"/>
            <a:chExt cx="3493" cy="1277"/>
          </a:xfrm>
        </p:grpSpPr>
        <p:sp>
          <p:nvSpPr>
            <p:cNvPr id="105" name="MMConnector"/>
            <p:cNvSpPr/>
            <p:nvPr/>
          </p:nvSpPr>
          <p:spPr>
            <a:xfrm>
              <a:off x="3600" y="4199"/>
              <a:ext cx="574" cy="1178"/>
            </a:xfrm>
            <a:custGeom>
              <a:avLst/>
              <a:gdLst/>
              <a:ahLst/>
              <a:cxnLst/>
              <a:rect l="0" t="0" r="0" b="0"/>
              <a:pathLst>
                <a:path w="250800" h="308750" fill="none">
                  <a:moveTo>
                    <a:pt x="125400" y="-154375"/>
                  </a:moveTo>
                  <a:cubicBezTo>
                    <a:pt x="-9893" y="-154375"/>
                    <a:pt x="31445" y="154375"/>
                    <a:pt x="-125400" y="154375"/>
                  </a:cubicBezTo>
                </a:path>
              </a:pathLst>
            </a:custGeom>
            <a:noFill/>
            <a:ln w="19050" cap="rnd">
              <a:solidFill>
                <a:srgbClr val="008080"/>
              </a:solidFill>
              <a:round/>
            </a:ln>
          </p:spPr>
        </p:sp>
        <p:sp>
          <p:nvSpPr>
            <p:cNvPr id="106" name="SubTopic"/>
            <p:cNvSpPr/>
            <p:nvPr/>
          </p:nvSpPr>
          <p:spPr>
            <a:xfrm>
              <a:off x="681" y="4100"/>
              <a:ext cx="2633" cy="688"/>
            </a:xfrm>
            <a:custGeom>
              <a:avLst/>
              <a:gdLst>
                <a:gd name="rtl" fmla="*/ 54150 w 866400"/>
                <a:gd name="rtt" fmla="*/ 26030 h 180500"/>
                <a:gd name="rtr" fmla="*/ 814150 w 866400"/>
                <a:gd name="rtb" fmla="*/ 162830 h 180500"/>
              </a:gdLst>
              <a:ahLst/>
              <a:cxnLst/>
              <a:rect l="rtl" t="rtt" r="rtr" b="rtb"/>
              <a:pathLst>
                <a:path w="866400" h="180500" stroke="0">
                  <a:moveTo>
                    <a:pt x="0" y="0"/>
                  </a:moveTo>
                  <a:lnTo>
                    <a:pt x="866400" y="0"/>
                  </a:lnTo>
                  <a:lnTo>
                    <a:pt x="866400" y="180500"/>
                  </a:lnTo>
                  <a:lnTo>
                    <a:pt x="0" y="180500"/>
                  </a:lnTo>
                  <a:lnTo>
                    <a:pt x="0" y="0"/>
                  </a:lnTo>
                  <a:close/>
                </a:path>
                <a:path w="866400" h="180500" fill="none">
                  <a:moveTo>
                    <a:pt x="0" y="180500"/>
                  </a:moveTo>
                  <a:lnTo>
                    <a:pt x="8664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功的计算公式</a:t>
              </a:r>
            </a:p>
          </p:txBody>
        </p:sp>
      </p:grpSp>
      <p:grpSp>
        <p:nvGrpSpPr>
          <p:cNvPr id="107" name="组合 106"/>
          <p:cNvGrpSpPr/>
          <p:nvPr/>
        </p:nvGrpSpPr>
        <p:grpSpPr>
          <a:xfrm>
            <a:off x="1844040" y="3914294"/>
            <a:ext cx="1099185" cy="546735"/>
            <a:chOff x="2113" y="6259"/>
            <a:chExt cx="1731" cy="861"/>
          </a:xfrm>
        </p:grpSpPr>
        <p:sp>
          <p:nvSpPr>
            <p:cNvPr id="108" name="MMConnector"/>
            <p:cNvSpPr/>
            <p:nvPr/>
          </p:nvSpPr>
          <p:spPr>
            <a:xfrm>
              <a:off x="3270" y="6776"/>
              <a:ext cx="574" cy="344"/>
            </a:xfrm>
            <a:custGeom>
              <a:avLst/>
              <a:gdLst/>
              <a:ahLst/>
              <a:cxnLst/>
              <a:rect l="0" t="0" r="0" b="0"/>
              <a:pathLst>
                <a:path w="250800" h="90250" fill="none">
                  <a:moveTo>
                    <a:pt x="125400" y="-45125"/>
                  </a:moveTo>
                  <a:cubicBezTo>
                    <a:pt x="14483" y="-45125"/>
                    <a:pt x="-25434" y="45125"/>
                    <a:pt x="-125400" y="45125"/>
                  </a:cubicBezTo>
                </a:path>
              </a:pathLst>
            </a:custGeom>
            <a:noFill/>
            <a:ln w="19050" cap="rnd">
              <a:solidFill>
                <a:srgbClr val="008080"/>
              </a:solidFill>
              <a:round/>
            </a:ln>
          </p:spPr>
        </p:sp>
        <p:sp>
          <p:nvSpPr>
            <p:cNvPr id="109" name="SubTopic"/>
            <p:cNvSpPr/>
            <p:nvPr/>
          </p:nvSpPr>
          <p:spPr>
            <a:xfrm>
              <a:off x="2113" y="6259"/>
              <a:ext cx="870"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公式</a:t>
              </a:r>
            </a:p>
          </p:txBody>
        </p:sp>
      </p:grpSp>
      <p:grpSp>
        <p:nvGrpSpPr>
          <p:cNvPr id="110" name="组合 109"/>
          <p:cNvGrpSpPr/>
          <p:nvPr/>
        </p:nvGrpSpPr>
        <p:grpSpPr>
          <a:xfrm>
            <a:off x="1205230" y="4443884"/>
            <a:ext cx="1737995" cy="811530"/>
            <a:chOff x="1107" y="7093"/>
            <a:chExt cx="2737" cy="1278"/>
          </a:xfrm>
        </p:grpSpPr>
        <p:sp>
          <p:nvSpPr>
            <p:cNvPr id="111" name="MMConnector"/>
            <p:cNvSpPr/>
            <p:nvPr/>
          </p:nvSpPr>
          <p:spPr>
            <a:xfrm>
              <a:off x="3270" y="7193"/>
              <a:ext cx="574" cy="1178"/>
            </a:xfrm>
            <a:custGeom>
              <a:avLst/>
              <a:gdLst/>
              <a:ahLst/>
              <a:cxnLst/>
              <a:rect l="0" t="0" r="0" b="0"/>
              <a:pathLst>
                <a:path w="250800" h="308750" fill="none">
                  <a:moveTo>
                    <a:pt x="125400" y="-154375"/>
                  </a:moveTo>
                  <a:cubicBezTo>
                    <a:pt x="-9893" y="-154375"/>
                    <a:pt x="31445" y="154375"/>
                    <a:pt x="-125400" y="154375"/>
                  </a:cubicBezTo>
                </a:path>
              </a:pathLst>
            </a:custGeom>
            <a:noFill/>
            <a:ln w="19050" cap="rnd">
              <a:solidFill>
                <a:srgbClr val="008080"/>
              </a:solidFill>
              <a:round/>
            </a:ln>
          </p:spPr>
        </p:sp>
        <p:sp>
          <p:nvSpPr>
            <p:cNvPr id="112" name="SubTopic"/>
            <p:cNvSpPr/>
            <p:nvPr/>
          </p:nvSpPr>
          <p:spPr>
            <a:xfrm>
              <a:off x="1107" y="7093"/>
              <a:ext cx="1876" cy="688"/>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400" dirty="0" err="1">
                  <a:solidFill>
                    <a:srgbClr val="303030"/>
                  </a:solidFill>
                  <a:latin typeface="微软雅黑" panose="020B0503020204020204" pitchFamily="34" charset="-122"/>
                  <a:ea typeface="微软雅黑" panose="020B0503020204020204" pitchFamily="34" charset="-122"/>
                </a:rPr>
                <a:t>物理意义</a:t>
              </a:r>
              <a:endParaRPr sz="2400" dirty="0">
                <a:solidFill>
                  <a:srgbClr val="303030"/>
                </a:solidFill>
                <a:latin typeface="微软雅黑" panose="020B0503020204020204" pitchFamily="34" charset="-122"/>
                <a:ea typeface="微软雅黑" panose="020B0503020204020204" pitchFamily="34" charset="-122"/>
              </a:endParaRPr>
            </a:p>
          </p:txBody>
        </p:sp>
      </p:grpSp>
      <p:grpSp>
        <p:nvGrpSpPr>
          <p:cNvPr id="113" name="组合 112"/>
          <p:cNvGrpSpPr/>
          <p:nvPr/>
        </p:nvGrpSpPr>
        <p:grpSpPr>
          <a:xfrm>
            <a:off x="8665210" y="2170584"/>
            <a:ext cx="1230630" cy="902335"/>
            <a:chOff x="12855" y="3513"/>
            <a:chExt cx="1938" cy="1421"/>
          </a:xfrm>
        </p:grpSpPr>
        <p:sp>
          <p:nvSpPr>
            <p:cNvPr id="114" name="MMConnector"/>
            <p:cNvSpPr/>
            <p:nvPr/>
          </p:nvSpPr>
          <p:spPr>
            <a:xfrm>
              <a:off x="12855" y="4446"/>
              <a:ext cx="574" cy="489"/>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115" name="SubTopic"/>
            <p:cNvSpPr/>
            <p:nvPr/>
          </p:nvSpPr>
          <p:spPr>
            <a:xfrm>
              <a:off x="13069" y="3513"/>
              <a:ext cx="1725" cy="688"/>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重力势能</a:t>
              </a:r>
            </a:p>
          </p:txBody>
        </p:sp>
      </p:grpSp>
      <p:grpSp>
        <p:nvGrpSpPr>
          <p:cNvPr id="116" name="组合 115"/>
          <p:cNvGrpSpPr/>
          <p:nvPr/>
        </p:nvGrpSpPr>
        <p:grpSpPr>
          <a:xfrm>
            <a:off x="8665210" y="3229129"/>
            <a:ext cx="1230630" cy="810895"/>
            <a:chOff x="12855" y="5180"/>
            <a:chExt cx="1938" cy="1277"/>
          </a:xfrm>
        </p:grpSpPr>
        <p:sp>
          <p:nvSpPr>
            <p:cNvPr id="117" name="MMConnector"/>
            <p:cNvSpPr/>
            <p:nvPr/>
          </p:nvSpPr>
          <p:spPr>
            <a:xfrm>
              <a:off x="12855" y="5279"/>
              <a:ext cx="574" cy="1178"/>
            </a:xfrm>
            <a:custGeom>
              <a:avLst/>
              <a:gdLst/>
              <a:ahLst/>
              <a:cxnLst/>
              <a:rect l="0" t="0" r="0" b="0"/>
              <a:pathLst>
                <a:path w="250800" h="308750" fill="none">
                  <a:moveTo>
                    <a:pt x="-125400" y="-154375"/>
                  </a:moveTo>
                  <a:cubicBezTo>
                    <a:pt x="9893" y="-154375"/>
                    <a:pt x="-31445" y="154375"/>
                    <a:pt x="125400" y="154375"/>
                  </a:cubicBezTo>
                </a:path>
              </a:pathLst>
            </a:custGeom>
            <a:noFill/>
            <a:ln w="19050" cap="rnd">
              <a:solidFill>
                <a:srgbClr val="008080"/>
              </a:solidFill>
              <a:round/>
            </a:ln>
          </p:spPr>
        </p:sp>
        <p:sp>
          <p:nvSpPr>
            <p:cNvPr id="123" name="SubTopic"/>
            <p:cNvSpPr/>
            <p:nvPr/>
          </p:nvSpPr>
          <p:spPr>
            <a:xfrm>
              <a:off x="13069" y="5180"/>
              <a:ext cx="1725" cy="688"/>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弹性势能</a:t>
              </a:r>
            </a:p>
          </p:txBody>
        </p:sp>
      </p:grpSp>
      <p:grpSp>
        <p:nvGrpSpPr>
          <p:cNvPr id="124" name="组合 123"/>
          <p:cNvGrpSpPr/>
          <p:nvPr/>
        </p:nvGrpSpPr>
        <p:grpSpPr>
          <a:xfrm>
            <a:off x="1844040" y="5285894"/>
            <a:ext cx="1099185" cy="506095"/>
            <a:chOff x="2113" y="8419"/>
            <a:chExt cx="1731" cy="797"/>
          </a:xfrm>
        </p:grpSpPr>
        <p:sp>
          <p:nvSpPr>
            <p:cNvPr id="125" name="MMConnector"/>
            <p:cNvSpPr/>
            <p:nvPr/>
          </p:nvSpPr>
          <p:spPr>
            <a:xfrm>
              <a:off x="3270" y="9144"/>
              <a:ext cx="574" cy="72"/>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sp>
          <p:nvSpPr>
            <p:cNvPr id="159" name="SubTopic"/>
            <p:cNvSpPr/>
            <p:nvPr/>
          </p:nvSpPr>
          <p:spPr>
            <a:xfrm>
              <a:off x="2113" y="8419"/>
              <a:ext cx="870"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概念</a:t>
              </a:r>
            </a:p>
          </p:txBody>
        </p:sp>
      </p:grpSp>
      <p:grpSp>
        <p:nvGrpSpPr>
          <p:cNvPr id="160" name="组合 159"/>
          <p:cNvGrpSpPr/>
          <p:nvPr/>
        </p:nvGrpSpPr>
        <p:grpSpPr>
          <a:xfrm>
            <a:off x="1205230" y="5815484"/>
            <a:ext cx="1737995" cy="678180"/>
            <a:chOff x="1107" y="9253"/>
            <a:chExt cx="2737" cy="1068"/>
          </a:xfrm>
        </p:grpSpPr>
        <p:sp>
          <p:nvSpPr>
            <p:cNvPr id="161" name="MMConnector"/>
            <p:cNvSpPr/>
            <p:nvPr/>
          </p:nvSpPr>
          <p:spPr>
            <a:xfrm>
              <a:off x="3270" y="9561"/>
              <a:ext cx="574" cy="761"/>
            </a:xfrm>
            <a:custGeom>
              <a:avLst/>
              <a:gdLst/>
              <a:ahLst/>
              <a:cxnLst/>
              <a:rect l="0" t="0" r="0" b="0"/>
              <a:pathLst>
                <a:path w="250800" h="199500" fill="none">
                  <a:moveTo>
                    <a:pt x="125400" y="-99750"/>
                  </a:moveTo>
                  <a:cubicBezTo>
                    <a:pt x="1957" y="-99750"/>
                    <a:pt x="3793" y="99750"/>
                    <a:pt x="-125400" y="99750"/>
                  </a:cubicBezTo>
                </a:path>
              </a:pathLst>
            </a:custGeom>
            <a:noFill/>
            <a:ln w="19050" cap="rnd">
              <a:solidFill>
                <a:srgbClr val="008080"/>
              </a:solidFill>
              <a:round/>
            </a:ln>
          </p:spPr>
        </p:sp>
        <p:sp>
          <p:nvSpPr>
            <p:cNvPr id="162" name="SubTopic"/>
            <p:cNvSpPr/>
            <p:nvPr/>
          </p:nvSpPr>
          <p:spPr>
            <a:xfrm>
              <a:off x="1107" y="9253"/>
              <a:ext cx="1876" cy="688"/>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影响因素</a:t>
              </a:r>
            </a:p>
          </p:txBody>
        </p:sp>
      </p:grpSp>
      <p:grpSp>
        <p:nvGrpSpPr>
          <p:cNvPr id="163" name="组合 162"/>
          <p:cNvGrpSpPr/>
          <p:nvPr/>
        </p:nvGrpSpPr>
        <p:grpSpPr>
          <a:xfrm>
            <a:off x="10078720" y="1905789"/>
            <a:ext cx="734060" cy="833755"/>
            <a:chOff x="15081" y="3096"/>
            <a:chExt cx="1156" cy="1313"/>
          </a:xfrm>
        </p:grpSpPr>
        <p:sp>
          <p:nvSpPr>
            <p:cNvPr id="164" name="MMConnector"/>
            <p:cNvSpPr/>
            <p:nvPr/>
          </p:nvSpPr>
          <p:spPr>
            <a:xfrm>
              <a:off x="15081" y="3993"/>
              <a:ext cx="574" cy="417"/>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65" name="SubTopic"/>
            <p:cNvSpPr/>
            <p:nvPr/>
          </p:nvSpPr>
          <p:spPr>
            <a:xfrm>
              <a:off x="15367" y="3096"/>
              <a:ext cx="870"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概念</a:t>
              </a:r>
            </a:p>
          </p:txBody>
        </p:sp>
      </p:grpSp>
      <p:grpSp>
        <p:nvGrpSpPr>
          <p:cNvPr id="166" name="组合 165"/>
          <p:cNvGrpSpPr/>
          <p:nvPr/>
        </p:nvGrpSpPr>
        <p:grpSpPr>
          <a:xfrm>
            <a:off x="10150475" y="2435379"/>
            <a:ext cx="1230630" cy="568960"/>
            <a:chOff x="15194" y="3930"/>
            <a:chExt cx="1938" cy="896"/>
          </a:xfrm>
        </p:grpSpPr>
        <p:sp>
          <p:nvSpPr>
            <p:cNvPr id="167" name="MMConnector"/>
            <p:cNvSpPr/>
            <p:nvPr/>
          </p:nvSpPr>
          <p:spPr>
            <a:xfrm>
              <a:off x="15194" y="4410"/>
              <a:ext cx="574" cy="417"/>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68" name="SubTopic"/>
            <p:cNvSpPr/>
            <p:nvPr/>
          </p:nvSpPr>
          <p:spPr>
            <a:xfrm>
              <a:off x="15420" y="3930"/>
              <a:ext cx="1713" cy="688"/>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影响因素</a:t>
              </a:r>
            </a:p>
          </p:txBody>
        </p:sp>
      </p:grpSp>
      <p:grpSp>
        <p:nvGrpSpPr>
          <p:cNvPr id="169" name="组合 168"/>
          <p:cNvGrpSpPr/>
          <p:nvPr/>
        </p:nvGrpSpPr>
        <p:grpSpPr>
          <a:xfrm>
            <a:off x="10078720" y="2964334"/>
            <a:ext cx="734060" cy="833755"/>
            <a:chOff x="15081" y="4763"/>
            <a:chExt cx="1156" cy="1313"/>
          </a:xfrm>
        </p:grpSpPr>
        <p:sp>
          <p:nvSpPr>
            <p:cNvPr id="170" name="MMConnector"/>
            <p:cNvSpPr/>
            <p:nvPr/>
          </p:nvSpPr>
          <p:spPr>
            <a:xfrm>
              <a:off x="15081" y="5660"/>
              <a:ext cx="574" cy="417"/>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71" name="SubTopic"/>
            <p:cNvSpPr/>
            <p:nvPr/>
          </p:nvSpPr>
          <p:spPr>
            <a:xfrm>
              <a:off x="15367" y="4763"/>
              <a:ext cx="870" cy="688"/>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概念</a:t>
              </a:r>
            </a:p>
          </p:txBody>
        </p:sp>
      </p:grpSp>
      <p:grpSp>
        <p:nvGrpSpPr>
          <p:cNvPr id="172" name="组合 171"/>
          <p:cNvGrpSpPr/>
          <p:nvPr/>
        </p:nvGrpSpPr>
        <p:grpSpPr>
          <a:xfrm>
            <a:off x="10078720" y="3493289"/>
            <a:ext cx="1303020" cy="568960"/>
            <a:chOff x="15081" y="5596"/>
            <a:chExt cx="2052" cy="896"/>
          </a:xfrm>
        </p:grpSpPr>
        <p:sp>
          <p:nvSpPr>
            <p:cNvPr id="173" name="MMConnector"/>
            <p:cNvSpPr/>
            <p:nvPr/>
          </p:nvSpPr>
          <p:spPr>
            <a:xfrm>
              <a:off x="15081" y="6076"/>
              <a:ext cx="574" cy="417"/>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74" name="SubTopic"/>
            <p:cNvSpPr/>
            <p:nvPr/>
          </p:nvSpPr>
          <p:spPr>
            <a:xfrm>
              <a:off x="15383" y="5596"/>
              <a:ext cx="1750" cy="688"/>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影响因素</a:t>
              </a:r>
            </a:p>
          </p:txBody>
        </p:sp>
      </p:grpSp>
      <p:grpSp>
        <p:nvGrpSpPr>
          <p:cNvPr id="175" name="组合 174"/>
          <p:cNvGrpSpPr/>
          <p:nvPr/>
        </p:nvGrpSpPr>
        <p:grpSpPr>
          <a:xfrm>
            <a:off x="9177125" y="4016299"/>
            <a:ext cx="2159635" cy="1176020"/>
            <a:chOff x="13628" y="6493"/>
            <a:chExt cx="3401" cy="1852"/>
          </a:xfrm>
        </p:grpSpPr>
        <p:sp>
          <p:nvSpPr>
            <p:cNvPr id="176" name="MMConnector"/>
            <p:cNvSpPr/>
            <p:nvPr/>
          </p:nvSpPr>
          <p:spPr>
            <a:xfrm>
              <a:off x="13628" y="7856"/>
              <a:ext cx="574" cy="489"/>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177" name="SubTopic"/>
            <p:cNvSpPr/>
            <p:nvPr/>
          </p:nvSpPr>
          <p:spPr>
            <a:xfrm>
              <a:off x="13796" y="6493"/>
              <a:ext cx="3233" cy="1118"/>
            </a:xfrm>
            <a:custGeom>
              <a:avLst/>
              <a:gdLst>
                <a:gd name="rtl" fmla="*/ 54150 w 1474400"/>
                <a:gd name="rtt" fmla="*/ 26030 h 180500"/>
                <a:gd name="rtr" fmla="*/ 1422150 w 1474400"/>
                <a:gd name="rtb" fmla="*/ 162830 h 180500"/>
              </a:gdLst>
              <a:ahLst/>
              <a:cxnLst/>
              <a:rect l="rtl" t="rtt" r="rtr" b="rtb"/>
              <a:pathLst>
                <a:path w="1474400" h="180500" stroke="0">
                  <a:moveTo>
                    <a:pt x="0" y="0"/>
                  </a:moveTo>
                  <a:lnTo>
                    <a:pt x="1474400" y="0"/>
                  </a:lnTo>
                  <a:lnTo>
                    <a:pt x="1474400" y="180500"/>
                  </a:lnTo>
                  <a:lnTo>
                    <a:pt x="0" y="180500"/>
                  </a:lnTo>
                  <a:lnTo>
                    <a:pt x="0" y="0"/>
                  </a:lnTo>
                  <a:close/>
                </a:path>
                <a:path w="1474400" h="180500" fill="none">
                  <a:moveTo>
                    <a:pt x="0" y="180500"/>
                  </a:moveTo>
                  <a:lnTo>
                    <a:pt x="14744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动能和势能统</a:t>
              </a:r>
            </a:p>
            <a:p>
              <a:pPr algn="ctr"/>
              <a:r>
                <a:rPr sz="2400">
                  <a:solidFill>
                    <a:srgbClr val="303030"/>
                  </a:solidFill>
                  <a:latin typeface="微软雅黑" panose="020B0503020204020204" pitchFamily="34" charset="-122"/>
                  <a:ea typeface="微软雅黑" panose="020B0503020204020204" pitchFamily="34" charset="-122"/>
                </a:rPr>
                <a:t>称为机械能</a:t>
              </a:r>
            </a:p>
          </p:txBody>
        </p:sp>
      </p:grpSp>
      <p:grpSp>
        <p:nvGrpSpPr>
          <p:cNvPr id="178" name="组合 177"/>
          <p:cNvGrpSpPr/>
          <p:nvPr/>
        </p:nvGrpSpPr>
        <p:grpSpPr>
          <a:xfrm>
            <a:off x="9177125" y="4818304"/>
            <a:ext cx="2159635" cy="546100"/>
            <a:chOff x="13628" y="7756"/>
            <a:chExt cx="3401" cy="860"/>
          </a:xfrm>
        </p:grpSpPr>
        <p:sp>
          <p:nvSpPr>
            <p:cNvPr id="179" name="MMConnector"/>
            <p:cNvSpPr/>
            <p:nvPr/>
          </p:nvSpPr>
          <p:spPr>
            <a:xfrm>
              <a:off x="13628" y="8272"/>
              <a:ext cx="574" cy="344"/>
            </a:xfrm>
            <a:custGeom>
              <a:avLst/>
              <a:gdLst/>
              <a:ahLst/>
              <a:cxnLst/>
              <a:rect l="0" t="0" r="0" b="0"/>
              <a:pathLst>
                <a:path w="250800" h="90250" fill="none">
                  <a:moveTo>
                    <a:pt x="-125400" y="-45125"/>
                  </a:moveTo>
                  <a:cubicBezTo>
                    <a:pt x="-14483" y="-45125"/>
                    <a:pt x="25434" y="45125"/>
                    <a:pt x="125400" y="45125"/>
                  </a:cubicBezTo>
                </a:path>
              </a:pathLst>
            </a:custGeom>
            <a:noFill/>
            <a:ln w="19050" cap="rnd">
              <a:solidFill>
                <a:srgbClr val="008080"/>
              </a:solidFill>
              <a:round/>
            </a:ln>
          </p:spPr>
        </p:sp>
        <p:sp>
          <p:nvSpPr>
            <p:cNvPr id="180" name="SubTopic"/>
            <p:cNvSpPr/>
            <p:nvPr/>
          </p:nvSpPr>
          <p:spPr>
            <a:xfrm>
              <a:off x="13797" y="7756"/>
              <a:ext cx="3232" cy="688"/>
            </a:xfrm>
            <a:custGeom>
              <a:avLst/>
              <a:gdLst>
                <a:gd name="rtl" fmla="*/ 54150 w 866400"/>
                <a:gd name="rtt" fmla="*/ 26030 h 180500"/>
                <a:gd name="rtr" fmla="*/ 814150 w 866400"/>
                <a:gd name="rtb" fmla="*/ 162830 h 180500"/>
              </a:gdLst>
              <a:ahLst/>
              <a:cxnLst/>
              <a:rect l="rtl" t="rtt" r="rtr" b="rtb"/>
              <a:pathLst>
                <a:path w="866400" h="180500" stroke="0">
                  <a:moveTo>
                    <a:pt x="0" y="0"/>
                  </a:moveTo>
                  <a:lnTo>
                    <a:pt x="866400" y="0"/>
                  </a:lnTo>
                  <a:lnTo>
                    <a:pt x="866400" y="180500"/>
                  </a:lnTo>
                  <a:lnTo>
                    <a:pt x="0" y="180500"/>
                  </a:lnTo>
                  <a:lnTo>
                    <a:pt x="0" y="0"/>
                  </a:lnTo>
                  <a:close/>
                </a:path>
                <a:path w="866400" h="180500" fill="none">
                  <a:moveTo>
                    <a:pt x="0" y="180500"/>
                  </a:moveTo>
                  <a:lnTo>
                    <a:pt x="8664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机械能的转化</a:t>
              </a:r>
            </a:p>
          </p:txBody>
        </p:sp>
      </p:grpSp>
      <p:grpSp>
        <p:nvGrpSpPr>
          <p:cNvPr id="181" name="组合 180"/>
          <p:cNvGrpSpPr/>
          <p:nvPr/>
        </p:nvGrpSpPr>
        <p:grpSpPr>
          <a:xfrm>
            <a:off x="9177125" y="5347259"/>
            <a:ext cx="1551940" cy="811530"/>
            <a:chOff x="13628" y="8589"/>
            <a:chExt cx="2444" cy="1278"/>
          </a:xfrm>
        </p:grpSpPr>
        <p:sp>
          <p:nvSpPr>
            <p:cNvPr id="182" name="MMConnector"/>
            <p:cNvSpPr/>
            <p:nvPr/>
          </p:nvSpPr>
          <p:spPr>
            <a:xfrm>
              <a:off x="13628" y="8689"/>
              <a:ext cx="574" cy="1178"/>
            </a:xfrm>
            <a:custGeom>
              <a:avLst/>
              <a:gdLst/>
              <a:ahLst/>
              <a:cxnLst/>
              <a:rect l="0" t="0" r="0" b="0"/>
              <a:pathLst>
                <a:path w="250800" h="308750" fill="none">
                  <a:moveTo>
                    <a:pt x="-125400" y="-154375"/>
                  </a:moveTo>
                  <a:cubicBezTo>
                    <a:pt x="9893" y="-154375"/>
                    <a:pt x="-31445" y="154375"/>
                    <a:pt x="125400" y="154375"/>
                  </a:cubicBezTo>
                </a:path>
              </a:pathLst>
            </a:custGeom>
            <a:noFill/>
            <a:ln w="19050" cap="rnd">
              <a:solidFill>
                <a:srgbClr val="008080"/>
              </a:solidFill>
              <a:round/>
            </a:ln>
          </p:spPr>
        </p:sp>
        <p:sp>
          <p:nvSpPr>
            <p:cNvPr id="183" name="SubTopic"/>
            <p:cNvSpPr/>
            <p:nvPr/>
          </p:nvSpPr>
          <p:spPr>
            <a:xfrm>
              <a:off x="13844" y="8589"/>
              <a:ext cx="2228" cy="688"/>
            </a:xfrm>
            <a:custGeom>
              <a:avLst/>
              <a:gdLst>
                <a:gd name="rtl" fmla="*/ 54150 w 744800"/>
                <a:gd name="rtt" fmla="*/ 26030 h 180500"/>
                <a:gd name="rtr" fmla="*/ 692550 w 744800"/>
                <a:gd name="rtb" fmla="*/ 162830 h 180500"/>
              </a:gdLst>
              <a:ahLst/>
              <a:cxnLst/>
              <a:rect l="rtl" t="rtt" r="rtr" b="rtb"/>
              <a:pathLst>
                <a:path w="744800" h="180500" stroke="0">
                  <a:moveTo>
                    <a:pt x="0" y="0"/>
                  </a:moveTo>
                  <a:lnTo>
                    <a:pt x="744800" y="0"/>
                  </a:lnTo>
                  <a:lnTo>
                    <a:pt x="744800" y="180500"/>
                  </a:lnTo>
                  <a:lnTo>
                    <a:pt x="0" y="180500"/>
                  </a:lnTo>
                  <a:lnTo>
                    <a:pt x="0" y="0"/>
                  </a:lnTo>
                  <a:close/>
                </a:path>
                <a:path w="744800" h="180500" fill="none">
                  <a:moveTo>
                    <a:pt x="0" y="180500"/>
                  </a:moveTo>
                  <a:lnTo>
                    <a:pt x="744800" y="180500"/>
                  </a:lnTo>
                </a:path>
              </a:pathLst>
            </a:custGeom>
            <a:noFill/>
            <a:ln w="19050" cap="rnd">
              <a:solidFill>
                <a:srgbClr val="008080"/>
              </a:solidFill>
              <a:round/>
            </a:ln>
          </p:spPr>
          <p:txBody>
            <a:bodyPr wrap="none" lIns="0" tIns="0" rIns="0" bIns="22500" rtlCol="0" anchor="ctr"/>
            <a:lstStyle/>
            <a:p>
              <a:pPr algn="ctr"/>
              <a:r>
                <a:rPr sz="2400">
                  <a:solidFill>
                    <a:srgbClr val="303030"/>
                  </a:solidFill>
                  <a:latin typeface="微软雅黑" panose="020B0503020204020204" pitchFamily="34" charset="-122"/>
                  <a:ea typeface="微软雅黑" panose="020B0503020204020204" pitchFamily="34" charset="-122"/>
                </a:rPr>
                <a:t>机械能守恒</a:t>
              </a: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在如图所示，甲、乙两个质量不同的小球，从相同高度静止释放，甲球下落过程中经过</a:t>
            </a:r>
            <a:r>
              <a:rPr lang="en-US" altLang="zh-CN" sz="2800" dirty="0">
                <a:latin typeface="微软雅黑" panose="020B0503020204020204" pitchFamily="34" charset="-122"/>
                <a:ea typeface="微软雅黑" panose="020B0503020204020204" pitchFamily="34" charset="-122"/>
              </a:rPr>
              <a:t>P</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Q</a:t>
            </a:r>
            <a:r>
              <a:rPr lang="zh-CN" altLang="en-US" sz="2800" dirty="0">
                <a:latin typeface="微软雅黑" panose="020B0503020204020204" pitchFamily="34" charset="-122"/>
                <a:ea typeface="微软雅黑" panose="020B0503020204020204" pitchFamily="34" charset="-122"/>
              </a:rPr>
              <a:t>两点，忽略空气阻力，下列说法正确的是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．着地瞬间两球的动能相等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．甲球在</a:t>
            </a:r>
            <a:r>
              <a:rPr lang="en-US" altLang="zh-CN" sz="2800" dirty="0">
                <a:latin typeface="微软雅黑" panose="020B0503020204020204" pitchFamily="34" charset="-122"/>
                <a:ea typeface="微软雅黑" panose="020B0503020204020204" pitchFamily="34" charset="-122"/>
              </a:rPr>
              <a:t>P</a:t>
            </a:r>
            <a:r>
              <a:rPr lang="zh-CN" altLang="en-US" sz="2800" dirty="0">
                <a:latin typeface="微软雅黑" panose="020B0503020204020204" pitchFamily="34" charset="-122"/>
                <a:ea typeface="微软雅黑" panose="020B0503020204020204" pitchFamily="34" charset="-122"/>
              </a:rPr>
              <a:t>点和</a:t>
            </a:r>
            <a:r>
              <a:rPr lang="en-US" altLang="zh-CN" sz="2800" dirty="0">
                <a:latin typeface="微软雅黑" panose="020B0503020204020204" pitchFamily="34" charset="-122"/>
                <a:ea typeface="微软雅黑" panose="020B0503020204020204" pitchFamily="34" charset="-122"/>
              </a:rPr>
              <a:t>Q</a:t>
            </a:r>
            <a:r>
              <a:rPr lang="zh-CN" altLang="en-US" sz="2800" dirty="0">
                <a:latin typeface="微软雅黑" panose="020B0503020204020204" pitchFamily="34" charset="-122"/>
                <a:ea typeface="微软雅黑" panose="020B0503020204020204" pitchFamily="34" charset="-122"/>
              </a:rPr>
              <a:t>点的机械能相等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．释放瞬间两球的重力势能相等</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．从释放到着地，两球所受重力做的功相等</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0" name="文本框 9"/>
          <p:cNvSpPr txBox="1"/>
          <p:nvPr/>
        </p:nvSpPr>
        <p:spPr>
          <a:xfrm>
            <a:off x="5640280" y="3281531"/>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1" name="矩形 2"/>
          <p:cNvSpPr>
            <a:spLocks noChangeArrowheads="1"/>
          </p:cNvSpPr>
          <p:nvPr/>
        </p:nvSpPr>
        <p:spPr bwMode="auto">
          <a:xfrm>
            <a:off x="2640679" y="889640"/>
            <a:ext cx="89268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释放瞬间两球的重力势能不相等，质量大的重力势能大</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6528048" y="3906294"/>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pic>
        <p:nvPicPr>
          <p:cNvPr id="21" name="Picture 8" descr="G69"/>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8161770" y="2983920"/>
            <a:ext cx="2726803" cy="2195501"/>
          </a:xfrm>
          <a:prstGeom prst="rect">
            <a:avLst/>
          </a:prstGeom>
          <a:noFill/>
          <a:ln w="9525">
            <a:noFill/>
            <a:miter lim="800000"/>
            <a:headEnd/>
            <a:tailEnd/>
          </a:ln>
        </p:spPr>
      </p:pic>
      <p:sp>
        <p:nvSpPr>
          <p:cNvPr id="22" name="矩形 2"/>
          <p:cNvSpPr>
            <a:spLocks noChangeArrowheads="1"/>
          </p:cNvSpPr>
          <p:nvPr/>
        </p:nvSpPr>
        <p:spPr bwMode="auto">
          <a:xfrm>
            <a:off x="1504497" y="5858088"/>
            <a:ext cx="942369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由</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err="1">
                <a:solidFill>
                  <a:srgbClr val="008080"/>
                </a:solidFill>
                <a:latin typeface="微软雅黑" panose="020B0503020204020204" pitchFamily="34" charset="-122"/>
                <a:ea typeface="微软雅黑" panose="020B0503020204020204" pitchFamily="34" charset="-122"/>
              </a:rPr>
              <a:t>Gh</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err="1">
                <a:solidFill>
                  <a:srgbClr val="008080"/>
                </a:solidFill>
                <a:latin typeface="微软雅黑" panose="020B0503020204020204" pitchFamily="34" charset="-122"/>
                <a:ea typeface="微软雅黑" panose="020B0503020204020204" pitchFamily="34" charset="-122"/>
              </a:rPr>
              <a:t>mgh</a:t>
            </a:r>
            <a:r>
              <a:rPr lang="zh-CN" altLang="en-US" sz="2400" dirty="0">
                <a:solidFill>
                  <a:srgbClr val="008080"/>
                </a:solidFill>
                <a:latin typeface="微软雅黑" panose="020B0503020204020204" pitchFamily="34" charset="-122"/>
                <a:ea typeface="微软雅黑" panose="020B0503020204020204" pitchFamily="34" charset="-122"/>
              </a:rPr>
              <a:t>可知，从释放到着地，两球所受重力做的功不相等</a:t>
            </a:r>
            <a:endParaRPr lang="zh-CN" altLang="en-US" sz="2400" baseline="-25000" dirty="0">
              <a:solidFill>
                <a:srgbClr val="008080"/>
              </a:solidFill>
              <a:latin typeface="微软雅黑" panose="020B0503020204020204" pitchFamily="34" charset="-122"/>
              <a:ea typeface="微软雅黑" panose="020B0503020204020204" pitchFamily="34" charset="-122"/>
            </a:endParaRPr>
          </a:p>
        </p:txBody>
      </p:sp>
      <p:sp>
        <p:nvSpPr>
          <p:cNvPr id="13" name="文本框 12"/>
          <p:cNvSpPr txBox="1"/>
          <p:nvPr/>
        </p:nvSpPr>
        <p:spPr>
          <a:xfrm>
            <a:off x="6324961" y="4533090"/>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8161770" y="5187362"/>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5" name="Text Box 10"/>
          <p:cNvSpPr txBox="1">
            <a:spLocks noChangeArrowheads="1"/>
          </p:cNvSpPr>
          <p:nvPr/>
        </p:nvSpPr>
        <p:spPr bwMode="auto">
          <a:xfrm>
            <a:off x="4280141" y="2685218"/>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B</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2" grpId="0"/>
      <p:bldP spid="13" grpId="0"/>
      <p:bldP spid="14" grpId="0"/>
      <p:bldP spid="1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01600" y="404813"/>
            <a:ext cx="4295775" cy="523875"/>
            <a:chOff x="0" y="623478"/>
            <a:chExt cx="3786638" cy="459735"/>
          </a:xfrm>
        </p:grpSpPr>
        <p:grpSp>
          <p:nvGrpSpPr>
            <p:cNvPr id="3" name="组合 20"/>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重点实验突破</a:t>
              </a:r>
            </a:p>
          </p:txBody>
        </p:sp>
      </p:grpSp>
      <p:sp>
        <p:nvSpPr>
          <p:cNvPr id="7" name="TextBox 2"/>
          <p:cNvSpPr txBox="1">
            <a:spLocks noChangeArrowheads="1"/>
          </p:cNvSpPr>
          <p:nvPr/>
        </p:nvSpPr>
        <p:spPr bwMode="auto">
          <a:xfrm>
            <a:off x="3383840" y="1268760"/>
            <a:ext cx="5211683" cy="523220"/>
          </a:xfrm>
          <a:prstGeom prst="rect">
            <a:avLst/>
          </a:prstGeom>
          <a:noFill/>
          <a:ln w="25400">
            <a:noFill/>
            <a:miter lim="800000"/>
          </a:ln>
        </p:spPr>
        <p:txBody>
          <a:bodyPr wrap="none">
            <a:spAutoFit/>
          </a:bodyPr>
          <a:lstStyle/>
          <a:p>
            <a:r>
              <a:rPr lang="zh-CN" altLang="en-US" sz="2800" dirty="0">
                <a:solidFill>
                  <a:srgbClr val="008080"/>
                </a:solidFill>
                <a:latin typeface="微软雅黑" panose="020B0503020204020204" pitchFamily="34" charset="-122"/>
                <a:ea typeface="微软雅黑" panose="020B0503020204020204" pitchFamily="34" charset="-122"/>
              </a:rPr>
              <a:t>探究物体的动能跟哪些因素有关</a:t>
            </a:r>
          </a:p>
        </p:txBody>
      </p:sp>
      <p:sp>
        <p:nvSpPr>
          <p:cNvPr id="8" name="文本框 1"/>
          <p:cNvSpPr txBox="1">
            <a:spLocks noChangeArrowheads="1"/>
          </p:cNvSpPr>
          <p:nvPr/>
        </p:nvSpPr>
        <p:spPr bwMode="auto">
          <a:xfrm>
            <a:off x="674688" y="2060848"/>
            <a:ext cx="3384550" cy="523875"/>
          </a:xfrm>
          <a:prstGeom prst="rect">
            <a:avLst/>
          </a:prstGeom>
          <a:noFill/>
          <a:ln w="9525">
            <a:noFill/>
            <a:miter lim="800000"/>
          </a:ln>
        </p:spPr>
        <p:txBody>
          <a:bodyPr>
            <a:spAutoFit/>
          </a:bodyPr>
          <a:lstStyle/>
          <a:p>
            <a:r>
              <a:rPr lang="en-US" altLang="zh-CN" sz="2800" dirty="0">
                <a:solidFill>
                  <a:srgbClr val="008080"/>
                </a:solidFill>
                <a:latin typeface="微软雅黑" panose="020B0503020204020204" pitchFamily="34" charset="-122"/>
                <a:ea typeface="微软雅黑" panose="020B0503020204020204" pitchFamily="34" charset="-122"/>
              </a:rPr>
              <a:t>【</a:t>
            </a:r>
            <a:r>
              <a:rPr lang="zh-CN" altLang="en-US" sz="2800" dirty="0">
                <a:solidFill>
                  <a:srgbClr val="008080"/>
                </a:solidFill>
                <a:latin typeface="微软雅黑" panose="020B0503020204020204" pitchFamily="34" charset="-122"/>
                <a:ea typeface="微软雅黑" panose="020B0503020204020204" pitchFamily="34" charset="-122"/>
              </a:rPr>
              <a:t>设计和进行实验</a:t>
            </a:r>
            <a:r>
              <a:rPr lang="en-US" altLang="zh-CN" sz="2800" dirty="0">
                <a:solidFill>
                  <a:srgbClr val="008080"/>
                </a:solidFill>
                <a:latin typeface="微软雅黑" panose="020B0503020204020204" pitchFamily="34" charset="-122"/>
                <a:ea typeface="微软雅黑" panose="020B0503020204020204" pitchFamily="34" charset="-122"/>
              </a:rPr>
              <a:t>】</a:t>
            </a:r>
            <a:endParaRPr lang="zh-CN" altLang="en-US" sz="2800" dirty="0">
              <a:solidFill>
                <a:srgbClr val="008080"/>
              </a:solidFill>
              <a:latin typeface="微软雅黑" panose="020B0503020204020204" pitchFamily="34" charset="-122"/>
              <a:ea typeface="微软雅黑" panose="020B0503020204020204" pitchFamily="34" charset="-122"/>
            </a:endParaRPr>
          </a:p>
        </p:txBody>
      </p:sp>
      <p:sp>
        <p:nvSpPr>
          <p:cNvPr id="9" name="矩形 8"/>
          <p:cNvSpPr/>
          <p:nvPr/>
        </p:nvSpPr>
        <p:spPr>
          <a:xfrm>
            <a:off x="839416" y="2636912"/>
            <a:ext cx="10369151" cy="3970318"/>
          </a:xfrm>
          <a:prstGeom prst="rect">
            <a:avLst/>
          </a:prstGeom>
        </p:spPr>
        <p:txBody>
          <a:bodyPr wrap="square">
            <a:spAutoFit/>
          </a:bodyPr>
          <a:lstStyle/>
          <a:p>
            <a:pPr>
              <a:lnSpc>
                <a:spcPct val="150000"/>
              </a:lnSpc>
            </a:pPr>
            <a:r>
              <a:rPr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 实验器材：质量不同的钢球、木块。</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选择钢球从斜面滑下而不选择木块的原因：减小摩擦力对实验的影响。</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斜面的作用：控制钢球到达水平面时速度的大小。</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实验中使钢球从</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同一位置</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释放的目的：使钢球到达水平面的</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初速度相同</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9416" y="1124744"/>
            <a:ext cx="10402815" cy="5262979"/>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转换法的应用：通过</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木块被撞出的距离大小</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反映动能的大小。</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控制变量法的应用</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探究动能与质量的关系：让质量不同的钢球从同一斜面同一位置处由静止释放，使钢球撞击水平面上的木块时速度相同，比较木块被推动的距离。</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探究动能与速度的关系：让同一钢球从不同高度由静止释放，使钢球在撞击水平面上的木块时速度不同，比较木块被推动的距离。</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
          <p:cNvSpPr txBox="1">
            <a:spLocks noChangeArrowheads="1"/>
          </p:cNvSpPr>
          <p:nvPr/>
        </p:nvSpPr>
        <p:spPr bwMode="auto">
          <a:xfrm>
            <a:off x="839416" y="1484784"/>
            <a:ext cx="3384550" cy="523875"/>
          </a:xfrm>
          <a:prstGeom prst="rect">
            <a:avLst/>
          </a:prstGeom>
          <a:noFill/>
          <a:ln w="9525">
            <a:noFill/>
            <a:miter lim="800000"/>
          </a:ln>
        </p:spPr>
        <p:txBody>
          <a:bodyPr>
            <a:spAutoFit/>
          </a:bodyPr>
          <a:lstStyle/>
          <a:p>
            <a:r>
              <a:rPr lang="en-US" altLang="zh-CN" sz="2800" dirty="0">
                <a:solidFill>
                  <a:srgbClr val="008080"/>
                </a:solidFill>
                <a:latin typeface="微软雅黑" panose="020B0503020204020204" pitchFamily="34" charset="-122"/>
                <a:ea typeface="微软雅黑" panose="020B0503020204020204" pitchFamily="34" charset="-122"/>
              </a:rPr>
              <a:t>【</a:t>
            </a:r>
            <a:r>
              <a:rPr lang="zh-CN" altLang="en-US" sz="2800" dirty="0">
                <a:solidFill>
                  <a:srgbClr val="008080"/>
                </a:solidFill>
                <a:latin typeface="微软雅黑" panose="020B0503020204020204" pitchFamily="34" charset="-122"/>
                <a:ea typeface="微软雅黑" panose="020B0503020204020204" pitchFamily="34" charset="-122"/>
              </a:rPr>
              <a:t>交流与反思</a:t>
            </a:r>
            <a:r>
              <a:rPr lang="en-US" altLang="zh-CN" sz="2800" dirty="0">
                <a:solidFill>
                  <a:srgbClr val="008080"/>
                </a:solidFill>
                <a:latin typeface="微软雅黑" panose="020B0503020204020204" pitchFamily="34" charset="-122"/>
                <a:ea typeface="微软雅黑" panose="020B0503020204020204" pitchFamily="34" charset="-122"/>
              </a:rPr>
              <a:t>】</a:t>
            </a:r>
            <a:endParaRPr lang="zh-CN" altLang="en-US" sz="2800" dirty="0">
              <a:solidFill>
                <a:srgbClr val="008080"/>
              </a:solidFill>
              <a:latin typeface="微软雅黑" panose="020B0503020204020204" pitchFamily="34" charset="-122"/>
              <a:ea typeface="微软雅黑" panose="020B0503020204020204" pitchFamily="34" charset="-122"/>
            </a:endParaRPr>
          </a:p>
        </p:txBody>
      </p:sp>
      <p:sp>
        <p:nvSpPr>
          <p:cNvPr id="9" name="矩形 8"/>
          <p:cNvSpPr/>
          <p:nvPr/>
        </p:nvSpPr>
        <p:spPr>
          <a:xfrm>
            <a:off x="1055440" y="2008659"/>
            <a:ext cx="10402815" cy="3970318"/>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小球运动过程中的机械能转化：从高处释放运动到水平面上的过程中，重力势能转化为动能；碰撞后运动一段距离停下来，动能转化为内能。</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a:latin typeface="微软雅黑" panose="020B0503020204020204" pitchFamily="34" charset="-122"/>
                <a:ea typeface="微软雅黑" panose="020B0503020204020204" pitchFamily="34" charset="-122"/>
                <a:cs typeface="Times New Roman" panose="02020603050405020304" pitchFamily="18" charset="0"/>
              </a:rPr>
              <a:t>小球在水平面上不能立即停下来的原因：小球具有惯性。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木块在水平面上最终会停下来：受到摩擦力的作用。</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实验推理与假设：当水平面绝对光滑，钢球将做匀速直线运动。</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1055440" y="908720"/>
            <a:ext cx="10402815" cy="5262979"/>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9.</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实验改进</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木块被撞后滑出木板：换质量更大的木块或换质量较小的钢球或换长度较长的木板。</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木板在水平面滑行距离太短：减小木块的质量或增大钢球由静止释放的高度。</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10.</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实验结论：质量相同的物体，运动的速度越大，它的动能越大；运动速度相同的物体，质量越大，它的动能也越大。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773113" y="1056145"/>
            <a:ext cx="10363447"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在“探究影响动能大小的因素”实验中，</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如图甲、乙、丙所示，让质量为</a:t>
            </a:r>
            <a:r>
              <a:rPr lang="en-US" altLang="zh-CN" sz="2800" dirty="0">
                <a:latin typeface="微软雅黑" panose="020B0503020204020204" pitchFamily="34" charset="-122"/>
                <a:ea typeface="微软雅黑" panose="020B0503020204020204" pitchFamily="34" charset="-122"/>
              </a:rPr>
              <a:t>m</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2m</a:t>
            </a: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的两个钢球分别从斜面上由静止滚下，</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钢球撞击放在水平木板上的木块，使木</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块滑动，虚线位置为木块滑动一段距离</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zh-CN" altLang="en-US" sz="2800" dirty="0">
                <a:latin typeface="微软雅黑" panose="020B0503020204020204" pitchFamily="34" charset="-122"/>
                <a:ea typeface="微软雅黑" panose="020B0503020204020204" pitchFamily="34" charset="-122"/>
              </a:rPr>
              <a:t>后停止的位置。</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实验通过观察木块被撞后移动</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的大小，从而判断钢球动能的大小，这种研究问题的方法叫</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9" name="图片 -2147482299" descr="C:\Documents and Settings\Administrator\桌面\2020山西物理9.2补单片\W258.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7752184" y="1196752"/>
            <a:ext cx="3472815" cy="3589020"/>
          </a:xfrm>
          <a:prstGeom prst="rect">
            <a:avLst/>
          </a:prstGeom>
          <a:noFill/>
          <a:ln w="9525">
            <a:noFill/>
          </a:ln>
        </p:spPr>
      </p:pic>
      <p:sp>
        <p:nvSpPr>
          <p:cNvPr id="10" name="TextBox 2"/>
          <p:cNvSpPr txBox="1"/>
          <p:nvPr/>
        </p:nvSpPr>
        <p:spPr>
          <a:xfrm>
            <a:off x="6312024" y="5013176"/>
            <a:ext cx="1043132"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距离</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2"/>
          <p:cNvSpPr txBox="1"/>
          <p:nvPr/>
        </p:nvSpPr>
        <p:spPr>
          <a:xfrm>
            <a:off x="6528048" y="5642084"/>
            <a:ext cx="141661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转换法</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692696"/>
            <a:ext cx="10081120"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将钢球放在同一斜面上不同高度处由静止释放，第一次实验的情景如图甲所示，在进行第二次实验前，应先将撞出的木块</a:t>
            </a:r>
            <a:r>
              <a:rPr lang="en-US" altLang="zh-CN" sz="2800" dirty="0">
                <a:latin typeface="微软雅黑" panose="020B0503020204020204" pitchFamily="34" charset="-122"/>
                <a:ea typeface="微软雅黑" panose="020B0503020204020204" pitchFamily="34" charset="-122"/>
              </a:rPr>
              <a:t>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让质量不同的两个钢球从同一斜面同一高度滚下的目的是让两球到达水平面时具有相同的</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比较甲、乙两图进行的实验，将同一钢球先后放在同一斜面上不同高度处由静止释放，目的是使钢球在撞击木块时</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不同，通过实验现象可以得出结论：质量相同的物体，</a:t>
            </a:r>
            <a:r>
              <a:rPr lang="en-US" altLang="zh-CN" sz="2800" dirty="0">
                <a:latin typeface="微软雅黑" panose="020B0503020204020204" pitchFamily="34" charset="-122"/>
                <a:ea typeface="微软雅黑" panose="020B0503020204020204" pitchFamily="34" charset="-122"/>
              </a:rPr>
              <a:t>__________</a:t>
            </a:r>
            <a:r>
              <a:rPr lang="zh-CN" altLang="en-US" sz="2800" dirty="0">
                <a:latin typeface="微软雅黑" panose="020B0503020204020204" pitchFamily="34" charset="-122"/>
                <a:ea typeface="微软雅黑" panose="020B0503020204020204" pitchFamily="34" charset="-122"/>
              </a:rPr>
              <a:t>，动能越大。</a:t>
            </a:r>
          </a:p>
        </p:txBody>
      </p:sp>
      <p:sp>
        <p:nvSpPr>
          <p:cNvPr id="6" name="TextBox 2"/>
          <p:cNvSpPr txBox="1"/>
          <p:nvPr/>
        </p:nvSpPr>
        <p:spPr>
          <a:xfrm>
            <a:off x="1199456" y="2054486"/>
            <a:ext cx="2088976"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移回到原处</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7" name="TextBox 2"/>
          <p:cNvSpPr txBox="1"/>
          <p:nvPr/>
        </p:nvSpPr>
        <p:spPr>
          <a:xfrm>
            <a:off x="5951984" y="3356992"/>
            <a:ext cx="97853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速度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0" name="TextBox 7"/>
          <p:cNvSpPr txBox="1"/>
          <p:nvPr/>
        </p:nvSpPr>
        <p:spPr>
          <a:xfrm>
            <a:off x="9912424" y="4633972"/>
            <a:ext cx="1103310"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sym typeface="+mn-ea"/>
              </a:rPr>
              <a:t>速度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7"/>
          <p:cNvSpPr txBox="1"/>
          <p:nvPr/>
        </p:nvSpPr>
        <p:spPr>
          <a:xfrm>
            <a:off x="1199456" y="5877272"/>
            <a:ext cx="1715765"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sym typeface="+mn-ea"/>
              </a:rPr>
              <a:t>速度越大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0"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83432" y="908720"/>
            <a:ext cx="1028693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(5)</a:t>
            </a:r>
            <a:r>
              <a:rPr lang="zh-CN" altLang="en-US" sz="2800" dirty="0">
                <a:latin typeface="微软雅黑" panose="020B0503020204020204" pitchFamily="34" charset="-122"/>
                <a:ea typeface="微软雅黑" panose="020B0503020204020204" pitchFamily="34" charset="-122"/>
              </a:rPr>
              <a:t>比较甲、丙两图进行的实验，探究的是动能与</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的关系，得出的结论是</a:t>
            </a:r>
            <a:r>
              <a:rPr lang="en-US" altLang="zh-CN" sz="2800" dirty="0">
                <a:latin typeface="微软雅黑" panose="020B0503020204020204" pitchFamily="34" charset="-122"/>
                <a:ea typeface="微软雅黑" panose="020B0503020204020204" pitchFamily="34" charset="-122"/>
              </a:rPr>
              <a:t>_______________________________________</a:t>
            </a:r>
            <a:r>
              <a:rPr lang="zh-CN" altLang="en-US" sz="2800" dirty="0">
                <a:latin typeface="微软雅黑" panose="020B0503020204020204" pitchFamily="34" charset="-122"/>
                <a:ea typeface="微软雅黑" panose="020B0503020204020204" pitchFamily="34" charset="-122"/>
              </a:rPr>
              <a:t>。由此联想到高速公路限速牌上标明“</a:t>
            </a:r>
            <a:r>
              <a:rPr lang="en-US" altLang="zh-CN" sz="2800" dirty="0">
                <a:latin typeface="微软雅黑" panose="020B0503020204020204" pitchFamily="34" charset="-122"/>
                <a:ea typeface="微软雅黑" panose="020B0503020204020204" pitchFamily="34" charset="-122"/>
              </a:rPr>
              <a:t>120”</a:t>
            </a:r>
            <a:r>
              <a:rPr lang="zh-CN" altLang="en-US" sz="2800" dirty="0">
                <a:latin typeface="微软雅黑" panose="020B0503020204020204" pitchFamily="34" charset="-122"/>
                <a:ea typeface="微软雅黑" panose="020B0503020204020204" pitchFamily="34" charset="-122"/>
              </a:rPr>
              <a:t>和“</a:t>
            </a:r>
            <a:r>
              <a:rPr lang="en-US" altLang="zh-CN" sz="2800" dirty="0">
                <a:latin typeface="微软雅黑" panose="020B0503020204020204" pitchFamily="34" charset="-122"/>
                <a:ea typeface="微软雅黑" panose="020B0503020204020204" pitchFamily="34" charset="-122"/>
              </a:rPr>
              <a:t>100”</a:t>
            </a:r>
            <a:r>
              <a:rPr lang="zh-CN" altLang="en-US" sz="2800" dirty="0">
                <a:latin typeface="微软雅黑" panose="020B0503020204020204" pitchFamily="34" charset="-122"/>
                <a:ea typeface="微软雅黑" panose="020B0503020204020204" pitchFamily="34" charset="-122"/>
              </a:rPr>
              <a:t>字样，</a:t>
            </a:r>
            <a:r>
              <a:rPr lang="en-US" altLang="zh-CN" sz="2800" dirty="0">
                <a:latin typeface="微软雅黑" panose="020B0503020204020204" pitchFamily="34" charset="-122"/>
                <a:ea typeface="微软雅黑" panose="020B0503020204020204" pitchFamily="34" charset="-122"/>
              </a:rPr>
              <a:t>__________(</a:t>
            </a:r>
            <a:r>
              <a:rPr lang="zh-CN" altLang="en-US" sz="2800" dirty="0">
                <a:latin typeface="微软雅黑" panose="020B0503020204020204" pitchFamily="34" charset="-122"/>
                <a:ea typeface="微软雅黑" panose="020B0503020204020204" pitchFamily="34" charset="-122"/>
              </a:rPr>
              <a:t>选填“大客车”或“小轿车”</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的限速应该是</a:t>
            </a:r>
            <a:r>
              <a:rPr lang="en-US" altLang="zh-CN" sz="2800" dirty="0">
                <a:latin typeface="微软雅黑" panose="020B0503020204020204" pitchFamily="34" charset="-122"/>
                <a:ea typeface="微软雅黑" panose="020B0503020204020204" pitchFamily="34" charset="-122"/>
              </a:rPr>
              <a:t>100 km/h</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(6)</a:t>
            </a:r>
            <a:r>
              <a:rPr lang="zh-CN" altLang="en-US" sz="2800" dirty="0">
                <a:latin typeface="微软雅黑" panose="020B0503020204020204" pitchFamily="34" charset="-122"/>
                <a:ea typeface="微软雅黑" panose="020B0503020204020204" pitchFamily="34" charset="-122"/>
              </a:rPr>
              <a:t>小丽根据乙、丙两图得出结论，物体的动能与质量有关，她的看法是否正确？</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选填“正确”或“错误”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，理由是</a:t>
            </a:r>
            <a:r>
              <a:rPr lang="en-US" altLang="zh-CN" sz="2800" dirty="0">
                <a:latin typeface="微软雅黑" panose="020B0503020204020204" pitchFamily="34" charset="-122"/>
                <a:ea typeface="微软雅黑" panose="020B0503020204020204" pitchFamily="34" charset="-122"/>
              </a:rPr>
              <a:t>__________________________________________________________________________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sp>
        <p:nvSpPr>
          <p:cNvPr id="8" name="TextBox 7"/>
          <p:cNvSpPr txBox="1"/>
          <p:nvPr/>
        </p:nvSpPr>
        <p:spPr>
          <a:xfrm>
            <a:off x="3503712" y="1628800"/>
            <a:ext cx="6203672"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sym typeface="+mn-ea"/>
              </a:rPr>
              <a:t>当速度一定时，质量越大，动能越大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4" name="TextBox 7"/>
          <p:cNvSpPr txBox="1"/>
          <p:nvPr/>
        </p:nvSpPr>
        <p:spPr>
          <a:xfrm>
            <a:off x="3996338" y="4784815"/>
            <a:ext cx="1215053"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sym typeface="+mn-ea"/>
              </a:rPr>
              <a:t>错误</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5" name="TextBox 7"/>
          <p:cNvSpPr txBox="1"/>
          <p:nvPr/>
        </p:nvSpPr>
        <p:spPr>
          <a:xfrm>
            <a:off x="1126378" y="5307917"/>
            <a:ext cx="10492740" cy="1384995"/>
          </a:xfrm>
          <a:prstGeom prst="rect">
            <a:avLst/>
          </a:prstGeom>
          <a:noFill/>
        </p:spPr>
        <p:txBody>
          <a:bodyPr wrap="square" rtlCol="0">
            <a:spAutoFit/>
          </a:bodyPr>
          <a:lstStyle/>
          <a:p>
            <a:pPr>
              <a:lnSpc>
                <a:spcPct val="150000"/>
              </a:lnSpc>
            </a:pPr>
            <a:r>
              <a:rPr altLang="zh-CN" sz="2800" dirty="0" err="1">
                <a:solidFill>
                  <a:srgbClr val="FF0000"/>
                </a:solidFill>
                <a:latin typeface="微软雅黑" panose="020B0503020204020204" pitchFamily="34" charset="-122"/>
                <a:ea typeface="微软雅黑" panose="020B0503020204020204" pitchFamily="34" charset="-122"/>
                <a:sym typeface="+mn-ea"/>
              </a:rPr>
              <a:t>没有控制钢球撞击木块前的速度相同</a:t>
            </a:r>
            <a:r>
              <a:rPr altLang="zh-CN" sz="2800" dirty="0">
                <a:solidFill>
                  <a:srgbClr val="FF0000"/>
                </a:solidFill>
                <a:latin typeface="微软雅黑" panose="020B0503020204020204" pitchFamily="34" charset="-122"/>
                <a:ea typeface="微软雅黑" panose="020B0503020204020204" pitchFamily="34" charset="-122"/>
                <a:sym typeface="+mn-ea"/>
              </a:rPr>
              <a:t>(或没有使钢球在同一位置处滚下)</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6" name="TextBox 7"/>
          <p:cNvSpPr txBox="1"/>
          <p:nvPr/>
        </p:nvSpPr>
        <p:spPr>
          <a:xfrm>
            <a:off x="1286847" y="2965460"/>
            <a:ext cx="1819518"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sym typeface="+mn-ea"/>
              </a:rPr>
              <a:t>大客车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7" name="TextBox 7"/>
          <p:cNvSpPr txBox="1"/>
          <p:nvPr/>
        </p:nvSpPr>
        <p:spPr>
          <a:xfrm>
            <a:off x="8832304" y="1007150"/>
            <a:ext cx="1173063" cy="523220"/>
          </a:xfrm>
          <a:prstGeom prst="rect">
            <a:avLst/>
          </a:prstGeom>
          <a:noFill/>
        </p:spPr>
        <p:txBody>
          <a:bodyPr wrap="square" rtlCol="0">
            <a:spAutoFit/>
          </a:bodyPr>
          <a:lstStyle/>
          <a:p>
            <a:r>
              <a:rPr altLang="zh-CN" sz="2800" dirty="0">
                <a:solidFill>
                  <a:srgbClr val="FF0000"/>
                </a:solidFill>
                <a:latin typeface="微软雅黑" panose="020B0503020204020204" pitchFamily="34" charset="-122"/>
                <a:ea typeface="微软雅黑" panose="020B0503020204020204" pitchFamily="34" charset="-122"/>
                <a:sym typeface="+mn-ea"/>
              </a:rPr>
              <a:t>质量</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p:bldP spid="15" grpId="0"/>
      <p:bldP spid="16" grpId="0"/>
      <p:bldP spid="1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01210" y="988273"/>
            <a:ext cx="10379365"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(7)</a:t>
            </a:r>
            <a:r>
              <a:rPr lang="zh-CN" altLang="en-US" sz="2800" dirty="0">
                <a:latin typeface="微软雅黑" panose="020B0503020204020204" pitchFamily="34" charset="-122"/>
                <a:ea typeface="微软雅黑" panose="020B0503020204020204" pitchFamily="34" charset="-122"/>
              </a:rPr>
              <a:t>撞击木块后钢球在水平面上不能立即停下，是因为钢球具有</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。木块最终会停下来是因为受到</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的作用。如果水平面绝对光滑，木块受到钢球撞击后将</a:t>
            </a:r>
            <a:r>
              <a:rPr lang="en-US" altLang="zh-CN" sz="2800" dirty="0">
                <a:latin typeface="微软雅黑" panose="020B0503020204020204" pitchFamily="34" charset="-122"/>
                <a:ea typeface="微软雅黑" panose="020B0503020204020204" pitchFamily="34" charset="-122"/>
              </a:rPr>
              <a:t>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(8)</a:t>
            </a:r>
            <a:r>
              <a:rPr lang="zh-CN" altLang="en-US" sz="2800" dirty="0">
                <a:latin typeface="微软雅黑" panose="020B0503020204020204" pitchFamily="34" charset="-122"/>
                <a:ea typeface="微软雅黑" panose="020B0503020204020204" pitchFamily="34" charset="-122"/>
              </a:rPr>
              <a:t>若在进行甲、乙两图实验时，乙图中木块被撞后滑出木板，为了使木块不滑出木板，需改进乙图实验，再与甲图实验对比。在不改变木板长度的情况下的操作是：</a:t>
            </a:r>
            <a:r>
              <a:rPr lang="en-US" altLang="zh-CN" sz="2800" dirty="0">
                <a:latin typeface="微软雅黑" panose="020B0503020204020204" pitchFamily="34" charset="-122"/>
                <a:ea typeface="微软雅黑" panose="020B0503020204020204" pitchFamily="34" charset="-122"/>
              </a:rPr>
              <a:t>____________________________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endParaRPr lang="zh-CN" altLang="en-US" sz="2800" dirty="0">
              <a:latin typeface="微软雅黑" panose="020B0503020204020204" pitchFamily="34" charset="-122"/>
              <a:ea typeface="微软雅黑" panose="020B0503020204020204" pitchFamily="34" charset="-122"/>
            </a:endParaRPr>
          </a:p>
        </p:txBody>
      </p:sp>
      <p:sp>
        <p:nvSpPr>
          <p:cNvPr id="10" name="TextBox 2"/>
          <p:cNvSpPr txBox="1"/>
          <p:nvPr/>
        </p:nvSpPr>
        <p:spPr>
          <a:xfrm>
            <a:off x="1112899" y="1694726"/>
            <a:ext cx="117742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惯性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2"/>
          <p:cNvSpPr txBox="1"/>
          <p:nvPr/>
        </p:nvSpPr>
        <p:spPr>
          <a:xfrm>
            <a:off x="7392144" y="1694726"/>
            <a:ext cx="148045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摩擦力</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2" name="TextBox 2"/>
          <p:cNvSpPr txBox="1"/>
          <p:nvPr/>
        </p:nvSpPr>
        <p:spPr>
          <a:xfrm>
            <a:off x="7032104" y="2357162"/>
            <a:ext cx="3079424"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做匀速直线运动</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3" name="TextBox 2"/>
          <p:cNvSpPr txBox="1"/>
          <p:nvPr/>
        </p:nvSpPr>
        <p:spPr>
          <a:xfrm>
            <a:off x="6528048" y="4246656"/>
            <a:ext cx="5075421"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适当降低钢球在斜面上的高度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983432" y="692696"/>
            <a:ext cx="10225136" cy="655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(9)</a:t>
            </a:r>
            <a:r>
              <a:rPr lang="zh-CN" altLang="en-US" sz="2800" dirty="0">
                <a:latin typeface="微软雅黑" panose="020B0503020204020204" pitchFamily="34" charset="-122"/>
                <a:ea typeface="微软雅黑" panose="020B0503020204020204" pitchFamily="34" charset="-122"/>
              </a:rPr>
              <a:t>实验过程中若不用斜面而直接通过人手推动钢球，也可以使钢球在水平面上运动，若采用此方法</a:t>
            </a:r>
            <a:r>
              <a:rPr lang="en-US" altLang="zh-CN" sz="2800" dirty="0">
                <a:latin typeface="微软雅黑" panose="020B0503020204020204" pitchFamily="34" charset="-122"/>
                <a:ea typeface="微软雅黑" panose="020B0503020204020204" pitchFamily="34" charset="-122"/>
              </a:rPr>
              <a:t>________(</a:t>
            </a:r>
            <a:r>
              <a:rPr lang="zh-CN" altLang="en-US" sz="2800" dirty="0">
                <a:latin typeface="微软雅黑" panose="020B0503020204020204" pitchFamily="34" charset="-122"/>
                <a:ea typeface="微软雅黑" panose="020B0503020204020204" pitchFamily="34" charset="-122"/>
              </a:rPr>
              <a:t>选填“能”或“不能”</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探究动能大小与质量的关系，理由是：</a:t>
            </a:r>
            <a:r>
              <a:rPr lang="en-US" altLang="zh-CN" sz="2800" dirty="0">
                <a:latin typeface="微软雅黑" panose="020B0503020204020204" pitchFamily="34" charset="-122"/>
                <a:ea typeface="微软雅黑" panose="020B0503020204020204" pitchFamily="34" charset="-122"/>
              </a:rPr>
              <a:t>___________________</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_______________________________________________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(10)</a:t>
            </a:r>
            <a:r>
              <a:rPr lang="zh-CN" altLang="en-US" sz="2800" dirty="0">
                <a:latin typeface="微软雅黑" panose="020B0503020204020204" pitchFamily="34" charset="-122"/>
                <a:ea typeface="微软雅黑" panose="020B0503020204020204" pitchFamily="34" charset="-122"/>
              </a:rPr>
              <a:t>探究“动能大小与速度的关系”时，小明拿走了木块，在水平木板上铺上毛巾，通过比较钢球在毛巾面上开始滚动到静止的距离，也得出了正确的结论，你认为他的方案是否合理：</a:t>
            </a:r>
            <a:r>
              <a:rPr lang="en-US" altLang="zh-CN" sz="2800" dirty="0">
                <a:latin typeface="微软雅黑" panose="020B0503020204020204" pitchFamily="34" charset="-122"/>
                <a:ea typeface="微软雅黑" panose="020B0503020204020204" pitchFamily="34" charset="-122"/>
              </a:rPr>
              <a:t>_____</a:t>
            </a:r>
            <a:r>
              <a:rPr lang="zh-CN" altLang="en-US" sz="2800" dirty="0">
                <a:latin typeface="微软雅黑" panose="020B0503020204020204" pitchFamily="34" charset="-122"/>
                <a:ea typeface="微软雅黑" panose="020B0503020204020204" pitchFamily="34" charset="-122"/>
              </a:rPr>
              <a:t>，理由是</a:t>
            </a:r>
            <a:r>
              <a:rPr lang="en-US" altLang="zh-CN" sz="2800" dirty="0">
                <a:latin typeface="微软雅黑" panose="020B0503020204020204" pitchFamily="34" charset="-122"/>
                <a:ea typeface="微软雅黑" panose="020B0503020204020204" pitchFamily="34" charset="-122"/>
              </a:rPr>
              <a:t>________________________________________________________</a:t>
            </a:r>
          </a:p>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_______________________________________________________________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algn="just" eaLnBrk="1" hangingPunct="1">
              <a:lnSpc>
                <a:spcPct val="150000"/>
              </a:lnSpc>
            </a:pPr>
            <a:endParaRPr lang="en-US" altLang="zh-CN" sz="2800" dirty="0">
              <a:latin typeface="微软雅黑" panose="020B0503020204020204" pitchFamily="34" charset="-122"/>
              <a:ea typeface="微软雅黑" panose="020B0503020204020204" pitchFamily="34" charset="-122"/>
            </a:endParaRPr>
          </a:p>
        </p:txBody>
      </p:sp>
      <p:sp>
        <p:nvSpPr>
          <p:cNvPr id="9" name="TextBox 2"/>
          <p:cNvSpPr txBox="1"/>
          <p:nvPr/>
        </p:nvSpPr>
        <p:spPr>
          <a:xfrm>
            <a:off x="7032104" y="1395877"/>
            <a:ext cx="90297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不能</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0" name="TextBox 2"/>
          <p:cNvSpPr txBox="1"/>
          <p:nvPr/>
        </p:nvSpPr>
        <p:spPr>
          <a:xfrm>
            <a:off x="1127448" y="1916361"/>
            <a:ext cx="9793088" cy="1384995"/>
          </a:xfrm>
          <a:prstGeom prst="rect">
            <a:avLst/>
          </a:prstGeom>
          <a:noFill/>
        </p:spPr>
        <p:txBody>
          <a:bodyPr wrap="square" rtlCol="0">
            <a:spAutoFit/>
          </a:bodyPr>
          <a:lstStyle/>
          <a:p>
            <a:pPr algn="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rPr>
              <a:t>不能保证每次钢球</a:t>
            </a:r>
            <a:endParaRPr lang="en-US" altLang="zh-CN" sz="2800" dirty="0">
              <a:solidFill>
                <a:srgbClr val="FF0000"/>
              </a:solidFill>
              <a:latin typeface="微软雅黑" panose="020B0503020204020204" pitchFamily="34" charset="-122"/>
              <a:ea typeface="微软雅黑" panose="020B0503020204020204" pitchFamily="34" charset="-122"/>
            </a:endParaRPr>
          </a:p>
          <a:p>
            <a:pP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rPr>
              <a:t>与木块碰撞前的速度相同　</a:t>
            </a:r>
          </a:p>
        </p:txBody>
      </p:sp>
      <p:sp>
        <p:nvSpPr>
          <p:cNvPr id="11" name="TextBox 2"/>
          <p:cNvSpPr txBox="1"/>
          <p:nvPr/>
        </p:nvSpPr>
        <p:spPr>
          <a:xfrm>
            <a:off x="983432" y="5104348"/>
            <a:ext cx="10225136" cy="1384995"/>
          </a:xfrm>
          <a:prstGeom prst="rect">
            <a:avLst/>
          </a:prstGeom>
          <a:noFill/>
        </p:spPr>
        <p:txBody>
          <a:bodyPr wrap="square" rtlCol="0">
            <a:spAutoFit/>
          </a:bodyPr>
          <a:lstStyle/>
          <a:p>
            <a:pPr algn="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sym typeface="+mn-ea"/>
              </a:rPr>
              <a:t>相同的表面对钢球的阻力是相同的，通过观察钢球在毛巾</a:t>
            </a:r>
            <a:endParaRPr lang="en-US" altLang="zh-CN" sz="2800" dirty="0">
              <a:solidFill>
                <a:srgbClr val="FF0000"/>
              </a:solidFill>
              <a:latin typeface="微软雅黑" panose="020B0503020204020204" pitchFamily="34" charset="-122"/>
              <a:ea typeface="微软雅黑" panose="020B0503020204020204" pitchFamily="34" charset="-122"/>
              <a:sym typeface="+mn-ea"/>
            </a:endParaRPr>
          </a:p>
          <a:p>
            <a:pP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sym typeface="+mn-ea"/>
              </a:rPr>
              <a:t>面上从开始滚动到静止的距离大小可以判断出钢球的动能大小</a:t>
            </a:r>
            <a:endParaRPr lang="en-US" altLang="zh-CN" sz="2800" dirty="0">
              <a:solidFill>
                <a:srgbClr val="FF0000"/>
              </a:solidFill>
              <a:latin typeface="微软雅黑" panose="020B0503020204020204" pitchFamily="34" charset="-122"/>
              <a:ea typeface="微软雅黑" panose="020B0503020204020204" pitchFamily="34" charset="-122"/>
              <a:sym typeface="+mn-ea"/>
            </a:endParaRPr>
          </a:p>
        </p:txBody>
      </p:sp>
      <p:sp>
        <p:nvSpPr>
          <p:cNvPr id="12" name="TextBox 2"/>
          <p:cNvSpPr txBox="1"/>
          <p:nvPr/>
        </p:nvSpPr>
        <p:spPr>
          <a:xfrm>
            <a:off x="9906316" y="4581128"/>
            <a:ext cx="138837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合理</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23">
            <a:extLst>
              <a:ext uri="{FF2B5EF4-FFF2-40B4-BE49-F238E27FC236}">
                <a16:creationId xmlns:a16="http://schemas.microsoft.com/office/drawing/2014/main" id="{ACCBDEA8-E486-4151-B4F6-43E0B4DDC332}"/>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DA03BF1E-B3B9-4C92-9B8B-9D28275495D9}"/>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13BFCB45-7087-4BDB-B27C-C5C74C78F09C}"/>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94CC1FFF-9437-402F-BDB4-E4ADA51B71AB}"/>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C5FCBE13-E7B4-4086-9196-4DFBAF646D25}"/>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15C48687-20CC-4C62-AF3E-DE58AE46F6A9}"/>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EE712ED5-1B16-4069-B540-8EE2A27CF74E}"/>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FC642E74-A751-4F33-9D5A-7EC6355AB8A0}"/>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2B4F267D-4CF2-47EA-8C0B-DD2E3B55F9D5}"/>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731EFD48-025D-44AA-B967-E3EC0DA7FA40}"/>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80F78493-1B42-43B1-9775-B9313E27EB7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028BBDAC-B6DF-452C-9644-5CD59CF0EC90}"/>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94ED9289-0C51-440E-BB66-2822984931A8}"/>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14AE5F5B-9F00-4F6C-A6C2-88DB1D8B6511}"/>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768ADFD5-31AC-4866-9CE0-671276DD019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28CFD49E-2726-4CF7-B85B-3B3BD65B0D6E}"/>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79791847-DCCD-4BA8-BBEB-8CB1C4ECF0EA}"/>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52E4CA2D-D06C-45EE-AF88-196D34923B75}"/>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B0F933EC-3575-440B-BEB2-2967EA62A54C}"/>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913080D0-EF4F-4B36-97CD-0DC303C60C0E}"/>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EF3D9F38-1C3A-4862-9A84-06A26D5EF2B6}"/>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A13E8D6E-551D-4BA0-9F9C-0FA98D6D7D06}"/>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723B4C77-B595-4676-9D3F-592AB3A6C154}"/>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51C65923-6BCB-48E4-8206-E7B26958329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DFE2B56C-FA4F-4497-89D7-16C6519A789A}"/>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8E75CC89-2DEF-43A6-9270-A7E15F4B050E}"/>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AF15899A-F7FC-45F5-A988-661773951E60}"/>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8CB6CE68-6561-4B9D-8FBF-D05B16D6A1FE}"/>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A3BE4F7E-44C7-465B-AFC0-AE2502E4E638}"/>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00446F34-5D6A-4F43-858B-9CA4130492EB}"/>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F283255E-5501-4134-8904-AAA709D7E1D4}"/>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1BF64C3D-6070-486F-93DF-00990772CBC0}"/>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5039BBE5-3840-442E-A14B-DAB9C73DA0E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394C4A6D-3CDE-4873-B6C2-8D75531B9FEC}"/>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613AE3D4-4341-4C9B-9D1A-614338C01CC2}"/>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6586765E-ABA5-4F66-91F9-A5AE2FBC8966}"/>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CD4CFA7C-A841-4AC2-BE23-7E573C940A8F}"/>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E833BE27-F19D-4F47-9F86-9CC779877C1B}"/>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2D2FADA0-CF08-4BD7-B6D7-2B9C171272CF}"/>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C7E61224-0BE9-48AD-AC8D-F1C3C4AE7CE6}"/>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8980DB62-2F60-44B7-8BA0-EA90C5C5488E}"/>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6F7E62D2-5647-4A17-A982-6FF89856AC80}"/>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C8CF4333-6532-436D-8B6A-AE1AE91CDD20}"/>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958994AB-3DF6-45E1-8FFC-D8C16DBF3037}"/>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426C2BA4-554D-421F-8AFE-689F2FBE5D69}"/>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2271A386-B8D7-44AC-8E76-4C5E5F889098}"/>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AB38A9DE-1729-4D2C-A193-A246A457DB96}"/>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764E789F-C72B-457A-B8BF-2DFD10BD9CCB}"/>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34E50265-3E51-4686-9CD7-F00E1846D0A1}"/>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7EF431F4-AD84-4C22-ACB0-FB7CCA7C247E}"/>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F64C17D3-3455-4814-AA31-13BB30BC5822}"/>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7327FF0E-873B-43F1-AF88-21CD9387A520}"/>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C5D0BA68-ECDE-4CF5-9685-FBA002E742C8}"/>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683409AF-A8BB-4CCB-901A-A1FB59D1B2DC}"/>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77216DD3-BE02-4AEA-8C12-B975E280D734}"/>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072E5A37-7A1F-449E-AB12-BFE96AA9D228}"/>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5574D0D4-3E6E-4D4E-B0D8-7389B3FCCA3E}"/>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594907CF-A76B-4B8C-B0CF-8284295A886C}"/>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74" name="Text Box 13"/>
          <p:cNvSpPr txBox="1">
            <a:spLocks noChangeArrowheads="1"/>
          </p:cNvSpPr>
          <p:nvPr/>
        </p:nvSpPr>
        <p:spPr bwMode="auto">
          <a:xfrm>
            <a:off x="674688" y="1426180"/>
            <a:ext cx="10795495" cy="1955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 做功的两个必要因素</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．作用在物体上的力；</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．物体在力的方向上移动的距离。</a:t>
            </a:r>
          </a:p>
        </p:txBody>
      </p:sp>
      <p:grpSp>
        <p:nvGrpSpPr>
          <p:cNvPr id="57" name="组合 56"/>
          <p:cNvGrpSpPr/>
          <p:nvPr/>
        </p:nvGrpSpPr>
        <p:grpSpPr bwMode="auto">
          <a:xfrm>
            <a:off x="-101600" y="404813"/>
            <a:ext cx="5189487" cy="523220"/>
            <a:chOff x="0" y="623478"/>
            <a:chExt cx="4574427" cy="459160"/>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重点回顾：功</a:t>
              </a: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01600" y="404813"/>
            <a:ext cx="4295775" cy="523875"/>
            <a:chOff x="0" y="623478"/>
            <a:chExt cx="3786638" cy="459735"/>
          </a:xfrm>
        </p:grpSpPr>
        <p:grpSp>
          <p:nvGrpSpPr>
            <p:cNvPr id="3" name="组合 20"/>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sz="2800" dirty="0">
                  <a:latin typeface="微软雅黑" panose="020B0503020204020204" pitchFamily="34" charset="-122"/>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sz="2800" dirty="0">
                  <a:latin typeface="微软雅黑" panose="020B0503020204020204" pitchFamily="34" charset="-122"/>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随堂训练</a:t>
              </a:r>
            </a:p>
          </p:txBody>
        </p:sp>
      </p:grpSp>
      <p:sp>
        <p:nvSpPr>
          <p:cNvPr id="7" name="Rectangle 2"/>
          <p:cNvSpPr>
            <a:spLocks noChangeArrowheads="1"/>
          </p:cNvSpPr>
          <p:nvPr/>
        </p:nvSpPr>
        <p:spPr bwMode="auto">
          <a:xfrm>
            <a:off x="803667" y="1283244"/>
            <a:ext cx="9912424" cy="662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下列生活实例中，力对物体做功的有</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p>
        </p:txBody>
      </p:sp>
      <p:sp>
        <p:nvSpPr>
          <p:cNvPr id="9" name="TextBox 8"/>
          <p:cNvSpPr txBox="1"/>
          <p:nvPr/>
        </p:nvSpPr>
        <p:spPr>
          <a:xfrm>
            <a:off x="6960096" y="1283244"/>
            <a:ext cx="870731"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indent="173355">
              <a:lnSpc>
                <a:spcPct val="150000"/>
              </a:lnSpc>
              <a:buFontTx/>
              <a:buNone/>
              <a:defRPr sz="2800">
                <a:latin typeface="微软雅黑" panose="020B0503020204020204" pitchFamily="34" charset="-122"/>
                <a:ea typeface="微软雅黑" panose="020B0503020204020204" pitchFamily="34" charset="-122"/>
                <a:cs typeface="Times New Roman" panose="02020603050405020304" pitchFamily="18" charset="0"/>
              </a:defRPr>
            </a:lvl1pPr>
          </a:lstStyle>
          <a:p>
            <a:r>
              <a:rPr lang="en-US" altLang="zh-CN" dirty="0">
                <a:solidFill>
                  <a:srgbClr val="FF0000"/>
                </a:solidFill>
              </a:rPr>
              <a:t>A</a:t>
            </a:r>
            <a:endParaRPr lang="zh-CN" altLang="en-US" dirty="0">
              <a:solidFill>
                <a:srgbClr val="FF0000"/>
              </a:solidFill>
            </a:endParaRPr>
          </a:p>
        </p:txBody>
      </p:sp>
      <p:pic>
        <p:nvPicPr>
          <p:cNvPr id="10" name="图片 9"/>
          <p:cNvPicPr>
            <a:picLocks noChangeAspect="1"/>
          </p:cNvPicPr>
          <p:nvPr/>
        </p:nvPicPr>
        <p:blipFill>
          <a:blip r:embed="rId2" cstate="print">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870749" y="2504262"/>
            <a:ext cx="2294760" cy="1850613"/>
          </a:xfrm>
          <a:prstGeom prst="rect">
            <a:avLst/>
          </a:prstGeom>
        </p:spPr>
      </p:pic>
      <p:pic>
        <p:nvPicPr>
          <p:cNvPr id="13" name="图片 12"/>
          <p:cNvPicPr>
            <a:picLocks noChangeAspect="1"/>
          </p:cNvPicPr>
          <p:nvPr/>
        </p:nvPicPr>
        <p:blipFill>
          <a:blip r:embed="rId4" cstate="print">
            <a:grayscl/>
            <a:extLst>
              <a:ext uri="{BEBA8EAE-BF5A-486C-A8C5-ECC9F3942E4B}">
                <a14:imgProps xmlns:a14="http://schemas.microsoft.com/office/drawing/2010/main">
                  <a14:imgLayer r:embed="rId5">
                    <a14:imgEffect>
                      <a14:colorTemperature colorTemp="112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4118634" y="2504262"/>
            <a:ext cx="2159414" cy="1799511"/>
          </a:xfrm>
          <a:prstGeom prst="rect">
            <a:avLst/>
          </a:prstGeom>
        </p:spPr>
      </p:pic>
      <p:pic>
        <p:nvPicPr>
          <p:cNvPr id="14" name="图片 13"/>
          <p:cNvPicPr>
            <a:picLocks noChangeAspect="1"/>
          </p:cNvPicPr>
          <p:nvPr/>
        </p:nvPicPr>
        <p:blipFill>
          <a:blip r:embed="rId6" cstate="print">
            <a:grayscl/>
            <a:extLst>
              <a:ext uri="{28A0092B-C50C-407E-A947-70E740481C1C}">
                <a14:useLocalDpi xmlns:a14="http://schemas.microsoft.com/office/drawing/2010/main" val="0"/>
              </a:ext>
            </a:extLst>
          </a:blip>
          <a:stretch>
            <a:fillRect/>
          </a:stretch>
        </p:blipFill>
        <p:spPr>
          <a:xfrm>
            <a:off x="9470054" y="2276742"/>
            <a:ext cx="1349177" cy="2024992"/>
          </a:xfrm>
          <a:prstGeom prst="rect">
            <a:avLst/>
          </a:prstGeom>
        </p:spPr>
      </p:pic>
      <p:pic>
        <p:nvPicPr>
          <p:cNvPr id="15" name="图片 14"/>
          <p:cNvPicPr>
            <a:picLocks noChangeAspect="1"/>
          </p:cNvPicPr>
          <p:nvPr/>
        </p:nvPicPr>
        <p:blipFill>
          <a:blip r:embed="rId7" cstate="print">
            <a:grayscl/>
            <a:extLst>
              <a:ext uri="{BEBA8EAE-BF5A-486C-A8C5-ECC9F3942E4B}">
                <a14:imgProps xmlns:a14="http://schemas.microsoft.com/office/drawing/2010/main">
                  <a14:imgLayer r:embed="rId8">
                    <a14:imgEffect>
                      <a14:colorTemperature colorTemp="11200"/>
                    </a14:imgEffect>
                    <a14:imgEffect>
                      <a14:saturation sat="33000"/>
                    </a14:imgEffect>
                  </a14:imgLayer>
                </a14:imgProps>
              </a:ext>
              <a:ext uri="{28A0092B-C50C-407E-A947-70E740481C1C}">
                <a14:useLocalDpi xmlns:a14="http://schemas.microsoft.com/office/drawing/2010/main" val="0"/>
              </a:ext>
            </a:extLst>
          </a:blip>
          <a:stretch>
            <a:fillRect/>
          </a:stretch>
        </p:blipFill>
        <p:spPr>
          <a:xfrm>
            <a:off x="7032104" y="2147798"/>
            <a:ext cx="1404457" cy="2282880"/>
          </a:xfrm>
          <a:prstGeom prst="rect">
            <a:avLst/>
          </a:prstGeom>
        </p:spPr>
      </p:pic>
      <p:sp>
        <p:nvSpPr>
          <p:cNvPr id="16" name="文本框 15"/>
          <p:cNvSpPr txBox="1"/>
          <p:nvPr/>
        </p:nvSpPr>
        <p:spPr>
          <a:xfrm>
            <a:off x="697680" y="4451555"/>
            <a:ext cx="2880320" cy="830997"/>
          </a:xfrm>
          <a:prstGeom prst="rect">
            <a:avLst/>
          </a:prstGeom>
          <a:noFill/>
        </p:spPr>
        <p:txBody>
          <a:bodyPr wrap="square" rtlCol="0">
            <a:spAutoFit/>
          </a:bodyPr>
          <a:lstStyle/>
          <a:p>
            <a:r>
              <a:rPr lang="en-US" altLang="zh-CN" sz="2400" dirty="0">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小车在推力的作用下前进一段距离</a:t>
            </a:r>
          </a:p>
        </p:txBody>
      </p:sp>
      <p:sp>
        <p:nvSpPr>
          <p:cNvPr id="17" name="文本框 16"/>
          <p:cNvSpPr txBox="1"/>
          <p:nvPr/>
        </p:nvSpPr>
        <p:spPr>
          <a:xfrm>
            <a:off x="4050299" y="4467804"/>
            <a:ext cx="2509505" cy="830997"/>
          </a:xfrm>
          <a:prstGeom prst="rect">
            <a:avLst/>
          </a:prstGeom>
          <a:noFill/>
        </p:spPr>
        <p:txBody>
          <a:bodyPr wrap="square" rtlCol="0">
            <a:spAutoFit/>
          </a:bodyPr>
          <a:lstStyle/>
          <a:p>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用尽全力搬石头，没有搬起</a:t>
            </a:r>
          </a:p>
        </p:txBody>
      </p:sp>
      <p:sp>
        <p:nvSpPr>
          <p:cNvPr id="18" name="文本框 17"/>
          <p:cNvSpPr txBox="1"/>
          <p:nvPr/>
        </p:nvSpPr>
        <p:spPr>
          <a:xfrm>
            <a:off x="6559804" y="4470211"/>
            <a:ext cx="2344508" cy="830997"/>
          </a:xfrm>
          <a:prstGeom prst="rect">
            <a:avLst/>
          </a:prstGeom>
          <a:noFill/>
        </p:spPr>
        <p:txBody>
          <a:bodyPr wrap="square" rtlCol="0">
            <a:spAutoFit/>
          </a:bodyPr>
          <a:lstStyle/>
          <a:p>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提着滑板在水平路面上前进</a:t>
            </a:r>
          </a:p>
        </p:txBody>
      </p:sp>
      <p:sp>
        <p:nvSpPr>
          <p:cNvPr id="19" name="文本框 18"/>
          <p:cNvSpPr txBox="1"/>
          <p:nvPr/>
        </p:nvSpPr>
        <p:spPr>
          <a:xfrm>
            <a:off x="9096882" y="4467804"/>
            <a:ext cx="2211267" cy="830997"/>
          </a:xfrm>
          <a:prstGeom prst="rect">
            <a:avLst/>
          </a:prstGeom>
          <a:noFill/>
        </p:spPr>
        <p:txBody>
          <a:bodyPr wrap="square" rtlCol="0">
            <a:spAutoFit/>
          </a:bodyPr>
          <a:lstStyle/>
          <a:p>
            <a:r>
              <a:rPr lang="en-US" altLang="zh-CN" sz="2400" dirty="0">
                <a:latin typeface="微软雅黑" panose="020B0503020204020204" pitchFamily="34" charset="-122"/>
                <a:ea typeface="微软雅黑" panose="020B0503020204020204" pitchFamily="34" charset="-122"/>
              </a:rPr>
              <a:t>D.</a:t>
            </a:r>
            <a:r>
              <a:rPr lang="zh-CN" altLang="en-US" sz="2400" dirty="0">
                <a:latin typeface="微软雅黑" panose="020B0503020204020204" pitchFamily="34" charset="-122"/>
                <a:ea typeface="微软雅黑" panose="020B0503020204020204" pitchFamily="34" charset="-122"/>
              </a:rPr>
              <a:t>将杠铃举起后，没有动</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22401" y="764704"/>
            <a:ext cx="10153128"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每天都会有许多全国各地的人民群众，来到天安门广场观看升国旗仪式。天安门广场上的国旗，每天都会准时同太阳一起升起，</a:t>
            </a:r>
            <a:r>
              <a:rPr lang="en-US" altLang="zh-CN" sz="2800" dirty="0">
                <a:latin typeface="微软雅黑" panose="020B0503020204020204" pitchFamily="34" charset="-122"/>
                <a:ea typeface="微软雅黑" panose="020B0503020204020204" pitchFamily="34" charset="-122"/>
              </a:rPr>
              <a:t>25000</a:t>
            </a:r>
            <a:r>
              <a:rPr lang="zh-CN" altLang="en-US" sz="2800" dirty="0">
                <a:latin typeface="微软雅黑" panose="020B0503020204020204" pitchFamily="34" charset="-122"/>
                <a:ea typeface="微软雅黑" panose="020B0503020204020204" pitchFamily="34" charset="-122"/>
              </a:rPr>
              <a:t>次零失误。这是护卫国旗的战士们，一天一个两万步，两年一个新长征的训练缔造的奇迹。天安门广场上的国旗总重为</a:t>
            </a:r>
            <a:r>
              <a:rPr lang="en-US" altLang="zh-CN" sz="2800" dirty="0">
                <a:latin typeface="微软雅黑" panose="020B0503020204020204" pitchFamily="34" charset="-122"/>
                <a:ea typeface="微软雅黑" panose="020B0503020204020204" pitchFamily="34" charset="-122"/>
              </a:rPr>
              <a:t>175N</a:t>
            </a:r>
            <a:r>
              <a:rPr lang="zh-CN" altLang="en-US" sz="2800" dirty="0">
                <a:latin typeface="微软雅黑" panose="020B0503020204020204" pitchFamily="34" charset="-122"/>
                <a:ea typeface="微软雅黑" panose="020B0503020204020204" pitchFamily="34" charset="-122"/>
              </a:rPr>
              <a:t>，升旗时</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如图</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，国旗上升高度为</a:t>
            </a:r>
            <a:r>
              <a:rPr lang="en-US" altLang="zh-CN" sz="2800" dirty="0">
                <a:latin typeface="微软雅黑" panose="020B0503020204020204" pitchFamily="34" charset="-122"/>
                <a:ea typeface="微软雅黑" panose="020B0503020204020204" pitchFamily="34" charset="-122"/>
              </a:rPr>
              <a:t>30m</a:t>
            </a:r>
            <a:r>
              <a:rPr lang="zh-CN" altLang="en-US" sz="2800" dirty="0">
                <a:latin typeface="微软雅黑" panose="020B0503020204020204" pitchFamily="34" charset="-122"/>
                <a:ea typeface="微软雅黑" panose="020B0503020204020204" pitchFamily="34" charset="-122"/>
              </a:rPr>
              <a:t>，所用时间为</a:t>
            </a: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分</a:t>
            </a:r>
            <a:r>
              <a:rPr lang="en-US" altLang="zh-CN" sz="2800" dirty="0">
                <a:latin typeface="微软雅黑" panose="020B0503020204020204" pitchFamily="34" charset="-122"/>
                <a:ea typeface="微软雅黑" panose="020B0503020204020204" pitchFamily="34" charset="-122"/>
              </a:rPr>
              <a:t>07</a:t>
            </a:r>
            <a:r>
              <a:rPr lang="zh-CN" altLang="en-US" sz="2800" dirty="0">
                <a:latin typeface="微软雅黑" panose="020B0503020204020204" pitchFamily="34" charset="-122"/>
                <a:ea typeface="微软雅黑" panose="020B0503020204020204" pitchFamily="34" charset="-122"/>
              </a:rPr>
              <a:t>秒。国旗上升的平均速度是</a:t>
            </a:r>
            <a:r>
              <a:rPr lang="en-US" altLang="zh-CN" sz="2800" dirty="0">
                <a:latin typeface="微软雅黑" panose="020B0503020204020204" pitchFamily="34" charset="-122"/>
                <a:ea typeface="微软雅黑" panose="020B0503020204020204" pitchFamily="34" charset="-122"/>
              </a:rPr>
              <a:t>_______m/s</a:t>
            </a:r>
            <a:r>
              <a:rPr lang="zh-CN" altLang="en-US" sz="2800" dirty="0">
                <a:latin typeface="微软雅黑" panose="020B0503020204020204" pitchFamily="34" charset="-122"/>
                <a:ea typeface="微软雅黑" panose="020B0503020204020204" pitchFamily="34" charset="-122"/>
              </a:rPr>
              <a:t>，将国旗沿竖直方向匀速升高</a:t>
            </a:r>
            <a:r>
              <a:rPr lang="en-US" altLang="zh-CN" sz="2800" dirty="0">
                <a:latin typeface="微软雅黑" panose="020B0503020204020204" pitchFamily="34" charset="-122"/>
                <a:ea typeface="微软雅黑" panose="020B0503020204020204" pitchFamily="34" charset="-122"/>
              </a:rPr>
              <a:t>30 m</a:t>
            </a:r>
            <a:r>
              <a:rPr lang="zh-CN" altLang="en-US" sz="2800" dirty="0">
                <a:latin typeface="微软雅黑" panose="020B0503020204020204" pitchFamily="34" charset="-122"/>
                <a:ea typeface="微软雅黑" panose="020B0503020204020204" pitchFamily="34" charset="-122"/>
              </a:rPr>
              <a:t>，拉力对国旗做的功是</a:t>
            </a:r>
            <a:r>
              <a:rPr lang="en-US" altLang="zh-CN" sz="2800" dirty="0">
                <a:latin typeface="微软雅黑" panose="020B0503020204020204" pitchFamily="34" charset="-122"/>
                <a:ea typeface="微软雅黑" panose="020B0503020204020204" pitchFamily="34" charset="-122"/>
              </a:rPr>
              <a:t>________J</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sp>
        <p:nvSpPr>
          <p:cNvPr id="18" name="文本框 17"/>
          <p:cNvSpPr txBox="1"/>
          <p:nvPr/>
        </p:nvSpPr>
        <p:spPr>
          <a:xfrm>
            <a:off x="7104112" y="4699896"/>
            <a:ext cx="1069647"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5250</a:t>
            </a:r>
          </a:p>
        </p:txBody>
      </p:sp>
      <p:sp>
        <p:nvSpPr>
          <p:cNvPr id="19" name="文本框 18"/>
          <p:cNvSpPr txBox="1"/>
          <p:nvPr/>
        </p:nvSpPr>
        <p:spPr>
          <a:xfrm>
            <a:off x="6240016" y="4077072"/>
            <a:ext cx="864096" cy="523220"/>
          </a:xfrm>
          <a:prstGeom prst="rect">
            <a:avLst/>
          </a:prstGeom>
          <a:noFill/>
        </p:spPr>
        <p:txBody>
          <a:bodyPr wrap="square" rtlCol="0" anchor="t">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0.2</a:t>
            </a:r>
            <a:endPar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endParaRPr>
          </a:p>
        </p:txBody>
      </p:sp>
      <p:pic>
        <p:nvPicPr>
          <p:cNvPr id="6" name="图片 -2147482328" descr="C:\Documents and Settings\Administrator\桌面\2020山西物理9.2补单片\W187.TIF"/>
          <p:cNvPicPr>
            <a:picLocks noChangeAspect="1"/>
          </p:cNvPicPr>
          <p:nvPr/>
        </p:nvPicPr>
        <p:blipFill>
          <a:blip r:embed="rId2" r:link="rId3"/>
          <a:stretch>
            <a:fillRect/>
          </a:stretch>
        </p:blipFill>
        <p:spPr>
          <a:xfrm>
            <a:off x="8760296" y="4959474"/>
            <a:ext cx="2155190" cy="1466215"/>
          </a:xfrm>
          <a:prstGeom prst="rect">
            <a:avLst/>
          </a:prstGeom>
          <a:noFill/>
          <a:ln w="9525">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 calcmode="lin" valueType="num">
                                      <p:cBhvr additive="base">
                                        <p:cTn id="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8">
                                            <p:txEl>
                                              <p:pRg st="0" end="0"/>
                                            </p:txEl>
                                          </p:spTgt>
                                        </p:tgtEl>
                                        <p:attrNameLst>
                                          <p:attrName>style.visibility</p:attrName>
                                        </p:attrNameLst>
                                      </p:cBhvr>
                                      <p:to>
                                        <p:strVal val="visible"/>
                                      </p:to>
                                    </p:set>
                                    <p:anim calcmode="lin" valueType="num">
                                      <p:cBhvr additive="base">
                                        <p:cTn id="1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23">
            <a:extLst>
              <a:ext uri="{FF2B5EF4-FFF2-40B4-BE49-F238E27FC236}">
                <a16:creationId xmlns:a16="http://schemas.microsoft.com/office/drawing/2014/main" id="{5F873620-7A10-4FD9-8590-C3E33360B33E}"/>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43069F75-E283-4136-93E8-34BC9FBAB71C}"/>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B21B33E0-5C89-47D4-B089-07715537C5F7}"/>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2C455666-740B-499F-8E79-245551000433}"/>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AA2E5E91-33C3-44AD-B69C-1E0211996D99}"/>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1A7EC64D-73B4-490C-9434-CC6BF4A374DC}"/>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F5C3298B-DAA7-4ED0-B146-7B9306A8D0FB}"/>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7110121F-3963-4384-A127-53255FF6D102}"/>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ECA918B7-265C-44F5-904F-B5D17B455B4E}"/>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D665C41D-D1BA-435D-95B1-AF151E489079}"/>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6C1B4C1D-3B3F-4A90-82CB-638892308272}"/>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2C3F9609-22E4-411E-A008-4B521656F54C}"/>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C519BCC3-44E0-4F34-9F86-298BC7A550DC}"/>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60D37D26-605D-476F-BEDC-DF3B183EDB71}"/>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7CB2FFE6-994D-4F11-8C02-5CEEBA7C89BA}"/>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C15546A2-9F27-450D-9251-9F532F297D07}"/>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9178DBE6-486F-45A7-AC86-992E004DC681}"/>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ED56BF4A-BC07-48EF-8E3B-9C586F9F4754}"/>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44E07F0B-A3B9-44B5-BB13-A4C8758E8FB1}"/>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0B3B718B-620A-4591-A80E-CB2B378C45D6}"/>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257931DE-F610-48F1-A67A-306DA340C72D}"/>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A4B8D1D8-39FF-4479-964B-63D5FD23BF86}"/>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402ECC51-65D4-4F9F-9DFD-83E75D69F3CF}"/>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FEA963A9-A35F-43D1-82D0-37CC0F9A14D6}"/>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639F551D-D0B5-46EE-958E-CA94976DE817}"/>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5674301D-8EB8-4BB4-958C-80E2AAFD3328}"/>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E713229F-8086-40CA-904E-94885C47B61F}"/>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46359C9B-D62B-41AF-BEAE-08730B04CDA3}"/>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08E32610-FBD9-4695-8A15-5A195AB8B453}"/>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418E54D8-DB4D-4E8C-9173-94EF31075000}"/>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18ACBCD8-5080-4034-8E3B-68EDB8195767}"/>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8505BE24-FEB5-4040-93DE-7096A022EB62}"/>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C2F144C6-F906-4053-B2E5-7D5CED94ABE9}"/>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A065F312-0A7B-40B8-BAD6-12821E6AC2E7}"/>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ED2C123E-8AE5-4EFA-BD57-3F3C86AF31C3}"/>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E4A87257-1666-4015-B066-9E8D1B1AF1D8}"/>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D9B06B8C-5CF0-4861-B831-DFEDE29D15E2}"/>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B7915F46-99D5-4C76-BB0F-E91968739A2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0B96BA1F-953E-4F31-A4D9-236C9469F603}"/>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8D9A7714-03B0-4189-8113-9035539B4241}"/>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EF1219E3-894A-4195-9E1A-381C18626C88}"/>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D9D91075-470D-4E6A-A4A5-6D29D1AB75AA}"/>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82FCF3B4-40F9-4A6F-BB4D-D21A7EB1CC8A}"/>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539BD52B-5C7B-4EE5-8AAE-6BA7BF56093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088895AC-8C5E-40C4-81F5-0CF45572694E}"/>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B00B8072-6042-4B52-BF84-EDA440593019}"/>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455FD6E4-FB90-4FEB-BE17-B25E1D77FEA3}"/>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42F852F1-9029-4198-80C6-0FD94AC95D49}"/>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F940B731-7300-439F-BE92-65C946371D83}"/>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1AA93C8B-AFE9-4F37-9210-FA5AE37F08A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EFC168B7-7CEB-4DF5-9266-673BD8BC9D2A}"/>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1ED32602-88CD-448F-9435-DA3A924C2DB9}"/>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79405FDD-552A-4AF5-A1CC-6BACA1780D22}"/>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D310DF5C-22D9-4535-AB0A-0524F5D8FF2D}"/>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2B070CA4-CFF6-4065-BA1F-79CCF21B6FAF}"/>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FD4A552D-D020-4459-B40C-CF58142CF204}"/>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8A96BD2E-BD7C-46E7-AE0F-561E0DEB7FF3}"/>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B16C5FD1-4EC1-4294-9EB3-7C9A091FE137}"/>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 name="Rectangle 3"/>
          <p:cNvSpPr>
            <a:spLocks noChangeArrowheads="1"/>
          </p:cNvSpPr>
          <p:nvPr/>
        </p:nvSpPr>
        <p:spPr bwMode="auto">
          <a:xfrm>
            <a:off x="983432" y="1984177"/>
            <a:ext cx="10094742"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一辆小汽车发动机的额定功率为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60kW</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，汽车在额定功率下以</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20m/s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的速度匀速行驶，</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5min</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内牵引力所做的功是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________J</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；小汽车受到的阻力是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_________N</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sp>
        <p:nvSpPr>
          <p:cNvPr id="5" name="TextBox 4"/>
          <p:cNvSpPr txBox="1"/>
          <p:nvPr/>
        </p:nvSpPr>
        <p:spPr>
          <a:xfrm>
            <a:off x="9048328" y="2630507"/>
            <a:ext cx="1944216" cy="73866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indent="173355">
              <a:lnSpc>
                <a:spcPct val="150000"/>
              </a:lnSpc>
              <a:buFontTx/>
              <a:buNone/>
              <a:defRPr sz="2800">
                <a:latin typeface="微软雅黑" panose="020B0503020204020204" pitchFamily="34" charset="-122"/>
                <a:ea typeface="微软雅黑" panose="020B0503020204020204" pitchFamily="34" charset="-122"/>
                <a:cs typeface="Times New Roman" panose="02020603050405020304" pitchFamily="18" charset="0"/>
              </a:defRPr>
            </a:lvl1pPr>
          </a:lstStyle>
          <a:p>
            <a:pPr indent="0"/>
            <a:r>
              <a:rPr lang="en-US" altLang="zh-CN" dirty="0">
                <a:solidFill>
                  <a:srgbClr val="FF0000"/>
                </a:solidFill>
              </a:rPr>
              <a:t>1.8×10</a:t>
            </a:r>
            <a:r>
              <a:rPr lang="en-US" altLang="zh-CN" baseline="30000" dirty="0">
                <a:solidFill>
                  <a:srgbClr val="FF0000"/>
                </a:solidFill>
              </a:rPr>
              <a:t>7</a:t>
            </a:r>
            <a:r>
              <a:rPr lang="en-US" altLang="zh-CN" dirty="0">
                <a:solidFill>
                  <a:srgbClr val="FF0000"/>
                </a:solidFill>
              </a:rPr>
              <a:t> </a:t>
            </a:r>
            <a:endParaRPr lang="zh-CN" altLang="en-US" dirty="0">
              <a:solidFill>
                <a:srgbClr val="FF0000"/>
              </a:solidFill>
            </a:endParaRPr>
          </a:p>
        </p:txBody>
      </p:sp>
      <p:sp>
        <p:nvSpPr>
          <p:cNvPr id="7" name="TextBox 4"/>
          <p:cNvSpPr txBox="1"/>
          <p:nvPr/>
        </p:nvSpPr>
        <p:spPr>
          <a:xfrm>
            <a:off x="4439816" y="3212976"/>
            <a:ext cx="1944216"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indent="173355">
              <a:lnSpc>
                <a:spcPct val="150000"/>
              </a:lnSpc>
              <a:buFontTx/>
              <a:buNone/>
              <a:defRPr sz="2800">
                <a:latin typeface="微软雅黑" panose="020B0503020204020204" pitchFamily="34" charset="-122"/>
                <a:ea typeface="微软雅黑" panose="020B0503020204020204" pitchFamily="34" charset="-122"/>
                <a:cs typeface="Times New Roman" panose="02020603050405020304" pitchFamily="18" charset="0"/>
              </a:defRPr>
            </a:lvl1pPr>
          </a:lstStyle>
          <a:p>
            <a:pPr indent="0"/>
            <a:r>
              <a:rPr lang="en-US" altLang="zh-CN" dirty="0">
                <a:solidFill>
                  <a:srgbClr val="FF0000"/>
                </a:solidFill>
              </a:rPr>
              <a:t>3000</a:t>
            </a:r>
            <a:endParaRPr lang="zh-CN" altLang="en-US"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23">
            <a:extLst>
              <a:ext uri="{FF2B5EF4-FFF2-40B4-BE49-F238E27FC236}">
                <a16:creationId xmlns:a16="http://schemas.microsoft.com/office/drawing/2014/main" id="{0A98CE0A-30F8-4DDF-AEE3-D56047F365D2}"/>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66F483EF-5E79-43A4-888B-F8108ADA31B5}"/>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5584B21E-CA07-4AC8-B410-7C637AFDE335}"/>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99D63E1F-B3DC-4928-992F-8467F7F9A8AA}"/>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5312A580-288D-4015-A13E-BC1FBF743319}"/>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1F3ACBDA-B762-4B27-BD56-DE5A526FB027}"/>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33A7BD50-0789-4309-BC23-0802ECFD5D0E}"/>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B2131A60-9963-4453-8DED-F7E02A7B96A6}"/>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76336586-A366-4230-98FC-A33C4A36D6EC}"/>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D615C706-73AD-4A67-9A4C-BE6A4B1C231B}"/>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7D1956AD-BF72-40E0-8060-BF46A373B04B}"/>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09B09471-F177-49A3-A918-5968AF01A139}"/>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A7EAD118-BE4A-43A5-A964-EA0CCAE1C689}"/>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4AFE3811-C2BB-43DC-957E-1BCD422EEFCB}"/>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A92C417E-7700-4E7D-8E2D-F3F205BE66AF}"/>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2398FDC0-7918-4C6D-8133-7C04AAA8A99C}"/>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3907FD0F-2C00-4ADC-89E4-BEA79CDFC0DB}"/>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A22F9B4B-EBD7-4024-80EF-8EE3D48B5470}"/>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4E392805-DF12-480F-A12E-3CE7D83079B8}"/>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752F5991-10D9-44AF-9736-11AC8BED91F7}"/>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D395543D-3C96-490A-8D91-728145E6009C}"/>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7820012F-CCB6-4D97-BD3C-439968924142}"/>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A6C08476-EC26-44B2-8BAB-9C836559EB33}"/>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0299BDF5-83D8-4CBD-B92A-E70BCE5FF379}"/>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80A7E503-061E-4F97-833B-7D0F76D322F0}"/>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964DA229-93CB-46C6-A93F-FF3649A18860}"/>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A6001FF4-F5D5-4F12-AB09-CC02BB21DC92}"/>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D9BFF0BC-482E-443C-83BA-40E35686324C}"/>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ABEE236A-75A7-428A-A074-F1A8D1EBDAD0}"/>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F2B09933-B21B-4272-9D93-FA4F3E950295}"/>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5B2CABA2-4DB3-43E1-83F7-C6FCBEBFE7E6}"/>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6D7294E9-B4AE-4507-AB2A-94EBDE66A0A5}"/>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D7A700ED-D55F-4A80-ACB3-285A964A3924}"/>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2A9A3FE8-9E82-436D-B8E7-5156047A0B3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399699F9-980D-4351-8552-E89B1DAA5B99}"/>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FBD34D7A-7A45-4F58-A947-34B7B9B5BEEC}"/>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B8B9A846-42CA-49DF-A74B-A3D1EA2E0AD9}"/>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1A2D34CC-489A-4E2D-9087-D31D0ABDCD37}"/>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15C2E141-F3B5-4F1A-AC2B-E9A28B75F449}"/>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24077225-0C0F-4E7B-9F1C-48C0BF553EE8}"/>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D817CB07-591C-45E0-A1A3-B11AFF0D09E4}"/>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0B46A323-12AD-4DC1-BBAC-51199C510A69}"/>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44BB06A7-AA89-487A-A53A-5ACADF3099F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B0B33A3A-E798-4A56-AD9A-6A5A8F642EAA}"/>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29D18138-1D6B-457D-89A5-4CCF23F6A4C8}"/>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7987C7ED-10FD-4684-89AB-CF3F7001168D}"/>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A4F52D6F-72A9-4CF1-9D00-CAA14B38630D}"/>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99CBAEAA-C03F-4FE3-BED8-35DFAF12A0F6}"/>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B4577956-9B75-4BBA-86C2-D34FFE2E21A0}"/>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3056C01E-4999-4D7E-B071-89C79A23C6A7}"/>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AE2BCC13-318E-4DFC-945D-CC8D4D8EF9BC}"/>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79F3AE8B-79E0-482D-B10C-80354641BF77}"/>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F01D428A-1269-494C-9429-E2EB238D3081}"/>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C7112A45-5E13-4FE3-A80F-4CA83674A900}"/>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FA44595F-EEEF-449A-AAEF-3942DB788548}"/>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7C9F91A1-7D59-4323-863C-817B7C93F991}"/>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13A3DE1B-19FF-4BAE-8E00-8FA64591F4CE}"/>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D7C0D554-B162-49DD-9CBC-A4529405A588}"/>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362" name="Text Box 3"/>
          <p:cNvSpPr txBox="1">
            <a:spLocks noChangeArrowheads="1"/>
          </p:cNvSpPr>
          <p:nvPr/>
        </p:nvSpPr>
        <p:spPr bwMode="auto">
          <a:xfrm>
            <a:off x="1199456" y="1268760"/>
            <a:ext cx="10176933"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marL="0" marR="0" lvl="0" defTabSz="914400" eaLnBrk="1" latinLnBrk="0" hangingPunct="1">
              <a:lnSpc>
                <a:spcPct val="150000"/>
              </a:lnSpc>
              <a:buClrTx/>
              <a:buSzTx/>
              <a:buFontTx/>
              <a:buNone/>
              <a:defRPr kumimoji="0" sz="2800" b="0" i="0" u="none" strike="noStrike" cap="none" normalizeH="0" baseline="0">
                <a:ln>
                  <a:noFill/>
                </a:ln>
                <a:effectLst/>
                <a:latin typeface="微软雅黑" panose="020B0503020204020204" pitchFamily="34" charset="-122"/>
                <a:ea typeface="微软雅黑" panose="020B0503020204020204" pitchFamily="34" charset="-122"/>
                <a:cs typeface="Times New Roman" panose="02020603050405020304" pitchFamily="18" charset="0"/>
              </a:defRPr>
            </a:lvl1pPr>
          </a:lstStyle>
          <a:p>
            <a:r>
              <a:rPr lang="en-US" altLang="zh-CN" dirty="0"/>
              <a:t>4.</a:t>
            </a:r>
            <a:r>
              <a:rPr lang="zh-CN" altLang="en-US" dirty="0"/>
              <a:t>一辆小汽车载有</a:t>
            </a:r>
            <a:r>
              <a:rPr lang="en-US" altLang="zh-CN" dirty="0"/>
              <a:t>0.5t</a:t>
            </a:r>
            <a:r>
              <a:rPr lang="zh-CN" altLang="en-US" dirty="0"/>
              <a:t>货物在平直公路上行驶，在某段时间内速度</a:t>
            </a:r>
            <a:r>
              <a:rPr lang="en-US" altLang="zh-CN" dirty="0"/>
              <a:t>v</a:t>
            </a:r>
            <a:r>
              <a:rPr lang="zh-CN" altLang="en-US" dirty="0"/>
              <a:t>随时间</a:t>
            </a:r>
            <a:r>
              <a:rPr lang="en-US" altLang="zh-CN" dirty="0"/>
              <a:t>t</a:t>
            </a:r>
            <a:r>
              <a:rPr lang="zh-CN" altLang="en-US" dirty="0"/>
              <a:t>变化的关系图像如图所示。已知车重</a:t>
            </a:r>
            <a:r>
              <a:rPr lang="en-US" altLang="zh-CN" dirty="0"/>
              <a:t>1.5t</a:t>
            </a:r>
            <a:r>
              <a:rPr lang="zh-CN" altLang="en-US" dirty="0"/>
              <a:t>，所受阻力是总重的</a:t>
            </a:r>
            <a:r>
              <a:rPr lang="en-US" altLang="zh-CN" dirty="0"/>
              <a:t>0.15</a:t>
            </a:r>
            <a:r>
              <a:rPr lang="zh-CN" altLang="en-US" dirty="0"/>
              <a:t>倍，则</a:t>
            </a:r>
            <a:r>
              <a:rPr lang="en-US" altLang="zh-CN" dirty="0"/>
              <a:t>10</a:t>
            </a:r>
            <a:r>
              <a:rPr lang="zh-CN" altLang="en-US" dirty="0"/>
              <a:t>～</a:t>
            </a:r>
            <a:r>
              <a:rPr lang="en-US" altLang="zh-CN" dirty="0"/>
              <a:t>20s</a:t>
            </a:r>
            <a:r>
              <a:rPr lang="zh-CN" altLang="en-US" dirty="0"/>
              <a:t>内牵引力的功率是</a:t>
            </a:r>
            <a:r>
              <a:rPr lang="en-US" altLang="zh-CN" dirty="0"/>
              <a:t>________W</a:t>
            </a:r>
            <a:r>
              <a:rPr lang="zh-CN" altLang="en-US" dirty="0"/>
              <a:t>。</a:t>
            </a:r>
          </a:p>
        </p:txBody>
      </p:sp>
      <p:pic>
        <p:nvPicPr>
          <p:cNvPr id="4" name="图片 -2147482310" descr="C:\Documents and Settings\Administrator\桌面\2020山西物理9.2补单片\W255.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4677421" y="3789040"/>
            <a:ext cx="2718435" cy="2230755"/>
          </a:xfrm>
          <a:prstGeom prst="rect">
            <a:avLst/>
          </a:prstGeom>
          <a:noFill/>
          <a:ln w="9525">
            <a:noFill/>
          </a:ln>
        </p:spPr>
      </p:pic>
      <p:sp>
        <p:nvSpPr>
          <p:cNvPr id="6" name="TextBox 4"/>
          <p:cNvSpPr txBox="1"/>
          <p:nvPr/>
        </p:nvSpPr>
        <p:spPr>
          <a:xfrm>
            <a:off x="8760296" y="2550732"/>
            <a:ext cx="1944216"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defPPr>
              <a:defRPr lang="zh-CN"/>
            </a:defPPr>
            <a:lvl1pPr indent="173355">
              <a:lnSpc>
                <a:spcPct val="150000"/>
              </a:lnSpc>
              <a:buFontTx/>
              <a:buNone/>
              <a:defRPr sz="2800">
                <a:latin typeface="微软雅黑" panose="020B0503020204020204" pitchFamily="34" charset="-122"/>
                <a:ea typeface="微软雅黑" panose="020B0503020204020204" pitchFamily="34" charset="-122"/>
                <a:cs typeface="Times New Roman" panose="02020603050405020304" pitchFamily="18" charset="0"/>
              </a:defRPr>
            </a:lvl1pPr>
          </a:lstStyle>
          <a:p>
            <a:pPr indent="0"/>
            <a:r>
              <a:rPr lang="en-US" altLang="zh-CN" dirty="0">
                <a:solidFill>
                  <a:srgbClr val="FF0000"/>
                </a:solidFill>
              </a:rPr>
              <a:t>6×10</a:t>
            </a:r>
            <a:r>
              <a:rPr lang="en-US" altLang="zh-CN" baseline="30000" dirty="0">
                <a:solidFill>
                  <a:srgbClr val="FF0000"/>
                </a:solidFill>
              </a:rPr>
              <a:t>4</a:t>
            </a:r>
            <a:r>
              <a:rPr lang="en-US" altLang="zh-CN" dirty="0">
                <a:solidFill>
                  <a:srgbClr val="FF0000"/>
                </a:solidFill>
              </a:rPr>
              <a:t> </a:t>
            </a:r>
            <a:endParaRPr lang="zh-CN" altLang="en-US"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4"/>
          <p:cNvSpPr>
            <a:spLocks noChangeArrowheads="1"/>
          </p:cNvSpPr>
          <p:nvPr/>
        </p:nvSpPr>
        <p:spPr bwMode="auto">
          <a:xfrm>
            <a:off x="827454" y="1094254"/>
            <a:ext cx="10729192" cy="4616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正在进行洒水作业的洒水车匀速在水平街道上行驶，洒水车的动能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，机械能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汽车启动的过程中动能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，汽车刹车的过程中动能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沿斜面匀速向上推动物体运动，物体的动能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，重力势能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，机械能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射击运动员拉满弓释放将箭射出去的过程中，弓的弹性势能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，箭的动能</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sp>
        <p:nvSpPr>
          <p:cNvPr id="5" name="TextBox 4"/>
          <p:cNvSpPr txBox="1"/>
          <p:nvPr/>
        </p:nvSpPr>
        <p:spPr>
          <a:xfrm>
            <a:off x="1806861" y="1839598"/>
            <a:ext cx="90297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减小</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6" name="TextBox 4"/>
          <p:cNvSpPr txBox="1"/>
          <p:nvPr/>
        </p:nvSpPr>
        <p:spPr>
          <a:xfrm>
            <a:off x="4583832" y="1839598"/>
            <a:ext cx="90424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减小</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8" name="TextBox 4"/>
          <p:cNvSpPr txBox="1"/>
          <p:nvPr/>
        </p:nvSpPr>
        <p:spPr>
          <a:xfrm>
            <a:off x="5111930" y="2478529"/>
            <a:ext cx="10801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增大</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9" name="TextBox 4"/>
          <p:cNvSpPr txBox="1"/>
          <p:nvPr/>
        </p:nvSpPr>
        <p:spPr>
          <a:xfrm>
            <a:off x="10272464" y="2478529"/>
            <a:ext cx="13792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减小</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0" name="TextBox 4"/>
          <p:cNvSpPr txBox="1"/>
          <p:nvPr/>
        </p:nvSpPr>
        <p:spPr>
          <a:xfrm>
            <a:off x="8400256" y="3140968"/>
            <a:ext cx="91821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不变</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1" name="TextBox 4"/>
          <p:cNvSpPr txBox="1"/>
          <p:nvPr/>
        </p:nvSpPr>
        <p:spPr>
          <a:xfrm>
            <a:off x="1127448" y="3769876"/>
            <a:ext cx="1021015"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增大</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2" name="TextBox 4"/>
          <p:cNvSpPr txBox="1"/>
          <p:nvPr/>
        </p:nvSpPr>
        <p:spPr>
          <a:xfrm>
            <a:off x="3935760" y="3769876"/>
            <a:ext cx="10801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增大</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3" name="TextBox 4"/>
          <p:cNvSpPr txBox="1"/>
          <p:nvPr/>
        </p:nvSpPr>
        <p:spPr>
          <a:xfrm>
            <a:off x="1185835" y="4997505"/>
            <a:ext cx="90424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减小</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4" name="TextBox 4"/>
          <p:cNvSpPr txBox="1"/>
          <p:nvPr/>
        </p:nvSpPr>
        <p:spPr>
          <a:xfrm>
            <a:off x="4151784" y="4997505"/>
            <a:ext cx="10801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增大</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11" grpId="0"/>
      <p:bldP spid="12" grpId="0"/>
      <p:bldP spid="13" grpId="0"/>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084462" y="1268760"/>
            <a:ext cx="10369152" cy="38942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专业蹦床运动逐渐进入大众生活，下列对蹦床运动的表述错误的是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下落到蹦床前运动员的重力势能转化为动能</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B.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运动员下降到最低点时，蹦床的弹性势能最大</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C.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运动员想弹得更高，就要在蹦床上发力，消耗体能</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D.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若运动员不发力，会一直运动下去，因为能量是守恒的</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pic>
        <p:nvPicPr>
          <p:cNvPr id="5" name="图片 -2147482330" descr="C:\Documents and Settings\Administrator\桌面\2020山西物理9.2补单片\W247.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9624392" y="2300199"/>
            <a:ext cx="1257888" cy="1831330"/>
          </a:xfrm>
          <a:prstGeom prst="rect">
            <a:avLst/>
          </a:prstGeom>
          <a:noFill/>
          <a:ln w="9525">
            <a:noFill/>
          </a:ln>
        </p:spPr>
      </p:pic>
      <p:sp>
        <p:nvSpPr>
          <p:cNvPr id="6" name="TextBox 4"/>
          <p:cNvSpPr txBox="1"/>
          <p:nvPr/>
        </p:nvSpPr>
        <p:spPr>
          <a:xfrm>
            <a:off x="2135560" y="2038589"/>
            <a:ext cx="90424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D</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839416" y="692696"/>
            <a:ext cx="10297144" cy="590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近年来，十堰市委、政府十分重视精神文明建设，倡导“绿色出行，低碳生活”的生活理念。全市主要公园、游乐场都配备了旅游观光自行车</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如图</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。小华一行四人在农业观光园游玩时，租借了一辆四人骑联排自行车骑行观光，在某一段平直路面上，他们用</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50s</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匀速骑行了</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150m</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。已知他们每个人的质量均</a:t>
            </a:r>
          </a:p>
          <a:p>
            <a:pPr>
              <a:lnSpc>
                <a:spcPct val="150000"/>
              </a:lnSpc>
              <a:buFontTx/>
              <a:buNone/>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50kg</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，该自行车自重为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400N</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，绕观光园一</a:t>
            </a:r>
          </a:p>
          <a:p>
            <a:pPr>
              <a:lnSpc>
                <a:spcPct val="150000"/>
              </a:lnSpc>
              <a:buFontTx/>
              <a:buNone/>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圈的路程是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5.4km</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。假定在匀速骑行过程中人和</a:t>
            </a:r>
          </a:p>
          <a:p>
            <a:pPr>
              <a:lnSpc>
                <a:spcPct val="150000"/>
              </a:lnSpc>
              <a:buFontTx/>
              <a:buNone/>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车受到的阻力始终为总重的 </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0.05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倍，求：</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10 N/kg)</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pic>
        <p:nvPicPr>
          <p:cNvPr id="9" name="图片 -2147482309" descr="C:\Documents and Settings\Administrator\桌面\2020山西物理9.2补单片\W255A.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8544272" y="4293096"/>
            <a:ext cx="2664296" cy="1795220"/>
          </a:xfrm>
          <a:prstGeom prst="rect">
            <a:avLst/>
          </a:prstGeom>
          <a:noFill/>
          <a:ln w="9525">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839416" y="1228997"/>
            <a:ext cx="11060210" cy="3247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若他们绕观光园骑行的平均速度与平直路面上的速度相同，则绕观光园骑行一圈需要多长时间；</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假若骑行时前后轮胎和地面的总接触面积为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120cm</a:t>
            </a:r>
            <a:r>
              <a:rPr lang="en-US" altLang="zh-CN" sz="2800" baseline="300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，他们骑行时车对水平地面压强；</a:t>
            </a:r>
          </a:p>
          <a:p>
            <a:pPr>
              <a:lnSpc>
                <a:spcPct val="150000"/>
              </a:lnSpc>
              <a:buFontTx/>
              <a:buNone/>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平直路面上骑行时的功率。</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911424" y="786249"/>
            <a:ext cx="11060210" cy="5219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解：</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平直路面上骑行的速度为</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 m/s</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因为</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所以</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t</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1.8×10</a:t>
            </a:r>
            <a:r>
              <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s</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或</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3m/s</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10.8km/h</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t</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0.5h)</a:t>
            </a:r>
          </a:p>
          <a:p>
            <a:pPr>
              <a:lnSpc>
                <a:spcPct val="170000"/>
              </a:lnSpc>
              <a:buFontTx/>
              <a:buNone/>
            </a:pP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骑行时自行车对水平地面的压力</a:t>
            </a:r>
          </a:p>
          <a:p>
            <a:pPr>
              <a:lnSpc>
                <a:spcPct val="170000"/>
              </a:lnSpc>
              <a:buFontTx/>
              <a:buNone/>
            </a:pP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总</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m</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人</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车</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4×50kg×10N/kg</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400N</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2400N</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骑行时自行车对水平地面的压强</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p</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2×10</a:t>
            </a:r>
            <a:r>
              <a:rPr lang="en-US" altLang="zh-CN" sz="2800" baseline="30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5</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Pa</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grpSp>
        <p:nvGrpSpPr>
          <p:cNvPr id="6" name="组合 5"/>
          <p:cNvGrpSpPr/>
          <p:nvPr/>
        </p:nvGrpSpPr>
        <p:grpSpPr>
          <a:xfrm>
            <a:off x="6833624" y="763559"/>
            <a:ext cx="878230" cy="1007487"/>
            <a:chOff x="3417570" y="5876197"/>
            <a:chExt cx="878230" cy="1007487"/>
          </a:xfrm>
        </p:grpSpPr>
        <p:sp>
          <p:nvSpPr>
            <p:cNvPr id="7" name="矩形 6"/>
            <p:cNvSpPr/>
            <p:nvPr/>
          </p:nvSpPr>
          <p:spPr>
            <a:xfrm>
              <a:off x="3519556" y="5876197"/>
              <a:ext cx="776244" cy="523220"/>
            </a:xfrm>
            <a:prstGeom prst="rect">
              <a:avLst/>
            </a:prstGeom>
          </p:spPr>
          <p:txBody>
            <a:bodyPr wrap="square">
              <a:spAutoFit/>
            </a:bodyPr>
            <a:lstStyle/>
            <a:p>
              <a:r>
                <a:rPr lang="pt-BR"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s</a:t>
              </a:r>
              <a:r>
                <a:rPr lang="en-US" altLang="zh-CN" sz="2800" baseline="-25000" dirty="0">
                  <a:solidFill>
                    <a:srgbClr val="FF0000"/>
                  </a:solidFill>
                  <a:latin typeface="微软雅黑" panose="020B0503020204020204" pitchFamily="34" charset="-122"/>
                  <a:ea typeface="微软雅黑" panose="020B0503020204020204" pitchFamily="34" charset="-122"/>
                  <a:cs typeface="仿宋" panose="02010609060101010101" charset="-122"/>
                </a:rPr>
                <a:t>1</a:t>
              </a:r>
              <a:endParaRPr lang="zh-CN" altLang="en-US" sz="2800" baseline="-25000" dirty="0">
                <a:solidFill>
                  <a:srgbClr val="FF0000"/>
                </a:solidFill>
              </a:endParaRPr>
            </a:p>
          </p:txBody>
        </p:sp>
        <p:sp>
          <p:nvSpPr>
            <p:cNvPr id="8" name="矩形 7"/>
            <p:cNvSpPr/>
            <p:nvPr/>
          </p:nvSpPr>
          <p:spPr>
            <a:xfrm>
              <a:off x="3590529" y="6360464"/>
              <a:ext cx="504056"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t</a:t>
              </a:r>
              <a:r>
                <a:rPr lang="en-US" altLang="zh-CN" sz="2800" baseline="-25000" dirty="0">
                  <a:solidFill>
                    <a:srgbClr val="FF0000"/>
                  </a:solidFill>
                  <a:latin typeface="微软雅黑" panose="020B0503020204020204" pitchFamily="34" charset="-122"/>
                  <a:ea typeface="微软雅黑" panose="020B0503020204020204" pitchFamily="34" charset="-122"/>
                </a:rPr>
                <a:t>1</a:t>
              </a:r>
              <a:endParaRPr lang="zh-CN" altLang="en-US" sz="2800" baseline="-25000" dirty="0">
                <a:solidFill>
                  <a:srgbClr val="FF0000"/>
                </a:solidFill>
                <a:latin typeface="微软雅黑" panose="020B0503020204020204" pitchFamily="34" charset="-122"/>
                <a:ea typeface="微软雅黑" panose="020B0503020204020204" pitchFamily="34" charset="-122"/>
              </a:endParaRPr>
            </a:p>
          </p:txBody>
        </p:sp>
        <p:cxnSp>
          <p:nvCxnSpPr>
            <p:cNvPr id="9" name="直接连接符 8"/>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0" name="组合 9"/>
          <p:cNvGrpSpPr/>
          <p:nvPr/>
        </p:nvGrpSpPr>
        <p:grpSpPr>
          <a:xfrm>
            <a:off x="8071103" y="851260"/>
            <a:ext cx="1241490" cy="985093"/>
            <a:chOff x="3417570" y="5934461"/>
            <a:chExt cx="841198" cy="985093"/>
          </a:xfrm>
        </p:grpSpPr>
        <p:sp>
          <p:nvSpPr>
            <p:cNvPr id="11" name="矩形 10"/>
            <p:cNvSpPr/>
            <p:nvPr/>
          </p:nvSpPr>
          <p:spPr>
            <a:xfrm>
              <a:off x="3482524" y="5934461"/>
              <a:ext cx="77624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150m</a:t>
              </a:r>
              <a:endParaRPr lang="zh-CN" altLang="en-US" sz="2800" baseline="-25000" dirty="0">
                <a:solidFill>
                  <a:srgbClr val="FF0000"/>
                </a:solidFill>
              </a:endParaRPr>
            </a:p>
          </p:txBody>
        </p:sp>
        <p:sp>
          <p:nvSpPr>
            <p:cNvPr id="12" name="矩形 11"/>
            <p:cNvSpPr/>
            <p:nvPr/>
          </p:nvSpPr>
          <p:spPr>
            <a:xfrm>
              <a:off x="3598229" y="6396334"/>
              <a:ext cx="524592"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50s</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14" name="直接连接符 13"/>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3" name="组合 22"/>
          <p:cNvGrpSpPr/>
          <p:nvPr/>
        </p:nvGrpSpPr>
        <p:grpSpPr>
          <a:xfrm>
            <a:off x="2351584" y="2191927"/>
            <a:ext cx="878230" cy="968205"/>
            <a:chOff x="3417570" y="5876197"/>
            <a:chExt cx="878230" cy="968205"/>
          </a:xfrm>
        </p:grpSpPr>
        <p:sp>
          <p:nvSpPr>
            <p:cNvPr id="24" name="矩形 23"/>
            <p:cNvSpPr/>
            <p:nvPr/>
          </p:nvSpPr>
          <p:spPr>
            <a:xfrm>
              <a:off x="3519556" y="5876197"/>
              <a:ext cx="776244" cy="523220"/>
            </a:xfrm>
            <a:prstGeom prst="rect">
              <a:avLst/>
            </a:prstGeom>
          </p:spPr>
          <p:txBody>
            <a:bodyPr wrap="square">
              <a:spAutoFit/>
            </a:bodyPr>
            <a:lstStyle/>
            <a:p>
              <a:r>
                <a:rPr lang="pt-BR"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s</a:t>
              </a:r>
              <a:r>
                <a:rPr lang="en-US" altLang="zh-CN" sz="2800" baseline="-25000" dirty="0">
                  <a:solidFill>
                    <a:srgbClr val="FF0000"/>
                  </a:solidFill>
                  <a:latin typeface="微软雅黑" panose="020B0503020204020204" pitchFamily="34" charset="-122"/>
                  <a:ea typeface="微软雅黑" panose="020B0503020204020204" pitchFamily="34" charset="-122"/>
                  <a:cs typeface="仿宋" panose="02010609060101010101" charset="-122"/>
                </a:rPr>
                <a:t>2</a:t>
              </a:r>
              <a:endParaRPr lang="zh-CN" altLang="en-US" sz="2800" baseline="-25000" dirty="0">
                <a:solidFill>
                  <a:srgbClr val="FF0000"/>
                </a:solidFill>
              </a:endParaRPr>
            </a:p>
          </p:txBody>
        </p:sp>
        <p:sp>
          <p:nvSpPr>
            <p:cNvPr id="25" name="矩形 24"/>
            <p:cNvSpPr/>
            <p:nvPr/>
          </p:nvSpPr>
          <p:spPr>
            <a:xfrm>
              <a:off x="3519556" y="6321182"/>
              <a:ext cx="603646"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v</a:t>
              </a:r>
              <a:r>
                <a:rPr lang="en-US" altLang="zh-CN" sz="2800" baseline="-25000" dirty="0">
                  <a:solidFill>
                    <a:srgbClr val="FF0000"/>
                  </a:solidFill>
                  <a:latin typeface="微软雅黑" panose="020B0503020204020204" pitchFamily="34" charset="-122"/>
                  <a:ea typeface="微软雅黑" panose="020B0503020204020204" pitchFamily="34" charset="-122"/>
                </a:rPr>
                <a:t>2</a:t>
              </a:r>
              <a:endParaRPr lang="zh-CN" altLang="en-US" sz="2800" baseline="-25000" dirty="0">
                <a:solidFill>
                  <a:srgbClr val="FF0000"/>
                </a:solidFill>
                <a:latin typeface="微软雅黑" panose="020B0503020204020204" pitchFamily="34" charset="-122"/>
                <a:ea typeface="微软雅黑" panose="020B0503020204020204" pitchFamily="34" charset="-122"/>
              </a:endParaRPr>
            </a:p>
          </p:txBody>
        </p:sp>
        <p:cxnSp>
          <p:nvCxnSpPr>
            <p:cNvPr id="26" name="直接连接符 25"/>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7" name="组合 26"/>
          <p:cNvGrpSpPr/>
          <p:nvPr/>
        </p:nvGrpSpPr>
        <p:grpSpPr>
          <a:xfrm>
            <a:off x="3535638" y="2290987"/>
            <a:ext cx="1552249" cy="985094"/>
            <a:chOff x="3417570" y="5934461"/>
            <a:chExt cx="841198" cy="985094"/>
          </a:xfrm>
        </p:grpSpPr>
        <p:sp>
          <p:nvSpPr>
            <p:cNvPr id="28" name="矩形 27"/>
            <p:cNvSpPr/>
            <p:nvPr/>
          </p:nvSpPr>
          <p:spPr>
            <a:xfrm>
              <a:off x="3482524" y="5934461"/>
              <a:ext cx="77624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5400m</a:t>
              </a:r>
              <a:endParaRPr lang="zh-CN" altLang="en-US" sz="2800" baseline="-25000" dirty="0">
                <a:solidFill>
                  <a:srgbClr val="FF0000"/>
                </a:solidFill>
              </a:endParaRPr>
            </a:p>
          </p:txBody>
        </p:sp>
        <p:sp>
          <p:nvSpPr>
            <p:cNvPr id="29" name="矩形 28"/>
            <p:cNvSpPr/>
            <p:nvPr/>
          </p:nvSpPr>
          <p:spPr>
            <a:xfrm>
              <a:off x="3572673" y="6396335"/>
              <a:ext cx="595946"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3m/s</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30" name="直接连接符 29"/>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1" name="组合 30"/>
          <p:cNvGrpSpPr/>
          <p:nvPr/>
        </p:nvGrpSpPr>
        <p:grpSpPr>
          <a:xfrm>
            <a:off x="6641146" y="2942420"/>
            <a:ext cx="878230" cy="968205"/>
            <a:chOff x="3417570" y="5876197"/>
            <a:chExt cx="878230" cy="968205"/>
          </a:xfrm>
        </p:grpSpPr>
        <p:sp>
          <p:nvSpPr>
            <p:cNvPr id="32" name="矩形 31"/>
            <p:cNvSpPr/>
            <p:nvPr/>
          </p:nvSpPr>
          <p:spPr>
            <a:xfrm>
              <a:off x="3519556" y="5876197"/>
              <a:ext cx="776244" cy="523220"/>
            </a:xfrm>
            <a:prstGeom prst="rect">
              <a:avLst/>
            </a:prstGeom>
          </p:spPr>
          <p:txBody>
            <a:bodyPr wrap="square">
              <a:spAutoFit/>
            </a:bodyPr>
            <a:lstStyle/>
            <a:p>
              <a:r>
                <a:rPr lang="pt-BR"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s</a:t>
              </a:r>
              <a:r>
                <a:rPr lang="en-US" altLang="zh-CN" sz="2800" baseline="-25000" dirty="0">
                  <a:solidFill>
                    <a:srgbClr val="FF0000"/>
                  </a:solidFill>
                  <a:latin typeface="微软雅黑" panose="020B0503020204020204" pitchFamily="34" charset="-122"/>
                  <a:ea typeface="微软雅黑" panose="020B0503020204020204" pitchFamily="34" charset="-122"/>
                  <a:cs typeface="仿宋" panose="02010609060101010101" charset="-122"/>
                </a:rPr>
                <a:t>2</a:t>
              </a:r>
              <a:endParaRPr lang="zh-CN" altLang="en-US" sz="2800" baseline="-25000" dirty="0">
                <a:solidFill>
                  <a:srgbClr val="FF0000"/>
                </a:solidFill>
              </a:endParaRPr>
            </a:p>
          </p:txBody>
        </p:sp>
        <p:sp>
          <p:nvSpPr>
            <p:cNvPr id="33" name="矩形 32"/>
            <p:cNvSpPr/>
            <p:nvPr/>
          </p:nvSpPr>
          <p:spPr>
            <a:xfrm>
              <a:off x="3519556" y="6321182"/>
              <a:ext cx="603646"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v</a:t>
              </a:r>
              <a:r>
                <a:rPr lang="en-US" altLang="zh-CN" sz="2800" baseline="-25000" dirty="0">
                  <a:solidFill>
                    <a:srgbClr val="FF0000"/>
                  </a:solidFill>
                  <a:latin typeface="微软雅黑" panose="020B0503020204020204" pitchFamily="34" charset="-122"/>
                  <a:ea typeface="微软雅黑" panose="020B0503020204020204" pitchFamily="34" charset="-122"/>
                </a:rPr>
                <a:t>2</a:t>
              </a:r>
              <a:endParaRPr lang="zh-CN" altLang="en-US" sz="2800" baseline="-25000" dirty="0">
                <a:solidFill>
                  <a:srgbClr val="FF0000"/>
                </a:solidFill>
                <a:latin typeface="微软雅黑" panose="020B0503020204020204" pitchFamily="34" charset="-122"/>
                <a:ea typeface="微软雅黑" panose="020B0503020204020204" pitchFamily="34" charset="-122"/>
              </a:endParaRPr>
            </a:p>
          </p:txBody>
        </p:sp>
        <p:cxnSp>
          <p:nvCxnSpPr>
            <p:cNvPr id="34" name="直接连接符 33"/>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 name="组合 34"/>
          <p:cNvGrpSpPr/>
          <p:nvPr/>
        </p:nvGrpSpPr>
        <p:grpSpPr>
          <a:xfrm>
            <a:off x="7963649" y="2999530"/>
            <a:ext cx="1804750" cy="1007785"/>
            <a:chOff x="3417568" y="5934461"/>
            <a:chExt cx="978034" cy="1007785"/>
          </a:xfrm>
        </p:grpSpPr>
        <p:sp>
          <p:nvSpPr>
            <p:cNvPr id="36" name="矩形 35"/>
            <p:cNvSpPr/>
            <p:nvPr/>
          </p:nvSpPr>
          <p:spPr>
            <a:xfrm>
              <a:off x="3482524" y="5934461"/>
              <a:ext cx="77624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5.4km</a:t>
              </a:r>
              <a:endParaRPr lang="zh-CN" altLang="en-US" sz="2800" baseline="-25000" dirty="0">
                <a:solidFill>
                  <a:srgbClr val="FF0000"/>
                </a:solidFill>
              </a:endParaRPr>
            </a:p>
          </p:txBody>
        </p:sp>
        <p:sp>
          <p:nvSpPr>
            <p:cNvPr id="37" name="矩形 36"/>
            <p:cNvSpPr/>
            <p:nvPr/>
          </p:nvSpPr>
          <p:spPr>
            <a:xfrm>
              <a:off x="3417568" y="6419026"/>
              <a:ext cx="97803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10.8km/h</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38" name="直接连接符 37"/>
            <p:cNvCxnSpPr/>
            <p:nvPr/>
          </p:nvCxnSpPr>
          <p:spPr>
            <a:xfrm>
              <a:off x="3417568" y="6396335"/>
              <a:ext cx="955951"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9" name="组合 38"/>
          <p:cNvGrpSpPr/>
          <p:nvPr/>
        </p:nvGrpSpPr>
        <p:grpSpPr>
          <a:xfrm>
            <a:off x="6547607" y="5157192"/>
            <a:ext cx="1552249" cy="985094"/>
            <a:chOff x="3417570" y="5934461"/>
            <a:chExt cx="841198" cy="985094"/>
          </a:xfrm>
        </p:grpSpPr>
        <p:sp>
          <p:nvSpPr>
            <p:cNvPr id="40" name="矩形 39"/>
            <p:cNvSpPr/>
            <p:nvPr/>
          </p:nvSpPr>
          <p:spPr>
            <a:xfrm>
              <a:off x="3482524" y="5934461"/>
              <a:ext cx="77624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F</a:t>
              </a:r>
              <a:endParaRPr lang="zh-CN" altLang="en-US" sz="2800" baseline="-25000" dirty="0">
                <a:solidFill>
                  <a:srgbClr val="FF0000"/>
                </a:solidFill>
              </a:endParaRPr>
            </a:p>
          </p:txBody>
        </p:sp>
        <p:sp>
          <p:nvSpPr>
            <p:cNvPr id="41" name="矩形 40"/>
            <p:cNvSpPr/>
            <p:nvPr/>
          </p:nvSpPr>
          <p:spPr>
            <a:xfrm>
              <a:off x="3482524" y="6396335"/>
              <a:ext cx="224525"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S</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42" name="直接连接符 41"/>
            <p:cNvCxnSpPr/>
            <p:nvPr/>
          </p:nvCxnSpPr>
          <p:spPr>
            <a:xfrm>
              <a:off x="3417570" y="6396335"/>
              <a:ext cx="289479"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3" name="组合 42"/>
          <p:cNvGrpSpPr/>
          <p:nvPr/>
        </p:nvGrpSpPr>
        <p:grpSpPr>
          <a:xfrm>
            <a:off x="7573053" y="5183910"/>
            <a:ext cx="1641795" cy="971735"/>
            <a:chOff x="3415580" y="5934461"/>
            <a:chExt cx="889725" cy="971735"/>
          </a:xfrm>
        </p:grpSpPr>
        <p:sp>
          <p:nvSpPr>
            <p:cNvPr id="44" name="矩形 43"/>
            <p:cNvSpPr/>
            <p:nvPr/>
          </p:nvSpPr>
          <p:spPr>
            <a:xfrm>
              <a:off x="3477843" y="5934461"/>
              <a:ext cx="77624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2400N</a:t>
              </a:r>
              <a:endParaRPr lang="zh-CN" altLang="en-US" sz="2800" baseline="-25000" dirty="0">
                <a:solidFill>
                  <a:srgbClr val="FF0000"/>
                </a:solidFill>
              </a:endParaRPr>
            </a:p>
          </p:txBody>
        </p:sp>
        <p:sp>
          <p:nvSpPr>
            <p:cNvPr id="45" name="矩形 44"/>
            <p:cNvSpPr/>
            <p:nvPr/>
          </p:nvSpPr>
          <p:spPr>
            <a:xfrm>
              <a:off x="3415580" y="6382976"/>
              <a:ext cx="889725"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0.012m</a:t>
              </a:r>
              <a:r>
                <a:rPr lang="en-US" altLang="zh-CN" sz="2800" baseline="30000" dirty="0">
                  <a:solidFill>
                    <a:srgbClr val="FF0000"/>
                  </a:solidFill>
                  <a:latin typeface="微软雅黑" panose="020B0503020204020204" pitchFamily="34" charset="-122"/>
                  <a:ea typeface="微软雅黑" panose="020B0503020204020204" pitchFamily="34" charset="-122"/>
                </a:rPr>
                <a:t>2</a:t>
              </a:r>
              <a:endParaRPr lang="zh-CN" altLang="en-US" sz="2800" baseline="30000" dirty="0">
                <a:solidFill>
                  <a:srgbClr val="FF0000"/>
                </a:solidFill>
                <a:latin typeface="微软雅黑" panose="020B0503020204020204" pitchFamily="34" charset="-122"/>
                <a:ea typeface="微软雅黑" panose="020B0503020204020204" pitchFamily="34" charset="-122"/>
              </a:endParaRPr>
            </a:p>
          </p:txBody>
        </p:sp>
        <p:cxnSp>
          <p:nvCxnSpPr>
            <p:cNvPr id="46" name="直接连接符 45"/>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096494" y="1311625"/>
            <a:ext cx="11060210" cy="3022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spAutoFit/>
          </a:bodyPr>
          <a:lstStyle/>
          <a:p>
            <a:pPr>
              <a:lnSpc>
                <a:spcPct val="170000"/>
              </a:lnSpc>
              <a:buFontTx/>
              <a:buNone/>
            </a:pP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因为在平直路面上做匀速直线运动，</a:t>
            </a: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所以</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牵</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阻</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0.05G</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总</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0.05×2400N</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120N</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所以在平直路面上骑行时的功率</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P</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360W</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70000"/>
              </a:lnSpc>
              <a:buFontTx/>
              <a:buNone/>
            </a:pP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或</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P</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zh-CN" altLang="en-US"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牵</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800" baseline="-250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120N×3m/s</a:t>
            </a:r>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360W)</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altLang="zh-CN" sz="1000" b="0" i="0" u="none" strike="noStrike" cap="none" normalizeH="0" baseline="0">
                <a:ln>
                  <a:noFill/>
                </a:ln>
                <a:solidFill>
                  <a:schemeClr val="tx1"/>
                </a:solidFill>
                <a:effectLst/>
                <a:latin typeface="Calibri" panose="020F0502020204030204" pitchFamily="34" charset="0"/>
                <a:ea typeface="宋体" panose="02010600030101010101" pitchFamily="2" charset="-122"/>
                <a:cs typeface="Times New Roman" panose="02020603050405020304" pitchFamily="18" charset="0"/>
              </a:rPr>
            </a:br>
            <a:endParaRPr kumimoji="0" lang="en-US" altLang="zh-CN" sz="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endParaRPr kumimoji="0" lang="en-US" altLang="zh-CN" sz="1800" b="0" i="0" u="none" strike="noStrike" cap="none" normalizeH="0" baseline="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grpSp>
        <p:nvGrpSpPr>
          <p:cNvPr id="15" name="组合 14"/>
          <p:cNvGrpSpPr/>
          <p:nvPr/>
        </p:nvGrpSpPr>
        <p:grpSpPr>
          <a:xfrm>
            <a:off x="6751977" y="2839881"/>
            <a:ext cx="910480" cy="903897"/>
            <a:chOff x="3417570" y="5963448"/>
            <a:chExt cx="910480" cy="903897"/>
          </a:xfrm>
        </p:grpSpPr>
        <p:sp>
          <p:nvSpPr>
            <p:cNvPr id="16" name="矩形 15"/>
            <p:cNvSpPr/>
            <p:nvPr/>
          </p:nvSpPr>
          <p:spPr>
            <a:xfrm>
              <a:off x="3551806" y="5963448"/>
              <a:ext cx="776244" cy="523220"/>
            </a:xfrm>
            <a:prstGeom prst="rect">
              <a:avLst/>
            </a:prstGeom>
          </p:spPr>
          <p:txBody>
            <a:bodyPr wrap="square">
              <a:spAutoFit/>
            </a:bodyPr>
            <a:lstStyle/>
            <a:p>
              <a:r>
                <a:rPr lang="pt-BR"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W</a:t>
              </a:r>
              <a:endParaRPr lang="zh-CN" altLang="en-US" sz="2800" baseline="-25000" dirty="0">
                <a:solidFill>
                  <a:srgbClr val="FF0000"/>
                </a:solidFill>
              </a:endParaRPr>
            </a:p>
          </p:txBody>
        </p:sp>
        <p:sp>
          <p:nvSpPr>
            <p:cNvPr id="17" name="矩形 16"/>
            <p:cNvSpPr/>
            <p:nvPr/>
          </p:nvSpPr>
          <p:spPr>
            <a:xfrm>
              <a:off x="3655787" y="6344125"/>
              <a:ext cx="504056"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t</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18" name="直接连接符 17"/>
            <p:cNvCxnSpPr/>
            <p:nvPr/>
          </p:nvCxnSpPr>
          <p:spPr>
            <a:xfrm>
              <a:off x="3417570" y="6396335"/>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9" name="组合 18"/>
          <p:cNvGrpSpPr/>
          <p:nvPr/>
        </p:nvGrpSpPr>
        <p:grpSpPr>
          <a:xfrm>
            <a:off x="7896200" y="2822808"/>
            <a:ext cx="2682015" cy="993445"/>
            <a:chOff x="3417570" y="5926110"/>
            <a:chExt cx="1766294" cy="993445"/>
          </a:xfrm>
        </p:grpSpPr>
        <p:sp>
          <p:nvSpPr>
            <p:cNvPr id="20" name="矩形 19"/>
            <p:cNvSpPr/>
            <p:nvPr/>
          </p:nvSpPr>
          <p:spPr>
            <a:xfrm>
              <a:off x="3417570" y="5926110"/>
              <a:ext cx="1766294"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120N×150m</a:t>
              </a:r>
              <a:endParaRPr lang="zh-CN" altLang="en-US" sz="2800" baseline="-25000" dirty="0">
                <a:solidFill>
                  <a:srgbClr val="FF0000"/>
                </a:solidFill>
              </a:endParaRPr>
            </a:p>
          </p:txBody>
        </p:sp>
        <p:sp>
          <p:nvSpPr>
            <p:cNvPr id="21" name="矩形 20"/>
            <p:cNvSpPr/>
            <p:nvPr/>
          </p:nvSpPr>
          <p:spPr>
            <a:xfrm>
              <a:off x="3868691" y="6396335"/>
              <a:ext cx="780649"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50s</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22" name="直接连接符 21"/>
            <p:cNvCxnSpPr/>
            <p:nvPr/>
          </p:nvCxnSpPr>
          <p:spPr>
            <a:xfrm>
              <a:off x="3417570" y="6396335"/>
              <a:ext cx="154686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3"/>
          <p:cNvSpPr txBox="1">
            <a:spLocks noChangeArrowheads="1"/>
          </p:cNvSpPr>
          <p:nvPr/>
        </p:nvSpPr>
        <p:spPr bwMode="auto">
          <a:xfrm>
            <a:off x="1055440" y="692696"/>
            <a:ext cx="354749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不做功的三种情况</a:t>
            </a:r>
          </a:p>
        </p:txBody>
      </p:sp>
      <p:graphicFrame>
        <p:nvGraphicFramePr>
          <p:cNvPr id="7" name="表格 6"/>
          <p:cNvGraphicFramePr/>
          <p:nvPr>
            <p:custDataLst>
              <p:tags r:id="rId1"/>
            </p:custDataLst>
          </p:nvPr>
        </p:nvGraphicFramePr>
        <p:xfrm>
          <a:off x="476885" y="1473835"/>
          <a:ext cx="11154410" cy="4992624"/>
        </p:xfrm>
        <a:graphic>
          <a:graphicData uri="http://schemas.openxmlformats.org/drawingml/2006/table">
            <a:tbl>
              <a:tblPr firstRow="1" bandRow="1">
                <a:tableStyleId>{5C22544A-7EE6-4342-B048-85BDC9FD1C3A}</a:tableStyleId>
              </a:tblPr>
              <a:tblGrid>
                <a:gridCol w="1204595">
                  <a:extLst>
                    <a:ext uri="{9D8B030D-6E8A-4147-A177-3AD203B41FA5}">
                      <a16:colId xmlns:a16="http://schemas.microsoft.com/office/drawing/2014/main" val="20000"/>
                    </a:ext>
                  </a:extLst>
                </a:gridCol>
                <a:gridCol w="3349625">
                  <a:extLst>
                    <a:ext uri="{9D8B030D-6E8A-4147-A177-3AD203B41FA5}">
                      <a16:colId xmlns:a16="http://schemas.microsoft.com/office/drawing/2014/main" val="20001"/>
                    </a:ext>
                  </a:extLst>
                </a:gridCol>
                <a:gridCol w="2964180">
                  <a:extLst>
                    <a:ext uri="{9D8B030D-6E8A-4147-A177-3AD203B41FA5}">
                      <a16:colId xmlns:a16="http://schemas.microsoft.com/office/drawing/2014/main" val="20002"/>
                    </a:ext>
                  </a:extLst>
                </a:gridCol>
                <a:gridCol w="3636010">
                  <a:extLst>
                    <a:ext uri="{9D8B030D-6E8A-4147-A177-3AD203B41FA5}">
                      <a16:colId xmlns:a16="http://schemas.microsoft.com/office/drawing/2014/main" val="20003"/>
                    </a:ext>
                  </a:extLst>
                </a:gridCol>
              </a:tblGrid>
              <a:tr h="640080">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示意图</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没有力，有距离</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有力，没有距离</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有力，也有距离</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solidFill>
                      <a:srgbClr val="008080"/>
                    </a:solidFill>
                  </a:tcPr>
                </a:tc>
                <a:extLst>
                  <a:ext uri="{0D108BD9-81ED-4DB2-BD59-A6C34878D82A}">
                    <a16:rowId xmlns:a16="http://schemas.microsoft.com/office/drawing/2014/main" val="10000"/>
                  </a:ext>
                </a:extLst>
              </a:tr>
              <a:tr h="2540000">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特点</a:t>
                      </a:r>
                    </a:p>
                  </a:txBody>
                  <a:tcPr anchor="ct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tc>
                  <a:txBody>
                    <a:bodyPr/>
                    <a:lstStyle/>
                    <a:p>
                      <a:pPr>
                        <a:lnSpc>
                          <a:spcPct val="150000"/>
                        </a:lnSpc>
                        <a:buNone/>
                      </a:pPr>
                      <a:endParaRPr lang="zh-CN" altLang="en-US" sz="2400" dirty="0">
                        <a:solidFill>
                          <a:schemeClr val="tx1"/>
                        </a:solidFill>
                        <a:latin typeface="微软雅黑" panose="020B0503020204020204" pitchFamily="34" charset="-122"/>
                        <a:ea typeface="微软雅黑" panose="020B0503020204020204" pitchFamily="34" charset="-122"/>
                      </a:endParaRPr>
                    </a:p>
                    <a:p>
                      <a:pPr>
                        <a:lnSpc>
                          <a:spcPct val="150000"/>
                        </a:lnSpc>
                        <a:buNone/>
                      </a:pPr>
                      <a:endParaRPr lang="zh-CN" altLang="en-US" sz="2400" dirty="0">
                        <a:solidFill>
                          <a:schemeClr val="tx1"/>
                        </a:solidFill>
                        <a:latin typeface="微软雅黑" panose="020B0503020204020204" pitchFamily="34" charset="-122"/>
                        <a:ea typeface="微软雅黑" panose="020B0503020204020204" pitchFamily="34" charset="-122"/>
                      </a:endParaRPr>
                    </a:p>
                    <a:p>
                      <a:pPr>
                        <a:lnSpc>
                          <a:spcPct val="150000"/>
                        </a:lnSpc>
                        <a:buNone/>
                      </a:pPr>
                      <a:endParaRPr lang="zh-CN" altLang="en-US" sz="2400" dirty="0">
                        <a:solidFill>
                          <a:schemeClr val="tx1"/>
                        </a:solidFill>
                        <a:latin typeface="微软雅黑" panose="020B0503020204020204" pitchFamily="34" charset="-122"/>
                        <a:ea typeface="微软雅黑" panose="020B0503020204020204" pitchFamily="34" charset="-122"/>
                      </a:endParaRPr>
                    </a:p>
                    <a:p>
                      <a:pPr>
                        <a:lnSpc>
                          <a:spcPct val="150000"/>
                        </a:lnSpc>
                        <a:buNone/>
                      </a:pPr>
                      <a:r>
                        <a:rPr lang="zh-CN" altLang="en-US" sz="2400" dirty="0">
                          <a:solidFill>
                            <a:schemeClr val="tx1"/>
                          </a:solidFill>
                          <a:latin typeface="微软雅黑" panose="020B0503020204020204" pitchFamily="34" charset="-122"/>
                          <a:ea typeface="微软雅黑" panose="020B0503020204020204" pitchFamily="34" charset="-122"/>
                        </a:rPr>
                        <a:t>物体在水平方向不受力，因惯性而动</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tc>
                  <a:txBody>
                    <a:bodyPr/>
                    <a:lstStyle/>
                    <a:p>
                      <a:pP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endParaRPr>
                    </a:p>
                    <a:p>
                      <a:pP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endParaRPr>
                    </a:p>
                    <a:p>
                      <a:pP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endParaRPr>
                    </a:p>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物体受力，但静止</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tc>
                  <a:txBody>
                    <a:bodyPr/>
                    <a:lstStyle/>
                    <a:p>
                      <a:pP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endParaRPr>
                    </a:p>
                    <a:p>
                      <a:pP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endParaRPr>
                    </a:p>
                    <a:p>
                      <a:pPr>
                        <a:lnSpc>
                          <a:spcPct val="150000"/>
                        </a:lnSpc>
                        <a:buNone/>
                      </a:pPr>
                      <a:endParaRPr lang="zh-CN" altLang="en-US" sz="2400">
                        <a:solidFill>
                          <a:schemeClr val="tx1"/>
                        </a:solidFill>
                        <a:latin typeface="微软雅黑" panose="020B0503020204020204" pitchFamily="34" charset="-122"/>
                        <a:ea typeface="微软雅黑" panose="020B0503020204020204" pitchFamily="34" charset="-122"/>
                      </a:endParaRPr>
                    </a:p>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有力有距离，力的方向与距离的方 向垂直</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extLst>
                  <a:ext uri="{0D108BD9-81ED-4DB2-BD59-A6C34878D82A}">
                    <a16:rowId xmlns:a16="http://schemas.microsoft.com/office/drawing/2014/main" val="10001"/>
                  </a:ext>
                </a:extLst>
              </a:tr>
              <a:tr h="1516380">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举例</a:t>
                      </a:r>
                    </a:p>
                  </a:txBody>
                  <a:tcPr anchor="ct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tc>
                  <a:txBody>
                    <a:bodyPr/>
                    <a:lstStyle/>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踢飞出去的足球(忽 略空气阻力)</a:t>
                      </a:r>
                    </a:p>
                  </a:txBody>
                  <a:tcPr anchor="ct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tc>
                  <a:txBody>
                    <a:bodyPr/>
                    <a:lstStyle/>
                    <a:p>
                      <a:pPr>
                        <a:lnSpc>
                          <a:spcPct val="150000"/>
                        </a:lnSpc>
                        <a:buNone/>
                      </a:pPr>
                      <a:r>
                        <a:rPr lang="zh-CN" altLang="en-US" sz="2400" dirty="0">
                          <a:solidFill>
                            <a:schemeClr val="tx1"/>
                          </a:solidFill>
                          <a:latin typeface="微软雅黑" panose="020B0503020204020204" pitchFamily="34" charset="-122"/>
                          <a:ea typeface="微软雅黑" panose="020B0503020204020204" pitchFamily="34" charset="-122"/>
                        </a:rPr>
                        <a:t>推而未动，搬而未起</a:t>
                      </a:r>
                    </a:p>
                  </a:txBody>
                  <a:tcPr anchor="ct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tc>
                  <a:txBody>
                    <a:bodyPr/>
                    <a:lstStyle/>
                    <a:p>
                      <a:pPr fontAlgn="auto">
                        <a:lnSpc>
                          <a:spcPct val="130000"/>
                        </a:lnSpc>
                        <a:buNone/>
                      </a:pPr>
                      <a:r>
                        <a:rPr lang="zh-CN" altLang="en-US" sz="2400" dirty="0">
                          <a:solidFill>
                            <a:schemeClr val="tx1"/>
                          </a:solidFill>
                          <a:latin typeface="微软雅黑" panose="020B0503020204020204" pitchFamily="34" charset="-122"/>
                          <a:ea typeface="微软雅黑" panose="020B0503020204020204" pitchFamily="34" charset="-122"/>
                        </a:rPr>
                        <a:t>人提水桶水平前进，提水桶的力和水桶的重力均不做功</a:t>
                      </a:r>
                    </a:p>
                  </a:txBody>
                  <a:tcPr>
                    <a:lnL w="12700">
                      <a:solidFill>
                        <a:schemeClr val="tx1"/>
                      </a:solidFill>
                      <a:prstDash val="solid"/>
                    </a:lnL>
                    <a:lnR w="12700">
                      <a:solidFill>
                        <a:schemeClr val="tx1"/>
                      </a:solidFill>
                      <a:prstDash val="solid"/>
                    </a:lnR>
                    <a:lnT w="12700">
                      <a:solidFill>
                        <a:schemeClr val="tx1"/>
                      </a:solidFill>
                      <a:prstDash val="solid"/>
                    </a:lnT>
                    <a:lnB w="12700">
                      <a:solidFill>
                        <a:schemeClr val="tx1"/>
                      </a:solidFill>
                      <a:prstDash val="soli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8" name="图片 7" descr="19"/>
          <p:cNvPicPr>
            <a:picLocks noChangeAspect="1"/>
          </p:cNvPicPr>
          <p:nvPr/>
        </p:nvPicPr>
        <p:blipFill>
          <a:blip r:embed="rId3">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2082800" y="2625090"/>
            <a:ext cx="2672080" cy="1069340"/>
          </a:xfrm>
          <a:prstGeom prst="rect">
            <a:avLst/>
          </a:prstGeom>
        </p:spPr>
      </p:pic>
      <p:pic>
        <p:nvPicPr>
          <p:cNvPr id="9" name="图片 8" descr="20"/>
          <p:cNvPicPr>
            <a:picLocks noChangeAspect="1"/>
          </p:cNvPicPr>
          <p:nvPr/>
        </p:nvPicPr>
        <p:blipFill>
          <a:blip r:embed="rId5">
            <a:grayscl/>
            <a:extLst>
              <a:ext uri="{BEBA8EAE-BF5A-486C-A8C5-ECC9F3942E4B}">
                <a14:imgProps xmlns:a14="http://schemas.microsoft.com/office/drawing/2010/main">
                  <a14:imgLayer r:embed="rId6">
                    <a14:imgEffect>
                      <a14:colorTemperature colorTemp="11200"/>
                    </a14:imgEffect>
                    <a14:imgEffect>
                      <a14:saturation sat="33000"/>
                    </a14:imgEffect>
                  </a14:imgLayer>
                </a14:imgProps>
              </a:ext>
            </a:extLst>
          </a:blip>
          <a:stretch>
            <a:fillRect/>
          </a:stretch>
        </p:blipFill>
        <p:spPr>
          <a:xfrm>
            <a:off x="5334635" y="2863215"/>
            <a:ext cx="2402205" cy="831215"/>
          </a:xfrm>
          <a:prstGeom prst="rect">
            <a:avLst/>
          </a:prstGeom>
        </p:spPr>
      </p:pic>
      <p:pic>
        <p:nvPicPr>
          <p:cNvPr id="10" name="图片 9" descr="21"/>
          <p:cNvPicPr>
            <a:picLocks noChangeAspect="1"/>
          </p:cNvPicPr>
          <p:nvPr/>
        </p:nvPicPr>
        <p:blipFill>
          <a:blip r:embed="rId7">
            <a:grayscl/>
            <a:extLst>
              <a:ext uri="{BEBA8EAE-BF5A-486C-A8C5-ECC9F3942E4B}">
                <a14:imgProps xmlns:a14="http://schemas.microsoft.com/office/drawing/2010/main">
                  <a14:imgLayer r:embed="rId8">
                    <a14:imgEffect>
                      <a14:colorTemperature colorTemp="11200"/>
                    </a14:imgEffect>
                    <a14:imgEffect>
                      <a14:saturation sat="33000"/>
                    </a14:imgEffect>
                  </a14:imgLayer>
                </a14:imgProps>
              </a:ext>
            </a:extLst>
          </a:blip>
          <a:stretch>
            <a:fillRect/>
          </a:stretch>
        </p:blipFill>
        <p:spPr>
          <a:xfrm>
            <a:off x="8644255" y="2434590"/>
            <a:ext cx="2606040" cy="1259840"/>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矩形 32"/>
          <p:cNvSpPr/>
          <p:nvPr/>
        </p:nvSpPr>
        <p:spPr>
          <a:xfrm>
            <a:off x="0" y="1052513"/>
            <a:ext cx="12192000" cy="4716462"/>
          </a:xfrm>
          <a:prstGeom prst="rect">
            <a:avLst/>
          </a:prstGeom>
          <a:solidFill>
            <a:schemeClr val="bg2">
              <a:lumMod val="1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nvGrpSpPr>
          <p:cNvPr id="12" name="组合 11"/>
          <p:cNvGrpSpPr/>
          <p:nvPr/>
        </p:nvGrpSpPr>
        <p:grpSpPr>
          <a:xfrm>
            <a:off x="0" y="1626235"/>
            <a:ext cx="3668105" cy="3284220"/>
            <a:chOff x="0" y="1626235"/>
            <a:chExt cx="3668105" cy="3284220"/>
          </a:xfrm>
        </p:grpSpPr>
        <p:pic>
          <p:nvPicPr>
            <p:cNvPr id="13" name="图片 12" descr="学练优物理"/>
            <p:cNvPicPr>
              <a:picLocks noChangeAspect="1"/>
            </p:cNvPicPr>
            <p:nvPr/>
          </p:nvPicPr>
          <p:blipFill>
            <a:blip r:embed="rId3" cstate="hqprint"/>
            <a:srcRect/>
            <a:stretch>
              <a:fillRect/>
            </a:stretch>
          </p:blipFill>
          <p:spPr>
            <a:xfrm>
              <a:off x="0" y="1739265"/>
              <a:ext cx="2195195" cy="3171190"/>
            </a:xfrm>
            <a:prstGeom prst="rect">
              <a:avLst/>
            </a:prstGeom>
          </p:spPr>
        </p:pic>
        <p:pic>
          <p:nvPicPr>
            <p:cNvPr id="14" name="图片 13" descr="学练优化学"/>
            <p:cNvPicPr>
              <a:picLocks noChangeAspect="1"/>
            </p:cNvPicPr>
            <p:nvPr/>
          </p:nvPicPr>
          <p:blipFill>
            <a:blip r:embed="rId4" cstate="hqprint"/>
            <a:srcRect/>
            <a:stretch>
              <a:fillRect/>
            </a:stretch>
          </p:blipFill>
          <p:spPr>
            <a:xfrm>
              <a:off x="736310" y="1739265"/>
              <a:ext cx="2133600" cy="3048000"/>
            </a:xfrm>
            <a:prstGeom prst="rect">
              <a:avLst/>
            </a:prstGeom>
          </p:spPr>
        </p:pic>
        <p:pic>
          <p:nvPicPr>
            <p:cNvPr id="15" name="图片 14" descr="学练优生物"/>
            <p:cNvPicPr>
              <a:picLocks noChangeAspect="1"/>
            </p:cNvPicPr>
            <p:nvPr/>
          </p:nvPicPr>
          <p:blipFill>
            <a:blip r:embed="rId5" cstate="hqprint"/>
            <a:srcRect/>
            <a:stretch>
              <a:fillRect/>
            </a:stretch>
          </p:blipFill>
          <p:spPr>
            <a:xfrm>
              <a:off x="1361785" y="1626235"/>
              <a:ext cx="2306320" cy="3115310"/>
            </a:xfrm>
            <a:prstGeom prst="rect">
              <a:avLst/>
            </a:prstGeom>
          </p:spPr>
        </p:pic>
      </p:grpSp>
      <p:grpSp>
        <p:nvGrpSpPr>
          <p:cNvPr id="16" name="组合 15"/>
          <p:cNvGrpSpPr/>
          <p:nvPr/>
        </p:nvGrpSpPr>
        <p:grpSpPr>
          <a:xfrm>
            <a:off x="3857625" y="1482725"/>
            <a:ext cx="3130605" cy="3202305"/>
            <a:chOff x="3857625" y="1482725"/>
            <a:chExt cx="3130605" cy="3202305"/>
          </a:xfrm>
        </p:grpSpPr>
        <p:pic>
          <p:nvPicPr>
            <p:cNvPr id="17" name="图片 16"/>
            <p:cNvPicPr>
              <a:picLocks noChangeAspect="1"/>
            </p:cNvPicPr>
            <p:nvPr/>
          </p:nvPicPr>
          <p:blipFill>
            <a:blip r:embed="rId6" cstate="print"/>
            <a:stretch>
              <a:fillRect/>
            </a:stretch>
          </p:blipFill>
          <p:spPr>
            <a:xfrm>
              <a:off x="3857625" y="1683385"/>
              <a:ext cx="2199640" cy="3001645"/>
            </a:xfrm>
            <a:prstGeom prst="rect">
              <a:avLst/>
            </a:prstGeom>
          </p:spPr>
        </p:pic>
        <p:pic>
          <p:nvPicPr>
            <p:cNvPr id="18" name="图片 17"/>
            <p:cNvPicPr>
              <a:picLocks noChangeAspect="1"/>
            </p:cNvPicPr>
            <p:nvPr/>
          </p:nvPicPr>
          <p:blipFill rotWithShape="1">
            <a:blip r:embed="rId7" cstate="hqprint"/>
            <a:srcRect/>
            <a:stretch>
              <a:fillRect/>
            </a:stretch>
          </p:blipFill>
          <p:spPr>
            <a:xfrm>
              <a:off x="4124380" y="1482725"/>
              <a:ext cx="2863850" cy="3183890"/>
            </a:xfrm>
            <a:prstGeom prst="rect">
              <a:avLst/>
            </a:prstGeom>
          </p:spPr>
        </p:pic>
      </p:grpSp>
      <p:pic>
        <p:nvPicPr>
          <p:cNvPr id="19" name="图片 18" descr="时习之物理"/>
          <p:cNvPicPr>
            <a:picLocks noChangeAspect="1"/>
          </p:cNvPicPr>
          <p:nvPr/>
        </p:nvPicPr>
        <p:blipFill>
          <a:blip r:embed="rId8" cstate="hqprint"/>
          <a:srcRect/>
          <a:stretch>
            <a:fillRect/>
          </a:stretch>
        </p:blipFill>
        <p:spPr>
          <a:xfrm>
            <a:off x="6703520" y="1626235"/>
            <a:ext cx="2337435" cy="3078480"/>
          </a:xfrm>
          <a:prstGeom prst="rect">
            <a:avLst/>
          </a:prstGeom>
        </p:spPr>
      </p:pic>
      <p:sp>
        <p:nvSpPr>
          <p:cNvPr id="20" name="文本框 19"/>
          <p:cNvSpPr txBox="1"/>
          <p:nvPr/>
        </p:nvSpPr>
        <p:spPr>
          <a:xfrm>
            <a:off x="3529190" y="6028055"/>
            <a:ext cx="4386970" cy="369332"/>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更多精彩，请访问：</a:t>
            </a:r>
            <a:r>
              <a:rPr kumimoji="0" lang="en-US"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www.youyi100.com</a:t>
            </a:r>
            <a:endParaRPr kumimoji="0" lang="zh-CN" altLang="en-US"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sp>
        <p:nvSpPr>
          <p:cNvPr id="22" name="文本框 21"/>
          <p:cNvSpPr txBox="1"/>
          <p:nvPr/>
        </p:nvSpPr>
        <p:spPr>
          <a:xfrm>
            <a:off x="754596" y="5063490"/>
            <a:ext cx="2275840"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初中《学练优》系列</a:t>
            </a:r>
          </a:p>
        </p:txBody>
      </p:sp>
      <p:sp>
        <p:nvSpPr>
          <p:cNvPr id="23" name="文本框 22"/>
          <p:cNvSpPr txBox="1"/>
          <p:nvPr/>
        </p:nvSpPr>
        <p:spPr>
          <a:xfrm>
            <a:off x="4069198" y="5067251"/>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初中《新领程》系列</a:t>
            </a:r>
          </a:p>
        </p:txBody>
      </p:sp>
      <p:sp>
        <p:nvSpPr>
          <p:cNvPr id="24" name="文本框 23"/>
          <p:cNvSpPr txBox="1"/>
          <p:nvPr/>
        </p:nvSpPr>
        <p:spPr>
          <a:xfrm>
            <a:off x="6778240" y="5063490"/>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初中《时习之》系列</a:t>
            </a:r>
          </a:p>
        </p:txBody>
      </p:sp>
      <p:sp>
        <p:nvSpPr>
          <p:cNvPr id="25" name="文本框 24"/>
          <p:cNvSpPr txBox="1"/>
          <p:nvPr/>
        </p:nvSpPr>
        <p:spPr>
          <a:xfrm>
            <a:off x="9517114" y="5056216"/>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初中《优干线》系列</a:t>
            </a:r>
          </a:p>
        </p:txBody>
      </p:sp>
      <p:grpSp>
        <p:nvGrpSpPr>
          <p:cNvPr id="26" name="组合 25"/>
          <p:cNvGrpSpPr/>
          <p:nvPr/>
        </p:nvGrpSpPr>
        <p:grpSpPr>
          <a:xfrm>
            <a:off x="9149636" y="2369708"/>
            <a:ext cx="2815450" cy="1914419"/>
            <a:chOff x="9149636" y="2369708"/>
            <a:chExt cx="2815450" cy="1914419"/>
          </a:xfrm>
        </p:grpSpPr>
        <p:pic>
          <p:nvPicPr>
            <p:cNvPr id="27" name="图片 26"/>
            <p:cNvPicPr>
              <a:picLocks noChangeAspect="1"/>
            </p:cNvPicPr>
            <p:nvPr/>
          </p:nvPicPr>
          <p:blipFill rotWithShape="1">
            <a:blip r:embed="rId9" cstate="hqprint"/>
            <a:srcRect/>
            <a:stretch>
              <a:fillRect/>
            </a:stretch>
          </p:blipFill>
          <p:spPr>
            <a:xfrm rot="273989">
              <a:off x="9159011" y="2369708"/>
              <a:ext cx="2806075" cy="1785311"/>
            </a:xfrm>
            <a:prstGeom prst="rect">
              <a:avLst/>
            </a:prstGeom>
            <a:effectLst>
              <a:outerShdw blurRad="50800" dist="38100" dir="2700000" algn="tl" rotWithShape="0">
                <a:prstClr val="black">
                  <a:alpha val="40000"/>
                </a:prstClr>
              </a:outerShdw>
            </a:effectLst>
            <a:scene3d>
              <a:camera prst="orthographicFront">
                <a:rot lat="0" lon="0" rev="0"/>
              </a:camera>
              <a:lightRig rig="threePt" dir="t"/>
            </a:scene3d>
          </p:spPr>
        </p:pic>
        <p:pic>
          <p:nvPicPr>
            <p:cNvPr id="28" name="图片 27"/>
            <p:cNvPicPr>
              <a:picLocks noChangeAspect="1"/>
            </p:cNvPicPr>
            <p:nvPr/>
          </p:nvPicPr>
          <p:blipFill rotWithShape="1">
            <a:blip r:embed="rId10" cstate="hqprint"/>
            <a:srcRect/>
            <a:stretch>
              <a:fillRect/>
            </a:stretch>
          </p:blipFill>
          <p:spPr>
            <a:xfrm rot="21034940">
              <a:off x="9149636" y="2487677"/>
              <a:ext cx="2758877" cy="1796450"/>
            </a:xfrm>
            <a:prstGeom prst="rect">
              <a:avLst/>
            </a:prstGeom>
            <a:effectLst>
              <a:outerShdw blurRad="50800" dist="38100" dir="2700000" algn="tl" rotWithShape="0">
                <a:prstClr val="black">
                  <a:alpha val="40000"/>
                </a:prstClr>
              </a:outerShdw>
            </a:effectLst>
            <a:scene3d>
              <a:camera prst="orthographicFront">
                <a:rot lat="0" lon="0" rev="0"/>
              </a:camera>
              <a:lightRig rig="threePt" dir="t"/>
            </a:scene3d>
          </p:spPr>
        </p:pic>
      </p:grpSp>
      <p:pic>
        <p:nvPicPr>
          <p:cNvPr id="29" name="图片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0863" y="376807"/>
            <a:ext cx="14382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文本框 29"/>
          <p:cNvSpPr txBox="1"/>
          <p:nvPr/>
        </p:nvSpPr>
        <p:spPr>
          <a:xfrm>
            <a:off x="643782" y="926019"/>
            <a:ext cx="1659274" cy="126816"/>
          </a:xfrm>
          <a:custGeom>
            <a:avLst/>
            <a:gdLst/>
            <a:ahLst/>
            <a:cxnLst/>
            <a:rect l="l" t="t" r="r" b="b"/>
            <a:pathLst>
              <a:path w="1659274" h="126816">
                <a:moveTo>
                  <a:pt x="982294" y="85202"/>
                </a:moveTo>
                <a:cubicBezTo>
                  <a:pt x="985684" y="93731"/>
                  <a:pt x="986706" y="100810"/>
                  <a:pt x="985361" y="106438"/>
                </a:cubicBezTo>
                <a:cubicBezTo>
                  <a:pt x="984017" y="112067"/>
                  <a:pt x="981572" y="115878"/>
                  <a:pt x="978027" y="117873"/>
                </a:cubicBezTo>
                <a:cubicBezTo>
                  <a:pt x="975566" y="119268"/>
                  <a:pt x="973088" y="119679"/>
                  <a:pt x="970593" y="119108"/>
                </a:cubicBezTo>
                <a:cubicBezTo>
                  <a:pt x="968098" y="118536"/>
                  <a:pt x="966353" y="117017"/>
                  <a:pt x="965359" y="114548"/>
                </a:cubicBezTo>
                <a:cubicBezTo>
                  <a:pt x="964695" y="112134"/>
                  <a:pt x="964923" y="110003"/>
                  <a:pt x="966042" y="108154"/>
                </a:cubicBezTo>
                <a:cubicBezTo>
                  <a:pt x="967162" y="106305"/>
                  <a:pt x="968757" y="104838"/>
                  <a:pt x="970826" y="103755"/>
                </a:cubicBezTo>
                <a:cubicBezTo>
                  <a:pt x="973357" y="102285"/>
                  <a:pt x="975630" y="99924"/>
                  <a:pt x="977644" y="96671"/>
                </a:cubicBezTo>
                <a:cubicBezTo>
                  <a:pt x="979658" y="93417"/>
                  <a:pt x="980630" y="89689"/>
                  <a:pt x="980561" y="85486"/>
                </a:cubicBezTo>
                <a:close/>
                <a:moveTo>
                  <a:pt x="1059637" y="84144"/>
                </a:moveTo>
                <a:cubicBezTo>
                  <a:pt x="1069467" y="87104"/>
                  <a:pt x="1076353" y="90778"/>
                  <a:pt x="1080296" y="95164"/>
                </a:cubicBezTo>
                <a:cubicBezTo>
                  <a:pt x="1084239" y="99551"/>
                  <a:pt x="1086071" y="103694"/>
                  <a:pt x="1085791" y="107595"/>
                </a:cubicBezTo>
                <a:cubicBezTo>
                  <a:pt x="1085510" y="111496"/>
                  <a:pt x="1083950" y="114198"/>
                  <a:pt x="1081109" y="115702"/>
                </a:cubicBezTo>
                <a:cubicBezTo>
                  <a:pt x="1078268" y="117205"/>
                  <a:pt x="1074978" y="116554"/>
                  <a:pt x="1071239" y="113749"/>
                </a:cubicBezTo>
                <a:cubicBezTo>
                  <a:pt x="1070872" y="108634"/>
                  <a:pt x="1069472" y="103501"/>
                  <a:pt x="1067038" y="98349"/>
                </a:cubicBezTo>
                <a:cubicBezTo>
                  <a:pt x="1064605" y="93197"/>
                  <a:pt x="1061738" y="88729"/>
                  <a:pt x="1058437" y="84944"/>
                </a:cubicBezTo>
                <a:close/>
                <a:moveTo>
                  <a:pt x="995096" y="82810"/>
                </a:moveTo>
                <a:lnTo>
                  <a:pt x="1014965" y="84411"/>
                </a:lnTo>
                <a:cubicBezTo>
                  <a:pt x="1014901" y="85283"/>
                  <a:pt x="1014529" y="86005"/>
                  <a:pt x="1013848" y="86578"/>
                </a:cubicBezTo>
                <a:cubicBezTo>
                  <a:pt x="1013168" y="87150"/>
                  <a:pt x="1012162" y="87539"/>
                  <a:pt x="1010831" y="87744"/>
                </a:cubicBezTo>
                <a:lnTo>
                  <a:pt x="1010831" y="106021"/>
                </a:lnTo>
                <a:cubicBezTo>
                  <a:pt x="1010748" y="106932"/>
                  <a:pt x="1011048" y="107544"/>
                  <a:pt x="1011731" y="107855"/>
                </a:cubicBezTo>
                <a:cubicBezTo>
                  <a:pt x="1012415" y="108166"/>
                  <a:pt x="1013982" y="108311"/>
                  <a:pt x="1016432" y="108289"/>
                </a:cubicBezTo>
                <a:lnTo>
                  <a:pt x="1033101" y="108289"/>
                </a:lnTo>
                <a:cubicBezTo>
                  <a:pt x="1036018" y="108291"/>
                  <a:pt x="1038651" y="108286"/>
                  <a:pt x="1041002" y="108272"/>
                </a:cubicBezTo>
                <a:cubicBezTo>
                  <a:pt x="1043352" y="108258"/>
                  <a:pt x="1045119" y="108219"/>
                  <a:pt x="1046302" y="108155"/>
                </a:cubicBezTo>
                <a:cubicBezTo>
                  <a:pt x="1047336" y="108102"/>
                  <a:pt x="1048136" y="107941"/>
                  <a:pt x="1048703" y="107672"/>
                </a:cubicBezTo>
                <a:cubicBezTo>
                  <a:pt x="1049269" y="107402"/>
                  <a:pt x="1049803" y="106941"/>
                  <a:pt x="1050303" y="106288"/>
                </a:cubicBezTo>
                <a:cubicBezTo>
                  <a:pt x="1051095" y="105216"/>
                  <a:pt x="1052011" y="103493"/>
                  <a:pt x="1053053" y="101120"/>
                </a:cubicBezTo>
                <a:cubicBezTo>
                  <a:pt x="1054095" y="98748"/>
                  <a:pt x="1055312" y="95758"/>
                  <a:pt x="1056704" y="92152"/>
                </a:cubicBezTo>
                <a:lnTo>
                  <a:pt x="1058170" y="92152"/>
                </a:lnTo>
                <a:lnTo>
                  <a:pt x="1058437" y="106688"/>
                </a:lnTo>
                <a:cubicBezTo>
                  <a:pt x="1060787" y="107477"/>
                  <a:pt x="1062388" y="108366"/>
                  <a:pt x="1063238" y="109354"/>
                </a:cubicBezTo>
                <a:cubicBezTo>
                  <a:pt x="1064088" y="110342"/>
                  <a:pt x="1064488" y="111496"/>
                  <a:pt x="1064438" y="112817"/>
                </a:cubicBezTo>
                <a:cubicBezTo>
                  <a:pt x="1064524" y="115064"/>
                  <a:pt x="1063641" y="116830"/>
                  <a:pt x="1061791" y="118115"/>
                </a:cubicBezTo>
                <a:cubicBezTo>
                  <a:pt x="1059940" y="119400"/>
                  <a:pt x="1056608" y="120307"/>
                  <a:pt x="1051794" y="120837"/>
                </a:cubicBezTo>
                <a:cubicBezTo>
                  <a:pt x="1046981" y="121368"/>
                  <a:pt x="1040171" y="121624"/>
                  <a:pt x="1031367" y="121607"/>
                </a:cubicBezTo>
                <a:lnTo>
                  <a:pt x="1013898" y="121607"/>
                </a:lnTo>
                <a:cubicBezTo>
                  <a:pt x="1006406" y="121729"/>
                  <a:pt x="1001355" y="120919"/>
                  <a:pt x="998746" y="119176"/>
                </a:cubicBezTo>
                <a:cubicBezTo>
                  <a:pt x="996138" y="117434"/>
                  <a:pt x="994921" y="114027"/>
                  <a:pt x="995096" y="108955"/>
                </a:cubicBezTo>
                <a:close/>
                <a:moveTo>
                  <a:pt x="1019899" y="78818"/>
                </a:moveTo>
                <a:cubicBezTo>
                  <a:pt x="1028604" y="80960"/>
                  <a:pt x="1034638" y="83794"/>
                  <a:pt x="1038001" y="87318"/>
                </a:cubicBezTo>
                <a:cubicBezTo>
                  <a:pt x="1041364" y="90843"/>
                  <a:pt x="1042831" y="94209"/>
                  <a:pt x="1042402" y="97416"/>
                </a:cubicBezTo>
                <a:cubicBezTo>
                  <a:pt x="1041973" y="100624"/>
                  <a:pt x="1040422" y="102822"/>
                  <a:pt x="1037751" y="104012"/>
                </a:cubicBezTo>
                <a:cubicBezTo>
                  <a:pt x="1035080" y="105202"/>
                  <a:pt x="1032063" y="104533"/>
                  <a:pt x="1028700" y="102005"/>
                </a:cubicBezTo>
                <a:cubicBezTo>
                  <a:pt x="1028283" y="97987"/>
                  <a:pt x="1027117" y="93987"/>
                  <a:pt x="1025200" y="90003"/>
                </a:cubicBezTo>
                <a:cubicBezTo>
                  <a:pt x="1023283" y="86019"/>
                  <a:pt x="1021116" y="82552"/>
                  <a:pt x="1018699" y="79602"/>
                </a:cubicBezTo>
                <a:close/>
                <a:moveTo>
                  <a:pt x="216294" y="59474"/>
                </a:moveTo>
                <a:lnTo>
                  <a:pt x="230962" y="70676"/>
                </a:lnTo>
                <a:cubicBezTo>
                  <a:pt x="230487" y="71273"/>
                  <a:pt x="229771" y="71779"/>
                  <a:pt x="228812" y="72192"/>
                </a:cubicBezTo>
                <a:cubicBezTo>
                  <a:pt x="227854" y="72606"/>
                  <a:pt x="226703" y="72945"/>
                  <a:pt x="225362" y="73209"/>
                </a:cubicBezTo>
                <a:cubicBezTo>
                  <a:pt x="224748" y="74843"/>
                  <a:pt x="224075" y="76643"/>
                  <a:pt x="223345" y="78610"/>
                </a:cubicBezTo>
                <a:cubicBezTo>
                  <a:pt x="222614" y="80577"/>
                  <a:pt x="221908" y="82510"/>
                  <a:pt x="221228" y="84411"/>
                </a:cubicBezTo>
                <a:lnTo>
                  <a:pt x="231362" y="84411"/>
                </a:lnTo>
                <a:lnTo>
                  <a:pt x="239097" y="77210"/>
                </a:lnTo>
                <a:lnTo>
                  <a:pt x="252965" y="88411"/>
                </a:lnTo>
                <a:cubicBezTo>
                  <a:pt x="252507" y="88947"/>
                  <a:pt x="251857" y="89409"/>
                  <a:pt x="251015" y="89795"/>
                </a:cubicBezTo>
                <a:cubicBezTo>
                  <a:pt x="250173" y="90181"/>
                  <a:pt x="249090" y="90475"/>
                  <a:pt x="247764" y="90678"/>
                </a:cubicBezTo>
                <a:cubicBezTo>
                  <a:pt x="247059" y="98971"/>
                  <a:pt x="245836" y="105788"/>
                  <a:pt x="244097" y="111131"/>
                </a:cubicBezTo>
                <a:cubicBezTo>
                  <a:pt x="242358" y="116473"/>
                  <a:pt x="239936" y="120190"/>
                  <a:pt x="236830" y="122282"/>
                </a:cubicBezTo>
                <a:cubicBezTo>
                  <a:pt x="234927" y="123488"/>
                  <a:pt x="232599" y="124410"/>
                  <a:pt x="229845" y="125049"/>
                </a:cubicBezTo>
                <a:cubicBezTo>
                  <a:pt x="227092" y="125688"/>
                  <a:pt x="223731" y="126010"/>
                  <a:pt x="219761" y="126016"/>
                </a:cubicBezTo>
                <a:cubicBezTo>
                  <a:pt x="219786" y="123993"/>
                  <a:pt x="219603" y="122138"/>
                  <a:pt x="219211" y="120449"/>
                </a:cubicBezTo>
                <a:cubicBezTo>
                  <a:pt x="218819" y="118759"/>
                  <a:pt x="218069" y="117370"/>
                  <a:pt x="216961" y="116281"/>
                </a:cubicBezTo>
                <a:cubicBezTo>
                  <a:pt x="215574" y="115078"/>
                  <a:pt x="213580" y="114017"/>
                  <a:pt x="210977" y="113098"/>
                </a:cubicBezTo>
                <a:cubicBezTo>
                  <a:pt x="208374" y="112178"/>
                  <a:pt x="205479" y="111417"/>
                  <a:pt x="202292" y="110814"/>
                </a:cubicBezTo>
                <a:lnTo>
                  <a:pt x="202425" y="109080"/>
                </a:lnTo>
                <a:cubicBezTo>
                  <a:pt x="204719" y="109307"/>
                  <a:pt x="207229" y="109521"/>
                  <a:pt x="209957" y="109722"/>
                </a:cubicBezTo>
                <a:cubicBezTo>
                  <a:pt x="212685" y="109924"/>
                  <a:pt x="215206" y="110089"/>
                  <a:pt x="217519" y="110216"/>
                </a:cubicBezTo>
                <a:cubicBezTo>
                  <a:pt x="219832" y="110344"/>
                  <a:pt x="221513" y="110410"/>
                  <a:pt x="222561" y="110414"/>
                </a:cubicBezTo>
                <a:cubicBezTo>
                  <a:pt x="223611" y="110419"/>
                  <a:pt x="224478" y="110342"/>
                  <a:pt x="225162" y="110181"/>
                </a:cubicBezTo>
                <a:cubicBezTo>
                  <a:pt x="225845" y="110019"/>
                  <a:pt x="226445" y="109742"/>
                  <a:pt x="226962" y="109347"/>
                </a:cubicBezTo>
                <a:cubicBezTo>
                  <a:pt x="228168" y="108419"/>
                  <a:pt x="229223" y="106108"/>
                  <a:pt x="230129" y="102413"/>
                </a:cubicBezTo>
                <a:cubicBezTo>
                  <a:pt x="231035" y="98718"/>
                  <a:pt x="231757" y="94006"/>
                  <a:pt x="232296" y="88278"/>
                </a:cubicBezTo>
                <a:lnTo>
                  <a:pt x="220828" y="88278"/>
                </a:lnTo>
                <a:lnTo>
                  <a:pt x="214960" y="94545"/>
                </a:lnTo>
                <a:lnTo>
                  <a:pt x="200959" y="85344"/>
                </a:lnTo>
                <a:cubicBezTo>
                  <a:pt x="201703" y="84805"/>
                  <a:pt x="202548" y="84283"/>
                  <a:pt x="203492" y="83777"/>
                </a:cubicBezTo>
                <a:cubicBezTo>
                  <a:pt x="204437" y="83272"/>
                  <a:pt x="205415" y="82816"/>
                  <a:pt x="206426" y="82410"/>
                </a:cubicBezTo>
                <a:cubicBezTo>
                  <a:pt x="207109" y="80574"/>
                  <a:pt x="207809" y="78613"/>
                  <a:pt x="208526" y="76526"/>
                </a:cubicBezTo>
                <a:cubicBezTo>
                  <a:pt x="209243" y="74440"/>
                  <a:pt x="209876" y="72445"/>
                  <a:pt x="210427" y="70542"/>
                </a:cubicBezTo>
                <a:lnTo>
                  <a:pt x="191891" y="70542"/>
                </a:lnTo>
                <a:cubicBezTo>
                  <a:pt x="190166" y="84672"/>
                  <a:pt x="185182" y="96384"/>
                  <a:pt x="176939" y="105680"/>
                </a:cubicBezTo>
                <a:cubicBezTo>
                  <a:pt x="168696" y="114976"/>
                  <a:pt x="155945" y="121888"/>
                  <a:pt x="138684" y="126416"/>
                </a:cubicBezTo>
                <a:lnTo>
                  <a:pt x="138017" y="124949"/>
                </a:lnTo>
                <a:cubicBezTo>
                  <a:pt x="150600" y="118565"/>
                  <a:pt x="159573" y="110864"/>
                  <a:pt x="164937" y="101846"/>
                </a:cubicBezTo>
                <a:cubicBezTo>
                  <a:pt x="170302" y="92828"/>
                  <a:pt x="173375" y="82394"/>
                  <a:pt x="174155" y="70542"/>
                </a:cubicBezTo>
                <a:lnTo>
                  <a:pt x="158020" y="70542"/>
                </a:lnTo>
                <a:lnTo>
                  <a:pt x="156820" y="66675"/>
                </a:lnTo>
                <a:lnTo>
                  <a:pt x="210026" y="66675"/>
                </a:lnTo>
                <a:close/>
                <a:moveTo>
                  <a:pt x="875614" y="58941"/>
                </a:moveTo>
                <a:lnTo>
                  <a:pt x="895217" y="66675"/>
                </a:lnTo>
                <a:cubicBezTo>
                  <a:pt x="894970" y="67547"/>
                  <a:pt x="894331" y="68203"/>
                  <a:pt x="893300" y="68642"/>
                </a:cubicBezTo>
                <a:cubicBezTo>
                  <a:pt x="892269" y="69081"/>
                  <a:pt x="890730" y="69270"/>
                  <a:pt x="888683" y="69209"/>
                </a:cubicBezTo>
                <a:cubicBezTo>
                  <a:pt x="888149" y="69748"/>
                  <a:pt x="887616" y="70303"/>
                  <a:pt x="887082" y="70876"/>
                </a:cubicBezTo>
                <a:cubicBezTo>
                  <a:pt x="886549" y="71448"/>
                  <a:pt x="886016" y="72004"/>
                  <a:pt x="885482" y="72543"/>
                </a:cubicBezTo>
                <a:lnTo>
                  <a:pt x="916686" y="72543"/>
                </a:lnTo>
                <a:lnTo>
                  <a:pt x="924820" y="64808"/>
                </a:lnTo>
                <a:lnTo>
                  <a:pt x="939756" y="77343"/>
                </a:lnTo>
                <a:cubicBezTo>
                  <a:pt x="939231" y="77999"/>
                  <a:pt x="938414" y="78488"/>
                  <a:pt x="937305" y="78810"/>
                </a:cubicBezTo>
                <a:cubicBezTo>
                  <a:pt x="936197" y="79132"/>
                  <a:pt x="934747" y="79354"/>
                  <a:pt x="932955" y="79477"/>
                </a:cubicBezTo>
                <a:cubicBezTo>
                  <a:pt x="923218" y="92695"/>
                  <a:pt x="910355" y="103130"/>
                  <a:pt x="894367" y="110781"/>
                </a:cubicBezTo>
                <a:cubicBezTo>
                  <a:pt x="878379" y="118432"/>
                  <a:pt x="858082" y="123599"/>
                  <a:pt x="833476" y="126283"/>
                </a:cubicBezTo>
                <a:lnTo>
                  <a:pt x="832809" y="124282"/>
                </a:lnTo>
                <a:cubicBezTo>
                  <a:pt x="851947" y="119662"/>
                  <a:pt x="868411" y="113534"/>
                  <a:pt x="882199" y="105897"/>
                </a:cubicBezTo>
                <a:cubicBezTo>
                  <a:pt x="895986" y="98260"/>
                  <a:pt x="907082" y="88431"/>
                  <a:pt x="915486" y="76410"/>
                </a:cubicBezTo>
                <a:lnTo>
                  <a:pt x="881348" y="76410"/>
                </a:lnTo>
                <a:cubicBezTo>
                  <a:pt x="879370" y="78299"/>
                  <a:pt x="877192" y="80121"/>
                  <a:pt x="874814" y="81877"/>
                </a:cubicBezTo>
                <a:cubicBezTo>
                  <a:pt x="880436" y="83377"/>
                  <a:pt x="884295" y="85378"/>
                  <a:pt x="886391" y="87880"/>
                </a:cubicBezTo>
                <a:cubicBezTo>
                  <a:pt x="888487" y="90382"/>
                  <a:pt x="889295" y="92787"/>
                  <a:pt x="888816" y="95095"/>
                </a:cubicBezTo>
                <a:cubicBezTo>
                  <a:pt x="888337" y="97404"/>
                  <a:pt x="887045" y="99017"/>
                  <a:pt x="884941" y="99936"/>
                </a:cubicBezTo>
                <a:cubicBezTo>
                  <a:pt x="882836" y="100854"/>
                  <a:pt x="880394" y="100480"/>
                  <a:pt x="877615" y="98812"/>
                </a:cubicBezTo>
                <a:cubicBezTo>
                  <a:pt x="876976" y="96523"/>
                  <a:pt x="875953" y="94234"/>
                  <a:pt x="874548" y="91945"/>
                </a:cubicBezTo>
                <a:cubicBezTo>
                  <a:pt x="873142" y="89656"/>
                  <a:pt x="871586" y="87500"/>
                  <a:pt x="869880" y="85477"/>
                </a:cubicBezTo>
                <a:cubicBezTo>
                  <a:pt x="864799" y="88970"/>
                  <a:pt x="859293" y="92153"/>
                  <a:pt x="853362" y="95029"/>
                </a:cubicBezTo>
                <a:cubicBezTo>
                  <a:pt x="847430" y="97904"/>
                  <a:pt x="841157" y="100321"/>
                  <a:pt x="834543" y="102280"/>
                </a:cubicBezTo>
                <a:lnTo>
                  <a:pt x="833476" y="100813"/>
                </a:lnTo>
                <a:cubicBezTo>
                  <a:pt x="839705" y="97268"/>
                  <a:pt x="845589" y="93097"/>
                  <a:pt x="851127" y="88298"/>
                </a:cubicBezTo>
                <a:cubicBezTo>
                  <a:pt x="856665" y="83499"/>
                  <a:pt x="861552" y="78537"/>
                  <a:pt x="865786" y="73412"/>
                </a:cubicBezTo>
                <a:cubicBezTo>
                  <a:pt x="870020" y="68287"/>
                  <a:pt x="873296" y="63463"/>
                  <a:pt x="875614" y="58941"/>
                </a:cubicBezTo>
                <a:close/>
                <a:moveTo>
                  <a:pt x="311372" y="57874"/>
                </a:moveTo>
                <a:lnTo>
                  <a:pt x="324707" y="71076"/>
                </a:lnTo>
                <a:cubicBezTo>
                  <a:pt x="324196" y="71601"/>
                  <a:pt x="323518" y="71984"/>
                  <a:pt x="322674" y="72226"/>
                </a:cubicBezTo>
                <a:cubicBezTo>
                  <a:pt x="321829" y="72468"/>
                  <a:pt x="320685" y="72618"/>
                  <a:pt x="319240" y="72676"/>
                </a:cubicBezTo>
                <a:cubicBezTo>
                  <a:pt x="316673" y="75710"/>
                  <a:pt x="313573" y="79210"/>
                  <a:pt x="309939" y="83177"/>
                </a:cubicBezTo>
                <a:cubicBezTo>
                  <a:pt x="306305" y="87144"/>
                  <a:pt x="302738" y="90978"/>
                  <a:pt x="299238" y="94679"/>
                </a:cubicBezTo>
                <a:cubicBezTo>
                  <a:pt x="305793" y="99629"/>
                  <a:pt x="309603" y="104500"/>
                  <a:pt x="310666" y="109293"/>
                </a:cubicBezTo>
                <a:cubicBezTo>
                  <a:pt x="311730" y="114085"/>
                  <a:pt x="310985" y="117633"/>
                  <a:pt x="308434" y="119936"/>
                </a:cubicBezTo>
                <a:cubicBezTo>
                  <a:pt x="305882" y="122239"/>
                  <a:pt x="302461" y="122132"/>
                  <a:pt x="298171" y="119615"/>
                </a:cubicBezTo>
                <a:cubicBezTo>
                  <a:pt x="296398" y="113737"/>
                  <a:pt x="293442" y="107791"/>
                  <a:pt x="289303" y="101780"/>
                </a:cubicBezTo>
                <a:cubicBezTo>
                  <a:pt x="285164" y="95768"/>
                  <a:pt x="280874" y="90556"/>
                  <a:pt x="276435" y="86144"/>
                </a:cubicBezTo>
                <a:lnTo>
                  <a:pt x="277635" y="85211"/>
                </a:lnTo>
                <a:cubicBezTo>
                  <a:pt x="281296" y="86147"/>
                  <a:pt x="284608" y="87208"/>
                  <a:pt x="287569" y="88394"/>
                </a:cubicBezTo>
                <a:cubicBezTo>
                  <a:pt x="290531" y="89581"/>
                  <a:pt x="293176" y="90875"/>
                  <a:pt x="295504" y="92278"/>
                </a:cubicBezTo>
                <a:cubicBezTo>
                  <a:pt x="296871" y="88592"/>
                  <a:pt x="298271" y="84730"/>
                  <a:pt x="299704" y="80694"/>
                </a:cubicBezTo>
                <a:cubicBezTo>
                  <a:pt x="301138" y="76657"/>
                  <a:pt x="302405" y="72962"/>
                  <a:pt x="303505" y="69609"/>
                </a:cubicBezTo>
                <a:lnTo>
                  <a:pt x="273234" y="69609"/>
                </a:lnTo>
                <a:lnTo>
                  <a:pt x="272034" y="65742"/>
                </a:lnTo>
                <a:lnTo>
                  <a:pt x="303238" y="65742"/>
                </a:lnTo>
                <a:close/>
                <a:moveTo>
                  <a:pt x="1041102" y="52132"/>
                </a:moveTo>
                <a:lnTo>
                  <a:pt x="1041102" y="67084"/>
                </a:lnTo>
                <a:lnTo>
                  <a:pt x="1064438" y="67084"/>
                </a:lnTo>
                <a:lnTo>
                  <a:pt x="1064438" y="52132"/>
                </a:lnTo>
                <a:close/>
                <a:moveTo>
                  <a:pt x="348577" y="43339"/>
                </a:moveTo>
                <a:lnTo>
                  <a:pt x="367646" y="47339"/>
                </a:lnTo>
                <a:cubicBezTo>
                  <a:pt x="367457" y="48156"/>
                  <a:pt x="366968" y="48823"/>
                  <a:pt x="366179" y="49340"/>
                </a:cubicBezTo>
                <a:cubicBezTo>
                  <a:pt x="365390" y="49856"/>
                  <a:pt x="364235" y="50123"/>
                  <a:pt x="362712" y="50140"/>
                </a:cubicBezTo>
                <a:cubicBezTo>
                  <a:pt x="362465" y="59002"/>
                  <a:pt x="362059" y="67047"/>
                  <a:pt x="361495" y="74276"/>
                </a:cubicBezTo>
                <a:cubicBezTo>
                  <a:pt x="360931" y="81505"/>
                  <a:pt x="359692" y="87950"/>
                  <a:pt x="357778" y="93612"/>
                </a:cubicBezTo>
                <a:cubicBezTo>
                  <a:pt x="368996" y="95968"/>
                  <a:pt x="377248" y="99190"/>
                  <a:pt x="382535" y="103280"/>
                </a:cubicBezTo>
                <a:cubicBezTo>
                  <a:pt x="387823" y="107369"/>
                  <a:pt x="390850" y="111392"/>
                  <a:pt x="391616" y="115348"/>
                </a:cubicBezTo>
                <a:cubicBezTo>
                  <a:pt x="392382" y="119304"/>
                  <a:pt x="391592" y="122260"/>
                  <a:pt x="389245" y="124216"/>
                </a:cubicBezTo>
                <a:cubicBezTo>
                  <a:pt x="386898" y="126171"/>
                  <a:pt x="383699" y="126194"/>
                  <a:pt x="379648" y="124282"/>
                </a:cubicBezTo>
                <a:cubicBezTo>
                  <a:pt x="377364" y="119493"/>
                  <a:pt x="374097" y="114570"/>
                  <a:pt x="369846" y="109514"/>
                </a:cubicBezTo>
                <a:cubicBezTo>
                  <a:pt x="365596" y="104458"/>
                  <a:pt x="361262" y="100002"/>
                  <a:pt x="356845" y="96145"/>
                </a:cubicBezTo>
                <a:cubicBezTo>
                  <a:pt x="354153" y="103113"/>
                  <a:pt x="349369" y="109014"/>
                  <a:pt x="342493" y="113848"/>
                </a:cubicBezTo>
                <a:cubicBezTo>
                  <a:pt x="335617" y="118682"/>
                  <a:pt x="325599" y="122649"/>
                  <a:pt x="312439" y="125749"/>
                </a:cubicBezTo>
                <a:lnTo>
                  <a:pt x="311372" y="123482"/>
                </a:lnTo>
                <a:cubicBezTo>
                  <a:pt x="320672" y="119858"/>
                  <a:pt x="327892" y="115697"/>
                  <a:pt x="333031" y="110997"/>
                </a:cubicBezTo>
                <a:cubicBezTo>
                  <a:pt x="338171" y="106298"/>
                  <a:pt x="341836" y="100803"/>
                  <a:pt x="344027" y="94512"/>
                </a:cubicBezTo>
                <a:cubicBezTo>
                  <a:pt x="346217" y="88221"/>
                  <a:pt x="347540" y="80876"/>
                  <a:pt x="347996" y="72476"/>
                </a:cubicBezTo>
                <a:cubicBezTo>
                  <a:pt x="348451" y="64076"/>
                  <a:pt x="348645" y="54364"/>
                  <a:pt x="348577" y="43339"/>
                </a:cubicBezTo>
                <a:close/>
                <a:moveTo>
                  <a:pt x="1041102" y="33729"/>
                </a:moveTo>
                <a:lnTo>
                  <a:pt x="1041102" y="48281"/>
                </a:lnTo>
                <a:lnTo>
                  <a:pt x="1064438" y="48281"/>
                </a:lnTo>
                <a:lnTo>
                  <a:pt x="1064438" y="33729"/>
                </a:lnTo>
                <a:close/>
                <a:moveTo>
                  <a:pt x="785737" y="30137"/>
                </a:moveTo>
                <a:cubicBezTo>
                  <a:pt x="791673" y="33919"/>
                  <a:pt x="795709" y="37698"/>
                  <a:pt x="797845" y="41474"/>
                </a:cubicBezTo>
                <a:cubicBezTo>
                  <a:pt x="799981" y="45250"/>
                  <a:pt x="800801" y="48533"/>
                  <a:pt x="800304" y="51323"/>
                </a:cubicBezTo>
                <a:cubicBezTo>
                  <a:pt x="799806" y="54113"/>
                  <a:pt x="798576" y="55921"/>
                  <a:pt x="796614" y="56747"/>
                </a:cubicBezTo>
                <a:cubicBezTo>
                  <a:pt x="794651" y="57572"/>
                  <a:pt x="792539" y="56926"/>
                  <a:pt x="790279" y="54807"/>
                </a:cubicBezTo>
                <a:cubicBezTo>
                  <a:pt x="790204" y="50768"/>
                  <a:pt x="789552" y="46578"/>
                  <a:pt x="788325" y="42239"/>
                </a:cubicBezTo>
                <a:cubicBezTo>
                  <a:pt x="787098" y="37899"/>
                  <a:pt x="785745" y="34043"/>
                  <a:pt x="784267" y="30671"/>
                </a:cubicBezTo>
                <a:close/>
                <a:moveTo>
                  <a:pt x="1041102" y="15460"/>
                </a:moveTo>
                <a:lnTo>
                  <a:pt x="1041102" y="30012"/>
                </a:lnTo>
                <a:lnTo>
                  <a:pt x="1064438" y="30012"/>
                </a:lnTo>
                <a:lnTo>
                  <a:pt x="1064438" y="15460"/>
                </a:lnTo>
                <a:close/>
                <a:moveTo>
                  <a:pt x="86144" y="6134"/>
                </a:moveTo>
                <a:cubicBezTo>
                  <a:pt x="94856" y="7810"/>
                  <a:pt x="100893" y="10259"/>
                  <a:pt x="104256" y="13481"/>
                </a:cubicBezTo>
                <a:cubicBezTo>
                  <a:pt x="107618" y="16703"/>
                  <a:pt x="109079" y="19844"/>
                  <a:pt x="108640" y="22903"/>
                </a:cubicBezTo>
                <a:cubicBezTo>
                  <a:pt x="108201" y="25962"/>
                  <a:pt x="106636" y="28086"/>
                  <a:pt x="103944" y="29275"/>
                </a:cubicBezTo>
                <a:cubicBezTo>
                  <a:pt x="101252" y="30463"/>
                  <a:pt x="98208" y="29861"/>
                  <a:pt x="94812" y="27470"/>
                </a:cubicBezTo>
                <a:cubicBezTo>
                  <a:pt x="94256" y="23723"/>
                  <a:pt x="93034" y="20017"/>
                  <a:pt x="91145" y="16352"/>
                </a:cubicBezTo>
                <a:cubicBezTo>
                  <a:pt x="89256" y="12688"/>
                  <a:pt x="87233" y="9549"/>
                  <a:pt x="85077" y="6934"/>
                </a:cubicBezTo>
                <a:close/>
                <a:moveTo>
                  <a:pt x="807341" y="4934"/>
                </a:moveTo>
                <a:lnTo>
                  <a:pt x="821333" y="15735"/>
                </a:lnTo>
                <a:cubicBezTo>
                  <a:pt x="820930" y="16280"/>
                  <a:pt x="820302" y="16791"/>
                  <a:pt x="819449" y="17269"/>
                </a:cubicBezTo>
                <a:cubicBezTo>
                  <a:pt x="818596" y="17747"/>
                  <a:pt x="817535" y="18125"/>
                  <a:pt x="816265" y="18402"/>
                </a:cubicBezTo>
                <a:lnTo>
                  <a:pt x="816265" y="108947"/>
                </a:lnTo>
                <a:cubicBezTo>
                  <a:pt x="816337" y="112236"/>
                  <a:pt x="815957" y="115052"/>
                  <a:pt x="815125" y="117393"/>
                </a:cubicBezTo>
                <a:cubicBezTo>
                  <a:pt x="814294" y="119734"/>
                  <a:pt x="812582" y="121600"/>
                  <a:pt x="809988" y="122993"/>
                </a:cubicBezTo>
                <a:cubicBezTo>
                  <a:pt x="807395" y="124386"/>
                  <a:pt x="803491" y="125305"/>
                  <a:pt x="798277" y="125749"/>
                </a:cubicBezTo>
                <a:cubicBezTo>
                  <a:pt x="798093" y="123593"/>
                  <a:pt x="797793" y="121671"/>
                  <a:pt x="797376" y="119982"/>
                </a:cubicBezTo>
                <a:cubicBezTo>
                  <a:pt x="796959" y="118293"/>
                  <a:pt x="796325" y="116970"/>
                  <a:pt x="795474" y="116015"/>
                </a:cubicBezTo>
                <a:cubicBezTo>
                  <a:pt x="794596" y="114948"/>
                  <a:pt x="793383" y="114014"/>
                  <a:pt x="791837" y="113214"/>
                </a:cubicBezTo>
                <a:cubicBezTo>
                  <a:pt x="790292" y="112414"/>
                  <a:pt x="788079" y="111747"/>
                  <a:pt x="785198" y="111214"/>
                </a:cubicBezTo>
                <a:lnTo>
                  <a:pt x="785198" y="109347"/>
                </a:lnTo>
                <a:cubicBezTo>
                  <a:pt x="785327" y="109357"/>
                  <a:pt x="786374" y="109426"/>
                  <a:pt x="788337" y="109555"/>
                </a:cubicBezTo>
                <a:cubicBezTo>
                  <a:pt x="790300" y="109683"/>
                  <a:pt x="792404" y="109811"/>
                  <a:pt x="794649" y="109940"/>
                </a:cubicBezTo>
                <a:cubicBezTo>
                  <a:pt x="796893" y="110068"/>
                  <a:pt x="798503" y="110137"/>
                  <a:pt x="799478" y="110147"/>
                </a:cubicBezTo>
                <a:cubicBezTo>
                  <a:pt x="800523" y="110144"/>
                  <a:pt x="801235" y="109917"/>
                  <a:pt x="801613" y="109464"/>
                </a:cubicBezTo>
                <a:cubicBezTo>
                  <a:pt x="801991" y="109011"/>
                  <a:pt x="802169" y="108350"/>
                  <a:pt x="802147" y="107480"/>
                </a:cubicBezTo>
                <a:lnTo>
                  <a:pt x="802147" y="70542"/>
                </a:lnTo>
                <a:cubicBezTo>
                  <a:pt x="800746" y="73093"/>
                  <a:pt x="799177" y="75926"/>
                  <a:pt x="797443" y="79043"/>
                </a:cubicBezTo>
                <a:cubicBezTo>
                  <a:pt x="795708" y="82160"/>
                  <a:pt x="793806" y="85461"/>
                  <a:pt x="791737" y="88945"/>
                </a:cubicBezTo>
                <a:cubicBezTo>
                  <a:pt x="791804" y="89709"/>
                  <a:pt x="791671" y="90514"/>
                  <a:pt x="791337" y="91362"/>
                </a:cubicBezTo>
                <a:cubicBezTo>
                  <a:pt x="791003" y="92209"/>
                  <a:pt x="790470" y="92915"/>
                  <a:pt x="789736" y="93478"/>
                </a:cubicBezTo>
                <a:lnTo>
                  <a:pt x="780928" y="78810"/>
                </a:lnTo>
                <a:cubicBezTo>
                  <a:pt x="782879" y="77615"/>
                  <a:pt x="785749" y="75704"/>
                  <a:pt x="789535" y="73076"/>
                </a:cubicBezTo>
                <a:cubicBezTo>
                  <a:pt x="793322" y="70448"/>
                  <a:pt x="797526" y="67470"/>
                  <a:pt x="802147" y="64141"/>
                </a:cubicBezTo>
                <a:lnTo>
                  <a:pt x="802147" y="16269"/>
                </a:lnTo>
                <a:lnTo>
                  <a:pt x="786132" y="16269"/>
                </a:lnTo>
                <a:lnTo>
                  <a:pt x="784931" y="12402"/>
                </a:lnTo>
                <a:lnTo>
                  <a:pt x="800946" y="12402"/>
                </a:lnTo>
                <a:close/>
                <a:moveTo>
                  <a:pt x="1070305" y="3609"/>
                </a:moveTo>
                <a:lnTo>
                  <a:pt x="1085374" y="15195"/>
                </a:lnTo>
                <a:cubicBezTo>
                  <a:pt x="1084913" y="15742"/>
                  <a:pt x="1084235" y="16281"/>
                  <a:pt x="1083340" y="16812"/>
                </a:cubicBezTo>
                <a:cubicBezTo>
                  <a:pt x="1082446" y="17343"/>
                  <a:pt x="1081301" y="17783"/>
                  <a:pt x="1079907" y="18130"/>
                </a:cubicBezTo>
                <a:lnTo>
                  <a:pt x="1079907" y="75337"/>
                </a:lnTo>
                <a:cubicBezTo>
                  <a:pt x="1079634" y="75976"/>
                  <a:pt x="1078112" y="76799"/>
                  <a:pt x="1075339" y="77805"/>
                </a:cubicBezTo>
                <a:cubicBezTo>
                  <a:pt x="1072567" y="78811"/>
                  <a:pt x="1069778" y="79367"/>
                  <a:pt x="1066972" y="79472"/>
                </a:cubicBezTo>
                <a:lnTo>
                  <a:pt x="1064438" y="79472"/>
                </a:lnTo>
                <a:lnTo>
                  <a:pt x="1064438" y="70934"/>
                </a:lnTo>
                <a:lnTo>
                  <a:pt x="1041102" y="70934"/>
                </a:lnTo>
                <a:lnTo>
                  <a:pt x="1041102" y="74936"/>
                </a:lnTo>
                <a:cubicBezTo>
                  <a:pt x="1040974" y="75848"/>
                  <a:pt x="1039663" y="76893"/>
                  <a:pt x="1037168" y="78072"/>
                </a:cubicBezTo>
                <a:cubicBezTo>
                  <a:pt x="1034673" y="79250"/>
                  <a:pt x="1031762" y="79895"/>
                  <a:pt x="1028433" y="80006"/>
                </a:cubicBezTo>
                <a:lnTo>
                  <a:pt x="1026300" y="80006"/>
                </a:lnTo>
                <a:lnTo>
                  <a:pt x="1026300" y="5342"/>
                </a:lnTo>
                <a:lnTo>
                  <a:pt x="1041635" y="11743"/>
                </a:lnTo>
                <a:lnTo>
                  <a:pt x="1063104" y="11743"/>
                </a:lnTo>
                <a:close/>
                <a:moveTo>
                  <a:pt x="626383" y="3201"/>
                </a:moveTo>
                <a:lnTo>
                  <a:pt x="642385" y="16669"/>
                </a:lnTo>
                <a:cubicBezTo>
                  <a:pt x="641474" y="17758"/>
                  <a:pt x="639429" y="18647"/>
                  <a:pt x="636251" y="19336"/>
                </a:cubicBezTo>
                <a:cubicBezTo>
                  <a:pt x="635982" y="24945"/>
                  <a:pt x="635820" y="30396"/>
                  <a:pt x="635768" y="35688"/>
                </a:cubicBezTo>
                <a:cubicBezTo>
                  <a:pt x="635715" y="40980"/>
                  <a:pt x="635787" y="46064"/>
                  <a:pt x="635984" y="50940"/>
                </a:cubicBezTo>
                <a:cubicBezTo>
                  <a:pt x="637696" y="51051"/>
                  <a:pt x="639340" y="51229"/>
                  <a:pt x="640918" y="51473"/>
                </a:cubicBezTo>
                <a:cubicBezTo>
                  <a:pt x="644131" y="47795"/>
                  <a:pt x="647514" y="43742"/>
                  <a:pt x="651068" y="39314"/>
                </a:cubicBezTo>
                <a:cubicBezTo>
                  <a:pt x="654621" y="34885"/>
                  <a:pt x="658004" y="30545"/>
                  <a:pt x="661217" y="26295"/>
                </a:cubicBezTo>
                <a:cubicBezTo>
                  <a:pt x="664430" y="22044"/>
                  <a:pt x="667131" y="18346"/>
                  <a:pt x="669322" y="15202"/>
                </a:cubicBezTo>
                <a:lnTo>
                  <a:pt x="685791" y="29204"/>
                </a:lnTo>
                <a:cubicBezTo>
                  <a:pt x="685399" y="29751"/>
                  <a:pt x="684777" y="30090"/>
                  <a:pt x="683925" y="30221"/>
                </a:cubicBezTo>
                <a:cubicBezTo>
                  <a:pt x="683072" y="30351"/>
                  <a:pt x="681939" y="30190"/>
                  <a:pt x="680523" y="29737"/>
                </a:cubicBezTo>
                <a:cubicBezTo>
                  <a:pt x="676448" y="33049"/>
                  <a:pt x="671197" y="36727"/>
                  <a:pt x="664771" y="40772"/>
                </a:cubicBezTo>
                <a:cubicBezTo>
                  <a:pt x="658346" y="44817"/>
                  <a:pt x="651995" y="48562"/>
                  <a:pt x="645719" y="52007"/>
                </a:cubicBezTo>
                <a:cubicBezTo>
                  <a:pt x="656880" y="53954"/>
                  <a:pt x="665283" y="56852"/>
                  <a:pt x="670928" y="60701"/>
                </a:cubicBezTo>
                <a:cubicBezTo>
                  <a:pt x="676574" y="64551"/>
                  <a:pt x="680006" y="68470"/>
                  <a:pt x="681223" y="72459"/>
                </a:cubicBezTo>
                <a:cubicBezTo>
                  <a:pt x="682441" y="76448"/>
                  <a:pt x="681989" y="79626"/>
                  <a:pt x="679867" y="81992"/>
                </a:cubicBezTo>
                <a:cubicBezTo>
                  <a:pt x="677745" y="84358"/>
                  <a:pt x="674497" y="85031"/>
                  <a:pt x="670122" y="84011"/>
                </a:cubicBezTo>
                <a:cubicBezTo>
                  <a:pt x="666277" y="78971"/>
                  <a:pt x="661265" y="73915"/>
                  <a:pt x="655087" y="68842"/>
                </a:cubicBezTo>
                <a:cubicBezTo>
                  <a:pt x="648908" y="63769"/>
                  <a:pt x="642630" y="59313"/>
                  <a:pt x="636251" y="55474"/>
                </a:cubicBezTo>
                <a:cubicBezTo>
                  <a:pt x="636973" y="68978"/>
                  <a:pt x="639863" y="80174"/>
                  <a:pt x="644919" y="89061"/>
                </a:cubicBezTo>
                <a:cubicBezTo>
                  <a:pt x="649975" y="97948"/>
                  <a:pt x="658465" y="103510"/>
                  <a:pt x="670389" y="105747"/>
                </a:cubicBezTo>
                <a:cubicBezTo>
                  <a:pt x="672203" y="106155"/>
                  <a:pt x="673542" y="106205"/>
                  <a:pt x="674406" y="105897"/>
                </a:cubicBezTo>
                <a:cubicBezTo>
                  <a:pt x="675270" y="105588"/>
                  <a:pt x="675975" y="104872"/>
                  <a:pt x="676523" y="103746"/>
                </a:cubicBezTo>
                <a:cubicBezTo>
                  <a:pt x="677648" y="101454"/>
                  <a:pt x="678698" y="98804"/>
                  <a:pt x="679673" y="95795"/>
                </a:cubicBezTo>
                <a:cubicBezTo>
                  <a:pt x="680648" y="92787"/>
                  <a:pt x="681598" y="89570"/>
                  <a:pt x="682524" y="86144"/>
                </a:cubicBezTo>
                <a:lnTo>
                  <a:pt x="683924" y="86278"/>
                </a:lnTo>
                <a:lnTo>
                  <a:pt x="683512" y="108814"/>
                </a:lnTo>
                <a:cubicBezTo>
                  <a:pt x="686329" y="111581"/>
                  <a:pt x="688077" y="113914"/>
                  <a:pt x="688756" y="115815"/>
                </a:cubicBezTo>
                <a:cubicBezTo>
                  <a:pt x="689435" y="117715"/>
                  <a:pt x="689380" y="119382"/>
                  <a:pt x="688591" y="120815"/>
                </a:cubicBezTo>
                <a:cubicBezTo>
                  <a:pt x="686807" y="123924"/>
                  <a:pt x="683924" y="125607"/>
                  <a:pt x="679940" y="125866"/>
                </a:cubicBezTo>
                <a:cubicBezTo>
                  <a:pt x="675956" y="126124"/>
                  <a:pt x="671172" y="125507"/>
                  <a:pt x="665588" y="124016"/>
                </a:cubicBezTo>
                <a:cubicBezTo>
                  <a:pt x="654687" y="121475"/>
                  <a:pt x="646077" y="117114"/>
                  <a:pt x="639760" y="110933"/>
                </a:cubicBezTo>
                <a:cubicBezTo>
                  <a:pt x="633442" y="104752"/>
                  <a:pt x="628817" y="96995"/>
                  <a:pt x="625883" y="87661"/>
                </a:cubicBezTo>
                <a:cubicBezTo>
                  <a:pt x="622949" y="78328"/>
                  <a:pt x="621108" y="67662"/>
                  <a:pt x="620357" y="55663"/>
                </a:cubicBezTo>
                <a:cubicBezTo>
                  <a:pt x="619607" y="43665"/>
                  <a:pt x="619349" y="30578"/>
                  <a:pt x="619582" y="16402"/>
                </a:cubicBezTo>
                <a:lnTo>
                  <a:pt x="566909" y="16402"/>
                </a:lnTo>
                <a:lnTo>
                  <a:pt x="565709" y="12668"/>
                </a:lnTo>
                <a:lnTo>
                  <a:pt x="617982" y="12668"/>
                </a:lnTo>
                <a:close/>
                <a:moveTo>
                  <a:pt x="1315765" y="3067"/>
                </a:moveTo>
                <a:lnTo>
                  <a:pt x="1337767" y="5201"/>
                </a:lnTo>
                <a:cubicBezTo>
                  <a:pt x="1337662" y="6206"/>
                  <a:pt x="1337240" y="7029"/>
                  <a:pt x="1336500" y="7668"/>
                </a:cubicBezTo>
                <a:cubicBezTo>
                  <a:pt x="1335761" y="8307"/>
                  <a:pt x="1334539" y="8729"/>
                  <a:pt x="1332833" y="8935"/>
                </a:cubicBezTo>
                <a:cubicBezTo>
                  <a:pt x="1333623" y="26011"/>
                  <a:pt x="1335926" y="40946"/>
                  <a:pt x="1339743" y="53740"/>
                </a:cubicBezTo>
                <a:cubicBezTo>
                  <a:pt x="1343560" y="66534"/>
                  <a:pt x="1349755" y="77410"/>
                  <a:pt x="1358328" y="86366"/>
                </a:cubicBezTo>
                <a:cubicBezTo>
                  <a:pt x="1366901" y="95323"/>
                  <a:pt x="1378717" y="102583"/>
                  <a:pt x="1393774" y="108147"/>
                </a:cubicBezTo>
                <a:lnTo>
                  <a:pt x="1393508" y="109747"/>
                </a:lnTo>
                <a:cubicBezTo>
                  <a:pt x="1389499" y="110497"/>
                  <a:pt x="1386248" y="112197"/>
                  <a:pt x="1383756" y="114848"/>
                </a:cubicBezTo>
                <a:cubicBezTo>
                  <a:pt x="1381264" y="117498"/>
                  <a:pt x="1379581" y="120999"/>
                  <a:pt x="1378706" y="125349"/>
                </a:cubicBezTo>
                <a:cubicBezTo>
                  <a:pt x="1367609" y="119379"/>
                  <a:pt x="1358821" y="111954"/>
                  <a:pt x="1352342" y="103075"/>
                </a:cubicBezTo>
                <a:cubicBezTo>
                  <a:pt x="1345863" y="94195"/>
                  <a:pt x="1341066" y="83946"/>
                  <a:pt x="1337950" y="72325"/>
                </a:cubicBezTo>
                <a:cubicBezTo>
                  <a:pt x="1334834" y="60705"/>
                  <a:pt x="1332773" y="47798"/>
                  <a:pt x="1331767" y="33604"/>
                </a:cubicBezTo>
                <a:cubicBezTo>
                  <a:pt x="1331172" y="45090"/>
                  <a:pt x="1329161" y="56375"/>
                  <a:pt x="1325731" y="67460"/>
                </a:cubicBezTo>
                <a:cubicBezTo>
                  <a:pt x="1322302" y="78546"/>
                  <a:pt x="1316221" y="89061"/>
                  <a:pt x="1307487" y="99005"/>
                </a:cubicBezTo>
                <a:cubicBezTo>
                  <a:pt x="1298753" y="108950"/>
                  <a:pt x="1286133" y="117953"/>
                  <a:pt x="1269625" y="126016"/>
                </a:cubicBezTo>
                <a:lnTo>
                  <a:pt x="1268159" y="124149"/>
                </a:lnTo>
                <a:cubicBezTo>
                  <a:pt x="1280226" y="115227"/>
                  <a:pt x="1289562" y="105901"/>
                  <a:pt x="1296168" y="96173"/>
                </a:cubicBezTo>
                <a:cubicBezTo>
                  <a:pt x="1302774" y="86444"/>
                  <a:pt x="1307456" y="76439"/>
                  <a:pt x="1310214" y="66158"/>
                </a:cubicBezTo>
                <a:cubicBezTo>
                  <a:pt x="1312972" y="55878"/>
                  <a:pt x="1314611" y="45448"/>
                  <a:pt x="1315133" y="34869"/>
                </a:cubicBezTo>
                <a:cubicBezTo>
                  <a:pt x="1315655" y="24290"/>
                  <a:pt x="1315866" y="13690"/>
                  <a:pt x="1315765" y="3067"/>
                </a:cubicBezTo>
                <a:close/>
                <a:moveTo>
                  <a:pt x="703726" y="1600"/>
                </a:moveTo>
                <a:cubicBezTo>
                  <a:pt x="710583" y="4733"/>
                  <a:pt x="715248" y="8085"/>
                  <a:pt x="717723" y="11656"/>
                </a:cubicBezTo>
                <a:cubicBezTo>
                  <a:pt x="720197" y="15226"/>
                  <a:pt x="721149" y="18420"/>
                  <a:pt x="720579" y="21236"/>
                </a:cubicBezTo>
                <a:cubicBezTo>
                  <a:pt x="720009" y="24052"/>
                  <a:pt x="718586" y="25896"/>
                  <a:pt x="716309" y="26766"/>
                </a:cubicBezTo>
                <a:cubicBezTo>
                  <a:pt x="714033" y="27636"/>
                  <a:pt x="711572" y="26938"/>
                  <a:pt x="708927" y="24670"/>
                </a:cubicBezTo>
                <a:cubicBezTo>
                  <a:pt x="708716" y="20844"/>
                  <a:pt x="707938" y="16927"/>
                  <a:pt x="706593" y="12918"/>
                </a:cubicBezTo>
                <a:cubicBezTo>
                  <a:pt x="705249" y="8910"/>
                  <a:pt x="703804" y="5359"/>
                  <a:pt x="702259" y="2267"/>
                </a:cubicBezTo>
                <a:close/>
                <a:moveTo>
                  <a:pt x="379648" y="1467"/>
                </a:moveTo>
                <a:cubicBezTo>
                  <a:pt x="379727" y="1525"/>
                  <a:pt x="380605" y="2209"/>
                  <a:pt x="382280" y="3522"/>
                </a:cubicBezTo>
                <a:cubicBezTo>
                  <a:pt x="383955" y="4834"/>
                  <a:pt x="385949" y="6427"/>
                  <a:pt x="388261" y="8302"/>
                </a:cubicBezTo>
                <a:cubicBezTo>
                  <a:pt x="390573" y="10178"/>
                  <a:pt x="392725" y="11988"/>
                  <a:pt x="394716" y="13735"/>
                </a:cubicBezTo>
                <a:cubicBezTo>
                  <a:pt x="394502" y="14466"/>
                  <a:pt x="394063" y="15005"/>
                  <a:pt x="393399" y="15352"/>
                </a:cubicBezTo>
                <a:cubicBezTo>
                  <a:pt x="392735" y="15699"/>
                  <a:pt x="391930" y="15872"/>
                  <a:pt x="390982" y="15869"/>
                </a:cubicBezTo>
                <a:lnTo>
                  <a:pt x="362579" y="15869"/>
                </a:lnTo>
                <a:cubicBezTo>
                  <a:pt x="360687" y="19330"/>
                  <a:pt x="358637" y="22809"/>
                  <a:pt x="356428" y="26303"/>
                </a:cubicBezTo>
                <a:cubicBezTo>
                  <a:pt x="354219" y="29798"/>
                  <a:pt x="352002" y="32943"/>
                  <a:pt x="349777" y="35738"/>
                </a:cubicBezTo>
                <a:lnTo>
                  <a:pt x="370446" y="35738"/>
                </a:lnTo>
                <a:lnTo>
                  <a:pt x="376847" y="28937"/>
                </a:lnTo>
                <a:lnTo>
                  <a:pt x="389916" y="38938"/>
                </a:lnTo>
                <a:cubicBezTo>
                  <a:pt x="389577" y="39416"/>
                  <a:pt x="389021" y="39861"/>
                  <a:pt x="388249" y="40272"/>
                </a:cubicBezTo>
                <a:cubicBezTo>
                  <a:pt x="387476" y="40683"/>
                  <a:pt x="386521" y="40994"/>
                  <a:pt x="385382" y="41205"/>
                </a:cubicBezTo>
                <a:lnTo>
                  <a:pt x="385382" y="90011"/>
                </a:lnTo>
                <a:cubicBezTo>
                  <a:pt x="385129" y="90639"/>
                  <a:pt x="383768" y="91417"/>
                  <a:pt x="381298" y="92345"/>
                </a:cubicBezTo>
                <a:cubicBezTo>
                  <a:pt x="378828" y="93273"/>
                  <a:pt x="376367" y="93784"/>
                  <a:pt x="373914" y="93879"/>
                </a:cubicBezTo>
                <a:lnTo>
                  <a:pt x="371647" y="93879"/>
                </a:lnTo>
                <a:lnTo>
                  <a:pt x="371647" y="39472"/>
                </a:lnTo>
                <a:lnTo>
                  <a:pt x="338976" y="39472"/>
                </a:lnTo>
                <a:lnTo>
                  <a:pt x="338976" y="90678"/>
                </a:lnTo>
                <a:cubicBezTo>
                  <a:pt x="338848" y="91514"/>
                  <a:pt x="337603" y="92476"/>
                  <a:pt x="335242" y="93562"/>
                </a:cubicBezTo>
                <a:cubicBezTo>
                  <a:pt x="332881" y="94648"/>
                  <a:pt x="330169" y="95243"/>
                  <a:pt x="327108" y="95345"/>
                </a:cubicBezTo>
                <a:lnTo>
                  <a:pt x="324974" y="95345"/>
                </a:lnTo>
                <a:lnTo>
                  <a:pt x="324974" y="29737"/>
                </a:lnTo>
                <a:lnTo>
                  <a:pt x="339643" y="35738"/>
                </a:lnTo>
                <a:lnTo>
                  <a:pt x="344977" y="35738"/>
                </a:lnTo>
                <a:cubicBezTo>
                  <a:pt x="345110" y="32860"/>
                  <a:pt x="345243" y="29648"/>
                  <a:pt x="345377" y="26103"/>
                </a:cubicBezTo>
                <a:cubicBezTo>
                  <a:pt x="345510" y="22558"/>
                  <a:pt x="345643" y="19147"/>
                  <a:pt x="345777" y="15869"/>
                </a:cubicBezTo>
                <a:lnTo>
                  <a:pt x="319907" y="15869"/>
                </a:lnTo>
                <a:lnTo>
                  <a:pt x="318840" y="12135"/>
                </a:lnTo>
                <a:lnTo>
                  <a:pt x="371380" y="12135"/>
                </a:lnTo>
                <a:close/>
                <a:moveTo>
                  <a:pt x="731456" y="1200"/>
                </a:moveTo>
                <a:lnTo>
                  <a:pt x="749070" y="5734"/>
                </a:lnTo>
                <a:cubicBezTo>
                  <a:pt x="748809" y="6554"/>
                  <a:pt x="748264" y="7215"/>
                  <a:pt x="747435" y="7718"/>
                </a:cubicBezTo>
                <a:cubicBezTo>
                  <a:pt x="746607" y="8221"/>
                  <a:pt x="745462" y="8448"/>
                  <a:pt x="743999" y="8401"/>
                </a:cubicBezTo>
                <a:cubicBezTo>
                  <a:pt x="742014" y="11338"/>
                  <a:pt x="739612" y="14532"/>
                  <a:pt x="736794" y="17986"/>
                </a:cubicBezTo>
                <a:cubicBezTo>
                  <a:pt x="733975" y="21439"/>
                  <a:pt x="731040" y="24734"/>
                  <a:pt x="727989" y="27870"/>
                </a:cubicBezTo>
                <a:lnTo>
                  <a:pt x="732123" y="27870"/>
                </a:lnTo>
                <a:lnTo>
                  <a:pt x="738795" y="19069"/>
                </a:lnTo>
                <a:cubicBezTo>
                  <a:pt x="739012" y="19236"/>
                  <a:pt x="740446" y="20436"/>
                  <a:pt x="743099" y="22670"/>
                </a:cubicBezTo>
                <a:cubicBezTo>
                  <a:pt x="745751" y="24903"/>
                  <a:pt x="748319" y="27170"/>
                  <a:pt x="750805" y="29470"/>
                </a:cubicBezTo>
                <a:cubicBezTo>
                  <a:pt x="750802" y="29598"/>
                  <a:pt x="750774" y="29709"/>
                  <a:pt x="750721" y="29804"/>
                </a:cubicBezTo>
                <a:cubicBezTo>
                  <a:pt x="750668" y="29898"/>
                  <a:pt x="750607" y="30009"/>
                  <a:pt x="750538" y="30137"/>
                </a:cubicBezTo>
                <a:cubicBezTo>
                  <a:pt x="756570" y="33790"/>
                  <a:pt x="760652" y="37485"/>
                  <a:pt x="762785" y="41222"/>
                </a:cubicBezTo>
                <a:cubicBezTo>
                  <a:pt x="764917" y="44959"/>
                  <a:pt x="765700" y="48220"/>
                  <a:pt x="765133" y="51006"/>
                </a:cubicBezTo>
                <a:cubicBezTo>
                  <a:pt x="764566" y="53793"/>
                  <a:pt x="763250" y="55588"/>
                  <a:pt x="761184" y="56390"/>
                </a:cubicBezTo>
                <a:cubicBezTo>
                  <a:pt x="759119" y="57193"/>
                  <a:pt x="756904" y="56488"/>
                  <a:pt x="754541" y="54274"/>
                </a:cubicBezTo>
                <a:cubicBezTo>
                  <a:pt x="754480" y="50456"/>
                  <a:pt x="753868" y="46523"/>
                  <a:pt x="752706" y="42472"/>
                </a:cubicBezTo>
                <a:cubicBezTo>
                  <a:pt x="751544" y="38422"/>
                  <a:pt x="750199" y="34754"/>
                  <a:pt x="748670" y="31471"/>
                </a:cubicBezTo>
                <a:cubicBezTo>
                  <a:pt x="748467" y="31535"/>
                  <a:pt x="748239" y="31574"/>
                  <a:pt x="747986" y="31587"/>
                </a:cubicBezTo>
                <a:cubicBezTo>
                  <a:pt x="747733" y="31601"/>
                  <a:pt x="747471" y="31607"/>
                  <a:pt x="747202" y="31604"/>
                </a:cubicBezTo>
                <a:lnTo>
                  <a:pt x="729588" y="31604"/>
                </a:lnTo>
                <a:lnTo>
                  <a:pt x="729588" y="52273"/>
                </a:lnTo>
                <a:lnTo>
                  <a:pt x="731856" y="52273"/>
                </a:lnTo>
                <a:lnTo>
                  <a:pt x="738395" y="43606"/>
                </a:lnTo>
                <a:cubicBezTo>
                  <a:pt x="738603" y="43767"/>
                  <a:pt x="739988" y="44945"/>
                  <a:pt x="742548" y="47139"/>
                </a:cubicBezTo>
                <a:cubicBezTo>
                  <a:pt x="745108" y="49334"/>
                  <a:pt x="747594" y="51579"/>
                  <a:pt x="750004" y="53874"/>
                </a:cubicBezTo>
                <a:cubicBezTo>
                  <a:pt x="749796" y="54604"/>
                  <a:pt x="749379" y="55143"/>
                  <a:pt x="748753" y="55490"/>
                </a:cubicBezTo>
                <a:cubicBezTo>
                  <a:pt x="748127" y="55838"/>
                  <a:pt x="747344" y="56010"/>
                  <a:pt x="746401" y="56007"/>
                </a:cubicBezTo>
                <a:lnTo>
                  <a:pt x="729588" y="56007"/>
                </a:lnTo>
                <a:lnTo>
                  <a:pt x="729588" y="66542"/>
                </a:lnTo>
                <a:cubicBezTo>
                  <a:pt x="729588" y="70431"/>
                  <a:pt x="729455" y="74387"/>
                  <a:pt x="729188" y="78410"/>
                </a:cubicBezTo>
                <a:lnTo>
                  <a:pt x="731456" y="78410"/>
                </a:lnTo>
                <a:lnTo>
                  <a:pt x="738128" y="69742"/>
                </a:lnTo>
                <a:cubicBezTo>
                  <a:pt x="738245" y="69839"/>
                  <a:pt x="739279" y="70712"/>
                  <a:pt x="741230" y="72359"/>
                </a:cubicBezTo>
                <a:cubicBezTo>
                  <a:pt x="743182" y="74007"/>
                  <a:pt x="745351" y="75846"/>
                  <a:pt x="747737" y="77877"/>
                </a:cubicBezTo>
                <a:cubicBezTo>
                  <a:pt x="750048" y="76437"/>
                  <a:pt x="752894" y="74548"/>
                  <a:pt x="756273" y="72209"/>
                </a:cubicBezTo>
                <a:cubicBezTo>
                  <a:pt x="759651" y="69870"/>
                  <a:pt x="763297" y="67314"/>
                  <a:pt x="767209" y="64542"/>
                </a:cubicBezTo>
                <a:lnTo>
                  <a:pt x="767209" y="16269"/>
                </a:lnTo>
                <a:lnTo>
                  <a:pt x="748137" y="16269"/>
                </a:lnTo>
                <a:lnTo>
                  <a:pt x="746936" y="12402"/>
                </a:lnTo>
                <a:lnTo>
                  <a:pt x="766009" y="12402"/>
                </a:lnTo>
                <a:lnTo>
                  <a:pt x="772137" y="5067"/>
                </a:lnTo>
                <a:lnTo>
                  <a:pt x="785737" y="15602"/>
                </a:lnTo>
                <a:cubicBezTo>
                  <a:pt x="785397" y="16149"/>
                  <a:pt x="784807" y="16655"/>
                  <a:pt x="783967" y="17119"/>
                </a:cubicBezTo>
                <a:cubicBezTo>
                  <a:pt x="783126" y="17583"/>
                  <a:pt x="782069" y="17922"/>
                  <a:pt x="780794" y="18136"/>
                </a:cubicBezTo>
                <a:lnTo>
                  <a:pt x="780794" y="109347"/>
                </a:lnTo>
                <a:cubicBezTo>
                  <a:pt x="780869" y="112592"/>
                  <a:pt x="780497" y="115378"/>
                  <a:pt x="779679" y="117704"/>
                </a:cubicBezTo>
                <a:cubicBezTo>
                  <a:pt x="778861" y="120030"/>
                  <a:pt x="777147" y="121897"/>
                  <a:pt x="774537" y="123304"/>
                </a:cubicBezTo>
                <a:cubicBezTo>
                  <a:pt x="771927" y="124712"/>
                  <a:pt x="767973" y="125660"/>
                  <a:pt x="762673" y="126149"/>
                </a:cubicBezTo>
                <a:cubicBezTo>
                  <a:pt x="762493" y="124002"/>
                  <a:pt x="762187" y="122096"/>
                  <a:pt x="761756" y="120432"/>
                </a:cubicBezTo>
                <a:cubicBezTo>
                  <a:pt x="761325" y="118768"/>
                  <a:pt x="760653" y="117429"/>
                  <a:pt x="759738" y="116415"/>
                </a:cubicBezTo>
                <a:cubicBezTo>
                  <a:pt x="758793" y="115353"/>
                  <a:pt x="757481" y="114442"/>
                  <a:pt x="755803" y="113681"/>
                </a:cubicBezTo>
                <a:cubicBezTo>
                  <a:pt x="754124" y="112920"/>
                  <a:pt x="751745" y="112275"/>
                  <a:pt x="748665" y="111747"/>
                </a:cubicBezTo>
                <a:lnTo>
                  <a:pt x="748665" y="109881"/>
                </a:lnTo>
                <a:cubicBezTo>
                  <a:pt x="748808" y="109890"/>
                  <a:pt x="749961" y="109960"/>
                  <a:pt x="752124" y="110088"/>
                </a:cubicBezTo>
                <a:cubicBezTo>
                  <a:pt x="754287" y="110216"/>
                  <a:pt x="756606" y="110345"/>
                  <a:pt x="759081" y="110473"/>
                </a:cubicBezTo>
                <a:cubicBezTo>
                  <a:pt x="761556" y="110602"/>
                  <a:pt x="763331" y="110671"/>
                  <a:pt x="764408" y="110681"/>
                </a:cubicBezTo>
                <a:cubicBezTo>
                  <a:pt x="765516" y="110689"/>
                  <a:pt x="766267" y="110472"/>
                  <a:pt x="766659" y="110031"/>
                </a:cubicBezTo>
                <a:cubicBezTo>
                  <a:pt x="767051" y="109589"/>
                  <a:pt x="767234" y="108872"/>
                  <a:pt x="767209" y="107880"/>
                </a:cubicBezTo>
                <a:lnTo>
                  <a:pt x="767209" y="71342"/>
                </a:lnTo>
                <a:cubicBezTo>
                  <a:pt x="765736" y="73893"/>
                  <a:pt x="764080" y="76693"/>
                  <a:pt x="762240" y="79743"/>
                </a:cubicBezTo>
                <a:cubicBezTo>
                  <a:pt x="760400" y="82794"/>
                  <a:pt x="758410" y="85994"/>
                  <a:pt x="756270" y="89345"/>
                </a:cubicBezTo>
                <a:cubicBezTo>
                  <a:pt x="756328" y="90239"/>
                  <a:pt x="756178" y="91117"/>
                  <a:pt x="755819" y="91978"/>
                </a:cubicBezTo>
                <a:cubicBezTo>
                  <a:pt x="755461" y="92840"/>
                  <a:pt x="754944" y="93517"/>
                  <a:pt x="754268" y="94012"/>
                </a:cubicBezTo>
                <a:lnTo>
                  <a:pt x="746931" y="82144"/>
                </a:lnTo>
                <a:lnTo>
                  <a:pt x="746531" y="82144"/>
                </a:lnTo>
                <a:lnTo>
                  <a:pt x="728789" y="82144"/>
                </a:lnTo>
                <a:cubicBezTo>
                  <a:pt x="728073" y="90514"/>
                  <a:pt x="725508" y="98543"/>
                  <a:pt x="721094" y="106230"/>
                </a:cubicBezTo>
                <a:cubicBezTo>
                  <a:pt x="716680" y="113917"/>
                  <a:pt x="709116" y="120646"/>
                  <a:pt x="698401" y="126416"/>
                </a:cubicBezTo>
                <a:lnTo>
                  <a:pt x="697067" y="125216"/>
                </a:lnTo>
                <a:cubicBezTo>
                  <a:pt x="703223" y="118979"/>
                  <a:pt x="707646" y="112217"/>
                  <a:pt x="710335" y="104930"/>
                </a:cubicBezTo>
                <a:cubicBezTo>
                  <a:pt x="713025" y="97643"/>
                  <a:pt x="714647" y="90047"/>
                  <a:pt x="715203" y="82144"/>
                </a:cubicBezTo>
                <a:lnTo>
                  <a:pt x="697734" y="82144"/>
                </a:lnTo>
                <a:lnTo>
                  <a:pt x="696667" y="78410"/>
                </a:lnTo>
                <a:lnTo>
                  <a:pt x="715469" y="78410"/>
                </a:lnTo>
                <a:cubicBezTo>
                  <a:pt x="715625" y="74565"/>
                  <a:pt x="715714" y="70653"/>
                  <a:pt x="715736" y="66675"/>
                </a:cubicBezTo>
                <a:lnTo>
                  <a:pt x="715736" y="56007"/>
                </a:lnTo>
                <a:lnTo>
                  <a:pt x="701601" y="56007"/>
                </a:lnTo>
                <a:lnTo>
                  <a:pt x="700534" y="52273"/>
                </a:lnTo>
                <a:lnTo>
                  <a:pt x="715736" y="52273"/>
                </a:lnTo>
                <a:lnTo>
                  <a:pt x="715736" y="31604"/>
                </a:lnTo>
                <a:lnTo>
                  <a:pt x="698267" y="31604"/>
                </a:lnTo>
                <a:lnTo>
                  <a:pt x="697200" y="27870"/>
                </a:lnTo>
                <a:lnTo>
                  <a:pt x="724926" y="27870"/>
                </a:lnTo>
                <a:cubicBezTo>
                  <a:pt x="726222" y="23800"/>
                  <a:pt x="727460" y="19339"/>
                  <a:pt x="728640" y="14485"/>
                </a:cubicBezTo>
                <a:cubicBezTo>
                  <a:pt x="729819" y="9632"/>
                  <a:pt x="730758" y="5204"/>
                  <a:pt x="731456" y="1200"/>
                </a:cubicBezTo>
                <a:close/>
                <a:moveTo>
                  <a:pt x="1603001" y="1067"/>
                </a:moveTo>
                <a:lnTo>
                  <a:pt x="1624870" y="3201"/>
                </a:lnTo>
                <a:cubicBezTo>
                  <a:pt x="1624753" y="4142"/>
                  <a:pt x="1624320" y="4926"/>
                  <a:pt x="1623570" y="5551"/>
                </a:cubicBezTo>
                <a:cubicBezTo>
                  <a:pt x="1622820" y="6176"/>
                  <a:pt x="1621653" y="6593"/>
                  <a:pt x="1620069" y="6801"/>
                </a:cubicBezTo>
                <a:lnTo>
                  <a:pt x="1620069" y="30404"/>
                </a:lnTo>
                <a:lnTo>
                  <a:pt x="1634338" y="30404"/>
                </a:lnTo>
                <a:lnTo>
                  <a:pt x="1643272" y="17069"/>
                </a:lnTo>
                <a:cubicBezTo>
                  <a:pt x="1643366" y="17142"/>
                  <a:pt x="1644334" y="17988"/>
                  <a:pt x="1646176" y="19608"/>
                </a:cubicBezTo>
                <a:cubicBezTo>
                  <a:pt x="1648019" y="21227"/>
                  <a:pt x="1650172" y="23179"/>
                  <a:pt x="1652636" y="25465"/>
                </a:cubicBezTo>
                <a:cubicBezTo>
                  <a:pt x="1655101" y="27751"/>
                  <a:pt x="1657314" y="29931"/>
                  <a:pt x="1659274" y="32004"/>
                </a:cubicBezTo>
                <a:cubicBezTo>
                  <a:pt x="1659127" y="32735"/>
                  <a:pt x="1658721" y="33274"/>
                  <a:pt x="1658057" y="33621"/>
                </a:cubicBezTo>
                <a:cubicBezTo>
                  <a:pt x="1657394" y="33968"/>
                  <a:pt x="1656554" y="34140"/>
                  <a:pt x="1655540" y="34138"/>
                </a:cubicBezTo>
                <a:lnTo>
                  <a:pt x="1620069" y="34138"/>
                </a:lnTo>
                <a:lnTo>
                  <a:pt x="1620069" y="106280"/>
                </a:lnTo>
                <a:cubicBezTo>
                  <a:pt x="1620158" y="110146"/>
                  <a:pt x="1619684" y="113453"/>
                  <a:pt x="1618647" y="116202"/>
                </a:cubicBezTo>
                <a:cubicBezTo>
                  <a:pt x="1617610" y="118952"/>
                  <a:pt x="1615476" y="121153"/>
                  <a:pt x="1612246" y="122806"/>
                </a:cubicBezTo>
                <a:cubicBezTo>
                  <a:pt x="1609016" y="124458"/>
                  <a:pt x="1604156" y="125573"/>
                  <a:pt x="1597667" y="126149"/>
                </a:cubicBezTo>
                <a:cubicBezTo>
                  <a:pt x="1597425" y="123424"/>
                  <a:pt x="1597042" y="121074"/>
                  <a:pt x="1596516" y="119098"/>
                </a:cubicBezTo>
                <a:cubicBezTo>
                  <a:pt x="1595991" y="117123"/>
                  <a:pt x="1595175" y="115473"/>
                  <a:pt x="1594066" y="114148"/>
                </a:cubicBezTo>
                <a:cubicBezTo>
                  <a:pt x="1592938" y="112817"/>
                  <a:pt x="1591394" y="111678"/>
                  <a:pt x="1589432" y="110731"/>
                </a:cubicBezTo>
                <a:cubicBezTo>
                  <a:pt x="1587471" y="109783"/>
                  <a:pt x="1584659" y="109011"/>
                  <a:pt x="1580998" y="108414"/>
                </a:cubicBezTo>
                <a:lnTo>
                  <a:pt x="1580998" y="106547"/>
                </a:lnTo>
                <a:cubicBezTo>
                  <a:pt x="1581170" y="106560"/>
                  <a:pt x="1582559" y="106652"/>
                  <a:pt x="1585166" y="106823"/>
                </a:cubicBezTo>
                <a:cubicBezTo>
                  <a:pt x="1587773" y="106995"/>
                  <a:pt x="1590565" y="107166"/>
                  <a:pt x="1593543" y="107337"/>
                </a:cubicBezTo>
                <a:cubicBezTo>
                  <a:pt x="1596520" y="107508"/>
                  <a:pt x="1598650" y="107600"/>
                  <a:pt x="1599934" y="107614"/>
                </a:cubicBezTo>
                <a:cubicBezTo>
                  <a:pt x="1601053" y="107616"/>
                  <a:pt x="1601848" y="107411"/>
                  <a:pt x="1602317" y="106997"/>
                </a:cubicBezTo>
                <a:cubicBezTo>
                  <a:pt x="1602787" y="106583"/>
                  <a:pt x="1603014" y="105944"/>
                  <a:pt x="1603001" y="105080"/>
                </a:cubicBezTo>
                <a:lnTo>
                  <a:pt x="1603001" y="54274"/>
                </a:lnTo>
                <a:cubicBezTo>
                  <a:pt x="1595238" y="65933"/>
                  <a:pt x="1585626" y="76518"/>
                  <a:pt x="1574164" y="86028"/>
                </a:cubicBezTo>
                <a:cubicBezTo>
                  <a:pt x="1562701" y="95537"/>
                  <a:pt x="1549555" y="103621"/>
                  <a:pt x="1534725" y="110281"/>
                </a:cubicBezTo>
                <a:lnTo>
                  <a:pt x="1533525" y="108814"/>
                </a:lnTo>
                <a:cubicBezTo>
                  <a:pt x="1542771" y="102590"/>
                  <a:pt x="1551335" y="95376"/>
                  <a:pt x="1559217" y="87172"/>
                </a:cubicBezTo>
                <a:cubicBezTo>
                  <a:pt x="1567100" y="78967"/>
                  <a:pt x="1574034" y="70311"/>
                  <a:pt x="1580020" y="61203"/>
                </a:cubicBezTo>
                <a:cubicBezTo>
                  <a:pt x="1586006" y="52095"/>
                  <a:pt x="1590777" y="43073"/>
                  <a:pt x="1594333" y="34138"/>
                </a:cubicBezTo>
                <a:lnTo>
                  <a:pt x="1536592" y="34138"/>
                </a:lnTo>
                <a:lnTo>
                  <a:pt x="1535526" y="30404"/>
                </a:lnTo>
                <a:lnTo>
                  <a:pt x="1603001" y="30404"/>
                </a:lnTo>
                <a:close/>
                <a:moveTo>
                  <a:pt x="455257" y="1067"/>
                </a:moveTo>
                <a:lnTo>
                  <a:pt x="476460" y="2934"/>
                </a:lnTo>
                <a:cubicBezTo>
                  <a:pt x="476362" y="3870"/>
                  <a:pt x="475957" y="4665"/>
                  <a:pt x="475243" y="5317"/>
                </a:cubicBezTo>
                <a:cubicBezTo>
                  <a:pt x="474529" y="5970"/>
                  <a:pt x="473290" y="6465"/>
                  <a:pt x="471526" y="6801"/>
                </a:cubicBezTo>
                <a:lnTo>
                  <a:pt x="471526" y="27870"/>
                </a:lnTo>
                <a:lnTo>
                  <a:pt x="491528" y="27870"/>
                </a:lnTo>
                <a:lnTo>
                  <a:pt x="500196" y="17069"/>
                </a:lnTo>
                <a:cubicBezTo>
                  <a:pt x="500281" y="17122"/>
                  <a:pt x="501208" y="17801"/>
                  <a:pt x="502977" y="19104"/>
                </a:cubicBezTo>
                <a:cubicBezTo>
                  <a:pt x="504746" y="20407"/>
                  <a:pt x="506848" y="22014"/>
                  <a:pt x="509284" y="23924"/>
                </a:cubicBezTo>
                <a:cubicBezTo>
                  <a:pt x="511719" y="25835"/>
                  <a:pt x="513980" y="27728"/>
                  <a:pt x="516065" y="29604"/>
                </a:cubicBezTo>
                <a:cubicBezTo>
                  <a:pt x="515856" y="30271"/>
                  <a:pt x="515440" y="30771"/>
                  <a:pt x="514814" y="31104"/>
                </a:cubicBezTo>
                <a:cubicBezTo>
                  <a:pt x="514189" y="31437"/>
                  <a:pt x="513406" y="31604"/>
                  <a:pt x="512464" y="31604"/>
                </a:cubicBezTo>
                <a:lnTo>
                  <a:pt x="471526" y="31604"/>
                </a:lnTo>
                <a:lnTo>
                  <a:pt x="471526" y="57741"/>
                </a:lnTo>
                <a:lnTo>
                  <a:pt x="500329" y="57741"/>
                </a:lnTo>
                <a:lnTo>
                  <a:pt x="509397" y="46006"/>
                </a:lnTo>
                <a:cubicBezTo>
                  <a:pt x="509482" y="46069"/>
                  <a:pt x="510423" y="46817"/>
                  <a:pt x="512220" y="48248"/>
                </a:cubicBezTo>
                <a:cubicBezTo>
                  <a:pt x="514016" y="49680"/>
                  <a:pt x="516157" y="51415"/>
                  <a:pt x="518643" y="53454"/>
                </a:cubicBezTo>
                <a:cubicBezTo>
                  <a:pt x="521128" y="55493"/>
                  <a:pt x="523447" y="57455"/>
                  <a:pt x="525599" y="59341"/>
                </a:cubicBezTo>
                <a:cubicBezTo>
                  <a:pt x="525388" y="60072"/>
                  <a:pt x="524944" y="60610"/>
                  <a:pt x="524266" y="60958"/>
                </a:cubicBezTo>
                <a:cubicBezTo>
                  <a:pt x="523588" y="61305"/>
                  <a:pt x="522743" y="61477"/>
                  <a:pt x="521732" y="61474"/>
                </a:cubicBezTo>
                <a:lnTo>
                  <a:pt x="485661" y="61474"/>
                </a:lnTo>
                <a:lnTo>
                  <a:pt x="485661" y="63741"/>
                </a:lnTo>
                <a:lnTo>
                  <a:pt x="485661" y="104280"/>
                </a:lnTo>
                <a:cubicBezTo>
                  <a:pt x="485608" y="105330"/>
                  <a:pt x="485880" y="106063"/>
                  <a:pt x="486478" y="106480"/>
                </a:cubicBezTo>
                <a:cubicBezTo>
                  <a:pt x="487075" y="106897"/>
                  <a:pt x="488314" y="107097"/>
                  <a:pt x="490195" y="107080"/>
                </a:cubicBezTo>
                <a:lnTo>
                  <a:pt x="501129" y="107080"/>
                </a:lnTo>
                <a:cubicBezTo>
                  <a:pt x="503094" y="107083"/>
                  <a:pt x="504866" y="107077"/>
                  <a:pt x="506447" y="107063"/>
                </a:cubicBezTo>
                <a:cubicBezTo>
                  <a:pt x="508028" y="107050"/>
                  <a:pt x="509233" y="107011"/>
                  <a:pt x="510064" y="106947"/>
                </a:cubicBezTo>
                <a:cubicBezTo>
                  <a:pt x="510967" y="106891"/>
                  <a:pt x="511661" y="106702"/>
                  <a:pt x="512147" y="106380"/>
                </a:cubicBezTo>
                <a:cubicBezTo>
                  <a:pt x="512634" y="106058"/>
                  <a:pt x="513095" y="105536"/>
                  <a:pt x="513531" y="104813"/>
                </a:cubicBezTo>
                <a:cubicBezTo>
                  <a:pt x="514200" y="103480"/>
                  <a:pt x="515062" y="101113"/>
                  <a:pt x="516115" y="97712"/>
                </a:cubicBezTo>
                <a:cubicBezTo>
                  <a:pt x="517168" y="94312"/>
                  <a:pt x="518396" y="90278"/>
                  <a:pt x="519798" y="85611"/>
                </a:cubicBezTo>
                <a:lnTo>
                  <a:pt x="521324" y="85611"/>
                </a:lnTo>
                <a:lnTo>
                  <a:pt x="521732" y="105747"/>
                </a:lnTo>
                <a:cubicBezTo>
                  <a:pt x="523816" y="106597"/>
                  <a:pt x="525216" y="107564"/>
                  <a:pt x="525933" y="108647"/>
                </a:cubicBezTo>
                <a:cubicBezTo>
                  <a:pt x="526649" y="109731"/>
                  <a:pt x="526983" y="111031"/>
                  <a:pt x="526933" y="112548"/>
                </a:cubicBezTo>
                <a:cubicBezTo>
                  <a:pt x="526999" y="114768"/>
                  <a:pt x="526243" y="116609"/>
                  <a:pt x="524666" y="118069"/>
                </a:cubicBezTo>
                <a:cubicBezTo>
                  <a:pt x="523089" y="119529"/>
                  <a:pt x="520294" y="120619"/>
                  <a:pt x="516281" y="121339"/>
                </a:cubicBezTo>
                <a:cubicBezTo>
                  <a:pt x="512267" y="122058"/>
                  <a:pt x="506639" y="122417"/>
                  <a:pt x="499396" y="122415"/>
                </a:cubicBezTo>
                <a:lnTo>
                  <a:pt x="486461" y="122415"/>
                </a:lnTo>
                <a:cubicBezTo>
                  <a:pt x="479880" y="122521"/>
                  <a:pt x="475440" y="121576"/>
                  <a:pt x="473143" y="119582"/>
                </a:cubicBezTo>
                <a:cubicBezTo>
                  <a:pt x="470845" y="117587"/>
                  <a:pt x="469773" y="113909"/>
                  <a:pt x="469926" y="108547"/>
                </a:cubicBezTo>
                <a:lnTo>
                  <a:pt x="469926" y="61474"/>
                </a:lnTo>
                <a:lnTo>
                  <a:pt x="454990" y="61474"/>
                </a:lnTo>
                <a:cubicBezTo>
                  <a:pt x="454254" y="72242"/>
                  <a:pt x="452141" y="81866"/>
                  <a:pt x="448649" y="90347"/>
                </a:cubicBezTo>
                <a:cubicBezTo>
                  <a:pt x="445157" y="98828"/>
                  <a:pt x="439635" y="106101"/>
                  <a:pt x="432084" y="112167"/>
                </a:cubicBezTo>
                <a:cubicBezTo>
                  <a:pt x="424532" y="118233"/>
                  <a:pt x="414299" y="123027"/>
                  <a:pt x="401384" y="126549"/>
                </a:cubicBezTo>
                <a:lnTo>
                  <a:pt x="400717" y="124949"/>
                </a:lnTo>
                <a:cubicBezTo>
                  <a:pt x="410002" y="119972"/>
                  <a:pt x="417213" y="114309"/>
                  <a:pt x="422349" y="107959"/>
                </a:cubicBezTo>
                <a:cubicBezTo>
                  <a:pt x="427486" y="101610"/>
                  <a:pt x="431111" y="94563"/>
                  <a:pt x="433225" y="86821"/>
                </a:cubicBezTo>
                <a:cubicBezTo>
                  <a:pt x="435338" y="79078"/>
                  <a:pt x="436504" y="70630"/>
                  <a:pt x="436721" y="61474"/>
                </a:cubicBezTo>
                <a:lnTo>
                  <a:pt x="402717" y="61474"/>
                </a:lnTo>
                <a:lnTo>
                  <a:pt x="401650" y="57741"/>
                </a:lnTo>
                <a:lnTo>
                  <a:pt x="455257" y="57741"/>
                </a:lnTo>
                <a:lnTo>
                  <a:pt x="455257" y="31604"/>
                </a:lnTo>
                <a:lnTo>
                  <a:pt x="432988" y="31604"/>
                </a:lnTo>
                <a:cubicBezTo>
                  <a:pt x="426831" y="41339"/>
                  <a:pt x="419541" y="49073"/>
                  <a:pt x="411118" y="54807"/>
                </a:cubicBezTo>
                <a:lnTo>
                  <a:pt x="409518" y="53607"/>
                </a:lnTo>
                <a:cubicBezTo>
                  <a:pt x="413321" y="47417"/>
                  <a:pt x="416749" y="39994"/>
                  <a:pt x="419803" y="31337"/>
                </a:cubicBezTo>
                <a:cubicBezTo>
                  <a:pt x="422856" y="22681"/>
                  <a:pt x="425117" y="13524"/>
                  <a:pt x="426587" y="3867"/>
                </a:cubicBezTo>
                <a:lnTo>
                  <a:pt x="447523" y="9735"/>
                </a:lnTo>
                <a:cubicBezTo>
                  <a:pt x="447320" y="10618"/>
                  <a:pt x="446792" y="11318"/>
                  <a:pt x="445939" y="11835"/>
                </a:cubicBezTo>
                <a:cubicBezTo>
                  <a:pt x="445086" y="12352"/>
                  <a:pt x="443925" y="12585"/>
                  <a:pt x="442455" y="12535"/>
                </a:cubicBezTo>
                <a:cubicBezTo>
                  <a:pt x="441389" y="15274"/>
                  <a:pt x="440255" y="17930"/>
                  <a:pt x="439055" y="20503"/>
                </a:cubicBezTo>
                <a:cubicBezTo>
                  <a:pt x="437855" y="23075"/>
                  <a:pt x="436588" y="25531"/>
                  <a:pt x="435255" y="27870"/>
                </a:cubicBezTo>
                <a:lnTo>
                  <a:pt x="455257" y="27870"/>
                </a:lnTo>
                <a:close/>
                <a:moveTo>
                  <a:pt x="1465783" y="1000"/>
                </a:moveTo>
                <a:lnTo>
                  <a:pt x="1486053" y="3014"/>
                </a:lnTo>
                <a:cubicBezTo>
                  <a:pt x="1486011" y="3913"/>
                  <a:pt x="1485628" y="4718"/>
                  <a:pt x="1484902" y="5430"/>
                </a:cubicBezTo>
                <a:cubicBezTo>
                  <a:pt x="1484177" y="6143"/>
                  <a:pt x="1482961" y="6644"/>
                  <a:pt x="1481252" y="6934"/>
                </a:cubicBezTo>
                <a:cubicBezTo>
                  <a:pt x="1481119" y="14157"/>
                  <a:pt x="1481252" y="21314"/>
                  <a:pt x="1481652" y="28404"/>
                </a:cubicBezTo>
                <a:lnTo>
                  <a:pt x="1501655" y="28404"/>
                </a:lnTo>
                <a:lnTo>
                  <a:pt x="1506455" y="22403"/>
                </a:lnTo>
                <a:cubicBezTo>
                  <a:pt x="1505655" y="22475"/>
                  <a:pt x="1504822" y="22431"/>
                  <a:pt x="1503955" y="22270"/>
                </a:cubicBezTo>
                <a:cubicBezTo>
                  <a:pt x="1503088" y="22108"/>
                  <a:pt x="1502188" y="21797"/>
                  <a:pt x="1501255" y="21336"/>
                </a:cubicBezTo>
                <a:cubicBezTo>
                  <a:pt x="1500077" y="18325"/>
                  <a:pt x="1498199" y="15380"/>
                  <a:pt x="1495621" y="12502"/>
                </a:cubicBezTo>
                <a:cubicBezTo>
                  <a:pt x="1493042" y="9624"/>
                  <a:pt x="1490431" y="7279"/>
                  <a:pt x="1487786" y="5467"/>
                </a:cubicBezTo>
                <a:lnTo>
                  <a:pt x="1488720" y="4401"/>
                </a:lnTo>
                <a:cubicBezTo>
                  <a:pt x="1495775" y="4053"/>
                  <a:pt x="1501148" y="4674"/>
                  <a:pt x="1504840" y="6263"/>
                </a:cubicBezTo>
                <a:cubicBezTo>
                  <a:pt x="1508532" y="7851"/>
                  <a:pt x="1510883" y="9825"/>
                  <a:pt x="1511893" y="12184"/>
                </a:cubicBezTo>
                <a:cubicBezTo>
                  <a:pt x="1512903" y="14543"/>
                  <a:pt x="1512913" y="16705"/>
                  <a:pt x="1511923" y="18669"/>
                </a:cubicBezTo>
                <a:cubicBezTo>
                  <a:pt x="1513514" y="19897"/>
                  <a:pt x="1515665" y="21608"/>
                  <a:pt x="1518373" y="23803"/>
                </a:cubicBezTo>
                <a:cubicBezTo>
                  <a:pt x="1521082" y="25998"/>
                  <a:pt x="1523599" y="28109"/>
                  <a:pt x="1525924" y="30137"/>
                </a:cubicBezTo>
                <a:cubicBezTo>
                  <a:pt x="1525777" y="30804"/>
                  <a:pt x="1525371" y="31304"/>
                  <a:pt x="1524707" y="31637"/>
                </a:cubicBezTo>
                <a:cubicBezTo>
                  <a:pt x="1524044" y="31971"/>
                  <a:pt x="1523204" y="32137"/>
                  <a:pt x="1522190" y="32137"/>
                </a:cubicBezTo>
                <a:lnTo>
                  <a:pt x="1481785" y="32137"/>
                </a:lnTo>
                <a:cubicBezTo>
                  <a:pt x="1482297" y="39302"/>
                  <a:pt x="1483175" y="46275"/>
                  <a:pt x="1484419" y="53057"/>
                </a:cubicBezTo>
                <a:cubicBezTo>
                  <a:pt x="1485664" y="59838"/>
                  <a:pt x="1487408" y="66245"/>
                  <a:pt x="1489653" y="72276"/>
                </a:cubicBezTo>
                <a:cubicBezTo>
                  <a:pt x="1491917" y="67459"/>
                  <a:pt x="1493890" y="62591"/>
                  <a:pt x="1495571" y="57674"/>
                </a:cubicBezTo>
                <a:cubicBezTo>
                  <a:pt x="1497251" y="52757"/>
                  <a:pt x="1498657" y="47889"/>
                  <a:pt x="1499788" y="43072"/>
                </a:cubicBezTo>
                <a:lnTo>
                  <a:pt x="1520590" y="50006"/>
                </a:lnTo>
                <a:cubicBezTo>
                  <a:pt x="1520360" y="50820"/>
                  <a:pt x="1519854" y="51459"/>
                  <a:pt x="1519073" y="51923"/>
                </a:cubicBezTo>
                <a:cubicBezTo>
                  <a:pt x="1518293" y="52387"/>
                  <a:pt x="1517020" y="52593"/>
                  <a:pt x="1515256" y="52540"/>
                </a:cubicBezTo>
                <a:cubicBezTo>
                  <a:pt x="1513139" y="58366"/>
                  <a:pt x="1510572" y="64183"/>
                  <a:pt x="1507555" y="69992"/>
                </a:cubicBezTo>
                <a:cubicBezTo>
                  <a:pt x="1504538" y="75801"/>
                  <a:pt x="1500971" y="81452"/>
                  <a:pt x="1496854" y="86944"/>
                </a:cubicBezTo>
                <a:cubicBezTo>
                  <a:pt x="1500588" y="92812"/>
                  <a:pt x="1505255" y="97879"/>
                  <a:pt x="1510856" y="102146"/>
                </a:cubicBezTo>
                <a:cubicBezTo>
                  <a:pt x="1511822" y="103091"/>
                  <a:pt x="1512623" y="103535"/>
                  <a:pt x="1513256" y="103480"/>
                </a:cubicBezTo>
                <a:cubicBezTo>
                  <a:pt x="1513889" y="103424"/>
                  <a:pt x="1514556" y="102802"/>
                  <a:pt x="1515256" y="101613"/>
                </a:cubicBezTo>
                <a:cubicBezTo>
                  <a:pt x="1516381" y="99835"/>
                  <a:pt x="1517732" y="97423"/>
                  <a:pt x="1519307" y="94379"/>
                </a:cubicBezTo>
                <a:cubicBezTo>
                  <a:pt x="1520882" y="91334"/>
                  <a:pt x="1522332" y="88322"/>
                  <a:pt x="1523657" y="85344"/>
                </a:cubicBezTo>
                <a:lnTo>
                  <a:pt x="1524991" y="85611"/>
                </a:lnTo>
                <a:lnTo>
                  <a:pt x="1521924" y="108147"/>
                </a:lnTo>
                <a:cubicBezTo>
                  <a:pt x="1524299" y="112039"/>
                  <a:pt x="1525716" y="115089"/>
                  <a:pt x="1526174" y="117298"/>
                </a:cubicBezTo>
                <a:cubicBezTo>
                  <a:pt x="1526633" y="119507"/>
                  <a:pt x="1526283" y="121124"/>
                  <a:pt x="1525124" y="122149"/>
                </a:cubicBezTo>
                <a:cubicBezTo>
                  <a:pt x="1523061" y="124034"/>
                  <a:pt x="1520608" y="124857"/>
                  <a:pt x="1517765" y="124618"/>
                </a:cubicBezTo>
                <a:cubicBezTo>
                  <a:pt x="1514922" y="124379"/>
                  <a:pt x="1512064" y="123504"/>
                  <a:pt x="1509191" y="121991"/>
                </a:cubicBezTo>
                <a:cubicBezTo>
                  <a:pt x="1506319" y="120478"/>
                  <a:pt x="1503806" y="118752"/>
                  <a:pt x="1501655" y="116815"/>
                </a:cubicBezTo>
                <a:cubicBezTo>
                  <a:pt x="1498593" y="114209"/>
                  <a:pt x="1495782" y="111420"/>
                  <a:pt x="1493220" y="108447"/>
                </a:cubicBezTo>
                <a:cubicBezTo>
                  <a:pt x="1490659" y="105474"/>
                  <a:pt x="1488314" y="102352"/>
                  <a:pt x="1486186" y="99079"/>
                </a:cubicBezTo>
                <a:cubicBezTo>
                  <a:pt x="1480871" y="104433"/>
                  <a:pt x="1474798" y="109294"/>
                  <a:pt x="1467967" y="113664"/>
                </a:cubicBezTo>
                <a:cubicBezTo>
                  <a:pt x="1461136" y="118034"/>
                  <a:pt x="1453429" y="121796"/>
                  <a:pt x="1444847" y="124949"/>
                </a:cubicBezTo>
                <a:lnTo>
                  <a:pt x="1443914" y="123349"/>
                </a:lnTo>
                <a:cubicBezTo>
                  <a:pt x="1451640" y="118779"/>
                  <a:pt x="1458524" y="113550"/>
                  <a:pt x="1464567" y="107664"/>
                </a:cubicBezTo>
                <a:cubicBezTo>
                  <a:pt x="1470609" y="101777"/>
                  <a:pt x="1475860" y="95448"/>
                  <a:pt x="1480319" y="88678"/>
                </a:cubicBezTo>
                <a:cubicBezTo>
                  <a:pt x="1476421" y="80455"/>
                  <a:pt x="1473415" y="71598"/>
                  <a:pt x="1471301" y="62108"/>
                </a:cubicBezTo>
                <a:cubicBezTo>
                  <a:pt x="1469187" y="52618"/>
                  <a:pt x="1467748" y="42628"/>
                  <a:pt x="1466984" y="32137"/>
                </a:cubicBezTo>
                <a:lnTo>
                  <a:pt x="1429512" y="32137"/>
                </a:lnTo>
                <a:lnTo>
                  <a:pt x="1429512" y="53473"/>
                </a:lnTo>
                <a:lnTo>
                  <a:pt x="1445247" y="53473"/>
                </a:lnTo>
                <a:lnTo>
                  <a:pt x="1452715" y="46006"/>
                </a:lnTo>
                <a:lnTo>
                  <a:pt x="1466184" y="57207"/>
                </a:lnTo>
                <a:cubicBezTo>
                  <a:pt x="1465725" y="57743"/>
                  <a:pt x="1465075" y="58205"/>
                  <a:pt x="1464233" y="58591"/>
                </a:cubicBezTo>
                <a:cubicBezTo>
                  <a:pt x="1463391" y="58977"/>
                  <a:pt x="1462308" y="59271"/>
                  <a:pt x="1460983" y="59474"/>
                </a:cubicBezTo>
                <a:cubicBezTo>
                  <a:pt x="1460736" y="68908"/>
                  <a:pt x="1460326" y="76547"/>
                  <a:pt x="1459753" y="82391"/>
                </a:cubicBezTo>
                <a:cubicBezTo>
                  <a:pt x="1459180" y="88234"/>
                  <a:pt x="1458326" y="92752"/>
                  <a:pt x="1457190" y="95943"/>
                </a:cubicBezTo>
                <a:cubicBezTo>
                  <a:pt x="1456054" y="99134"/>
                  <a:pt x="1454518" y="101469"/>
                  <a:pt x="1452582" y="102946"/>
                </a:cubicBezTo>
                <a:cubicBezTo>
                  <a:pt x="1450798" y="104349"/>
                  <a:pt x="1448731" y="105411"/>
                  <a:pt x="1446381" y="106130"/>
                </a:cubicBezTo>
                <a:cubicBezTo>
                  <a:pt x="1444031" y="106850"/>
                  <a:pt x="1441297" y="107211"/>
                  <a:pt x="1438180" y="107214"/>
                </a:cubicBezTo>
                <a:cubicBezTo>
                  <a:pt x="1438202" y="105069"/>
                  <a:pt x="1438091" y="103157"/>
                  <a:pt x="1437846" y="101479"/>
                </a:cubicBezTo>
                <a:cubicBezTo>
                  <a:pt x="1437602" y="99801"/>
                  <a:pt x="1437091" y="98424"/>
                  <a:pt x="1436313" y="97346"/>
                </a:cubicBezTo>
                <a:cubicBezTo>
                  <a:pt x="1435510" y="96418"/>
                  <a:pt x="1434415" y="95607"/>
                  <a:pt x="1433029" y="94912"/>
                </a:cubicBezTo>
                <a:cubicBezTo>
                  <a:pt x="1431643" y="94217"/>
                  <a:pt x="1429982" y="93606"/>
                  <a:pt x="1428045" y="93078"/>
                </a:cubicBezTo>
                <a:lnTo>
                  <a:pt x="1428045" y="91345"/>
                </a:lnTo>
                <a:cubicBezTo>
                  <a:pt x="1429696" y="91484"/>
                  <a:pt x="1431596" y="91606"/>
                  <a:pt x="1433746" y="91712"/>
                </a:cubicBezTo>
                <a:cubicBezTo>
                  <a:pt x="1435896" y="91817"/>
                  <a:pt x="1437596" y="91873"/>
                  <a:pt x="1438847" y="91878"/>
                </a:cubicBezTo>
                <a:cubicBezTo>
                  <a:pt x="1439763" y="91884"/>
                  <a:pt x="1440497" y="91806"/>
                  <a:pt x="1441047" y="91645"/>
                </a:cubicBezTo>
                <a:cubicBezTo>
                  <a:pt x="1441597" y="91484"/>
                  <a:pt x="1442064" y="91206"/>
                  <a:pt x="1442447" y="90811"/>
                </a:cubicBezTo>
                <a:cubicBezTo>
                  <a:pt x="1443631" y="89820"/>
                  <a:pt x="1444531" y="86636"/>
                  <a:pt x="1445147" y="81260"/>
                </a:cubicBezTo>
                <a:cubicBezTo>
                  <a:pt x="1445764" y="75885"/>
                  <a:pt x="1446198" y="67867"/>
                  <a:pt x="1446448" y="57207"/>
                </a:cubicBezTo>
                <a:lnTo>
                  <a:pt x="1429512" y="57207"/>
                </a:lnTo>
                <a:cubicBezTo>
                  <a:pt x="1429653" y="64435"/>
                  <a:pt x="1429164" y="72219"/>
                  <a:pt x="1428045" y="80558"/>
                </a:cubicBezTo>
                <a:cubicBezTo>
                  <a:pt x="1426927" y="88898"/>
                  <a:pt x="1424334" y="97096"/>
                  <a:pt x="1420266" y="105154"/>
                </a:cubicBezTo>
                <a:cubicBezTo>
                  <a:pt x="1416199" y="113212"/>
                  <a:pt x="1409813" y="120432"/>
                  <a:pt x="1401109" y="126816"/>
                </a:cubicBezTo>
                <a:lnTo>
                  <a:pt x="1399908" y="125616"/>
                </a:lnTo>
                <a:cubicBezTo>
                  <a:pt x="1406092" y="115301"/>
                  <a:pt x="1410026" y="104160"/>
                  <a:pt x="1411710" y="92195"/>
                </a:cubicBezTo>
                <a:cubicBezTo>
                  <a:pt x="1413393" y="80230"/>
                  <a:pt x="1414127" y="68523"/>
                  <a:pt x="1413910" y="57074"/>
                </a:cubicBezTo>
                <a:lnTo>
                  <a:pt x="1413910" y="22003"/>
                </a:lnTo>
                <a:lnTo>
                  <a:pt x="1431912" y="28404"/>
                </a:lnTo>
                <a:lnTo>
                  <a:pt x="1466584" y="28404"/>
                </a:lnTo>
                <a:cubicBezTo>
                  <a:pt x="1466317" y="23941"/>
                  <a:pt x="1466117" y="19432"/>
                  <a:pt x="1465983" y="14877"/>
                </a:cubicBezTo>
                <a:cubicBezTo>
                  <a:pt x="1465850" y="10322"/>
                  <a:pt x="1465783" y="5697"/>
                  <a:pt x="1465783" y="1000"/>
                </a:cubicBezTo>
                <a:close/>
                <a:moveTo>
                  <a:pt x="1199083" y="1000"/>
                </a:moveTo>
                <a:lnTo>
                  <a:pt x="1219353" y="3014"/>
                </a:lnTo>
                <a:cubicBezTo>
                  <a:pt x="1219311" y="3913"/>
                  <a:pt x="1218927" y="4718"/>
                  <a:pt x="1218202" y="5430"/>
                </a:cubicBezTo>
                <a:cubicBezTo>
                  <a:pt x="1217477" y="6143"/>
                  <a:pt x="1216260" y="6644"/>
                  <a:pt x="1214552" y="6934"/>
                </a:cubicBezTo>
                <a:cubicBezTo>
                  <a:pt x="1214419" y="14157"/>
                  <a:pt x="1214552" y="21314"/>
                  <a:pt x="1214952" y="28404"/>
                </a:cubicBezTo>
                <a:lnTo>
                  <a:pt x="1234955" y="28404"/>
                </a:lnTo>
                <a:lnTo>
                  <a:pt x="1239755" y="22403"/>
                </a:lnTo>
                <a:cubicBezTo>
                  <a:pt x="1238955" y="22475"/>
                  <a:pt x="1238122" y="22431"/>
                  <a:pt x="1237255" y="22270"/>
                </a:cubicBezTo>
                <a:cubicBezTo>
                  <a:pt x="1236388" y="22108"/>
                  <a:pt x="1235488" y="21797"/>
                  <a:pt x="1234554" y="21336"/>
                </a:cubicBezTo>
                <a:cubicBezTo>
                  <a:pt x="1233377" y="18325"/>
                  <a:pt x="1231498" y="15380"/>
                  <a:pt x="1228920" y="12502"/>
                </a:cubicBezTo>
                <a:cubicBezTo>
                  <a:pt x="1226342" y="9624"/>
                  <a:pt x="1223731" y="7279"/>
                  <a:pt x="1221086" y="5467"/>
                </a:cubicBezTo>
                <a:lnTo>
                  <a:pt x="1222020" y="4401"/>
                </a:lnTo>
                <a:cubicBezTo>
                  <a:pt x="1229075" y="4053"/>
                  <a:pt x="1234448" y="4674"/>
                  <a:pt x="1238140" y="6263"/>
                </a:cubicBezTo>
                <a:cubicBezTo>
                  <a:pt x="1241832" y="7851"/>
                  <a:pt x="1244183" y="9825"/>
                  <a:pt x="1245193" y="12184"/>
                </a:cubicBezTo>
                <a:cubicBezTo>
                  <a:pt x="1246203" y="14543"/>
                  <a:pt x="1246213" y="16705"/>
                  <a:pt x="1245222" y="18669"/>
                </a:cubicBezTo>
                <a:cubicBezTo>
                  <a:pt x="1246814" y="19897"/>
                  <a:pt x="1248965" y="21608"/>
                  <a:pt x="1251673" y="23803"/>
                </a:cubicBezTo>
                <a:cubicBezTo>
                  <a:pt x="1254382" y="25998"/>
                  <a:pt x="1256899" y="28109"/>
                  <a:pt x="1259224" y="30137"/>
                </a:cubicBezTo>
                <a:cubicBezTo>
                  <a:pt x="1259077" y="30804"/>
                  <a:pt x="1258671" y="31304"/>
                  <a:pt x="1258007" y="31637"/>
                </a:cubicBezTo>
                <a:cubicBezTo>
                  <a:pt x="1257343" y="31971"/>
                  <a:pt x="1256504" y="32137"/>
                  <a:pt x="1255490" y="32137"/>
                </a:cubicBezTo>
                <a:lnTo>
                  <a:pt x="1215085" y="32137"/>
                </a:lnTo>
                <a:cubicBezTo>
                  <a:pt x="1215597" y="39302"/>
                  <a:pt x="1216474" y="46275"/>
                  <a:pt x="1217719" y="53057"/>
                </a:cubicBezTo>
                <a:cubicBezTo>
                  <a:pt x="1218964" y="59838"/>
                  <a:pt x="1220708" y="66245"/>
                  <a:pt x="1222953" y="72276"/>
                </a:cubicBezTo>
                <a:cubicBezTo>
                  <a:pt x="1225217" y="67459"/>
                  <a:pt x="1227190" y="62591"/>
                  <a:pt x="1228870" y="57674"/>
                </a:cubicBezTo>
                <a:cubicBezTo>
                  <a:pt x="1230551" y="52757"/>
                  <a:pt x="1231957" y="47889"/>
                  <a:pt x="1233088" y="43072"/>
                </a:cubicBezTo>
                <a:lnTo>
                  <a:pt x="1253890" y="50006"/>
                </a:lnTo>
                <a:cubicBezTo>
                  <a:pt x="1253660" y="50820"/>
                  <a:pt x="1253154" y="51459"/>
                  <a:pt x="1252373" y="51923"/>
                </a:cubicBezTo>
                <a:cubicBezTo>
                  <a:pt x="1251593" y="52387"/>
                  <a:pt x="1250320" y="52593"/>
                  <a:pt x="1248556" y="52540"/>
                </a:cubicBezTo>
                <a:cubicBezTo>
                  <a:pt x="1246439" y="58366"/>
                  <a:pt x="1243872" y="64183"/>
                  <a:pt x="1240855" y="69992"/>
                </a:cubicBezTo>
                <a:cubicBezTo>
                  <a:pt x="1237838" y="75801"/>
                  <a:pt x="1234271" y="81452"/>
                  <a:pt x="1230154" y="86944"/>
                </a:cubicBezTo>
                <a:cubicBezTo>
                  <a:pt x="1233888" y="92812"/>
                  <a:pt x="1238555" y="97879"/>
                  <a:pt x="1244156" y="102146"/>
                </a:cubicBezTo>
                <a:cubicBezTo>
                  <a:pt x="1245122" y="103091"/>
                  <a:pt x="1245922" y="103535"/>
                  <a:pt x="1246556" y="103480"/>
                </a:cubicBezTo>
                <a:cubicBezTo>
                  <a:pt x="1247189" y="103424"/>
                  <a:pt x="1247856" y="102802"/>
                  <a:pt x="1248556" y="101613"/>
                </a:cubicBezTo>
                <a:cubicBezTo>
                  <a:pt x="1249681" y="99835"/>
                  <a:pt x="1251031" y="97423"/>
                  <a:pt x="1252607" y="94379"/>
                </a:cubicBezTo>
                <a:cubicBezTo>
                  <a:pt x="1254182" y="91334"/>
                  <a:pt x="1255632" y="88322"/>
                  <a:pt x="1256957" y="85344"/>
                </a:cubicBezTo>
                <a:lnTo>
                  <a:pt x="1258291" y="85611"/>
                </a:lnTo>
                <a:lnTo>
                  <a:pt x="1255224" y="108147"/>
                </a:lnTo>
                <a:cubicBezTo>
                  <a:pt x="1257599" y="112039"/>
                  <a:pt x="1259016" y="115089"/>
                  <a:pt x="1259474" y="117298"/>
                </a:cubicBezTo>
                <a:cubicBezTo>
                  <a:pt x="1259933" y="119507"/>
                  <a:pt x="1259583" y="121124"/>
                  <a:pt x="1258424" y="122149"/>
                </a:cubicBezTo>
                <a:cubicBezTo>
                  <a:pt x="1256361" y="124034"/>
                  <a:pt x="1253908" y="124857"/>
                  <a:pt x="1251065" y="124618"/>
                </a:cubicBezTo>
                <a:cubicBezTo>
                  <a:pt x="1248222" y="124379"/>
                  <a:pt x="1245364" y="123504"/>
                  <a:pt x="1242491" y="121991"/>
                </a:cubicBezTo>
                <a:cubicBezTo>
                  <a:pt x="1239618" y="120478"/>
                  <a:pt x="1237106" y="118752"/>
                  <a:pt x="1234955" y="116815"/>
                </a:cubicBezTo>
                <a:cubicBezTo>
                  <a:pt x="1231893" y="114209"/>
                  <a:pt x="1229081" y="111420"/>
                  <a:pt x="1226520" y="108447"/>
                </a:cubicBezTo>
                <a:cubicBezTo>
                  <a:pt x="1223959" y="105474"/>
                  <a:pt x="1221614" y="102352"/>
                  <a:pt x="1219486" y="99079"/>
                </a:cubicBezTo>
                <a:cubicBezTo>
                  <a:pt x="1214171" y="104433"/>
                  <a:pt x="1208098" y="109294"/>
                  <a:pt x="1201267" y="113664"/>
                </a:cubicBezTo>
                <a:cubicBezTo>
                  <a:pt x="1194435" y="118034"/>
                  <a:pt x="1186729" y="121796"/>
                  <a:pt x="1178147" y="124949"/>
                </a:cubicBezTo>
                <a:lnTo>
                  <a:pt x="1177214" y="123349"/>
                </a:lnTo>
                <a:cubicBezTo>
                  <a:pt x="1184940" y="118779"/>
                  <a:pt x="1191824" y="113550"/>
                  <a:pt x="1197867" y="107664"/>
                </a:cubicBezTo>
                <a:cubicBezTo>
                  <a:pt x="1203909" y="101777"/>
                  <a:pt x="1209160" y="95448"/>
                  <a:pt x="1213618" y="88678"/>
                </a:cubicBezTo>
                <a:cubicBezTo>
                  <a:pt x="1209721" y="80455"/>
                  <a:pt x="1206715" y="71598"/>
                  <a:pt x="1204601" y="62108"/>
                </a:cubicBezTo>
                <a:cubicBezTo>
                  <a:pt x="1202487" y="52618"/>
                  <a:pt x="1201047" y="42628"/>
                  <a:pt x="1200284" y="32137"/>
                </a:cubicBezTo>
                <a:lnTo>
                  <a:pt x="1162812" y="32137"/>
                </a:lnTo>
                <a:lnTo>
                  <a:pt x="1162812" y="53473"/>
                </a:lnTo>
                <a:lnTo>
                  <a:pt x="1178547" y="53473"/>
                </a:lnTo>
                <a:lnTo>
                  <a:pt x="1186015" y="46006"/>
                </a:lnTo>
                <a:lnTo>
                  <a:pt x="1199483" y="57207"/>
                </a:lnTo>
                <a:cubicBezTo>
                  <a:pt x="1199025" y="57743"/>
                  <a:pt x="1198375" y="58205"/>
                  <a:pt x="1197533" y="58591"/>
                </a:cubicBezTo>
                <a:cubicBezTo>
                  <a:pt x="1196691" y="58977"/>
                  <a:pt x="1195608" y="59271"/>
                  <a:pt x="1194283" y="59474"/>
                </a:cubicBezTo>
                <a:cubicBezTo>
                  <a:pt x="1194036" y="68908"/>
                  <a:pt x="1193626" y="76547"/>
                  <a:pt x="1193053" y="82391"/>
                </a:cubicBezTo>
                <a:cubicBezTo>
                  <a:pt x="1192480" y="88234"/>
                  <a:pt x="1191626" y="92752"/>
                  <a:pt x="1190490" y="95943"/>
                </a:cubicBezTo>
                <a:cubicBezTo>
                  <a:pt x="1189354" y="99134"/>
                  <a:pt x="1187818" y="101469"/>
                  <a:pt x="1185882" y="102946"/>
                </a:cubicBezTo>
                <a:cubicBezTo>
                  <a:pt x="1184098" y="104349"/>
                  <a:pt x="1182031" y="105411"/>
                  <a:pt x="1179681" y="106130"/>
                </a:cubicBezTo>
                <a:cubicBezTo>
                  <a:pt x="1177331" y="106850"/>
                  <a:pt x="1174597" y="107211"/>
                  <a:pt x="1171480" y="107214"/>
                </a:cubicBezTo>
                <a:cubicBezTo>
                  <a:pt x="1171502" y="105069"/>
                  <a:pt x="1171391" y="103157"/>
                  <a:pt x="1171146" y="101479"/>
                </a:cubicBezTo>
                <a:cubicBezTo>
                  <a:pt x="1170902" y="99801"/>
                  <a:pt x="1170391" y="98424"/>
                  <a:pt x="1169613" y="97346"/>
                </a:cubicBezTo>
                <a:cubicBezTo>
                  <a:pt x="1168810" y="96418"/>
                  <a:pt x="1167716" y="95607"/>
                  <a:pt x="1166329" y="94912"/>
                </a:cubicBezTo>
                <a:cubicBezTo>
                  <a:pt x="1164943" y="94217"/>
                  <a:pt x="1163282" y="93606"/>
                  <a:pt x="1161345" y="93078"/>
                </a:cubicBezTo>
                <a:lnTo>
                  <a:pt x="1161345" y="91345"/>
                </a:lnTo>
                <a:cubicBezTo>
                  <a:pt x="1162996" y="91484"/>
                  <a:pt x="1164896" y="91606"/>
                  <a:pt x="1167046" y="91712"/>
                </a:cubicBezTo>
                <a:cubicBezTo>
                  <a:pt x="1169196" y="91817"/>
                  <a:pt x="1170896" y="91873"/>
                  <a:pt x="1172147" y="91878"/>
                </a:cubicBezTo>
                <a:cubicBezTo>
                  <a:pt x="1173063" y="91884"/>
                  <a:pt x="1173797" y="91806"/>
                  <a:pt x="1174347" y="91645"/>
                </a:cubicBezTo>
                <a:cubicBezTo>
                  <a:pt x="1174897" y="91484"/>
                  <a:pt x="1175364" y="91206"/>
                  <a:pt x="1175747" y="90811"/>
                </a:cubicBezTo>
                <a:cubicBezTo>
                  <a:pt x="1176931" y="89820"/>
                  <a:pt x="1177831" y="86636"/>
                  <a:pt x="1178447" y="81260"/>
                </a:cubicBezTo>
                <a:cubicBezTo>
                  <a:pt x="1179064" y="75885"/>
                  <a:pt x="1179498" y="67867"/>
                  <a:pt x="1179748" y="57207"/>
                </a:cubicBezTo>
                <a:lnTo>
                  <a:pt x="1162812" y="57207"/>
                </a:lnTo>
                <a:cubicBezTo>
                  <a:pt x="1162953" y="64435"/>
                  <a:pt x="1162464" y="72219"/>
                  <a:pt x="1161345" y="80558"/>
                </a:cubicBezTo>
                <a:cubicBezTo>
                  <a:pt x="1160227" y="88898"/>
                  <a:pt x="1157634" y="97096"/>
                  <a:pt x="1153566" y="105154"/>
                </a:cubicBezTo>
                <a:cubicBezTo>
                  <a:pt x="1149499" y="113212"/>
                  <a:pt x="1143113" y="120432"/>
                  <a:pt x="1134409" y="126816"/>
                </a:cubicBezTo>
                <a:lnTo>
                  <a:pt x="1133208" y="125616"/>
                </a:lnTo>
                <a:cubicBezTo>
                  <a:pt x="1139392" y="115301"/>
                  <a:pt x="1143326" y="104160"/>
                  <a:pt x="1145010" y="92195"/>
                </a:cubicBezTo>
                <a:cubicBezTo>
                  <a:pt x="1146693" y="80230"/>
                  <a:pt x="1147427" y="68523"/>
                  <a:pt x="1147210" y="57074"/>
                </a:cubicBezTo>
                <a:lnTo>
                  <a:pt x="1147210" y="22003"/>
                </a:lnTo>
                <a:lnTo>
                  <a:pt x="1165212" y="28404"/>
                </a:lnTo>
                <a:lnTo>
                  <a:pt x="1199883" y="28404"/>
                </a:lnTo>
                <a:cubicBezTo>
                  <a:pt x="1199617" y="23941"/>
                  <a:pt x="1199417" y="19432"/>
                  <a:pt x="1199283" y="14877"/>
                </a:cubicBezTo>
                <a:cubicBezTo>
                  <a:pt x="1199150" y="10322"/>
                  <a:pt x="1199083" y="5697"/>
                  <a:pt x="1199083" y="1000"/>
                </a:cubicBezTo>
                <a:close/>
                <a:moveTo>
                  <a:pt x="30004" y="934"/>
                </a:moveTo>
                <a:lnTo>
                  <a:pt x="50540" y="7868"/>
                </a:lnTo>
                <a:cubicBezTo>
                  <a:pt x="50281" y="8746"/>
                  <a:pt x="49731" y="9424"/>
                  <a:pt x="48890" y="9901"/>
                </a:cubicBezTo>
                <a:cubicBezTo>
                  <a:pt x="48048" y="10379"/>
                  <a:pt x="46864" y="10590"/>
                  <a:pt x="45339" y="10535"/>
                </a:cubicBezTo>
                <a:cubicBezTo>
                  <a:pt x="43408" y="15341"/>
                  <a:pt x="41336" y="19964"/>
                  <a:pt x="39122" y="24403"/>
                </a:cubicBezTo>
                <a:cubicBezTo>
                  <a:pt x="36907" y="28843"/>
                  <a:pt x="34535" y="33065"/>
                  <a:pt x="32004" y="37071"/>
                </a:cubicBezTo>
                <a:lnTo>
                  <a:pt x="39472" y="39872"/>
                </a:lnTo>
                <a:cubicBezTo>
                  <a:pt x="39219" y="40536"/>
                  <a:pt x="38758" y="41075"/>
                  <a:pt x="38088" y="41489"/>
                </a:cubicBezTo>
                <a:cubicBezTo>
                  <a:pt x="37419" y="41903"/>
                  <a:pt x="36457" y="42208"/>
                  <a:pt x="35204" y="42405"/>
                </a:cubicBezTo>
                <a:lnTo>
                  <a:pt x="35204" y="121615"/>
                </a:lnTo>
                <a:cubicBezTo>
                  <a:pt x="34999" y="122265"/>
                  <a:pt x="33677" y="123132"/>
                  <a:pt x="31237" y="124216"/>
                </a:cubicBezTo>
                <a:cubicBezTo>
                  <a:pt x="28798" y="125299"/>
                  <a:pt x="26076" y="125899"/>
                  <a:pt x="23070" y="126016"/>
                </a:cubicBezTo>
                <a:lnTo>
                  <a:pt x="20136" y="126016"/>
                </a:lnTo>
                <a:lnTo>
                  <a:pt x="20136" y="53340"/>
                </a:lnTo>
                <a:cubicBezTo>
                  <a:pt x="17263" y="56677"/>
                  <a:pt x="14274" y="59805"/>
                  <a:pt x="11168" y="62725"/>
                </a:cubicBezTo>
                <a:cubicBezTo>
                  <a:pt x="8062" y="65644"/>
                  <a:pt x="4873" y="68339"/>
                  <a:pt x="1600" y="70809"/>
                </a:cubicBezTo>
                <a:lnTo>
                  <a:pt x="0" y="69609"/>
                </a:lnTo>
                <a:cubicBezTo>
                  <a:pt x="6001" y="61205"/>
                  <a:pt x="11702" y="50976"/>
                  <a:pt x="17102" y="38922"/>
                </a:cubicBezTo>
                <a:cubicBezTo>
                  <a:pt x="22503" y="26867"/>
                  <a:pt x="26803" y="14205"/>
                  <a:pt x="30004" y="934"/>
                </a:cubicBezTo>
                <a:close/>
                <a:moveTo>
                  <a:pt x="62941" y="867"/>
                </a:moveTo>
                <a:lnTo>
                  <a:pt x="84277" y="2881"/>
                </a:lnTo>
                <a:cubicBezTo>
                  <a:pt x="84097" y="3960"/>
                  <a:pt x="83624" y="4811"/>
                  <a:pt x="82860" y="5434"/>
                </a:cubicBezTo>
                <a:cubicBezTo>
                  <a:pt x="82097" y="6056"/>
                  <a:pt x="80924" y="6468"/>
                  <a:pt x="79343" y="6668"/>
                </a:cubicBezTo>
                <a:cubicBezTo>
                  <a:pt x="79285" y="12396"/>
                  <a:pt x="79235" y="17941"/>
                  <a:pt x="79193" y="23303"/>
                </a:cubicBezTo>
                <a:cubicBezTo>
                  <a:pt x="79152" y="28665"/>
                  <a:pt x="79068" y="33877"/>
                  <a:pt x="78943" y="38938"/>
                </a:cubicBezTo>
                <a:lnTo>
                  <a:pt x="102280" y="38938"/>
                </a:lnTo>
                <a:lnTo>
                  <a:pt x="110681" y="27870"/>
                </a:lnTo>
                <a:cubicBezTo>
                  <a:pt x="110762" y="27930"/>
                  <a:pt x="111651" y="28640"/>
                  <a:pt x="113350" y="29999"/>
                </a:cubicBezTo>
                <a:cubicBezTo>
                  <a:pt x="115049" y="31358"/>
                  <a:pt x="117070" y="33006"/>
                  <a:pt x="119413" y="34943"/>
                </a:cubicBezTo>
                <a:cubicBezTo>
                  <a:pt x="121756" y="36880"/>
                  <a:pt x="123935" y="38745"/>
                  <a:pt x="125949" y="40539"/>
                </a:cubicBezTo>
                <a:cubicBezTo>
                  <a:pt x="125744" y="41269"/>
                  <a:pt x="125321" y="41808"/>
                  <a:pt x="124681" y="42155"/>
                </a:cubicBezTo>
                <a:cubicBezTo>
                  <a:pt x="124040" y="42503"/>
                  <a:pt x="123214" y="42675"/>
                  <a:pt x="122202" y="42672"/>
                </a:cubicBezTo>
                <a:lnTo>
                  <a:pt x="94945" y="42672"/>
                </a:lnTo>
                <a:lnTo>
                  <a:pt x="94945" y="44806"/>
                </a:lnTo>
                <a:lnTo>
                  <a:pt x="94945" y="104680"/>
                </a:lnTo>
                <a:cubicBezTo>
                  <a:pt x="94901" y="105736"/>
                  <a:pt x="95123" y="106491"/>
                  <a:pt x="95612" y="106947"/>
                </a:cubicBezTo>
                <a:cubicBezTo>
                  <a:pt x="96101" y="107402"/>
                  <a:pt x="97123" y="107625"/>
                  <a:pt x="98679" y="107614"/>
                </a:cubicBezTo>
                <a:lnTo>
                  <a:pt x="105880" y="107614"/>
                </a:lnTo>
                <a:cubicBezTo>
                  <a:pt x="107291" y="107616"/>
                  <a:pt x="108569" y="107611"/>
                  <a:pt x="109714" y="107597"/>
                </a:cubicBezTo>
                <a:cubicBezTo>
                  <a:pt x="110858" y="107583"/>
                  <a:pt x="111803" y="107544"/>
                  <a:pt x="112548" y="107480"/>
                </a:cubicBezTo>
                <a:cubicBezTo>
                  <a:pt x="113142" y="107436"/>
                  <a:pt x="113653" y="107291"/>
                  <a:pt x="114081" y="107047"/>
                </a:cubicBezTo>
                <a:cubicBezTo>
                  <a:pt x="114509" y="106802"/>
                  <a:pt x="114887" y="106325"/>
                  <a:pt x="115215" y="105613"/>
                </a:cubicBezTo>
                <a:cubicBezTo>
                  <a:pt x="115898" y="104291"/>
                  <a:pt x="116731" y="101868"/>
                  <a:pt x="117715" y="98346"/>
                </a:cubicBezTo>
                <a:cubicBezTo>
                  <a:pt x="118698" y="94823"/>
                  <a:pt x="119732" y="90934"/>
                  <a:pt x="120815" y="86678"/>
                </a:cubicBezTo>
                <a:lnTo>
                  <a:pt x="122341" y="86678"/>
                </a:lnTo>
                <a:lnTo>
                  <a:pt x="122749" y="106680"/>
                </a:lnTo>
                <a:cubicBezTo>
                  <a:pt x="124635" y="107464"/>
                  <a:pt x="125897" y="108364"/>
                  <a:pt x="126533" y="109380"/>
                </a:cubicBezTo>
                <a:cubicBezTo>
                  <a:pt x="127169" y="110397"/>
                  <a:pt x="127463" y="111631"/>
                  <a:pt x="127416" y="113081"/>
                </a:cubicBezTo>
                <a:cubicBezTo>
                  <a:pt x="127578" y="116015"/>
                  <a:pt x="125985" y="118215"/>
                  <a:pt x="122637" y="119682"/>
                </a:cubicBezTo>
                <a:cubicBezTo>
                  <a:pt x="119290" y="121149"/>
                  <a:pt x="113215" y="121882"/>
                  <a:pt x="104413" y="121882"/>
                </a:cubicBezTo>
                <a:lnTo>
                  <a:pt x="94545" y="121882"/>
                </a:lnTo>
                <a:cubicBezTo>
                  <a:pt x="88695" y="121971"/>
                  <a:pt x="84794" y="121060"/>
                  <a:pt x="82844" y="119148"/>
                </a:cubicBezTo>
                <a:cubicBezTo>
                  <a:pt x="80894" y="117237"/>
                  <a:pt x="79993" y="113792"/>
                  <a:pt x="80143" y="108814"/>
                </a:cubicBezTo>
                <a:lnTo>
                  <a:pt x="80143" y="42672"/>
                </a:lnTo>
                <a:lnTo>
                  <a:pt x="78810" y="42672"/>
                </a:lnTo>
                <a:cubicBezTo>
                  <a:pt x="78505" y="54807"/>
                  <a:pt x="77219" y="66008"/>
                  <a:pt x="74953" y="76276"/>
                </a:cubicBezTo>
                <a:cubicBezTo>
                  <a:pt x="72687" y="86544"/>
                  <a:pt x="68605" y="95879"/>
                  <a:pt x="62709" y="104280"/>
                </a:cubicBezTo>
                <a:cubicBezTo>
                  <a:pt x="56813" y="112681"/>
                  <a:pt x="48267" y="120148"/>
                  <a:pt x="37071" y="126683"/>
                </a:cubicBezTo>
                <a:lnTo>
                  <a:pt x="35605" y="124682"/>
                </a:lnTo>
                <a:cubicBezTo>
                  <a:pt x="42896" y="117494"/>
                  <a:pt x="48479" y="109705"/>
                  <a:pt x="52352" y="101316"/>
                </a:cubicBezTo>
                <a:cubicBezTo>
                  <a:pt x="56226" y="92928"/>
                  <a:pt x="58914" y="83865"/>
                  <a:pt x="60418" y="74128"/>
                </a:cubicBezTo>
                <a:cubicBezTo>
                  <a:pt x="61921" y="64391"/>
                  <a:pt x="62762" y="53906"/>
                  <a:pt x="62941" y="42672"/>
                </a:cubicBezTo>
                <a:lnTo>
                  <a:pt x="42139" y="42672"/>
                </a:lnTo>
                <a:lnTo>
                  <a:pt x="41072" y="38938"/>
                </a:lnTo>
                <a:lnTo>
                  <a:pt x="62941" y="38938"/>
                </a:lnTo>
                <a:cubicBezTo>
                  <a:pt x="63000" y="33014"/>
                  <a:pt x="63016" y="26894"/>
                  <a:pt x="62991" y="20578"/>
                </a:cubicBezTo>
                <a:cubicBezTo>
                  <a:pt x="62966" y="14262"/>
                  <a:pt x="62950" y="7691"/>
                  <a:pt x="62941" y="867"/>
                </a:cubicBezTo>
                <a:close/>
                <a:moveTo>
                  <a:pt x="856012" y="734"/>
                </a:moveTo>
                <a:lnTo>
                  <a:pt x="874681" y="2480"/>
                </a:lnTo>
                <a:cubicBezTo>
                  <a:pt x="874581" y="3363"/>
                  <a:pt x="874214" y="4102"/>
                  <a:pt x="873581" y="4698"/>
                </a:cubicBezTo>
                <a:cubicBezTo>
                  <a:pt x="872947" y="5293"/>
                  <a:pt x="871847" y="5727"/>
                  <a:pt x="870280" y="6001"/>
                </a:cubicBezTo>
                <a:lnTo>
                  <a:pt x="870280" y="22136"/>
                </a:lnTo>
                <a:lnTo>
                  <a:pt x="872147" y="22136"/>
                </a:lnTo>
                <a:lnTo>
                  <a:pt x="879081" y="12535"/>
                </a:lnTo>
                <a:cubicBezTo>
                  <a:pt x="879301" y="12688"/>
                  <a:pt x="880762" y="13882"/>
                  <a:pt x="883465" y="16119"/>
                </a:cubicBezTo>
                <a:cubicBezTo>
                  <a:pt x="886168" y="18355"/>
                  <a:pt x="888797" y="20717"/>
                  <a:pt x="891350" y="23203"/>
                </a:cubicBezTo>
                <a:lnTo>
                  <a:pt x="890950" y="21736"/>
                </a:lnTo>
                <a:lnTo>
                  <a:pt x="910152" y="21736"/>
                </a:lnTo>
                <a:lnTo>
                  <a:pt x="910152" y="1000"/>
                </a:lnTo>
                <a:lnTo>
                  <a:pt x="929888" y="2746"/>
                </a:lnTo>
                <a:cubicBezTo>
                  <a:pt x="929791" y="3699"/>
                  <a:pt x="929385" y="4499"/>
                  <a:pt x="928671" y="5148"/>
                </a:cubicBezTo>
                <a:cubicBezTo>
                  <a:pt x="927957" y="5796"/>
                  <a:pt x="926718" y="6258"/>
                  <a:pt x="924954" y="6534"/>
                </a:cubicBezTo>
                <a:lnTo>
                  <a:pt x="924954" y="21736"/>
                </a:lnTo>
                <a:lnTo>
                  <a:pt x="932155" y="21736"/>
                </a:lnTo>
                <a:lnTo>
                  <a:pt x="939622" y="12002"/>
                </a:lnTo>
                <a:cubicBezTo>
                  <a:pt x="939694" y="12054"/>
                  <a:pt x="940469" y="12690"/>
                  <a:pt x="941949" y="13908"/>
                </a:cubicBezTo>
                <a:cubicBezTo>
                  <a:pt x="943428" y="15126"/>
                  <a:pt x="945181" y="16611"/>
                  <a:pt x="947209" y="18363"/>
                </a:cubicBezTo>
                <a:cubicBezTo>
                  <a:pt x="949236" y="20115"/>
                  <a:pt x="951108" y="21817"/>
                  <a:pt x="952824" y="23470"/>
                </a:cubicBezTo>
                <a:cubicBezTo>
                  <a:pt x="952674" y="24200"/>
                  <a:pt x="952274" y="24739"/>
                  <a:pt x="951624" y="25087"/>
                </a:cubicBezTo>
                <a:cubicBezTo>
                  <a:pt x="950974" y="25434"/>
                  <a:pt x="950174" y="25606"/>
                  <a:pt x="949224" y="25603"/>
                </a:cubicBezTo>
                <a:lnTo>
                  <a:pt x="927621" y="25603"/>
                </a:lnTo>
                <a:cubicBezTo>
                  <a:pt x="930852" y="31179"/>
                  <a:pt x="934958" y="35996"/>
                  <a:pt x="939939" y="40055"/>
                </a:cubicBezTo>
                <a:cubicBezTo>
                  <a:pt x="944920" y="44114"/>
                  <a:pt x="950193" y="47164"/>
                  <a:pt x="955758" y="49206"/>
                </a:cubicBezTo>
                <a:lnTo>
                  <a:pt x="955491" y="50673"/>
                </a:lnTo>
                <a:cubicBezTo>
                  <a:pt x="952810" y="51345"/>
                  <a:pt x="950538" y="52801"/>
                  <a:pt x="948673" y="55040"/>
                </a:cubicBezTo>
                <a:cubicBezTo>
                  <a:pt x="946809" y="57279"/>
                  <a:pt x="945437" y="60269"/>
                  <a:pt x="944556" y="64008"/>
                </a:cubicBezTo>
                <a:cubicBezTo>
                  <a:pt x="939781" y="59808"/>
                  <a:pt x="935797" y="54607"/>
                  <a:pt x="932605" y="48406"/>
                </a:cubicBezTo>
                <a:cubicBezTo>
                  <a:pt x="929413" y="42205"/>
                  <a:pt x="926862" y="35004"/>
                  <a:pt x="924954" y="26803"/>
                </a:cubicBezTo>
                <a:lnTo>
                  <a:pt x="924954" y="62675"/>
                </a:lnTo>
                <a:cubicBezTo>
                  <a:pt x="924798" y="63425"/>
                  <a:pt x="923476" y="64258"/>
                  <a:pt x="920987" y="65175"/>
                </a:cubicBezTo>
                <a:cubicBezTo>
                  <a:pt x="918497" y="66092"/>
                  <a:pt x="915775" y="66592"/>
                  <a:pt x="912819" y="66675"/>
                </a:cubicBezTo>
                <a:lnTo>
                  <a:pt x="910152" y="66675"/>
                </a:lnTo>
                <a:lnTo>
                  <a:pt x="910152" y="43472"/>
                </a:lnTo>
                <a:cubicBezTo>
                  <a:pt x="903084" y="50562"/>
                  <a:pt x="894283" y="56518"/>
                  <a:pt x="883749" y="61341"/>
                </a:cubicBezTo>
                <a:lnTo>
                  <a:pt x="882682" y="59474"/>
                </a:lnTo>
                <a:cubicBezTo>
                  <a:pt x="888210" y="55096"/>
                  <a:pt x="892889" y="50017"/>
                  <a:pt x="896717" y="44239"/>
                </a:cubicBezTo>
                <a:cubicBezTo>
                  <a:pt x="900545" y="38460"/>
                  <a:pt x="903557" y="32249"/>
                  <a:pt x="905751" y="25603"/>
                </a:cubicBezTo>
                <a:lnTo>
                  <a:pt x="892016" y="25603"/>
                </a:lnTo>
                <a:lnTo>
                  <a:pt x="891616" y="24403"/>
                </a:lnTo>
                <a:cubicBezTo>
                  <a:pt x="891402" y="24873"/>
                  <a:pt x="890997" y="25234"/>
                  <a:pt x="890400" y="25487"/>
                </a:cubicBezTo>
                <a:cubicBezTo>
                  <a:pt x="889802" y="25739"/>
                  <a:pt x="889097" y="25867"/>
                  <a:pt x="888283" y="25870"/>
                </a:cubicBezTo>
                <a:lnTo>
                  <a:pt x="870280" y="25870"/>
                </a:lnTo>
                <a:lnTo>
                  <a:pt x="870280" y="31204"/>
                </a:lnTo>
                <a:cubicBezTo>
                  <a:pt x="877747" y="32266"/>
                  <a:pt x="882983" y="34117"/>
                  <a:pt x="885989" y="36757"/>
                </a:cubicBezTo>
                <a:cubicBezTo>
                  <a:pt x="888994" y="39396"/>
                  <a:pt x="890376" y="42052"/>
                  <a:pt x="890133" y="44722"/>
                </a:cubicBezTo>
                <a:cubicBezTo>
                  <a:pt x="889890" y="47393"/>
                  <a:pt x="888630" y="49307"/>
                  <a:pt x="886351" y="50463"/>
                </a:cubicBezTo>
                <a:cubicBezTo>
                  <a:pt x="884073" y="51619"/>
                  <a:pt x="881383" y="51244"/>
                  <a:pt x="878281" y="49340"/>
                </a:cubicBezTo>
                <a:cubicBezTo>
                  <a:pt x="877773" y="46828"/>
                  <a:pt x="876789" y="44283"/>
                  <a:pt x="875331" y="41705"/>
                </a:cubicBezTo>
                <a:cubicBezTo>
                  <a:pt x="873872" y="39127"/>
                  <a:pt x="872189" y="36782"/>
                  <a:pt x="870280" y="34671"/>
                </a:cubicBezTo>
                <a:lnTo>
                  <a:pt x="870280" y="62808"/>
                </a:lnTo>
                <a:cubicBezTo>
                  <a:pt x="870133" y="63558"/>
                  <a:pt x="868861" y="64391"/>
                  <a:pt x="866463" y="65308"/>
                </a:cubicBezTo>
                <a:cubicBezTo>
                  <a:pt x="864066" y="66225"/>
                  <a:pt x="861426" y="66725"/>
                  <a:pt x="858546" y="66808"/>
                </a:cubicBezTo>
                <a:lnTo>
                  <a:pt x="856012" y="66808"/>
                </a:lnTo>
                <a:lnTo>
                  <a:pt x="856012" y="44406"/>
                </a:lnTo>
                <a:cubicBezTo>
                  <a:pt x="852731" y="48406"/>
                  <a:pt x="848992" y="52140"/>
                  <a:pt x="844794" y="55607"/>
                </a:cubicBezTo>
                <a:cubicBezTo>
                  <a:pt x="840596" y="59074"/>
                  <a:pt x="836023" y="62275"/>
                  <a:pt x="831075" y="65208"/>
                </a:cubicBezTo>
                <a:lnTo>
                  <a:pt x="829609" y="63341"/>
                </a:lnTo>
                <a:cubicBezTo>
                  <a:pt x="834618" y="58338"/>
                  <a:pt x="838901" y="52609"/>
                  <a:pt x="842460" y="46156"/>
                </a:cubicBezTo>
                <a:cubicBezTo>
                  <a:pt x="846019" y="39702"/>
                  <a:pt x="848803" y="32940"/>
                  <a:pt x="850811" y="25870"/>
                </a:cubicBezTo>
                <a:lnTo>
                  <a:pt x="833476" y="25870"/>
                </a:lnTo>
                <a:lnTo>
                  <a:pt x="832409" y="22136"/>
                </a:lnTo>
                <a:lnTo>
                  <a:pt x="856012" y="22136"/>
                </a:lnTo>
                <a:close/>
                <a:moveTo>
                  <a:pt x="987362" y="534"/>
                </a:moveTo>
                <a:lnTo>
                  <a:pt x="1006831" y="2534"/>
                </a:lnTo>
                <a:cubicBezTo>
                  <a:pt x="1006675" y="3339"/>
                  <a:pt x="1006286" y="4028"/>
                  <a:pt x="1005664" y="4601"/>
                </a:cubicBezTo>
                <a:cubicBezTo>
                  <a:pt x="1005042" y="5173"/>
                  <a:pt x="1003919" y="5595"/>
                  <a:pt x="1002297" y="5868"/>
                </a:cubicBezTo>
                <a:lnTo>
                  <a:pt x="1002297" y="23470"/>
                </a:lnTo>
                <a:lnTo>
                  <a:pt x="1004830" y="23470"/>
                </a:lnTo>
                <a:lnTo>
                  <a:pt x="1012031" y="12802"/>
                </a:lnTo>
                <a:cubicBezTo>
                  <a:pt x="1012105" y="12862"/>
                  <a:pt x="1012892" y="13557"/>
                  <a:pt x="1014392" y="14886"/>
                </a:cubicBezTo>
                <a:cubicBezTo>
                  <a:pt x="1015893" y="16215"/>
                  <a:pt x="1017667" y="17819"/>
                  <a:pt x="1019716" y="19696"/>
                </a:cubicBezTo>
                <a:cubicBezTo>
                  <a:pt x="1021765" y="21574"/>
                  <a:pt x="1023648" y="23365"/>
                  <a:pt x="1025366" y="25070"/>
                </a:cubicBezTo>
                <a:cubicBezTo>
                  <a:pt x="1025158" y="25801"/>
                  <a:pt x="1024741" y="26340"/>
                  <a:pt x="1024116" y="26687"/>
                </a:cubicBezTo>
                <a:cubicBezTo>
                  <a:pt x="1023491" y="27034"/>
                  <a:pt x="1022708" y="27206"/>
                  <a:pt x="1021766" y="27204"/>
                </a:cubicBezTo>
                <a:lnTo>
                  <a:pt x="1002297" y="27204"/>
                </a:lnTo>
                <a:lnTo>
                  <a:pt x="1002297" y="37206"/>
                </a:lnTo>
                <a:cubicBezTo>
                  <a:pt x="1010214" y="39237"/>
                  <a:pt x="1015690" y="41901"/>
                  <a:pt x="1018726" y="45199"/>
                </a:cubicBezTo>
                <a:cubicBezTo>
                  <a:pt x="1021761" y="48497"/>
                  <a:pt x="1023058" y="51645"/>
                  <a:pt x="1022616" y="54643"/>
                </a:cubicBezTo>
                <a:cubicBezTo>
                  <a:pt x="1022174" y="57641"/>
                  <a:pt x="1020695" y="59705"/>
                  <a:pt x="1018180" y="60836"/>
                </a:cubicBezTo>
                <a:cubicBezTo>
                  <a:pt x="1015665" y="61967"/>
                  <a:pt x="1012815" y="61381"/>
                  <a:pt x="1009631" y="59077"/>
                </a:cubicBezTo>
                <a:cubicBezTo>
                  <a:pt x="1009325" y="55902"/>
                  <a:pt x="1008503" y="52751"/>
                  <a:pt x="1007164" y="49625"/>
                </a:cubicBezTo>
                <a:cubicBezTo>
                  <a:pt x="1005825" y="46499"/>
                  <a:pt x="1004203" y="43649"/>
                  <a:pt x="1002297" y="41073"/>
                </a:cubicBezTo>
                <a:lnTo>
                  <a:pt x="1002297" y="77081"/>
                </a:lnTo>
                <a:cubicBezTo>
                  <a:pt x="1002141" y="77912"/>
                  <a:pt x="1000819" y="78851"/>
                  <a:pt x="998330" y="79899"/>
                </a:cubicBezTo>
                <a:cubicBezTo>
                  <a:pt x="995840" y="80946"/>
                  <a:pt x="993118" y="81519"/>
                  <a:pt x="990162" y="81616"/>
                </a:cubicBezTo>
                <a:lnTo>
                  <a:pt x="987362" y="81616"/>
                </a:lnTo>
                <a:lnTo>
                  <a:pt x="987362" y="53209"/>
                </a:lnTo>
                <a:cubicBezTo>
                  <a:pt x="984217" y="57682"/>
                  <a:pt x="980639" y="61872"/>
                  <a:pt x="976627" y="65779"/>
                </a:cubicBezTo>
                <a:cubicBezTo>
                  <a:pt x="972615" y="69685"/>
                  <a:pt x="968237" y="73275"/>
                  <a:pt x="963492" y="76548"/>
                </a:cubicBezTo>
                <a:lnTo>
                  <a:pt x="962025" y="74948"/>
                </a:lnTo>
                <a:cubicBezTo>
                  <a:pt x="967162" y="68557"/>
                  <a:pt x="971490" y="61200"/>
                  <a:pt x="975010" y="52876"/>
                </a:cubicBezTo>
                <a:cubicBezTo>
                  <a:pt x="978530" y="44552"/>
                  <a:pt x="981225" y="35994"/>
                  <a:pt x="983094" y="27204"/>
                </a:cubicBezTo>
                <a:lnTo>
                  <a:pt x="965092" y="27204"/>
                </a:lnTo>
                <a:lnTo>
                  <a:pt x="964025" y="23470"/>
                </a:lnTo>
                <a:lnTo>
                  <a:pt x="987362" y="23470"/>
                </a:lnTo>
                <a:close/>
                <a:moveTo>
                  <a:pt x="227762" y="400"/>
                </a:moveTo>
                <a:lnTo>
                  <a:pt x="241897" y="14802"/>
                </a:lnTo>
                <a:cubicBezTo>
                  <a:pt x="241152" y="15477"/>
                  <a:pt x="240041" y="15794"/>
                  <a:pt x="238563" y="15752"/>
                </a:cubicBezTo>
                <a:cubicBezTo>
                  <a:pt x="237085" y="15710"/>
                  <a:pt x="235307" y="15260"/>
                  <a:pt x="233229" y="14402"/>
                </a:cubicBezTo>
                <a:cubicBezTo>
                  <a:pt x="229084" y="15002"/>
                  <a:pt x="224606" y="15569"/>
                  <a:pt x="219794" y="16102"/>
                </a:cubicBezTo>
                <a:cubicBezTo>
                  <a:pt x="214983" y="16636"/>
                  <a:pt x="209904" y="17136"/>
                  <a:pt x="204559" y="17602"/>
                </a:cubicBezTo>
                <a:lnTo>
                  <a:pt x="204559" y="31071"/>
                </a:lnTo>
                <a:lnTo>
                  <a:pt x="234163" y="31071"/>
                </a:lnTo>
                <a:lnTo>
                  <a:pt x="242430" y="20803"/>
                </a:lnTo>
                <a:cubicBezTo>
                  <a:pt x="242510" y="20858"/>
                  <a:pt x="243388" y="21518"/>
                  <a:pt x="245063" y="22783"/>
                </a:cubicBezTo>
                <a:cubicBezTo>
                  <a:pt x="246738" y="24048"/>
                  <a:pt x="248732" y="25588"/>
                  <a:pt x="251044" y="27401"/>
                </a:cubicBezTo>
                <a:cubicBezTo>
                  <a:pt x="253356" y="29214"/>
                  <a:pt x="255508" y="30971"/>
                  <a:pt x="257499" y="32671"/>
                </a:cubicBezTo>
                <a:cubicBezTo>
                  <a:pt x="257352" y="33402"/>
                  <a:pt x="256946" y="33940"/>
                  <a:pt x="256282" y="34288"/>
                </a:cubicBezTo>
                <a:cubicBezTo>
                  <a:pt x="255618" y="34635"/>
                  <a:pt x="254779" y="34807"/>
                  <a:pt x="253765" y="34804"/>
                </a:cubicBezTo>
                <a:lnTo>
                  <a:pt x="209760" y="34804"/>
                </a:lnTo>
                <a:cubicBezTo>
                  <a:pt x="213699" y="38188"/>
                  <a:pt x="218444" y="41171"/>
                  <a:pt x="223994" y="43754"/>
                </a:cubicBezTo>
                <a:cubicBezTo>
                  <a:pt x="229543" y="46337"/>
                  <a:pt x="235463" y="48490"/>
                  <a:pt x="241754" y="50214"/>
                </a:cubicBezTo>
                <a:cubicBezTo>
                  <a:pt x="248044" y="51937"/>
                  <a:pt x="254271" y="53202"/>
                  <a:pt x="260433" y="54007"/>
                </a:cubicBezTo>
                <a:lnTo>
                  <a:pt x="260299" y="55474"/>
                </a:lnTo>
                <a:cubicBezTo>
                  <a:pt x="257343" y="56299"/>
                  <a:pt x="254854" y="57916"/>
                  <a:pt x="252832" y="60324"/>
                </a:cubicBezTo>
                <a:cubicBezTo>
                  <a:pt x="250809" y="62733"/>
                  <a:pt x="249387" y="65783"/>
                  <a:pt x="248565" y="69475"/>
                </a:cubicBezTo>
                <a:cubicBezTo>
                  <a:pt x="238944" y="66206"/>
                  <a:pt x="230548" y="61677"/>
                  <a:pt x="223378" y="55890"/>
                </a:cubicBezTo>
                <a:cubicBezTo>
                  <a:pt x="216208" y="50104"/>
                  <a:pt x="210379" y="43075"/>
                  <a:pt x="205893" y="34804"/>
                </a:cubicBezTo>
                <a:lnTo>
                  <a:pt x="204559" y="34804"/>
                </a:lnTo>
                <a:lnTo>
                  <a:pt x="204559" y="61208"/>
                </a:lnTo>
                <a:cubicBezTo>
                  <a:pt x="204462" y="61638"/>
                  <a:pt x="203289" y="62277"/>
                  <a:pt x="201042" y="63125"/>
                </a:cubicBezTo>
                <a:cubicBezTo>
                  <a:pt x="198795" y="63972"/>
                  <a:pt x="195655" y="64444"/>
                  <a:pt x="191624" y="64542"/>
                </a:cubicBezTo>
                <a:lnTo>
                  <a:pt x="188824" y="64542"/>
                </a:lnTo>
                <a:lnTo>
                  <a:pt x="188824" y="43739"/>
                </a:lnTo>
                <a:cubicBezTo>
                  <a:pt x="182103" y="50020"/>
                  <a:pt x="174141" y="55560"/>
                  <a:pt x="164937" y="60358"/>
                </a:cubicBezTo>
                <a:cubicBezTo>
                  <a:pt x="155733" y="65155"/>
                  <a:pt x="145604" y="69128"/>
                  <a:pt x="134550" y="72276"/>
                </a:cubicBezTo>
                <a:lnTo>
                  <a:pt x="133483" y="70542"/>
                </a:lnTo>
                <a:cubicBezTo>
                  <a:pt x="142696" y="66119"/>
                  <a:pt x="151041" y="60797"/>
                  <a:pt x="158520" y="54574"/>
                </a:cubicBezTo>
                <a:cubicBezTo>
                  <a:pt x="165999" y="48351"/>
                  <a:pt x="172144" y="41761"/>
                  <a:pt x="176956" y="34804"/>
                </a:cubicBezTo>
                <a:lnTo>
                  <a:pt x="137617" y="34804"/>
                </a:lnTo>
                <a:lnTo>
                  <a:pt x="136551" y="31071"/>
                </a:lnTo>
                <a:lnTo>
                  <a:pt x="188824" y="31071"/>
                </a:lnTo>
                <a:lnTo>
                  <a:pt x="188824" y="18669"/>
                </a:lnTo>
                <a:cubicBezTo>
                  <a:pt x="181659" y="19075"/>
                  <a:pt x="174486" y="19364"/>
                  <a:pt x="167304" y="19536"/>
                </a:cubicBezTo>
                <a:cubicBezTo>
                  <a:pt x="160123" y="19708"/>
                  <a:pt x="153116" y="19730"/>
                  <a:pt x="146285" y="19603"/>
                </a:cubicBezTo>
                <a:lnTo>
                  <a:pt x="145885" y="17469"/>
                </a:lnTo>
                <a:cubicBezTo>
                  <a:pt x="155329" y="16327"/>
                  <a:pt x="165171" y="14832"/>
                  <a:pt x="175410" y="12984"/>
                </a:cubicBezTo>
                <a:cubicBezTo>
                  <a:pt x="185649" y="11136"/>
                  <a:pt x="195362" y="9118"/>
                  <a:pt x="204549" y="6929"/>
                </a:cubicBezTo>
                <a:cubicBezTo>
                  <a:pt x="213736" y="4741"/>
                  <a:pt x="221474" y="2564"/>
                  <a:pt x="227762" y="400"/>
                </a:cubicBezTo>
                <a:close/>
                <a:moveTo>
                  <a:pt x="288036" y="0"/>
                </a:moveTo>
                <a:lnTo>
                  <a:pt x="308439" y="5868"/>
                </a:lnTo>
                <a:cubicBezTo>
                  <a:pt x="308264" y="6737"/>
                  <a:pt x="307780" y="7432"/>
                  <a:pt x="306988" y="7951"/>
                </a:cubicBezTo>
                <a:cubicBezTo>
                  <a:pt x="306197" y="8471"/>
                  <a:pt x="304947" y="8798"/>
                  <a:pt x="303238" y="8935"/>
                </a:cubicBezTo>
                <a:lnTo>
                  <a:pt x="303105" y="9468"/>
                </a:lnTo>
                <a:cubicBezTo>
                  <a:pt x="310827" y="13078"/>
                  <a:pt x="316193" y="16934"/>
                  <a:pt x="319205" y="21034"/>
                </a:cubicBezTo>
                <a:cubicBezTo>
                  <a:pt x="322216" y="25134"/>
                  <a:pt x="323544" y="28819"/>
                  <a:pt x="323190" y="32087"/>
                </a:cubicBezTo>
                <a:cubicBezTo>
                  <a:pt x="322837" y="35356"/>
                  <a:pt x="321473" y="37549"/>
                  <a:pt x="319101" y="38665"/>
                </a:cubicBezTo>
                <a:cubicBezTo>
                  <a:pt x="316728" y="39782"/>
                  <a:pt x="314018" y="39162"/>
                  <a:pt x="310972" y="36805"/>
                </a:cubicBezTo>
                <a:cubicBezTo>
                  <a:pt x="310439" y="32810"/>
                  <a:pt x="309305" y="28731"/>
                  <a:pt x="307572" y="24570"/>
                </a:cubicBezTo>
                <a:cubicBezTo>
                  <a:pt x="305838" y="20408"/>
                  <a:pt x="303905" y="16530"/>
                  <a:pt x="301771" y="12935"/>
                </a:cubicBezTo>
                <a:cubicBezTo>
                  <a:pt x="300293" y="16686"/>
                  <a:pt x="298549" y="20519"/>
                  <a:pt x="296537" y="24437"/>
                </a:cubicBezTo>
                <a:cubicBezTo>
                  <a:pt x="294526" y="28354"/>
                  <a:pt x="292314" y="32254"/>
                  <a:pt x="289903" y="36138"/>
                </a:cubicBezTo>
                <a:lnTo>
                  <a:pt x="290170" y="36005"/>
                </a:lnTo>
                <a:cubicBezTo>
                  <a:pt x="297867" y="38462"/>
                  <a:pt x="303000" y="41374"/>
                  <a:pt x="305567" y="44741"/>
                </a:cubicBezTo>
                <a:cubicBezTo>
                  <a:pt x="308135" y="48109"/>
                  <a:pt x="308959" y="51192"/>
                  <a:pt x="308039" y="53990"/>
                </a:cubicBezTo>
                <a:cubicBezTo>
                  <a:pt x="307118" y="56789"/>
                  <a:pt x="305275" y="58563"/>
                  <a:pt x="302509" y="59314"/>
                </a:cubicBezTo>
                <a:cubicBezTo>
                  <a:pt x="299742" y="60064"/>
                  <a:pt x="296874" y="59051"/>
                  <a:pt x="293904" y="56274"/>
                </a:cubicBezTo>
                <a:cubicBezTo>
                  <a:pt x="294117" y="52948"/>
                  <a:pt x="293756" y="49598"/>
                  <a:pt x="292820" y="46223"/>
                </a:cubicBezTo>
                <a:cubicBezTo>
                  <a:pt x="291884" y="42847"/>
                  <a:pt x="290689" y="39797"/>
                  <a:pt x="289236" y="37071"/>
                </a:cubicBezTo>
                <a:cubicBezTo>
                  <a:pt x="286169" y="41772"/>
                  <a:pt x="282835" y="46239"/>
                  <a:pt x="279235" y="50473"/>
                </a:cubicBezTo>
                <a:cubicBezTo>
                  <a:pt x="275635" y="54707"/>
                  <a:pt x="271767" y="58507"/>
                  <a:pt x="267634" y="61875"/>
                </a:cubicBezTo>
                <a:lnTo>
                  <a:pt x="266300" y="60941"/>
                </a:lnTo>
                <a:cubicBezTo>
                  <a:pt x="269880" y="55430"/>
                  <a:pt x="273151" y="49057"/>
                  <a:pt x="276114" y="41823"/>
                </a:cubicBezTo>
                <a:cubicBezTo>
                  <a:pt x="279076" y="34588"/>
                  <a:pt x="281587" y="27287"/>
                  <a:pt x="283645" y="19919"/>
                </a:cubicBezTo>
                <a:cubicBezTo>
                  <a:pt x="285704" y="12551"/>
                  <a:pt x="287168" y="5911"/>
                  <a:pt x="2880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050" b="0" i="0" u="none" strike="noStrike" kern="1200" cap="none" spc="0" normalizeH="0" baseline="0" noProof="0" dirty="0">
              <a:ln>
                <a:noFill/>
              </a:ln>
              <a:solidFill>
                <a:prstClr val="white"/>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1" name="文本框 30"/>
          <p:cNvSpPr txBox="1"/>
          <p:nvPr/>
        </p:nvSpPr>
        <p:spPr>
          <a:xfrm>
            <a:off x="1892516" y="584280"/>
            <a:ext cx="383848" cy="187323"/>
          </a:xfrm>
          <a:custGeom>
            <a:avLst/>
            <a:gdLst/>
            <a:ahLst/>
            <a:cxnLst/>
            <a:rect l="l" t="t" r="r" b="b"/>
            <a:pathLst>
              <a:path w="383848" h="187323">
                <a:moveTo>
                  <a:pt x="293837" y="50106"/>
                </a:moveTo>
                <a:lnTo>
                  <a:pt x="293837" y="94712"/>
                </a:lnTo>
                <a:lnTo>
                  <a:pt x="321135" y="94712"/>
                </a:lnTo>
                <a:lnTo>
                  <a:pt x="324541" y="50106"/>
                </a:lnTo>
                <a:close/>
                <a:moveTo>
                  <a:pt x="326941" y="7301"/>
                </a:moveTo>
                <a:cubicBezTo>
                  <a:pt x="343877" y="7929"/>
                  <a:pt x="356386" y="10673"/>
                  <a:pt x="364468" y="15533"/>
                </a:cubicBezTo>
                <a:cubicBezTo>
                  <a:pt x="372549" y="20393"/>
                  <a:pt x="377201" y="25700"/>
                  <a:pt x="378422" y="31454"/>
                </a:cubicBezTo>
                <a:cubicBezTo>
                  <a:pt x="379644" y="37208"/>
                  <a:pt x="378432" y="41739"/>
                  <a:pt x="374788" y="45049"/>
                </a:cubicBezTo>
                <a:cubicBezTo>
                  <a:pt x="371143" y="48359"/>
                  <a:pt x="366062" y="48778"/>
                  <a:pt x="359545" y="46306"/>
                </a:cubicBezTo>
                <a:cubicBezTo>
                  <a:pt x="355820" y="39438"/>
                  <a:pt x="350769" y="32621"/>
                  <a:pt x="344393" y="25853"/>
                </a:cubicBezTo>
                <a:cubicBezTo>
                  <a:pt x="338017" y="19086"/>
                  <a:pt x="331667" y="13368"/>
                  <a:pt x="325341" y="8701"/>
                </a:cubicBezTo>
                <a:close/>
                <a:moveTo>
                  <a:pt x="41205" y="900"/>
                </a:moveTo>
                <a:lnTo>
                  <a:pt x="75410" y="4100"/>
                </a:lnTo>
                <a:cubicBezTo>
                  <a:pt x="75268" y="5413"/>
                  <a:pt x="74651" y="6538"/>
                  <a:pt x="73559" y="7476"/>
                </a:cubicBezTo>
                <a:cubicBezTo>
                  <a:pt x="72467" y="8413"/>
                  <a:pt x="70551" y="9088"/>
                  <a:pt x="67809" y="9501"/>
                </a:cubicBezTo>
                <a:cubicBezTo>
                  <a:pt x="67033" y="18423"/>
                  <a:pt x="65983" y="27682"/>
                  <a:pt x="64658" y="37279"/>
                </a:cubicBezTo>
                <a:cubicBezTo>
                  <a:pt x="63333" y="46877"/>
                  <a:pt x="61583" y="56686"/>
                  <a:pt x="59408" y="66708"/>
                </a:cubicBezTo>
                <a:cubicBezTo>
                  <a:pt x="71168" y="73285"/>
                  <a:pt x="79163" y="80084"/>
                  <a:pt x="83392" y="87104"/>
                </a:cubicBezTo>
                <a:cubicBezTo>
                  <a:pt x="87620" y="94125"/>
                  <a:pt x="89227" y="100311"/>
                  <a:pt x="88211" y="105663"/>
                </a:cubicBezTo>
                <a:cubicBezTo>
                  <a:pt x="87195" y="111015"/>
                  <a:pt x="84701" y="114476"/>
                  <a:pt x="80729" y="116046"/>
                </a:cubicBezTo>
                <a:cubicBezTo>
                  <a:pt x="76757" y="117616"/>
                  <a:pt x="72450" y="116238"/>
                  <a:pt x="67809" y="111914"/>
                </a:cubicBezTo>
                <a:cubicBezTo>
                  <a:pt x="67917" y="105509"/>
                  <a:pt x="67000" y="98916"/>
                  <a:pt x="65058" y="92136"/>
                </a:cubicBezTo>
                <a:cubicBezTo>
                  <a:pt x="63116" y="85356"/>
                  <a:pt x="60699" y="79014"/>
                  <a:pt x="57807" y="73109"/>
                </a:cubicBezTo>
                <a:cubicBezTo>
                  <a:pt x="53586" y="90219"/>
                  <a:pt x="47177" y="106655"/>
                  <a:pt x="38580" y="122415"/>
                </a:cubicBezTo>
                <a:cubicBezTo>
                  <a:pt x="29983" y="138175"/>
                  <a:pt x="18123" y="152010"/>
                  <a:pt x="3000" y="163920"/>
                </a:cubicBezTo>
                <a:lnTo>
                  <a:pt x="1000" y="162320"/>
                </a:lnTo>
                <a:cubicBezTo>
                  <a:pt x="12079" y="147689"/>
                  <a:pt x="20547" y="131190"/>
                  <a:pt x="26403" y="112825"/>
                </a:cubicBezTo>
                <a:cubicBezTo>
                  <a:pt x="32260" y="94460"/>
                  <a:pt x="36238" y="75606"/>
                  <a:pt x="38338" y="56262"/>
                </a:cubicBezTo>
                <a:cubicBezTo>
                  <a:pt x="40438" y="36919"/>
                  <a:pt x="41394" y="18465"/>
                  <a:pt x="41205" y="900"/>
                </a:cubicBezTo>
                <a:close/>
                <a:moveTo>
                  <a:pt x="107214" y="700"/>
                </a:moveTo>
                <a:lnTo>
                  <a:pt x="139217" y="3500"/>
                </a:lnTo>
                <a:cubicBezTo>
                  <a:pt x="138967" y="4909"/>
                  <a:pt x="138317" y="6092"/>
                  <a:pt x="137267" y="7051"/>
                </a:cubicBezTo>
                <a:cubicBezTo>
                  <a:pt x="136217" y="8009"/>
                  <a:pt x="134467" y="8693"/>
                  <a:pt x="132017" y="9101"/>
                </a:cubicBezTo>
                <a:cubicBezTo>
                  <a:pt x="131837" y="15793"/>
                  <a:pt x="131646" y="22411"/>
                  <a:pt x="131442" y="28953"/>
                </a:cubicBezTo>
                <a:cubicBezTo>
                  <a:pt x="131237" y="35496"/>
                  <a:pt x="130896" y="42013"/>
                  <a:pt x="130416" y="48506"/>
                </a:cubicBezTo>
                <a:cubicBezTo>
                  <a:pt x="133117" y="67058"/>
                  <a:pt x="138617" y="83360"/>
                  <a:pt x="146918" y="97412"/>
                </a:cubicBezTo>
                <a:cubicBezTo>
                  <a:pt x="155219" y="111464"/>
                  <a:pt x="167521" y="122965"/>
                  <a:pt x="183823" y="131916"/>
                </a:cubicBezTo>
                <a:lnTo>
                  <a:pt x="183423" y="134317"/>
                </a:lnTo>
                <a:cubicBezTo>
                  <a:pt x="178502" y="135396"/>
                  <a:pt x="174493" y="137588"/>
                  <a:pt x="171397" y="140892"/>
                </a:cubicBezTo>
                <a:cubicBezTo>
                  <a:pt x="168300" y="144197"/>
                  <a:pt x="166242" y="148739"/>
                  <a:pt x="165221" y="154519"/>
                </a:cubicBezTo>
                <a:cubicBezTo>
                  <a:pt x="167946" y="156624"/>
                  <a:pt x="171146" y="159216"/>
                  <a:pt x="174822" y="162295"/>
                </a:cubicBezTo>
                <a:cubicBezTo>
                  <a:pt x="178497" y="165375"/>
                  <a:pt x="181898" y="168317"/>
                  <a:pt x="185023" y="171121"/>
                </a:cubicBezTo>
                <a:cubicBezTo>
                  <a:pt x="184790" y="172217"/>
                  <a:pt x="184156" y="173026"/>
                  <a:pt x="183123" y="173547"/>
                </a:cubicBezTo>
                <a:cubicBezTo>
                  <a:pt x="182090" y="174067"/>
                  <a:pt x="180856" y="174326"/>
                  <a:pt x="179423" y="174322"/>
                </a:cubicBezTo>
                <a:lnTo>
                  <a:pt x="1600" y="174322"/>
                </a:lnTo>
                <a:lnTo>
                  <a:pt x="0" y="168721"/>
                </a:lnTo>
                <a:lnTo>
                  <a:pt x="146818" y="168721"/>
                </a:lnTo>
                <a:lnTo>
                  <a:pt x="160020" y="151119"/>
                </a:lnTo>
                <a:cubicBezTo>
                  <a:pt x="150723" y="141559"/>
                  <a:pt x="143564" y="129724"/>
                  <a:pt x="138542" y="115614"/>
                </a:cubicBezTo>
                <a:cubicBezTo>
                  <a:pt x="133521" y="101504"/>
                  <a:pt x="130012" y="86069"/>
                  <a:pt x="128016" y="69308"/>
                </a:cubicBezTo>
                <a:cubicBezTo>
                  <a:pt x="126091" y="81874"/>
                  <a:pt x="122540" y="93925"/>
                  <a:pt x="117363" y="105461"/>
                </a:cubicBezTo>
                <a:cubicBezTo>
                  <a:pt x="112186" y="116997"/>
                  <a:pt x="104530" y="127833"/>
                  <a:pt x="94397" y="137969"/>
                </a:cubicBezTo>
                <a:cubicBezTo>
                  <a:pt x="84264" y="148105"/>
                  <a:pt x="70800" y="157355"/>
                  <a:pt x="54007" y="165721"/>
                </a:cubicBezTo>
                <a:lnTo>
                  <a:pt x="51807" y="162720"/>
                </a:lnTo>
                <a:cubicBezTo>
                  <a:pt x="65995" y="151505"/>
                  <a:pt x="76935" y="139644"/>
                  <a:pt x="84626" y="127138"/>
                </a:cubicBezTo>
                <a:cubicBezTo>
                  <a:pt x="92317" y="114631"/>
                  <a:pt x="97738" y="101564"/>
                  <a:pt x="100888" y="87936"/>
                </a:cubicBezTo>
                <a:cubicBezTo>
                  <a:pt x="104038" y="74308"/>
                  <a:pt x="105895" y="60203"/>
                  <a:pt x="106460" y="45621"/>
                </a:cubicBezTo>
                <a:cubicBezTo>
                  <a:pt x="107025" y="31040"/>
                  <a:pt x="107277" y="16066"/>
                  <a:pt x="107214" y="700"/>
                </a:cubicBezTo>
                <a:close/>
                <a:moveTo>
                  <a:pt x="268834" y="0"/>
                </a:moveTo>
                <a:lnTo>
                  <a:pt x="300461" y="3023"/>
                </a:lnTo>
                <a:cubicBezTo>
                  <a:pt x="300310" y="4359"/>
                  <a:pt x="299758" y="5493"/>
                  <a:pt x="298805" y="6423"/>
                </a:cubicBezTo>
                <a:cubicBezTo>
                  <a:pt x="297851" y="7353"/>
                  <a:pt x="296195" y="7979"/>
                  <a:pt x="293837" y="8301"/>
                </a:cubicBezTo>
                <a:lnTo>
                  <a:pt x="293837" y="44505"/>
                </a:lnTo>
                <a:lnTo>
                  <a:pt x="322941" y="44505"/>
                </a:lnTo>
                <a:lnTo>
                  <a:pt x="332342" y="33504"/>
                </a:lnTo>
                <a:lnTo>
                  <a:pt x="354945" y="50306"/>
                </a:lnTo>
                <a:cubicBezTo>
                  <a:pt x="354278" y="51094"/>
                  <a:pt x="353411" y="51719"/>
                  <a:pt x="352344" y="52181"/>
                </a:cubicBezTo>
                <a:cubicBezTo>
                  <a:pt x="351277" y="52644"/>
                  <a:pt x="349811" y="53019"/>
                  <a:pt x="347944" y="53306"/>
                </a:cubicBezTo>
                <a:lnTo>
                  <a:pt x="344943" y="94712"/>
                </a:lnTo>
                <a:lnTo>
                  <a:pt x="349744" y="94712"/>
                </a:lnTo>
                <a:lnTo>
                  <a:pt x="362145" y="82910"/>
                </a:lnTo>
                <a:lnTo>
                  <a:pt x="383848" y="100912"/>
                </a:lnTo>
                <a:cubicBezTo>
                  <a:pt x="383161" y="101729"/>
                  <a:pt x="382185" y="102446"/>
                  <a:pt x="380923" y="103063"/>
                </a:cubicBezTo>
                <a:cubicBezTo>
                  <a:pt x="379660" y="103679"/>
                  <a:pt x="378035" y="104096"/>
                  <a:pt x="376047" y="104313"/>
                </a:cubicBezTo>
                <a:cubicBezTo>
                  <a:pt x="375255" y="122969"/>
                  <a:pt x="373789" y="137363"/>
                  <a:pt x="371647" y="147493"/>
                </a:cubicBezTo>
                <a:cubicBezTo>
                  <a:pt x="369505" y="157624"/>
                  <a:pt x="366038" y="164366"/>
                  <a:pt x="361245" y="167721"/>
                </a:cubicBezTo>
                <a:cubicBezTo>
                  <a:pt x="358302" y="170025"/>
                  <a:pt x="354757" y="171767"/>
                  <a:pt x="350611" y="172946"/>
                </a:cubicBezTo>
                <a:cubicBezTo>
                  <a:pt x="346465" y="174126"/>
                  <a:pt x="341375" y="174717"/>
                  <a:pt x="335342" y="174722"/>
                </a:cubicBezTo>
                <a:cubicBezTo>
                  <a:pt x="335475" y="171205"/>
                  <a:pt x="335259" y="168088"/>
                  <a:pt x="334692" y="165370"/>
                </a:cubicBezTo>
                <a:cubicBezTo>
                  <a:pt x="334125" y="162653"/>
                  <a:pt x="333008" y="160437"/>
                  <a:pt x="331342" y="158720"/>
                </a:cubicBezTo>
                <a:cubicBezTo>
                  <a:pt x="329492" y="156990"/>
                  <a:pt x="326839" y="155398"/>
                  <a:pt x="323382" y="153944"/>
                </a:cubicBezTo>
                <a:cubicBezTo>
                  <a:pt x="319926" y="152490"/>
                  <a:pt x="315966" y="151348"/>
                  <a:pt x="311500" y="150519"/>
                </a:cubicBezTo>
                <a:lnTo>
                  <a:pt x="311701" y="148118"/>
                </a:lnTo>
                <a:cubicBezTo>
                  <a:pt x="316241" y="148439"/>
                  <a:pt x="321201" y="148748"/>
                  <a:pt x="326583" y="149043"/>
                </a:cubicBezTo>
                <a:cubicBezTo>
                  <a:pt x="331964" y="149339"/>
                  <a:pt x="335817" y="149498"/>
                  <a:pt x="338142" y="149519"/>
                </a:cubicBezTo>
                <a:cubicBezTo>
                  <a:pt x="339713" y="149527"/>
                  <a:pt x="340972" y="149410"/>
                  <a:pt x="341918" y="149168"/>
                </a:cubicBezTo>
                <a:cubicBezTo>
                  <a:pt x="342864" y="148927"/>
                  <a:pt x="343672" y="148510"/>
                  <a:pt x="344343" y="147918"/>
                </a:cubicBezTo>
                <a:cubicBezTo>
                  <a:pt x="346299" y="146081"/>
                  <a:pt x="347831" y="141155"/>
                  <a:pt x="348939" y="133141"/>
                </a:cubicBezTo>
                <a:cubicBezTo>
                  <a:pt x="350046" y="125128"/>
                  <a:pt x="350881" y="114252"/>
                  <a:pt x="351444" y="100512"/>
                </a:cubicBezTo>
                <a:lnTo>
                  <a:pt x="293837" y="100512"/>
                </a:lnTo>
                <a:lnTo>
                  <a:pt x="293837" y="178322"/>
                </a:lnTo>
                <a:cubicBezTo>
                  <a:pt x="293570" y="179835"/>
                  <a:pt x="291353" y="181660"/>
                  <a:pt x="287186" y="183798"/>
                </a:cubicBezTo>
                <a:cubicBezTo>
                  <a:pt x="283019" y="185936"/>
                  <a:pt x="278502" y="187111"/>
                  <a:pt x="273634" y="187323"/>
                </a:cubicBezTo>
                <a:lnTo>
                  <a:pt x="268834" y="187323"/>
                </a:lnTo>
                <a:lnTo>
                  <a:pt x="268834" y="100512"/>
                </a:lnTo>
                <a:lnTo>
                  <a:pt x="204026" y="100512"/>
                </a:lnTo>
                <a:lnTo>
                  <a:pt x="202225" y="94712"/>
                </a:lnTo>
                <a:lnTo>
                  <a:pt x="268834" y="94712"/>
                </a:lnTo>
                <a:lnTo>
                  <a:pt x="268834" y="50106"/>
                </a:lnTo>
                <a:lnTo>
                  <a:pt x="218627" y="50106"/>
                </a:lnTo>
                <a:lnTo>
                  <a:pt x="216827" y="44505"/>
                </a:lnTo>
                <a:lnTo>
                  <a:pt x="268834" y="4450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schemeClr val="bg1"/>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2" name="圆角矩形 31">
            <a:hlinkClick r:id="rId12"/>
          </p:cNvPr>
          <p:cNvSpPr/>
          <p:nvPr/>
        </p:nvSpPr>
        <p:spPr>
          <a:xfrm>
            <a:off x="8112140" y="6042858"/>
            <a:ext cx="1173163" cy="339725"/>
          </a:xfrm>
          <a:prstGeom prst="round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kumimoji="1" lang="zh-CN" altLang="en-US" sz="1800" b="0" dirty="0">
                <a:solidFill>
                  <a:srgbClr val="436379"/>
                </a:solidFill>
                <a:latin typeface="微软雅黑" panose="020B0503020204020204" pitchFamily="34" charset="-122"/>
                <a:ea typeface="微软雅黑" panose="020B0503020204020204" pitchFamily="34" charset="-122"/>
              </a:rPr>
              <a:t>点击进入</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24" grpId="0"/>
      <p:bldP spid="2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3">
            <a:extLst>
              <a:ext uri="{FF2B5EF4-FFF2-40B4-BE49-F238E27FC236}">
                <a16:creationId xmlns:a16="http://schemas.microsoft.com/office/drawing/2014/main" id="{E60133EB-4840-450E-813C-29CCC87E2310}"/>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8341D965-DA21-4D12-8FDB-532199B0C77C}"/>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BA66DDAE-07EC-4C22-9259-B95556868121}"/>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75D39E15-CA54-4736-88E3-6053C8E8B1F3}"/>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32076791-FDCD-4922-A767-2BD59ED11765}"/>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5FB6704A-8843-48CE-B37D-9C4DF3FC981B}"/>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8B27ABC4-D0B8-4BDD-B8B6-656F085E33CB}"/>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4B1728E1-15C2-4A2A-A0AE-47370603B82F}"/>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DC6F15CE-443F-43AE-A0D6-FC409DA2E281}"/>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1066BEBE-3643-4EFE-B022-3AC71CA74C32}"/>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3FA72E5D-2BA7-4AFD-9EC8-441C7E2B40E4}"/>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1433D96C-E4A9-4DDD-B2DE-8D390F8C5435}"/>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9778ADDB-3130-4B51-AE8B-8963A2FEA53C}"/>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776E9F08-FDCA-4D7B-B37E-BA76A10B6BD4}"/>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24FE07D3-11FE-41AB-B674-45C551DDA040}"/>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328FACEE-958A-490D-B351-B5326A7407F8}"/>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5AA0652D-FA11-473D-887D-7453A018C660}"/>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83D2D86B-1387-4F9F-905F-5ED3DDFCF08F}"/>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DB140357-327B-42F3-9609-A0D94B2F10F2}"/>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5C8C1540-7CDF-412A-A4D1-BE816D947363}"/>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2828FCB6-0DA4-4F2D-9A76-2B583B8CFB91}"/>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9F67267E-A9D7-45CB-BD00-55EA2E991BF9}"/>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9F5EB9A0-9F88-409A-91EA-9D4C8C9A2385}"/>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4BCF4DD9-7FAF-4301-BFD5-5EA8F984A4CC}"/>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42740721-138C-4726-8A91-F851996D49E2}"/>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FFFC018A-57B4-46AE-B33E-92FCFB01D737}"/>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0B3976B6-80D9-4D3D-8C60-F1AD12E06EF9}"/>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A2F54734-8A23-4530-87F8-68E7D5AC2DF9}"/>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3E21D607-6258-49B9-A176-8A59AEFB11AC}"/>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A5FEA5A1-2DDB-45E9-A879-99263B435C40}"/>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938506BF-512A-4005-A322-1E81433470F9}"/>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EC965DAC-0151-4A1F-8AB1-E19E48F35915}"/>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5FC1457C-4929-4052-9649-1535A6483E14}"/>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5EFFF298-749C-44C2-8BD2-5895CA55A45D}"/>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A0CE296D-67AC-4F02-9F3F-7F7863FD8A21}"/>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EA1B825D-453A-4FE9-8274-5ADCDDFB360A}"/>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837D5AEE-8EB8-4BB3-A4C7-796EEEFFAB14}"/>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D643E605-FAC7-4EA3-8BDF-7730EE432DFE}"/>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297E059D-BDA0-4F81-A1A8-ACF5145F8B6F}"/>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79F2DC20-5055-4059-AD93-3C360AC99E28}"/>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D74C8F67-2D3D-43D8-94C7-6354132B29BB}"/>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016A6EE5-ADC1-4AFA-9E25-CA14A09444F3}"/>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4D84C584-929D-4BAF-B9A3-B5F295447FA3}"/>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4BFC1BE1-B451-43A6-89CC-64E151B4B349}"/>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C789FC59-94D8-4204-8824-AB3C892623CF}"/>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506770FC-821E-41A0-A207-32471AA4B9C3}"/>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10176C0B-3FF5-4B47-BE45-DF5C197D1305}"/>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FE8F951E-C232-4ACC-917D-FEB9BFFCECE6}"/>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26E77842-E1BA-40A0-8A6B-217A3E7ADF56}"/>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2E6840E0-F64F-449C-885B-BBA407AAD0AC}"/>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E7BE5FD8-699B-4475-A38E-BE4AA15094A5}"/>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CB04AF81-619A-4120-A357-F5CB6EB06BCD}"/>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B15E7B90-9B99-481B-B634-40BC37BFA717}"/>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F0F04F72-33F7-4AE6-9210-51E2C96BABDC}"/>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07CF4FCB-96A7-4A2B-B0FD-9D057728349A}"/>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5D1D7648-70EE-45FC-AD5C-0A9593A6AE0F}"/>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D7BA7599-7AA6-4D88-A16D-FC1A633D6BCF}"/>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66C24E8B-463E-4E3B-9C19-6AC9A062E6A3}"/>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文本框 1"/>
          <p:cNvSpPr txBox="1"/>
          <p:nvPr/>
        </p:nvSpPr>
        <p:spPr>
          <a:xfrm>
            <a:off x="4977130" y="960755"/>
            <a:ext cx="1501140" cy="706755"/>
          </a:xfrm>
          <a:prstGeom prst="rect">
            <a:avLst/>
          </a:prstGeom>
          <a:noFill/>
        </p:spPr>
        <p:txBody>
          <a:bodyPr wrap="none" rtlCol="0" anchor="t">
            <a:spAutoFit/>
          </a:bodyPr>
          <a:lstStyle/>
          <a:p>
            <a:pPr algn="ctr"/>
            <a:r>
              <a:rPr lang="zh-CN" sz="4000" b="1" dirty="0">
                <a:latin typeface="微软雅黑" panose="020B0503020204020204" pitchFamily="34" charset="-122"/>
                <a:ea typeface="微软雅黑" panose="020B0503020204020204" pitchFamily="34" charset="-122"/>
                <a:cs typeface="微软雅黑" panose="020B0503020204020204" pitchFamily="34" charset="-122"/>
                <a:sym typeface="+mn-ea"/>
              </a:rPr>
              <a:t>声</a:t>
            </a:r>
            <a:r>
              <a:rPr lang="en-US" sz="40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sz="4000" b="1" dirty="0">
                <a:latin typeface="微软雅黑" panose="020B0503020204020204" pitchFamily="34" charset="-122"/>
                <a:ea typeface="微软雅黑" panose="020B0503020204020204" pitchFamily="34" charset="-122"/>
                <a:cs typeface="微软雅黑" panose="020B0503020204020204" pitchFamily="34" charset="-122"/>
                <a:sym typeface="+mn-ea"/>
              </a:rPr>
              <a:t>明</a:t>
            </a:r>
            <a:endParaRPr lang="zh-CN" altLang="en-US" sz="40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文本框 2"/>
          <p:cNvSpPr txBox="1"/>
          <p:nvPr/>
        </p:nvSpPr>
        <p:spPr>
          <a:xfrm>
            <a:off x="882015" y="1806575"/>
            <a:ext cx="10228580" cy="3322955"/>
          </a:xfrm>
          <a:prstGeom prst="rect">
            <a:avLst/>
          </a:prstGeom>
          <a:noFill/>
        </p:spPr>
        <p:txBody>
          <a:bodyPr wrap="square" rtlCol="0" anchor="t">
            <a:spAutoFit/>
          </a:bodyPr>
          <a:lstStyle/>
          <a:p>
            <a:pPr latinLnBrk="0">
              <a:lnSpc>
                <a:spcPct val="150000"/>
              </a:lnSpc>
            </a:pPr>
            <a:r>
              <a:rPr lang="en-US" altLang="zh-CN" sz="2800" b="0" dirty="0">
                <a:latin typeface="微软雅黑" panose="020B0503020204020204" pitchFamily="34" charset="-122"/>
                <a:ea typeface="微软雅黑" panose="020B0503020204020204" pitchFamily="34" charset="-122"/>
                <a:sym typeface="+mn-ea"/>
              </a:rPr>
              <a:t>       </a:t>
            </a:r>
            <a:r>
              <a:rPr lang="zh-CN" sz="2800" b="0" dirty="0">
                <a:latin typeface="微软雅黑" panose="020B0503020204020204" pitchFamily="34" charset="-122"/>
                <a:ea typeface="微软雅黑" panose="020B0503020204020204" pitchFamily="34" charset="-122"/>
                <a:sym typeface="+mn-ea"/>
              </a:rPr>
              <a:t>本文件著作权为创作公司所有，仅限于教师教学及其他非商业性和非盈利性用途。如发现盗用、转卖、网络传播等侵权行为，本公司将依法追究其相应法律责任。</a:t>
            </a:r>
          </a:p>
          <a:p>
            <a:pPr latinLnBrk="0">
              <a:lnSpc>
                <a:spcPct val="150000"/>
              </a:lnSpc>
            </a:pPr>
            <a:r>
              <a:rPr lang="zh-CN" altLang="en-US" sz="2800" b="0" dirty="0">
                <a:latin typeface="微软雅黑" panose="020B0503020204020204" pitchFamily="34" charset="-122"/>
                <a:ea typeface="微软雅黑" panose="020B0503020204020204" pitchFamily="34" charset="-122"/>
              </a:rPr>
              <a:t> </a:t>
            </a:r>
            <a:r>
              <a:rPr lang="en-US" altLang="zh-CN" sz="2800" b="0" dirty="0">
                <a:latin typeface="微软雅黑" panose="020B0503020204020204" pitchFamily="34" charset="-122"/>
                <a:ea typeface="微软雅黑" panose="020B0503020204020204" pitchFamily="34" charset="-122"/>
                <a:sym typeface="+mn-ea"/>
              </a:rPr>
              <a:t>     </a:t>
            </a:r>
            <a:r>
              <a:rPr lang="zh-CN" sz="2800" b="0" dirty="0">
                <a:latin typeface="微软雅黑" panose="020B0503020204020204" pitchFamily="34" charset="-122"/>
                <a:ea typeface="微软雅黑" panose="020B0503020204020204" pitchFamily="34" charset="-122"/>
                <a:sym typeface="+mn-ea"/>
              </a:rPr>
              <a:t>部分素材选自网络，如有争议，请联系删改。</a:t>
            </a:r>
            <a:endParaRPr lang="zh-CN" altLang="en-US" sz="2800" b="0" dirty="0">
              <a:latin typeface="微软雅黑" panose="020B0503020204020204" pitchFamily="34" charset="-122"/>
              <a:ea typeface="微软雅黑" panose="020B0503020204020204" pitchFamily="34" charset="-122"/>
            </a:endParaRPr>
          </a:p>
          <a:p>
            <a:pPr latinLnBrk="0">
              <a:lnSpc>
                <a:spcPct val="150000"/>
              </a:lnSpc>
            </a:pPr>
            <a:endParaRPr lang="zh-CN" altLang="en-US" sz="2800" b="0" dirty="0">
              <a:latin typeface="微软雅黑" panose="020B0503020204020204" pitchFamily="34" charset="-122"/>
              <a:ea typeface="微软雅黑" panose="020B0503020204020204" pitchFamily="34"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3"/>
          <p:cNvSpPr txBox="1">
            <a:spLocks noChangeArrowheads="1"/>
          </p:cNvSpPr>
          <p:nvPr/>
        </p:nvSpPr>
        <p:spPr bwMode="auto">
          <a:xfrm>
            <a:off x="1085161" y="620688"/>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功的计算</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力学中，功等于</a:t>
            </a:r>
            <a:r>
              <a:rPr lang="en-US" altLang="zh-CN" sz="2800" dirty="0">
                <a:latin typeface="微软雅黑" panose="020B0503020204020204" pitchFamily="34" charset="-122"/>
                <a:ea typeface="微软雅黑" panose="020B0503020204020204" pitchFamily="34" charset="-122"/>
              </a:rPr>
              <a:t>_______</a:t>
            </a:r>
            <a:r>
              <a:rPr lang="zh-CN" altLang="en-US" sz="2800" dirty="0">
                <a:latin typeface="微软雅黑" panose="020B0503020204020204" pitchFamily="34" charset="-122"/>
                <a:ea typeface="微软雅黑" panose="020B0503020204020204" pitchFamily="34" charset="-122"/>
              </a:rPr>
              <a:t>与物体在力的方向上移动的</a:t>
            </a:r>
            <a:r>
              <a:rPr lang="en-US" altLang="zh-CN" sz="2800" dirty="0">
                <a:latin typeface="微软雅黑" panose="020B0503020204020204" pitchFamily="34" charset="-122"/>
                <a:ea typeface="微软雅黑" panose="020B0503020204020204" pitchFamily="34" charset="-122"/>
              </a:rPr>
              <a:t>_______</a:t>
            </a:r>
            <a:r>
              <a:rPr lang="zh-CN" altLang="en-US" sz="2800" dirty="0">
                <a:latin typeface="微软雅黑" panose="020B0503020204020204" pitchFamily="34" charset="-122"/>
                <a:ea typeface="微软雅黑" panose="020B0503020204020204" pitchFamily="34" charset="-122"/>
              </a:rPr>
              <a:t>的乘积。</a:t>
            </a: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公式：</a:t>
            </a:r>
            <a:r>
              <a:rPr lang="en-US" altLang="zh-CN" sz="2800" dirty="0">
                <a:latin typeface="微软雅黑" panose="020B0503020204020204" pitchFamily="34" charset="-122"/>
                <a:ea typeface="微软雅黑" panose="020B0503020204020204" pitchFamily="34" charset="-122"/>
              </a:rPr>
              <a:t>______________</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F</a:t>
            </a:r>
            <a:r>
              <a:rPr lang="zh-CN" altLang="en-US" sz="2800" dirty="0">
                <a:latin typeface="微软雅黑" panose="020B0503020204020204" pitchFamily="34" charset="-122"/>
                <a:ea typeface="微软雅黑" panose="020B0503020204020204" pitchFamily="34" charset="-122"/>
              </a:rPr>
              <a:t>表示</a:t>
            </a:r>
            <a:r>
              <a:rPr lang="en-US" altLang="zh-CN" sz="2800" dirty="0">
                <a:latin typeface="微软雅黑" panose="020B0503020204020204" pitchFamily="34" charset="-122"/>
                <a:ea typeface="微软雅黑" panose="020B0503020204020204" pitchFamily="34" charset="-122"/>
              </a:rPr>
              <a:t>_______</a:t>
            </a:r>
            <a:r>
              <a:rPr lang="zh-CN" altLang="en-US" sz="2800" dirty="0">
                <a:latin typeface="微软雅黑" panose="020B0503020204020204" pitchFamily="34" charset="-122"/>
                <a:ea typeface="微软雅黑" panose="020B0503020204020204" pitchFamily="34" charset="-122"/>
              </a:rPr>
              <a:t>，单位为</a:t>
            </a:r>
            <a:r>
              <a:rPr lang="en-US" altLang="zh-CN" sz="2800" dirty="0">
                <a:latin typeface="微软雅黑" panose="020B0503020204020204" pitchFamily="34" charset="-122"/>
                <a:ea typeface="微软雅黑" panose="020B0503020204020204" pitchFamily="34" charset="-122"/>
              </a:rPr>
              <a:t>N</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s</a:t>
            </a:r>
            <a:r>
              <a:rPr lang="zh-CN" altLang="en-US" sz="2800" dirty="0">
                <a:latin typeface="微软雅黑" panose="020B0503020204020204" pitchFamily="34" charset="-122"/>
                <a:ea typeface="微软雅黑" panose="020B0503020204020204" pitchFamily="34" charset="-122"/>
              </a:rPr>
              <a:t>表示</a:t>
            </a:r>
            <a:r>
              <a:rPr lang="en-US" altLang="zh-CN" sz="2800" dirty="0">
                <a:latin typeface="微软雅黑" panose="020B0503020204020204" pitchFamily="34" charset="-122"/>
                <a:ea typeface="微软雅黑" panose="020B0503020204020204" pitchFamily="34" charset="-122"/>
              </a:rPr>
              <a:t>________________________________</a:t>
            </a:r>
            <a:r>
              <a:rPr lang="zh-CN" altLang="en-US" sz="2800" dirty="0">
                <a:latin typeface="微软雅黑" panose="020B0503020204020204" pitchFamily="34" charset="-122"/>
                <a:ea typeface="微软雅黑" panose="020B0503020204020204" pitchFamily="34" charset="-122"/>
              </a:rPr>
              <a:t>，单位为</a:t>
            </a:r>
            <a:r>
              <a:rPr lang="en-US" altLang="zh-CN" sz="2800" dirty="0">
                <a:latin typeface="微软雅黑" panose="020B0503020204020204" pitchFamily="34" charset="-122"/>
                <a:ea typeface="微软雅黑" panose="020B0503020204020204" pitchFamily="34" charset="-122"/>
              </a:rPr>
              <a:t>m</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zh-CN" altLang="en-US" sz="2800" dirty="0">
                <a:latin typeface="微软雅黑" panose="020B0503020204020204" pitchFamily="34" charset="-122"/>
                <a:ea typeface="微软雅黑" panose="020B0503020204020204" pitchFamily="34" charset="-122"/>
              </a:rPr>
              <a:t>Ｗ表示</a:t>
            </a:r>
            <a:r>
              <a:rPr lang="en-US" altLang="zh-CN" sz="2800" dirty="0">
                <a:latin typeface="微软雅黑" panose="020B0503020204020204" pitchFamily="34" charset="-122"/>
                <a:ea typeface="微软雅黑" panose="020B0503020204020204" pitchFamily="34" charset="-122"/>
              </a:rPr>
              <a:t>_______</a:t>
            </a:r>
            <a:r>
              <a:rPr lang="zh-CN" altLang="en-US" sz="2800" dirty="0">
                <a:latin typeface="微软雅黑" panose="020B0503020204020204" pitchFamily="34" charset="-122"/>
                <a:ea typeface="微软雅黑" panose="020B0503020204020204" pitchFamily="34" charset="-122"/>
              </a:rPr>
              <a:t>，单位为</a:t>
            </a:r>
            <a:r>
              <a:rPr lang="en-US" altLang="zh-CN" sz="2800" dirty="0">
                <a:latin typeface="微软雅黑" panose="020B0503020204020204" pitchFamily="34" charset="-122"/>
                <a:ea typeface="微软雅黑" panose="020B0503020204020204" pitchFamily="34" charset="-122"/>
              </a:rPr>
              <a:t>J</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1J</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1N·m</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拓展：重力做功 Ｗ＝</a:t>
            </a:r>
            <a:r>
              <a:rPr lang="en-US" altLang="zh-CN" sz="2800" dirty="0" err="1">
                <a:latin typeface="微软雅黑" panose="020B0503020204020204" pitchFamily="34" charset="-122"/>
                <a:ea typeface="微软雅黑" panose="020B0503020204020204" pitchFamily="34" charset="-122"/>
              </a:rPr>
              <a:t>Gh</a:t>
            </a:r>
            <a:r>
              <a:rPr lang="zh-CN" altLang="en-US" sz="2800" dirty="0">
                <a:latin typeface="微软雅黑" panose="020B0503020204020204" pitchFamily="34" charset="-122"/>
                <a:ea typeface="微软雅黑" panose="020B0503020204020204" pitchFamily="34" charset="-122"/>
              </a:rPr>
              <a:t>，克服摩擦力做功 Ｗ＝</a:t>
            </a:r>
            <a:r>
              <a:rPr lang="en-US" altLang="zh-CN" sz="2800" dirty="0">
                <a:latin typeface="微软雅黑" panose="020B0503020204020204" pitchFamily="34" charset="-122"/>
                <a:ea typeface="微软雅黑" panose="020B0503020204020204" pitchFamily="34" charset="-122"/>
              </a:rPr>
              <a:t>fs</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p:txBody>
      </p:sp>
      <p:sp>
        <p:nvSpPr>
          <p:cNvPr id="7" name="TextBox 4"/>
          <p:cNvSpPr txBox="1"/>
          <p:nvPr/>
        </p:nvSpPr>
        <p:spPr>
          <a:xfrm>
            <a:off x="4439816" y="1393378"/>
            <a:ext cx="63881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力　</a:t>
            </a:r>
          </a:p>
        </p:txBody>
      </p:sp>
      <p:sp>
        <p:nvSpPr>
          <p:cNvPr id="8" name="TextBox 4"/>
          <p:cNvSpPr txBox="1"/>
          <p:nvPr/>
        </p:nvSpPr>
        <p:spPr>
          <a:xfrm>
            <a:off x="9552384" y="1354196"/>
            <a:ext cx="112847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距离</a:t>
            </a:r>
          </a:p>
        </p:txBody>
      </p:sp>
      <p:sp>
        <p:nvSpPr>
          <p:cNvPr id="9" name="TextBox 4"/>
          <p:cNvSpPr txBox="1"/>
          <p:nvPr/>
        </p:nvSpPr>
        <p:spPr>
          <a:xfrm>
            <a:off x="3058254" y="2617748"/>
            <a:ext cx="148983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W＝Fs</a:t>
            </a:r>
          </a:p>
        </p:txBody>
      </p:sp>
      <p:sp>
        <p:nvSpPr>
          <p:cNvPr id="10" name="TextBox 4"/>
          <p:cNvSpPr txBox="1"/>
          <p:nvPr/>
        </p:nvSpPr>
        <p:spPr>
          <a:xfrm>
            <a:off x="2409919" y="3325456"/>
            <a:ext cx="64833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力</a:t>
            </a:r>
          </a:p>
        </p:txBody>
      </p:sp>
      <p:sp>
        <p:nvSpPr>
          <p:cNvPr id="11" name="TextBox 4"/>
          <p:cNvSpPr txBox="1"/>
          <p:nvPr/>
        </p:nvSpPr>
        <p:spPr>
          <a:xfrm>
            <a:off x="2166933" y="3913892"/>
            <a:ext cx="5184576"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物体在力的方向上移动的距离</a:t>
            </a:r>
          </a:p>
        </p:txBody>
      </p:sp>
      <p:sp>
        <p:nvSpPr>
          <p:cNvPr id="12" name="TextBox 4"/>
          <p:cNvSpPr txBox="1"/>
          <p:nvPr/>
        </p:nvSpPr>
        <p:spPr>
          <a:xfrm>
            <a:off x="2567608" y="4587957"/>
            <a:ext cx="70866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功</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3">
            <a:extLst>
              <a:ext uri="{FF2B5EF4-FFF2-40B4-BE49-F238E27FC236}">
                <a16:creationId xmlns:a16="http://schemas.microsoft.com/office/drawing/2014/main" id="{1141E628-66C9-4936-8519-117FCFC3A7FC}"/>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 name="Freeform 23">
            <a:extLst>
              <a:ext uri="{FF2B5EF4-FFF2-40B4-BE49-F238E27FC236}">
                <a16:creationId xmlns:a16="http://schemas.microsoft.com/office/drawing/2014/main" id="{0AA7DD1A-B7E7-4D5C-ADB8-362DFAC242C4}"/>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13F1B690-D117-4DAB-9EA7-0ED61115DF08}"/>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DB041051-237E-41C3-AB60-2A8EC438A140}"/>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F59D0448-09AB-4C49-949E-98A340A7B122}"/>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46D135E5-5C93-4772-9C1F-F1B38097EEDA}"/>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B91524FE-EAEF-42F9-9593-0D029D16D724}"/>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08446A4D-3DA0-4CD0-8C21-7D7CC2565592}"/>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E5988C59-C362-4105-A6E1-D780F9DFA209}"/>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5C96BE7B-35D8-4612-BCA2-CFDC53A9AB85}"/>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DC61F5BE-4DC9-4C07-85ED-504158BAAF96}"/>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646E2167-2EB9-416E-9310-3066311D1BCF}"/>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338B4B8C-1994-49F9-8EA1-772ED7DE0B1C}"/>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06F593B6-DDEA-407A-A593-A165EF1BCB70}"/>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CDC492F4-3916-4CF7-881F-BBF2B9629666}"/>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23F38C4D-62E4-49E1-905F-C6E95E26CD74}"/>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A4FD4A3E-5904-4258-A77A-96EE808783A0}"/>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981F59E0-A944-4DE0-BFF5-39B2C0351C7B}"/>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B8B679F4-7E1F-4D0C-A524-DF666EDCA096}"/>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35865525-83FD-49C6-A20D-F5D1B308B399}"/>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D799FB55-EBB7-41AE-AC75-069F58FE94D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355FF218-E2C1-4034-8074-7EC20FB84A7C}"/>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32D1A178-62C7-4AA2-A316-41564BD2AAA9}"/>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C80FFE23-081C-4992-A23D-93EE3A8A3BF0}"/>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EFB3BFD3-B2E0-45A7-BE74-F04263192556}"/>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6A018F59-3027-4CDB-85E7-E7ABADBA3BBE}"/>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708E0B04-DDF2-4563-B5E8-19A531356667}"/>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5526B211-4F81-4C5D-B8AF-898708B6B0A9}"/>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9E533F1B-97E8-412C-A4B1-D86BC305C79C}"/>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379F5151-C61B-498B-AF89-7AB1CFDF9E6B}"/>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021B47EE-182A-4BB8-B60A-1E1D7FC7FAFF}"/>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7B02A970-5518-4459-B99E-C6FE0A75C47E}"/>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9DB27026-715B-430F-9146-9BCEFBC93188}"/>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06DD1D63-4102-4B7B-988B-DD7AD78E4197}"/>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DB1453A6-53F2-4A56-8AE3-C6CBEE796673}"/>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8C1718D2-88A1-4047-93A5-B653A1795258}"/>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F742BB47-3F14-4ACE-8BBB-A575892FF450}"/>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62B92B8A-DBF0-48BA-B9CC-CF25BEDD7F6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E341DEB6-F505-4E0E-8C2F-5B191151A0CC}"/>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2D539298-8D7F-4240-A058-56B00BCA5DAC}"/>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60B4076E-87DA-4C34-8C4F-CFBADD5B9F3F}"/>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EA599E20-3640-4540-A028-CE8EA3113D5B}"/>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7432AE16-A3EF-436C-BD01-98265247CC6A}"/>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5BF7D641-AF42-4B48-872A-E349ACF0F4B9}"/>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6777D1B8-FF7A-4AF0-AAA3-810D66F47288}"/>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256539A5-033A-46BF-9ED5-95CCD3D0C5C9}"/>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E64D41E2-2F4F-4613-8291-86752805E80B}"/>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E1C85380-B35D-4764-9B93-E7B2E3638C1C}"/>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E40BFE9B-5FB7-44C4-9A80-1C739FD61DB6}"/>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AC687216-4CD5-4CC4-BC27-90C7A391AD3E}"/>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08C664ED-5BD2-4BB7-A19D-A87BA7438A54}"/>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ED4889C4-BBEA-423A-810D-2C89BEB7775D}"/>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CC96C360-3E53-48B3-997F-44E52C34C964}"/>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9EA8E532-D80E-4D61-A8E4-9B3C4A6E4D0B}"/>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6BED3190-CE84-4D54-9D29-C6D5459EB965}"/>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2C3F8812-632F-4F69-9B30-6A7A743D1D6D}"/>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AB640218-6AE7-4B6B-81C3-90E8FBA8FD43}"/>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BCD08E16-DADC-42E8-B009-300DE6FA9C79}"/>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Text Box 13"/>
          <p:cNvSpPr txBox="1">
            <a:spLocks noChangeArrowheads="1"/>
          </p:cNvSpPr>
          <p:nvPr/>
        </p:nvSpPr>
        <p:spPr bwMode="auto">
          <a:xfrm>
            <a:off x="983432" y="681077"/>
            <a:ext cx="10081120"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4.</a:t>
            </a:r>
            <a:r>
              <a:rPr lang="zh-CN" altLang="en-US" sz="2800" dirty="0">
                <a:latin typeface="微软雅黑" panose="020B0503020204020204" pitchFamily="34" charset="-122"/>
                <a:ea typeface="微软雅黑" panose="020B0503020204020204" pitchFamily="34" charset="-122"/>
              </a:rPr>
              <a:t>常见功的估测：</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将地面上的物理课本捡起来放到桌子上，人对课本做的功约为 </a:t>
            </a:r>
            <a:r>
              <a:rPr lang="en-US" altLang="zh-CN" sz="2800" dirty="0">
                <a:latin typeface="微软雅黑" panose="020B0503020204020204" pitchFamily="34" charset="-122"/>
                <a:ea typeface="微软雅黑" panose="020B0503020204020204" pitchFamily="34" charset="-122"/>
              </a:rPr>
              <a:t>2J</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从地上拿起一个鸡蛋， 缓缓举过头顶做功约为 </a:t>
            </a:r>
            <a:r>
              <a:rPr lang="en-US" altLang="zh-CN" sz="2800" dirty="0">
                <a:latin typeface="微软雅黑" panose="020B0503020204020204" pitchFamily="34" charset="-122"/>
                <a:ea typeface="微软雅黑" panose="020B0503020204020204" pitchFamily="34" charset="-122"/>
              </a:rPr>
              <a:t>1J</a:t>
            </a:r>
            <a:r>
              <a:rPr lang="zh-CN" altLang="en-US" sz="2800" dirty="0">
                <a:latin typeface="微软雅黑" panose="020B0503020204020204" pitchFamily="34" charset="-122"/>
                <a:ea typeface="微软雅黑" panose="020B0503020204020204" pitchFamily="34" charset="-122"/>
              </a:rPr>
              <a:t>；</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中学生从一楼走到二楼做功约为 </a:t>
            </a:r>
            <a:r>
              <a:rPr lang="en-US" altLang="zh-CN" sz="2800" dirty="0">
                <a:latin typeface="微软雅黑" panose="020B0503020204020204" pitchFamily="34" charset="-122"/>
                <a:ea typeface="微软雅黑" panose="020B0503020204020204" pitchFamily="34" charset="-122"/>
              </a:rPr>
              <a:t>1500J</a:t>
            </a:r>
            <a:r>
              <a:rPr lang="zh-CN" altLang="en-US" sz="2800" dirty="0">
                <a:latin typeface="微软雅黑" panose="020B0503020204020204" pitchFamily="34" charset="-122"/>
                <a:ea typeface="微软雅黑" panose="020B0503020204020204" pitchFamily="34" charset="-122"/>
              </a:rPr>
              <a: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矩形 2"/>
          <p:cNvSpPr>
            <a:spLocks noChangeArrowheads="1"/>
          </p:cNvSpPr>
          <p:nvPr/>
        </p:nvSpPr>
        <p:spPr bwMode="auto">
          <a:xfrm>
            <a:off x="1055440" y="1628800"/>
            <a:ext cx="10860616"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1</a:t>
            </a:r>
            <a:r>
              <a:rPr lang="zh-CN" altLang="en-US" sz="2800" dirty="0">
                <a:solidFill>
                  <a:srgbClr val="008080"/>
                </a:solidFill>
                <a:latin typeface="微软雅黑" panose="020B0503020204020204" pitchFamily="34" charset="-122"/>
                <a:ea typeface="微软雅黑" panose="020B0503020204020204" pitchFamily="34" charset="-122"/>
              </a:rPr>
              <a:t>   </a:t>
            </a:r>
            <a:r>
              <a:rPr lang="zh-CN" altLang="en-US" sz="2800" dirty="0">
                <a:latin typeface="微软雅黑" panose="020B0503020204020204" pitchFamily="34" charset="-122"/>
                <a:ea typeface="微软雅黑" panose="020B0503020204020204" pitchFamily="34" charset="-122"/>
              </a:rPr>
              <a:t>如一位同学正在进行投掷实心球的训练。以下情境中，他对球做功的是</a:t>
            </a:r>
            <a:r>
              <a:rPr lang="en-US" altLang="zh-CN" sz="2800" dirty="0">
                <a:latin typeface="微软雅黑" panose="020B0503020204020204" pitchFamily="34" charset="-122"/>
                <a:ea typeface="微软雅黑" panose="020B0503020204020204" pitchFamily="34" charset="-122"/>
              </a:rPr>
              <a:t>(</a:t>
            </a:r>
            <a:r>
              <a:rPr lang="zh-CN" altLang="en-US" sz="2800" dirty="0">
                <a:latin typeface="微软雅黑" panose="020B0503020204020204" pitchFamily="34" charset="-122"/>
                <a:ea typeface="微软雅黑" panose="020B0503020204020204" pitchFamily="34" charset="-122"/>
              </a:rPr>
              <a:t>　　</a:t>
            </a:r>
            <a:r>
              <a:rPr lang="en-US" altLang="zh-CN" sz="2800" dirty="0">
                <a:latin typeface="微软雅黑" panose="020B0503020204020204" pitchFamily="34" charset="-122"/>
                <a:ea typeface="微软雅黑" panose="020B0503020204020204" pitchFamily="34" charset="-122"/>
              </a:rPr>
              <a:t>)</a:t>
            </a:r>
          </a:p>
          <a:p>
            <a:pPr algn="just">
              <a:lnSpc>
                <a:spcPct val="150000"/>
              </a:lnSpc>
            </a:pPr>
            <a:r>
              <a:rPr lang="en-US" altLang="zh-CN" sz="2800" dirty="0">
                <a:latin typeface="微软雅黑" panose="020B0503020204020204" pitchFamily="34" charset="-122"/>
                <a:ea typeface="微软雅黑" panose="020B0503020204020204" pitchFamily="34" charset="-122"/>
              </a:rPr>
              <a:t>A</a:t>
            </a:r>
            <a:r>
              <a:rPr lang="zh-CN" altLang="en-US" sz="2800" dirty="0">
                <a:latin typeface="微软雅黑" panose="020B0503020204020204" pitchFamily="34" charset="-122"/>
                <a:ea typeface="微软雅黑" panose="020B0503020204020204" pitchFamily="34" charset="-122"/>
              </a:rPr>
              <a:t>．手拿球静止　</a:t>
            </a:r>
          </a:p>
          <a:p>
            <a:pPr algn="just">
              <a:lnSpc>
                <a:spcPct val="150000"/>
              </a:lnSpc>
            </a:pPr>
            <a:r>
              <a:rPr lang="en-US" altLang="zh-CN" sz="2800" dirty="0">
                <a:latin typeface="微软雅黑" panose="020B0503020204020204" pitchFamily="34" charset="-122"/>
                <a:ea typeface="微软雅黑" panose="020B0503020204020204" pitchFamily="34" charset="-122"/>
              </a:rPr>
              <a:t>B</a:t>
            </a:r>
            <a:r>
              <a:rPr lang="zh-CN" altLang="en-US" sz="2800" dirty="0">
                <a:latin typeface="微软雅黑" panose="020B0503020204020204" pitchFamily="34" charset="-122"/>
                <a:ea typeface="微软雅黑" panose="020B0503020204020204" pitchFamily="34" charset="-122"/>
              </a:rPr>
              <a:t>．手托球水平匀速直线移动</a:t>
            </a:r>
          </a:p>
          <a:p>
            <a:pPr algn="just">
              <a:lnSpc>
                <a:spcPct val="150000"/>
              </a:lnSpc>
            </a:pPr>
            <a:r>
              <a:rPr lang="en-US" altLang="zh-CN" sz="2800" dirty="0">
                <a:latin typeface="微软雅黑" panose="020B0503020204020204" pitchFamily="34" charset="-122"/>
                <a:ea typeface="微软雅黑" panose="020B0503020204020204" pitchFamily="34" charset="-122"/>
              </a:rPr>
              <a:t>C</a:t>
            </a:r>
            <a:r>
              <a:rPr lang="zh-CN" altLang="en-US" sz="2800" dirty="0">
                <a:latin typeface="微软雅黑" panose="020B0503020204020204" pitchFamily="34" charset="-122"/>
                <a:ea typeface="微软雅黑" panose="020B0503020204020204" pitchFamily="34" charset="-122"/>
              </a:rPr>
              <a:t>．将球举起  </a:t>
            </a:r>
          </a:p>
          <a:p>
            <a:pPr algn="just">
              <a:lnSpc>
                <a:spcPct val="150000"/>
              </a:lnSpc>
            </a:pPr>
            <a:r>
              <a:rPr lang="en-US" altLang="zh-CN" sz="2800" dirty="0">
                <a:latin typeface="微软雅黑" panose="020B0503020204020204" pitchFamily="34" charset="-122"/>
                <a:ea typeface="微软雅黑" panose="020B0503020204020204" pitchFamily="34" charset="-122"/>
              </a:rPr>
              <a:t>D</a:t>
            </a:r>
            <a:r>
              <a:rPr lang="zh-CN" altLang="en-US" sz="2800" dirty="0">
                <a:latin typeface="微软雅黑" panose="020B0503020204020204" pitchFamily="34" charset="-122"/>
                <a:ea typeface="微软雅黑" panose="020B0503020204020204" pitchFamily="34" charset="-122"/>
              </a:rPr>
              <a:t>．抛出后的球在空中继续运动</a:t>
            </a:r>
          </a:p>
        </p:txBody>
      </p:sp>
      <p:sp>
        <p:nvSpPr>
          <p:cNvPr id="4" name="Text Box 4"/>
          <p:cNvSpPr txBox="1">
            <a:spLocks noChangeArrowheads="1"/>
          </p:cNvSpPr>
          <p:nvPr/>
        </p:nvSpPr>
        <p:spPr bwMode="auto">
          <a:xfrm>
            <a:off x="2855640" y="2420888"/>
            <a:ext cx="8976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C</a:t>
            </a:r>
          </a:p>
        </p:txBody>
      </p:sp>
      <p:grpSp>
        <p:nvGrpSpPr>
          <p:cNvPr id="11" name="组合 10"/>
          <p:cNvGrpSpPr/>
          <p:nvPr/>
        </p:nvGrpSpPr>
        <p:grpSpPr bwMode="auto">
          <a:xfrm>
            <a:off x="-101600" y="404813"/>
            <a:ext cx="4295775" cy="523875"/>
            <a:chOff x="0" y="623478"/>
            <a:chExt cx="3786638" cy="459735"/>
          </a:xfrm>
        </p:grpSpPr>
        <p:grpSp>
          <p:nvGrpSpPr>
            <p:cNvPr id="12" name="组合 15"/>
            <p:cNvGrpSpPr/>
            <p:nvPr/>
          </p:nvGrpSpPr>
          <p:grpSpPr bwMode="auto">
            <a:xfrm>
              <a:off x="0" y="678733"/>
              <a:ext cx="771176" cy="347209"/>
              <a:chOff x="0" y="537328"/>
              <a:chExt cx="771176" cy="347209"/>
            </a:xfrm>
          </p:grpSpPr>
          <p:sp>
            <p:nvSpPr>
              <p:cNvPr id="14" name="矩形 13"/>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5" name="矩形 14"/>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13"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6" name="矩形 2"/>
          <p:cNvSpPr>
            <a:spLocks noChangeArrowheads="1"/>
          </p:cNvSpPr>
          <p:nvPr/>
        </p:nvSpPr>
        <p:spPr bwMode="auto">
          <a:xfrm>
            <a:off x="1703512" y="5523008"/>
            <a:ext cx="518457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做功的两个必要因素</a:t>
            </a:r>
            <a:r>
              <a:rPr lang="en-US" altLang="zh-CN" sz="2400" dirty="0">
                <a:solidFill>
                  <a:srgbClr val="008080"/>
                </a:solidFill>
                <a:latin typeface="微软雅黑" panose="020B0503020204020204" pitchFamily="34" charset="-122"/>
                <a:ea typeface="微软雅黑" panose="020B0503020204020204" pitchFamily="34" charset="-122"/>
              </a:rPr>
              <a:t>:</a:t>
            </a:r>
            <a:r>
              <a:rPr lang="zh-CN" altLang="en-US" sz="2400" dirty="0">
                <a:solidFill>
                  <a:srgbClr val="008080"/>
                </a:solidFill>
                <a:latin typeface="微软雅黑" panose="020B0503020204020204" pitchFamily="34" charset="-122"/>
                <a:ea typeface="微软雅黑" panose="020B0503020204020204" pitchFamily="34" charset="-122"/>
              </a:rPr>
              <a:t>作用在物体上的力；物体在力的方向上移动的距离。</a:t>
            </a:r>
          </a:p>
        </p:txBody>
      </p:sp>
      <p:sp>
        <p:nvSpPr>
          <p:cNvPr id="18" name="矩形 2"/>
          <p:cNvSpPr>
            <a:spLocks noChangeArrowheads="1"/>
          </p:cNvSpPr>
          <p:nvPr/>
        </p:nvSpPr>
        <p:spPr bwMode="auto">
          <a:xfrm>
            <a:off x="4007768" y="2971409"/>
            <a:ext cx="183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有力无距离</a:t>
            </a:r>
          </a:p>
        </p:txBody>
      </p:sp>
      <p:sp>
        <p:nvSpPr>
          <p:cNvPr id="19" name="文本框 18"/>
          <p:cNvSpPr txBox="1"/>
          <p:nvPr/>
        </p:nvSpPr>
        <p:spPr>
          <a:xfrm>
            <a:off x="3465240" y="3001590"/>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21" name="矩形 2"/>
          <p:cNvSpPr>
            <a:spLocks noChangeArrowheads="1"/>
          </p:cNvSpPr>
          <p:nvPr/>
        </p:nvSpPr>
        <p:spPr bwMode="auto">
          <a:xfrm>
            <a:off x="6443830" y="3587227"/>
            <a:ext cx="440469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有力有距离，但力与距离垂直</a:t>
            </a:r>
          </a:p>
        </p:txBody>
      </p:sp>
      <p:sp>
        <p:nvSpPr>
          <p:cNvPr id="22" name="文本框 21"/>
          <p:cNvSpPr txBox="1"/>
          <p:nvPr/>
        </p:nvSpPr>
        <p:spPr>
          <a:xfrm>
            <a:off x="5569071" y="3613959"/>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6023992" y="4903409"/>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24" name="矩形 2"/>
          <p:cNvSpPr>
            <a:spLocks noChangeArrowheads="1"/>
          </p:cNvSpPr>
          <p:nvPr/>
        </p:nvSpPr>
        <p:spPr bwMode="auto">
          <a:xfrm>
            <a:off x="6600056" y="4854925"/>
            <a:ext cx="1838672"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无力有距离</a:t>
            </a:r>
          </a:p>
        </p:txBody>
      </p:sp>
      <p:sp>
        <p:nvSpPr>
          <p:cNvPr id="25" name="矩形 2"/>
          <p:cNvSpPr>
            <a:spLocks noChangeArrowheads="1"/>
          </p:cNvSpPr>
          <p:nvPr/>
        </p:nvSpPr>
        <p:spPr bwMode="auto">
          <a:xfrm>
            <a:off x="3570344" y="4256204"/>
            <a:ext cx="605404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anose="020B0503020204020204" pitchFamily="34" charset="-122"/>
                <a:ea typeface="微软雅黑" panose="020B0503020204020204" pitchFamily="34" charset="-122"/>
              </a:rPr>
              <a:t>有力有距离，且力与距离在同一直线上</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19" grpId="0"/>
      <p:bldP spid="21" grpId="0"/>
      <p:bldP spid="22" grpId="0"/>
      <p:bldP spid="23" grpId="0"/>
      <p:bldP spid="24" grpId="0"/>
      <p:bldP spid="2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51120" y="1127091"/>
            <a:ext cx="9745744"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rPr>
              <a:t>例</a:t>
            </a:r>
            <a:r>
              <a:rPr lang="en-US" altLang="zh-CN" sz="2800" dirty="0">
                <a:solidFill>
                  <a:srgbClr val="008080"/>
                </a:solidFill>
                <a:latin typeface="微软雅黑" panose="020B0503020204020204" pitchFamily="34" charset="-122"/>
                <a:ea typeface="微软雅黑" panose="020B0503020204020204" pitchFamily="34" charset="-122"/>
              </a:rPr>
              <a:t>2  </a:t>
            </a:r>
            <a:r>
              <a:rPr lang="zh-CN" altLang="en-US" sz="2800" dirty="0">
                <a:latin typeface="微软雅黑" panose="020B0503020204020204" pitchFamily="34" charset="-122"/>
                <a:ea typeface="微软雅黑" panose="020B0503020204020204" pitchFamily="34" charset="-122"/>
              </a:rPr>
              <a:t> 一辆小汽车在平直公路上匀速行驶，发动机的牵引力为</a:t>
            </a:r>
            <a:r>
              <a:rPr lang="en-US" altLang="zh-CN" sz="2800" dirty="0">
                <a:latin typeface="微软雅黑" panose="020B0503020204020204" pitchFamily="34" charset="-122"/>
                <a:ea typeface="微软雅黑" panose="020B0503020204020204" pitchFamily="34" charset="-122"/>
              </a:rPr>
              <a:t>2000N</a:t>
            </a:r>
            <a:r>
              <a:rPr lang="zh-CN" altLang="en-US" sz="2800" dirty="0">
                <a:latin typeface="微软雅黑" panose="020B0503020204020204" pitchFamily="34" charset="-122"/>
                <a:ea typeface="微软雅黑" panose="020B0503020204020204" pitchFamily="34" charset="-122"/>
              </a:rPr>
              <a:t>，速度为</a:t>
            </a:r>
            <a:r>
              <a:rPr lang="en-US" altLang="zh-CN" sz="2800" dirty="0">
                <a:latin typeface="微软雅黑" panose="020B0503020204020204" pitchFamily="34" charset="-122"/>
                <a:ea typeface="微软雅黑" panose="020B0503020204020204" pitchFamily="34" charset="-122"/>
              </a:rPr>
              <a:t>108km/h</a:t>
            </a:r>
            <a:r>
              <a:rPr lang="zh-CN" altLang="en-US" sz="2800" dirty="0">
                <a:latin typeface="微软雅黑" panose="020B0503020204020204" pitchFamily="34" charset="-122"/>
                <a:ea typeface="微软雅黑" panose="020B0503020204020204" pitchFamily="34" charset="-122"/>
              </a:rPr>
              <a:t>，牵引力在</a:t>
            </a:r>
            <a:r>
              <a:rPr lang="en-US" altLang="zh-CN" sz="2800" dirty="0">
                <a:latin typeface="微软雅黑" panose="020B0503020204020204" pitchFamily="34" charset="-122"/>
                <a:ea typeface="微软雅黑" panose="020B0503020204020204" pitchFamily="34" charset="-122"/>
              </a:rPr>
              <a:t>10min</a:t>
            </a:r>
            <a:r>
              <a:rPr lang="zh-CN" altLang="en-US" sz="2800" dirty="0">
                <a:latin typeface="微软雅黑" panose="020B0503020204020204" pitchFamily="34" charset="-122"/>
                <a:ea typeface="微软雅黑" panose="020B0503020204020204" pitchFamily="34" charset="-122"/>
              </a:rPr>
              <a:t>内所做的功是</a:t>
            </a:r>
            <a:r>
              <a:rPr lang="en-US" altLang="zh-CN" sz="2800" dirty="0">
                <a:latin typeface="微软雅黑" panose="020B0503020204020204" pitchFamily="34" charset="-122"/>
                <a:ea typeface="微软雅黑" panose="020B0503020204020204" pitchFamily="34" charset="-122"/>
              </a:rPr>
              <a:t>_________J</a:t>
            </a:r>
            <a:r>
              <a:rPr lang="zh-CN" altLang="en-US" sz="2800" dirty="0">
                <a:latin typeface="微软雅黑" panose="020B0503020204020204" pitchFamily="34" charset="-122"/>
                <a:ea typeface="微软雅黑" panose="020B0503020204020204" pitchFamily="34" charset="-122"/>
              </a:rPr>
              <a:t>；若小汽车载有质量为</a:t>
            </a:r>
            <a:r>
              <a:rPr lang="en-US" altLang="zh-CN" sz="2800" dirty="0">
                <a:latin typeface="微软雅黑" panose="020B0503020204020204" pitchFamily="34" charset="-122"/>
                <a:ea typeface="微软雅黑" panose="020B0503020204020204" pitchFamily="34" charset="-122"/>
              </a:rPr>
              <a:t>0.5t</a:t>
            </a:r>
            <a:r>
              <a:rPr lang="zh-CN" altLang="en-US" sz="2800" dirty="0">
                <a:latin typeface="微软雅黑" panose="020B0503020204020204" pitchFamily="34" charset="-122"/>
                <a:ea typeface="微软雅黑" panose="020B0503020204020204" pitchFamily="34" charset="-122"/>
              </a:rPr>
              <a:t>的货物行驶在蜿蜒的盘山公路上，山底到山顶的高度为</a:t>
            </a:r>
            <a:r>
              <a:rPr lang="en-US" altLang="zh-CN" sz="2800" dirty="0">
                <a:latin typeface="微软雅黑" panose="020B0503020204020204" pitchFamily="34" charset="-122"/>
                <a:ea typeface="微软雅黑" panose="020B0503020204020204" pitchFamily="34" charset="-122"/>
              </a:rPr>
              <a:t>800m</a:t>
            </a:r>
            <a:r>
              <a:rPr lang="zh-CN" altLang="en-US" sz="2800" dirty="0">
                <a:latin typeface="微软雅黑" panose="020B0503020204020204" pitchFamily="34" charset="-122"/>
                <a:ea typeface="微软雅黑" panose="020B0503020204020204" pitchFamily="34" charset="-122"/>
              </a:rPr>
              <a:t>，则小汽车从山底运动到山顶对货物做的功是</a:t>
            </a:r>
            <a:r>
              <a:rPr lang="en-US" altLang="zh-CN" sz="2800" dirty="0">
                <a:latin typeface="微软雅黑" panose="020B0503020204020204" pitchFamily="34" charset="-122"/>
                <a:ea typeface="微软雅黑" panose="020B0503020204020204" pitchFamily="34" charset="-122"/>
              </a:rPr>
              <a:t>_________J</a:t>
            </a:r>
            <a:r>
              <a:rPr lang="zh-CN" altLang="en-US" sz="2800" dirty="0">
                <a:latin typeface="微软雅黑" panose="020B0503020204020204" pitchFamily="34" charset="-122"/>
                <a:ea typeface="微软雅黑" panose="020B0503020204020204" pitchFamily="34" charset="-122"/>
              </a:rPr>
              <a:t>。</a:t>
            </a:r>
          </a:p>
        </p:txBody>
      </p:sp>
      <p:sp>
        <p:nvSpPr>
          <p:cNvPr id="3" name="Text Box 10"/>
          <p:cNvSpPr txBox="1">
            <a:spLocks noChangeArrowheads="1"/>
          </p:cNvSpPr>
          <p:nvPr/>
        </p:nvSpPr>
        <p:spPr bwMode="auto">
          <a:xfrm>
            <a:off x="1151120" y="2527474"/>
            <a:ext cx="17281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3.6×10</a:t>
            </a:r>
            <a:r>
              <a:rPr lang="en-US" altLang="zh-CN" sz="2800" baseline="30000" dirty="0">
                <a:solidFill>
                  <a:srgbClr val="F8081F"/>
                </a:solidFill>
                <a:latin typeface="微软雅黑" panose="020B0503020204020204" pitchFamily="34" charset="-122"/>
                <a:ea typeface="微软雅黑" panose="020B0503020204020204" pitchFamily="34" charset="-122"/>
              </a:rPr>
              <a:t>7</a:t>
            </a:r>
            <a:r>
              <a:rPr lang="en-US" altLang="zh-CN" sz="2800" dirty="0">
                <a:solidFill>
                  <a:srgbClr val="F8081F"/>
                </a:solidFill>
                <a:latin typeface="微软雅黑" panose="020B0503020204020204" pitchFamily="34" charset="-122"/>
                <a:ea typeface="微软雅黑" panose="020B0503020204020204" pitchFamily="34" charset="-122"/>
              </a:rPr>
              <a:t> </a:t>
            </a:r>
          </a:p>
        </p:txBody>
      </p:sp>
      <p:grpSp>
        <p:nvGrpSpPr>
          <p:cNvPr id="4" name="组合 3"/>
          <p:cNvGrpSpPr/>
          <p:nvPr/>
        </p:nvGrpSpPr>
        <p:grpSpPr bwMode="auto">
          <a:xfrm>
            <a:off x="-101600" y="404813"/>
            <a:ext cx="4295775" cy="523875"/>
            <a:chOff x="0" y="623478"/>
            <a:chExt cx="3786638" cy="459735"/>
          </a:xfrm>
        </p:grpSpPr>
        <p:grpSp>
          <p:nvGrpSpPr>
            <p:cNvPr id="5" name="组合 15"/>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4" name="Text Box 10"/>
          <p:cNvSpPr txBox="1">
            <a:spLocks noChangeArrowheads="1"/>
          </p:cNvSpPr>
          <p:nvPr/>
        </p:nvSpPr>
        <p:spPr bwMode="auto">
          <a:xfrm>
            <a:off x="4943872" y="3789040"/>
            <a:ext cx="13681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ct val="50000"/>
              </a:spcBef>
            </a:pPr>
            <a:r>
              <a:rPr lang="en-US" altLang="zh-CN" sz="2800" dirty="0">
                <a:solidFill>
                  <a:srgbClr val="F8081F"/>
                </a:solidFill>
                <a:latin typeface="微软雅黑" panose="020B0503020204020204" pitchFamily="34" charset="-122"/>
                <a:ea typeface="微软雅黑" panose="020B0503020204020204" pitchFamily="34" charset="-122"/>
              </a:rPr>
              <a:t>4×10</a:t>
            </a:r>
            <a:r>
              <a:rPr lang="en-US" altLang="zh-CN" sz="2800" baseline="30000" dirty="0">
                <a:solidFill>
                  <a:srgbClr val="F8081F"/>
                </a:solidFill>
                <a:latin typeface="微软雅黑" panose="020B0503020204020204" pitchFamily="34" charset="-122"/>
                <a:ea typeface="微软雅黑" panose="020B0503020204020204" pitchFamily="34" charset="-122"/>
              </a:rPr>
              <a:t>6</a:t>
            </a:r>
            <a:r>
              <a:rPr lang="en-US" altLang="zh-CN" sz="2800" dirty="0">
                <a:solidFill>
                  <a:srgbClr val="F8081F"/>
                </a:solidFill>
                <a:latin typeface="微软雅黑" panose="020B0503020204020204" pitchFamily="34" charset="-122"/>
                <a:ea typeface="微软雅黑" panose="020B0503020204020204" pitchFamily="34" charset="-122"/>
              </a:rPr>
              <a:t> </a:t>
            </a:r>
          </a:p>
        </p:txBody>
      </p:sp>
      <p:grpSp>
        <p:nvGrpSpPr>
          <p:cNvPr id="2" name="组合 1"/>
          <p:cNvGrpSpPr/>
          <p:nvPr/>
        </p:nvGrpSpPr>
        <p:grpSpPr>
          <a:xfrm>
            <a:off x="1055440" y="4293096"/>
            <a:ext cx="10345480" cy="1226291"/>
            <a:chOff x="1055440" y="4441009"/>
            <a:chExt cx="10345480" cy="1226291"/>
          </a:xfrm>
        </p:grpSpPr>
        <p:sp>
          <p:nvSpPr>
            <p:cNvPr id="9" name="矩形 2"/>
            <p:cNvSpPr>
              <a:spLocks noChangeArrowheads="1"/>
            </p:cNvSpPr>
            <p:nvPr/>
          </p:nvSpPr>
          <p:spPr bwMode="auto">
            <a:xfrm>
              <a:off x="1055440" y="4466971"/>
              <a:ext cx="103454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en-US" altLang="zh-CN" sz="2400" dirty="0">
                  <a:solidFill>
                    <a:srgbClr val="008080"/>
                  </a:solidFill>
                  <a:latin typeface="微软雅黑" panose="020B0503020204020204" pitchFamily="34" charset="-122"/>
                  <a:ea typeface="微软雅黑" panose="020B0503020204020204" pitchFamily="34" charset="-122"/>
                </a:rPr>
                <a:t>10 min</a:t>
              </a:r>
              <a:r>
                <a:rPr lang="zh-CN" altLang="en-US" sz="2400" dirty="0">
                  <a:solidFill>
                    <a:srgbClr val="008080"/>
                  </a:solidFill>
                  <a:latin typeface="微软雅黑" panose="020B0503020204020204" pitchFamily="34" charset="-122"/>
                  <a:ea typeface="微软雅黑" panose="020B0503020204020204" pitchFamily="34" charset="-122"/>
                </a:rPr>
                <a:t>内小汽车运动的距离</a:t>
              </a:r>
              <a:r>
                <a:rPr lang="en-US" altLang="zh-CN" sz="2400" dirty="0">
                  <a:solidFill>
                    <a:srgbClr val="008080"/>
                  </a:solidFill>
                  <a:latin typeface="微软雅黑" panose="020B0503020204020204" pitchFamily="34" charset="-122"/>
                  <a:ea typeface="微软雅黑" panose="020B0503020204020204" pitchFamily="34" charset="-122"/>
                </a:rPr>
                <a:t>s</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err="1">
                  <a:solidFill>
                    <a:srgbClr val="008080"/>
                  </a:solidFill>
                  <a:latin typeface="微软雅黑" panose="020B0503020204020204" pitchFamily="34" charset="-122"/>
                  <a:ea typeface="微软雅黑" panose="020B0503020204020204" pitchFamily="34" charset="-122"/>
                </a:rPr>
                <a:t>vt</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108km/h×      h</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18km</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18000m</a:t>
              </a:r>
            </a:p>
            <a:p>
              <a:pPr algn="just">
                <a:lnSpc>
                  <a:spcPct val="150000"/>
                </a:lnSpc>
              </a:pPr>
              <a:r>
                <a:rPr lang="en-US" altLang="zh-CN" sz="2400" dirty="0">
                  <a:solidFill>
                    <a:srgbClr val="008080"/>
                  </a:solidFill>
                  <a:latin typeface="微软雅黑" panose="020B0503020204020204" pitchFamily="34" charset="-122"/>
                  <a:ea typeface="微软雅黑" panose="020B0503020204020204" pitchFamily="34" charset="-122"/>
                </a:rPr>
                <a:t>10 min</a:t>
              </a:r>
              <a:r>
                <a:rPr lang="zh-CN" altLang="en-US" sz="2400" dirty="0">
                  <a:solidFill>
                    <a:srgbClr val="008080"/>
                  </a:solidFill>
                  <a:latin typeface="微软雅黑" panose="020B0503020204020204" pitchFamily="34" charset="-122"/>
                  <a:ea typeface="微软雅黑" panose="020B0503020204020204" pitchFamily="34" charset="-122"/>
                </a:rPr>
                <a:t>内牵引力所做的功</a:t>
              </a:r>
              <a:r>
                <a:rPr lang="en-US" altLang="zh-CN" sz="2400" dirty="0">
                  <a:solidFill>
                    <a:srgbClr val="008080"/>
                  </a:solidFill>
                  <a:latin typeface="微软雅黑" panose="020B0503020204020204" pitchFamily="34" charset="-122"/>
                  <a:ea typeface="微软雅黑" panose="020B0503020204020204" pitchFamily="34" charset="-122"/>
                </a:rPr>
                <a:t>W</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Fs</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2000N×18000m</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3.6×10</a:t>
              </a:r>
              <a:r>
                <a:rPr lang="en-US" altLang="zh-CN" sz="2400" baseline="30000" dirty="0">
                  <a:solidFill>
                    <a:srgbClr val="008080"/>
                  </a:solidFill>
                  <a:latin typeface="微软雅黑" panose="020B0503020204020204" pitchFamily="34" charset="-122"/>
                  <a:ea typeface="微软雅黑" panose="020B0503020204020204" pitchFamily="34" charset="-122"/>
                </a:rPr>
                <a:t>7</a:t>
              </a:r>
              <a:r>
                <a:rPr lang="en-US" altLang="zh-CN" sz="2400" dirty="0">
                  <a:solidFill>
                    <a:srgbClr val="008080"/>
                  </a:solidFill>
                  <a:latin typeface="微软雅黑" panose="020B0503020204020204" pitchFamily="34" charset="-122"/>
                  <a:ea typeface="微软雅黑" panose="020B0503020204020204" pitchFamily="34" charset="-122"/>
                </a:rPr>
                <a:t>J</a:t>
              </a:r>
            </a:p>
          </p:txBody>
        </p:sp>
        <p:grpSp>
          <p:nvGrpSpPr>
            <p:cNvPr id="12" name="组合 11"/>
            <p:cNvGrpSpPr/>
            <p:nvPr/>
          </p:nvGrpSpPr>
          <p:grpSpPr>
            <a:xfrm>
              <a:off x="7423875" y="4441009"/>
              <a:ext cx="688349" cy="821705"/>
              <a:chOff x="8092540" y="5897781"/>
              <a:chExt cx="688349" cy="821705"/>
            </a:xfrm>
          </p:grpSpPr>
          <p:sp>
            <p:nvSpPr>
              <p:cNvPr id="13" name="矩形 12"/>
              <p:cNvSpPr/>
              <p:nvPr/>
            </p:nvSpPr>
            <p:spPr>
              <a:xfrm>
                <a:off x="8092540" y="5897781"/>
                <a:ext cx="648072"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cs typeface="仿宋" panose="02010609060101010101" charset="-122"/>
                  </a:rPr>
                  <a:t>10</a:t>
                </a:r>
                <a:endParaRPr lang="zh-CN" altLang="en-US" sz="2400" dirty="0">
                  <a:solidFill>
                    <a:srgbClr val="008080"/>
                  </a:solidFill>
                </a:endParaRPr>
              </a:p>
            </p:txBody>
          </p:sp>
          <p:sp>
            <p:nvSpPr>
              <p:cNvPr id="16" name="矩形 15"/>
              <p:cNvSpPr/>
              <p:nvPr/>
            </p:nvSpPr>
            <p:spPr>
              <a:xfrm>
                <a:off x="8112296" y="6257821"/>
                <a:ext cx="668593" cy="461665"/>
              </a:xfrm>
              <a:prstGeom prst="rect">
                <a:avLst/>
              </a:prstGeom>
            </p:spPr>
            <p:txBody>
              <a:bodyPr wrap="square">
                <a:spAutoFit/>
              </a:bodyPr>
              <a:lstStyle/>
              <a:p>
                <a:r>
                  <a:rPr lang="en-US" altLang="zh-CN" sz="2400" dirty="0">
                    <a:solidFill>
                      <a:srgbClr val="008080"/>
                    </a:solidFill>
                    <a:latin typeface="微软雅黑" panose="020B0503020204020204" pitchFamily="34" charset="-122"/>
                    <a:ea typeface="微软雅黑" panose="020B0503020204020204" pitchFamily="34" charset="-122"/>
                  </a:rPr>
                  <a:t>60</a:t>
                </a:r>
                <a:endParaRPr lang="zh-CN" altLang="en-US" sz="2400" dirty="0">
                  <a:solidFill>
                    <a:srgbClr val="008080"/>
                  </a:solidFill>
                  <a:latin typeface="微软雅黑" panose="020B0503020204020204" pitchFamily="34" charset="-122"/>
                  <a:ea typeface="微软雅黑" panose="020B0503020204020204" pitchFamily="34" charset="-122"/>
                </a:endParaRPr>
              </a:p>
            </p:txBody>
          </p:sp>
          <p:cxnSp>
            <p:nvCxnSpPr>
              <p:cNvPr id="17" name="直接连接符 16"/>
              <p:cNvCxnSpPr/>
              <p:nvPr/>
            </p:nvCxnSpPr>
            <p:spPr>
              <a:xfrm>
                <a:off x="8112296" y="6297374"/>
                <a:ext cx="504000" cy="0"/>
              </a:xfrm>
              <a:prstGeom prst="line">
                <a:avLst/>
              </a:prstGeom>
              <a:ln w="19050">
                <a:solidFill>
                  <a:srgbClr val="008080"/>
                </a:solidFill>
              </a:ln>
            </p:spPr>
            <p:style>
              <a:lnRef idx="1">
                <a:schemeClr val="accent1"/>
              </a:lnRef>
              <a:fillRef idx="0">
                <a:schemeClr val="accent1"/>
              </a:fillRef>
              <a:effectRef idx="0">
                <a:schemeClr val="accent1"/>
              </a:effectRef>
              <a:fontRef idx="minor">
                <a:schemeClr val="tx1"/>
              </a:fontRef>
            </p:style>
          </p:cxnSp>
        </p:grpSp>
      </p:grpSp>
      <p:sp>
        <p:nvSpPr>
          <p:cNvPr id="18" name="矩形 2"/>
          <p:cNvSpPr>
            <a:spLocks noChangeArrowheads="1"/>
          </p:cNvSpPr>
          <p:nvPr/>
        </p:nvSpPr>
        <p:spPr bwMode="auto">
          <a:xfrm>
            <a:off x="1055440" y="5757980"/>
            <a:ext cx="89289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anose="020B0503020204020204" pitchFamily="34" charset="-122"/>
                <a:ea typeface="微软雅黑" panose="020B0503020204020204" pitchFamily="34" charset="-122"/>
              </a:rPr>
              <a:t>货物重</a:t>
            </a:r>
            <a:r>
              <a:rPr lang="en-US" altLang="zh-CN" sz="2400" dirty="0">
                <a:solidFill>
                  <a:srgbClr val="008080"/>
                </a:solidFill>
                <a:latin typeface="微软雅黑" panose="020B0503020204020204" pitchFamily="34" charset="-122"/>
                <a:ea typeface="微软雅黑" panose="020B0503020204020204" pitchFamily="34" charset="-122"/>
              </a:rPr>
              <a:t>G</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mg</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0.5×10</a:t>
            </a:r>
            <a:r>
              <a:rPr lang="en-US" altLang="zh-CN" sz="2400" baseline="30000" dirty="0">
                <a:solidFill>
                  <a:srgbClr val="008080"/>
                </a:solidFill>
                <a:latin typeface="微软雅黑" panose="020B0503020204020204" pitchFamily="34" charset="-122"/>
                <a:ea typeface="微软雅黑" panose="020B0503020204020204" pitchFamily="34" charset="-122"/>
              </a:rPr>
              <a:t>3</a:t>
            </a:r>
            <a:r>
              <a:rPr lang="en-US" altLang="zh-CN" sz="2400" dirty="0">
                <a:solidFill>
                  <a:srgbClr val="008080"/>
                </a:solidFill>
                <a:latin typeface="微软雅黑" panose="020B0503020204020204" pitchFamily="34" charset="-122"/>
                <a:ea typeface="微软雅黑" panose="020B0503020204020204" pitchFamily="34" charset="-122"/>
              </a:rPr>
              <a:t>kg×10N/kg</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5×10</a:t>
            </a:r>
            <a:r>
              <a:rPr lang="en-US" altLang="zh-CN" sz="2400" baseline="30000" dirty="0">
                <a:solidFill>
                  <a:srgbClr val="008080"/>
                </a:solidFill>
                <a:latin typeface="微软雅黑" panose="020B0503020204020204" pitchFamily="34" charset="-122"/>
                <a:ea typeface="微软雅黑" panose="020B0503020204020204" pitchFamily="34" charset="-122"/>
              </a:rPr>
              <a:t>3</a:t>
            </a:r>
            <a:r>
              <a:rPr lang="en-US" altLang="zh-CN" sz="2400" dirty="0">
                <a:solidFill>
                  <a:srgbClr val="008080"/>
                </a:solidFill>
                <a:latin typeface="微软雅黑" panose="020B0503020204020204" pitchFamily="34" charset="-122"/>
                <a:ea typeface="微软雅黑" panose="020B0503020204020204" pitchFamily="34" charset="-122"/>
              </a:rPr>
              <a:t>N</a:t>
            </a:r>
          </a:p>
          <a:p>
            <a:pPr algn="just"/>
            <a:r>
              <a:rPr lang="zh-CN" altLang="en-US" sz="2400" dirty="0">
                <a:solidFill>
                  <a:srgbClr val="008080"/>
                </a:solidFill>
                <a:latin typeface="微软雅黑" panose="020B0503020204020204" pitchFamily="34" charset="-122"/>
                <a:ea typeface="微软雅黑" panose="020B0503020204020204" pitchFamily="34" charset="-122"/>
              </a:rPr>
              <a:t>则小汽车对货物做的功</a:t>
            </a:r>
            <a:r>
              <a:rPr lang="en-US" altLang="zh-CN" sz="2400" dirty="0">
                <a:solidFill>
                  <a:srgbClr val="008080"/>
                </a:solidFill>
                <a:latin typeface="微软雅黑" panose="020B0503020204020204" pitchFamily="34" charset="-122"/>
                <a:ea typeface="微软雅黑" panose="020B0503020204020204" pitchFamily="34" charset="-122"/>
              </a:rPr>
              <a:t>W</a:t>
            </a:r>
            <a:r>
              <a:rPr lang="en-US" altLang="zh-CN" sz="2400" baseline="-25000" dirty="0">
                <a:solidFill>
                  <a:srgbClr val="008080"/>
                </a:solidFill>
                <a:latin typeface="微软雅黑" panose="020B0503020204020204" pitchFamily="34" charset="-122"/>
                <a:ea typeface="微软雅黑" panose="020B0503020204020204" pitchFamily="34" charset="-122"/>
              </a:rPr>
              <a:t>1</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err="1">
                <a:solidFill>
                  <a:srgbClr val="008080"/>
                </a:solidFill>
                <a:latin typeface="微软雅黑" panose="020B0503020204020204" pitchFamily="34" charset="-122"/>
                <a:ea typeface="微软雅黑" panose="020B0503020204020204" pitchFamily="34" charset="-122"/>
              </a:rPr>
              <a:t>Gh</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5×10</a:t>
            </a:r>
            <a:r>
              <a:rPr lang="en-US" altLang="zh-CN" sz="2400" baseline="30000" dirty="0">
                <a:solidFill>
                  <a:srgbClr val="008080"/>
                </a:solidFill>
                <a:latin typeface="微软雅黑" panose="020B0503020204020204" pitchFamily="34" charset="-122"/>
                <a:ea typeface="微软雅黑" panose="020B0503020204020204" pitchFamily="34" charset="-122"/>
              </a:rPr>
              <a:t>3</a:t>
            </a:r>
            <a:r>
              <a:rPr lang="en-US" altLang="zh-CN" sz="2400" dirty="0">
                <a:solidFill>
                  <a:srgbClr val="008080"/>
                </a:solidFill>
                <a:latin typeface="微软雅黑" panose="020B0503020204020204" pitchFamily="34" charset="-122"/>
                <a:ea typeface="微软雅黑" panose="020B0503020204020204" pitchFamily="34" charset="-122"/>
              </a:rPr>
              <a:t>N×800m</a:t>
            </a:r>
            <a:r>
              <a:rPr lang="zh-CN" altLang="en-US" sz="2400" dirty="0">
                <a:solidFill>
                  <a:srgbClr val="008080"/>
                </a:solidFill>
                <a:latin typeface="微软雅黑" panose="020B0503020204020204" pitchFamily="34" charset="-122"/>
                <a:ea typeface="微软雅黑" panose="020B0503020204020204" pitchFamily="34" charset="-122"/>
              </a:rPr>
              <a:t>＝</a:t>
            </a:r>
            <a:r>
              <a:rPr lang="en-US" altLang="zh-CN" sz="2400" dirty="0">
                <a:solidFill>
                  <a:srgbClr val="008080"/>
                </a:solidFill>
                <a:latin typeface="微软雅黑" panose="020B0503020204020204" pitchFamily="34" charset="-122"/>
                <a:ea typeface="微软雅黑" panose="020B0503020204020204" pitchFamily="34" charset="-122"/>
              </a:rPr>
              <a:t>4×10</a:t>
            </a:r>
            <a:r>
              <a:rPr lang="en-US" altLang="zh-CN" sz="2400" baseline="30000" dirty="0">
                <a:solidFill>
                  <a:srgbClr val="008080"/>
                </a:solidFill>
                <a:latin typeface="微软雅黑" panose="020B0503020204020204" pitchFamily="34" charset="-122"/>
                <a:ea typeface="微软雅黑" panose="020B0503020204020204" pitchFamily="34" charset="-122"/>
              </a:rPr>
              <a:t>6</a:t>
            </a:r>
            <a:r>
              <a:rPr lang="en-US" altLang="zh-CN" sz="2400" dirty="0">
                <a:solidFill>
                  <a:srgbClr val="008080"/>
                </a:solidFill>
                <a:latin typeface="微软雅黑" panose="020B0503020204020204" pitchFamily="34" charset="-122"/>
                <a:ea typeface="微软雅黑" panose="020B0503020204020204" pitchFamily="34" charset="-122"/>
              </a:rPr>
              <a:t>J</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 grpId="0"/>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3"/>
          <p:cNvSpPr txBox="1">
            <a:spLocks noChangeArrowheads="1"/>
          </p:cNvSpPr>
          <p:nvPr/>
        </p:nvSpPr>
        <p:spPr bwMode="auto">
          <a:xfrm>
            <a:off x="773113" y="1027764"/>
            <a:ext cx="10293865" cy="4431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50000"/>
              </a:lnSpc>
            </a:pPr>
            <a:r>
              <a:rPr lang="en-US" altLang="zh-CN" sz="2800" dirty="0">
                <a:latin typeface="微软雅黑" panose="020B0503020204020204" pitchFamily="34" charset="-122"/>
                <a:ea typeface="微软雅黑" panose="020B0503020204020204" pitchFamily="34" charset="-122"/>
              </a:rPr>
              <a:t>1.</a:t>
            </a:r>
            <a:r>
              <a:rPr lang="zh-CN" altLang="en-US" sz="2800" dirty="0">
                <a:latin typeface="微软雅黑" panose="020B0503020204020204" pitchFamily="34" charset="-122"/>
                <a:ea typeface="微软雅黑" panose="020B0503020204020204" pitchFamily="34" charset="-122"/>
              </a:rPr>
              <a:t>定义：</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与</a:t>
            </a:r>
            <a:r>
              <a:rPr lang="en-US" altLang="zh-CN" sz="2800" dirty="0">
                <a:latin typeface="微软雅黑" panose="020B0503020204020204" pitchFamily="34" charset="-122"/>
                <a:ea typeface="微软雅黑" panose="020B0503020204020204" pitchFamily="34" charset="-122"/>
              </a:rPr>
              <a:t>__________________</a:t>
            </a:r>
            <a:r>
              <a:rPr lang="zh-CN" altLang="en-US" sz="2800" dirty="0">
                <a:latin typeface="微软雅黑" panose="020B0503020204020204" pitchFamily="34" charset="-122"/>
                <a:ea typeface="微软雅黑" panose="020B0503020204020204" pitchFamily="34" charset="-122"/>
              </a:rPr>
              <a:t>之比叫做功率，是表示做功</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的物理量。它在数值上等于</a:t>
            </a:r>
            <a:r>
              <a:rPr lang="en-US" altLang="zh-CN" sz="2800" dirty="0">
                <a:latin typeface="微软雅黑" panose="020B0503020204020204" pitchFamily="34" charset="-122"/>
                <a:ea typeface="微软雅黑" panose="020B0503020204020204" pitchFamily="34" charset="-122"/>
              </a:rPr>
              <a:t>_____________</a:t>
            </a:r>
            <a:r>
              <a:rPr lang="zh-CN" altLang="en-US" sz="2800" dirty="0">
                <a:latin typeface="微软雅黑" panose="020B0503020204020204" pitchFamily="34" charset="-122"/>
                <a:ea typeface="微软雅黑" panose="020B0503020204020204" pitchFamily="34" charset="-122"/>
              </a:rPr>
              <a:t>内所做的功。</a:t>
            </a:r>
          </a:p>
          <a:p>
            <a:pPr eaLnBrk="1" hangingPunct="1">
              <a:lnSpc>
                <a:spcPct val="150000"/>
              </a:lnSpc>
              <a:spcBef>
                <a:spcPts val="1800"/>
              </a:spcBef>
            </a:pPr>
            <a:r>
              <a:rPr lang="en-US" altLang="zh-CN" sz="2800" dirty="0">
                <a:latin typeface="微软雅黑" panose="020B0503020204020204" pitchFamily="34" charset="-122"/>
                <a:ea typeface="微软雅黑" panose="020B0503020204020204" pitchFamily="34" charset="-122"/>
              </a:rPr>
              <a:t>2.</a:t>
            </a:r>
            <a:r>
              <a:rPr lang="zh-CN" altLang="en-US" sz="2800" dirty="0">
                <a:latin typeface="微软雅黑" panose="020B0503020204020204" pitchFamily="34" charset="-122"/>
                <a:ea typeface="微软雅黑" panose="020B0503020204020204" pitchFamily="34" charset="-122"/>
              </a:rPr>
              <a:t>表达式：</a:t>
            </a:r>
            <a:r>
              <a:rPr lang="en-US" altLang="zh-CN" sz="2800" dirty="0">
                <a:latin typeface="微软雅黑" panose="020B0503020204020204" pitchFamily="34" charset="-122"/>
                <a:ea typeface="微软雅黑" panose="020B0503020204020204" pitchFamily="34" charset="-122"/>
              </a:rPr>
              <a:t>P</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______ </a:t>
            </a:r>
            <a:r>
              <a:rPr lang="zh-CN" altLang="en-US" sz="2800" dirty="0">
                <a:latin typeface="微软雅黑" panose="020B0503020204020204" pitchFamily="34" charset="-122"/>
                <a:ea typeface="微软雅黑" panose="020B0503020204020204" pitchFamily="34" charset="-122"/>
              </a:rPr>
              <a:t>。在国际单位制中，功的单位是焦耳，时间的单位是秒，功率的单位是</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 简称</a:t>
            </a:r>
            <a:r>
              <a:rPr lang="en-US" altLang="zh-CN" sz="2800" dirty="0">
                <a:latin typeface="微软雅黑" panose="020B0503020204020204" pitchFamily="34" charset="-122"/>
                <a:ea typeface="微软雅黑" panose="020B0503020204020204" pitchFamily="34" charset="-122"/>
              </a:rPr>
              <a:t>______ </a:t>
            </a:r>
            <a:r>
              <a:rPr lang="zh-CN" altLang="en-US" sz="2800" dirty="0">
                <a:latin typeface="微软雅黑" panose="020B0503020204020204" pitchFamily="34" charset="-122"/>
                <a:ea typeface="微软雅黑" panose="020B0503020204020204" pitchFamily="34" charset="-122"/>
              </a:rPr>
              <a:t>，符号是</a:t>
            </a:r>
            <a:r>
              <a:rPr lang="en-US" altLang="zh-CN" sz="2800" dirty="0">
                <a:latin typeface="微软雅黑" panose="020B0503020204020204" pitchFamily="34" charset="-122"/>
                <a:ea typeface="微软雅黑" panose="020B0503020204020204" pitchFamily="34" charset="-122"/>
              </a:rPr>
              <a:t>______ </a:t>
            </a:r>
            <a:r>
              <a:rPr lang="zh-CN" altLang="en-US" sz="2800" dirty="0">
                <a:latin typeface="微软雅黑" panose="020B0503020204020204" pitchFamily="34" charset="-122"/>
                <a:ea typeface="微软雅黑" panose="020B0503020204020204" pitchFamily="34" charset="-122"/>
              </a:rPr>
              <a:t>，其他常用功率单位是</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。单位换算：１</a:t>
            </a:r>
            <a:r>
              <a:rPr lang="en-US" altLang="zh-CN" sz="2800" dirty="0">
                <a:latin typeface="微软雅黑" panose="020B0503020204020204" pitchFamily="34" charset="-122"/>
                <a:ea typeface="微软雅黑" panose="020B0503020204020204" pitchFamily="34" charset="-122"/>
              </a:rPr>
              <a:t>kW</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______</a:t>
            </a:r>
            <a:r>
              <a:rPr lang="zh-CN" altLang="en-US" sz="2800" dirty="0">
                <a:latin typeface="微软雅黑" panose="020B0503020204020204" pitchFamily="34" charset="-122"/>
                <a:ea typeface="微软雅黑" panose="020B0503020204020204" pitchFamily="34" charset="-122"/>
              </a:rPr>
              <a:t>Ｗ。 </a:t>
            </a:r>
            <a:endParaRPr lang="en-US" altLang="zh-CN" sz="2800" dirty="0">
              <a:latin typeface="微软雅黑" panose="020B0503020204020204" pitchFamily="34" charset="-122"/>
              <a:ea typeface="微软雅黑" panose="020B0503020204020204" pitchFamily="34" charset="-122"/>
            </a:endParaRPr>
          </a:p>
          <a:p>
            <a:pPr eaLnBrk="1" hangingPunct="1">
              <a:lnSpc>
                <a:spcPct val="150000"/>
              </a:lnSpc>
              <a:spcBef>
                <a:spcPts val="1800"/>
              </a:spcBef>
            </a:pPr>
            <a:r>
              <a:rPr lang="en-US" altLang="zh-CN" sz="2800" dirty="0">
                <a:latin typeface="微软雅黑" panose="020B0503020204020204" pitchFamily="34" charset="-122"/>
                <a:ea typeface="微软雅黑" panose="020B0503020204020204" pitchFamily="34" charset="-122"/>
              </a:rPr>
              <a:t>3.</a:t>
            </a:r>
            <a:r>
              <a:rPr lang="zh-CN" altLang="en-US" sz="2800" dirty="0">
                <a:latin typeface="微软雅黑" panose="020B0503020204020204" pitchFamily="34" charset="-122"/>
                <a:ea typeface="微软雅黑" panose="020B0503020204020204" pitchFamily="34" charset="-122"/>
              </a:rPr>
              <a:t>推导公式</a:t>
            </a:r>
            <a:r>
              <a:rPr lang="en-US" altLang="zh-CN" sz="2800" dirty="0">
                <a:latin typeface="微软雅黑" panose="020B0503020204020204" pitchFamily="34" charset="-122"/>
                <a:ea typeface="微软雅黑" panose="020B0503020204020204" pitchFamily="34" charset="-122"/>
              </a:rPr>
              <a:t>:P</a:t>
            </a:r>
            <a:r>
              <a:rPr lang="zh-CN" altLang="en-US" sz="2800" dirty="0">
                <a:latin typeface="微软雅黑" panose="020B0503020204020204" pitchFamily="34" charset="-122"/>
                <a:ea typeface="微软雅黑" panose="020B0503020204020204" pitchFamily="34" charset="-122"/>
              </a:rPr>
              <a:t>＝</a:t>
            </a:r>
            <a:r>
              <a:rPr lang="en-US" altLang="zh-CN" sz="2800" dirty="0">
                <a:latin typeface="微软雅黑" panose="020B0503020204020204" pitchFamily="34" charset="-122"/>
                <a:ea typeface="微软雅黑" panose="020B0503020204020204" pitchFamily="34" charset="-122"/>
              </a:rPr>
              <a:t>        =         =</a:t>
            </a:r>
            <a:r>
              <a:rPr lang="en-US" altLang="zh-CN" sz="2800" dirty="0" err="1">
                <a:latin typeface="微软雅黑" panose="020B0503020204020204" pitchFamily="34" charset="-122"/>
                <a:ea typeface="微软雅黑" panose="020B0503020204020204" pitchFamily="34" charset="-122"/>
              </a:rPr>
              <a:t>Fv</a:t>
            </a:r>
            <a:r>
              <a:rPr lang="en-US" altLang="zh-CN" sz="2800" dirty="0">
                <a:latin typeface="微软雅黑" panose="020B0503020204020204" pitchFamily="34" charset="-122"/>
                <a:ea typeface="微软雅黑" panose="020B0503020204020204" pitchFamily="34" charset="-122"/>
              </a:rPr>
              <a:t> (v</a:t>
            </a:r>
            <a:r>
              <a:rPr lang="zh-CN" altLang="en-US" sz="2800" dirty="0">
                <a:latin typeface="微软雅黑" panose="020B0503020204020204" pitchFamily="34" charset="-122"/>
                <a:ea typeface="微软雅黑" panose="020B0503020204020204" pitchFamily="34" charset="-122"/>
              </a:rPr>
              <a:t>的单位必须是</a:t>
            </a:r>
            <a:r>
              <a:rPr lang="en-US" altLang="zh-CN" sz="2800" dirty="0">
                <a:latin typeface="微软雅黑" panose="020B0503020204020204" pitchFamily="34" charset="-122"/>
                <a:ea typeface="微软雅黑" panose="020B0503020204020204" pitchFamily="34" charset="-122"/>
              </a:rPr>
              <a:t>m/s)</a:t>
            </a:r>
            <a:r>
              <a:rPr lang="zh-CN" altLang="en-US" sz="2800" dirty="0">
                <a:latin typeface="微软雅黑" panose="020B0503020204020204" pitchFamily="34" charset="-122"/>
                <a:ea typeface="微软雅黑" panose="020B0503020204020204" pitchFamily="34" charset="-122"/>
              </a:rPr>
              <a:t>。</a:t>
            </a:r>
          </a:p>
        </p:txBody>
      </p:sp>
      <p:grpSp>
        <p:nvGrpSpPr>
          <p:cNvPr id="57" name="组合 56"/>
          <p:cNvGrpSpPr/>
          <p:nvPr/>
        </p:nvGrpSpPr>
        <p:grpSpPr bwMode="auto">
          <a:xfrm>
            <a:off x="-101600" y="404813"/>
            <a:ext cx="5189487" cy="523220"/>
            <a:chOff x="0" y="623478"/>
            <a:chExt cx="4574427" cy="459160"/>
          </a:xfrm>
        </p:grpSpPr>
        <p:grpSp>
          <p:nvGrpSpPr>
            <p:cNvPr id="58" name="组合 20"/>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重点回顾：功率</a:t>
              </a:r>
            </a:p>
          </p:txBody>
        </p:sp>
      </p:grpSp>
      <p:sp>
        <p:nvSpPr>
          <p:cNvPr id="17" name="TextBox 5"/>
          <p:cNvSpPr txBox="1"/>
          <p:nvPr/>
        </p:nvSpPr>
        <p:spPr>
          <a:xfrm>
            <a:off x="2466046" y="1192748"/>
            <a:ext cx="10801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功</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8" name="TextBox 5"/>
          <p:cNvSpPr txBox="1"/>
          <p:nvPr/>
        </p:nvSpPr>
        <p:spPr>
          <a:xfrm>
            <a:off x="3759680" y="1141433"/>
            <a:ext cx="2975605"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做功所用时间</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9" name="TextBox 5"/>
          <p:cNvSpPr txBox="1"/>
          <p:nvPr/>
        </p:nvSpPr>
        <p:spPr>
          <a:xfrm>
            <a:off x="911424" y="1739910"/>
            <a:ext cx="10801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快慢</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0" name="TextBox 5"/>
          <p:cNvSpPr txBox="1"/>
          <p:nvPr/>
        </p:nvSpPr>
        <p:spPr>
          <a:xfrm>
            <a:off x="6384032" y="1771015"/>
            <a:ext cx="2573779"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单位时间</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3" name="组合 2"/>
          <p:cNvGrpSpPr/>
          <p:nvPr/>
        </p:nvGrpSpPr>
        <p:grpSpPr>
          <a:xfrm>
            <a:off x="3287688" y="2258871"/>
            <a:ext cx="776605" cy="984885"/>
            <a:chOff x="7968208" y="5825773"/>
            <a:chExt cx="776605" cy="984885"/>
          </a:xfrm>
        </p:grpSpPr>
        <p:sp>
          <p:nvSpPr>
            <p:cNvPr id="21" name="矩形 20"/>
            <p:cNvSpPr/>
            <p:nvPr/>
          </p:nvSpPr>
          <p:spPr>
            <a:xfrm>
              <a:off x="8070194" y="5825773"/>
              <a:ext cx="648072"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仿宋" panose="02010609060101010101" charset="-122"/>
                </a:rPr>
                <a:t>W</a:t>
              </a:r>
              <a:endParaRPr lang="zh-CN" altLang="en-US" sz="2800" dirty="0">
                <a:solidFill>
                  <a:srgbClr val="FF0000"/>
                </a:solidFill>
              </a:endParaRPr>
            </a:p>
          </p:txBody>
        </p:sp>
        <p:sp>
          <p:nvSpPr>
            <p:cNvPr id="22" name="矩形 21"/>
            <p:cNvSpPr/>
            <p:nvPr/>
          </p:nvSpPr>
          <p:spPr>
            <a:xfrm>
              <a:off x="8178206" y="6287438"/>
              <a:ext cx="432048" cy="523220"/>
            </a:xfrm>
            <a:prstGeom prst="rect">
              <a:avLst/>
            </a:prstGeom>
          </p:spPr>
          <p:txBody>
            <a:bodyPr wrap="square">
              <a:spAutoFit/>
            </a:bodyPr>
            <a:lstStyle/>
            <a:p>
              <a:r>
                <a:rPr lang="en-US" altLang="zh-CN" sz="2800" dirty="0">
                  <a:solidFill>
                    <a:srgbClr val="FF0000"/>
                  </a:solidFill>
                  <a:latin typeface="微软雅黑" panose="020B0503020204020204" pitchFamily="34" charset="-122"/>
                  <a:ea typeface="微软雅黑" panose="020B0503020204020204" pitchFamily="34" charset="-122"/>
                </a:rPr>
                <a:t>t</a:t>
              </a:r>
              <a:endParaRPr lang="zh-CN" altLang="en-US" sz="2800" dirty="0">
                <a:solidFill>
                  <a:srgbClr val="FF0000"/>
                </a:solidFill>
                <a:latin typeface="微软雅黑" panose="020B0503020204020204" pitchFamily="34" charset="-122"/>
                <a:ea typeface="微软雅黑" panose="020B0503020204020204" pitchFamily="34" charset="-122"/>
              </a:endParaRPr>
            </a:p>
          </p:txBody>
        </p:sp>
        <p:cxnSp>
          <p:nvCxnSpPr>
            <p:cNvPr id="23" name="直接连接符 22"/>
            <p:cNvCxnSpPr/>
            <p:nvPr/>
          </p:nvCxnSpPr>
          <p:spPr>
            <a:xfrm>
              <a:off x="7968208" y="6297374"/>
              <a:ext cx="77660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4" name="TextBox 5"/>
          <p:cNvSpPr txBox="1"/>
          <p:nvPr/>
        </p:nvSpPr>
        <p:spPr>
          <a:xfrm>
            <a:off x="5231904" y="3258710"/>
            <a:ext cx="90297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瓦特</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5" name="TextBox 5"/>
          <p:cNvSpPr txBox="1"/>
          <p:nvPr/>
        </p:nvSpPr>
        <p:spPr>
          <a:xfrm>
            <a:off x="7381361" y="3309064"/>
            <a:ext cx="57912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瓦</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6" name="TextBox 5"/>
          <p:cNvSpPr txBox="1"/>
          <p:nvPr/>
        </p:nvSpPr>
        <p:spPr>
          <a:xfrm>
            <a:off x="9912424" y="3309064"/>
            <a:ext cx="68199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W</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7" name="TextBox 5"/>
          <p:cNvSpPr txBox="1"/>
          <p:nvPr/>
        </p:nvSpPr>
        <p:spPr>
          <a:xfrm>
            <a:off x="4037746" y="3918019"/>
            <a:ext cx="975544"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千瓦</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8" name="TextBox 17"/>
          <p:cNvSpPr txBox="1"/>
          <p:nvPr/>
        </p:nvSpPr>
        <p:spPr>
          <a:xfrm>
            <a:off x="8344448" y="3932062"/>
            <a:ext cx="1226726"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1000</a:t>
            </a:r>
          </a:p>
        </p:txBody>
      </p:sp>
      <p:grpSp>
        <p:nvGrpSpPr>
          <p:cNvPr id="29" name="组合 28"/>
          <p:cNvGrpSpPr/>
          <p:nvPr/>
        </p:nvGrpSpPr>
        <p:grpSpPr>
          <a:xfrm>
            <a:off x="3260366" y="4643900"/>
            <a:ext cx="776605" cy="984885"/>
            <a:chOff x="7968208" y="5825773"/>
            <a:chExt cx="776605" cy="984885"/>
          </a:xfrm>
        </p:grpSpPr>
        <p:sp>
          <p:nvSpPr>
            <p:cNvPr id="30" name="矩形 29"/>
            <p:cNvSpPr/>
            <p:nvPr/>
          </p:nvSpPr>
          <p:spPr>
            <a:xfrm>
              <a:off x="8070194" y="5825773"/>
              <a:ext cx="648072" cy="523220"/>
            </a:xfrm>
            <a:prstGeom prst="rect">
              <a:avLst/>
            </a:prstGeom>
          </p:spPr>
          <p:txBody>
            <a:bodyPr wrap="square">
              <a:spAutoFit/>
            </a:bodyPr>
            <a:lstStyle/>
            <a:p>
              <a:r>
                <a:rPr lang="en-US" altLang="zh-CN" sz="2800" dirty="0">
                  <a:latin typeface="微软雅黑" panose="020B0503020204020204" pitchFamily="34" charset="-122"/>
                  <a:ea typeface="微软雅黑" panose="020B0503020204020204" pitchFamily="34" charset="-122"/>
                  <a:cs typeface="仿宋" panose="02010609060101010101" charset="-122"/>
                </a:rPr>
                <a:t>W</a:t>
              </a:r>
              <a:endParaRPr lang="zh-CN" altLang="en-US" sz="2800" dirty="0"/>
            </a:p>
          </p:txBody>
        </p:sp>
        <p:sp>
          <p:nvSpPr>
            <p:cNvPr id="31" name="矩形 30"/>
            <p:cNvSpPr/>
            <p:nvPr/>
          </p:nvSpPr>
          <p:spPr>
            <a:xfrm>
              <a:off x="8178206" y="6287438"/>
              <a:ext cx="432048" cy="523220"/>
            </a:xfrm>
            <a:prstGeom prst="rect">
              <a:avLst/>
            </a:prstGeom>
          </p:spPr>
          <p:txBody>
            <a:bodyPr wrap="square">
              <a:spAutoFit/>
            </a:bodyPr>
            <a:lstStyle/>
            <a:p>
              <a:r>
                <a:rPr lang="en-US" altLang="zh-CN" sz="2800" dirty="0">
                  <a:latin typeface="微软雅黑" panose="020B0503020204020204" pitchFamily="34" charset="-122"/>
                  <a:ea typeface="微软雅黑" panose="020B0503020204020204" pitchFamily="34" charset="-122"/>
                </a:rPr>
                <a:t>t</a:t>
              </a:r>
              <a:endParaRPr lang="zh-CN" altLang="en-US" sz="2800" dirty="0">
                <a:latin typeface="微软雅黑" panose="020B0503020204020204" pitchFamily="34" charset="-122"/>
                <a:ea typeface="微软雅黑" panose="020B0503020204020204" pitchFamily="34" charset="-122"/>
              </a:endParaRPr>
            </a:p>
          </p:txBody>
        </p:sp>
        <p:cxnSp>
          <p:nvCxnSpPr>
            <p:cNvPr id="32" name="直接连接符 31"/>
            <p:cNvCxnSpPr/>
            <p:nvPr/>
          </p:nvCxnSpPr>
          <p:spPr>
            <a:xfrm>
              <a:off x="7968208" y="6297374"/>
              <a:ext cx="77660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 name="组合 36"/>
          <p:cNvGrpSpPr/>
          <p:nvPr/>
        </p:nvGrpSpPr>
        <p:grpSpPr>
          <a:xfrm>
            <a:off x="4374254" y="4643900"/>
            <a:ext cx="776605" cy="523220"/>
            <a:chOff x="7968208" y="5825773"/>
            <a:chExt cx="776605" cy="523220"/>
          </a:xfrm>
        </p:grpSpPr>
        <p:sp>
          <p:nvSpPr>
            <p:cNvPr id="38" name="矩形 37"/>
            <p:cNvSpPr/>
            <p:nvPr/>
          </p:nvSpPr>
          <p:spPr>
            <a:xfrm>
              <a:off x="8070194" y="5825773"/>
              <a:ext cx="648072" cy="523220"/>
            </a:xfrm>
            <a:prstGeom prst="rect">
              <a:avLst/>
            </a:prstGeom>
          </p:spPr>
          <p:txBody>
            <a:bodyPr wrap="square">
              <a:spAutoFit/>
            </a:bodyPr>
            <a:lstStyle/>
            <a:p>
              <a:r>
                <a:rPr lang="en-US" altLang="zh-CN" sz="2800" dirty="0">
                  <a:latin typeface="微软雅黑" panose="020B0503020204020204" pitchFamily="34" charset="-122"/>
                  <a:ea typeface="微软雅黑" panose="020B0503020204020204" pitchFamily="34" charset="-122"/>
                </a:rPr>
                <a:t>Fs</a:t>
              </a:r>
              <a:endParaRPr lang="zh-CN" altLang="en-US" sz="2800" dirty="0"/>
            </a:p>
          </p:txBody>
        </p:sp>
        <p:cxnSp>
          <p:nvCxnSpPr>
            <p:cNvPr id="40" name="直接连接符 39"/>
            <p:cNvCxnSpPr/>
            <p:nvPr/>
          </p:nvCxnSpPr>
          <p:spPr>
            <a:xfrm>
              <a:off x="7968208" y="6297374"/>
              <a:ext cx="77660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4525518" y="5058995"/>
            <a:ext cx="708389" cy="871416"/>
            <a:chOff x="8154936" y="5826094"/>
            <a:chExt cx="708389" cy="871416"/>
          </a:xfrm>
        </p:grpSpPr>
        <p:sp>
          <p:nvSpPr>
            <p:cNvPr id="42" name="矩形 41"/>
            <p:cNvSpPr/>
            <p:nvPr/>
          </p:nvSpPr>
          <p:spPr>
            <a:xfrm>
              <a:off x="8215253" y="5826094"/>
              <a:ext cx="648072" cy="523220"/>
            </a:xfrm>
            <a:prstGeom prst="rect">
              <a:avLst/>
            </a:prstGeom>
          </p:spPr>
          <p:txBody>
            <a:bodyPr wrap="square">
              <a:spAutoFit/>
            </a:bodyPr>
            <a:lstStyle/>
            <a:p>
              <a:r>
                <a:rPr lang="en-US" altLang="zh-CN" sz="2800" dirty="0">
                  <a:latin typeface="微软雅黑" panose="020B0503020204020204" pitchFamily="34" charset="-122"/>
                  <a:ea typeface="微软雅黑" panose="020B0503020204020204" pitchFamily="34" charset="-122"/>
                  <a:cs typeface="仿宋" panose="02010609060101010101" charset="-122"/>
                </a:rPr>
                <a:t>s</a:t>
              </a:r>
              <a:endParaRPr lang="zh-CN" altLang="en-US" sz="2800" dirty="0"/>
            </a:p>
          </p:txBody>
        </p:sp>
        <p:sp>
          <p:nvSpPr>
            <p:cNvPr id="43" name="矩形 42"/>
            <p:cNvSpPr/>
            <p:nvPr/>
          </p:nvSpPr>
          <p:spPr>
            <a:xfrm>
              <a:off x="8226984" y="6174290"/>
              <a:ext cx="432048" cy="523220"/>
            </a:xfrm>
            <a:prstGeom prst="rect">
              <a:avLst/>
            </a:prstGeom>
          </p:spPr>
          <p:txBody>
            <a:bodyPr wrap="square">
              <a:spAutoFit/>
            </a:bodyPr>
            <a:lstStyle/>
            <a:p>
              <a:r>
                <a:rPr lang="en-US" altLang="zh-CN" sz="2800" dirty="0">
                  <a:latin typeface="微软雅黑" panose="020B0503020204020204" pitchFamily="34" charset="-122"/>
                  <a:ea typeface="微软雅黑" panose="020B0503020204020204" pitchFamily="34" charset="-122"/>
                </a:rPr>
                <a:t>v</a:t>
              </a:r>
              <a:endParaRPr lang="zh-CN" altLang="en-US" sz="2800" dirty="0">
                <a:latin typeface="微软雅黑" panose="020B0503020204020204" pitchFamily="34" charset="-122"/>
                <a:ea typeface="微软雅黑" panose="020B0503020204020204" pitchFamily="34" charset="-122"/>
              </a:endParaRPr>
            </a:p>
          </p:txBody>
        </p:sp>
        <p:cxnSp>
          <p:nvCxnSpPr>
            <p:cNvPr id="44" name="直接连接符 43"/>
            <p:cNvCxnSpPr/>
            <p:nvPr/>
          </p:nvCxnSpPr>
          <p:spPr>
            <a:xfrm>
              <a:off x="8154936" y="6281071"/>
              <a:ext cx="504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ppt_x"/>
                                          </p:val>
                                        </p:tav>
                                        <p:tav tm="100000">
                                          <p:val>
                                            <p:strVal val="#ppt_x"/>
                                          </p:val>
                                        </p:tav>
                                      </p:tavLst>
                                    </p:anim>
                                    <p:anim calcmode="lin" valueType="num">
                                      <p:cBhvr additive="base">
                                        <p:cTn id="2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500"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500"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500" fill="hold">
                                          <p:stCondLst>
                                            <p:cond delay="0"/>
                                          </p:stCondLst>
                                        </p:cTn>
                                        <p:tgtEl>
                                          <p:spTgt spid="26"/>
                                        </p:tgtEl>
                                        <p:attrNameLst>
                                          <p:attrName>style.visibility</p:attrName>
                                        </p:attrNameLst>
                                      </p:cBhvr>
                                      <p:to>
                                        <p:strVal val="visible"/>
                                      </p:to>
                                    </p:set>
                                    <p:anim calcmode="lin" valueType="num">
                                      <p:cBhvr additive="base">
                                        <p:cTn id="49" dur="500" fill="hold"/>
                                        <p:tgtEl>
                                          <p:spTgt spid="26"/>
                                        </p:tgtEl>
                                        <p:attrNameLst>
                                          <p:attrName>ppt_x</p:attrName>
                                        </p:attrNameLst>
                                      </p:cBhvr>
                                      <p:tavLst>
                                        <p:tav tm="0">
                                          <p:val>
                                            <p:strVal val="#ppt_x"/>
                                          </p:val>
                                        </p:tav>
                                        <p:tav tm="100000">
                                          <p:val>
                                            <p:strVal val="#ppt_x"/>
                                          </p:val>
                                        </p:tav>
                                      </p:tavLst>
                                    </p:anim>
                                    <p:anim calcmode="lin" valueType="num">
                                      <p:cBhvr additive="base">
                                        <p:cTn id="5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500" fill="hold">
                                          <p:stCondLst>
                                            <p:cond delay="0"/>
                                          </p:stCondLst>
                                        </p:cTn>
                                        <p:tgtEl>
                                          <p:spTgt spid="27"/>
                                        </p:tgtEl>
                                        <p:attrNameLst>
                                          <p:attrName>style.visibility</p:attrName>
                                        </p:attrNameLst>
                                      </p:cBhvr>
                                      <p:to>
                                        <p:strVal val="visible"/>
                                      </p:to>
                                    </p:set>
                                    <p:anim calcmode="lin" valueType="num">
                                      <p:cBhvr additive="base">
                                        <p:cTn id="55" dur="500" fill="hold"/>
                                        <p:tgtEl>
                                          <p:spTgt spid="27"/>
                                        </p:tgtEl>
                                        <p:attrNameLst>
                                          <p:attrName>ppt_x</p:attrName>
                                        </p:attrNameLst>
                                      </p:cBhvr>
                                      <p:tavLst>
                                        <p:tav tm="0">
                                          <p:val>
                                            <p:strVal val="#ppt_x"/>
                                          </p:val>
                                        </p:tav>
                                        <p:tav tm="100000">
                                          <p:val>
                                            <p:strVal val="#ppt_x"/>
                                          </p:val>
                                        </p:tav>
                                      </p:tavLst>
                                    </p:anim>
                                    <p:anim calcmode="lin" valueType="num">
                                      <p:cBhvr additive="base">
                                        <p:cTn id="5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500" fill="hold">
                                          <p:stCondLst>
                                            <p:cond delay="0"/>
                                          </p:stCondLst>
                                        </p:cTn>
                                        <p:tgtEl>
                                          <p:spTgt spid="28"/>
                                        </p:tgtEl>
                                        <p:attrNameLst>
                                          <p:attrName>style.visibility</p:attrName>
                                        </p:attrNameLst>
                                      </p:cBhvr>
                                      <p:to>
                                        <p:strVal val="visible"/>
                                      </p:to>
                                    </p:set>
                                    <p:anim calcmode="lin" valueType="num">
                                      <p:cBhvr additive="base">
                                        <p:cTn id="61" dur="500" fill="hold"/>
                                        <p:tgtEl>
                                          <p:spTgt spid="28"/>
                                        </p:tgtEl>
                                        <p:attrNameLst>
                                          <p:attrName>ppt_x</p:attrName>
                                        </p:attrNameLst>
                                      </p:cBhvr>
                                      <p:tavLst>
                                        <p:tav tm="0">
                                          <p:val>
                                            <p:strVal val="#ppt_x"/>
                                          </p:val>
                                        </p:tav>
                                        <p:tav tm="100000">
                                          <p:val>
                                            <p:strVal val="#ppt_x"/>
                                          </p:val>
                                        </p:tav>
                                      </p:tavLst>
                                    </p:anim>
                                    <p:anim calcmode="lin" valueType="num">
                                      <p:cBhvr additive="base">
                                        <p:cTn id="62"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4" grpId="0"/>
      <p:bldP spid="25" grpId="0"/>
      <p:bldP spid="26" grpId="0"/>
      <p:bldP spid="27" grpId="0"/>
      <p:bldP spid="28"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UNIT_TABLE_BEAUTIFY" val="smartTable{65094848-b1f4-4a4f-9076-1cdbba5d3141}"/>
</p:tagLst>
</file>

<file path=ppt/tags/tag2.xml><?xml version="1.0" encoding="utf-8"?>
<p:tagLst xmlns:a="http://schemas.openxmlformats.org/drawingml/2006/main" xmlns:r="http://schemas.openxmlformats.org/officeDocument/2006/relationships" xmlns:p="http://schemas.openxmlformats.org/presentationml/2006/main">
  <p:tag name="KSO_WM_UNIT_TABLE_BEAUTIFY" val="smartTable{adc27a12-ce1d-4b60-8056-423f27c9705f}"/>
</p:tagLst>
</file>

<file path=ppt/theme/theme1.xml><?xml version="1.0" encoding="utf-8"?>
<a:theme xmlns:a="http://schemas.openxmlformats.org/drawingml/2006/main" name="默认设计模板">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fontScheme name="Cambria-Calibri">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atMod val="350000"/>
                <a:shade val="99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10</TotalTime>
  <Words>4085</Words>
  <Application>Microsoft Office PowerPoint</Application>
  <PresentationFormat>宽屏</PresentationFormat>
  <Paragraphs>406</Paragraphs>
  <Slides>41</Slides>
  <Notes>14</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41</vt:i4>
      </vt:variant>
    </vt:vector>
  </HeadingPairs>
  <TitlesOfParts>
    <vt:vector size="47" baseType="lpstr">
      <vt:lpstr>思源宋体 CN</vt:lpstr>
      <vt:lpstr>微软雅黑</vt:lpstr>
      <vt:lpstr>Arial</vt:lpstr>
      <vt:lpstr>Calibri</vt:lpstr>
      <vt:lpstr>Calibri Light</vt:lpstr>
      <vt:lpstr>默认设计模板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TWJ</cp:lastModifiedBy>
  <cp:revision>712</cp:revision>
  <dcterms:created xsi:type="dcterms:W3CDTF">2015-07-09T08:14:00Z</dcterms:created>
  <dcterms:modified xsi:type="dcterms:W3CDTF">2021-09-14T06:34:54Z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2052-11.1.0.10214</vt:lpwstr>
  </property>
</Properties>
</file>