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703" r:id="rId3"/>
    <p:sldId id="713" r:id="rId4"/>
    <p:sldId id="666" r:id="rId5"/>
    <p:sldId id="705" r:id="rId6"/>
    <p:sldId id="706" r:id="rId7"/>
    <p:sldId id="714" r:id="rId8"/>
    <p:sldId id="721" r:id="rId9"/>
    <p:sldId id="707" r:id="rId10"/>
    <p:sldId id="728" r:id="rId11"/>
    <p:sldId id="723" r:id="rId12"/>
    <p:sldId id="708" r:id="rId13"/>
    <p:sldId id="724" r:id="rId14"/>
    <p:sldId id="718" r:id="rId15"/>
    <p:sldId id="709" r:id="rId16"/>
    <p:sldId id="722" r:id="rId17"/>
    <p:sldId id="720" r:id="rId18"/>
    <p:sldId id="712" r:id="rId19"/>
    <p:sldId id="725" r:id="rId20"/>
    <p:sldId id="726" r:id="rId21"/>
    <p:sldId id="727" r:id="rId22"/>
    <p:sldId id="715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1A68F0"/>
    <a:srgbClr val="F4B183"/>
    <a:srgbClr val="013564"/>
    <a:srgbClr val="FF0000"/>
    <a:srgbClr val="175B5C"/>
    <a:srgbClr val="5B9BD5"/>
    <a:srgbClr val="339933"/>
    <a:srgbClr val="2BABC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142"/>
        <p:guide pos="3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698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33575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EF3A-BA68-4267-8B67-FA4E02C815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4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&#33021;&#25215;&#36733;&#37325;&#29289;&#30340;&#27233;&#30382;&#27877;&#33337;_1080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1A6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第三节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775520" y="3357563"/>
            <a:ext cx="70573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704082" y="2524616"/>
            <a:ext cx="6336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物体的浮沉条件及应用  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760296" y="652626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第十章    浮力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3883807" y="3480741"/>
            <a:ext cx="4968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  物体浮沉条件的应用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3">
            <a:extLst>
              <a:ext uri="{FF2B5EF4-FFF2-40B4-BE49-F238E27FC236}">
                <a16:creationId xmlns:a16="http://schemas.microsoft.com/office/drawing/2014/main" id="{4741E90F-1FB0-4C8B-AEBB-B2DE02C25705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245C450-EC43-4470-913F-6A275490817C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51B1673B-F31D-413A-83A9-E32371AA8256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9C65CE38-EE3B-4C98-82A4-B1E00D5561A7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9B7B70AE-7E24-448C-9586-AB9DA810DB82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2698F272-A495-4AB0-AFA1-4CBC25090FFD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8E1A5334-8F9D-438A-BD60-17F3029EA943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6D0212C3-8F06-42F0-9A85-F0292EB48D57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BEF2F1BD-A155-4EB4-990E-F3E1FDBAAE55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96D3FBF5-FA7B-4874-8FA7-A68E2E4A4FE3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BC7E866-BA54-4A3A-BFF7-CABBED132FFD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A9B03012-729E-4C30-AC8A-9BE64C83B15B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39F0C389-AA14-4E30-A0D9-0049BA3D4BC2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6FD32A49-35D2-4BFF-B331-E9E4753940EF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43D04EC7-F3EC-4383-8484-25BB0A827B3E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4015ACA6-8949-4B7C-96E9-E4F754622FB7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362DB722-B5F4-4A3A-9655-A7BBB3E6A9BA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C79268AA-F208-45FD-94FB-E2B8AC96A286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147BF876-E198-43FA-98AD-6E439DA817BA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5E569866-5429-4873-A07F-C581C413F621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7147244F-47F9-4670-B5C1-3DC68B9EB00B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AEDDAAC3-D469-474A-B7A6-0EB3D199D834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CA828E94-4FC8-45A6-AD9A-8610E260CC16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73DD3A4E-20D1-46C7-8E60-673FDC15E0B3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8C995958-123F-4E67-8544-0D6405DC8335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6B0EEB4D-642C-439F-9C2B-3F2CB3D02F65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CF631D95-619E-4320-9348-9FFD0363FAD6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7B5803D-1707-4F66-803D-0867102D3F0E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83343D0E-8A20-454E-8739-68352C1D279F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7944FFFD-9E3A-44DC-938E-8222EFD97A8A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C4DBC4AF-6F91-42B7-8C53-A928AC23FDF5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9D79D850-90B5-467E-9D51-741693B8B776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4D428186-3A5E-4E76-B5B6-AE53D2F6DB3A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BD71FA60-98F5-41C9-8326-00EDFA7F4065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551C505E-AA64-4AA3-902B-DC598A63DA08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882C4CC9-A9E6-40EF-AAC2-671654305528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DF1AACD0-D7F6-4EBF-9F73-517FD3377CC4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864B366F-9A8E-4B1E-A799-2BD532E1535D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2F7F1A52-D5A1-4713-B6FC-6AF6DF991D7C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1E3BA352-81F6-4121-97F7-CDAC219C7BA3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33E1F0F2-669A-408A-AF96-BF2298DE1159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B44723FF-B568-4598-AA8B-AD6D3EABD200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C50E1134-2C90-4DAB-B043-77F5B70142F6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F4016B78-D9CA-49CF-9053-95BD1652B910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50136EBF-B958-4442-9C7B-20A6B53245D2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02C682FD-0539-4AB5-9671-0BB52C5E51A4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A366B383-0F23-464C-918F-BC7C019044E7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72D55A1A-EB34-41BC-9271-9CC4CE520AE3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F924A3A0-FC56-469B-8829-AD8BCB563A48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03E9A0A4-CF25-4AF9-9105-FDCDF2DA1399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BF0CCD93-2B75-407B-A0A6-470904ED74AF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64FB80FD-DC47-4EB8-8296-DAC97A8036C5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47AE3658-4027-411B-8E8D-1F8B4038490B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376324B9-D54C-4C89-955E-7A3BE50F1E45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C568514E-FA01-45D3-BEE2-630CFB7ACAD0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42938134-1E09-4432-8D6F-FAFF971F8E5D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95FA4D62-E091-4D0C-BEC7-69E8EFD50616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B09DE600-7581-40DA-A8E5-EDA119C813FD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411" name="内容占位符 1"/>
          <p:cNvSpPr txBox="1">
            <a:spLocks noChangeArrowheads="1"/>
          </p:cNvSpPr>
          <p:nvPr/>
        </p:nvSpPr>
        <p:spPr bwMode="auto">
          <a:xfrm>
            <a:off x="983432" y="1484784"/>
            <a:ext cx="10464800" cy="4239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/>
          <a:lstStyle/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潜水艇浸没在水中，在它下潜的过程中，关于它受到的重力和浮力的说法正确的是（       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A.重力不变，浮力不变 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B.重力变大，浮力变小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C.重力变大，浮力不变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D.重力变小，浮力变大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4511824" y="2276872"/>
            <a:ext cx="711200" cy="553994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1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83432" y="5445224"/>
            <a:ext cx="6705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工作原理：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靠空气浮力升空</a:t>
            </a:r>
            <a:endParaRPr lang="en-US" altLang="zh-CN" sz="28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1424" y="4668536"/>
            <a:ext cx="104884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内部充有小于空气密度的气体，当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 G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，物体在空气中上浮</a:t>
            </a:r>
            <a:endParaRPr lang="en-US" altLang="zh-CN" sz="28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9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气球和飞艇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326184"/>
            <a:ext cx="2897422" cy="30400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326184"/>
            <a:ext cx="4761007" cy="303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1"/>
          <p:cNvSpPr txBox="1">
            <a:spLocks noChangeArrowheads="1"/>
          </p:cNvSpPr>
          <p:nvPr/>
        </p:nvSpPr>
        <p:spPr bwMode="auto">
          <a:xfrm>
            <a:off x="695400" y="1124744"/>
            <a:ext cx="10805583" cy="43149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/>
          <a:lstStyle/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以下有关热气球的说法正确的是（      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A.为使静止的热气球下降，必须继续给热气球中的空气加热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B.为使静止的热气球下降，只需把热气球上的物体抛掉一部分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C.正在匀速下降的热气球，假如有一物体从热气球上掉下，热气球将立即上升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D.正在匀速下降的热气球，假如有一物体从热气球上掉下，热气球将先下降后上升 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240016" y="1268760"/>
            <a:ext cx="711200" cy="553994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3">
            <a:extLst>
              <a:ext uri="{FF2B5EF4-FFF2-40B4-BE49-F238E27FC236}">
                <a16:creationId xmlns:a16="http://schemas.microsoft.com/office/drawing/2014/main" id="{CDBCCC8D-A1F8-40DA-BC60-6538B44E10EF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E51C0714-87A7-4559-8E69-6245418031A3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2BAAA436-72DD-4FD1-A3C4-028A767C680F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B13BD922-B90A-499F-8214-22B7BD1D8D5F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735C235C-717F-4C7D-9A00-E72DD6761826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28A2B73B-E6CD-4291-A768-5E3B99AF988C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3925F0C0-526C-4D5A-890E-60FF6E007A14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669813ED-528D-4737-8CBB-15449252432A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F80EA9EC-CFFC-4951-870E-E9B8A8F76D42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9A9E5A4-35B4-4752-8C9A-C712EFEC8203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9C92E55-80EE-4795-B2BF-40DCB89FBB03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C2C5E3C-C371-4115-B093-391411CBD8C9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590752A8-F452-476E-B473-A9679134A764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F263F2E6-E2EB-43D2-ABA9-CD67A85BEF39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574B5B57-D8C1-4510-8B60-38EAAE61FBEC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0C9E2AF5-A01C-4ED2-A84E-A6C93885E5D8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5BAA1F72-3572-4A9F-BFF2-DAF0A64247C0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4A21327B-8679-4CD7-B58C-3EE8FF8A5ADE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9F7B401C-46E6-457B-AFFE-CA5FBC830A03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87D68B53-5F8D-4AC1-A926-546B3A61965F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F43DE985-0AE5-4853-8CF1-8EC4949B99C2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3BA99FA3-8FAD-45D5-97D5-CDC78398505E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9C6AD24F-EB7E-470F-A06E-EB8BB2564982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C64BAD6D-DB32-41B8-BBA1-D76BA08F685C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CDD71209-617A-4D24-B80E-953FF494D5EA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4778B93B-3746-48B7-9D86-772F305A5F3C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8F109091-AB73-454E-8F3E-782C71A87C63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3705EDE8-2FE7-4D11-8F66-96B058E2377E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94FF5F4F-8874-4D42-8665-F2FAB17B3A3F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62A56DA6-F63E-4EF4-85E0-406D0EC3678D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3DF68238-16AB-4E45-94B6-65784B939D92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352499E2-709C-4CD1-9255-B79C49679100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EDC84AAC-03C7-4008-98A2-C6BFEBEB486B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7AE5747F-2133-4074-8526-5F53ED6605D9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13C0CC96-F927-42D3-AA94-77E8EA521103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1F6DA889-A194-4FDB-893B-5EB6A041CE68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001080FE-0028-400A-BDF4-D48D297207BD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DD590FCD-44B1-44B7-924D-F93DF38B0322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C0984889-F7DA-4594-8BEC-7A22B2CE5EFC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0E667068-B7A5-4786-B4D8-03C409427942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293EFD72-700B-41F8-BD51-24347CD1559D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4E6D5C32-3883-47AD-A8EA-7DF1A6BBBE10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937EFCE9-6CBA-485E-9BA0-DB14EF167A84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7255E3A2-805A-4FA5-ADAF-B08DAFBB0D3C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99A2C7F0-1DED-4838-9A45-CDAD831F6DB5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ADCB70BE-C0D2-4AF6-8424-AF457E08476B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EBBDCC7F-38F4-4089-A81E-E8EDC1751AFF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957CECAA-D3F7-4E71-967D-88C23217F7EC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0DEE2574-28A6-415A-B1DB-63AE0ADDF57D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83EA0EE8-57F9-42B3-89AC-278183433F1E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10E3687C-2CCA-4E00-BC86-49CC8D7412AA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53F93267-7DBF-476F-8612-AF56720DE24C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A8D55823-92C8-4A71-8589-17780C2F85C3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73524D0B-0B0B-4A2F-A422-3FD396F3382A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3629B481-72CE-4CA4-9361-88706848C4C7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3AB3F550-1059-4D80-A447-D5425EE42A4C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7A145B8B-683C-4B94-B973-4983CCF1DD9E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E0CF36DB-A586-471A-87AA-C723655F0D50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04948" y="1412776"/>
            <a:ext cx="7200799" cy="3924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结构：</a:t>
            </a:r>
            <a:endParaRPr lang="en-US" altLang="zh-CN" sz="2800" b="1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它是用密封的玻璃管制成的。上段的外径均匀，是用来标刻度线的部分，中间段做成内径较大的玻璃泡，最下端的玻璃泡内装有密度很大的许多小弹丸（如铅丸）或水银等，整体是一根粗细不均匀的密封玻璃管。</a:t>
            </a: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9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密度计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15089" r="6070" b="5010"/>
          <a:stretch>
            <a:fillRect/>
          </a:stretch>
        </p:blipFill>
        <p:spPr>
          <a:xfrm rot="20266775">
            <a:off x="7537787" y="1595677"/>
            <a:ext cx="4292970" cy="389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/>
          <p:nvPr/>
        </p:nvSpPr>
        <p:spPr>
          <a:xfrm>
            <a:off x="1055440" y="659985"/>
            <a:ext cx="6768752" cy="526297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zh-CN" altLang="zh-CN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密度计</a:t>
            </a: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的用途：</a:t>
            </a:r>
            <a:endParaRPr lang="zh-CN" altLang="zh-CN" sz="2800" b="1" noProof="1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测量液体密度</a:t>
            </a:r>
            <a:endParaRPr lang="en-US" altLang="zh-CN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密度计的工作原理</a:t>
            </a: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2800" b="1" noProof="1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物体漂浮在液面上的条件</a:t>
            </a:r>
            <a:r>
              <a:rPr lang="zh-CN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zh-CN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en-US" altLang="zh-CN" sz="2800" b="1" i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密度计</a:t>
            </a: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的刻度特点：</a:t>
            </a:r>
            <a:endParaRPr lang="en-US" altLang="zh-CN" sz="2800" b="1" noProof="1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上小下大，上稀下密</a:t>
            </a:r>
            <a:endParaRPr lang="en-US" altLang="zh-CN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密度计的读数方法：</a:t>
            </a:r>
            <a:endParaRPr lang="en-US" altLang="zh-CN" sz="2800" b="1" noProof="1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静止时液面所对刻度乘以水的密度</a:t>
            </a:r>
            <a:endParaRPr lang="en-US" altLang="zh-CN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-2147482618" descr="CK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5088" y="1206848"/>
            <a:ext cx="1128391" cy="41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1"/>
          <p:cNvSpPr txBox="1">
            <a:spLocks noChangeArrowheads="1"/>
          </p:cNvSpPr>
          <p:nvPr/>
        </p:nvSpPr>
        <p:spPr bwMode="auto">
          <a:xfrm>
            <a:off x="623392" y="1124744"/>
            <a:ext cx="10890249" cy="43222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/>
          <a:lstStyle/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如图所示，把一个自制的密度计分别放入三种不同的液体中，则下列判断正确的是（      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A.这个密度计在丙液体中受到的浮力较大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B.这个密度计在乙液体中受到的浮力较大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C.甲液体的密度最大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D.丙液体的密度最小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647728" y="1916832"/>
            <a:ext cx="711200" cy="553994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pic>
        <p:nvPicPr>
          <p:cNvPr id="19460" name="图片 -2147482617" descr="wlja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4072" y="3356992"/>
            <a:ext cx="44534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6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"/>
          <p:cNvSpPr txBox="1">
            <a:spLocks noChangeArrowheads="1"/>
          </p:cNvSpPr>
          <p:nvPr/>
        </p:nvSpPr>
        <p:spPr bwMode="auto">
          <a:xfrm>
            <a:off x="1055439" y="2816474"/>
            <a:ext cx="576064" cy="2233163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txBody>
          <a:bodyPr wrap="square" lIns="72000" tIns="0" rIns="0" bIns="36000">
            <a:spAutoFit/>
          </a:bodyPr>
          <a:lstStyle>
            <a:defPPr>
              <a:defRPr lang="zh-CN"/>
            </a:defPPr>
            <a:lvl1pPr eaLnBrk="1" hangingPunct="1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sz="2800" dirty="0"/>
              <a:t>浮力的应用</a:t>
            </a:r>
          </a:p>
        </p:txBody>
      </p:sp>
      <p:sp>
        <p:nvSpPr>
          <p:cNvPr id="19" name="文本框 4"/>
          <p:cNvSpPr txBox="1">
            <a:spLocks noChangeArrowheads="1"/>
          </p:cNvSpPr>
          <p:nvPr/>
        </p:nvSpPr>
        <p:spPr bwMode="auto">
          <a:xfrm>
            <a:off x="2423592" y="1628800"/>
            <a:ext cx="108012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轮船</a:t>
            </a:r>
          </a:p>
        </p:txBody>
      </p:sp>
      <p:sp>
        <p:nvSpPr>
          <p:cNvPr id="20" name="文本框 4"/>
          <p:cNvSpPr txBox="1">
            <a:spLocks noChangeArrowheads="1"/>
          </p:cNvSpPr>
          <p:nvPr/>
        </p:nvSpPr>
        <p:spPr bwMode="auto">
          <a:xfrm>
            <a:off x="2423592" y="2780928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潜水艇</a:t>
            </a:r>
          </a:p>
        </p:txBody>
      </p:sp>
      <p:sp>
        <p:nvSpPr>
          <p:cNvPr id="21" name="文本框 4"/>
          <p:cNvSpPr txBox="1">
            <a:spLocks noChangeArrowheads="1"/>
          </p:cNvSpPr>
          <p:nvPr/>
        </p:nvSpPr>
        <p:spPr bwMode="auto">
          <a:xfrm>
            <a:off x="2423592" y="4005064"/>
            <a:ext cx="208823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气球和飞艇</a:t>
            </a: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423592" y="551723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密度计</a:t>
            </a:r>
          </a:p>
        </p:txBody>
      </p:sp>
      <p:sp>
        <p:nvSpPr>
          <p:cNvPr id="23" name="文本框 4"/>
          <p:cNvSpPr txBox="1">
            <a:spLocks noChangeArrowheads="1"/>
          </p:cNvSpPr>
          <p:nvPr/>
        </p:nvSpPr>
        <p:spPr bwMode="auto">
          <a:xfrm>
            <a:off x="5591944" y="2708920"/>
            <a:ext cx="42484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改变自身重力来实现浮沉</a:t>
            </a:r>
          </a:p>
        </p:txBody>
      </p:sp>
      <p:sp>
        <p:nvSpPr>
          <p:cNvPr id="24" name="文本框 4"/>
          <p:cNvSpPr txBox="1">
            <a:spLocks noChangeArrowheads="1"/>
          </p:cNvSpPr>
          <p:nvPr/>
        </p:nvSpPr>
        <p:spPr bwMode="auto">
          <a:xfrm>
            <a:off x="5591944" y="3933056"/>
            <a:ext cx="381642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充密度小于空气的气体</a:t>
            </a:r>
          </a:p>
        </p:txBody>
      </p:sp>
      <p:sp>
        <p:nvSpPr>
          <p:cNvPr id="25" name="文本框 4"/>
          <p:cNvSpPr txBox="1">
            <a:spLocks noChangeArrowheads="1"/>
          </p:cNvSpPr>
          <p:nvPr/>
        </p:nvSpPr>
        <p:spPr bwMode="auto">
          <a:xfrm>
            <a:off x="5611222" y="5615315"/>
            <a:ext cx="365313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测量液体密度的仪器</a:t>
            </a:r>
          </a:p>
        </p:txBody>
      </p:sp>
      <p:sp>
        <p:nvSpPr>
          <p:cNvPr id="26" name="文本框 4"/>
          <p:cNvSpPr txBox="1">
            <a:spLocks noChangeArrowheads="1"/>
          </p:cNvSpPr>
          <p:nvPr/>
        </p:nvSpPr>
        <p:spPr bwMode="auto">
          <a:xfrm>
            <a:off x="5591944" y="1412776"/>
            <a:ext cx="518457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制成</a:t>
            </a:r>
            <a:r>
              <a:rPr lang="en-US" altLang="zh-CN" dirty="0"/>
              <a:t>“</a:t>
            </a:r>
            <a:r>
              <a:rPr lang="zh-CN" altLang="en-US" dirty="0"/>
              <a:t>空心</a:t>
            </a:r>
            <a:r>
              <a:rPr lang="en-US" altLang="zh-CN" dirty="0"/>
              <a:t>”</a:t>
            </a:r>
            <a:r>
              <a:rPr lang="zh-CN" altLang="en-US" dirty="0"/>
              <a:t>增大浮力，使浮力等于船和货物的总重来实现漂浮</a:t>
            </a:r>
          </a:p>
        </p:txBody>
      </p:sp>
      <p:grpSp>
        <p:nvGrpSpPr>
          <p:cNvPr id="27" name="组合 10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8" name="组合 11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课堂小结</a:t>
              </a:r>
            </a:p>
          </p:txBody>
        </p:sp>
      </p:grpSp>
      <p:grpSp>
        <p:nvGrpSpPr>
          <p:cNvPr id="36" name="组合 19"/>
          <p:cNvGrpSpPr/>
          <p:nvPr/>
        </p:nvGrpSpPr>
        <p:grpSpPr>
          <a:xfrm>
            <a:off x="1631504" y="1916832"/>
            <a:ext cx="695494" cy="3880728"/>
            <a:chOff x="1775520" y="2156166"/>
            <a:chExt cx="695494" cy="2364582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1775520" y="3417803"/>
              <a:ext cx="335494" cy="11197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左箭头 40"/>
          <p:cNvSpPr/>
          <p:nvPr/>
        </p:nvSpPr>
        <p:spPr>
          <a:xfrm flipH="1">
            <a:off x="4871864" y="1772816"/>
            <a:ext cx="480483" cy="287338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左箭头 41"/>
          <p:cNvSpPr/>
          <p:nvPr/>
        </p:nvSpPr>
        <p:spPr>
          <a:xfrm flipH="1">
            <a:off x="4871864" y="2852936"/>
            <a:ext cx="480483" cy="287338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ea typeface="微软雅黑" panose="020B0503020204020204" pitchFamily="34" charset="-122"/>
            </a:endParaRPr>
          </a:p>
        </p:txBody>
      </p:sp>
      <p:sp>
        <p:nvSpPr>
          <p:cNvPr id="43" name="左箭头 42"/>
          <p:cNvSpPr/>
          <p:nvPr/>
        </p:nvSpPr>
        <p:spPr>
          <a:xfrm flipH="1">
            <a:off x="4871864" y="4149080"/>
            <a:ext cx="480483" cy="287338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ea typeface="微软雅黑" panose="020B0503020204020204" pitchFamily="34" charset="-122"/>
            </a:endParaRPr>
          </a:p>
        </p:txBody>
      </p:sp>
      <p:sp>
        <p:nvSpPr>
          <p:cNvPr id="44" name="左箭头 43"/>
          <p:cNvSpPr/>
          <p:nvPr/>
        </p:nvSpPr>
        <p:spPr>
          <a:xfrm flipH="1">
            <a:off x="4871864" y="5733256"/>
            <a:ext cx="480483" cy="287338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1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67408" y="900584"/>
            <a:ext cx="10801200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．如图所示是曹冲测量大象质量的情景，针对测量，同学们提出的几点认识中不正确的是（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04923" y="2132856"/>
            <a:ext cx="10657184" cy="4616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．测量时应用到了阿基米德原理和沉浮条件	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．船装石头时，水面要与装大象时做的标记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线重合，是为了使两次浮力相同	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．船装石头，当水面与装大象时做的标记线重合时，船上石头的质量减去船的质量即等于大象的质量	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．船装石头，当水面与装大象时做的标记线重合时，船上石头的质量即等于大象的质量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3872" y="171909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https://timgsa.baidu.com/timg?image&amp;quality=80&amp;size=b9999_10000&amp;sec=1608022857765&amp;di=07cf5b73384c6fb045f147f91f3f4375&amp;imgtype=0&amp;src=http%3A%2F%2Fwww.zmdtvw.cn%2Fd%2Ffile%2Fp%2F2017%2F06%2F30%2F49c696b19aa35126fa68eafa2d8c85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86" y="1739370"/>
            <a:ext cx="3124290" cy="217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911424" y="764704"/>
            <a:ext cx="10441160" cy="2462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．半潜船主要作用是承运货物，它和潜水艇一样通过压载水的调整改变重力，调节装货甲板的高度，以便于装卸货物。下列分析合理的是（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39416" y="2852936"/>
            <a:ext cx="10369152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．半潜船甲板下沉没入水中过程所受浮力减小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．半潜船甲板向上浮出水面过程所受浮力增大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．半潜船从长江驶入东海，所受浮力大小不变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．半潜船通过改变排开水的体积来改变浮力，从而实现上浮和下沉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7648" y="22161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95400" y="620688"/>
            <a:ext cx="10657184" cy="31085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年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17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日下午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时，我国第一艘国产航空母舰在海南三亚交付海军，经中央军委批准，我国第一艘国产航母命名为“中国人民解放军海军山东舰”，舷号为“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17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”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，据悉该航母满载时的排水量为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6.5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万吨，下列有关航母的说法中正确的是（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7408" y="3429000"/>
            <a:ext cx="108012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．航母在水面漂浮时，所受浮力大于重力	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．航母满载时，它的总重力为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6.5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×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．舰载机飞离航母后，航母船身相对于水面会下降一些	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．舰载机飞离航母后，航母船体最底部受到水的压强增大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6320" y="270892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观察与思考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27448" y="1196752"/>
            <a:ext cx="10439597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像“泰坦尼克”号这样的钢铁巨轮为什么能浮在海面上？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撞上冰山后，“泰坦尼克”号为什么会沉没？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983432" y="2852936"/>
            <a:ext cx="6448425" cy="26670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6168008" y="2852936"/>
            <a:ext cx="5229225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13" name="图片 12" descr="学练优物理"/>
            <p:cNvPicPr>
              <a:picLocks noChangeAspect="1"/>
            </p:cNvPicPr>
            <p:nvPr/>
          </p:nvPicPr>
          <p:blipFill>
            <a:blip r:embed="rId3" cstate="hqprint"/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14" name="图片 13" descr="学练优化学"/>
            <p:cNvPicPr>
              <a:picLocks noChangeAspect="1"/>
            </p:cNvPicPr>
            <p:nvPr/>
          </p:nvPicPr>
          <p:blipFill>
            <a:blip r:embed="rId4" cstate="hqprint"/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5" name="图片 14" descr="学练优生物"/>
            <p:cNvPicPr>
              <a:picLocks noChangeAspect="1"/>
            </p:cNvPicPr>
            <p:nvPr/>
          </p:nvPicPr>
          <p:blipFill>
            <a:blip r:embed="rId5" cstate="hqprint"/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hqprint"/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19" name="图片 18" descr="时习之物理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 cstate="hqprint"/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hqprint"/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9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2" name="圆角矩形 31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637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3CC76FFB-98BD-4FBC-B2A0-3D0FBBC7310F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BAC8BA4F-ECAC-4E8F-8041-041A9256C850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B13F887D-289A-4AAB-BC11-55BA96E3C236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83E9A292-0E92-4FC6-AF85-7554C359D7B9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7EE60BAF-3E2D-4552-8A23-432F02109E01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0F12C588-2280-46F2-AD84-5BDB120C2E4A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0D6781EB-7B79-49C3-A29E-FED07EF9EFB2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A534B90B-B01C-4852-A325-1B6F1127045F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00DFAF41-A577-4EEF-B81A-F8C1A8B76B2A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06C00928-6F20-487F-B2B2-2F20BB6609A9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E389B3FF-C507-4951-899B-6F45521C61EA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B0F750AF-BF9C-43B4-8DBF-8635829DE400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DE7C28F0-F2BA-4EB5-BE67-A87286967F75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A0FE6CF2-A16D-433A-A1BB-C4D8937320F6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02D0F88A-A8AF-4869-97B7-F149C08DED07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25620746-260A-4B10-AA32-797EFBDC2F73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7B0497BB-E2D2-4C1B-9C04-4731B182BB6E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C37D89F-BF99-4933-B299-F88FBCD7E1DB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598DF53F-EA0A-4B00-A6E5-160C514200AD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54C0FF5A-85DC-4C72-989B-E3E90A67773B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F33E8A6-15EA-4B31-B2E6-0FFA1A0F2FB8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19246C8F-9F53-44DB-8455-B4B6C089B502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6D8FF648-8B3C-4508-81AE-D7E69F46A964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A58D39F1-4968-4E8C-85D1-237741D38F14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1C860EDE-FB27-4A06-B6F5-22405BB06358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DC160473-8ADA-41BA-95F1-42A8C2AADE3B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4F21BD90-3B02-462C-BFD5-545D4EF34222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E1C1F39A-9431-4BA4-8315-9ADF6FB24A3D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A51BFCC1-815B-4F29-A639-486C5A4942A3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A1D9B9EF-ADF3-4911-849B-1F90485A82E8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8C0703C8-004B-4DA5-BFA5-9872E14AE832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3F4C887F-1243-4B47-8821-5479E90CB463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59B5803E-1A02-4753-9A67-9C90B921909F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8EEB1C7B-66C5-4F0B-B903-31ED9430ED14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DF832857-2525-4CF9-82C0-6F1A95FF4FE9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E113D8C3-47DF-4AFC-A4ED-243D2388B36C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7494B251-E603-42D6-9572-C616828D76E1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EDB2EAED-109B-4AD3-B014-E60431F7EFDD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4310D92B-34A8-45DE-B211-05A55C3F63C7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F4558E5A-D5DB-49AD-86FB-34986B017B47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2327A7D5-AEE2-421D-9315-0432D85B4500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5AED0E4B-F4F3-4026-9FBD-3A9175EACD1A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93CBC131-9D45-4DCB-8A9F-E8237667BC6C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0E587F42-F950-409D-8D8F-23F4F2DA16EF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AAE8540D-1996-4D49-8829-1761BF3A00E4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FC662CA7-0FB4-4F0A-B608-E14091037AC8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F956A6F9-4D25-41E3-B0FD-53FC95F68004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9A1F9D51-D2ED-4C33-9C81-5837049DAE44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27F1779F-E946-47BC-9818-EDDBD676C50D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B293CD93-8D8E-4A13-AE37-010F8AC59018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2A5FF3D8-61EE-4E7F-895E-D21573B88956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6BA27FEF-7F61-4289-A6DD-02F3D11E0267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79CCB6BC-805B-499A-A9DC-2B74DFFA7574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54BCC4D-CFDF-49B1-AA07-7C657EAF093B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B5FE8C8F-E709-4175-8AF0-221B7B97CAE6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3D96FA2F-3C05-4417-BC72-A4BE646DE6BB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ED781273-6BA7-4D23-AEBA-87C1B17563DB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9BECF00C-8CF9-4797-92F4-CBD7DA187DC8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130" y="960755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806575"/>
            <a:ext cx="102285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部分素材选自网络，如有争议，请联系删改。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3">
            <a:extLst>
              <a:ext uri="{FF2B5EF4-FFF2-40B4-BE49-F238E27FC236}">
                <a16:creationId xmlns:a16="http://schemas.microsoft.com/office/drawing/2014/main" id="{F979AF77-D264-432D-A573-03DE206B2D28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FE1FB4EC-6BDC-467B-964D-76B5114B9621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A405F6E8-565E-44B9-975E-4B814E3FF1C6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D0A47FB3-633D-46C6-9F81-600457029C72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7D4A563-36AC-458B-9B7F-4445DF1842B8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31703A50-E3D0-492A-8DC8-1F313FF17F03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0BD6287C-04D1-4F0D-9C7E-D0188A2E2A48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896D53B0-55DD-404B-B06D-68C8485B5F65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104D9BF3-6510-467C-8986-DD418EF2D47A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AF3563D2-1A41-4DCB-990D-846356013EBF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66992C8-D7B0-4A78-B09F-BAB8B6A5CE9A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7B481143-1D82-4FE6-A374-09854359685F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4F4CC465-9A34-40A1-A35B-3F43C08A8912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AA7597A9-AC59-4FC0-8305-482B0A9CF7BA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91D310CC-E780-4E60-AEA6-8F338EA2888F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1FA780DD-C9AA-4CAE-867D-C5611C78BFD6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517C7B2B-9343-404B-B5FB-4F466CDC7BFC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E44AFFBA-1059-46F3-89DA-9F295BBDBB02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7F3F27C1-A63B-4E83-BBF3-2CFA987D1B16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A1EB0D84-A9A5-4649-8D43-58F684FA2A1B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F9F99E30-921F-4501-872A-94520E192B50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85C2BD72-AD63-4D4A-83ED-1B7977AD07D8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D48D26C9-1B29-4BFB-B477-C196C368D511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11674B14-CDAC-41CE-9488-D62D530923AF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16D4C5E5-3131-4FA9-843B-3DDC42C0C924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1749218D-46D8-4E5A-A671-07B01BCD6806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4D449D6-A497-4963-B1D4-DC685E85A822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8FD78C4A-FBAC-4C4C-ADC2-62A646858CC6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0C9519BB-C5F3-4EF0-A2B6-DAC2AFF96AE5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D8D53FEF-8512-4620-81FF-6CAA3A8B0968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1DF348E1-3C42-4048-95E8-437D7FF03965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CA540101-239A-4C05-AD19-CCEDADF73DF7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8B302458-DD23-4FDD-8C2F-0C50AA5BEFC3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3EDA6C07-F38B-449F-9AE3-17BD7B63903E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DBFC3E1F-99A7-46A5-AA92-10F1C3921889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09DC474F-685C-47F4-80B4-E55E27F379AC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3083DED4-19DF-41FE-820F-45E7524D00C8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053A3143-B73D-4613-A5D8-15AD20E39844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06CDE833-4F63-4240-B578-914969B94EC3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1F1FAD4C-1452-4FF3-A27B-3941E6AF71C0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303FC595-C6C4-4A18-9D82-9981B8EAC1DC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F8B77CD4-4563-42D9-A6D2-A17F1CAB5856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03BB4774-D85C-4B9F-9AEA-74B7934A4A35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F6578D60-DAAA-4E45-AF6F-12C93C94AA88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BAD42766-307B-41FD-8200-7CD5BD03C254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7A881112-0923-4E42-AB47-1BBEDE1717BA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9F62AE45-F910-4440-A574-8992898954ED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C379F45F-968E-45F6-8939-90F53DFA43C3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4767A297-7A7B-406E-B153-A9CE15FFE641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2D97F341-2EAA-40E6-AF9D-B7122EBDF560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A2DF737C-C705-4F71-A4B9-82FF347E1FBD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07ECFE54-2FD7-449A-94AC-26AE2AAB4EB9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9E879E19-4774-4AEF-9074-D31CC79EEBE4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3A85B439-D47A-42D4-899D-E708A2C9BBF3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D9B0C4B5-8D9F-45B5-B3D2-63DE24B81967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6E2AD045-70BA-445A-AAAD-3A6148787812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149DCD88-D614-40E0-AB75-5566913D5FB5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4C835381-F19A-477A-93E6-FF53C1B74547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63552" y="3473981"/>
            <a:ext cx="9900265" cy="679450"/>
            <a:chOff x="2111375" y="3579813"/>
            <a:chExt cx="9745574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91087" y="3608372"/>
              <a:ext cx="8965862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知道潜水艇、轮船、密度计等浮沉条件的应用。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（重点）</a:t>
              </a: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44575" y="4521020"/>
                <a:ext cx="635443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89233" y="2000604"/>
            <a:ext cx="8743950" cy="700088"/>
            <a:chOff x="2105025" y="2441575"/>
            <a:chExt cx="8743950" cy="700088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492359"/>
              <a:ext cx="7921625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知道人类从远古时候就开始利用浮力。</a:t>
              </a:r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19898" y="1585499"/>
                <a:ext cx="621001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6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3">
            <a:extLst>
              <a:ext uri="{FF2B5EF4-FFF2-40B4-BE49-F238E27FC236}">
                <a16:creationId xmlns:a16="http://schemas.microsoft.com/office/drawing/2014/main" id="{262A7AAC-20A8-423C-81F5-0628B7FE3EDD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C3275129-532C-4A79-8F79-BD1B1B725273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BBF04112-60B9-4954-82DD-EEE33EE66EEB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5E2A0D09-E9C6-4A04-BBA9-241A6F1670E2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93CB9074-A008-4954-BF85-0F319440DA28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B2C618B0-4D3C-4C20-B11F-ACF94254C021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024FBF0D-D41B-49AB-8A76-A0770875E978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372E0E59-2E96-4466-A616-B405EC7187C1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AAD6D880-904E-4AC0-8EC8-270D2B8260E4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91FC13D-488D-4EA1-A518-734C32BD2929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A62DCAAC-0327-494E-A1B9-F4CB143C8C00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E484885F-B3F5-4416-A2F2-0E60A6268B83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1AC309C2-E903-4482-8CD9-1BE379D63699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194E8B58-9839-4361-A098-FA9D512129E2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F8B2A8BA-5DAE-4A63-A161-A74EE9837A39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2950BD76-340C-4781-B802-31676E9D772A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4B1D0796-E752-41FA-8827-845BE0E0D93C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B9EB30AB-0154-4424-B3AB-87AD9417DB57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FF6065AE-B448-42C8-9863-99E0B529C468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FEBD1DC1-6FEA-49A8-BE89-AAE429A5080D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EE96C75D-F4CF-4431-8E90-5015AD62DCED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B55B48A3-121B-44D4-B852-645520AB9CA0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8F9F75C2-6C35-4E96-ABB7-35CAB6CCD56E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BB79E6F8-E45C-4142-A5DD-C3BE58728232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F8B80F06-F7C3-4AA9-87C4-B77006402BC7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A01F43D5-40E3-485A-9C04-EDF16247160E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DECD8F7-FDD9-443E-8876-0680AC54175F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75D46767-F15C-488A-9704-028BD027C015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616A28E1-2186-4085-A9FC-F1F17A981469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574B1EBD-6A41-4E5F-80DF-DB29030F4EF5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3B4802DC-6558-4810-A43D-EF975512AE30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DBA4512B-A905-47EA-A384-D250034FA842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E47D5C76-E38A-4728-A6E8-0B20A89EDB03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39BA60C1-3234-49CC-B03F-2B74527CDC6A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78C17F3E-8886-4C64-BD23-0A6E12CD74E4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F51ED53F-D144-4E80-844B-2F7A6A3CC17D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86F7ECA1-C11E-4BDC-AF40-92BD5BB818EF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F7017F79-C3B7-483B-AA52-9374BAF60B3A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0ED305E9-99CB-4280-A7AA-5BF1A8C570E8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5853742D-17B6-49CF-8925-53BDAF5C075C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A5243772-BCC4-431E-9241-7CA07DE146B6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7A8C83A8-F14D-45FE-AA28-420EC07680A1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E1F4A678-5617-4A9D-807E-5E85E61C8D6D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C9035411-F98E-4BA0-B781-7111D7E754B9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CB54130C-33A5-4D7F-BDD4-453589B5D419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5466DB3D-4A1D-40B6-B2F3-CE0902036724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16EA201E-2A22-4964-A99B-61B06FA26A95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C44E8DB0-7F77-485C-8BF1-B671236A42DD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389C9DC0-282C-4A3F-BEA7-4C49FB3D080E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1731AE74-64BD-41A3-9FF9-D282685C0BB0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72602913-D950-46D5-A7AD-B14C9A416F75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FB07C68D-B4B5-4D0F-8786-EC8DA832EBCD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B34D360B-8536-483E-A589-2DDCD13B28A7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9AE7758E-D658-4D7F-A4B7-15A56AFDF474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18218E6E-EF9B-4594-AE51-FAEC5C1A8142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79CEFDAE-AE7F-4BF3-B978-3519D4BD9155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430F85F4-1F4D-447D-89C9-33E969817343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DCDAB203-3A46-419A-BC32-A3AD4CF4CF88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289" name="TextBox 8"/>
          <p:cNvSpPr>
            <a:spLocks noChangeArrowheads="1"/>
          </p:cNvSpPr>
          <p:nvPr/>
        </p:nvSpPr>
        <p:spPr bwMode="auto">
          <a:xfrm>
            <a:off x="1099050" y="2735580"/>
            <a:ext cx="4240866" cy="224742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>
            <a:noFill/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用橡皮泥做成能承载重物的小船，使它漂浮在水面上。</a:t>
            </a:r>
          </a:p>
        </p:txBody>
      </p:sp>
      <p:sp>
        <p:nvSpPr>
          <p:cNvPr id="13320" name="Text Box 5"/>
          <p:cNvSpPr txBox="1"/>
          <p:nvPr/>
        </p:nvSpPr>
        <p:spPr bwMode="auto">
          <a:xfrm>
            <a:off x="1161109" y="1412776"/>
            <a:ext cx="1694531" cy="578882"/>
          </a:xfrm>
          <a:prstGeom prst="roundRect">
            <a:avLst/>
          </a:prstGeom>
          <a:solidFill>
            <a:srgbClr val="00808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想想做做</a:t>
            </a:r>
            <a:endParaRPr lang="en-US" altLang="zh-CN" sz="28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9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轮船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595" y="1877182"/>
            <a:ext cx="4320480" cy="29735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088" y="2013333"/>
            <a:ext cx="4032448" cy="2330993"/>
          </a:xfrm>
          <a:prstGeom prst="rect">
            <a:avLst/>
          </a:prstGeom>
        </p:spPr>
      </p:pic>
      <p:pic>
        <p:nvPicPr>
          <p:cNvPr id="14" name="图片 1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306" y="2703300"/>
            <a:ext cx="951058" cy="951058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7752184" y="50131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演示：橡皮泥小船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00" y="-243408"/>
            <a:ext cx="12206000" cy="5304116"/>
          </a:xfrm>
          <a:prstGeom prst="rect">
            <a:avLst/>
          </a:prstGeom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5360" y="4941168"/>
            <a:ext cx="1051316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工作原理：</a:t>
            </a:r>
            <a:endParaRPr lang="en-US" altLang="zh-CN" sz="2800" b="1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将钢铁制成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空心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的轮船，可以排开更多的水，漂浮在水面上。</a:t>
            </a:r>
            <a:endParaRPr lang="en-US" altLang="zh-CN" sz="28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23592" y="5805264"/>
            <a:ext cx="25202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轮船满载排水量 </a:t>
            </a:r>
            <a:endParaRPr lang="en-US" altLang="zh-CN" sz="24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316394" y="3284984"/>
            <a:ext cx="4392488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排水量（</a:t>
            </a:r>
            <a:r>
              <a:rPr lang="en-US" altLang="zh-CN" sz="2800" b="1" i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800" b="1" baseline="-25000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轮船</a:t>
            </a: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满载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时排开水的</a:t>
            </a: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而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船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货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endParaRPr lang="en-US" altLang="zh-CN" sz="2800" b="1" baseline="-250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1052736"/>
            <a:ext cx="3606152" cy="2073538"/>
          </a:xfrm>
          <a:prstGeom prst="round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64152" y="2547392"/>
            <a:ext cx="1368152" cy="578882"/>
          </a:xfrm>
          <a:prstGeom prst="round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载重线 </a:t>
            </a:r>
            <a:endParaRPr lang="en-US" altLang="zh-CN" sz="28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5" name="ShockwaveFlash11" r:id="rId2" imgW="6337440" imgH="4649760"/>
        </mc:Choice>
        <mc:Fallback>
          <p:control name="ShockwaveFlash11" r:id="rId2" imgW="6337440" imgH="4649760">
            <p:pic>
              <p:nvPicPr>
                <p:cNvPr id="2" name="ShockwaveFlash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51384" y="1052736"/>
                  <a:ext cx="6336704" cy="4649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内容占位符 1"/>
          <p:cNvSpPr txBox="1">
            <a:spLocks noChangeArrowheads="1"/>
          </p:cNvSpPr>
          <p:nvPr/>
        </p:nvSpPr>
        <p:spPr bwMode="auto">
          <a:xfrm>
            <a:off x="623392" y="1340768"/>
            <a:ext cx="10873208" cy="4104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/>
          <a:lstStyle/>
          <a:p>
            <a:pPr>
              <a:lnSpc>
                <a:spcPct val="150000"/>
              </a:lnSpc>
              <a:spcBef>
                <a:spcPts val="35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一艘轮船的排水量是10000t，它满载货物时的总质量是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t，该船满载货物时受到水的浮力是  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——————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N。若该船从大海驶入内河，船的重力大小  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—————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（选填“变大”“变小”或“不变”，下同），受到的浮力大小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——————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，由于河水密度比海水密度小，所以它排开水的体积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，因此轮船要 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——————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（选填“上浮一些”或“下沉一些”）。（</a:t>
            </a:r>
            <a:r>
              <a:rPr lang="zh-CN" alt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取10N/kg）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984393" y="1434846"/>
            <a:ext cx="1296183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023992" y="2082918"/>
            <a:ext cx="1331449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935760" y="2658982"/>
            <a:ext cx="964361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不变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3872" y="3307054"/>
            <a:ext cx="964361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不变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007768" y="3933056"/>
            <a:ext cx="964361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变大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104112" y="3955126"/>
            <a:ext cx="2419349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下沉一些</a:t>
            </a:r>
          </a:p>
        </p:txBody>
      </p:sp>
      <p:grpSp>
        <p:nvGrpSpPr>
          <p:cNvPr id="17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8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Rot="1" noChangeArrowheads="1"/>
          </p:cNvSpPr>
          <p:nvPr/>
        </p:nvSpPr>
        <p:spPr bwMode="auto">
          <a:xfrm>
            <a:off x="911424" y="1207006"/>
            <a:ext cx="2232248" cy="6378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模拟潜水艇：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2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潜水艇</a:t>
              </a:r>
            </a:p>
          </p:txBody>
        </p:sp>
      </p:grpSp>
      <p:pic>
        <p:nvPicPr>
          <p:cNvPr id="16" name="图片 15"/>
          <p:cNvPicPr/>
          <p:nvPr/>
        </p:nvPicPr>
        <p:blipFill>
          <a:blip r:embed="rId2"/>
          <a:stretch>
            <a:fillRect/>
          </a:stretch>
        </p:blipFill>
        <p:spPr>
          <a:xfrm>
            <a:off x="942828" y="4471039"/>
            <a:ext cx="228600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" name="图片 16"/>
          <p:cNvPicPr/>
          <p:nvPr/>
        </p:nvPicPr>
        <p:blipFill>
          <a:blip r:embed="rId3"/>
          <a:stretch>
            <a:fillRect/>
          </a:stretch>
        </p:blipFill>
        <p:spPr>
          <a:xfrm>
            <a:off x="942828" y="2097801"/>
            <a:ext cx="228600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" name="Rectangle 4"/>
          <p:cNvSpPr>
            <a:spLocks noRot="1" noChangeArrowheads="1"/>
          </p:cNvSpPr>
          <p:nvPr/>
        </p:nvSpPr>
        <p:spPr bwMode="auto">
          <a:xfrm>
            <a:off x="3863752" y="1988840"/>
            <a:ext cx="6480720" cy="1285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当注射器将气体压入玻璃球时，球内的水量减少，球和球内的水受到的重力变小</a:t>
            </a:r>
          </a:p>
        </p:txBody>
      </p:sp>
      <p:sp>
        <p:nvSpPr>
          <p:cNvPr id="19" name="Rectangle 4"/>
          <p:cNvSpPr>
            <a:spLocks noRot="1" noChangeArrowheads="1"/>
          </p:cNvSpPr>
          <p:nvPr/>
        </p:nvSpPr>
        <p:spPr bwMode="auto">
          <a:xfrm>
            <a:off x="3868805" y="4327023"/>
            <a:ext cx="6480720" cy="1285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当注射器将球内的气体吸出时球内的水量增多，球和球内的水受到的重力变大</a:t>
            </a:r>
          </a:p>
        </p:txBody>
      </p:sp>
      <p:sp>
        <p:nvSpPr>
          <p:cNvPr id="20" name="Rectangle 4"/>
          <p:cNvSpPr>
            <a:spLocks noRot="1" noChangeArrowheads="1"/>
          </p:cNvSpPr>
          <p:nvPr/>
        </p:nvSpPr>
        <p:spPr bwMode="auto">
          <a:xfrm>
            <a:off x="3884346" y="3390919"/>
            <a:ext cx="6480720" cy="4675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，球将上浮</a:t>
            </a:r>
          </a:p>
        </p:txBody>
      </p:sp>
      <p:sp>
        <p:nvSpPr>
          <p:cNvPr id="21" name="Rectangle 4"/>
          <p:cNvSpPr>
            <a:spLocks noRot="1" noChangeArrowheads="1"/>
          </p:cNvSpPr>
          <p:nvPr/>
        </p:nvSpPr>
        <p:spPr bwMode="auto">
          <a:xfrm>
            <a:off x="3884346" y="5695175"/>
            <a:ext cx="6480720" cy="4675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，球将下沉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91719" y="5883069"/>
            <a:ext cx="25202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潜水艇的沉浮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398232" y="3845947"/>
            <a:ext cx="3600400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工作原理：</a:t>
            </a:r>
            <a:endParaRPr lang="en-US" altLang="zh-CN" sz="2800" b="1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靠改变自身重力上浮和下潜。</a:t>
            </a:r>
            <a:endParaRPr lang="en-US" altLang="zh-CN" sz="28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8398232" y="1124297"/>
            <a:ext cx="3240360" cy="2268252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8515080" imgH="4441680"/>
        </mc:Choice>
        <mc:Fallback>
          <p:control name="ShockwaveFlash1" r:id="rId2" imgW="8515080" imgH="4441680">
            <p:pic>
              <p:nvPicPr>
                <p:cNvPr id="2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464820" y="885190"/>
                  <a:ext cx="8533765" cy="445706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40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1236</Words>
  <Application>Microsoft Office PowerPoint</Application>
  <PresentationFormat>宽屏</PresentationFormat>
  <Paragraphs>116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思源宋体 CN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TWJ</cp:lastModifiedBy>
  <cp:revision>362</cp:revision>
  <dcterms:created xsi:type="dcterms:W3CDTF">2015-07-09T08:14:00Z</dcterms:created>
  <dcterms:modified xsi:type="dcterms:W3CDTF">2021-09-14T06:27:09Z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