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703" r:id="rId3"/>
    <p:sldId id="705" r:id="rId4"/>
    <p:sldId id="666" r:id="rId5"/>
    <p:sldId id="707" r:id="rId6"/>
    <p:sldId id="708" r:id="rId7"/>
    <p:sldId id="710" r:id="rId8"/>
    <p:sldId id="711" r:id="rId9"/>
    <p:sldId id="709" r:id="rId10"/>
    <p:sldId id="722" r:id="rId11"/>
    <p:sldId id="727" r:id="rId12"/>
    <p:sldId id="712" r:id="rId13"/>
    <p:sldId id="713" r:id="rId14"/>
    <p:sldId id="714" r:id="rId15"/>
    <p:sldId id="716" r:id="rId16"/>
    <p:sldId id="715" r:id="rId17"/>
    <p:sldId id="726" r:id="rId18"/>
    <p:sldId id="724" r:id="rId19"/>
    <p:sldId id="725" r:id="rId20"/>
    <p:sldId id="718" r:id="rId21"/>
    <p:sldId id="719" r:id="rId22"/>
    <p:sldId id="728" r:id="rId23"/>
    <p:sldId id="730" r:id="rId24"/>
    <p:sldId id="733" r:id="rId25"/>
    <p:sldId id="731" r:id="rId26"/>
    <p:sldId id="732" r:id="rId2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1A68F0"/>
    <a:srgbClr val="F4B183"/>
    <a:srgbClr val="214BC0"/>
    <a:srgbClr val="D6DCE5"/>
    <a:srgbClr val="779174"/>
    <a:srgbClr val="FF9900"/>
    <a:srgbClr val="E4F0F5"/>
    <a:srgbClr val="8FA084"/>
    <a:srgbClr val="013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5" d="100"/>
          <a:sy n="85" d="100"/>
        </p:scale>
        <p:origin x="744" y="90"/>
      </p:cViewPr>
      <p:guideLst>
        <p:guide orient="horz" pos="2142"/>
        <p:guide pos="38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cs typeface="+mn-ea"/>
              </a:defRPr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7507433-7F0B-49F0-AB65-E126794EF150}" type="slidenum">
              <a:rPr lang="zh-CN" altLang="en-US">
                <a:ea typeface="微软雅黑" panose="020B0503020204020204" pitchFamily="34" charset="-122"/>
              </a:rPr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7263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3" name="Rectangle 5"/>
          <p:cNvSpPr>
            <a:spLocks noGrp="1"/>
          </p:cNvSpPr>
          <p:nvPr>
            <p:ph type="dt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5188500F-6474-46D8-8DA3-B02117C5C65B}" type="slidenum">
              <a:rPr lang="zh-CN" altLang="en-US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6965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F495-02E3-4EE2-9AF1-48650F62CF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40E-EB8C-4949-BF1D-93F3E8F7BF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73E1-FDC7-4F70-8ECD-C8FED1BFCF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F495-02E3-4EE2-9AF1-48650F62CF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A3F-9B7E-4289-8D41-D3A33AF47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A4CE-D729-43B7-BCE6-BC7B673D88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887-9821-4DDE-818E-926A6352B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8D35-893D-441A-833E-B990134BB8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A86D-53A5-47A2-884F-D22D64E47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3C-761A-46C6-BEC5-98F2ACE92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A3F-9B7E-4289-8D41-D3A33AF47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1ED-94AB-4C61-A1F0-631A430721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E8BC-4382-4BC4-B016-5139AA75BD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40E-EB8C-4949-BF1D-93F3E8F7BF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73E1-FDC7-4F70-8ECD-C8FED1BFCF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EF3A-BA68-4267-8B67-FA4E02C815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A4CE-D729-43B7-BCE6-BC7B673D88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887-9821-4DDE-818E-926A6352B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8D35-893D-441A-833E-B990134BB8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A86D-53A5-47A2-884F-D22D64E47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3C-761A-46C6-BEC5-98F2ACE92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1ED-94AB-4C61-A1F0-631A430721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E8BC-4382-4BC4-B016-5139AA75BD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2A5492BC-F2C0-46B7-A94C-82E19C6674E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2A5492BC-F2C0-46B7-A94C-82E19C6674E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&#30416;&#27700;&#28014;&#40481;&#34507;_1080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hyperlink" Target="http://www.youyi100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11" Type="http://schemas.openxmlformats.org/officeDocument/2006/relationships/image" Target="../media/image4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1052513"/>
            <a:ext cx="12192000" cy="4716462"/>
          </a:xfrm>
          <a:prstGeom prst="rect">
            <a:avLst/>
          </a:prstGeom>
          <a:solidFill>
            <a:schemeClr val="bg2">
              <a:lumMod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120188" y="1844675"/>
            <a:ext cx="1800225" cy="1800225"/>
          </a:xfrm>
          <a:prstGeom prst="ellipse">
            <a:avLst/>
          </a:prstGeom>
          <a:solidFill>
            <a:srgbClr val="1A6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008080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551988" y="3213100"/>
            <a:ext cx="100806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9191625" y="2420938"/>
            <a:ext cx="165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第三节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775520" y="3357563"/>
            <a:ext cx="70573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1747125" y="2516969"/>
            <a:ext cx="63361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物体的浮沉条件及应用  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8832304" y="652626"/>
            <a:ext cx="3129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    第十章   浮 力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0418763" y="5065713"/>
            <a:ext cx="1543050" cy="3952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文本框 17"/>
          <p:cNvSpPr txBox="1">
            <a:spLocks noChangeArrowheads="1"/>
          </p:cNvSpPr>
          <p:nvPr/>
        </p:nvSpPr>
        <p:spPr bwMode="auto">
          <a:xfrm>
            <a:off x="10507663" y="5118100"/>
            <a:ext cx="16748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优翼理综学科号</a:t>
            </a:r>
            <a:endParaRPr lang="zh-CN" altLang="en-US" sz="1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438" y="5568950"/>
            <a:ext cx="12096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6437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925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4258662" y="3395095"/>
            <a:ext cx="460905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课时  物体的浮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沉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</a:rPr>
              <a:t>条件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7448" y="1412776"/>
            <a:ext cx="9505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把重为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5N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，体积为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0.6dm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的物体没入水中，若不计水的阻力，当物体静止时，下列说法正确的是（　　）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物体悬浮，浮力为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6N	B.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物体漂浮，浮力为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5N	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物体下沉，浮力为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6N	D.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物体上浮，浮力为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6N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2184" y="222838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5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练一练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806153" y="2996952"/>
            <a:ext cx="8153771" cy="324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平时常见到</a:t>
            </a:r>
            <a:r>
              <a:rPr lang="zh-CN" altLang="en-US" sz="2800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在水中会上浮；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2800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在水中会下沉。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因为不同物质</a:t>
            </a:r>
            <a:r>
              <a:rPr lang="zh-CN" altLang="en-US" sz="2800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不同。猜测物体在液体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中的沉浮跟物体密度与液体密度之间的关系有关。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878386" y="3079107"/>
            <a:ext cx="238382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木头、泡沫等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723459" y="3811258"/>
            <a:ext cx="26936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石块、金属块等</a:t>
            </a:r>
          </a:p>
        </p:txBody>
      </p:sp>
      <p:grpSp>
        <p:nvGrpSpPr>
          <p:cNvPr id="2" name="Group 6"/>
          <p:cNvGrpSpPr/>
          <p:nvPr/>
        </p:nvGrpSpPr>
        <p:grpSpPr bwMode="auto">
          <a:xfrm>
            <a:off x="9083299" y="2979931"/>
            <a:ext cx="1776825" cy="1333501"/>
            <a:chOff x="0" y="0"/>
            <a:chExt cx="1200" cy="1152"/>
          </a:xfrm>
        </p:grpSpPr>
        <p:pic>
          <p:nvPicPr>
            <p:cNvPr id="14355" name="Picture 7" descr="木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92" y="83"/>
              <a:ext cx="816" cy="751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grpSp>
          <p:nvGrpSpPr>
            <p:cNvPr id="3" name="Group 8"/>
            <p:cNvGrpSpPr/>
            <p:nvPr/>
          </p:nvGrpSpPr>
          <p:grpSpPr bwMode="auto">
            <a:xfrm>
              <a:off x="0" y="0"/>
              <a:ext cx="1200" cy="1152"/>
              <a:chOff x="0" y="0"/>
              <a:chExt cx="960" cy="1056"/>
            </a:xfrm>
          </p:grpSpPr>
          <p:sp>
            <p:nvSpPr>
              <p:cNvPr id="14357" name="Rectangle 9"/>
              <p:cNvSpPr>
                <a:spLocks noChangeArrowheads="1"/>
              </p:cNvSpPr>
              <p:nvPr/>
            </p:nvSpPr>
            <p:spPr bwMode="auto">
              <a:xfrm>
                <a:off x="0" y="336"/>
                <a:ext cx="960" cy="720"/>
              </a:xfrm>
              <a:prstGeom prst="rect">
                <a:avLst/>
              </a:prstGeom>
              <a:solidFill>
                <a:srgbClr val="D5EEF7">
                  <a:alpha val="50195"/>
                </a:srgbClr>
              </a:solidFill>
              <a:ln w="12700" cap="sq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 sz="2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" name="Group 10"/>
              <p:cNvGrpSpPr/>
              <p:nvPr/>
            </p:nvGrpSpPr>
            <p:grpSpPr bwMode="auto">
              <a:xfrm>
                <a:off x="0" y="0"/>
                <a:ext cx="960" cy="1056"/>
                <a:chOff x="0" y="0"/>
                <a:chExt cx="960" cy="1056"/>
              </a:xfrm>
            </p:grpSpPr>
            <p:sp>
              <p:nvSpPr>
                <p:cNvPr id="14359" name="Line 11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1056"/>
                </a:xfrm>
                <a:prstGeom prst="line">
                  <a:avLst/>
                </a:prstGeom>
                <a:noFill/>
                <a:ln w="38100" cap="sq">
                  <a:solidFill>
                    <a:schemeClr val="accent1">
                      <a:lumMod val="75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360" name="Line 12"/>
                <p:cNvSpPr>
                  <a:spLocks noChangeShapeType="1"/>
                </p:cNvSpPr>
                <p:nvPr/>
              </p:nvSpPr>
              <p:spPr bwMode="auto">
                <a:xfrm>
                  <a:off x="960" y="0"/>
                  <a:ext cx="0" cy="1056"/>
                </a:xfrm>
                <a:prstGeom prst="line">
                  <a:avLst/>
                </a:prstGeom>
                <a:noFill/>
                <a:ln w="38100" cap="sq">
                  <a:solidFill>
                    <a:schemeClr val="accent1">
                      <a:lumMod val="75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361" name="Line 13"/>
                <p:cNvSpPr>
                  <a:spLocks noChangeShapeType="1"/>
                </p:cNvSpPr>
                <p:nvPr/>
              </p:nvSpPr>
              <p:spPr bwMode="auto">
                <a:xfrm>
                  <a:off x="0" y="1056"/>
                  <a:ext cx="960" cy="0"/>
                </a:xfrm>
                <a:prstGeom prst="line">
                  <a:avLst/>
                </a:prstGeom>
                <a:noFill/>
                <a:ln w="38100" cap="sq">
                  <a:solidFill>
                    <a:schemeClr val="accent1">
                      <a:lumMod val="75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5" name="Group 14"/>
          <p:cNvGrpSpPr/>
          <p:nvPr/>
        </p:nvGrpSpPr>
        <p:grpSpPr bwMode="auto">
          <a:xfrm>
            <a:off x="9064923" y="4670913"/>
            <a:ext cx="1796308" cy="1334889"/>
            <a:chOff x="0" y="-1"/>
            <a:chExt cx="922" cy="961"/>
          </a:xfrm>
        </p:grpSpPr>
        <p:sp>
          <p:nvSpPr>
            <p:cNvPr id="14348" name="Freeform 15" descr="棕色大理石"/>
            <p:cNvSpPr>
              <a:spLocks noChangeArrowheads="1"/>
            </p:cNvSpPr>
            <p:nvPr/>
          </p:nvSpPr>
          <p:spPr bwMode="auto">
            <a:xfrm>
              <a:off x="192" y="624"/>
              <a:ext cx="336" cy="336"/>
            </a:xfrm>
            <a:custGeom>
              <a:avLst/>
              <a:gdLst>
                <a:gd name="T0" fmla="*/ 34 w 480"/>
                <a:gd name="T1" fmla="*/ 67 h 480"/>
                <a:gd name="T2" fmla="*/ 0 w 480"/>
                <a:gd name="T3" fmla="*/ 302 h 480"/>
                <a:gd name="T4" fmla="*/ 168 w 480"/>
                <a:gd name="T5" fmla="*/ 336 h 480"/>
                <a:gd name="T6" fmla="*/ 336 w 480"/>
                <a:gd name="T7" fmla="*/ 235 h 480"/>
                <a:gd name="T8" fmla="*/ 336 w 480"/>
                <a:gd name="T9" fmla="*/ 34 h 480"/>
                <a:gd name="T10" fmla="*/ 235 w 480"/>
                <a:gd name="T11" fmla="*/ 0 h 480"/>
                <a:gd name="T12" fmla="*/ 34 w 480"/>
                <a:gd name="T13" fmla="*/ 67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0"/>
                <a:gd name="T22" fmla="*/ 0 h 480"/>
                <a:gd name="T23" fmla="*/ 480 w 480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0" h="480">
                  <a:moveTo>
                    <a:pt x="48" y="96"/>
                  </a:moveTo>
                  <a:lnTo>
                    <a:pt x="0" y="432"/>
                  </a:lnTo>
                  <a:lnTo>
                    <a:pt x="240" y="480"/>
                  </a:lnTo>
                  <a:lnTo>
                    <a:pt x="480" y="336"/>
                  </a:lnTo>
                  <a:lnTo>
                    <a:pt x="480" y="48"/>
                  </a:lnTo>
                  <a:lnTo>
                    <a:pt x="336" y="0"/>
                  </a:lnTo>
                  <a:lnTo>
                    <a:pt x="48" y="96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38100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Group 16"/>
            <p:cNvGrpSpPr/>
            <p:nvPr/>
          </p:nvGrpSpPr>
          <p:grpSpPr bwMode="auto">
            <a:xfrm>
              <a:off x="0" y="-1"/>
              <a:ext cx="922" cy="961"/>
              <a:chOff x="0" y="0"/>
              <a:chExt cx="970" cy="1056"/>
            </a:xfrm>
          </p:grpSpPr>
          <p:sp>
            <p:nvSpPr>
              <p:cNvPr id="14350" name="Rectangle 17"/>
              <p:cNvSpPr>
                <a:spLocks noChangeArrowheads="1"/>
              </p:cNvSpPr>
              <p:nvPr/>
            </p:nvSpPr>
            <p:spPr bwMode="auto">
              <a:xfrm>
                <a:off x="10" y="336"/>
                <a:ext cx="960" cy="720"/>
              </a:xfrm>
              <a:prstGeom prst="rect">
                <a:avLst/>
              </a:prstGeom>
              <a:solidFill>
                <a:srgbClr val="D5EEF7">
                  <a:alpha val="50195"/>
                </a:srgbClr>
              </a:solidFill>
              <a:ln w="12700" cap="sq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" name="Group 18"/>
              <p:cNvGrpSpPr/>
              <p:nvPr/>
            </p:nvGrpSpPr>
            <p:grpSpPr bwMode="auto">
              <a:xfrm>
                <a:off x="0" y="0"/>
                <a:ext cx="960" cy="1056"/>
                <a:chOff x="0" y="0"/>
                <a:chExt cx="960" cy="1056"/>
              </a:xfrm>
            </p:grpSpPr>
            <p:sp>
              <p:nvSpPr>
                <p:cNvPr id="14352" name="Line 19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1056"/>
                </a:xfrm>
                <a:prstGeom prst="line">
                  <a:avLst/>
                </a:prstGeom>
                <a:noFill/>
                <a:ln w="38100" cap="sq">
                  <a:solidFill>
                    <a:schemeClr val="accent1">
                      <a:lumMod val="75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353" name="Line 20"/>
                <p:cNvSpPr>
                  <a:spLocks noChangeShapeType="1"/>
                </p:cNvSpPr>
                <p:nvPr/>
              </p:nvSpPr>
              <p:spPr bwMode="auto">
                <a:xfrm>
                  <a:off x="960" y="0"/>
                  <a:ext cx="0" cy="1056"/>
                </a:xfrm>
                <a:prstGeom prst="line">
                  <a:avLst/>
                </a:prstGeom>
                <a:noFill/>
                <a:ln w="38100" cap="sq">
                  <a:solidFill>
                    <a:schemeClr val="accent1">
                      <a:lumMod val="75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354" name="Line 21"/>
                <p:cNvSpPr>
                  <a:spLocks noChangeShapeType="1"/>
                </p:cNvSpPr>
                <p:nvPr/>
              </p:nvSpPr>
              <p:spPr bwMode="auto">
                <a:xfrm>
                  <a:off x="0" y="1056"/>
                  <a:ext cx="960" cy="0"/>
                </a:xfrm>
                <a:prstGeom prst="line">
                  <a:avLst/>
                </a:prstGeom>
                <a:noFill/>
                <a:ln w="38100" cap="sq">
                  <a:solidFill>
                    <a:schemeClr val="accent1">
                      <a:lumMod val="75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3121020" y="4504897"/>
            <a:ext cx="121437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密度</a:t>
            </a:r>
          </a:p>
        </p:txBody>
      </p:sp>
      <p:sp>
        <p:nvSpPr>
          <p:cNvPr id="14346" name="Rectangle 2"/>
          <p:cNvSpPr>
            <a:spLocks noChangeArrowheads="1"/>
          </p:cNvSpPr>
          <p:nvPr/>
        </p:nvSpPr>
        <p:spPr bwMode="auto">
          <a:xfrm>
            <a:off x="1017669" y="1214235"/>
            <a:ext cx="10024231" cy="153326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一个实心物体浸在液体中，你能否根据物体密度与液体密度之间的关系，对物体的浮沉作出判断吗？</a:t>
            </a:r>
          </a:p>
        </p:txBody>
      </p:sp>
      <p:grpSp>
        <p:nvGrpSpPr>
          <p:cNvPr id="23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4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密度与浮沉的关系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  <p:bldP spid="77828" grpId="0"/>
      <p:bldP spid="77829" grpId="0"/>
      <p:bldP spid="778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656" y="1561791"/>
            <a:ext cx="2901948" cy="211549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 bwMode="auto">
          <a:xfrm>
            <a:off x="2673690" y="873761"/>
            <a:ext cx="2309282" cy="2255838"/>
            <a:chOff x="660" y="-319"/>
            <a:chExt cx="1091" cy="1421"/>
          </a:xfrm>
          <a:solidFill>
            <a:srgbClr val="D6DCE5"/>
          </a:solidFill>
        </p:grpSpPr>
        <p:graphicFrame>
          <p:nvGraphicFramePr>
            <p:cNvPr id="2051" name="Object 4"/>
            <p:cNvGraphicFramePr>
              <a:graphicFrameLocks noChangeAspect="1"/>
            </p:cNvGraphicFramePr>
            <p:nvPr/>
          </p:nvGraphicFramePr>
          <p:xfrm>
            <a:off x="798" y="566"/>
            <a:ext cx="118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6" r:id="rId4" imgW="515620" imgH="515620" progId="">
                    <p:embed/>
                  </p:oleObj>
                </mc:Choice>
                <mc:Fallback>
                  <p:oleObj r:id="rId4" imgW="515620" imgH="51562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" y="566"/>
                          <a:ext cx="118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5" name="Oval 5"/>
            <p:cNvSpPr>
              <a:spLocks noChangeArrowheads="1"/>
            </p:cNvSpPr>
            <p:nvPr/>
          </p:nvSpPr>
          <p:spPr bwMode="auto">
            <a:xfrm>
              <a:off x="848" y="490"/>
              <a:ext cx="18" cy="20"/>
            </a:xfrm>
            <a:prstGeom prst="ellipse">
              <a:avLst/>
            </a:prstGeom>
            <a:grpFill/>
            <a:ln w="2857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66" name="Line 6"/>
            <p:cNvSpPr>
              <a:spLocks noChangeShapeType="1"/>
            </p:cNvSpPr>
            <p:nvPr/>
          </p:nvSpPr>
          <p:spPr bwMode="auto">
            <a:xfrm flipH="1">
              <a:off x="848" y="631"/>
              <a:ext cx="10" cy="458"/>
            </a:xfrm>
            <a:prstGeom prst="line">
              <a:avLst/>
            </a:prstGeom>
            <a:grpFill/>
            <a:ln w="57150">
              <a:solidFill>
                <a:srgbClr val="FF99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dirty="0">
                <a:highlight>
                  <a:srgbClr val="FF0000"/>
                </a:highlight>
              </a:endParaRPr>
            </a:p>
          </p:txBody>
        </p:sp>
        <p:sp>
          <p:nvSpPr>
            <p:cNvPr id="78855" name="Text Box 7"/>
            <p:cNvSpPr txBox="1"/>
            <p:nvPr/>
          </p:nvSpPr>
          <p:spPr>
            <a:xfrm>
              <a:off x="916" y="773"/>
              <a:ext cx="121" cy="329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28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</a:p>
          </p:txBody>
        </p:sp>
        <p:sp>
          <p:nvSpPr>
            <p:cNvPr id="2068" name="Line 8"/>
            <p:cNvSpPr>
              <a:spLocks noChangeShapeType="1"/>
            </p:cNvSpPr>
            <p:nvPr/>
          </p:nvSpPr>
          <p:spPr bwMode="auto">
            <a:xfrm flipH="1">
              <a:off x="858" y="-143"/>
              <a:ext cx="8" cy="775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 type="triangle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1197" y="-319"/>
              <a:ext cx="554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indent="0" algn="ctr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800" b="1" i="1" noProof="1">
                  <a:effectLst>
                    <a:outerShdw blurRad="38100" dist="38100" dir="2700000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zh-CN" altLang="en-US" sz="2800" b="1" baseline="-25000" noProof="1">
                  <a:effectLst>
                    <a:outerShdw blurRad="38100" dist="38100" dir="2700000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浮</a:t>
              </a:r>
              <a:r>
                <a:rPr lang="en-US" altLang="zh-CN" sz="2800" b="1" noProof="1">
                  <a:effectLst>
                    <a:outerShdw blurRad="38100" dist="38100" dir="2700000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&gt;</a:t>
              </a:r>
              <a:r>
                <a:rPr lang="en-US" altLang="zh-CN" sz="2800" b="1" i="1" noProof="1">
                  <a:effectLst>
                    <a:outerShdw blurRad="38100" dist="38100" dir="2700000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endParaRPr lang="zh-CN" altLang="en-US" sz="2800" b="1" baseline="-25000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858" name="Text Box 10"/>
            <p:cNvSpPr txBox="1"/>
            <p:nvPr/>
          </p:nvSpPr>
          <p:spPr>
            <a:xfrm>
              <a:off x="660" y="-134"/>
              <a:ext cx="688" cy="329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indent="0" algn="ctr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800" b="1" i="1" noProof="1">
                  <a:effectLst>
                    <a:outerShdw blurRad="38100" dist="38100" dir="2700000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en-US" altLang="zh-CN" sz="2800" b="1" baseline="-25000" noProof="1">
                  <a:effectLst>
                    <a:outerShdw blurRad="38100" dist="38100" dir="2700000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浮</a:t>
              </a:r>
            </a:p>
          </p:txBody>
        </p:sp>
      </p:grpSp>
      <p:pic>
        <p:nvPicPr>
          <p:cNvPr id="2057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0030CF"/>
              </a:clrFrom>
              <a:clrTo>
                <a:srgbClr val="0030CF">
                  <a:alpha val="0"/>
                </a:srgbClr>
              </a:clrTo>
            </a:clrChange>
          </a:blip>
          <a:srcRect l="40562" t="41049" r="35656" b="15967"/>
          <a:stretch>
            <a:fillRect/>
          </a:stretch>
        </p:blipFill>
        <p:spPr bwMode="auto">
          <a:xfrm>
            <a:off x="6586518" y="1552386"/>
            <a:ext cx="2897717" cy="2116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grpSp>
        <p:nvGrpSpPr>
          <p:cNvPr id="6" name="组合 5"/>
          <p:cNvGrpSpPr/>
          <p:nvPr/>
        </p:nvGrpSpPr>
        <p:grpSpPr>
          <a:xfrm>
            <a:off x="7613101" y="850711"/>
            <a:ext cx="2042584" cy="2484438"/>
            <a:chOff x="7613101" y="850711"/>
            <a:chExt cx="2042584" cy="2484438"/>
          </a:xfrm>
        </p:grpSpPr>
        <p:graphicFrame>
          <p:nvGraphicFramePr>
            <p:cNvPr id="2050" name="Object 13"/>
            <p:cNvGraphicFramePr>
              <a:graphicFrameLocks noChangeAspect="1"/>
            </p:cNvGraphicFramePr>
            <p:nvPr/>
          </p:nvGraphicFramePr>
          <p:xfrm>
            <a:off x="7888268" y="2260411"/>
            <a:ext cx="249767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7" r:id="rId7" imgW="515620" imgH="515620" progId="">
                    <p:embed/>
                  </p:oleObj>
                </mc:Choice>
                <mc:Fallback>
                  <p:oleObj r:id="rId7" imgW="515620" imgH="515620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8268" y="2260411"/>
                          <a:ext cx="249767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8" name="Oval 14"/>
            <p:cNvSpPr>
              <a:spLocks noChangeArrowheads="1"/>
            </p:cNvSpPr>
            <p:nvPr/>
          </p:nvSpPr>
          <p:spPr bwMode="auto">
            <a:xfrm>
              <a:off x="8017385" y="2349311"/>
              <a:ext cx="38100" cy="317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9" name="Line 15"/>
            <p:cNvSpPr>
              <a:spLocks noChangeShapeType="1"/>
            </p:cNvSpPr>
            <p:nvPr/>
          </p:nvSpPr>
          <p:spPr bwMode="auto">
            <a:xfrm>
              <a:off x="8015268" y="2433449"/>
              <a:ext cx="0" cy="758825"/>
            </a:xfrm>
            <a:prstGeom prst="lin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rgbClr val="FF99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864" name="Text Box 16"/>
            <p:cNvSpPr txBox="1"/>
            <p:nvPr/>
          </p:nvSpPr>
          <p:spPr bwMode="auto">
            <a:xfrm>
              <a:off x="8116868" y="2812861"/>
              <a:ext cx="349250" cy="522288"/>
            </a:xfrm>
            <a:prstGeom prst="rect">
              <a:avLst/>
            </a:prstGeom>
            <a:solidFill>
              <a:srgbClr val="D6DCE5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indent="-342900" algn="ctr">
                <a:spcBef>
                  <a:spcPct val="20000"/>
                </a:spcBef>
                <a:defRPr/>
              </a:pPr>
              <a:r>
                <a:rPr lang="en-US" altLang="zh-CN" sz="28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</a:p>
          </p:txBody>
        </p:sp>
        <p:sp>
          <p:nvSpPr>
            <p:cNvPr id="2061" name="Line 17"/>
            <p:cNvSpPr>
              <a:spLocks noChangeShapeType="1"/>
            </p:cNvSpPr>
            <p:nvPr/>
          </p:nvSpPr>
          <p:spPr bwMode="auto">
            <a:xfrm>
              <a:off x="8015268" y="1854011"/>
              <a:ext cx="0" cy="563563"/>
            </a:xfrm>
            <a:prstGeom prst="lin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rgbClr val="000000"/>
              </a:solidFill>
              <a:round/>
              <a:headEnd type="triangle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8483052" y="850711"/>
              <a:ext cx="1172633" cy="5238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indent="0" algn="ctr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800" b="1" i="1" noProof="1">
                  <a:effectLst>
                    <a:outerShdw blurRad="38100" dist="38100" dir="2700000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zh-CN" altLang="en-US" sz="2800" b="1" baseline="-25000" noProof="1">
                  <a:effectLst>
                    <a:outerShdw blurRad="38100" dist="38100" dir="2700000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浮</a:t>
              </a:r>
              <a:r>
                <a:rPr lang="en-US" altLang="zh-CN" sz="2800" b="1" noProof="1">
                  <a:effectLst>
                    <a:outerShdw blurRad="38100" dist="38100" dir="2700000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&lt;</a:t>
              </a:r>
              <a:r>
                <a:rPr lang="en-US" altLang="zh-CN" sz="2800" b="1" i="1" noProof="1">
                  <a:effectLst>
                    <a:outerShdw blurRad="38100" dist="38100" dir="2700000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endParaRPr lang="zh-CN" altLang="en-US" sz="2800" b="1" baseline="-25000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867" name="Text Box 19"/>
            <p:cNvSpPr txBox="1"/>
            <p:nvPr/>
          </p:nvSpPr>
          <p:spPr bwMode="auto">
            <a:xfrm>
              <a:off x="7613101" y="1588899"/>
              <a:ext cx="1456267" cy="522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algn="ctr">
                <a:buFont typeface="Arial" panose="020B0604020202020204" pitchFamily="34" charset="0"/>
                <a:buNone/>
                <a:defRPr/>
              </a:pPr>
              <a:r>
                <a:rPr lang="en-US" altLang="zh-CN" sz="2800" b="1" i="1" noProof="1">
                  <a:effectLst>
                    <a:outerShdw blurRad="38100" dist="38100" dir="2700000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en-US" altLang="zh-CN" sz="2800" b="1" baseline="-25000" noProof="1">
                  <a:effectLst>
                    <a:outerShdw blurRad="38100" dist="38100" dir="2700000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浮</a:t>
              </a:r>
            </a:p>
          </p:txBody>
        </p:sp>
      </p:grpSp>
      <p:sp>
        <p:nvSpPr>
          <p:cNvPr id="78868" name="Rectangle 20"/>
          <p:cNvSpPr>
            <a:spLocks noChangeArrowheads="1"/>
          </p:cNvSpPr>
          <p:nvPr/>
        </p:nvSpPr>
        <p:spPr bwMode="auto">
          <a:xfrm rot="10789023" flipV="1">
            <a:off x="6676331" y="3820705"/>
            <a:ext cx="3220902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en-US" altLang="zh-CN" sz="2800" b="1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en-US" altLang="zh-CN" sz="2800" b="1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可得：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en-US" sz="2800" b="1" baseline="-25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 </a:t>
            </a:r>
            <a:r>
              <a:rPr lang="en-US" altLang="zh-CN" sz="2800" b="1" i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gV</a:t>
            </a:r>
            <a:r>
              <a:rPr lang="zh-CN" altLang="en-US" sz="2800" b="1" baseline="-25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 </a:t>
            </a:r>
            <a:r>
              <a:rPr lang="en-US" altLang="zh-CN" sz="2800" b="1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en-US" sz="2800" b="1" baseline="-25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 </a:t>
            </a:r>
            <a:r>
              <a:rPr lang="en-US" altLang="zh-CN" sz="2800" b="1" i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gV</a:t>
            </a:r>
            <a:r>
              <a:rPr lang="zh-CN" altLang="en-US" sz="2800" b="1" baseline="-25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 </a:t>
            </a:r>
            <a:r>
              <a:rPr lang="zh-CN" altLang="en-US" sz="2800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2800" b="1" baseline="-25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en-US" altLang="zh-CN" sz="2800" b="1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2800" b="1" baseline="-25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en-US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 </a:t>
            </a:r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  ρ</a:t>
            </a:r>
            <a:r>
              <a:rPr lang="zh-CN" altLang="en-US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</a:p>
        </p:txBody>
      </p:sp>
      <p:sp>
        <p:nvSpPr>
          <p:cNvPr id="78869" name="Rectangle 21"/>
          <p:cNvSpPr/>
          <p:nvPr/>
        </p:nvSpPr>
        <p:spPr>
          <a:xfrm>
            <a:off x="1639733" y="3838959"/>
            <a:ext cx="3168649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en-US" altLang="zh-CN" sz="28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可得</a:t>
            </a:r>
            <a:r>
              <a:rPr lang="zh-CN" altLang="en-US" sz="2800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液 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gV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排</a:t>
            </a:r>
            <a:r>
              <a:rPr lang="en-US" altLang="zh-CN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&gt;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 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gV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因为    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排</a:t>
            </a:r>
            <a:r>
              <a:rPr lang="en-US" altLang="zh-CN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 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所以  </a:t>
            </a:r>
            <a:r>
              <a:rPr lang="zh-CN" altLang="en-US" sz="2800" b="1" i="1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液   </a:t>
            </a:r>
            <a:r>
              <a:rPr lang="en-US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&gt;</a:t>
            </a:r>
            <a:r>
              <a:rPr lang="en-US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537909" y="876898"/>
            <a:ext cx="115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上浮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586518" y="876898"/>
            <a:ext cx="115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8" grpId="0"/>
      <p:bldP spid="788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692" y="1479396"/>
            <a:ext cx="2335231" cy="17023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292" y="1479396"/>
            <a:ext cx="2333518" cy="170111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 bwMode="auto">
          <a:xfrm>
            <a:off x="2103354" y="748353"/>
            <a:ext cx="1805516" cy="2324101"/>
            <a:chOff x="837" y="-123"/>
            <a:chExt cx="853" cy="1464"/>
          </a:xfrm>
        </p:grpSpPr>
        <p:graphicFrame>
          <p:nvGraphicFramePr>
            <p:cNvPr id="3075" name="Object 4"/>
            <p:cNvGraphicFramePr>
              <a:graphicFrameLocks noChangeAspect="1"/>
            </p:cNvGraphicFramePr>
            <p:nvPr/>
          </p:nvGraphicFramePr>
          <p:xfrm>
            <a:off x="849" y="722"/>
            <a:ext cx="118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3" r:id="rId4" imgW="515620" imgH="515620" progId="">
                    <p:embed/>
                  </p:oleObj>
                </mc:Choice>
                <mc:Fallback>
                  <p:oleObj r:id="rId4" imgW="515620" imgH="51562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9" y="722"/>
                          <a:ext cx="118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0" name="Oval 5"/>
            <p:cNvSpPr>
              <a:spLocks noChangeArrowheads="1"/>
            </p:cNvSpPr>
            <p:nvPr/>
          </p:nvSpPr>
          <p:spPr bwMode="auto">
            <a:xfrm>
              <a:off x="899" y="778"/>
              <a:ext cx="18" cy="2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91" name="Line 6"/>
            <p:cNvSpPr>
              <a:spLocks noChangeShapeType="1"/>
            </p:cNvSpPr>
            <p:nvPr/>
          </p:nvSpPr>
          <p:spPr bwMode="auto">
            <a:xfrm>
              <a:off x="909" y="787"/>
              <a:ext cx="0" cy="434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879" name="Text Box 7"/>
            <p:cNvSpPr txBox="1"/>
            <p:nvPr/>
          </p:nvSpPr>
          <p:spPr>
            <a:xfrm>
              <a:off x="949" y="1012"/>
              <a:ext cx="1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indent="0" algn="ctr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800" b="1" i="1" noProof="1">
                  <a:effectLst>
                    <a:outerShdw blurRad="38100" dist="38100" dir="2700000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endParaRPr lang="en-US" altLang="zh-CN" sz="2800" i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93" name="Line 8"/>
            <p:cNvSpPr>
              <a:spLocks noChangeShapeType="1"/>
            </p:cNvSpPr>
            <p:nvPr/>
          </p:nvSpPr>
          <p:spPr bwMode="auto">
            <a:xfrm>
              <a:off x="909" y="324"/>
              <a:ext cx="0" cy="46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881" name="Text Box 9"/>
            <p:cNvSpPr txBox="1"/>
            <p:nvPr/>
          </p:nvSpPr>
          <p:spPr>
            <a:xfrm>
              <a:off x="837" y="264"/>
              <a:ext cx="68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indent="0" algn="ctr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800" b="1" i="1" noProof="1">
                  <a:effectLst>
                    <a:outerShdw blurRad="38100" dist="38100" dir="2700000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en-US" altLang="zh-CN" sz="2800" b="1" baseline="-25000" noProof="1">
                  <a:effectLst>
                    <a:outerShdw blurRad="38100" dist="38100" dir="2700000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浮</a:t>
              </a: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1008" y="-123"/>
              <a:ext cx="682" cy="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>
                <a:buFont typeface="Arial" panose="020B0604020202020204" pitchFamily="34" charset="0"/>
                <a:buNone/>
                <a:defRPr/>
              </a:pPr>
              <a:r>
                <a:rPr lang="en-US" altLang="zh-CN" sz="2800" b="1" i="1" noProof="1">
                  <a:effectLst>
                    <a:outerShdw blurRad="38100" dist="38100" dir="2700000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en-US" altLang="zh-CN" sz="2800" b="1" baseline="-25000" noProof="1">
                  <a:effectLst>
                    <a:outerShdw blurRad="38100" dist="38100" dir="2700000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浮</a:t>
              </a:r>
              <a:r>
                <a:rPr lang="en-US" altLang="zh-CN" sz="2800" b="1" i="1" noProof="1">
                  <a:effectLst>
                    <a:outerShdw blurRad="38100" dist="38100" dir="2700000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=G</a:t>
              </a:r>
              <a:endParaRPr lang="en-US" altLang="zh-CN" sz="2800" b="1" baseline="-25000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5521365" y="734409"/>
            <a:ext cx="1942590" cy="1982866"/>
            <a:chOff x="826" y="-232"/>
            <a:chExt cx="991" cy="1331"/>
          </a:xfrm>
        </p:grpSpPr>
        <p:grpSp>
          <p:nvGrpSpPr>
            <p:cNvPr id="4" name="Group 13"/>
            <p:cNvGrpSpPr/>
            <p:nvPr/>
          </p:nvGrpSpPr>
          <p:grpSpPr bwMode="auto">
            <a:xfrm>
              <a:off x="905" y="-232"/>
              <a:ext cx="912" cy="1331"/>
              <a:chOff x="905" y="-292"/>
              <a:chExt cx="912" cy="1331"/>
            </a:xfrm>
          </p:grpSpPr>
          <p:graphicFrame>
            <p:nvGraphicFramePr>
              <p:cNvPr id="3074" name="Object 15"/>
              <p:cNvGraphicFramePr>
                <a:graphicFrameLocks noChangeAspect="1"/>
              </p:cNvGraphicFramePr>
              <p:nvPr/>
            </p:nvGraphicFramePr>
            <p:xfrm>
              <a:off x="905" y="398"/>
              <a:ext cx="118" cy="1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34" r:id="rId6" imgW="515620" imgH="515620" progId="">
                      <p:embed/>
                    </p:oleObj>
                  </mc:Choice>
                  <mc:Fallback>
                    <p:oleObj r:id="rId6" imgW="515620" imgH="515620" progId="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5" y="398"/>
                            <a:ext cx="118" cy="1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84" name="Oval 16"/>
              <p:cNvSpPr>
                <a:spLocks noChangeArrowheads="1"/>
              </p:cNvSpPr>
              <p:nvPr/>
            </p:nvSpPr>
            <p:spPr bwMode="auto">
              <a:xfrm>
                <a:off x="955" y="828"/>
                <a:ext cx="18" cy="2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zh-CN" sz="2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85" name="Line 17"/>
              <p:cNvSpPr>
                <a:spLocks noChangeShapeType="1"/>
              </p:cNvSpPr>
              <p:nvPr/>
            </p:nvSpPr>
            <p:spPr bwMode="auto">
              <a:xfrm>
                <a:off x="965" y="463"/>
                <a:ext cx="0" cy="478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890" name="Text Box 18"/>
              <p:cNvSpPr txBox="1"/>
              <p:nvPr/>
            </p:nvSpPr>
            <p:spPr>
              <a:xfrm>
                <a:off x="1005" y="689"/>
                <a:ext cx="165" cy="3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u="non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lvl="1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lvl="2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0" i="0" u="non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lvl="3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b="0" i="0" u="non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lvl="4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indent="0" algn="ctr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800" b="1" i="1" noProof="1">
                    <a:effectLst>
                      <a:outerShdw blurRad="38100" dist="38100" dir="2700000">
                        <a:srgbClr val="FFFFFF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  <a:endParaRPr lang="en-US" altLang="zh-CN" sz="2800" i="1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87" name="Line 19"/>
              <p:cNvSpPr>
                <a:spLocks noChangeShapeType="1"/>
              </p:cNvSpPr>
              <p:nvPr/>
            </p:nvSpPr>
            <p:spPr bwMode="auto">
              <a:xfrm>
                <a:off x="965" y="0"/>
                <a:ext cx="0" cy="46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triangle" w="med" len="med"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84" name="Text Box 20"/>
              <p:cNvSpPr txBox="1">
                <a:spLocks noChangeArrowheads="1"/>
              </p:cNvSpPr>
              <p:nvPr/>
            </p:nvSpPr>
            <p:spPr bwMode="auto">
              <a:xfrm>
                <a:off x="1079" y="-292"/>
                <a:ext cx="738" cy="3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marL="34290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u="non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lvl="1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lvl="2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0" i="0" u="non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lvl="3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b="0" i="0" u="non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lvl="4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>
                  <a:buFont typeface="Arial" panose="020B0604020202020204" pitchFamily="34" charset="0"/>
                  <a:buNone/>
                  <a:defRPr/>
                </a:pPr>
                <a:r>
                  <a:rPr lang="en-US" altLang="zh-CN" sz="2800" b="1" i="1" noProof="1">
                    <a:effectLst>
                      <a:outerShdw blurRad="38100" dist="38100" dir="2700000">
                        <a:srgbClr val="FFFFFF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</a:t>
                </a:r>
                <a:r>
                  <a:rPr lang="en-US" altLang="zh-CN" sz="2800" b="1" baseline="-25000" noProof="1">
                    <a:effectLst>
                      <a:outerShdw blurRad="38100" dist="38100" dir="2700000">
                        <a:srgbClr val="FFFFFF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浮</a:t>
                </a:r>
                <a:r>
                  <a:rPr lang="en-US" altLang="zh-CN" sz="2800" b="1" i="1" noProof="1">
                    <a:effectLst>
                      <a:outerShdw blurRad="38100" dist="38100" dir="2700000">
                        <a:srgbClr val="FFFFFF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=G</a:t>
                </a:r>
                <a:endParaRPr lang="en-US" altLang="zh-CN" sz="2800" b="1" baseline="-25000" noProof="1">
                  <a:effectLst>
                    <a:outerShdw blurRad="38100" dist="38100" dir="2700000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081" name="Text Box 12"/>
            <p:cNvSpPr txBox="1">
              <a:spLocks noChangeArrowheads="1"/>
            </p:cNvSpPr>
            <p:nvPr/>
          </p:nvSpPr>
          <p:spPr bwMode="auto">
            <a:xfrm>
              <a:off x="826" y="159"/>
              <a:ext cx="688" cy="3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zh-CN" altLang="en-US" sz="2800" b="1" baseline="-25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浮</a:t>
              </a:r>
            </a:p>
          </p:txBody>
        </p:sp>
      </p:grpSp>
      <p:sp>
        <p:nvSpPr>
          <p:cNvPr id="79893" name="Rectangle 21"/>
          <p:cNvSpPr/>
          <p:nvPr/>
        </p:nvSpPr>
        <p:spPr>
          <a:xfrm>
            <a:off x="4632617" y="3933056"/>
            <a:ext cx="3096344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en-US" altLang="zh-CN" sz="28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可得：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液 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gV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排</a:t>
            </a:r>
            <a:r>
              <a:rPr lang="en-US" altLang="zh-CN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 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gV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</a:t>
            </a:r>
            <a:r>
              <a: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因为  </a:t>
            </a:r>
            <a:r>
              <a:rPr lang="zh-CN" altLang="en-US" sz="2800" i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排</a:t>
            </a:r>
            <a:r>
              <a:rPr lang="en-US" altLang="zh-CN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&lt; 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所以   </a:t>
            </a:r>
            <a:r>
              <a:rPr lang="en-US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液</a:t>
            </a:r>
            <a:r>
              <a:rPr lang="en-US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&gt;</a:t>
            </a:r>
            <a:r>
              <a:rPr lang="en-US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</a:t>
            </a:r>
          </a:p>
        </p:txBody>
      </p:sp>
      <p:sp>
        <p:nvSpPr>
          <p:cNvPr id="79894" name="Rectangle 22"/>
          <p:cNvSpPr>
            <a:spLocks noChangeArrowheads="1"/>
          </p:cNvSpPr>
          <p:nvPr/>
        </p:nvSpPr>
        <p:spPr bwMode="auto">
          <a:xfrm>
            <a:off x="914394" y="3933056"/>
            <a:ext cx="3054436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en-US" altLang="zh-CN" sz="2800" b="1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800" b="1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可得： 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en-US" sz="2800" b="1" baseline="-25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 </a:t>
            </a:r>
            <a:r>
              <a:rPr lang="en-US" altLang="zh-CN" sz="2800" b="1" i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gV</a:t>
            </a:r>
            <a:r>
              <a:rPr lang="zh-CN" altLang="en-US" sz="2800" b="1" baseline="-25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800" b="1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en-US" sz="2800" b="1" baseline="-25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 </a:t>
            </a:r>
            <a:r>
              <a:rPr lang="en-US" altLang="zh-CN" sz="2800" b="1" i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gV</a:t>
            </a:r>
            <a:r>
              <a:rPr lang="zh-CN" altLang="en-US" sz="2800" b="1" baseline="-25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    </a:t>
            </a:r>
            <a:r>
              <a:rPr lang="en-US" altLang="zh-CN" sz="2800" b="1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2800" b="1" baseline="-25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en-US" altLang="zh-CN" sz="2800" b="1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2800" b="1" baseline="-25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   </a:t>
            </a:r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en-US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en-US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486" y="1457966"/>
            <a:ext cx="2304256" cy="167978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331488" y="698521"/>
            <a:ext cx="2636511" cy="3351951"/>
            <a:chOff x="9720286" y="-77033"/>
            <a:chExt cx="2636511" cy="3351951"/>
          </a:xfrm>
        </p:grpSpPr>
        <p:grpSp>
          <p:nvGrpSpPr>
            <p:cNvPr id="24" name="Group 11"/>
            <p:cNvGrpSpPr/>
            <p:nvPr/>
          </p:nvGrpSpPr>
          <p:grpSpPr bwMode="auto">
            <a:xfrm>
              <a:off x="9720286" y="-77033"/>
              <a:ext cx="2636511" cy="3351951"/>
              <a:chOff x="826" y="-1063"/>
              <a:chExt cx="1345" cy="2250"/>
            </a:xfrm>
          </p:grpSpPr>
          <p:grpSp>
            <p:nvGrpSpPr>
              <p:cNvPr id="25" name="Group 13"/>
              <p:cNvGrpSpPr/>
              <p:nvPr/>
            </p:nvGrpSpPr>
            <p:grpSpPr bwMode="auto">
              <a:xfrm>
                <a:off x="835" y="-1063"/>
                <a:ext cx="1336" cy="2250"/>
                <a:chOff x="835" y="-1123"/>
                <a:chExt cx="1336" cy="2250"/>
              </a:xfrm>
            </p:grpSpPr>
            <p:graphicFrame>
              <p:nvGraphicFramePr>
                <p:cNvPr id="27" name="Object 15"/>
                <p:cNvGraphicFramePr>
                  <a:graphicFrameLocks noChangeAspect="1"/>
                </p:cNvGraphicFramePr>
                <p:nvPr/>
              </p:nvGraphicFramePr>
              <p:xfrm>
                <a:off x="905" y="398"/>
                <a:ext cx="118" cy="1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35" r:id="rId7" imgW="515620" imgH="515620" progId="">
                        <p:embed/>
                      </p:oleObj>
                    </mc:Choice>
                    <mc:Fallback>
                      <p:oleObj r:id="rId7" imgW="515620" imgH="515620" progId="">
                        <p:embed/>
                        <p:pic>
                          <p:nvPicPr>
                            <p:cNvPr id="0" name="图片 321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05" y="398"/>
                              <a:ext cx="118" cy="1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8" name="Oval 16"/>
                <p:cNvSpPr>
                  <a:spLocks noChangeArrowheads="1"/>
                </p:cNvSpPr>
                <p:nvPr/>
              </p:nvSpPr>
              <p:spPr bwMode="auto">
                <a:xfrm>
                  <a:off x="955" y="828"/>
                  <a:ext cx="18" cy="20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28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auto">
                <a:xfrm>
                  <a:off x="965" y="463"/>
                  <a:ext cx="0" cy="664"/>
                </a:xfrm>
                <a:prstGeom prst="line">
                  <a:avLst/>
                </a:prstGeom>
                <a:noFill/>
                <a:ln w="57150">
                  <a:solidFill>
                    <a:srgbClr val="FF9900"/>
                  </a:solidFill>
                  <a:round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Text Box 18"/>
                <p:cNvSpPr txBox="1"/>
                <p:nvPr/>
              </p:nvSpPr>
              <p:spPr>
                <a:xfrm>
                  <a:off x="1005" y="689"/>
                  <a:ext cx="165" cy="3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u="non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b="0" i="0" u="non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0" i="0" u="non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b="0" i="0" u="non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0" i="0" u="non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indent="0" algn="ctr">
                    <a:spcBef>
                      <a:spcPct val="0"/>
                    </a:spcBef>
                    <a:buFont typeface="Arial" panose="020B0604020202020204" pitchFamily="34" charset="0"/>
                    <a:buNone/>
                    <a:defRPr/>
                  </a:pPr>
                  <a:r>
                    <a:rPr lang="en-US" altLang="zh-CN" sz="2800" b="1" i="1"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G</a:t>
                  </a:r>
                  <a:endParaRPr lang="en-US" altLang="zh-CN" sz="2800" i="1" noProof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auto">
                <a:xfrm>
                  <a:off x="965" y="0"/>
                  <a:ext cx="0" cy="464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 type="triangle" w="med" len="med"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835" y="-1123"/>
                  <a:ext cx="1336" cy="3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marL="34290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u="non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lvl="1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b="0" i="0" u="non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lvl="2" indent="-2286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0" i="0" u="non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lvl="3" indent="-2286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b="0" i="0" u="non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lvl="4" indent="-2286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0" i="0" u="non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algn="ctr">
                    <a:buNone/>
                    <a:defRPr/>
                  </a:pPr>
                  <a:r>
                    <a:rPr lang="en-US" altLang="zh-CN" sz="2800" b="1" i="1"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F</a:t>
                  </a:r>
                  <a:r>
                    <a:rPr lang="en-US" altLang="zh-CN" sz="2800" b="1" baseline="-25000"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浮</a:t>
                  </a:r>
                  <a:r>
                    <a:rPr lang="en-US" altLang="zh-CN" sz="2800" b="1"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+</a:t>
                  </a:r>
                  <a:r>
                    <a:rPr lang="en-US" altLang="zh-CN" sz="2800" b="1" i="1"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F</a:t>
                  </a:r>
                  <a:r>
                    <a:rPr lang="zh-CN" altLang="en-US" sz="2800" b="1" baseline="-25000"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支</a:t>
                  </a:r>
                  <a:r>
                    <a:rPr lang="en-US" altLang="zh-CN" sz="2800" b="1" baseline="-25000"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</a:t>
                  </a:r>
                  <a:r>
                    <a:rPr lang="en-US" altLang="zh-CN" sz="2800" b="1" i="1"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=G</a:t>
                  </a:r>
                  <a:endParaRPr lang="en-US" altLang="zh-CN" sz="2800" b="1" baseline="-25000" noProof="1">
                    <a:effectLst>
                      <a:outerShdw blurRad="38100" dist="38100" dir="2700000">
                        <a:srgbClr val="FFFFFF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6" name="Text Box 12"/>
              <p:cNvSpPr txBox="1">
                <a:spLocks noChangeArrowheads="1"/>
              </p:cNvSpPr>
              <p:nvPr/>
            </p:nvSpPr>
            <p:spPr bwMode="auto">
              <a:xfrm>
                <a:off x="826" y="159"/>
                <a:ext cx="688" cy="35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</a:t>
                </a:r>
                <a:r>
                  <a:rPr lang="zh-CN" altLang="en-US" sz="2800" b="1" baseline="-250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浮</a:t>
                </a:r>
              </a:p>
            </p:txBody>
          </p:sp>
        </p:grpSp>
        <p:sp>
          <p:nvSpPr>
            <p:cNvPr id="33" name="Line 19"/>
            <p:cNvSpPr>
              <a:spLocks noChangeShapeType="1"/>
            </p:cNvSpPr>
            <p:nvPr/>
          </p:nvSpPr>
          <p:spPr bwMode="auto">
            <a:xfrm>
              <a:off x="9990000" y="1235830"/>
              <a:ext cx="0" cy="69124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Rectangle 21"/>
          <p:cNvSpPr/>
          <p:nvPr/>
        </p:nvSpPr>
        <p:spPr>
          <a:xfrm>
            <a:off x="8310486" y="3976315"/>
            <a:ext cx="3546154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en-US" altLang="zh-CN" sz="2800" b="1" i="1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b="1" baseline="-25000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en-US" altLang="zh-CN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en-US" altLang="zh-CN" sz="2800" b="1" i="1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F</a:t>
            </a:r>
            <a:r>
              <a:rPr lang="zh-CN" altLang="en-US" sz="2800" b="1" baseline="-25000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支</a:t>
            </a:r>
            <a:r>
              <a:rPr lang="en-US" altLang="zh-CN" sz="2800" b="1" baseline="-25000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i="1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=G</a:t>
            </a: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可得：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液 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gV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排＜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 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gV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</a:t>
            </a:r>
            <a:r>
              <a: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因为  </a:t>
            </a:r>
            <a:r>
              <a:rPr lang="zh-CN" altLang="en-US" sz="2800" i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排</a:t>
            </a:r>
            <a:r>
              <a:rPr lang="en-US" altLang="zh-CN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en-US" sz="2800" b="1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所以   </a:t>
            </a:r>
            <a:r>
              <a:rPr lang="en-US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液</a:t>
            </a:r>
            <a:r>
              <a:rPr lang="zh-CN" altLang="en-US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5328" y="737103"/>
            <a:ext cx="115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悬浮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632617" y="726756"/>
            <a:ext cx="115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漂浮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216649" y="737103"/>
            <a:ext cx="115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3" grpId="0"/>
      <p:bldP spid="79894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文本框 7"/>
          <p:cNvSpPr txBox="1">
            <a:spLocks noChangeArrowheads="1"/>
          </p:cNvSpPr>
          <p:nvPr/>
        </p:nvSpPr>
        <p:spPr bwMode="auto">
          <a:xfrm>
            <a:off x="730251" y="1963738"/>
            <a:ext cx="3490383" cy="26015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将新鲜的鸡蛋分别浸入盛有水和浓盐水的容器中，观察鸡蛋在容器中的位置。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753" y="1398032"/>
            <a:ext cx="5651482" cy="3889585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7392144" y="5374025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演示：盐水浮鸡蛋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969" y="1570383"/>
            <a:ext cx="5328592" cy="307422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4" name="图片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965" y="2631968"/>
            <a:ext cx="951058" cy="951058"/>
          </a:xfrm>
          <a:prstGeom prst="rect">
            <a:avLst/>
          </a:prstGeom>
        </p:spPr>
      </p:pic>
      <p:grpSp>
        <p:nvGrpSpPr>
          <p:cNvPr id="8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1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做一做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/>
          <p:nvPr/>
        </p:nvSpPr>
        <p:spPr>
          <a:xfrm>
            <a:off x="767772" y="1268760"/>
            <a:ext cx="10690138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浸在液体中的物体的浮和沉，</a:t>
            </a:r>
            <a:r>
              <a:rPr lang="zh-CN" altLang="en-US" sz="2800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取决</a:t>
            </a:r>
            <a:r>
              <a:rPr lang="zh-CN" altLang="zh-CN" sz="2800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于所受的浮力和重力的合力的情况</a:t>
            </a:r>
            <a:r>
              <a:rPr lang="zh-CN" altLang="en-US" sz="2800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sz="2800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还可以通过改变液体和物体密度来改变物体的浮沉状态</a:t>
            </a:r>
            <a:r>
              <a:rPr lang="zh-CN" altLang="en-US" sz="2800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800" b="1" baseline="-2500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459532"/>
            <a:ext cx="1641674" cy="523220"/>
            <a:chOff x="0" y="459532"/>
            <a:chExt cx="1641674" cy="52322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0" y="982752"/>
              <a:ext cx="1468909" cy="0"/>
            </a:xfrm>
            <a:prstGeom prst="line">
              <a:avLst/>
            </a:prstGeom>
            <a:ln w="38100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1"/>
            <p:cNvSpPr txBox="1">
              <a:spLocks noChangeArrowheads="1"/>
            </p:cNvSpPr>
            <p:nvPr/>
          </p:nvSpPr>
          <p:spPr bwMode="auto">
            <a:xfrm>
              <a:off x="551384" y="459532"/>
              <a:ext cx="10902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小结</a:t>
              </a:r>
            </a:p>
          </p:txBody>
        </p:sp>
      </p:grpSp>
      <p:sp>
        <p:nvSpPr>
          <p:cNvPr id="7" name="Text Box 2"/>
          <p:cNvSpPr txBox="1"/>
          <p:nvPr/>
        </p:nvSpPr>
        <p:spPr>
          <a:xfrm>
            <a:off x="1847529" y="2780928"/>
            <a:ext cx="7848872" cy="332398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漂浮  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∴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28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悬浮   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∴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28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上浮  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∴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28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下沉   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∴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endParaRPr lang="en-US" altLang="zh-CN" sz="2800" b="1" baseline="-2500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沉底</a:t>
            </a:r>
            <a:r>
              <a:rPr lang="zh-CN" altLang="zh-CN" sz="28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∴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</a:t>
            </a: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zh-CN" sz="2800" b="1" i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zh-CN" sz="2800" b="1" baseline="-25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3431" y="1196171"/>
            <a:ext cx="10009113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盐水选种是我国农民常采用的选种方法。将种子放入浓度适当的盐水中，良种会沉入水底，次种会漂浮于水面。选种时，盐水浓度的把握很重要，如果盐水的浓度太低，则可能出现的现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</a:t>
            </a:r>
            <a:r>
              <a:rPr kumimoji="0" 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象是</a:t>
            </a:r>
            <a:r>
              <a:rPr kumimoji="0" lang="zh-CN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kumimoji="0" lang="zh-CN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　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，原因是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</a:t>
            </a:r>
            <a:r>
              <a:rPr kumimoji="0" lang="zh-CN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   　                               </a:t>
            </a:r>
            <a:endParaRPr kumimoji="0" lang="en-US" altLang="zh-CN" sz="2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76005" y="1181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75520" y="3193812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只有少量次种漂浮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83431" y="2999495"/>
            <a:ext cx="9793089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部分次种受到的浮力小于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自身重力，会下沉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8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773113" y="1225822"/>
            <a:ext cx="10660569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14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如图所示，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两物体静止在水中（    ）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两物体受到的浮力一定相等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两物体受到的浮力不等，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物体受到的浮力大 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两物体的密度不等，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物体的密度大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两物体的重力不等，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物体的重力大</a:t>
            </a:r>
            <a:endParaRPr kumimoji="1" lang="zh-CN" altLang="en-US" sz="28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1064530" y="4549809"/>
            <a:ext cx="10369152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已知</a:t>
            </a: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物体漂浮，</a:t>
            </a: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物体悬浮。</a:t>
            </a:r>
            <a:endParaRPr kumimoji="1"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而不知</a:t>
            </a:r>
            <a:r>
              <a:rPr kumimoji="1"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kumimoji="1"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kumimoji="1"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kumimoji="1"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的关系，故不能根据</a:t>
            </a:r>
            <a:r>
              <a:rPr kumimoji="1"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kumimoji="1"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kumimoji="1"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比较浮力的大小。</a:t>
            </a:r>
            <a:endParaRPr kumimoji="1"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又因为不知</a:t>
            </a:r>
            <a:r>
              <a:rPr kumimoji="1"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kumimoji="1"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kumimoji="1"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kumimoji="1"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的关系， 故不能根据</a:t>
            </a:r>
            <a:r>
              <a:rPr kumimoji="1"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kumimoji="1"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el-GR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kumimoji="1"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800" i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gV</a:t>
            </a:r>
            <a:r>
              <a:rPr kumimoji="1"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比较浮力的大小。</a:t>
            </a:r>
          </a:p>
        </p:txBody>
      </p:sp>
      <p:grpSp>
        <p:nvGrpSpPr>
          <p:cNvPr id="19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0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练一练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472264" y="1340768"/>
            <a:ext cx="2863791" cy="1334889"/>
            <a:chOff x="6492044" y="4068256"/>
            <a:chExt cx="3456384" cy="1334889"/>
          </a:xfrm>
        </p:grpSpPr>
        <p:grpSp>
          <p:nvGrpSpPr>
            <p:cNvPr id="11" name="Group 16"/>
            <p:cNvGrpSpPr/>
            <p:nvPr/>
          </p:nvGrpSpPr>
          <p:grpSpPr bwMode="auto">
            <a:xfrm>
              <a:off x="6492044" y="4068256"/>
              <a:ext cx="3456384" cy="1334889"/>
              <a:chOff x="0" y="0"/>
              <a:chExt cx="960" cy="1056"/>
            </a:xfrm>
          </p:grpSpPr>
          <p:sp>
            <p:nvSpPr>
              <p:cNvPr id="15" name="Rectangle 17"/>
              <p:cNvSpPr>
                <a:spLocks noChangeArrowheads="1"/>
              </p:cNvSpPr>
              <p:nvPr/>
            </p:nvSpPr>
            <p:spPr bwMode="auto">
              <a:xfrm>
                <a:off x="0" y="333"/>
                <a:ext cx="960" cy="720"/>
              </a:xfrm>
              <a:prstGeom prst="rect">
                <a:avLst/>
              </a:prstGeom>
              <a:solidFill>
                <a:srgbClr val="D5EEF7">
                  <a:alpha val="50195"/>
                </a:srgbClr>
              </a:solidFill>
              <a:ln w="12700" cap="sq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6" name="Group 18"/>
              <p:cNvGrpSpPr/>
              <p:nvPr/>
            </p:nvGrpSpPr>
            <p:grpSpPr bwMode="auto">
              <a:xfrm>
                <a:off x="0" y="0"/>
                <a:ext cx="960" cy="1056"/>
                <a:chOff x="0" y="0"/>
                <a:chExt cx="960" cy="1056"/>
              </a:xfrm>
            </p:grpSpPr>
            <p:sp>
              <p:nvSpPr>
                <p:cNvPr id="17" name="Line 19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1056"/>
                </a:xfrm>
                <a:prstGeom prst="line">
                  <a:avLst/>
                </a:prstGeom>
                <a:noFill/>
                <a:ln w="38100" cap="sq">
                  <a:solidFill>
                    <a:schemeClr val="accent1">
                      <a:lumMod val="75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Line 20"/>
                <p:cNvSpPr>
                  <a:spLocks noChangeShapeType="1"/>
                </p:cNvSpPr>
                <p:nvPr/>
              </p:nvSpPr>
              <p:spPr bwMode="auto">
                <a:xfrm>
                  <a:off x="960" y="0"/>
                  <a:ext cx="0" cy="1056"/>
                </a:xfrm>
                <a:prstGeom prst="line">
                  <a:avLst/>
                </a:prstGeom>
                <a:noFill/>
                <a:ln w="38100" cap="sq">
                  <a:solidFill>
                    <a:schemeClr val="accent1">
                      <a:lumMod val="75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Line 21"/>
                <p:cNvSpPr>
                  <a:spLocks noChangeShapeType="1"/>
                </p:cNvSpPr>
                <p:nvPr/>
              </p:nvSpPr>
              <p:spPr bwMode="auto">
                <a:xfrm>
                  <a:off x="0" y="1056"/>
                  <a:ext cx="960" cy="0"/>
                </a:xfrm>
                <a:prstGeom prst="line">
                  <a:avLst/>
                </a:prstGeom>
                <a:noFill/>
                <a:ln w="38100" cap="sq">
                  <a:solidFill>
                    <a:schemeClr val="accent1">
                      <a:lumMod val="75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2" name="椭圆 11"/>
            <p:cNvSpPr/>
            <p:nvPr/>
          </p:nvSpPr>
          <p:spPr>
            <a:xfrm>
              <a:off x="7032104" y="4285203"/>
              <a:ext cx="909004" cy="477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8515334" y="4649998"/>
              <a:ext cx="558258" cy="477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839416" y="972980"/>
            <a:ext cx="1036915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14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如图所示，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两物体静止在水中（    ）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两物体受到的浮力一定相等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两物体受到的浮力不等，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物体受到的浮力大 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两物体的密度不等，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物体的密度大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两物体的重力不等，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物体的重力大</a:t>
            </a:r>
            <a:endParaRPr kumimoji="1" lang="zh-CN" altLang="en-US" sz="28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983432" y="4581128"/>
            <a:ext cx="10729192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根据悬浮情况判断密度关系：</a:t>
            </a: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漂浮：</a:t>
            </a:r>
            <a:r>
              <a:rPr lang="el-GR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kumimoji="1"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 </a:t>
            </a:r>
            <a:r>
              <a:rPr lang="el-GR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kumimoji="1"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； </a:t>
            </a: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悬浮：</a:t>
            </a:r>
            <a:r>
              <a:rPr lang="el-GR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kumimoji="1"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 </a:t>
            </a:r>
            <a:r>
              <a:rPr lang="el-GR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kumimoji="1"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</a:t>
            </a:r>
            <a:r>
              <a:rPr lang="el-GR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kumimoji="1"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 </a:t>
            </a:r>
            <a:r>
              <a:rPr lang="el-GR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kumimoji="1"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 </a:t>
            </a:r>
            <a:r>
              <a:rPr lang="el-GR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kumimoji="1"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，所以</a:t>
            </a:r>
            <a:r>
              <a:rPr lang="el-GR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kumimoji="1"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 </a:t>
            </a:r>
            <a:r>
              <a:rPr lang="el-GR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kumimoji="1"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4072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488793" y="1268760"/>
            <a:ext cx="2863791" cy="1334889"/>
            <a:chOff x="6492044" y="4068256"/>
            <a:chExt cx="3456384" cy="1334889"/>
          </a:xfrm>
        </p:grpSpPr>
        <p:grpSp>
          <p:nvGrpSpPr>
            <p:cNvPr id="17" name="Group 16"/>
            <p:cNvGrpSpPr/>
            <p:nvPr/>
          </p:nvGrpSpPr>
          <p:grpSpPr bwMode="auto">
            <a:xfrm>
              <a:off x="6492044" y="4068256"/>
              <a:ext cx="3456384" cy="1334889"/>
              <a:chOff x="0" y="0"/>
              <a:chExt cx="960" cy="1056"/>
            </a:xfrm>
          </p:grpSpPr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0" y="333"/>
                <a:ext cx="960" cy="720"/>
              </a:xfrm>
              <a:prstGeom prst="rect">
                <a:avLst/>
              </a:prstGeom>
              <a:solidFill>
                <a:srgbClr val="D5EEF7">
                  <a:alpha val="50195"/>
                </a:srgbClr>
              </a:solidFill>
              <a:ln w="12700" cap="sq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1" name="Group 18"/>
              <p:cNvGrpSpPr/>
              <p:nvPr/>
            </p:nvGrpSpPr>
            <p:grpSpPr bwMode="auto">
              <a:xfrm>
                <a:off x="0" y="0"/>
                <a:ext cx="960" cy="1056"/>
                <a:chOff x="0" y="0"/>
                <a:chExt cx="960" cy="1056"/>
              </a:xfrm>
            </p:grpSpPr>
            <p:sp>
              <p:nvSpPr>
                <p:cNvPr id="22" name="Line 19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1056"/>
                </a:xfrm>
                <a:prstGeom prst="line">
                  <a:avLst/>
                </a:prstGeom>
                <a:noFill/>
                <a:ln w="38100" cap="sq">
                  <a:solidFill>
                    <a:schemeClr val="accent1">
                      <a:lumMod val="75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Line 20"/>
                <p:cNvSpPr>
                  <a:spLocks noChangeShapeType="1"/>
                </p:cNvSpPr>
                <p:nvPr/>
              </p:nvSpPr>
              <p:spPr bwMode="auto">
                <a:xfrm>
                  <a:off x="960" y="0"/>
                  <a:ext cx="0" cy="1056"/>
                </a:xfrm>
                <a:prstGeom prst="line">
                  <a:avLst/>
                </a:prstGeom>
                <a:noFill/>
                <a:ln w="38100" cap="sq">
                  <a:solidFill>
                    <a:schemeClr val="accent1">
                      <a:lumMod val="75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Line 21"/>
                <p:cNvSpPr>
                  <a:spLocks noChangeShapeType="1"/>
                </p:cNvSpPr>
                <p:nvPr/>
              </p:nvSpPr>
              <p:spPr bwMode="auto">
                <a:xfrm>
                  <a:off x="0" y="1056"/>
                  <a:ext cx="960" cy="0"/>
                </a:xfrm>
                <a:prstGeom prst="line">
                  <a:avLst/>
                </a:prstGeom>
                <a:noFill/>
                <a:ln w="38100" cap="sq">
                  <a:solidFill>
                    <a:schemeClr val="accent1">
                      <a:lumMod val="75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8" name="椭圆 17"/>
            <p:cNvSpPr/>
            <p:nvPr/>
          </p:nvSpPr>
          <p:spPr>
            <a:xfrm>
              <a:off x="7032104" y="4285203"/>
              <a:ext cx="909004" cy="477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8515334" y="4649998"/>
              <a:ext cx="558258" cy="477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5" name="Text Box 4"/>
          <p:cNvSpPr txBox="1">
            <a:spLocks noChangeArrowheads="1"/>
          </p:cNvSpPr>
          <p:nvPr/>
        </p:nvSpPr>
        <p:spPr bwMode="auto">
          <a:xfrm>
            <a:off x="1895592" y="1914930"/>
            <a:ext cx="630233" cy="3551232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txBody>
          <a:bodyPr wrap="square" lIns="72000" tIns="0" rIns="0" bIns="36000">
            <a:spAutoFit/>
          </a:bodyPr>
          <a:lstStyle>
            <a:defPPr>
              <a:defRPr lang="zh-CN"/>
            </a:defPPr>
            <a:lvl1pPr eaLnBrk="1" hangingPunct="1"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物体的浮沉条件</a:t>
            </a:r>
          </a:p>
        </p:txBody>
      </p:sp>
      <p:sp>
        <p:nvSpPr>
          <p:cNvPr id="17442" name="Text Box 6"/>
          <p:cNvSpPr txBox="1">
            <a:spLocks noChangeArrowheads="1"/>
          </p:cNvSpPr>
          <p:nvPr/>
        </p:nvSpPr>
        <p:spPr bwMode="auto">
          <a:xfrm>
            <a:off x="3599682" y="1572410"/>
            <a:ext cx="91904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上浮</a:t>
            </a:r>
          </a:p>
        </p:txBody>
      </p:sp>
      <p:sp>
        <p:nvSpPr>
          <p:cNvPr id="17415" name="Text Box 17"/>
          <p:cNvSpPr txBox="1">
            <a:spLocks noChangeArrowheads="1"/>
          </p:cNvSpPr>
          <p:nvPr/>
        </p:nvSpPr>
        <p:spPr bwMode="auto">
          <a:xfrm>
            <a:off x="5859771" y="1556792"/>
            <a:ext cx="146036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 dirty="0"/>
              <a:t>F</a:t>
            </a:r>
            <a:r>
              <a:rPr lang="zh-CN" altLang="en-US" baseline="-25000" dirty="0"/>
              <a:t>浮</a:t>
            </a:r>
            <a:r>
              <a:rPr lang="en-US" altLang="zh-CN" dirty="0"/>
              <a:t>&gt;G</a:t>
            </a:r>
            <a:r>
              <a:rPr lang="zh-CN" altLang="en-US" baseline="-25000" dirty="0"/>
              <a:t>物</a:t>
            </a:r>
          </a:p>
        </p:txBody>
      </p:sp>
      <p:sp>
        <p:nvSpPr>
          <p:cNvPr id="17416" name="Text Box 18"/>
          <p:cNvSpPr txBox="1">
            <a:spLocks noChangeArrowheads="1"/>
          </p:cNvSpPr>
          <p:nvPr/>
        </p:nvSpPr>
        <p:spPr bwMode="auto">
          <a:xfrm>
            <a:off x="8233608" y="1606239"/>
            <a:ext cx="167881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 </a:t>
            </a:r>
            <a:r>
              <a:rPr lang="el-GR" altLang="zh-CN" dirty="0"/>
              <a:t>ρ</a:t>
            </a:r>
            <a:r>
              <a:rPr lang="en-US" altLang="zh-CN" dirty="0"/>
              <a:t> </a:t>
            </a:r>
            <a:r>
              <a:rPr lang="zh-CN" altLang="en-US" baseline="-25000" dirty="0"/>
              <a:t>液</a:t>
            </a:r>
            <a:r>
              <a:rPr lang="en-US" altLang="zh-CN" dirty="0"/>
              <a:t>&gt;</a:t>
            </a:r>
            <a:r>
              <a:rPr lang="el-GR" altLang="zh-CN" dirty="0"/>
              <a:t>ρ</a:t>
            </a:r>
            <a:r>
              <a:rPr lang="zh-CN" altLang="en-US" baseline="-25000" dirty="0"/>
              <a:t>物</a:t>
            </a:r>
          </a:p>
        </p:txBody>
      </p:sp>
      <p:sp>
        <p:nvSpPr>
          <p:cNvPr id="17417" name="Text Box 19"/>
          <p:cNvSpPr txBox="1">
            <a:spLocks noChangeArrowheads="1"/>
          </p:cNvSpPr>
          <p:nvPr/>
        </p:nvSpPr>
        <p:spPr bwMode="auto">
          <a:xfrm>
            <a:off x="5851496" y="2494430"/>
            <a:ext cx="146864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 dirty="0"/>
              <a:t>F</a:t>
            </a:r>
            <a:r>
              <a:rPr lang="zh-CN" altLang="en-US" baseline="-25000" dirty="0"/>
              <a:t>浮</a:t>
            </a:r>
            <a:r>
              <a:rPr lang="en-US" altLang="zh-CN" dirty="0"/>
              <a:t>&lt;G</a:t>
            </a:r>
            <a:r>
              <a:rPr lang="zh-CN" altLang="en-US" baseline="-25000" dirty="0"/>
              <a:t>物</a:t>
            </a:r>
          </a:p>
        </p:txBody>
      </p:sp>
      <p:sp>
        <p:nvSpPr>
          <p:cNvPr id="17418" name="Text Box 20"/>
          <p:cNvSpPr txBox="1">
            <a:spLocks noChangeArrowheads="1"/>
          </p:cNvSpPr>
          <p:nvPr/>
        </p:nvSpPr>
        <p:spPr bwMode="auto">
          <a:xfrm>
            <a:off x="8209062" y="2481828"/>
            <a:ext cx="170336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 </a:t>
            </a:r>
            <a:r>
              <a:rPr lang="el-GR" altLang="zh-CN" dirty="0"/>
              <a:t>ρ</a:t>
            </a:r>
            <a:r>
              <a:rPr lang="en-US" altLang="zh-CN" dirty="0"/>
              <a:t> </a:t>
            </a:r>
            <a:r>
              <a:rPr lang="zh-CN" altLang="en-US" baseline="-25000" dirty="0"/>
              <a:t>液</a:t>
            </a:r>
            <a:r>
              <a:rPr lang="en-US" altLang="zh-CN" dirty="0"/>
              <a:t>&lt;</a:t>
            </a:r>
            <a:r>
              <a:rPr lang="el-GR" altLang="zh-CN" dirty="0"/>
              <a:t>ρ</a:t>
            </a:r>
            <a:r>
              <a:rPr lang="zh-CN" altLang="en-US" baseline="-25000" dirty="0"/>
              <a:t>物</a:t>
            </a:r>
          </a:p>
        </p:txBody>
      </p:sp>
      <p:sp>
        <p:nvSpPr>
          <p:cNvPr id="17424" name="Text Box 26"/>
          <p:cNvSpPr txBox="1">
            <a:spLocks noChangeArrowheads="1"/>
          </p:cNvSpPr>
          <p:nvPr/>
        </p:nvSpPr>
        <p:spPr bwMode="auto">
          <a:xfrm>
            <a:off x="5859772" y="3383960"/>
            <a:ext cx="146036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 dirty="0"/>
              <a:t>F</a:t>
            </a:r>
            <a:r>
              <a:rPr lang="zh-CN" altLang="en-US" baseline="-25000" dirty="0"/>
              <a:t>浮</a:t>
            </a:r>
            <a:r>
              <a:rPr lang="en-US" altLang="zh-CN" dirty="0"/>
              <a:t>=G</a:t>
            </a:r>
            <a:r>
              <a:rPr lang="zh-CN" altLang="en-US" baseline="-25000" dirty="0"/>
              <a:t>物</a:t>
            </a:r>
          </a:p>
        </p:txBody>
      </p:sp>
      <p:sp>
        <p:nvSpPr>
          <p:cNvPr id="17425" name="Text Box 27"/>
          <p:cNvSpPr txBox="1">
            <a:spLocks noChangeArrowheads="1"/>
          </p:cNvSpPr>
          <p:nvPr/>
        </p:nvSpPr>
        <p:spPr bwMode="auto">
          <a:xfrm>
            <a:off x="8233316" y="4296521"/>
            <a:ext cx="168609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 </a:t>
            </a:r>
            <a:r>
              <a:rPr lang="el-GR" altLang="zh-CN" dirty="0"/>
              <a:t>ρ</a:t>
            </a:r>
            <a:r>
              <a:rPr lang="en-US" altLang="zh-CN" dirty="0"/>
              <a:t> </a:t>
            </a:r>
            <a:r>
              <a:rPr lang="zh-CN" altLang="en-US" baseline="-25000" dirty="0"/>
              <a:t>液</a:t>
            </a:r>
            <a:r>
              <a:rPr lang="en-US" altLang="zh-CN" dirty="0"/>
              <a:t>=</a:t>
            </a:r>
            <a:r>
              <a:rPr lang="el-GR" altLang="zh-CN" dirty="0"/>
              <a:t>ρ</a:t>
            </a:r>
            <a:r>
              <a:rPr lang="zh-CN" altLang="en-US" baseline="-25000" dirty="0"/>
              <a:t>物</a:t>
            </a:r>
          </a:p>
        </p:txBody>
      </p:sp>
      <p:sp>
        <p:nvSpPr>
          <p:cNvPr id="17427" name="Text Box 29"/>
          <p:cNvSpPr txBox="1">
            <a:spLocks noChangeArrowheads="1"/>
          </p:cNvSpPr>
          <p:nvPr/>
        </p:nvSpPr>
        <p:spPr bwMode="auto">
          <a:xfrm>
            <a:off x="5859772" y="4296128"/>
            <a:ext cx="146036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 dirty="0"/>
              <a:t>F</a:t>
            </a:r>
            <a:r>
              <a:rPr lang="zh-CN" altLang="en-US" baseline="-25000" dirty="0"/>
              <a:t>浮</a:t>
            </a:r>
            <a:r>
              <a:rPr lang="en-US" altLang="zh-CN" dirty="0"/>
              <a:t>=G</a:t>
            </a:r>
            <a:r>
              <a:rPr lang="zh-CN" altLang="en-US" baseline="-25000" dirty="0"/>
              <a:t>物</a:t>
            </a:r>
          </a:p>
        </p:txBody>
      </p:sp>
      <p:sp>
        <p:nvSpPr>
          <p:cNvPr id="17428" name="Text Box 30"/>
          <p:cNvSpPr txBox="1">
            <a:spLocks noChangeArrowheads="1"/>
          </p:cNvSpPr>
          <p:nvPr/>
        </p:nvSpPr>
        <p:spPr bwMode="auto">
          <a:xfrm>
            <a:off x="8199645" y="3383982"/>
            <a:ext cx="171278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 </a:t>
            </a:r>
            <a:r>
              <a:rPr lang="el-GR" altLang="zh-CN" dirty="0"/>
              <a:t>ρ</a:t>
            </a:r>
            <a:r>
              <a:rPr lang="en-US" altLang="zh-CN" dirty="0"/>
              <a:t> </a:t>
            </a:r>
            <a:r>
              <a:rPr lang="zh-CN" altLang="en-US" baseline="-25000" dirty="0"/>
              <a:t>液</a:t>
            </a:r>
            <a:r>
              <a:rPr lang="en-US" altLang="zh-CN" dirty="0"/>
              <a:t>&gt;</a:t>
            </a:r>
            <a:r>
              <a:rPr lang="el-GR" altLang="zh-CN" dirty="0"/>
              <a:t>ρ</a:t>
            </a:r>
            <a:r>
              <a:rPr lang="zh-CN" altLang="en-US" baseline="-25000" dirty="0"/>
              <a:t>物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575720" y="2537075"/>
            <a:ext cx="91904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下沉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3575719" y="3415909"/>
            <a:ext cx="91904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漂浮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3575720" y="4320140"/>
            <a:ext cx="91904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悬浮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2584984" y="1845361"/>
            <a:ext cx="742158" cy="3512076"/>
            <a:chOff x="1728856" y="2156166"/>
            <a:chExt cx="742158" cy="2364582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1728856" y="3429000"/>
              <a:ext cx="382158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2111014" y="4509120"/>
              <a:ext cx="36000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2111014" y="2160560"/>
              <a:ext cx="36000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2111014" y="2156166"/>
              <a:ext cx="0" cy="2364582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左箭头 48"/>
          <p:cNvSpPr/>
          <p:nvPr/>
        </p:nvSpPr>
        <p:spPr>
          <a:xfrm flipH="1">
            <a:off x="5015880" y="1620826"/>
            <a:ext cx="360362" cy="287338"/>
          </a:xfrm>
          <a:prstGeom prst="leftArrow">
            <a:avLst/>
          </a:prstGeom>
          <a:solidFill>
            <a:srgbClr val="F4B18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ea typeface="微软雅黑" panose="020B0503020204020204" pitchFamily="34" charset="-122"/>
            </a:endParaRPr>
          </a:p>
        </p:txBody>
      </p:sp>
      <p:sp>
        <p:nvSpPr>
          <p:cNvPr id="50" name="左箭头 49"/>
          <p:cNvSpPr/>
          <p:nvPr/>
        </p:nvSpPr>
        <p:spPr>
          <a:xfrm flipH="1">
            <a:off x="5015880" y="2655016"/>
            <a:ext cx="360362" cy="287338"/>
          </a:xfrm>
          <a:prstGeom prst="leftArrow">
            <a:avLst/>
          </a:prstGeom>
          <a:solidFill>
            <a:srgbClr val="F4B18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ea typeface="微软雅黑" panose="020B0503020204020204" pitchFamily="34" charset="-122"/>
            </a:endParaRPr>
          </a:p>
        </p:txBody>
      </p:sp>
      <p:sp>
        <p:nvSpPr>
          <p:cNvPr id="51" name="左箭头 50"/>
          <p:cNvSpPr/>
          <p:nvPr/>
        </p:nvSpPr>
        <p:spPr>
          <a:xfrm flipH="1">
            <a:off x="5015880" y="3501901"/>
            <a:ext cx="360362" cy="287338"/>
          </a:xfrm>
          <a:prstGeom prst="leftArrow">
            <a:avLst/>
          </a:prstGeom>
          <a:solidFill>
            <a:srgbClr val="F4B18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ea typeface="微软雅黑" panose="020B0503020204020204" pitchFamily="34" charset="-122"/>
            </a:endParaRPr>
          </a:p>
        </p:txBody>
      </p:sp>
      <p:sp>
        <p:nvSpPr>
          <p:cNvPr id="52" name="左箭头 51"/>
          <p:cNvSpPr/>
          <p:nvPr/>
        </p:nvSpPr>
        <p:spPr>
          <a:xfrm flipH="1">
            <a:off x="5012359" y="4438081"/>
            <a:ext cx="360362" cy="287338"/>
          </a:xfrm>
          <a:prstGeom prst="leftArrow">
            <a:avLst/>
          </a:prstGeom>
          <a:solidFill>
            <a:srgbClr val="F4B18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54" name="组合 53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5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课堂小结</a:t>
              </a:r>
            </a:p>
          </p:txBody>
        </p:sp>
      </p:grp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233315" y="5178808"/>
            <a:ext cx="168609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 </a:t>
            </a:r>
            <a:r>
              <a:rPr lang="el-GR" altLang="zh-CN" dirty="0"/>
              <a:t>ρ</a:t>
            </a:r>
            <a:r>
              <a:rPr lang="en-US" altLang="zh-CN" dirty="0"/>
              <a:t> </a:t>
            </a:r>
            <a:r>
              <a:rPr lang="zh-CN" altLang="en-US" baseline="-25000" dirty="0"/>
              <a:t>液</a:t>
            </a:r>
            <a:r>
              <a:rPr lang="zh-CN" altLang="en-US" dirty="0"/>
              <a:t>＜</a:t>
            </a:r>
            <a:r>
              <a:rPr lang="el-GR" altLang="zh-CN" dirty="0"/>
              <a:t>ρ</a:t>
            </a:r>
            <a:r>
              <a:rPr lang="zh-CN" altLang="en-US" baseline="-25000" dirty="0"/>
              <a:t>物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5859771" y="5178415"/>
            <a:ext cx="149558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 dirty="0"/>
              <a:t>F</a:t>
            </a:r>
            <a:r>
              <a:rPr lang="zh-CN" altLang="en-US" baseline="-25000" dirty="0"/>
              <a:t>浮</a:t>
            </a:r>
            <a:r>
              <a:rPr lang="zh-CN" altLang="en-US" dirty="0"/>
              <a:t>＜</a:t>
            </a:r>
            <a:r>
              <a:rPr lang="en-US" altLang="zh-CN" dirty="0"/>
              <a:t>G</a:t>
            </a:r>
            <a:r>
              <a:rPr lang="zh-CN" altLang="en-US" baseline="-25000" dirty="0"/>
              <a:t>物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575719" y="5202427"/>
            <a:ext cx="91904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沉底</a:t>
            </a:r>
          </a:p>
        </p:txBody>
      </p:sp>
      <p:sp>
        <p:nvSpPr>
          <p:cNvPr id="32" name="左箭头 31"/>
          <p:cNvSpPr/>
          <p:nvPr/>
        </p:nvSpPr>
        <p:spPr>
          <a:xfrm flipH="1">
            <a:off x="5012358" y="5320368"/>
            <a:ext cx="360362" cy="287338"/>
          </a:xfrm>
          <a:prstGeom prst="leftArrow">
            <a:avLst/>
          </a:prstGeom>
          <a:solidFill>
            <a:srgbClr val="F4B18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911424" y="1268760"/>
            <a:ext cx="4860561" cy="1995757"/>
            <a:chOff x="122" y="65"/>
            <a:chExt cx="6431" cy="3756"/>
          </a:xfrm>
        </p:grpSpPr>
        <p:pic>
          <p:nvPicPr>
            <p:cNvPr id="7183" name="Picture 11" descr="常规潜艇"/>
            <p:cNvPicPr>
              <a:picLocks noChangeAspect="1" noChangeArrowheads="1"/>
            </p:cNvPicPr>
            <p:nvPr/>
          </p:nvPicPr>
          <p:blipFill>
            <a:blip r:embed="rId2" cstate="print"/>
            <a:srcRect t="1701"/>
            <a:stretch>
              <a:fillRect/>
            </a:stretch>
          </p:blipFill>
          <p:spPr bwMode="auto">
            <a:xfrm>
              <a:off x="122" y="65"/>
              <a:ext cx="6431" cy="3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32" name="Text Box 12"/>
            <p:cNvSpPr txBox="1"/>
            <p:nvPr/>
          </p:nvSpPr>
          <p:spPr>
            <a:xfrm>
              <a:off x="122" y="2714"/>
              <a:ext cx="1627" cy="10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indent="0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800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潜艇</a:t>
              </a:r>
            </a:p>
          </p:txBody>
        </p:sp>
      </p:grpSp>
      <p:pic>
        <p:nvPicPr>
          <p:cNvPr id="7171" name="Picture 6" descr="C:\Users\Administrator\Desktop\图片1.png图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4096" y="1268759"/>
            <a:ext cx="4848860" cy="199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Text Box 7"/>
          <p:cNvSpPr txBox="1"/>
          <p:nvPr/>
        </p:nvSpPr>
        <p:spPr>
          <a:xfrm>
            <a:off x="10272464" y="2761764"/>
            <a:ext cx="106354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下沉</a:t>
            </a:r>
          </a:p>
        </p:txBody>
      </p:sp>
      <p:grpSp>
        <p:nvGrpSpPr>
          <p:cNvPr id="3" name="Group 8"/>
          <p:cNvGrpSpPr/>
          <p:nvPr/>
        </p:nvGrpSpPr>
        <p:grpSpPr bwMode="auto">
          <a:xfrm>
            <a:off x="883794" y="3506778"/>
            <a:ext cx="4863200" cy="2181822"/>
            <a:chOff x="-41" y="-110"/>
            <a:chExt cx="6437" cy="4459"/>
          </a:xfrm>
        </p:grpSpPr>
        <p:pic>
          <p:nvPicPr>
            <p:cNvPr id="7181" name="Picture 3" descr="04"/>
            <p:cNvPicPr>
              <a:picLocks noChangeAspect="1" noChangeArrowheads="1"/>
            </p:cNvPicPr>
            <p:nvPr/>
          </p:nvPicPr>
          <p:blipFill>
            <a:blip r:embed="rId4" cstate="print"/>
            <a:srcRect b="6973"/>
            <a:stretch>
              <a:fillRect/>
            </a:stretch>
          </p:blipFill>
          <p:spPr bwMode="auto">
            <a:xfrm>
              <a:off x="0" y="0"/>
              <a:ext cx="6396" cy="4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38" name="Text Box 10"/>
            <p:cNvSpPr txBox="1"/>
            <p:nvPr/>
          </p:nvSpPr>
          <p:spPr>
            <a:xfrm>
              <a:off x="-41" y="-110"/>
              <a:ext cx="1568" cy="10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800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上浮</a:t>
              </a:r>
            </a:p>
          </p:txBody>
        </p:sp>
      </p:grpSp>
      <p:grpSp>
        <p:nvGrpSpPr>
          <p:cNvPr id="4" name="Group 11"/>
          <p:cNvGrpSpPr/>
          <p:nvPr/>
        </p:nvGrpSpPr>
        <p:grpSpPr bwMode="auto">
          <a:xfrm>
            <a:off x="6340768" y="3500916"/>
            <a:ext cx="4939878" cy="2136298"/>
            <a:chOff x="0" y="-117"/>
            <a:chExt cx="6539" cy="4366"/>
          </a:xfrm>
        </p:grpSpPr>
        <p:pic>
          <p:nvPicPr>
            <p:cNvPr id="7179" name="Picture 9" descr="jl07"/>
            <p:cNvPicPr>
              <a:picLocks noChangeAspect="1" noChangeArrowheads="1"/>
            </p:cNvPicPr>
            <p:nvPr/>
          </p:nvPicPr>
          <p:blipFill>
            <a:blip r:embed="rId5" cstate="print"/>
            <a:srcRect l="2499" t="7018" b="5133"/>
            <a:stretch>
              <a:fillRect/>
            </a:stretch>
          </p:blipFill>
          <p:spPr bwMode="auto">
            <a:xfrm>
              <a:off x="0" y="0"/>
              <a:ext cx="6414" cy="4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41" name="Text Box 13"/>
            <p:cNvSpPr txBox="1"/>
            <p:nvPr/>
          </p:nvSpPr>
          <p:spPr>
            <a:xfrm>
              <a:off x="5271" y="-117"/>
              <a:ext cx="1268" cy="10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800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悬浮</a:t>
              </a:r>
            </a:p>
          </p:txBody>
        </p:sp>
      </p:grpSp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2311639" y="5805264"/>
            <a:ext cx="8667024" cy="53622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物体的浮与沉是由什么因素决定的呢？</a:t>
            </a:r>
          </a:p>
        </p:txBody>
      </p:sp>
      <p:grpSp>
        <p:nvGrpSpPr>
          <p:cNvPr id="22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3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观察与思考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/>
      <p:bldP spid="71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3">
            <a:extLst>
              <a:ext uri="{FF2B5EF4-FFF2-40B4-BE49-F238E27FC236}">
                <a16:creationId xmlns:a16="http://schemas.microsoft.com/office/drawing/2014/main" id="{F1A22044-2491-4DC7-9A8B-AE59891800E2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098FA2BC-5630-47C5-B007-5DE98881D67A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C88534DE-8249-4219-BFAF-337DDB04B037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4A08EEA3-F637-4736-999A-7B14006EE214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C1423156-1D5E-4354-A9C3-695100AF576B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1FAA25BD-DAAE-41A3-9371-392F02837366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B99EAFF8-64FD-4865-A1E9-6CBCDB0EFA1C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FB951E24-B3C3-4AC4-8962-B257CAAB78E5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C93B2481-9A1C-4EAE-AF54-AD1A3860D53C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6F850B72-636C-48A1-A304-6FBEA272CB9C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D13A3407-745F-4566-ABCD-4B5276A56EA3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8A9B6DFE-99F1-4F9E-8186-9D0C338F5FE6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2F31B871-3812-439F-8DC9-D4680197EC8B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B781855F-F525-47F6-AAE9-DB3E88E72B34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A31F78B-AC80-42DD-A5AC-3CFBF0710F64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B101379C-A3E0-4FAE-8574-0E438F19F9CD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4A96AB5D-E324-4561-A677-51C7A809B765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4D9BAE1B-E80A-44E8-B257-61A7E943D531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30638116-76EA-46FE-99CF-8459AA1F5F74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2E18F7DD-605D-4294-A98C-A167D1DE797C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B85A9548-07F1-4BC4-B847-BC392BA9C1DD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9085107C-D21D-4DFB-8C07-1956E9F7B5F1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AEDD6600-2203-4601-A8BD-2BC3E9E0BECC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F1B57C57-7230-4EA0-A0B5-041B6BD5D20D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E9CB3003-DBF8-4E76-ACBA-CD86A26D70C8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586B9E7F-762D-4E3E-B4DA-1B7A1A9CFF72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2540D5E5-CF1B-471D-9978-4B9A66BA036E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A102DAAB-9A01-44BE-8344-9FC8F4C9C235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44453782-2C2D-40D1-91E5-A06ECCD0BC90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47B9DD76-8015-4DA2-902A-DD311EB2CBEC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74101D89-32F5-4B9E-849C-37BB0EC2574E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749D9219-1CEF-41BC-88AE-7D8AA8CF9CBD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371B4E45-4D88-46C0-B9AE-8EE22D9C1EF4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BA78A266-326A-4617-8BEA-1CE0D46CAF64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A6B02609-29A6-4F91-B7E2-0070A2430715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567F8416-BF3A-4D66-8EA2-9792F821624E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5594EBD0-040F-4E97-89D9-CFEFB2DEB13B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A820C656-0274-4B2F-ABEB-38BBBB31CA54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EFCBB57E-887F-4CAF-AF26-45C651CBA446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CFCB430C-C138-42D7-9103-6E4D522D8B9B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7E083B26-6792-4820-8B19-D6EDD3B84A39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3C1AD0AA-D73E-4D0D-8EBB-CEED0DC84875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A7207612-2902-456A-BEEC-399E9E05A609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A9440558-3CD6-486A-8D9A-401A08AC47E5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2B3D34DA-BCB9-417D-BD0D-BE4042B99465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297ED7B2-496C-432A-965C-7A63F3EDED11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C5CB148A-D26D-4DBF-81A6-2AB61DE82A3E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73EED0E8-D5EB-4562-8930-5A25350F917C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B3FE60BB-AFA6-4EE6-8DC0-66074A70D9D0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4AFE4C61-D9F2-4812-B1FB-4FDDD447EB44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6720D2C4-2BB2-49C0-A0F6-B04B81B504E5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8EF11C46-251D-40C1-9E52-4FE1FCEE6A67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B497C429-B87C-4E45-A70D-3309B2272413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111ADC61-B4B4-4B22-9505-4BD02D59C326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8D7DB5F2-42A4-49B3-9C18-D193543CB076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239EE99E-F740-4659-9E0C-011C880118AD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941DC378-2F63-4257-AC43-99D575A6B9CC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26D4AAF7-04C9-4D67-ADE6-CA68A52E3B9C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5" name="组合 4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随堂训练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911424" y="1340768"/>
            <a:ext cx="101531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120g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的物体浸没在盛满水的溢水杯中时，从杯中溢出了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100mL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的水。自由释放后，该物体将（　　）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．上浮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                               B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．悬浮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．沉至杯底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                      D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．无法确定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8128" y="213285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10490" y="908720"/>
            <a:ext cx="9882054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．三个体积相同而材料不同的小球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在水中静止时的情况如图所示，若它们的重力和浮力分别为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，则下列判断正确的是（　　）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0490" y="2946375"/>
            <a:ext cx="872082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7335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0500" algn="l"/>
                <a:tab pos="2794000" algn="l"/>
                <a:tab pos="4064000" algn="l"/>
              </a:tabLst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═G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</a:p>
          <a:p>
            <a:pPr marL="0" marR="0" lvl="0" indent="17335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0500" algn="l"/>
                <a:tab pos="2794000" algn="l"/>
                <a:tab pos="4064000" algn="l"/>
              </a:tabLst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═G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</a:p>
          <a:p>
            <a:pPr marL="0" marR="0" lvl="0" indent="17335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0500" algn="l"/>
                <a:tab pos="2794000" algn="l"/>
                <a:tab pos="4064000" algn="l"/>
              </a:tabLst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</a:p>
          <a:p>
            <a:pPr marL="0" marR="0" lvl="0" indent="17335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0500" algn="l"/>
                <a:tab pos="2794000" algn="l"/>
                <a:tab pos="4064000" algn="l"/>
              </a:tabLst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═F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0016" y="2388969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760601" y="3420987"/>
            <a:ext cx="3456384" cy="1334889"/>
            <a:chOff x="6492044" y="4068256"/>
            <a:chExt cx="3456384" cy="1334889"/>
          </a:xfrm>
        </p:grpSpPr>
        <p:grpSp>
          <p:nvGrpSpPr>
            <p:cNvPr id="8" name="Group 16"/>
            <p:cNvGrpSpPr/>
            <p:nvPr/>
          </p:nvGrpSpPr>
          <p:grpSpPr bwMode="auto">
            <a:xfrm>
              <a:off x="6492044" y="4068256"/>
              <a:ext cx="3456384" cy="1334889"/>
              <a:chOff x="0" y="0"/>
              <a:chExt cx="960" cy="1056"/>
            </a:xfrm>
          </p:grpSpPr>
          <p:sp>
            <p:nvSpPr>
              <p:cNvPr id="9" name="Rectangle 17"/>
              <p:cNvSpPr>
                <a:spLocks noChangeArrowheads="1"/>
              </p:cNvSpPr>
              <p:nvPr/>
            </p:nvSpPr>
            <p:spPr bwMode="auto">
              <a:xfrm>
                <a:off x="0" y="333"/>
                <a:ext cx="960" cy="720"/>
              </a:xfrm>
              <a:prstGeom prst="rect">
                <a:avLst/>
              </a:prstGeom>
              <a:solidFill>
                <a:srgbClr val="D5EEF7">
                  <a:alpha val="50195"/>
                </a:srgbClr>
              </a:solidFill>
              <a:ln w="12700" cap="sq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0" name="Group 18"/>
              <p:cNvGrpSpPr/>
              <p:nvPr/>
            </p:nvGrpSpPr>
            <p:grpSpPr bwMode="auto">
              <a:xfrm>
                <a:off x="0" y="0"/>
                <a:ext cx="960" cy="1056"/>
                <a:chOff x="0" y="0"/>
                <a:chExt cx="960" cy="1056"/>
              </a:xfrm>
            </p:grpSpPr>
            <p:sp>
              <p:nvSpPr>
                <p:cNvPr id="11" name="Line 19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1056"/>
                </a:xfrm>
                <a:prstGeom prst="line">
                  <a:avLst/>
                </a:prstGeom>
                <a:noFill/>
                <a:ln w="38100" cap="sq">
                  <a:solidFill>
                    <a:schemeClr val="accent1">
                      <a:lumMod val="75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" name="Line 20"/>
                <p:cNvSpPr>
                  <a:spLocks noChangeShapeType="1"/>
                </p:cNvSpPr>
                <p:nvPr/>
              </p:nvSpPr>
              <p:spPr bwMode="auto">
                <a:xfrm>
                  <a:off x="960" y="0"/>
                  <a:ext cx="0" cy="1056"/>
                </a:xfrm>
                <a:prstGeom prst="line">
                  <a:avLst/>
                </a:prstGeom>
                <a:noFill/>
                <a:ln w="38100" cap="sq">
                  <a:solidFill>
                    <a:schemeClr val="accent1">
                      <a:lumMod val="75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" name="Line 21"/>
                <p:cNvSpPr>
                  <a:spLocks noChangeShapeType="1"/>
                </p:cNvSpPr>
                <p:nvPr/>
              </p:nvSpPr>
              <p:spPr bwMode="auto">
                <a:xfrm>
                  <a:off x="0" y="1056"/>
                  <a:ext cx="960" cy="0"/>
                </a:xfrm>
                <a:prstGeom prst="line">
                  <a:avLst/>
                </a:prstGeom>
                <a:noFill/>
                <a:ln w="38100" cap="sq">
                  <a:solidFill>
                    <a:schemeClr val="accent1">
                      <a:lumMod val="75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4" name="椭圆 3"/>
            <p:cNvSpPr/>
            <p:nvPr/>
          </p:nvSpPr>
          <p:spPr>
            <a:xfrm>
              <a:off x="7032104" y="4285203"/>
              <a:ext cx="477919" cy="477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941108" y="4669174"/>
              <a:ext cx="477919" cy="477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8850112" y="4912325"/>
              <a:ext cx="477919" cy="4695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71464" y="836712"/>
            <a:ext cx="93126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．浮在水面上的木块，它浸没在水中部分的体积为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60cm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，它在水面上的部分是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40cm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，求：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）木块受到的浮力多大？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）木块的质量是多少？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）木块的密度多大？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415480" y="4365104"/>
            <a:ext cx="971369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解：（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）木块受到的浮力为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kumimoji="0" lang="zh-CN" altLang="en-US" sz="28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浮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kumimoji="0" lang="zh-CN" altLang="en-US" sz="28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gV</a:t>
            </a:r>
            <a:r>
              <a:rPr kumimoji="0" lang="zh-CN" altLang="en-US" sz="28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排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kumimoji="0" lang="en-US" altLang="zh-CN" sz="2800" b="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kg/m</a:t>
            </a:r>
            <a:r>
              <a:rPr kumimoji="0" lang="en-US" altLang="zh-CN" sz="2800" b="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×10N/kg×60×10</a:t>
            </a:r>
            <a:r>
              <a:rPr kumimoji="0" lang="en-US" altLang="zh-CN" sz="2800" b="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﹣6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kumimoji="0" lang="en-US" altLang="zh-CN" sz="2800" b="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0.6N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71464" y="836712"/>
            <a:ext cx="9312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．浮在水面上的木块，它浸没在水中部分的体积为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60cm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，它在水面上的部分是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40cm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，求：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）木块的质量是多少？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）木块的密度多大？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71464" y="3453355"/>
            <a:ext cx="971369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）木块漂浮，则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浮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0.6N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</a:p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木块的质量：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       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                =0.06kg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367808" y="4030528"/>
            <a:ext cx="576064" cy="853356"/>
            <a:chOff x="9327976" y="4899064"/>
            <a:chExt cx="576064" cy="853356"/>
          </a:xfrm>
        </p:grpSpPr>
        <p:sp>
          <p:nvSpPr>
            <p:cNvPr id="4" name="文本框 3"/>
            <p:cNvSpPr txBox="1"/>
            <p:nvPr/>
          </p:nvSpPr>
          <p:spPr>
            <a:xfrm>
              <a:off x="9381292" y="4899064"/>
              <a:ext cx="512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endPara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9327976" y="5358492"/>
              <a:ext cx="57606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9399984" y="5229200"/>
              <a:ext cx="440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endPara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16186" y="4063278"/>
            <a:ext cx="1512282" cy="949898"/>
            <a:chOff x="9324226" y="4899064"/>
            <a:chExt cx="1512282" cy="949898"/>
          </a:xfrm>
        </p:grpSpPr>
        <p:sp>
          <p:nvSpPr>
            <p:cNvPr id="10" name="文本框 9"/>
            <p:cNvSpPr txBox="1"/>
            <p:nvPr/>
          </p:nvSpPr>
          <p:spPr>
            <a:xfrm>
              <a:off x="9381292" y="4899064"/>
              <a:ext cx="1109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0.6N</a:t>
              </a:r>
              <a:endPara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9327976" y="5358492"/>
              <a:ext cx="1440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9324226" y="5325742"/>
              <a:ext cx="15122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10N/kg</a:t>
              </a:r>
              <a:endPara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343472" y="5018200"/>
            <a:ext cx="8858581" cy="1688574"/>
            <a:chOff x="1388850" y="5067382"/>
            <a:chExt cx="8858581" cy="1688574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388850" y="5067382"/>
              <a:ext cx="8858581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2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kumimoji="0" lang="en-US" altLang="zh-CN" sz="2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kumimoji="0" lang="zh-CN" altLang="en-US" sz="2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）木块的密度为：</a:t>
              </a:r>
              <a:endPara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ρ</a:t>
              </a:r>
              <a:r>
                <a:rPr kumimoji="0" lang="zh-CN" altLang="en-US" sz="2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＝        </a:t>
              </a:r>
              <a:r>
                <a:rPr kumimoji="0" lang="en-US" altLang="zh-CN" sz="2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=                              </a:t>
              </a:r>
              <a:r>
                <a:rPr kumimoji="0" lang="en-US" altLang="zh-CN" sz="2800" b="0" i="0" u="none" strike="noStrike" cap="none" normalizeH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=0.6×10</a:t>
              </a:r>
              <a:r>
                <a:rPr kumimoji="0" lang="en-US" altLang="zh-CN" sz="2800" b="0" i="0" u="none" strike="noStrike" cap="none" normalizeH="0" baseline="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kumimoji="0" lang="en-US" altLang="zh-CN" sz="2800" b="0" i="0" u="none" strike="noStrike" cap="none" normalizeH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kg/m</a:t>
              </a:r>
              <a:r>
                <a:rPr kumimoji="0" lang="en-US" altLang="zh-CN" sz="2800" b="0" i="0" u="none" strike="noStrike" cap="none" normalizeH="0" baseline="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kumimoji="0" lang="zh-CN" altLang="en-US" sz="2800" b="0" i="0" u="none" strike="noStrike" cap="none" normalizeH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。</a:t>
              </a:r>
              <a:endParaRPr kumimoji="0" lang="zh-CN" altLang="en-US" sz="28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2135560" y="5692553"/>
              <a:ext cx="576064" cy="927189"/>
              <a:chOff x="9327976" y="4899064"/>
              <a:chExt cx="576064" cy="927189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9381292" y="4899064"/>
                <a:ext cx="5124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</a:t>
                </a:r>
                <a:endPara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9327976" y="5358492"/>
                <a:ext cx="57606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16"/>
              <p:cNvSpPr txBox="1"/>
              <p:nvPr/>
            </p:nvSpPr>
            <p:spPr>
              <a:xfrm>
                <a:off x="9417296" y="5303033"/>
                <a:ext cx="4404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</a:t>
                </a:r>
                <a:endPara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219430" y="5673437"/>
              <a:ext cx="3020506" cy="1082519"/>
              <a:chOff x="9327976" y="4831677"/>
              <a:chExt cx="3020506" cy="1082519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0107894" y="4831677"/>
                <a:ext cx="16075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0.06kg</a:t>
                </a:r>
                <a:endPara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9327976" y="5358492"/>
                <a:ext cx="302050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框 20"/>
              <p:cNvSpPr txBox="1"/>
              <p:nvPr/>
            </p:nvSpPr>
            <p:spPr>
              <a:xfrm>
                <a:off x="9358441" y="5390976"/>
                <a:ext cx="29565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(60+40)×10</a:t>
                </a:r>
                <a:r>
                  <a:rPr lang="en-US" altLang="zh-CN" sz="2800" baseline="30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-6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</a:t>
                </a:r>
                <a:r>
                  <a:rPr lang="en-US" altLang="zh-CN" sz="2800" baseline="30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800" baseline="30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1052513"/>
            <a:ext cx="12192000" cy="4716462"/>
          </a:xfrm>
          <a:prstGeom prst="rect">
            <a:avLst/>
          </a:prstGeom>
          <a:solidFill>
            <a:schemeClr val="bg2">
              <a:lumMod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1626235"/>
            <a:ext cx="3668105" cy="3284220"/>
            <a:chOff x="0" y="1626235"/>
            <a:chExt cx="3668105" cy="3284220"/>
          </a:xfrm>
        </p:grpSpPr>
        <p:pic>
          <p:nvPicPr>
            <p:cNvPr id="13" name="图片 12" descr="学练优物理"/>
            <p:cNvPicPr>
              <a:picLocks noChangeAspect="1"/>
            </p:cNvPicPr>
            <p:nvPr/>
          </p:nvPicPr>
          <p:blipFill>
            <a:blip r:embed="rId3" cstate="hqprint"/>
            <a:srcRect/>
            <a:stretch>
              <a:fillRect/>
            </a:stretch>
          </p:blipFill>
          <p:spPr>
            <a:xfrm>
              <a:off x="0" y="1739265"/>
              <a:ext cx="2195195" cy="3171190"/>
            </a:xfrm>
            <a:prstGeom prst="rect">
              <a:avLst/>
            </a:prstGeom>
          </p:spPr>
        </p:pic>
        <p:pic>
          <p:nvPicPr>
            <p:cNvPr id="14" name="图片 13" descr="学练优化学"/>
            <p:cNvPicPr>
              <a:picLocks noChangeAspect="1"/>
            </p:cNvPicPr>
            <p:nvPr/>
          </p:nvPicPr>
          <p:blipFill>
            <a:blip r:embed="rId4" cstate="hqprint"/>
            <a:srcRect/>
            <a:stretch>
              <a:fillRect/>
            </a:stretch>
          </p:blipFill>
          <p:spPr>
            <a:xfrm>
              <a:off x="736310" y="1739265"/>
              <a:ext cx="2133600" cy="3048000"/>
            </a:xfrm>
            <a:prstGeom prst="rect">
              <a:avLst/>
            </a:prstGeom>
          </p:spPr>
        </p:pic>
        <p:pic>
          <p:nvPicPr>
            <p:cNvPr id="15" name="图片 14" descr="学练优生物"/>
            <p:cNvPicPr>
              <a:picLocks noChangeAspect="1"/>
            </p:cNvPicPr>
            <p:nvPr/>
          </p:nvPicPr>
          <p:blipFill>
            <a:blip r:embed="rId5" cstate="hqprint"/>
            <a:srcRect/>
            <a:stretch>
              <a:fillRect/>
            </a:stretch>
          </p:blipFill>
          <p:spPr>
            <a:xfrm>
              <a:off x="1361785" y="1626235"/>
              <a:ext cx="2306320" cy="311531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3857625" y="1482725"/>
            <a:ext cx="3130605" cy="3202305"/>
            <a:chOff x="3857625" y="1482725"/>
            <a:chExt cx="3130605" cy="320230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7625" y="1683385"/>
              <a:ext cx="2199640" cy="300164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 cstate="hqprint"/>
            <a:srcRect/>
            <a:stretch>
              <a:fillRect/>
            </a:stretch>
          </p:blipFill>
          <p:spPr>
            <a:xfrm>
              <a:off x="4124380" y="1482725"/>
              <a:ext cx="2863850" cy="3183890"/>
            </a:xfrm>
            <a:prstGeom prst="rect">
              <a:avLst/>
            </a:prstGeom>
          </p:spPr>
        </p:pic>
      </p:grpSp>
      <p:pic>
        <p:nvPicPr>
          <p:cNvPr id="19" name="图片 18" descr="时习之物理"/>
          <p:cNvPicPr>
            <a:picLocks noChangeAspect="1"/>
          </p:cNvPicPr>
          <p:nvPr/>
        </p:nvPicPr>
        <p:blipFill>
          <a:blip r:embed="rId8" cstate="hqprint"/>
          <a:srcRect/>
          <a:stretch>
            <a:fillRect/>
          </a:stretch>
        </p:blipFill>
        <p:spPr>
          <a:xfrm>
            <a:off x="6703520" y="1626235"/>
            <a:ext cx="2337435" cy="30784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529190" y="6028055"/>
            <a:ext cx="438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更多精彩，请访问：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www.youyi100.com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4596" y="506349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初中《学练优》系列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069198" y="5067251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初中《新领程》系列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778240" y="506349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初中《时习之》系列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517114" y="5056216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初中《优干线》系列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9149636" y="2369708"/>
            <a:ext cx="2815450" cy="1914419"/>
            <a:chOff x="9149636" y="2369708"/>
            <a:chExt cx="2815450" cy="1914419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9" cstate="hqprint"/>
            <a:srcRect/>
            <a:stretch>
              <a:fillRect/>
            </a:stretch>
          </p:blipFill>
          <p:spPr>
            <a:xfrm rot="273989">
              <a:off x="9159011" y="2369708"/>
              <a:ext cx="2806075" cy="17853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0" cstate="hqprint"/>
            <a:srcRect/>
            <a:stretch>
              <a:fillRect/>
            </a:stretch>
          </p:blipFill>
          <p:spPr>
            <a:xfrm rot="21034940">
              <a:off x="9149636" y="2487677"/>
              <a:ext cx="2758877" cy="17964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pic>
        <p:nvPicPr>
          <p:cNvPr id="29" name="图片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框 29"/>
          <p:cNvSpPr txBox="1"/>
          <p:nvPr/>
        </p:nvSpPr>
        <p:spPr>
          <a:xfrm>
            <a:off x="6437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925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2" name="圆角矩形 31">
            <a:hlinkClick r:id="rId12"/>
          </p:cNvPr>
          <p:cNvSpPr/>
          <p:nvPr/>
        </p:nvSpPr>
        <p:spPr>
          <a:xfrm>
            <a:off x="8112140" y="6042858"/>
            <a:ext cx="1173163" cy="339725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637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点击进入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3">
            <a:extLst>
              <a:ext uri="{FF2B5EF4-FFF2-40B4-BE49-F238E27FC236}">
                <a16:creationId xmlns:a16="http://schemas.microsoft.com/office/drawing/2014/main" id="{240BF91C-BF3A-49D9-8A2A-929D5387137E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Freeform 23">
            <a:extLst>
              <a:ext uri="{FF2B5EF4-FFF2-40B4-BE49-F238E27FC236}">
                <a16:creationId xmlns:a16="http://schemas.microsoft.com/office/drawing/2014/main" id="{93B4FD24-74F0-4549-95C2-828A4BBF73F5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2FA233C3-05AC-4315-A225-385F6A91EF7A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47EB3FDB-CC1F-4FC7-AE8B-4A517EDDEF77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33D8B88C-DD74-4A2C-84F1-36A9FAA1B472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A4DD08A8-2C69-4FD8-8039-496C838818ED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3A8F7A87-7AB6-4A15-ACC7-EAD42A1805EA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DF034731-65C5-4BAD-8174-6D7E23283ACF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119F7635-BDEB-47D2-B7AC-621B211D9360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B4A7F134-5B95-481A-97ED-F85640CE5006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C7C2EA21-9E57-435B-B122-A52BD1C12F7E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310A6E81-12B1-4521-B8D7-70B90D7A5984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66CA3623-5AB7-42A8-90B8-904E97BEF0B0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8152017C-6083-4F84-9A15-C20546829F11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8357D0FA-C912-4F7A-BD37-C2B7FD1EE699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6EE3D26C-4561-441A-9177-3CD2EEDF1631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41D47021-10E6-454E-89F5-CCD147B75AED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A6971140-1E03-48F1-BD0B-E09D258AFB96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FB3F171E-0C05-4052-8B0C-493BC08EB4AA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689C7120-F107-43DB-809C-2A62B7E68162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A1B3E61C-EACA-4701-ABD9-FF13E52778A5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3F97CC10-F8BD-4EA6-BE03-E1003E348E42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241CB573-B03D-4F55-BBF5-02EA19B93A79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EA511772-CA6E-401F-AB9D-00EEA5ABDEBD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77019864-803E-4937-9F52-6DA7BDB9E103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3B0CD592-052C-4FF7-9768-F0DCDA32C8CF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B366E8E1-2F58-41AB-B3C7-BEEF40FB8FE9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B59868B8-6FEC-49FD-A87D-DE8127FC1AFF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4FB3C956-1981-46D8-8CD4-343368A26AA9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07FE492A-74E3-4CFD-A2CF-1A62C654C529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6CACC934-2CC2-4D81-AB5A-56E2655CA165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851A9935-B61A-4405-B7EF-B4E2C0CC12D3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0258969B-948C-4B87-807C-ED8CFA0B263D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0AB6724B-75EB-4E45-93F8-F7A3384F154A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2A03FA66-7029-40B5-A612-866E0FA90A7B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33F2E46E-66F4-4578-A771-343A606DE75F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1F8CED56-8412-4225-9380-3A8F5F82950F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7D0507D8-51CD-4A8E-8BF1-11949D9D4AEB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1E938065-7EDD-42CA-8326-E949AACB1E0F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C0104929-BF5D-4399-A98D-A6EAFDE73750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1E55C0EA-7F6C-4F40-9B74-55C660EB38EE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BC4EE6B3-9C8B-4BAD-945B-BAD731185BC8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C998AC50-18A9-467C-867D-D112F2BE21B7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55C922A7-C64B-45F0-A18F-F660CEAA26FF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B78D9836-7EC6-4C35-8DA7-15AA2AE70372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AC191421-24B2-4FF4-9954-65EF47E0E086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4ACC7D2B-663B-43CB-BFE5-57AF45C78535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6E417717-10EF-48C4-8694-0316A7CB98F1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4D406272-212B-4687-90D3-2551E1202BED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19A0A983-8105-4FEA-A8D4-009CBCD0D9A6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868280AE-4B97-4C2C-A937-B0DD590CF8B3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C9CCCA0B-DB7E-4DF9-8E19-92C8CBF2A7C4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049C4FCF-2BB3-4C4B-9B7D-0B9DC82E61C9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7AA1BFAA-802C-4CBF-A91F-D7020A7313F4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D429B1AC-4B15-4550-A4B5-B44BFD73A031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2DC8DB9D-3FEF-4B63-89B3-1585EB50E55A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AA52E02F-48E6-46C8-9396-9138F76B1E5A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6162AA35-1992-4A0E-B344-D67C7DDFB1B6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977130" y="960755"/>
            <a:ext cx="15011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明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2015" y="1806575"/>
            <a:ext cx="1022858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部分素材选自网络，如有争议，请联系删改。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3">
            <a:extLst>
              <a:ext uri="{FF2B5EF4-FFF2-40B4-BE49-F238E27FC236}">
                <a16:creationId xmlns:a16="http://schemas.microsoft.com/office/drawing/2014/main" id="{B9E790D3-D3A8-4EFC-9504-245550906DA4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928272D5-281B-473B-87CC-43289FED1091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2EA97BDB-5224-47FD-91C8-3374646C1D8B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61EAF9ED-BC59-4A9E-9847-C9C97D895612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FAFE59C9-E6BF-4B05-919B-8D539EDA65D9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528A7A5B-4B66-46BA-90F8-0601B36A116E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DFCC973E-4FFF-4FF3-A018-1C13F1A7ED4A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92F14486-4C85-4B63-8F97-AB109BF30D2D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61C90A47-9228-4F14-B893-5912F4DDB52B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857B1303-E39C-4B15-86D0-92DDC3F15659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24AF4215-E003-46FE-B2A7-CBD07E9F4C81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E1FA1E76-C1FF-484F-8891-537FD35658FE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64C08F85-D0DA-414E-892C-421531DF8B56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8100A08E-7E71-45D0-AF26-CA368BEE58C8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EE13204F-7EDB-4220-B0E2-C04C1B4FB3B9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0C1C57D4-69E5-4524-8E84-6DC04D6E1255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43D8AE9F-3315-4A61-8774-297AE39DDD87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14DD36F2-AC37-4FD4-8199-A6A31CDE1D1D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1F152F81-3005-4F25-8A07-14D3F4E5A631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9A95E9B7-F080-4FE7-8284-E5FF760491FA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41DA2C20-B85F-47D5-9908-98197D57B6C0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6D5A91E3-69F9-4ED6-8203-08F3CE9C7078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B65F0206-2EDA-4745-8C22-7267478BBEF5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2885BBE2-725A-4DFD-A49F-CC1B96457124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0D04C25E-A44E-4881-B0B9-6C7346962845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0C8A9FD8-D934-4C72-984F-DAC3AF077203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7080756-C363-48AD-B47A-F9461B7FAE8C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D51DA874-2EC2-493C-8765-CC652C632474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4CE3867C-5B02-4B63-8C72-1110028D0897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3D53390A-8E85-41A8-B0DC-CCBE70331F09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1E87C277-12C9-4C2D-998A-A100116C9BD9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2F1CFB52-F76E-4197-86B2-20C5C293B814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E9DF484B-16C2-4E1D-A85B-DC375CA953BB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68FA2030-2AB2-449D-AAD5-BE34918696EB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200FDC60-9818-420E-AA98-3258352F6810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06DFFEC9-8575-4FFF-8D05-F7E9A553B777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05536695-FD24-4CE3-BD5B-21D6711F287A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143BEF93-FE08-43E4-9EA8-DF6065BA41FC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32B03860-0518-481E-9B8D-AD2F3EC3D123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EE3A14AA-7D56-4DDD-8D20-6939FF5D5AFF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663CB040-2216-4B8C-B058-2608466E9803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FB60824E-43F0-48DD-B2C2-0F08C7C9706B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B85DA414-521E-49BA-AF92-DD85C0174202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46E6F269-3C52-40C6-9687-AD19075F5098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FABBFBAB-EE12-4195-9C20-D05EFB96BF29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3BFD02CE-0911-4E9F-AC78-222DE07F53C2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id="{F200438F-742C-43B7-A7C7-CE6758AE25F6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AD62B39A-5FD9-41F3-B5B2-702C9187955D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3" name="Freeform 23">
            <a:extLst>
              <a:ext uri="{FF2B5EF4-FFF2-40B4-BE49-F238E27FC236}">
                <a16:creationId xmlns:a16="http://schemas.microsoft.com/office/drawing/2014/main" id="{8343AC12-AD9B-4336-80EB-49DE3DD4DD4A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4" name="Freeform 23">
            <a:extLst>
              <a:ext uri="{FF2B5EF4-FFF2-40B4-BE49-F238E27FC236}">
                <a16:creationId xmlns:a16="http://schemas.microsoft.com/office/drawing/2014/main" id="{DB62116A-A867-4487-8B9A-13A7B9CDF47F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1FF9CE43-A444-4F24-988A-AFC5688EB3C5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6" name="Freeform 23">
            <a:extLst>
              <a:ext uri="{FF2B5EF4-FFF2-40B4-BE49-F238E27FC236}">
                <a16:creationId xmlns:a16="http://schemas.microsoft.com/office/drawing/2014/main" id="{03646B43-21A1-462B-B22C-57E2233F2009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7" name="Freeform 23">
            <a:extLst>
              <a:ext uri="{FF2B5EF4-FFF2-40B4-BE49-F238E27FC236}">
                <a16:creationId xmlns:a16="http://schemas.microsoft.com/office/drawing/2014/main" id="{766003F9-9AFA-4474-B284-FB947D138832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8" name="Freeform 23">
            <a:extLst>
              <a:ext uri="{FF2B5EF4-FFF2-40B4-BE49-F238E27FC236}">
                <a16:creationId xmlns:a16="http://schemas.microsoft.com/office/drawing/2014/main" id="{6C5B7480-DBFF-4654-A0D0-6E86B0D17600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9" name="Freeform 23">
            <a:extLst>
              <a:ext uri="{FF2B5EF4-FFF2-40B4-BE49-F238E27FC236}">
                <a16:creationId xmlns:a16="http://schemas.microsoft.com/office/drawing/2014/main" id="{37928C5A-CE31-4914-8C7D-E5B272EB59F8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0" name="Freeform 23">
            <a:extLst>
              <a:ext uri="{FF2B5EF4-FFF2-40B4-BE49-F238E27FC236}">
                <a16:creationId xmlns:a16="http://schemas.microsoft.com/office/drawing/2014/main" id="{C37B74B9-C016-47E2-883B-EF3FA6CDC641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1" name="Freeform 23">
            <a:extLst>
              <a:ext uri="{FF2B5EF4-FFF2-40B4-BE49-F238E27FC236}">
                <a16:creationId xmlns:a16="http://schemas.microsoft.com/office/drawing/2014/main" id="{C564E777-B5C6-4B7F-BCEE-E1C1F2983689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2" name="Freeform 23">
            <a:extLst>
              <a:ext uri="{FF2B5EF4-FFF2-40B4-BE49-F238E27FC236}">
                <a16:creationId xmlns:a16="http://schemas.microsoft.com/office/drawing/2014/main" id="{0EEBB47F-6B84-4D33-A8F7-B43D34968958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061784" y="3585205"/>
            <a:ext cx="8377238" cy="679450"/>
            <a:chOff x="2111375" y="3579813"/>
            <a:chExt cx="8377238" cy="679450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927350" y="3608372"/>
              <a:ext cx="7561263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知道物体的沉浮与密度的关系。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（重点）</a:t>
              </a:r>
            </a:p>
          </p:txBody>
        </p:sp>
        <p:grpSp>
          <p:nvGrpSpPr>
            <p:cNvPr id="12" name="组合 11"/>
            <p:cNvGrpSpPr/>
            <p:nvPr/>
          </p:nvGrpSpPr>
          <p:grpSpPr bwMode="auto"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rgbClr val="FFDB81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文本框 11"/>
              <p:cNvSpPr txBox="1">
                <a:spLocks noChangeArrowheads="1"/>
              </p:cNvSpPr>
              <p:nvPr/>
            </p:nvSpPr>
            <p:spPr bwMode="auto">
              <a:xfrm>
                <a:off x="7044575" y="4521020"/>
                <a:ext cx="635443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02</a:t>
                </a:r>
                <a:endParaRPr kumimoji="1"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089233" y="2000604"/>
            <a:ext cx="9767407" cy="700088"/>
            <a:chOff x="2105025" y="2441575"/>
            <a:chExt cx="9767407" cy="700088"/>
          </a:xfrm>
        </p:grpSpPr>
        <p:sp>
          <p:nvSpPr>
            <p:cNvPr id="16" name="矩形 1"/>
            <p:cNvSpPr>
              <a:spLocks noChangeArrowheads="1"/>
            </p:cNvSpPr>
            <p:nvPr/>
          </p:nvSpPr>
          <p:spPr bwMode="auto">
            <a:xfrm>
              <a:off x="2927350" y="2492359"/>
              <a:ext cx="8945082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知道物体的沉浮取决于浮力与重力的大小关系；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（重点）</a:t>
              </a:r>
              <a:endPara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 bwMode="auto"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文本框 7"/>
              <p:cNvSpPr txBox="1">
                <a:spLocks noChangeArrowheads="1"/>
              </p:cNvSpPr>
              <p:nvPr/>
            </p:nvSpPr>
            <p:spPr bwMode="auto">
              <a:xfrm>
                <a:off x="7019898" y="1585499"/>
                <a:ext cx="621001" cy="536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01</a:t>
                </a:r>
                <a:endParaRPr kumimoji="1"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6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学习目标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60400" y="2898775"/>
            <a:ext cx="10524067" cy="280035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/>
          <a:lstStyle/>
          <a:p>
            <a:pPr algn="ctr">
              <a:lnSpc>
                <a:spcPct val="140000"/>
              </a:lnSpc>
            </a:pP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85850" y="2706689"/>
            <a:ext cx="5128683" cy="203132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我们可以从浸在液体里的物体的受力情况去分析，设计如图的实验来验证。</a:t>
            </a:r>
          </a:p>
        </p:txBody>
      </p:sp>
      <p:sp>
        <p:nvSpPr>
          <p:cNvPr id="9222" name="文本框 1"/>
          <p:cNvSpPr txBox="1">
            <a:spLocks noChangeArrowheads="1"/>
          </p:cNvSpPr>
          <p:nvPr/>
        </p:nvSpPr>
        <p:spPr bwMode="auto">
          <a:xfrm>
            <a:off x="4133851" y="1412776"/>
            <a:ext cx="34163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探究物体的浮沉条件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4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物体的浮沉条件</a:t>
              </a:r>
            </a:p>
          </p:txBody>
        </p:sp>
      </p:grpSp>
      <p:grpSp>
        <p:nvGrpSpPr>
          <p:cNvPr id="18" name="Group 16"/>
          <p:cNvGrpSpPr/>
          <p:nvPr/>
        </p:nvGrpSpPr>
        <p:grpSpPr bwMode="auto">
          <a:xfrm>
            <a:off x="6816080" y="3238524"/>
            <a:ext cx="1797275" cy="1335118"/>
            <a:chOff x="-11" y="0"/>
            <a:chExt cx="971" cy="1056"/>
          </a:xfrm>
        </p:grpSpPr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-11" y="336"/>
              <a:ext cx="960" cy="720"/>
            </a:xfrm>
            <a:prstGeom prst="rect">
              <a:avLst/>
            </a:prstGeom>
            <a:solidFill>
              <a:srgbClr val="D5EEF7">
                <a:alpha val="50195"/>
              </a:srgbClr>
            </a:solidFill>
            <a:ln w="12700" cap="sq">
              <a:solidFill>
                <a:schemeClr val="accent1">
                  <a:lumMod val="75000"/>
                </a:schemeClr>
              </a:solidFill>
              <a:miter lim="800000"/>
            </a:ln>
          </p:spPr>
          <p:txBody>
            <a:bodyPr wrap="none" anchor="ctr"/>
            <a:lstStyle/>
            <a:p>
              <a:endPara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Group 18"/>
            <p:cNvGrpSpPr/>
            <p:nvPr/>
          </p:nvGrpSpPr>
          <p:grpSpPr bwMode="auto">
            <a:xfrm>
              <a:off x="0" y="0"/>
              <a:ext cx="960" cy="1056"/>
              <a:chOff x="0" y="0"/>
              <a:chExt cx="960" cy="1056"/>
            </a:xfrm>
          </p:grpSpPr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056"/>
              </a:xfrm>
              <a:prstGeom prst="line">
                <a:avLst/>
              </a:prstGeom>
              <a:noFill/>
              <a:ln w="38100" cap="sq">
                <a:solidFill>
                  <a:schemeClr val="accent1">
                    <a:lumMod val="75000"/>
                  </a:schemeClr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>
                <a:off x="960" y="0"/>
                <a:ext cx="0" cy="1056"/>
              </a:xfrm>
              <a:prstGeom prst="line">
                <a:avLst/>
              </a:prstGeom>
              <a:noFill/>
              <a:ln w="38100" cap="sq">
                <a:solidFill>
                  <a:schemeClr val="accent1">
                    <a:lumMod val="75000"/>
                  </a:schemeClr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>
                <a:off x="0" y="1056"/>
                <a:ext cx="960" cy="0"/>
              </a:xfrm>
              <a:prstGeom prst="line">
                <a:avLst/>
              </a:prstGeom>
              <a:noFill/>
              <a:ln w="38100" cap="sq">
                <a:solidFill>
                  <a:schemeClr val="accent1">
                    <a:lumMod val="75000"/>
                  </a:schemeClr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999924" y="3663334"/>
            <a:ext cx="471347" cy="821770"/>
            <a:chOff x="6394872" y="5805087"/>
            <a:chExt cx="432781" cy="653837"/>
          </a:xfrm>
        </p:grpSpPr>
        <p:sp>
          <p:nvSpPr>
            <p:cNvPr id="3" name="椭圆 2"/>
            <p:cNvSpPr/>
            <p:nvPr/>
          </p:nvSpPr>
          <p:spPr>
            <a:xfrm>
              <a:off x="6394872" y="6309320"/>
              <a:ext cx="432781" cy="1496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6456040" y="5834319"/>
              <a:ext cx="0" cy="169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759181" y="5834319"/>
              <a:ext cx="0" cy="169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394872" y="6129328"/>
              <a:ext cx="0" cy="25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6827653" y="6129328"/>
              <a:ext cx="0" cy="25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6394872" y="6003770"/>
              <a:ext cx="61168" cy="1255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6772091" y="6003770"/>
              <a:ext cx="55562" cy="1255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圆柱形 27"/>
            <p:cNvSpPr/>
            <p:nvPr/>
          </p:nvSpPr>
          <p:spPr>
            <a:xfrm>
              <a:off x="6458306" y="5805087"/>
              <a:ext cx="307406" cy="169103"/>
            </a:xfrm>
            <a:prstGeom prst="can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表格 8193"/>
          <p:cNvGraphicFramePr/>
          <p:nvPr/>
        </p:nvGraphicFramePr>
        <p:xfrm>
          <a:off x="1127448" y="1175586"/>
          <a:ext cx="9965291" cy="5068763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7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6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0" dirty="0">
                          <a:solidFill>
                            <a:srgbClr val="00808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实验序号 </a:t>
                      </a:r>
                    </a:p>
                  </a:txBody>
                  <a:tcPr marL="120000" marR="120000" marT="46800" marB="4680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0" dirty="0">
                          <a:solidFill>
                            <a:srgbClr val="00808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实验方法 </a:t>
                      </a:r>
                    </a:p>
                  </a:txBody>
                  <a:tcPr marL="120000" marR="120000" marT="46800" marB="4680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0" dirty="0">
                          <a:solidFill>
                            <a:srgbClr val="00808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观察小瓶运动情况 </a:t>
                      </a:r>
                    </a:p>
                  </a:txBody>
                  <a:tcPr marL="120000" marR="120000" marT="46800" marB="4680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0" dirty="0">
                          <a:solidFill>
                            <a:srgbClr val="00808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小瓶受力情况</a:t>
                      </a:r>
                    </a:p>
                  </a:txBody>
                  <a:tcPr marL="120000" marR="120000" marT="46800" marB="4680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625">
                <a:tc>
                  <a:txBody>
                    <a:bodyPr/>
                    <a:lstStyle/>
                    <a:p>
                      <a:pPr lvl="0" algn="ctr" ea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buNone/>
                      </a:pP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0" algn="ctr" ea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120000" marR="120000" marT="46800" marB="4680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把盖上盖子的空小瓶浸没于水中再松手 </a:t>
                      </a:r>
                    </a:p>
                  </a:txBody>
                  <a:tcPr marL="120000" marR="120000" marT="46800" marB="4680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800" b="0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0000" marR="120000" marT="46800" marB="4680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800" b="0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800" b="0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0000" marR="120000" marT="46800" marB="4680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625">
                <a:tc>
                  <a:txBody>
                    <a:bodyPr/>
                    <a:lstStyle/>
                    <a:p>
                      <a:pPr lvl="0" algn="ctr" ea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buNone/>
                      </a:pP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0" algn="ctr" ea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120000" marR="120000" marT="46800" marB="4680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把装满水并盖上盖子的小瓶浸没于水中，再松手 </a:t>
                      </a:r>
                    </a:p>
                  </a:txBody>
                  <a:tcPr marL="120000" marR="120000" marT="46800" marB="4680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800" b="0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800" b="0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0000" marR="120000" marT="46800" marB="4680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800" b="0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800" b="0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0000" marR="120000" marT="46800" marB="4680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7338">
                <a:tc>
                  <a:txBody>
                    <a:bodyPr/>
                    <a:lstStyle/>
                    <a:p>
                      <a:pPr lvl="0" algn="ctr" ea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buNone/>
                      </a:pP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0" algn="ctr" ea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120000" marR="120000" marT="46800" marB="4680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设法使小瓶既不上浮也不下沉，即静止在水中（也叫悬浮） </a:t>
                      </a:r>
                    </a:p>
                  </a:txBody>
                  <a:tcPr marL="120000" marR="120000" marT="46800" marB="4680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800" b="0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800" b="0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0000" marR="120000" marT="46800" marB="4680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800" b="0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0000" marR="120000" marT="46800" marB="4680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6422282" y="2446640"/>
            <a:ext cx="224155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小瓶上浮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6405390" y="3678540"/>
            <a:ext cx="224155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小瓶下沉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6422284" y="5229200"/>
            <a:ext cx="224154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小瓶静止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8576701" y="2446640"/>
            <a:ext cx="23897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8544272" y="3678540"/>
            <a:ext cx="25484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＜ </a:t>
            </a:r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8544272" y="5229200"/>
            <a:ext cx="27072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＝ </a:t>
            </a:r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7" grpId="0"/>
      <p:bldP spid="27678" grpId="0"/>
      <p:bldP spid="27679" grpId="0"/>
      <p:bldP spid="27680" grpId="0"/>
      <p:bldP spid="27681" grpId="0"/>
      <p:bldP spid="276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1102784" y="1684338"/>
            <a:ext cx="9448800" cy="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652000" y="1179514"/>
            <a:ext cx="1727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水面</a:t>
            </a:r>
          </a:p>
        </p:txBody>
      </p:sp>
      <p:sp>
        <p:nvSpPr>
          <p:cNvPr id="9219" name="Oval 4"/>
          <p:cNvSpPr/>
          <p:nvPr/>
        </p:nvSpPr>
        <p:spPr>
          <a:xfrm>
            <a:off x="4464051" y="2476493"/>
            <a:ext cx="768349" cy="533400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55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zh-CN" altLang="en-US" sz="28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0" name="Oval 5"/>
          <p:cNvSpPr/>
          <p:nvPr/>
        </p:nvSpPr>
        <p:spPr>
          <a:xfrm>
            <a:off x="7975591" y="2391544"/>
            <a:ext cx="711200" cy="533400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55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zh-CN" altLang="en-US" sz="2800" noProof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298" name="Line 6"/>
          <p:cNvSpPr>
            <a:spLocks noChangeShapeType="1"/>
          </p:cNvSpPr>
          <p:nvPr/>
        </p:nvSpPr>
        <p:spPr bwMode="auto">
          <a:xfrm>
            <a:off x="4847167" y="2780927"/>
            <a:ext cx="0" cy="8640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9" name="Line 7"/>
          <p:cNvSpPr>
            <a:spLocks noChangeShapeType="1"/>
          </p:cNvSpPr>
          <p:nvPr/>
        </p:nvSpPr>
        <p:spPr bwMode="auto">
          <a:xfrm flipV="1">
            <a:off x="4847167" y="2143591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/>
            <a:tailEnd type="triangl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0" name="Text Box 8"/>
          <p:cNvSpPr txBox="1">
            <a:spLocks noChangeArrowheads="1"/>
          </p:cNvSpPr>
          <p:nvPr/>
        </p:nvSpPr>
        <p:spPr bwMode="auto">
          <a:xfrm>
            <a:off x="3991015" y="2827444"/>
            <a:ext cx="9609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b="1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</a:p>
        </p:txBody>
      </p:sp>
      <p:sp>
        <p:nvSpPr>
          <p:cNvPr id="12301" name="Text Box 9"/>
          <p:cNvSpPr txBox="1">
            <a:spLocks noChangeArrowheads="1"/>
          </p:cNvSpPr>
          <p:nvPr/>
        </p:nvSpPr>
        <p:spPr bwMode="auto">
          <a:xfrm>
            <a:off x="4031192" y="1971322"/>
            <a:ext cx="9144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</a:p>
        </p:txBody>
      </p:sp>
      <p:sp>
        <p:nvSpPr>
          <p:cNvPr id="12302" name="Line 10"/>
          <p:cNvSpPr>
            <a:spLocks noChangeShapeType="1"/>
          </p:cNvSpPr>
          <p:nvPr/>
        </p:nvSpPr>
        <p:spPr bwMode="auto">
          <a:xfrm>
            <a:off x="5520267" y="2260600"/>
            <a:ext cx="0" cy="720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3" name="Line 11"/>
          <p:cNvSpPr>
            <a:spLocks noChangeShapeType="1"/>
          </p:cNvSpPr>
          <p:nvPr/>
        </p:nvSpPr>
        <p:spPr bwMode="auto">
          <a:xfrm flipV="1">
            <a:off x="8331191" y="1736912"/>
            <a:ext cx="0" cy="90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/>
            <a:tailEnd type="triangl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4" name="Line 12"/>
          <p:cNvSpPr>
            <a:spLocks noChangeShapeType="1"/>
          </p:cNvSpPr>
          <p:nvPr/>
        </p:nvSpPr>
        <p:spPr bwMode="auto">
          <a:xfrm flipH="1">
            <a:off x="8331191" y="2514560"/>
            <a:ext cx="0" cy="7977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5" name="Text Box 13"/>
          <p:cNvSpPr txBox="1">
            <a:spLocks noChangeArrowheads="1"/>
          </p:cNvSpPr>
          <p:nvPr/>
        </p:nvSpPr>
        <p:spPr bwMode="auto">
          <a:xfrm>
            <a:off x="7535334" y="1852319"/>
            <a:ext cx="1117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</a:p>
        </p:txBody>
      </p:sp>
      <p:sp>
        <p:nvSpPr>
          <p:cNvPr id="12306" name="Text Box 14"/>
          <p:cNvSpPr txBox="1">
            <a:spLocks noChangeArrowheads="1"/>
          </p:cNvSpPr>
          <p:nvPr/>
        </p:nvSpPr>
        <p:spPr bwMode="auto">
          <a:xfrm>
            <a:off x="7528984" y="2766433"/>
            <a:ext cx="10625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b="1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</a:p>
        </p:txBody>
      </p:sp>
      <p:sp>
        <p:nvSpPr>
          <p:cNvPr id="12307" name="Line 15"/>
          <p:cNvSpPr>
            <a:spLocks noChangeShapeType="1"/>
          </p:cNvSpPr>
          <p:nvPr/>
        </p:nvSpPr>
        <p:spPr bwMode="auto">
          <a:xfrm flipV="1">
            <a:off x="8940800" y="2154560"/>
            <a:ext cx="0" cy="720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8" name="Text Box 16"/>
          <p:cNvSpPr txBox="1">
            <a:spLocks noChangeArrowheads="1"/>
          </p:cNvSpPr>
          <p:nvPr/>
        </p:nvSpPr>
        <p:spPr bwMode="auto">
          <a:xfrm>
            <a:off x="4271433" y="3844926"/>
            <a:ext cx="14224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下沉</a:t>
            </a:r>
          </a:p>
        </p:txBody>
      </p:sp>
      <p:sp>
        <p:nvSpPr>
          <p:cNvPr id="12309" name="Text Box 17"/>
          <p:cNvSpPr txBox="1">
            <a:spLocks noChangeArrowheads="1"/>
          </p:cNvSpPr>
          <p:nvPr/>
        </p:nvSpPr>
        <p:spPr bwMode="auto">
          <a:xfrm>
            <a:off x="7727951" y="3844926"/>
            <a:ext cx="1727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上浮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100667" y="911226"/>
            <a:ext cx="198002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两个过程：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3768369" y="4777988"/>
            <a:ext cx="35517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 </a:t>
            </a:r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3790951" y="5564189"/>
            <a:ext cx="230928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物体下沉</a:t>
            </a: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7440085" y="4777988"/>
            <a:ext cx="19325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en-US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7535334" y="5564189"/>
            <a:ext cx="2148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物体上浮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9" grpId="0"/>
      <p:bldP spid="30740" grpId="0"/>
      <p:bldP spid="30741" grpId="0"/>
      <p:bldP spid="307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956734" y="804864"/>
            <a:ext cx="198002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三种状态：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390651" y="4652964"/>
            <a:ext cx="18245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i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800" b="1" i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380067" y="5475289"/>
            <a:ext cx="22563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物体漂浮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751918" y="4652964"/>
            <a:ext cx="211243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i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en-US" altLang="zh-CN" sz="2800" b="1" i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794252" y="5492751"/>
            <a:ext cx="220344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物体悬浮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8031961" y="4704615"/>
            <a:ext cx="25285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</a:t>
            </a:r>
            <a:r>
              <a:rPr lang="zh-CN" altLang="en-US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7797801" y="5492751"/>
            <a:ext cx="33930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物体下沉到水底</a:t>
            </a:r>
          </a:p>
        </p:txBody>
      </p:sp>
      <p:sp>
        <p:nvSpPr>
          <p:cNvPr id="10249" name="Oval 10"/>
          <p:cNvSpPr/>
          <p:nvPr/>
        </p:nvSpPr>
        <p:spPr>
          <a:xfrm>
            <a:off x="2188633" y="1941513"/>
            <a:ext cx="797984" cy="533400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55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zh-CN" altLang="en-US" sz="2800" noProof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325" name="Line 11"/>
          <p:cNvSpPr>
            <a:spLocks noChangeShapeType="1"/>
          </p:cNvSpPr>
          <p:nvPr/>
        </p:nvSpPr>
        <p:spPr bwMode="auto">
          <a:xfrm flipV="1">
            <a:off x="2571751" y="162877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/>
            <a:tailEnd type="triangl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6" name="Line 12"/>
          <p:cNvSpPr>
            <a:spLocks noChangeShapeType="1"/>
          </p:cNvSpPr>
          <p:nvPr/>
        </p:nvSpPr>
        <p:spPr bwMode="auto">
          <a:xfrm>
            <a:off x="2571751" y="220503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7" name="Text Box 13"/>
          <p:cNvSpPr txBox="1">
            <a:spLocks noChangeArrowheads="1"/>
          </p:cNvSpPr>
          <p:nvPr/>
        </p:nvSpPr>
        <p:spPr bwMode="auto">
          <a:xfrm>
            <a:off x="2072217" y="2703514"/>
            <a:ext cx="9800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b="1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</a:p>
        </p:txBody>
      </p:sp>
      <p:sp>
        <p:nvSpPr>
          <p:cNvPr id="13328" name="Text Box 14"/>
          <p:cNvSpPr txBox="1">
            <a:spLocks noChangeArrowheads="1"/>
          </p:cNvSpPr>
          <p:nvPr/>
        </p:nvSpPr>
        <p:spPr bwMode="auto">
          <a:xfrm>
            <a:off x="1629833" y="1522745"/>
            <a:ext cx="1117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</a:p>
        </p:txBody>
      </p:sp>
      <p:sp>
        <p:nvSpPr>
          <p:cNvPr id="13329" name="Text Box 15"/>
          <p:cNvSpPr txBox="1">
            <a:spLocks noChangeArrowheads="1"/>
          </p:cNvSpPr>
          <p:nvPr/>
        </p:nvSpPr>
        <p:spPr bwMode="auto">
          <a:xfrm>
            <a:off x="9489017" y="1636714"/>
            <a:ext cx="1727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水面</a:t>
            </a:r>
          </a:p>
        </p:txBody>
      </p:sp>
      <p:sp>
        <p:nvSpPr>
          <p:cNvPr id="10255" name="Oval 16"/>
          <p:cNvSpPr/>
          <p:nvPr/>
        </p:nvSpPr>
        <p:spPr>
          <a:xfrm>
            <a:off x="5259918" y="2708276"/>
            <a:ext cx="768349" cy="576263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55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zh-CN" altLang="en-US" sz="2800" noProof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256" name="Oval 17"/>
          <p:cNvSpPr/>
          <p:nvPr/>
        </p:nvSpPr>
        <p:spPr>
          <a:xfrm>
            <a:off x="8757074" y="3529833"/>
            <a:ext cx="701887" cy="533400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55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zh-CN" altLang="en-US" sz="2800" noProof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336" name="Line 18"/>
          <p:cNvSpPr>
            <a:spLocks noChangeShapeType="1"/>
          </p:cNvSpPr>
          <p:nvPr/>
        </p:nvSpPr>
        <p:spPr bwMode="auto">
          <a:xfrm flipV="1">
            <a:off x="5645151" y="23495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/>
            <a:tailEnd type="triangl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37" name="Line 19"/>
          <p:cNvSpPr>
            <a:spLocks noChangeShapeType="1"/>
          </p:cNvSpPr>
          <p:nvPr/>
        </p:nvSpPr>
        <p:spPr bwMode="auto">
          <a:xfrm>
            <a:off x="5645151" y="306896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38" name="Text Box 20"/>
          <p:cNvSpPr txBox="1">
            <a:spLocks noChangeArrowheads="1"/>
          </p:cNvSpPr>
          <p:nvPr/>
        </p:nvSpPr>
        <p:spPr bwMode="auto">
          <a:xfrm>
            <a:off x="4605866" y="2387300"/>
            <a:ext cx="1117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</a:p>
        </p:txBody>
      </p:sp>
      <p:sp>
        <p:nvSpPr>
          <p:cNvPr id="13339" name="Text Box 21"/>
          <p:cNvSpPr txBox="1">
            <a:spLocks noChangeArrowheads="1"/>
          </p:cNvSpPr>
          <p:nvPr/>
        </p:nvSpPr>
        <p:spPr bwMode="auto">
          <a:xfrm>
            <a:off x="4972051" y="3429000"/>
            <a:ext cx="8657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b="1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</a:p>
        </p:txBody>
      </p:sp>
      <p:sp>
        <p:nvSpPr>
          <p:cNvPr id="13340" name="Line 22"/>
          <p:cNvSpPr>
            <a:spLocks noChangeShapeType="1"/>
          </p:cNvSpPr>
          <p:nvPr/>
        </p:nvSpPr>
        <p:spPr bwMode="auto">
          <a:xfrm>
            <a:off x="9101667" y="3745739"/>
            <a:ext cx="0" cy="9073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41" name="Line 23"/>
          <p:cNvSpPr>
            <a:spLocks noChangeShapeType="1"/>
          </p:cNvSpPr>
          <p:nvPr/>
        </p:nvSpPr>
        <p:spPr bwMode="auto">
          <a:xfrm flipV="1">
            <a:off x="9101667" y="316947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/>
            <a:tailEnd type="triangl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42" name="Text Box 24"/>
          <p:cNvSpPr txBox="1">
            <a:spLocks noChangeArrowheads="1"/>
          </p:cNvSpPr>
          <p:nvPr/>
        </p:nvSpPr>
        <p:spPr bwMode="auto">
          <a:xfrm>
            <a:off x="8160808" y="4100384"/>
            <a:ext cx="11535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b="1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</a:p>
        </p:txBody>
      </p:sp>
      <p:sp>
        <p:nvSpPr>
          <p:cNvPr id="13343" name="Text Box 25"/>
          <p:cNvSpPr txBox="1">
            <a:spLocks noChangeArrowheads="1"/>
          </p:cNvSpPr>
          <p:nvPr/>
        </p:nvSpPr>
        <p:spPr bwMode="auto">
          <a:xfrm>
            <a:off x="8107259" y="3234379"/>
            <a:ext cx="9144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1361017" y="2170113"/>
            <a:ext cx="9448800" cy="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5105" y="2865626"/>
            <a:ext cx="960545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漂浮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443344" y="2981383"/>
            <a:ext cx="960545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悬浮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749435" y="3083580"/>
            <a:ext cx="1988828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下沉到水底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7536160" y="4097077"/>
            <a:ext cx="273630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9578779" y="4074787"/>
            <a:ext cx="9817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水底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9101667" y="2909124"/>
            <a:ext cx="1" cy="30385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8343975" y="2575264"/>
            <a:ext cx="9144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  <p:bldP spid="31749" grpId="0"/>
      <p:bldP spid="31750" grpId="0"/>
      <p:bldP spid="31751" grpId="0"/>
      <p:bldP spid="317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 flipV="1">
            <a:off x="734454" y="1064419"/>
            <a:ext cx="10507133" cy="4719638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rot="10800000"/>
          <a:lstStyle/>
          <a:p>
            <a:pPr>
              <a:lnSpc>
                <a:spcPct val="150000"/>
              </a:lnSpc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4" name="Text Box 3"/>
          <p:cNvSpPr txBox="1"/>
          <p:nvPr/>
        </p:nvSpPr>
        <p:spPr>
          <a:xfrm>
            <a:off x="1134066" y="1190410"/>
            <a:ext cx="9758739" cy="332398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物体在液体中的沉浮取决于物体所受的浮力和重力的大小。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通过改变重力或浮力的大小，可以改变物体的浮沉状态。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    当</a:t>
            </a:r>
            <a:r>
              <a:rPr lang="en-US" altLang="zh-CN" sz="2800" i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aseline="-250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800" i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zh-CN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时， 物体上浮，最终会漂浮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    当</a:t>
            </a:r>
            <a:r>
              <a:rPr lang="en-US" altLang="zh-CN" sz="2800" i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aseline="-250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2800" i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zh-CN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时， 物体下沉，最终沉底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    当</a:t>
            </a:r>
            <a:r>
              <a:rPr lang="en-US" altLang="zh-CN" sz="2800" i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aseline="-250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i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zh-CN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时， 物体处于悬浮或者漂浮状态</a:t>
            </a:r>
          </a:p>
        </p:txBody>
      </p:sp>
      <p:sp>
        <p:nvSpPr>
          <p:cNvPr id="117783" name="文本框 117782"/>
          <p:cNvSpPr txBox="1">
            <a:spLocks noChangeArrowheads="1"/>
          </p:cNvSpPr>
          <p:nvPr/>
        </p:nvSpPr>
        <p:spPr bwMode="auto">
          <a:xfrm>
            <a:off x="8211996" y="5335811"/>
            <a:ext cx="753533" cy="325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just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悬浮</a:t>
            </a:r>
          </a:p>
        </p:txBody>
      </p:sp>
      <p:grpSp>
        <p:nvGrpSpPr>
          <p:cNvPr id="4" name="组合 117839"/>
          <p:cNvGrpSpPr/>
          <p:nvPr/>
        </p:nvGrpSpPr>
        <p:grpSpPr bwMode="auto">
          <a:xfrm>
            <a:off x="885336" y="5137014"/>
            <a:ext cx="1761067" cy="563563"/>
            <a:chOff x="2562" y="2085"/>
            <a:chExt cx="832" cy="355"/>
          </a:xfrm>
        </p:grpSpPr>
        <p:sp>
          <p:nvSpPr>
            <p:cNvPr id="11305" name="文本框 117781"/>
            <p:cNvSpPr txBox="1">
              <a:spLocks noChangeArrowheads="1"/>
            </p:cNvSpPr>
            <p:nvPr/>
          </p:nvSpPr>
          <p:spPr bwMode="auto">
            <a:xfrm>
              <a:off x="3039" y="2235"/>
              <a:ext cx="355" cy="2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上浮</a:t>
              </a:r>
            </a:p>
          </p:txBody>
        </p:sp>
        <p:sp>
          <p:nvSpPr>
            <p:cNvPr id="11306" name="直接连接符 117784"/>
            <p:cNvSpPr>
              <a:spLocks noChangeShapeType="1"/>
            </p:cNvSpPr>
            <p:nvPr/>
          </p:nvSpPr>
          <p:spPr bwMode="auto">
            <a:xfrm flipV="1">
              <a:off x="2562" y="2085"/>
              <a:ext cx="0" cy="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272" name="矩形 117778"/>
          <p:cNvSpPr>
            <a:spLocks noChangeArrowheads="1"/>
          </p:cNvSpPr>
          <p:nvPr/>
        </p:nvSpPr>
        <p:spPr bwMode="auto">
          <a:xfrm>
            <a:off x="1108564" y="5137014"/>
            <a:ext cx="749300" cy="48418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txBody>
          <a:bodyPr/>
          <a:lstStyle/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3" name="矩形 117779"/>
          <p:cNvSpPr>
            <a:spLocks noChangeArrowheads="1"/>
          </p:cNvSpPr>
          <p:nvPr/>
        </p:nvSpPr>
        <p:spPr bwMode="auto">
          <a:xfrm>
            <a:off x="7392144" y="5122726"/>
            <a:ext cx="749300" cy="482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4" name="矩形 117780"/>
          <p:cNvSpPr>
            <a:spLocks noChangeArrowheads="1"/>
          </p:cNvSpPr>
          <p:nvPr/>
        </p:nvSpPr>
        <p:spPr bwMode="auto">
          <a:xfrm>
            <a:off x="3198664" y="5181464"/>
            <a:ext cx="749300" cy="482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117840"/>
          <p:cNvGrpSpPr/>
          <p:nvPr/>
        </p:nvGrpSpPr>
        <p:grpSpPr bwMode="auto">
          <a:xfrm>
            <a:off x="3071664" y="5335451"/>
            <a:ext cx="1701800" cy="501650"/>
            <a:chOff x="4269" y="2812"/>
            <a:chExt cx="804" cy="316"/>
          </a:xfrm>
        </p:grpSpPr>
        <p:sp>
          <p:nvSpPr>
            <p:cNvPr id="11303" name="文本框 117783"/>
            <p:cNvSpPr txBox="1">
              <a:spLocks noChangeArrowheads="1"/>
            </p:cNvSpPr>
            <p:nvPr/>
          </p:nvSpPr>
          <p:spPr bwMode="auto">
            <a:xfrm>
              <a:off x="4717" y="2812"/>
              <a:ext cx="356" cy="2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下沉</a:t>
              </a:r>
            </a:p>
          </p:txBody>
        </p:sp>
        <p:sp>
          <p:nvSpPr>
            <p:cNvPr id="11304" name="直接连接符 117785"/>
            <p:cNvSpPr>
              <a:spLocks noChangeShapeType="1"/>
            </p:cNvSpPr>
            <p:nvPr/>
          </p:nvSpPr>
          <p:spPr bwMode="auto">
            <a:xfrm>
              <a:off x="4269" y="2816"/>
              <a:ext cx="0" cy="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117833"/>
          <p:cNvGrpSpPr/>
          <p:nvPr/>
        </p:nvGrpSpPr>
        <p:grpSpPr bwMode="auto">
          <a:xfrm>
            <a:off x="1415480" y="4482965"/>
            <a:ext cx="899584" cy="900113"/>
            <a:chOff x="2823" y="1735"/>
            <a:chExt cx="425" cy="567"/>
          </a:xfrm>
        </p:grpSpPr>
        <p:sp>
          <p:nvSpPr>
            <p:cNvPr id="11301" name="文本框 117790"/>
            <p:cNvSpPr txBox="1">
              <a:spLocks noChangeArrowheads="1"/>
            </p:cNvSpPr>
            <p:nvPr/>
          </p:nvSpPr>
          <p:spPr bwMode="auto">
            <a:xfrm>
              <a:off x="2823" y="1735"/>
              <a:ext cx="425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zh-CN" altLang="en-US" sz="28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浮</a:t>
              </a:r>
            </a:p>
          </p:txBody>
        </p:sp>
        <p:sp>
          <p:nvSpPr>
            <p:cNvPr id="11302" name="直接连接符 117786"/>
            <p:cNvSpPr>
              <a:spLocks noChangeShapeType="1"/>
            </p:cNvSpPr>
            <p:nvPr/>
          </p:nvSpPr>
          <p:spPr bwMode="auto">
            <a:xfrm flipV="1">
              <a:off x="2857" y="1917"/>
              <a:ext cx="0" cy="3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117811"/>
          <p:cNvGrpSpPr/>
          <p:nvPr/>
        </p:nvGrpSpPr>
        <p:grpSpPr bwMode="auto">
          <a:xfrm>
            <a:off x="873613" y="5383078"/>
            <a:ext cx="711200" cy="777875"/>
            <a:chOff x="2592" y="2784"/>
            <a:chExt cx="336" cy="588"/>
          </a:xfrm>
        </p:grpSpPr>
        <p:sp>
          <p:nvSpPr>
            <p:cNvPr id="11299" name="文本框 117792"/>
            <p:cNvSpPr txBox="1">
              <a:spLocks noChangeArrowheads="1"/>
            </p:cNvSpPr>
            <p:nvPr/>
          </p:nvSpPr>
          <p:spPr bwMode="auto">
            <a:xfrm>
              <a:off x="2592" y="2976"/>
              <a:ext cx="336" cy="3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endParaRPr lang="en-US" altLang="zh-CN" sz="28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00" name="直接连接符 117791"/>
            <p:cNvSpPr>
              <a:spLocks noChangeShapeType="1"/>
            </p:cNvSpPr>
            <p:nvPr/>
          </p:nvSpPr>
          <p:spPr bwMode="auto">
            <a:xfrm>
              <a:off x="2880" y="2784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117819"/>
          <p:cNvGrpSpPr/>
          <p:nvPr/>
        </p:nvGrpSpPr>
        <p:grpSpPr bwMode="auto">
          <a:xfrm>
            <a:off x="7720230" y="4576627"/>
            <a:ext cx="762000" cy="808037"/>
            <a:chOff x="3844" y="2688"/>
            <a:chExt cx="360" cy="453"/>
          </a:xfrm>
        </p:grpSpPr>
        <p:sp>
          <p:nvSpPr>
            <p:cNvPr id="11297" name="直接连接符 117801"/>
            <p:cNvSpPr>
              <a:spLocks noChangeShapeType="1"/>
            </p:cNvSpPr>
            <p:nvPr/>
          </p:nvSpPr>
          <p:spPr bwMode="auto">
            <a:xfrm rot="249011" flipH="1" flipV="1">
              <a:off x="3844" y="2784"/>
              <a:ext cx="21" cy="3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98" name="文本框 117802"/>
            <p:cNvSpPr txBox="1">
              <a:spLocks noChangeArrowheads="1"/>
            </p:cNvSpPr>
            <p:nvPr/>
          </p:nvSpPr>
          <p:spPr bwMode="auto">
            <a:xfrm>
              <a:off x="3868" y="2688"/>
              <a:ext cx="336" cy="2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zh-CN" altLang="en-US" sz="28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浮</a:t>
              </a:r>
            </a:p>
          </p:txBody>
        </p:sp>
      </p:grpSp>
      <p:grpSp>
        <p:nvGrpSpPr>
          <p:cNvPr id="9" name="组合 117813"/>
          <p:cNvGrpSpPr/>
          <p:nvPr/>
        </p:nvGrpSpPr>
        <p:grpSpPr bwMode="auto">
          <a:xfrm>
            <a:off x="7749859" y="5386250"/>
            <a:ext cx="770467" cy="891673"/>
            <a:chOff x="3860" y="3168"/>
            <a:chExt cx="364" cy="464"/>
          </a:xfrm>
        </p:grpSpPr>
        <p:sp>
          <p:nvSpPr>
            <p:cNvPr id="11295" name="直接连接符 117803"/>
            <p:cNvSpPr>
              <a:spLocks noChangeShapeType="1"/>
            </p:cNvSpPr>
            <p:nvPr/>
          </p:nvSpPr>
          <p:spPr bwMode="auto">
            <a:xfrm>
              <a:off x="3860" y="3168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96" name="文本框 117804"/>
            <p:cNvSpPr txBox="1">
              <a:spLocks noChangeArrowheads="1"/>
            </p:cNvSpPr>
            <p:nvPr/>
          </p:nvSpPr>
          <p:spPr bwMode="auto">
            <a:xfrm>
              <a:off x="3888" y="3360"/>
              <a:ext cx="336" cy="2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endParaRPr lang="en-US" altLang="zh-CN" sz="28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117834"/>
          <p:cNvGrpSpPr/>
          <p:nvPr/>
        </p:nvGrpSpPr>
        <p:grpSpPr bwMode="auto">
          <a:xfrm>
            <a:off x="3528863" y="4525826"/>
            <a:ext cx="755650" cy="858838"/>
            <a:chOff x="4485" y="2302"/>
            <a:chExt cx="357" cy="541"/>
          </a:xfrm>
        </p:grpSpPr>
        <p:sp>
          <p:nvSpPr>
            <p:cNvPr id="11293" name="直接连接符 117805"/>
            <p:cNvSpPr>
              <a:spLocks noChangeShapeType="1"/>
            </p:cNvSpPr>
            <p:nvPr/>
          </p:nvSpPr>
          <p:spPr bwMode="auto">
            <a:xfrm rot="307583" flipH="1" flipV="1">
              <a:off x="4485" y="2472"/>
              <a:ext cx="29" cy="3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94" name="文本框 117806"/>
            <p:cNvSpPr txBox="1">
              <a:spLocks noChangeArrowheads="1"/>
            </p:cNvSpPr>
            <p:nvPr/>
          </p:nvSpPr>
          <p:spPr bwMode="auto">
            <a:xfrm>
              <a:off x="4506" y="2302"/>
              <a:ext cx="336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zh-CN" altLang="en-US" sz="2800" baseline="-25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浮</a:t>
              </a:r>
            </a:p>
          </p:txBody>
        </p:sp>
      </p:grpSp>
      <p:grpSp>
        <p:nvGrpSpPr>
          <p:cNvPr id="11" name="组合 117836"/>
          <p:cNvGrpSpPr/>
          <p:nvPr/>
        </p:nvGrpSpPr>
        <p:grpSpPr bwMode="auto">
          <a:xfrm>
            <a:off x="3560613" y="5425940"/>
            <a:ext cx="711200" cy="1112837"/>
            <a:chOff x="4500" y="2869"/>
            <a:chExt cx="336" cy="701"/>
          </a:xfrm>
        </p:grpSpPr>
        <p:sp>
          <p:nvSpPr>
            <p:cNvPr id="11291" name="直接连接符 117807"/>
            <p:cNvSpPr>
              <a:spLocks noChangeShapeType="1"/>
            </p:cNvSpPr>
            <p:nvPr/>
          </p:nvSpPr>
          <p:spPr bwMode="auto">
            <a:xfrm>
              <a:off x="4502" y="2869"/>
              <a:ext cx="7" cy="5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92" name="文本框 117808"/>
            <p:cNvSpPr txBox="1">
              <a:spLocks noChangeArrowheads="1"/>
            </p:cNvSpPr>
            <p:nvPr/>
          </p:nvSpPr>
          <p:spPr bwMode="auto">
            <a:xfrm>
              <a:off x="4500" y="3240"/>
              <a:ext cx="336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endParaRPr lang="en-US" altLang="zh-CN" sz="28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282" name="矩形 117824"/>
          <p:cNvSpPr>
            <a:spLocks noChangeArrowheads="1"/>
          </p:cNvSpPr>
          <p:nvPr/>
        </p:nvSpPr>
        <p:spPr bwMode="auto">
          <a:xfrm>
            <a:off x="5303912" y="5293415"/>
            <a:ext cx="749300" cy="482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7835"/>
          <p:cNvGrpSpPr/>
          <p:nvPr/>
        </p:nvGrpSpPr>
        <p:grpSpPr bwMode="auto">
          <a:xfrm>
            <a:off x="5600245" y="4740967"/>
            <a:ext cx="726017" cy="811213"/>
            <a:chOff x="4970" y="1395"/>
            <a:chExt cx="343" cy="511"/>
          </a:xfrm>
        </p:grpSpPr>
        <p:sp>
          <p:nvSpPr>
            <p:cNvPr id="11289" name="直接连接符 117827"/>
            <p:cNvSpPr>
              <a:spLocks noChangeShapeType="1"/>
            </p:cNvSpPr>
            <p:nvPr/>
          </p:nvSpPr>
          <p:spPr bwMode="auto">
            <a:xfrm rot="249011" flipH="1" flipV="1">
              <a:off x="4994" y="1587"/>
              <a:ext cx="21" cy="31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90" name="文本框 117828"/>
            <p:cNvSpPr txBox="1">
              <a:spLocks noChangeArrowheads="1"/>
            </p:cNvSpPr>
            <p:nvPr/>
          </p:nvSpPr>
          <p:spPr bwMode="auto">
            <a:xfrm>
              <a:off x="4970" y="1395"/>
              <a:ext cx="343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zh-CN" altLang="en-US" sz="28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浮</a:t>
              </a:r>
            </a:p>
          </p:txBody>
        </p:sp>
      </p:grpSp>
      <p:grpSp>
        <p:nvGrpSpPr>
          <p:cNvPr id="13" name="组合 117837"/>
          <p:cNvGrpSpPr/>
          <p:nvPr/>
        </p:nvGrpSpPr>
        <p:grpSpPr bwMode="auto">
          <a:xfrm>
            <a:off x="5617178" y="5541066"/>
            <a:ext cx="711200" cy="973137"/>
            <a:chOff x="4978" y="1877"/>
            <a:chExt cx="336" cy="613"/>
          </a:xfrm>
        </p:grpSpPr>
        <p:sp>
          <p:nvSpPr>
            <p:cNvPr id="11287" name="直接连接符 117830"/>
            <p:cNvSpPr>
              <a:spLocks noChangeShapeType="1"/>
            </p:cNvSpPr>
            <p:nvPr/>
          </p:nvSpPr>
          <p:spPr bwMode="auto">
            <a:xfrm>
              <a:off x="5006" y="1877"/>
              <a:ext cx="0" cy="2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8" name="文本框 117831"/>
            <p:cNvSpPr txBox="1">
              <a:spLocks noChangeArrowheads="1"/>
            </p:cNvSpPr>
            <p:nvPr/>
          </p:nvSpPr>
          <p:spPr bwMode="auto">
            <a:xfrm>
              <a:off x="4978" y="2160"/>
              <a:ext cx="336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endParaRPr lang="en-US" altLang="zh-CN" sz="28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7839" name="文本框 117838"/>
          <p:cNvSpPr txBox="1">
            <a:spLocks noChangeArrowheads="1"/>
          </p:cNvSpPr>
          <p:nvPr/>
        </p:nvSpPr>
        <p:spPr bwMode="auto">
          <a:xfrm>
            <a:off x="6264878" y="5335810"/>
            <a:ext cx="753533" cy="325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just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漂浮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0" y="459532"/>
            <a:ext cx="1641674" cy="523220"/>
            <a:chOff x="0" y="459532"/>
            <a:chExt cx="1641674" cy="523220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0" y="982752"/>
              <a:ext cx="1468909" cy="0"/>
            </a:xfrm>
            <a:prstGeom prst="line">
              <a:avLst/>
            </a:prstGeom>
            <a:ln w="38100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1"/>
            <p:cNvSpPr txBox="1">
              <a:spLocks noChangeArrowheads="1"/>
            </p:cNvSpPr>
            <p:nvPr/>
          </p:nvSpPr>
          <p:spPr bwMode="auto">
            <a:xfrm>
              <a:off x="551384" y="459532"/>
              <a:ext cx="10902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小结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694816" y="4100766"/>
            <a:ext cx="1573385" cy="2210793"/>
            <a:chOff x="9694816" y="4100766"/>
            <a:chExt cx="1573385" cy="2210793"/>
          </a:xfrm>
        </p:grpSpPr>
        <p:sp>
          <p:nvSpPr>
            <p:cNvPr id="54" name="文本框 53"/>
            <p:cNvSpPr txBox="1">
              <a:spLocks noChangeArrowheads="1"/>
            </p:cNvSpPr>
            <p:nvPr/>
          </p:nvSpPr>
          <p:spPr bwMode="auto">
            <a:xfrm>
              <a:off x="10514668" y="5369447"/>
              <a:ext cx="753533" cy="3254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沉底</a:t>
              </a:r>
            </a:p>
          </p:txBody>
        </p:sp>
        <p:sp>
          <p:nvSpPr>
            <p:cNvPr id="55" name="矩形 117779"/>
            <p:cNvSpPr>
              <a:spLocks noChangeArrowheads="1"/>
            </p:cNvSpPr>
            <p:nvPr/>
          </p:nvSpPr>
          <p:spPr bwMode="auto">
            <a:xfrm>
              <a:off x="9694816" y="5156362"/>
              <a:ext cx="749300" cy="482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6" name="组合 117819"/>
            <p:cNvGrpSpPr/>
            <p:nvPr/>
          </p:nvGrpSpPr>
          <p:grpSpPr bwMode="auto">
            <a:xfrm>
              <a:off x="10025015" y="4610263"/>
              <a:ext cx="759883" cy="808037"/>
              <a:chOff x="3845" y="2688"/>
              <a:chExt cx="359" cy="453"/>
            </a:xfrm>
          </p:grpSpPr>
          <p:sp>
            <p:nvSpPr>
              <p:cNvPr id="57" name="直接连接符 117801"/>
              <p:cNvSpPr>
                <a:spLocks noChangeShapeType="1"/>
              </p:cNvSpPr>
              <p:nvPr/>
            </p:nvSpPr>
            <p:spPr bwMode="auto">
              <a:xfrm rot="249011" flipH="1" flipV="1">
                <a:off x="3845" y="2784"/>
                <a:ext cx="21" cy="35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文本框 117802"/>
              <p:cNvSpPr txBox="1">
                <a:spLocks noChangeArrowheads="1"/>
              </p:cNvSpPr>
              <p:nvPr/>
            </p:nvSpPr>
            <p:spPr bwMode="auto">
              <a:xfrm>
                <a:off x="3868" y="2688"/>
                <a:ext cx="336" cy="29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</a:t>
                </a:r>
                <a:r>
                  <a:rPr lang="zh-CN" altLang="en-US" sz="2800" baseline="-25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浮</a:t>
                </a:r>
              </a:p>
            </p:txBody>
          </p:sp>
        </p:grpSp>
        <p:grpSp>
          <p:nvGrpSpPr>
            <p:cNvPr id="59" name="组合 117813"/>
            <p:cNvGrpSpPr/>
            <p:nvPr/>
          </p:nvGrpSpPr>
          <p:grpSpPr bwMode="auto">
            <a:xfrm>
              <a:off x="10041944" y="5419886"/>
              <a:ext cx="781050" cy="891673"/>
              <a:chOff x="3855" y="3168"/>
              <a:chExt cx="369" cy="464"/>
            </a:xfrm>
          </p:grpSpPr>
          <p:sp>
            <p:nvSpPr>
              <p:cNvPr id="60" name="直接连接符 117803"/>
              <p:cNvSpPr>
                <a:spLocks noChangeShapeType="1"/>
              </p:cNvSpPr>
              <p:nvPr/>
            </p:nvSpPr>
            <p:spPr bwMode="auto">
              <a:xfrm flipH="1">
                <a:off x="3855" y="3168"/>
                <a:ext cx="5" cy="4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文本框 117804"/>
              <p:cNvSpPr txBox="1">
                <a:spLocks noChangeArrowheads="1"/>
              </p:cNvSpPr>
              <p:nvPr/>
            </p:nvSpPr>
            <p:spPr bwMode="auto">
              <a:xfrm>
                <a:off x="3888" y="3360"/>
                <a:ext cx="336" cy="2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  <a:endParaRPr lang="en-US" altLang="zh-CN" sz="2800" baseline="-25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2" name="直接连接符 117801"/>
            <p:cNvSpPr>
              <a:spLocks noChangeShapeType="1"/>
            </p:cNvSpPr>
            <p:nvPr/>
          </p:nvSpPr>
          <p:spPr bwMode="auto">
            <a:xfrm rot="249011" flipH="1" flipV="1">
              <a:off x="10026393" y="4509894"/>
              <a:ext cx="44450" cy="63679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117802"/>
            <p:cNvSpPr txBox="1">
              <a:spLocks noChangeArrowheads="1"/>
            </p:cNvSpPr>
            <p:nvPr/>
          </p:nvSpPr>
          <p:spPr bwMode="auto">
            <a:xfrm>
              <a:off x="10084548" y="4100766"/>
              <a:ext cx="71120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zh-CN" altLang="en-US" sz="2800" baseline="-25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支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3" grpId="0"/>
      <p:bldP spid="11272" grpId="0" animBg="1"/>
      <p:bldP spid="11273" grpId="0" animBg="1"/>
      <p:bldP spid="11274" grpId="0" animBg="1"/>
      <p:bldP spid="11282" grpId="0" animBg="1"/>
      <p:bldP spid="1178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3">
            <a:extLst>
              <a:ext uri="{FF2B5EF4-FFF2-40B4-BE49-F238E27FC236}">
                <a16:creationId xmlns:a16="http://schemas.microsoft.com/office/drawing/2014/main" id="{2589CBCE-300F-4122-8D37-6AB3B1A10DCD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B7D63F4D-1740-4358-8D3E-B927A10DE2B2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64663693-79E3-4971-BFFF-6E87EE6F3D33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5F4D4D31-DD5B-4C23-8723-877A600247EE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70C1F44C-49E8-46C0-AF50-0B28C7A0E542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E18ABFB1-18C1-4032-ACF5-033981A54EBD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F28B871F-4A1C-4083-9A38-9C05B714675D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F6B67D8B-486E-4EA9-9A5F-016C14089C61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08A1EB9B-3DCC-4F16-B7B8-6893565F00C8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B749D1D-D977-470F-B11E-906442195F0D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2DB2482F-FC4C-4BA0-A0E9-BCDC0DB18AFA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1BB76C2A-4F6D-4B22-BD5E-94C765B373F8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BCCD9F1C-5709-41EF-A1D4-7DA37D4FD942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3BE19B70-A6E1-4889-8DF5-8BBFA8ABE7FC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4A133E0A-E62E-4C43-9268-0E716F931198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3D84DE8F-EBAC-49AA-A8A5-1485228189D2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5A554E08-4F88-4647-9DD5-BF95E349F887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5DE55098-E4F3-4D67-A7F8-4AA0518DE0C7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11282F6E-4CE0-41BE-9C84-64F67A748436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8755CB82-E2A1-4969-AF67-27F97989BD92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74AB2891-9FFA-488F-94EE-4CA3AB0AFDED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3C745EDD-63CB-475E-B24B-D63C31709ED2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410B3DF2-5E9C-4762-8CF2-6B70DF3698C9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DAAC61C9-03FD-425D-B6F4-90E960548F9C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7D8CF3D9-CFFF-4A2C-94FD-6DC30CCBD16F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1CBA3A9F-3E46-4846-AE0B-3B0509E22015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BDC88836-74C9-429B-B1E2-0DBE34094BDF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EE87B5F7-42AE-4921-972D-F78572D58771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F52A13B2-075A-4EE6-8571-7F01E96EE1CE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73EA8F33-E6B9-4C69-A922-03108E8D41A9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90EADBEA-5A3E-45D4-84C1-C091158AF689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2C0EE6D3-F7F1-4A48-BF7E-36BC71EE8887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B1B96E15-7C1F-4649-B152-DE7607046D44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2F3AD8F9-84DB-4213-8D4D-911E5C94284D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1D1A56D3-8DB2-4B6E-86AD-64C42DB95202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9FA0573F-439F-4C13-9AC8-DED3786011F2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8DE84C2C-67FB-4F3D-A983-75484EDE10CE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3244731E-AD09-400C-8A21-19DB37874E6D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6242C76F-2C19-45CF-A12D-C646F63DEA60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EDD23F45-E618-4A4F-942B-23670097CF57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F8A216A1-7FA3-4643-B872-E1B4CDB46B19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2E08DEA4-33E9-417C-942A-C6CC5577B743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F0797F31-626C-4E8C-B691-CB46EC121F36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EF4006AD-0237-4F5C-A58D-E56CAD9BCF0F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8743A35B-F993-4342-B7BE-791592250BBF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C3A8E4D6-72D0-4FC0-B14E-1DC8287E70E1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860F430B-644A-4B6D-96C5-F07E12D998A6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59D26DFF-E875-416E-A87A-335222368621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671E807D-589D-42C9-8597-7B390DAE1D00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ABBACE5D-AF9B-4093-98CF-73611BE5C163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6438D92D-BD09-41D0-8577-A8360086C1CA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BC6B5184-A4AA-4BD5-839B-EADF0A35CD91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306DA5F0-E87A-46D0-A493-9B9F193C4C65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04BB47FA-EBB9-438D-968A-F9646E685735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DA9E248D-6579-44A6-9511-1BD3D98F529E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B3F0B2FF-4444-4756-975F-1BA5D2BE46E0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id="{349F5CA5-5ED4-4FCC-90BA-8504B413628F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96518443-1463-4371-9A77-6CD19172A052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363" name="内容占位符 1"/>
          <p:cNvSpPr txBox="1">
            <a:spLocks noChangeArrowheads="1"/>
          </p:cNvSpPr>
          <p:nvPr/>
        </p:nvSpPr>
        <p:spPr bwMode="auto">
          <a:xfrm>
            <a:off x="1343472" y="1412777"/>
            <a:ext cx="972108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35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关于浮力，下列说法中正确的是（      ）</a:t>
            </a:r>
          </a:p>
          <a:p>
            <a:pPr>
              <a:lnSpc>
                <a:spcPct val="150000"/>
              </a:lnSpc>
              <a:spcBef>
                <a:spcPts val="35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上浮的物体一定比下沉的物体受到的浮力大</a:t>
            </a:r>
          </a:p>
          <a:p>
            <a:pPr>
              <a:lnSpc>
                <a:spcPct val="150000"/>
              </a:lnSpc>
              <a:spcBef>
                <a:spcPts val="35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沉在容器底部的物体一定不受浮力</a:t>
            </a:r>
          </a:p>
          <a:p>
            <a:pPr>
              <a:lnSpc>
                <a:spcPct val="150000"/>
              </a:lnSpc>
              <a:spcBef>
                <a:spcPts val="35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C.在水中上浮的物体受到的浮力比它本身的重力大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35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D.没入水中的物体在水中的位置越深受到的浮力越大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960096" y="1565118"/>
            <a:ext cx="488269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  <p:grpSp>
        <p:nvGrpSpPr>
          <p:cNvPr id="11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2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例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40"/>
</p:tagLst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1755</Words>
  <Application>Microsoft Office PowerPoint</Application>
  <PresentationFormat>宽屏</PresentationFormat>
  <Paragraphs>251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思源宋体 CN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TWJ</cp:lastModifiedBy>
  <cp:revision>359</cp:revision>
  <dcterms:created xsi:type="dcterms:W3CDTF">2015-07-09T08:14:00Z</dcterms:created>
  <dcterms:modified xsi:type="dcterms:W3CDTF">2021-09-14T06:27:13Z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2052-11.1.0.10214</vt:lpwstr>
  </property>
</Properties>
</file>