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27"/>
  </p:notesMasterIdLst>
  <p:handoutMasterIdLst>
    <p:handoutMasterId r:id="rId28"/>
  </p:handoutMasterIdLst>
  <p:sldIdLst>
    <p:sldId id="703" r:id="rId3"/>
    <p:sldId id="705" r:id="rId4"/>
    <p:sldId id="666" r:id="rId5"/>
    <p:sldId id="707" r:id="rId6"/>
    <p:sldId id="708" r:id="rId7"/>
    <p:sldId id="709" r:id="rId8"/>
    <p:sldId id="728" r:id="rId9"/>
    <p:sldId id="711" r:id="rId10"/>
    <p:sldId id="727" r:id="rId11"/>
    <p:sldId id="726" r:id="rId12"/>
    <p:sldId id="712" r:id="rId13"/>
    <p:sldId id="713" r:id="rId14"/>
    <p:sldId id="714" r:id="rId15"/>
    <p:sldId id="715" r:id="rId16"/>
    <p:sldId id="716" r:id="rId17"/>
    <p:sldId id="725" r:id="rId18"/>
    <p:sldId id="717" r:id="rId19"/>
    <p:sldId id="718" r:id="rId20"/>
    <p:sldId id="721" r:id="rId21"/>
    <p:sldId id="722" r:id="rId22"/>
    <p:sldId id="731" r:id="rId23"/>
    <p:sldId id="723" r:id="rId24"/>
    <p:sldId id="729" r:id="rId25"/>
    <p:sldId id="730" r:id="rId26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>
          <p15:clr>
            <a:srgbClr val="A4A3A4"/>
          </p15:clr>
        </p15:guide>
        <p15:guide id="2" pos="388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8080"/>
    <a:srgbClr val="1A68F0"/>
    <a:srgbClr val="5B9BD5"/>
    <a:srgbClr val="F4B183"/>
    <a:srgbClr val="339933"/>
    <a:srgbClr val="0000CC"/>
    <a:srgbClr val="013564"/>
    <a:srgbClr val="175B5C"/>
    <a:srgbClr val="2BAB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中度样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85" d="100"/>
          <a:sy n="85" d="100"/>
        </p:scale>
        <p:origin x="744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858638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0998378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188500F-6474-46D8-8DA3-B02117C5C65B}" type="slidenum">
              <a:rPr lang="zh-CN" altLang="en-US" smtClean="0"/>
              <a:t>17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307718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0.png"/><Relationship Id="rId11" Type="http://schemas.openxmlformats.org/officeDocument/2006/relationships/image" Target="../media/image4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hyperlink" Target="&#25506;&#31350;&#28014;&#21147;&#30340;&#22823;&#23567;&#36319;&#25490;&#24320;&#28082;&#20307;&#25152;&#21463;&#37325;&#21147;&#30340;&#20851;&#31995;_1080.mp4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1A68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555794" y="2525998"/>
            <a:ext cx="404426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阿基米德原理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693001" y="633353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第十章    浮力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83432" y="1052736"/>
            <a:ext cx="9917748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如图是验证阿基米德原理的实验步骤次序的示意图，依次读出甲、乙、丙、丁图中弹簧测力计的示数分别为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en-US" altLang="zh-CN" sz="2800" b="0" i="0" u="none" strike="noStrike" cap="none" normalizeH="0" baseline="-3000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en-US" altLang="zh-CN" sz="2800" b="0" i="0" u="none" strike="noStrike" cap="none" normalizeH="0" baseline="-3000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en-US" altLang="zh-CN" sz="2800" b="0" i="0" u="none" strike="noStrike" cap="none" normalizeH="0" baseline="-3000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en-US" altLang="zh-CN" sz="2800" b="0" i="0" u="none" strike="noStrike" cap="none" normalizeH="0" baseline="-3000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。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078850" y="4915906"/>
            <a:ext cx="10129718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）在图甲中向溢水杯中加水，直至  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           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；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）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之间满足关系式是　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               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；</a:t>
            </a: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7464152" y="4931376"/>
            <a:ext cx="23391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与溢水口相平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752184" y="5608403"/>
            <a:ext cx="2547620" cy="5219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﹣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﹣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18380" y="2497754"/>
            <a:ext cx="4658647" cy="2433622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/>
          <p:cNvSpPr txBox="1">
            <a:spLocks noChangeArrowheads="1"/>
          </p:cNvSpPr>
          <p:nvPr/>
        </p:nvSpPr>
        <p:spPr bwMode="auto">
          <a:xfrm>
            <a:off x="911424" y="1063950"/>
            <a:ext cx="10768632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342900" indent="-342900" eaLnBrk="0" hangingPunct="0"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内容：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浸在液体中的物体所受的浮力，</a:t>
            </a:r>
          </a:p>
          <a:p>
            <a:pPr marL="342900" indent="-342900" eaLnBrk="0" hangingPunct="0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大小等于它排开液体的重力。</a:t>
            </a: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917795" y="2580669"/>
            <a:ext cx="776181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/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数学表达式：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1055440" y="4839971"/>
            <a:ext cx="97536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适用范围：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液体和气体</a:t>
            </a:r>
            <a:endParaRPr lang="zh-CN" altLang="en-US" sz="2800" baseline="-250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389" name="Text Box 5"/>
          <p:cNvSpPr txBox="1">
            <a:spLocks noChangeArrowheads="1"/>
          </p:cNvSpPr>
          <p:nvPr/>
        </p:nvSpPr>
        <p:spPr bwMode="auto">
          <a:xfrm>
            <a:off x="948003" y="3408699"/>
            <a:ext cx="9480549" cy="112646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用于计算的导出式：</a:t>
            </a:r>
          </a:p>
          <a:p>
            <a:pPr eaLnBrk="0" hangingPunct="0">
              <a:lnSpc>
                <a:spcPct val="120000"/>
              </a:lnSpc>
            </a:pP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F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g= ρ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 </a:t>
            </a:r>
            <a:r>
              <a:rPr lang="en-US" altLang="zh-CN" sz="2800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</a:p>
        </p:txBody>
      </p:sp>
      <p:grpSp>
        <p:nvGrpSpPr>
          <p:cNvPr id="2" name="Group 6"/>
          <p:cNvGrpSpPr/>
          <p:nvPr/>
        </p:nvGrpSpPr>
        <p:grpSpPr bwMode="auto">
          <a:xfrm>
            <a:off x="8112224" y="1063951"/>
            <a:ext cx="2696816" cy="3776020"/>
            <a:chOff x="0" y="0"/>
            <a:chExt cx="2908" cy="4984"/>
          </a:xfrm>
        </p:grpSpPr>
        <p:pic>
          <p:nvPicPr>
            <p:cNvPr id="11279" name="Picture 112" descr="8-29-2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0" y="0"/>
              <a:ext cx="2908" cy="4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280" name="AutoShape 8"/>
            <p:cNvSpPr>
              <a:spLocks noChangeArrowheads="1"/>
            </p:cNvSpPr>
            <p:nvPr/>
          </p:nvSpPr>
          <p:spPr bwMode="auto">
            <a:xfrm flipV="1">
              <a:off x="1867" y="3995"/>
              <a:ext cx="693" cy="336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rgbClr val="333333"/>
              </a:solidFill>
              <a:miter lim="800000"/>
            </a:ln>
          </p:spPr>
          <p:txBody>
            <a:bodyPr/>
            <a:lstStyle/>
            <a:p>
              <a:pPr eaLnBrk="0" hangingPunct="0"/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248" name="AutoShape 11"/>
          <p:cNvSpPr>
            <a:spLocks noChangeArrowheads="1"/>
          </p:cNvSpPr>
          <p:nvPr/>
        </p:nvSpPr>
        <p:spPr bwMode="auto">
          <a:xfrm flipV="1">
            <a:off x="6960096" y="5069283"/>
            <a:ext cx="2819400" cy="765175"/>
          </a:xfrm>
          <a:prstGeom prst="wedgeEllipseCallout">
            <a:avLst>
              <a:gd name="adj1" fmla="val -43750"/>
              <a:gd name="adj2" fmla="val 70000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</a:ln>
        </p:spPr>
        <p:txBody>
          <a:bodyPr rot="10800000" wrap="none" anchor="ctr"/>
          <a:lstStyle/>
          <a:p>
            <a:pPr algn="ctr" eaLnBrk="0" hangingPunct="0">
              <a:defRPr/>
            </a:pPr>
            <a:r>
              <a:rPr lang="zh-CN" altLang="en-US" sz="2800" noProof="1">
                <a:solidFill>
                  <a:srgbClr val="F8081F"/>
                </a:solidFill>
                <a:effectLst>
                  <a:outerShdw blurRad="38100" dist="38100" dir="2700000">
                    <a:srgbClr val="000000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公 式 法</a:t>
            </a:r>
          </a:p>
        </p:txBody>
      </p:sp>
      <p:grpSp>
        <p:nvGrpSpPr>
          <p:cNvPr id="1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阿基米德原理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/>
      <p:bldP spid="16387" grpId="0"/>
      <p:bldP spid="16388" grpId="0"/>
      <p:bldP spid="16389" grpId="0"/>
      <p:bldP spid="10248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2"/>
          <p:cNvSpPr txBox="1">
            <a:spLocks noChangeArrowheads="1"/>
          </p:cNvSpPr>
          <p:nvPr/>
        </p:nvSpPr>
        <p:spPr bwMode="auto">
          <a:xfrm>
            <a:off x="911424" y="1412776"/>
            <a:ext cx="10448767" cy="461664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区分：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浸没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浸入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浸在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没入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； 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  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， 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液体的密度；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物体排开的液体的体积；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宋体" panose="02010600030101010101" pitchFamily="2" charset="-122"/>
              </a:rPr>
              <a:t>液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 </a:t>
            </a:r>
            <a:r>
              <a:rPr lang="zh-CN" altLang="en-US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表明浮力大小只和</a:t>
            </a:r>
            <a:r>
              <a:rPr lang="zh-CN" altLang="en-US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宋体" panose="02010600030101010101" pitchFamily="2" charset="-122"/>
              </a:rPr>
              <a:t>液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有关，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浮力大小与物体的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形状、密度、浸没在液体中的深度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及物体在液体中</a:t>
            </a: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是否运动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等因素无关。</a:t>
            </a:r>
          </a:p>
        </p:txBody>
      </p:sp>
      <p:sp>
        <p:nvSpPr>
          <p:cNvPr id="12291" name="Text Box 3"/>
          <p:cNvSpPr txBox="1">
            <a:spLocks noChangeArrowheads="1"/>
          </p:cNvSpPr>
          <p:nvPr/>
        </p:nvSpPr>
        <p:spPr bwMode="auto">
          <a:xfrm>
            <a:off x="983432" y="692696"/>
            <a:ext cx="4176464" cy="5979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关于阿基米德原理的讨论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0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9" name="Rectangle 23"/>
          <p:cNvSpPr>
            <a:spLocks noChangeArrowheads="1"/>
          </p:cNvSpPr>
          <p:nvPr/>
        </p:nvSpPr>
        <p:spPr bwMode="auto">
          <a:xfrm>
            <a:off x="9568859" y="2132855"/>
            <a:ext cx="775613" cy="65998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</a:ln>
        </p:spPr>
        <p:txBody>
          <a:bodyPr wrap="none" anchor="ctr"/>
          <a:lstStyle/>
          <a:p>
            <a:pPr eaLnBrk="0" hangingPunct="0"/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Group 25"/>
          <p:cNvGrpSpPr/>
          <p:nvPr/>
        </p:nvGrpSpPr>
        <p:grpSpPr bwMode="auto">
          <a:xfrm>
            <a:off x="9554688" y="4581128"/>
            <a:ext cx="861792" cy="703965"/>
            <a:chOff x="0" y="0"/>
            <a:chExt cx="384" cy="33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3324" name="Rectangle 26"/>
            <p:cNvSpPr>
              <a:spLocks noChangeArrowheads="1"/>
            </p:cNvSpPr>
            <p:nvPr/>
          </p:nvSpPr>
          <p:spPr bwMode="auto">
            <a:xfrm>
              <a:off x="0" y="0"/>
              <a:ext cx="384" cy="336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</a:ln>
          </p:spPr>
          <p:txBody>
            <a:bodyPr wrap="none" anchor="ctr"/>
            <a:lstStyle/>
            <a:p>
              <a:pPr eaLnBrk="0" hangingPunct="0"/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25" name="Rectangle 27"/>
            <p:cNvSpPr>
              <a:spLocks noChangeArrowheads="1"/>
            </p:cNvSpPr>
            <p:nvPr/>
          </p:nvSpPr>
          <p:spPr bwMode="auto">
            <a:xfrm>
              <a:off x="0" y="0"/>
              <a:ext cx="384" cy="144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</a:ln>
          </p:spPr>
          <p:txBody>
            <a:bodyPr wrap="none" anchor="ctr"/>
            <a:lstStyle/>
            <a:p>
              <a:pPr eaLnBrk="0" hangingPunct="0"/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3314" name="Text Box 2"/>
          <p:cNvSpPr txBox="1">
            <a:spLocks noChangeArrowheads="1"/>
          </p:cNvSpPr>
          <p:nvPr/>
        </p:nvSpPr>
        <p:spPr bwMode="auto">
          <a:xfrm>
            <a:off x="1055439" y="718601"/>
            <a:ext cx="2396361" cy="5979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对原理的理解</a:t>
            </a:r>
          </a:p>
        </p:txBody>
      </p:sp>
      <p:sp>
        <p:nvSpPr>
          <p:cNvPr id="19459" name="Text Box 3"/>
          <p:cNvSpPr txBox="1">
            <a:spLocks noChangeArrowheads="1"/>
          </p:cNvSpPr>
          <p:nvPr/>
        </p:nvSpPr>
        <p:spPr bwMode="auto">
          <a:xfrm>
            <a:off x="1035343" y="1360736"/>
            <a:ext cx="7684278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①物体“浸在液体里”包括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“全部浸入（即浸没）”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“部分浸入”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两种情况。</a:t>
            </a:r>
          </a:p>
        </p:txBody>
      </p:sp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1055439" y="3457575"/>
            <a:ext cx="7684277" cy="267765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不论物体是浸没还是部分浸入在液体里都受到浮力。对于同一物体而言，浸没时受到的浮力大，部分浸入时受到的浮力小，而且浸入的体积越小，所受的浮力也越小。</a:t>
            </a:r>
          </a:p>
        </p:txBody>
      </p:sp>
      <p:grpSp>
        <p:nvGrpSpPr>
          <p:cNvPr id="2" name="Group 5"/>
          <p:cNvGrpSpPr/>
          <p:nvPr/>
        </p:nvGrpSpPr>
        <p:grpSpPr bwMode="auto">
          <a:xfrm>
            <a:off x="9120336" y="1583710"/>
            <a:ext cx="1849464" cy="1597010"/>
            <a:chOff x="0" y="0"/>
            <a:chExt cx="960" cy="1056"/>
          </a:xfrm>
        </p:grpSpPr>
        <p:sp>
          <p:nvSpPr>
            <p:cNvPr id="13334" name="Line 6"/>
            <p:cNvSpPr>
              <a:spLocks noChangeShapeType="1"/>
            </p:cNvSpPr>
            <p:nvPr/>
          </p:nvSpPr>
          <p:spPr bwMode="auto">
            <a:xfrm>
              <a:off x="0" y="48"/>
              <a:ext cx="0" cy="10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5" name="Line 7"/>
            <p:cNvSpPr>
              <a:spLocks noChangeShapeType="1"/>
            </p:cNvSpPr>
            <p:nvPr/>
          </p:nvSpPr>
          <p:spPr bwMode="auto">
            <a:xfrm>
              <a:off x="0" y="1056"/>
              <a:ext cx="96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6" name="Line 8"/>
            <p:cNvSpPr>
              <a:spLocks noChangeShapeType="1"/>
            </p:cNvSpPr>
            <p:nvPr/>
          </p:nvSpPr>
          <p:spPr bwMode="auto">
            <a:xfrm flipH="1" flipV="1">
              <a:off x="960" y="0"/>
              <a:ext cx="0" cy="105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7" name="Line 9"/>
            <p:cNvSpPr>
              <a:spLocks noChangeShapeType="1"/>
            </p:cNvSpPr>
            <p:nvPr/>
          </p:nvSpPr>
          <p:spPr bwMode="auto">
            <a:xfrm>
              <a:off x="0" y="288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8" name="Line 10"/>
            <p:cNvSpPr>
              <a:spLocks noChangeShapeType="1"/>
            </p:cNvSpPr>
            <p:nvPr/>
          </p:nvSpPr>
          <p:spPr bwMode="auto">
            <a:xfrm>
              <a:off x="0" y="432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9" name="Line 11"/>
            <p:cNvSpPr>
              <a:spLocks noChangeShapeType="1"/>
            </p:cNvSpPr>
            <p:nvPr/>
          </p:nvSpPr>
          <p:spPr bwMode="auto">
            <a:xfrm>
              <a:off x="0" y="576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40" name="Line 12"/>
            <p:cNvSpPr>
              <a:spLocks noChangeShapeType="1"/>
            </p:cNvSpPr>
            <p:nvPr/>
          </p:nvSpPr>
          <p:spPr bwMode="auto">
            <a:xfrm>
              <a:off x="0" y="768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41" name="Line 13"/>
            <p:cNvSpPr>
              <a:spLocks noChangeShapeType="1"/>
            </p:cNvSpPr>
            <p:nvPr/>
          </p:nvSpPr>
          <p:spPr bwMode="auto">
            <a:xfrm>
              <a:off x="0" y="912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" name="Group 14"/>
          <p:cNvGrpSpPr/>
          <p:nvPr/>
        </p:nvGrpSpPr>
        <p:grpSpPr bwMode="auto">
          <a:xfrm>
            <a:off x="9118219" y="4409002"/>
            <a:ext cx="1802314" cy="1750148"/>
            <a:chOff x="0" y="0"/>
            <a:chExt cx="960" cy="1056"/>
          </a:xfrm>
        </p:grpSpPr>
        <p:sp>
          <p:nvSpPr>
            <p:cNvPr id="13326" name="Line 15"/>
            <p:cNvSpPr>
              <a:spLocks noChangeShapeType="1"/>
            </p:cNvSpPr>
            <p:nvPr/>
          </p:nvSpPr>
          <p:spPr bwMode="auto">
            <a:xfrm>
              <a:off x="0" y="48"/>
              <a:ext cx="0" cy="10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27" name="Line 16"/>
            <p:cNvSpPr>
              <a:spLocks noChangeShapeType="1"/>
            </p:cNvSpPr>
            <p:nvPr/>
          </p:nvSpPr>
          <p:spPr bwMode="auto">
            <a:xfrm>
              <a:off x="0" y="1056"/>
              <a:ext cx="96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28" name="Line 17"/>
            <p:cNvSpPr>
              <a:spLocks noChangeShapeType="1"/>
            </p:cNvSpPr>
            <p:nvPr/>
          </p:nvSpPr>
          <p:spPr bwMode="auto">
            <a:xfrm flipH="1" flipV="1">
              <a:off x="960" y="0"/>
              <a:ext cx="0" cy="105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29" name="Line 18"/>
            <p:cNvSpPr>
              <a:spLocks noChangeShapeType="1"/>
            </p:cNvSpPr>
            <p:nvPr/>
          </p:nvSpPr>
          <p:spPr bwMode="auto">
            <a:xfrm>
              <a:off x="0" y="288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0" name="Line 19"/>
            <p:cNvSpPr>
              <a:spLocks noChangeShapeType="1"/>
            </p:cNvSpPr>
            <p:nvPr/>
          </p:nvSpPr>
          <p:spPr bwMode="auto">
            <a:xfrm>
              <a:off x="0" y="432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1" name="Line 20"/>
            <p:cNvSpPr>
              <a:spLocks noChangeShapeType="1"/>
            </p:cNvSpPr>
            <p:nvPr/>
          </p:nvSpPr>
          <p:spPr bwMode="auto">
            <a:xfrm>
              <a:off x="0" y="576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2" name="Line 21"/>
            <p:cNvSpPr>
              <a:spLocks noChangeShapeType="1"/>
            </p:cNvSpPr>
            <p:nvPr/>
          </p:nvSpPr>
          <p:spPr bwMode="auto">
            <a:xfrm>
              <a:off x="0" y="768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3" name="Line 22"/>
            <p:cNvSpPr>
              <a:spLocks noChangeShapeType="1"/>
            </p:cNvSpPr>
            <p:nvPr/>
          </p:nvSpPr>
          <p:spPr bwMode="auto">
            <a:xfrm>
              <a:off x="0" y="912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480" name="AutoShape 24"/>
          <p:cNvSpPr>
            <a:spLocks noChangeArrowheads="1"/>
          </p:cNvSpPr>
          <p:nvPr/>
        </p:nvSpPr>
        <p:spPr bwMode="auto">
          <a:xfrm>
            <a:off x="9115264" y="908720"/>
            <a:ext cx="1301216" cy="521865"/>
          </a:xfrm>
          <a:prstGeom prst="wedgeRoundRectCallout">
            <a:avLst>
              <a:gd name="adj1" fmla="val 17708"/>
              <a:gd name="adj2" fmla="val 196616"/>
              <a:gd name="adj3" fmla="val 16667"/>
            </a:avLst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</p:spPr>
        <p:txBody>
          <a:bodyPr wrap="none" anchor="ctr"/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浸没</a:t>
            </a:r>
          </a:p>
        </p:txBody>
      </p:sp>
      <p:sp>
        <p:nvSpPr>
          <p:cNvPr id="19484" name="AutoShape 28"/>
          <p:cNvSpPr>
            <a:spLocks noChangeArrowheads="1"/>
          </p:cNvSpPr>
          <p:nvPr/>
        </p:nvSpPr>
        <p:spPr bwMode="auto">
          <a:xfrm>
            <a:off x="9071068" y="3717032"/>
            <a:ext cx="1849465" cy="521865"/>
          </a:xfrm>
          <a:prstGeom prst="wedgeRoundRectCallout">
            <a:avLst>
              <a:gd name="adj1" fmla="val -3435"/>
              <a:gd name="adj2" fmla="val 133593"/>
              <a:gd name="adj3" fmla="val 16667"/>
            </a:avLst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</p:spPr>
        <p:txBody>
          <a:bodyPr wrap="none" anchor="ctr"/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部分浸入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9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79" grpId="0" bldLvl="0" animBg="1"/>
      <p:bldP spid="19459" grpId="0"/>
      <p:bldP spid="19460" grpId="0"/>
      <p:bldP spid="19480" grpId="0" bldLvl="0" animBg="1"/>
      <p:bldP spid="19484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719203" y="905794"/>
            <a:ext cx="8257117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②浮力的大小等于被物体排开的液体受到的重力。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746720" y="1892796"/>
            <a:ext cx="7720723" cy="22453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浸没时：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此时物体所受的浮力等于排开液体的重力，即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  <a:endParaRPr lang="zh-CN" altLang="en-US" sz="28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84" name="Text Box 4"/>
          <p:cNvSpPr txBox="1">
            <a:spLocks noChangeArrowheads="1"/>
          </p:cNvSpPr>
          <p:nvPr/>
        </p:nvSpPr>
        <p:spPr bwMode="auto">
          <a:xfrm>
            <a:off x="763561" y="4689120"/>
            <a:ext cx="7213600" cy="11684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部分浸入时：</a:t>
            </a: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&lt;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</a:p>
          <a:p>
            <a:pPr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&lt;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</a:p>
        </p:txBody>
      </p:sp>
      <p:grpSp>
        <p:nvGrpSpPr>
          <p:cNvPr id="2" name="Group 5"/>
          <p:cNvGrpSpPr/>
          <p:nvPr/>
        </p:nvGrpSpPr>
        <p:grpSpPr bwMode="auto">
          <a:xfrm>
            <a:off x="8765117" y="1295400"/>
            <a:ext cx="1828800" cy="1676400"/>
            <a:chOff x="0" y="0"/>
            <a:chExt cx="960" cy="1056"/>
          </a:xfrm>
        </p:grpSpPr>
        <p:sp>
          <p:nvSpPr>
            <p:cNvPr id="14360" name="Rectangle 15"/>
            <p:cNvSpPr>
              <a:spLocks noChangeArrowheads="1"/>
            </p:cNvSpPr>
            <p:nvPr/>
          </p:nvSpPr>
          <p:spPr bwMode="auto">
            <a:xfrm>
              <a:off x="240" y="336"/>
              <a:ext cx="432" cy="464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9525">
              <a:solidFill>
                <a:schemeClr val="tx1"/>
              </a:solidFill>
              <a:miter lim="800000"/>
            </a:ln>
          </p:spPr>
          <p:txBody>
            <a:bodyPr wrap="none" anchor="ctr"/>
            <a:lstStyle/>
            <a:p>
              <a:pPr eaLnBrk="0" hangingPunct="0"/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" name="Group 6"/>
            <p:cNvGrpSpPr/>
            <p:nvPr/>
          </p:nvGrpSpPr>
          <p:grpSpPr bwMode="auto">
            <a:xfrm>
              <a:off x="0" y="0"/>
              <a:ext cx="960" cy="1056"/>
              <a:chOff x="0" y="0"/>
              <a:chExt cx="960" cy="1056"/>
            </a:xfrm>
          </p:grpSpPr>
          <p:sp>
            <p:nvSpPr>
              <p:cNvPr id="14361" name="Line 7"/>
              <p:cNvSpPr>
                <a:spLocks noChangeShapeType="1"/>
              </p:cNvSpPr>
              <p:nvPr/>
            </p:nvSpPr>
            <p:spPr bwMode="auto">
              <a:xfrm>
                <a:off x="0" y="48"/>
                <a:ext cx="0" cy="100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2" name="Line 8"/>
              <p:cNvSpPr>
                <a:spLocks noChangeShapeType="1"/>
              </p:cNvSpPr>
              <p:nvPr/>
            </p:nvSpPr>
            <p:spPr bwMode="auto">
              <a:xfrm>
                <a:off x="0" y="1056"/>
                <a:ext cx="96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3" name="Line 9"/>
              <p:cNvSpPr>
                <a:spLocks noChangeShapeType="1"/>
              </p:cNvSpPr>
              <p:nvPr/>
            </p:nvSpPr>
            <p:spPr bwMode="auto">
              <a:xfrm flipH="1" flipV="1">
                <a:off x="960" y="0"/>
                <a:ext cx="0" cy="105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4" name="Line 10"/>
              <p:cNvSpPr>
                <a:spLocks noChangeShapeType="1"/>
              </p:cNvSpPr>
              <p:nvPr/>
            </p:nvSpPr>
            <p:spPr bwMode="auto">
              <a:xfrm>
                <a:off x="0" y="288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5" name="Line 11"/>
              <p:cNvSpPr>
                <a:spLocks noChangeShapeType="1"/>
              </p:cNvSpPr>
              <p:nvPr/>
            </p:nvSpPr>
            <p:spPr bwMode="auto">
              <a:xfrm>
                <a:off x="0" y="432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6" name="Line 12"/>
              <p:cNvSpPr>
                <a:spLocks noChangeShapeType="1"/>
              </p:cNvSpPr>
              <p:nvPr/>
            </p:nvSpPr>
            <p:spPr bwMode="auto">
              <a:xfrm>
                <a:off x="0" y="576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7" name="Line 13"/>
              <p:cNvSpPr>
                <a:spLocks noChangeShapeType="1"/>
              </p:cNvSpPr>
              <p:nvPr/>
            </p:nvSpPr>
            <p:spPr bwMode="auto">
              <a:xfrm>
                <a:off x="0" y="768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68" name="Line 14"/>
              <p:cNvSpPr>
                <a:spLocks noChangeShapeType="1"/>
              </p:cNvSpPr>
              <p:nvPr/>
            </p:nvSpPr>
            <p:spPr bwMode="auto">
              <a:xfrm>
                <a:off x="0" y="912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0509" name="Text Box 29"/>
          <p:cNvSpPr txBox="1">
            <a:spLocks noChangeArrowheads="1"/>
          </p:cNvSpPr>
          <p:nvPr/>
        </p:nvSpPr>
        <p:spPr bwMode="auto">
          <a:xfrm>
            <a:off x="8651800" y="3068639"/>
            <a:ext cx="28448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</a:p>
        </p:txBody>
      </p:sp>
      <p:grpSp>
        <p:nvGrpSpPr>
          <p:cNvPr id="4" name="Group 16"/>
          <p:cNvGrpSpPr/>
          <p:nvPr/>
        </p:nvGrpSpPr>
        <p:grpSpPr bwMode="auto">
          <a:xfrm>
            <a:off x="8799552" y="4038600"/>
            <a:ext cx="1904960" cy="1676400"/>
            <a:chOff x="0" y="0"/>
            <a:chExt cx="960" cy="1056"/>
          </a:xfrm>
        </p:grpSpPr>
        <p:grpSp>
          <p:nvGrpSpPr>
            <p:cNvPr id="5" name="Group 17"/>
            <p:cNvGrpSpPr/>
            <p:nvPr/>
          </p:nvGrpSpPr>
          <p:grpSpPr bwMode="auto">
            <a:xfrm>
              <a:off x="0" y="0"/>
              <a:ext cx="960" cy="1056"/>
              <a:chOff x="0" y="0"/>
              <a:chExt cx="960" cy="1056"/>
            </a:xfrm>
          </p:grpSpPr>
          <p:sp>
            <p:nvSpPr>
              <p:cNvPr id="14351" name="Line 18"/>
              <p:cNvSpPr>
                <a:spLocks noChangeShapeType="1"/>
              </p:cNvSpPr>
              <p:nvPr/>
            </p:nvSpPr>
            <p:spPr bwMode="auto">
              <a:xfrm>
                <a:off x="0" y="48"/>
                <a:ext cx="0" cy="100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2" name="Line 19"/>
              <p:cNvSpPr>
                <a:spLocks noChangeShapeType="1"/>
              </p:cNvSpPr>
              <p:nvPr/>
            </p:nvSpPr>
            <p:spPr bwMode="auto">
              <a:xfrm>
                <a:off x="0" y="1056"/>
                <a:ext cx="96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3" name="Line 20"/>
              <p:cNvSpPr>
                <a:spLocks noChangeShapeType="1"/>
              </p:cNvSpPr>
              <p:nvPr/>
            </p:nvSpPr>
            <p:spPr bwMode="auto">
              <a:xfrm flipH="1" flipV="1">
                <a:off x="960" y="0"/>
                <a:ext cx="0" cy="105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7" name="Line 24"/>
              <p:cNvSpPr>
                <a:spLocks noChangeShapeType="1"/>
              </p:cNvSpPr>
              <p:nvPr/>
            </p:nvSpPr>
            <p:spPr bwMode="auto">
              <a:xfrm>
                <a:off x="0" y="768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8" name="Line 25"/>
              <p:cNvSpPr>
                <a:spLocks noChangeShapeType="1"/>
              </p:cNvSpPr>
              <p:nvPr/>
            </p:nvSpPr>
            <p:spPr bwMode="auto">
              <a:xfrm>
                <a:off x="0" y="912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4" name="Line 21"/>
              <p:cNvSpPr>
                <a:spLocks noChangeShapeType="1"/>
              </p:cNvSpPr>
              <p:nvPr/>
            </p:nvSpPr>
            <p:spPr bwMode="auto">
              <a:xfrm>
                <a:off x="0" y="288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6" name="Line 23"/>
              <p:cNvSpPr>
                <a:spLocks noChangeShapeType="1"/>
              </p:cNvSpPr>
              <p:nvPr/>
            </p:nvSpPr>
            <p:spPr bwMode="auto">
              <a:xfrm>
                <a:off x="0" y="576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5" name="Line 22"/>
              <p:cNvSpPr>
                <a:spLocks noChangeShapeType="1"/>
              </p:cNvSpPr>
              <p:nvPr/>
            </p:nvSpPr>
            <p:spPr bwMode="auto">
              <a:xfrm>
                <a:off x="0" y="432"/>
                <a:ext cx="9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</a:ln>
            </p:spPr>
            <p:txBody>
              <a:bodyPr/>
              <a:lstStyle/>
              <a:p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6" name="Group 26"/>
            <p:cNvGrpSpPr/>
            <p:nvPr/>
          </p:nvGrpSpPr>
          <p:grpSpPr bwMode="auto">
            <a:xfrm>
              <a:off x="242" y="96"/>
              <a:ext cx="480" cy="468"/>
              <a:chOff x="40" y="0"/>
              <a:chExt cx="384" cy="384"/>
            </a:xfrm>
          </p:grpSpPr>
          <p:sp>
            <p:nvSpPr>
              <p:cNvPr id="14349" name="Rectangle 27"/>
              <p:cNvSpPr>
                <a:spLocks noChangeArrowheads="1"/>
              </p:cNvSpPr>
              <p:nvPr/>
            </p:nvSpPr>
            <p:spPr bwMode="auto">
              <a:xfrm>
                <a:off x="40" y="51"/>
                <a:ext cx="384" cy="333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  <a:miter lim="800000"/>
              </a:ln>
            </p:spPr>
            <p:txBody>
              <a:bodyPr wrap="none" anchor="ctr"/>
              <a:lstStyle/>
              <a:p>
                <a:pPr eaLnBrk="0" hangingPunct="0"/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50" name="Rectangle 28"/>
              <p:cNvSpPr>
                <a:spLocks noChangeArrowheads="1"/>
              </p:cNvSpPr>
              <p:nvPr/>
            </p:nvSpPr>
            <p:spPr bwMode="auto">
              <a:xfrm>
                <a:off x="40" y="0"/>
                <a:ext cx="384" cy="144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>
                <a:solidFill>
                  <a:schemeClr val="tx1"/>
                </a:solidFill>
                <a:miter lim="800000"/>
              </a:ln>
            </p:spPr>
            <p:txBody>
              <a:bodyPr wrap="none" anchor="ctr"/>
              <a:lstStyle/>
              <a:p>
                <a:pPr eaLnBrk="0" hangingPunct="0"/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0510" name="Text Box 30"/>
          <p:cNvSpPr txBox="1">
            <a:spLocks noChangeArrowheads="1"/>
          </p:cNvSpPr>
          <p:nvPr/>
        </p:nvSpPr>
        <p:spPr bwMode="auto">
          <a:xfrm>
            <a:off x="8622208" y="5786100"/>
            <a:ext cx="29464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&lt;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511" name="AutoShape 31"/>
          <p:cNvSpPr>
            <a:spLocks noChangeArrowheads="1"/>
          </p:cNvSpPr>
          <p:nvPr/>
        </p:nvSpPr>
        <p:spPr bwMode="auto">
          <a:xfrm>
            <a:off x="7092441" y="5263480"/>
            <a:ext cx="1016000" cy="685800"/>
          </a:xfrm>
          <a:prstGeom prst="wedgeRoundRectCallout">
            <a:avLst>
              <a:gd name="adj1" fmla="val 210491"/>
              <a:gd name="adj2" fmla="val -111114"/>
              <a:gd name="adj3" fmla="val 16667"/>
            </a:avLst>
          </a:prstGeom>
          <a:solidFill>
            <a:schemeClr val="bg1">
              <a:lumMod val="85000"/>
            </a:schemeClr>
          </a:solidFill>
          <a:ln w="9525">
            <a:noFill/>
            <a:miter lim="800000"/>
          </a:ln>
        </p:spPr>
        <p:txBody>
          <a:bodyPr wrap="none" anchor="ctr"/>
          <a:lstStyle/>
          <a:p>
            <a:pPr algn="ctr"/>
            <a:r>
              <a:rPr lang="en-US" altLang="zh-CN" sz="2800" b="1" i="1"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="1" baseline="-25000">
                <a:latin typeface="微软雅黑" panose="020B0503020204020204" pitchFamily="34" charset="-122"/>
                <a:ea typeface="微软雅黑" panose="020B0503020204020204" pitchFamily="34" charset="-122"/>
              </a:rPr>
              <a:t>浸</a:t>
            </a: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/>
      <p:bldP spid="20484" grpId="0"/>
      <p:bldP spid="20509" grpId="0"/>
      <p:bldP spid="20510" grpId="0"/>
      <p:bldP spid="20511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2"/>
          <p:cNvSpPr txBox="1">
            <a:spLocks noChangeArrowheads="1"/>
          </p:cNvSpPr>
          <p:nvPr/>
        </p:nvSpPr>
        <p:spPr bwMode="auto">
          <a:xfrm>
            <a:off x="1030941" y="1196975"/>
            <a:ext cx="9961603" cy="13465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5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③同一物体浸没在不同的液体中时，由于液体的密度不同，所受的浮力也不同。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07" name="Text Box 3"/>
          <p:cNvSpPr txBox="1">
            <a:spLocks noChangeArrowheads="1"/>
          </p:cNvSpPr>
          <p:nvPr/>
        </p:nvSpPr>
        <p:spPr bwMode="auto">
          <a:xfrm>
            <a:off x="1199456" y="2810138"/>
            <a:ext cx="8856984" cy="1643527"/>
          </a:xfrm>
          <a:prstGeom prst="rect">
            <a:avLst/>
          </a:prstGeom>
          <a:noFill/>
          <a:ln w="28575">
            <a:solidFill>
              <a:schemeClr val="bg1">
                <a:lumMod val="75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5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根据公式  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en-US" altLang="zh-CN" sz="2800" b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排，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浸没时</a:t>
            </a:r>
            <a:r>
              <a:rPr lang="zh-CN" altLang="en-US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sz="2800" baseline="-25000" dirty="0">
                <a:solidFill>
                  <a:srgbClr val="0000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 </a:t>
            </a:r>
            <a:r>
              <a:rPr lang="en-US" altLang="zh-CN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800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物，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当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ρ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不同</a:t>
            </a:r>
          </a:p>
          <a:p>
            <a:pPr>
              <a:lnSpc>
                <a:spcPct val="155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时，浮力也随之变化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</a:t>
            </a:r>
            <a:endParaRPr lang="zh-CN" altLang="en-US" sz="2800" baseline="-25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1030941" y="4581525"/>
            <a:ext cx="9652000" cy="5905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④阿基米德原理同样适用于气体。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7" grpId="0" animBg="1"/>
      <p:bldP spid="2150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23">
            <a:extLst>
              <a:ext uri="{FF2B5EF4-FFF2-40B4-BE49-F238E27FC236}">
                <a16:creationId xmlns:a16="http://schemas.microsoft.com/office/drawing/2014/main" id="{BFC216DD-891E-4F5F-9CBD-34CDED6B3F35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5C73ECA2-9014-47C5-8DBB-A25F9EEBD044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E554FAE1-6D95-4226-94F7-0C1503B20C09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7A4F7AEE-2691-467C-BE74-91A05D92AA56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774217A2-C6CD-45F0-8825-8DAB57DBACAA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49279E64-6222-49F2-8CCB-42147234303D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B0F436F-590D-496D-B79A-73E1A5365641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980CB6E8-E049-4C83-9957-5082D9E1812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6B1518D-619A-4542-ACEE-2A35AA2ECBDB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BEAE960-A645-48DD-85E7-40BF89B771C2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A53B4602-5103-40F0-9D0A-EE77D71EFD6D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91150CFC-6ED1-465C-B811-4A7C64DAD589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A6E5D1AB-35F2-492F-88DC-F8A9084B53BA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D2D3174-8582-48B7-867F-34A300D7661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AA24FD3A-2390-4328-9685-61E7AF4D852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1A283B5-ECA5-4F76-A46A-B4E4BB8C8C6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F1D830E8-D3C8-4773-8041-AD098C95DEF2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AEFEBF0-787B-4B04-89ED-D46855C9E3F4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C261D23B-A8D7-4B1B-AE6D-AA0E21EC8FF6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C17DB7B-2BEB-4DFB-9DC3-F9C2284ED2D6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4BA19EF-693A-4B9C-B77D-DB27526C4027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3DB04E5-8DE4-440F-8009-4861980EA433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16A7A952-56FC-4CB6-9576-68908B5D0F3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54AF513A-C487-40AC-BF45-6CB753196DF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828F93C-53A6-4D0B-9479-16FD635360A0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9E5DA056-F5C7-4865-A8E2-EF31A71C56A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E9D731D7-AAD1-44B4-9262-68E7D7806AF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2FC185E-1CFA-4C92-9E31-ECF2CA787974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A5ABE93-0706-485D-B737-E5B5BC558CB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34869F95-F52B-49A2-85FD-2095993857F7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0FF81D3-BC12-4EB3-9315-013EF3F17770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19B94AA-86B3-414F-89C8-5F2A13E741E9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CC002170-59AA-4C7E-92DE-B44D63D779CC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7F5BFF5-946E-4E56-B33C-8EE975ACCB8B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AF2119EA-DBF1-4D87-901A-AD71E56D2820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6B91256-EAB5-42C6-8E8E-383D65C9534A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D58F8FF7-F86A-4A05-8562-E972B6345E6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1F6B7309-ACD6-436D-A9C9-BA07F6D0C581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6C7C61C-C0D4-4643-8ABD-D0594D3FCE49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AC3DD60-0847-480B-A8CD-62F2E13F9D8C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0C95143-2D67-40D8-B249-12FE9848863E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91712EFD-B857-4DC7-92F5-D0BD7D3F74D5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7E9403C-3FEE-4CA4-8277-FEDE441ECC5A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925D5F46-2B71-40AA-A58E-FBCC4BA8666F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04985344-E203-4D9F-BA4C-3FA9718F8026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BD819A9-E7E6-4C8E-906D-3B041F980EED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A5448A52-FE4F-404A-A716-4E889FC8D12B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C773D81-A29A-4ED4-A164-3ADE03B2738E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4A65302-AC05-437E-B3CB-40EE5D6ADB12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0C729226-C4E0-48D6-A735-E3A6033051E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D95E880C-61FA-4C04-AE1F-58FB6A3D1011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4D9CA224-CD51-4681-879E-8A7D037BF0C9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BE872228-4EE2-4BE3-8764-4806EDB6449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DB7D51EF-F959-4160-9707-301A2463DD2D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557EA2CC-4DB6-4ADD-84A1-7CC435BA6AA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5F9918CA-7365-46D5-8F7B-5E553FDA682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9214595A-2D23-4453-8C84-BBBA7AF35BC0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14FC3338-6500-47EF-A388-C0DF8E07F758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812800" y="1695846"/>
            <a:ext cx="1066800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 eaLnBrk="1" hangingPunct="1">
              <a:lnSpc>
                <a:spcPct val="120000"/>
              </a:lnSpc>
            </a:pP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浸在液体中的物体</a:t>
            </a: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受到的浮力大小取决于</a:t>
            </a: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(     )</a:t>
            </a:r>
            <a:endParaRPr kumimoji="1"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 eaLnBrk="1" hangingPunct="1">
              <a:lnSpc>
                <a:spcPct val="120000"/>
              </a:lnSpc>
            </a:pP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A. </a:t>
            </a: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物体的体积和液体的密度</a:t>
            </a:r>
          </a:p>
          <a:p>
            <a:pPr algn="just" eaLnBrk="1" hangingPunct="1">
              <a:lnSpc>
                <a:spcPct val="120000"/>
              </a:lnSpc>
            </a:pP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B. </a:t>
            </a: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物体的密度和物体浸入液体的深度</a:t>
            </a:r>
          </a:p>
          <a:p>
            <a:pPr algn="just" eaLnBrk="1" hangingPunct="1">
              <a:lnSpc>
                <a:spcPct val="120000"/>
              </a:lnSpc>
            </a:pP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 </a:t>
            </a: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物体浸入液体的体积和液体的密度</a:t>
            </a:r>
          </a:p>
          <a:p>
            <a:pPr algn="just" eaLnBrk="1" hangingPunct="1">
              <a:lnSpc>
                <a:spcPct val="120000"/>
              </a:lnSpc>
            </a:pP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kumimoji="1"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</a:t>
            </a:r>
            <a:r>
              <a:rPr kumimoji="1"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物体的质量、体积、浸入液体的深度及形状等因素</a:t>
            </a:r>
            <a:endParaRPr kumimoji="1"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7459" name="Text Box 3"/>
          <p:cNvSpPr txBox="1">
            <a:spLocks noChangeArrowheads="1"/>
          </p:cNvSpPr>
          <p:nvPr/>
        </p:nvSpPr>
        <p:spPr bwMode="auto">
          <a:xfrm>
            <a:off x="7896200" y="1720482"/>
            <a:ext cx="7112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kumimoji="1"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  <p:sp>
        <p:nvSpPr>
          <p:cNvPr id="147462" name="Text Box 6"/>
          <p:cNvSpPr txBox="1">
            <a:spLocks noChangeArrowheads="1"/>
          </p:cNvSpPr>
          <p:nvPr/>
        </p:nvSpPr>
        <p:spPr bwMode="auto">
          <a:xfrm>
            <a:off x="5735960" y="2243702"/>
            <a:ext cx="30480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kumimoji="1"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</a:p>
        </p:txBody>
      </p:sp>
      <p:sp>
        <p:nvSpPr>
          <p:cNvPr id="147463" name="Text Box 7"/>
          <p:cNvSpPr txBox="1">
            <a:spLocks noChangeArrowheads="1"/>
          </p:cNvSpPr>
          <p:nvPr/>
        </p:nvSpPr>
        <p:spPr bwMode="auto">
          <a:xfrm>
            <a:off x="7256512" y="3272372"/>
            <a:ext cx="52916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kumimoji="1" lang="en-US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√</a:t>
            </a:r>
            <a:endParaRPr kumimoji="1"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47464" name="Text Box 8"/>
          <p:cNvSpPr txBox="1">
            <a:spLocks noChangeArrowheads="1"/>
          </p:cNvSpPr>
          <p:nvPr/>
        </p:nvSpPr>
        <p:spPr bwMode="auto">
          <a:xfrm>
            <a:off x="7104112" y="2819230"/>
            <a:ext cx="30480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kumimoji="1"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</a:p>
        </p:txBody>
      </p:sp>
      <p:sp>
        <p:nvSpPr>
          <p:cNvPr id="147465" name="Text Box 9"/>
          <p:cNvSpPr txBox="1">
            <a:spLocks noChangeArrowheads="1"/>
          </p:cNvSpPr>
          <p:nvPr/>
        </p:nvSpPr>
        <p:spPr bwMode="auto">
          <a:xfrm>
            <a:off x="9552384" y="3861048"/>
            <a:ext cx="30480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kumimoji="1"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</a:p>
        </p:txBody>
      </p:sp>
      <p:grpSp>
        <p:nvGrpSpPr>
          <p:cNvPr id="10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1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7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7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/>
      <p:bldP spid="147462" grpId="0"/>
      <p:bldP spid="147463" grpId="0"/>
      <p:bldP spid="147464" grpId="0"/>
      <p:bldP spid="14746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/>
          <p:cNvSpPr txBox="1">
            <a:spLocks noChangeArrowheads="1"/>
          </p:cNvSpPr>
          <p:nvPr/>
        </p:nvSpPr>
        <p:spPr bwMode="auto">
          <a:xfrm>
            <a:off x="579967" y="1366838"/>
            <a:ext cx="10638367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一个体积为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300 cm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的物体浮在水面上，它的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体积露出水面，它受的浮力是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。（</a:t>
            </a: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g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取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 N/kg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sp>
        <p:nvSpPr>
          <p:cNvPr id="26627" name="Rectangle 3"/>
          <p:cNvSpPr>
            <a:spLocks noChangeArrowheads="1"/>
          </p:cNvSpPr>
          <p:nvPr/>
        </p:nvSpPr>
        <p:spPr bwMode="auto">
          <a:xfrm>
            <a:off x="2927648" y="2059335"/>
            <a:ext cx="821267" cy="522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1</a:t>
            </a:r>
          </a:p>
        </p:txBody>
      </p:sp>
      <p:grpSp>
        <p:nvGrpSpPr>
          <p:cNvPr id="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968208" y="1385519"/>
            <a:ext cx="360040" cy="974432"/>
            <a:chOff x="8544272" y="2833772"/>
            <a:chExt cx="360040" cy="974432"/>
          </a:xfrm>
        </p:grpSpPr>
        <p:sp>
          <p:nvSpPr>
            <p:cNvPr id="2" name="文本框 1"/>
            <p:cNvSpPr txBox="1"/>
            <p:nvPr/>
          </p:nvSpPr>
          <p:spPr>
            <a:xfrm>
              <a:off x="8544272" y="2833772"/>
              <a:ext cx="36004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8544272" y="3293449"/>
              <a:ext cx="360040" cy="0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文本框 12"/>
            <p:cNvSpPr txBox="1"/>
            <p:nvPr/>
          </p:nvSpPr>
          <p:spPr>
            <a:xfrm>
              <a:off x="8544272" y="3284984"/>
              <a:ext cx="36004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297518" y="3062288"/>
            <a:ext cx="10487114" cy="2565280"/>
            <a:chOff x="1297518" y="3062288"/>
            <a:chExt cx="10487114" cy="2565280"/>
          </a:xfrm>
        </p:grpSpPr>
        <p:sp>
          <p:nvSpPr>
            <p:cNvPr id="26628" name="Rectangle 4"/>
            <p:cNvSpPr>
              <a:spLocks noChangeArrowheads="1"/>
            </p:cNvSpPr>
            <p:nvPr/>
          </p:nvSpPr>
          <p:spPr bwMode="auto">
            <a:xfrm>
              <a:off x="1297518" y="3062288"/>
              <a:ext cx="10487114" cy="24191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spcBef>
                  <a:spcPct val="20000"/>
                </a:spcBef>
                <a:buFontTx/>
                <a:buNone/>
              </a:pP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解析：根据阿基米德原理：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浮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排液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  <a:r>
                <a:rPr lang="el-GR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ρ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液</a:t>
              </a:r>
              <a:r>
                <a:rPr lang="en-US" altLang="zh-CN" sz="2800" i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gV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排</a:t>
              </a:r>
            </a:p>
            <a:p>
              <a:pPr>
                <a:lnSpc>
                  <a:spcPct val="120000"/>
                </a:lnSpc>
                <a:spcBef>
                  <a:spcPct val="20000"/>
                </a:spcBef>
                <a:buFontTx/>
                <a:buNone/>
              </a:pPr>
              <a:r>
                <a: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　      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据题意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V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排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  <a:endPara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ct val="120000"/>
                </a:lnSpc>
                <a:spcBef>
                  <a:spcPct val="20000"/>
                </a:spcBef>
                <a:buFontTx/>
                <a:buNone/>
              </a:pP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浮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  <a:r>
                <a:rPr lang="el-GR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ρ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液</a:t>
              </a:r>
              <a:r>
                <a:rPr lang="en-US" altLang="zh-CN" sz="2800" i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gV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排</a:t>
              </a:r>
            </a:p>
            <a:p>
              <a:pPr>
                <a:lnSpc>
                  <a:spcPct val="120000"/>
                </a:lnSpc>
                <a:spcBef>
                  <a:spcPct val="20000"/>
                </a:spcBef>
                <a:buFontTx/>
                <a:buNone/>
              </a:pPr>
              <a:r>
                <a:rPr lang="en-US" altLang="zh-CN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           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1.0×10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 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kg/m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×10 N/kg×     ×300×10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-6 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=1 N</a:t>
              </a: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4295800" y="3553852"/>
              <a:ext cx="432048" cy="902424"/>
              <a:chOff x="8509502" y="2850612"/>
              <a:chExt cx="432048" cy="902424"/>
            </a:xfrm>
          </p:grpSpPr>
          <p:sp>
            <p:nvSpPr>
              <p:cNvPr id="16" name="文本框 15"/>
              <p:cNvSpPr txBox="1"/>
              <p:nvPr/>
            </p:nvSpPr>
            <p:spPr>
              <a:xfrm>
                <a:off x="8509502" y="2850612"/>
                <a:ext cx="36004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V</a:t>
                </a:r>
                <a:endPara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7" name="直接连接符 16"/>
              <p:cNvCxnSpPr/>
              <p:nvPr/>
            </p:nvCxnSpPr>
            <p:spPr>
              <a:xfrm>
                <a:off x="8544272" y="3293449"/>
                <a:ext cx="360040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文本框 17"/>
              <p:cNvSpPr txBox="1"/>
              <p:nvPr/>
            </p:nvSpPr>
            <p:spPr>
              <a:xfrm>
                <a:off x="8581510" y="3229816"/>
                <a:ext cx="36004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endPara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642938" y="4725144"/>
              <a:ext cx="397278" cy="902424"/>
              <a:chOff x="8544272" y="2850612"/>
              <a:chExt cx="397278" cy="902424"/>
            </a:xfrm>
          </p:grpSpPr>
          <p:sp>
            <p:nvSpPr>
              <p:cNvPr id="20" name="文本框 19"/>
              <p:cNvSpPr txBox="1"/>
              <p:nvPr/>
            </p:nvSpPr>
            <p:spPr>
              <a:xfrm>
                <a:off x="8581510" y="2850612"/>
                <a:ext cx="36004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  <a:endPara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21" name="直接连接符 20"/>
              <p:cNvCxnSpPr/>
              <p:nvPr/>
            </p:nvCxnSpPr>
            <p:spPr>
              <a:xfrm>
                <a:off x="8544272" y="3293449"/>
                <a:ext cx="360040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文本框 21"/>
              <p:cNvSpPr txBox="1"/>
              <p:nvPr/>
            </p:nvSpPr>
            <p:spPr>
              <a:xfrm>
                <a:off x="8581510" y="3229816"/>
                <a:ext cx="36004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endPara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文本框 1"/>
          <p:cNvSpPr txBox="1">
            <a:spLocks noChangeArrowheads="1"/>
          </p:cNvSpPr>
          <p:nvPr/>
        </p:nvSpPr>
        <p:spPr bwMode="auto">
          <a:xfrm>
            <a:off x="1045680" y="2132089"/>
            <a:ext cx="636670" cy="3046988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阿基米德原理</a:t>
            </a:r>
          </a:p>
        </p:txBody>
      </p:sp>
      <p:sp>
        <p:nvSpPr>
          <p:cNvPr id="17412" name="文本框 2"/>
          <p:cNvSpPr txBox="1">
            <a:spLocks noChangeArrowheads="1"/>
          </p:cNvSpPr>
          <p:nvPr/>
        </p:nvSpPr>
        <p:spPr bwMode="auto">
          <a:xfrm>
            <a:off x="2483996" y="2215998"/>
            <a:ext cx="3613182" cy="95410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探究浮力大小跟排开液体所受重力的关系</a:t>
            </a:r>
          </a:p>
        </p:txBody>
      </p:sp>
      <p:sp>
        <p:nvSpPr>
          <p:cNvPr id="17413" name="文本框 4"/>
          <p:cNvSpPr txBox="1">
            <a:spLocks noChangeArrowheads="1"/>
          </p:cNvSpPr>
          <p:nvPr/>
        </p:nvSpPr>
        <p:spPr bwMode="auto">
          <a:xfrm>
            <a:off x="2484404" y="4360712"/>
            <a:ext cx="2700867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阿基米德原理</a:t>
            </a:r>
          </a:p>
        </p:txBody>
      </p:sp>
      <p:sp>
        <p:nvSpPr>
          <p:cNvPr id="17417" name="文本框 4"/>
          <p:cNvSpPr txBox="1">
            <a:spLocks noChangeArrowheads="1"/>
          </p:cNvSpPr>
          <p:nvPr/>
        </p:nvSpPr>
        <p:spPr bwMode="auto">
          <a:xfrm>
            <a:off x="6385544" y="4224970"/>
            <a:ext cx="4896544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浸在液体中的物体所受的浮力，大小等于它排开液体的重力</a:t>
            </a:r>
          </a:p>
        </p:txBody>
      </p:sp>
      <p:sp>
        <p:nvSpPr>
          <p:cNvPr id="17418" name="文本框 1"/>
          <p:cNvSpPr txBox="1">
            <a:spLocks noChangeArrowheads="1"/>
          </p:cNvSpPr>
          <p:nvPr/>
        </p:nvSpPr>
        <p:spPr bwMode="auto">
          <a:xfrm>
            <a:off x="7105624" y="2323563"/>
            <a:ext cx="3735318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en-US" altLang="zh-CN" dirty="0"/>
              <a:t>F</a:t>
            </a:r>
            <a:r>
              <a:rPr lang="zh-CN" altLang="en-US" baseline="-25000" dirty="0"/>
              <a:t>浮</a:t>
            </a:r>
            <a:r>
              <a:rPr lang="en-US" altLang="zh-CN" dirty="0"/>
              <a:t>= G</a:t>
            </a:r>
            <a:r>
              <a:rPr lang="zh-CN" altLang="en-US" baseline="-25000" dirty="0"/>
              <a:t>排</a:t>
            </a:r>
            <a:r>
              <a:rPr lang="en-US" altLang="zh-CN" dirty="0"/>
              <a:t>=  ρ</a:t>
            </a:r>
            <a:r>
              <a:rPr lang="zh-CN" altLang="en-US" baseline="-25000" dirty="0"/>
              <a:t>液</a:t>
            </a:r>
            <a:r>
              <a:rPr lang="zh-CN" altLang="en-US" dirty="0"/>
              <a:t> </a:t>
            </a:r>
            <a:r>
              <a:rPr lang="en-US" altLang="zh-CN" dirty="0" err="1"/>
              <a:t>gV</a:t>
            </a:r>
            <a:r>
              <a:rPr lang="zh-CN" altLang="en-US" baseline="-25000" dirty="0"/>
              <a:t>排</a:t>
            </a:r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2" name="组合 11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4" name="矩形 13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5" name="矩形 14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3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682350" y="2428592"/>
            <a:ext cx="695494" cy="2241549"/>
            <a:chOff x="1775520" y="2156166"/>
            <a:chExt cx="695494" cy="2364582"/>
          </a:xfrm>
        </p:grpSpPr>
        <p:cxnSp>
          <p:nvCxnSpPr>
            <p:cNvPr id="21" name="直接连接符 20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左箭头 24"/>
          <p:cNvSpPr/>
          <p:nvPr/>
        </p:nvSpPr>
        <p:spPr>
          <a:xfrm flipH="1">
            <a:off x="6385544" y="2441504"/>
            <a:ext cx="480483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26" name="左箭头 25"/>
          <p:cNvSpPr/>
          <p:nvPr/>
        </p:nvSpPr>
        <p:spPr>
          <a:xfrm flipH="1">
            <a:off x="5455671" y="4414685"/>
            <a:ext cx="480483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1AD56B0E-F750-441A-ABE6-1BA47643D2B0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15AF2785-4C3E-46B2-AFC7-4A0FE54A64BD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F763F9F2-8A88-4E72-B04B-D5D4C6F2DCC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0DFFAD31-1912-4265-9273-02A71FBBDB63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F5CA7A7A-5AFD-48E4-8960-F819D8D9066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4A0C71B5-6492-436D-9277-86151B7DF7F9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A4A80ABF-9FA5-42BA-A86C-DA570420865D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4146F00E-5B01-45E2-9418-22C8DD58A6E7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E19DC607-F128-4A36-889A-B6CC8726CD3B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5D192B2E-389A-4D60-BD4F-9DA42F5BDBCB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E2690517-E181-4D2D-9AFB-0CB26A95A1A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B257A82-470C-4994-B02B-CA7401A69553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C5004BD8-7EF9-4DC4-943E-E7F34203084B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74E8A11-7133-4380-B18C-6AA4265C58C3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9747713-79A6-451F-B492-BE4F025A38A0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A79FC42C-0414-4061-8B8A-1DF27F464343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8ECA1B5C-6966-4226-A872-E6C121C916EF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D0A2BFD6-CA0F-46E4-BB5E-CDEE7ADA7890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1C4C61A5-DA50-4999-A6AE-2A5B6550C49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42EC258-E859-4EC6-919B-EAF67EDE65B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0430381C-3392-4575-835F-E5DB683E3BE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D64D5F0-53A6-448E-A2F2-B06BB111AC06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9BE52F9-BAC7-4FEA-B74C-81CF1D3D17CA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7CBDEED-9CA5-4A2F-A9D7-737EFCE73396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94A9915-83FB-4823-AEF7-728E38AB83DC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ED51A55-1725-4557-A8C0-9C17B71A5F68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F9E59D8E-F65E-41AC-B012-B47BD28FE79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30924675-1C32-4883-8EBB-C341707F4791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DF734C4-EC23-46BC-AFF3-0B4521656F35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B8C29AC4-15E7-42A3-8027-0DFE890C2CD8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A1A1447-7245-46E3-B1E6-9D12C746A926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71DA7C0E-5ADF-419C-B19C-1E74F9CF3AB6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7D35C20B-71A2-4FA6-92EA-7D2C3A0644C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22318814-8CDF-4BF0-AE0E-CAB735EC0D74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5160008-DFFD-4E95-9900-C864DB96C20B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F6BBEBC2-13E5-4621-9AC7-AAFBB6DF9824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17DB8FBB-4D0E-44CC-A1B1-C9CD847EE52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76BEB12-3D48-4F6C-A05A-6B6B7C380B90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4A8FAB68-48D8-428E-9F4E-9735F861799F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58487FFF-E5AA-4F6E-BF51-BC34315373BE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E88F856F-7A27-4E5B-A08A-83C4E4FA4423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4ACC4A24-F377-4CD9-B4E0-F28100CCD552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A6E7A51-C708-4FD5-9B11-3D4DDA26943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4DD566D0-1906-401B-9DC9-BDBE6119D0A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FFF7A594-A80C-44E0-BB7F-539A93B5F071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B3141E1-26FD-4317-901B-425CCD0C2D9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7AAB3243-0820-49E4-965D-3009646A3DCC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F37D2CDF-2ECE-4039-9369-CE11D15A23C6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E41B67D1-D7C5-4179-9FBF-A9E6F8AF3AE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5663516-D78A-45E2-836C-69849D78B5DE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3130C66C-9B41-47F1-8163-EB9FAD856C64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6F381D6-973D-4940-AED0-A0CACEF54132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14D9A6A-1A36-4B01-9123-F7DD27A0812D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DBC60B31-BA1B-4E1E-BE4F-1BAE5832F24B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1392904-6162-4FDB-B37D-FE764844F695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C28EBE9D-54A1-42F2-BC2C-61D8D0BEC938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8059FFA3-B0FA-4FCC-92CE-E89388E7B632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E4800A83-E85F-4261-AA98-4F9A01BE2D03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435" name="内容占位符 1"/>
          <p:cNvSpPr txBox="1">
            <a:spLocks noChangeArrowheads="1"/>
          </p:cNvSpPr>
          <p:nvPr/>
        </p:nvSpPr>
        <p:spPr bwMode="auto">
          <a:xfrm>
            <a:off x="773113" y="1196752"/>
            <a:ext cx="10875433" cy="4116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.如图所示，体积相同，密度不同的铅球、铁球、铝球浸没在水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</a:p>
          <a:p>
            <a:pPr eaLnBrk="1" hangingPunct="1">
              <a:lnSpc>
                <a:spcPct val="150000"/>
              </a:lnSpc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中不同深度的地方，则（       ）</a:t>
            </a:r>
          </a:p>
          <a:p>
            <a:pPr eaLnBrk="1" hangingPunct="1">
              <a:lnSpc>
                <a:spcPct val="150000"/>
              </a:lnSpc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铝球受到的浮力最大，因为它浸入液体的深度最大</a:t>
            </a:r>
          </a:p>
          <a:p>
            <a:pPr eaLnBrk="1" hangingPunct="1">
              <a:lnSpc>
                <a:spcPct val="150000"/>
              </a:lnSpc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铅球受到的浮力最大，因为它的密度最大</a:t>
            </a:r>
          </a:p>
          <a:p>
            <a:pPr eaLnBrk="1" hangingPunct="1">
              <a:lnSpc>
                <a:spcPct val="150000"/>
              </a:lnSpc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铅球、铁球、铝球受的浮力一样大</a:t>
            </a:r>
          </a:p>
          <a:p>
            <a:pPr eaLnBrk="1" hangingPunct="1">
              <a:lnSpc>
                <a:spcPct val="150000"/>
              </a:lnSpc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因素太多，无法判断 </a:t>
            </a:r>
          </a:p>
        </p:txBody>
      </p:sp>
      <p:sp>
        <p:nvSpPr>
          <p:cNvPr id="153609" name="Text Box 9"/>
          <p:cNvSpPr txBox="1">
            <a:spLocks noChangeArrowheads="1"/>
          </p:cNvSpPr>
          <p:nvPr/>
        </p:nvSpPr>
        <p:spPr bwMode="auto">
          <a:xfrm>
            <a:off x="4943872" y="1988840"/>
            <a:ext cx="711200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2304" y="2636912"/>
            <a:ext cx="2683825" cy="20772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0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9" name="Text Box 5"/>
          <p:cNvSpPr txBox="1"/>
          <p:nvPr/>
        </p:nvSpPr>
        <p:spPr bwMode="auto">
          <a:xfrm>
            <a:off x="4165720" y="749723"/>
            <a:ext cx="2887133" cy="568325"/>
          </a:xfrm>
          <a:prstGeom prst="snip2SameRect">
            <a:avLst/>
          </a:prstGeom>
          <a:noFill/>
          <a:ln w="9525"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800" b="1" noProof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阿基米德的启示</a:t>
            </a:r>
          </a:p>
        </p:txBody>
      </p:sp>
      <p:sp>
        <p:nvSpPr>
          <p:cNvPr id="4099" name="Text Box 6"/>
          <p:cNvSpPr txBox="1">
            <a:spLocks noChangeArrowheads="1"/>
          </p:cNvSpPr>
          <p:nvPr/>
        </p:nvSpPr>
        <p:spPr bwMode="auto">
          <a:xfrm>
            <a:off x="773113" y="1412776"/>
            <a:ext cx="10388072" cy="5023574"/>
          </a:xfrm>
          <a:prstGeom prst="roundRect">
            <a:avLst/>
          </a:prstGeom>
          <a:noFill/>
          <a:ln w="28575">
            <a:solidFill>
              <a:schemeClr val="bg1">
                <a:lumMod val="75000"/>
              </a:schemeClr>
            </a:solidFill>
            <a:miter lim="800000"/>
          </a:ln>
        </p:spPr>
        <p:txBody>
          <a:bodyPr wrap="square">
            <a:spAutoFit/>
          </a:bodyPr>
          <a:lstStyle/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　两千多年以前，希腊学</a:t>
            </a:r>
          </a:p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者阿基米德为了鉴定金王冠</a:t>
            </a:r>
          </a:p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是否是纯金的，要测量王冠</a:t>
            </a:r>
          </a:p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的体积，冥思苦想了很久都</a:t>
            </a:r>
          </a:p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没有结果。一天，他跨进盛</a:t>
            </a:r>
          </a:p>
          <a:p>
            <a:pPr eaLnBrk="0" hangingPunct="0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满水的浴缸洗澡时，看见浴缸里的水向外溢，他忽然想到：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物体浸在液体中的体积，不就是物体排开液体的体积吗？</a:t>
            </a:r>
          </a:p>
        </p:txBody>
      </p:sp>
      <p:pic>
        <p:nvPicPr>
          <p:cNvPr id="9223" name="Picture 7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312024" y="1675550"/>
            <a:ext cx="3584596" cy="3024336"/>
          </a:xfrm>
          <a:prstGeom prst="ellipse">
            <a:avLst/>
          </a:prstGeom>
          <a:ln w="63500" cap="rnd">
            <a:solidFill>
              <a:srgbClr val="333333"/>
            </a:solidFill>
          </a:ln>
          <a:effectLst/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grpSp>
        <p:nvGrpSpPr>
          <p:cNvPr id="8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9"/>
          <p:cNvSpPr txBox="1"/>
          <p:nvPr/>
        </p:nvSpPr>
        <p:spPr>
          <a:xfrm>
            <a:off x="830096" y="1196412"/>
            <a:ext cx="10162448" cy="3354760"/>
          </a:xfrm>
          <a:prstGeom prst="rect">
            <a:avLst/>
          </a:prstGeom>
          <a:noFill/>
          <a:ln w="19050">
            <a:noFill/>
          </a:ln>
          <a:effectLst>
            <a:outerShdw blurRad="50800" sx="101000" sy="101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3">
                    <a:lumMod val="60000"/>
                    <a:lumOff val="40000"/>
                  </a:schemeClr>
                </a:solidFill>
              </a14:hiddenFill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2.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一金属块在空气中用弹簧测力计称得重力为27N，把它全部浸</a:t>
            </a: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    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没在水中时，测力计的示数为17N，取</a:t>
            </a:r>
            <a:r>
              <a:rPr sz="2800" i="1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=10N/kg，则：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（1）该金属块受到水对它的浮力是多大？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（2）物体的体积是多少？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（3）金属块的密度是多大？</a:t>
            </a: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1199456" y="4725144"/>
            <a:ext cx="6598916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解：（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黑体" panose="02010609060101010101" pitchFamily="49" charset="-122"/>
              </a:rPr>
              <a:t>－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=27N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－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17N=10N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ldLvl="0" animBg="1"/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29"/>
          <p:cNvSpPr txBox="1"/>
          <p:nvPr/>
        </p:nvSpPr>
        <p:spPr>
          <a:xfrm>
            <a:off x="1083356" y="839047"/>
            <a:ext cx="10162448" cy="2062099"/>
          </a:xfrm>
          <a:prstGeom prst="rect">
            <a:avLst/>
          </a:prstGeom>
          <a:noFill/>
          <a:ln w="19050">
            <a:noFill/>
          </a:ln>
          <a:effectLst>
            <a:outerShdw blurRad="50800" sx="101000" sy="101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3">
                    <a:lumMod val="60000"/>
                    <a:lumOff val="40000"/>
                  </a:schemeClr>
                </a:solidFill>
              </a14:hiddenFill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2.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一金属块在空气中用弹簧测力计称得重力为27N，把它全部浸</a:t>
            </a: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    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  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没在水中时，测力计的示数为17N，取</a:t>
            </a:r>
            <a:r>
              <a:rPr sz="2800" i="1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=10N/kg，则：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（2）物体的体积是多少？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1336616" y="3082369"/>
            <a:ext cx="9799943" cy="2682032"/>
            <a:chOff x="1336616" y="3082369"/>
            <a:chExt cx="9799943" cy="2682032"/>
          </a:xfrm>
        </p:grpSpPr>
        <p:sp>
          <p:nvSpPr>
            <p:cNvPr id="10" name="文本框 7"/>
            <p:cNvSpPr txBox="1">
              <a:spLocks noChangeArrowheads="1"/>
            </p:cNvSpPr>
            <p:nvPr/>
          </p:nvSpPr>
          <p:spPr bwMode="auto">
            <a:xfrm>
              <a:off x="1336616" y="4977165"/>
              <a:ext cx="9799943" cy="55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V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物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= 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V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排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 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=                                        = 1.0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×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10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-3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m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3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336617" y="3082369"/>
              <a:ext cx="7783719" cy="2682032"/>
              <a:chOff x="1336617" y="3082369"/>
              <a:chExt cx="7783719" cy="2682032"/>
            </a:xfrm>
          </p:grpSpPr>
          <p:sp>
            <p:nvSpPr>
              <p:cNvPr id="9" name="Text Box 5"/>
              <p:cNvSpPr txBox="1">
                <a:spLocks noChangeArrowheads="1"/>
              </p:cNvSpPr>
              <p:nvPr/>
            </p:nvSpPr>
            <p:spPr bwMode="auto">
              <a:xfrm>
                <a:off x="1336617" y="3082369"/>
                <a:ext cx="7783719" cy="1490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17" tIns="60958" rIns="121917" bIns="60958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>
                  <a:lnSpc>
                    <a:spcPct val="170000"/>
                  </a:lnSpc>
                  <a:buFont typeface="Arial" panose="020B0604020202020204" pitchFamily="34" charset="0"/>
                  <a:buNone/>
                </a:pP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（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2</a:t>
                </a: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）</a:t>
                </a: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物体浸没在水中，</a:t>
                </a:r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V</a:t>
                </a:r>
                <a:r>
                  <a:rPr lang="zh-CN" altLang="en-US" sz="2800" baseline="-25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物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=</a:t>
                </a:r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V</a:t>
                </a:r>
                <a:r>
                  <a:rPr lang="zh-CN" altLang="en-US" sz="2800" baseline="-25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排</a:t>
                </a:r>
              </a:p>
              <a:p>
                <a:pPr>
                  <a:lnSpc>
                    <a:spcPct val="170000"/>
                  </a:lnSpc>
                  <a:buFont typeface="Arial" panose="020B0604020202020204" pitchFamily="34" charset="0"/>
                  <a:buNone/>
                </a:pP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由阿基米德公式得</a:t>
                </a:r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V</a:t>
                </a:r>
                <a:r>
                  <a:rPr lang="zh-CN" altLang="en-US" sz="2800" baseline="-25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排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=</a:t>
                </a:r>
                <a:endPara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endParaRPr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5228476" y="3754823"/>
                <a:ext cx="1152128" cy="1042329"/>
                <a:chOff x="8544272" y="2728555"/>
                <a:chExt cx="1074470" cy="1042329"/>
              </a:xfrm>
            </p:grpSpPr>
            <p:sp>
              <p:nvSpPr>
                <p:cNvPr id="13" name="文本框 12"/>
                <p:cNvSpPr txBox="1"/>
                <p:nvPr/>
              </p:nvSpPr>
              <p:spPr>
                <a:xfrm>
                  <a:off x="8544272" y="2728555"/>
                  <a:ext cx="936104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2800" i="1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F</a:t>
                  </a:r>
                  <a:r>
                    <a:rPr lang="zh-CN" altLang="en-US" sz="2800" baseline="-250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浮</a:t>
                  </a:r>
                </a:p>
              </p:txBody>
            </p:sp>
            <p:cxnSp>
              <p:nvCxnSpPr>
                <p:cNvPr id="14" name="直接连接符 13"/>
                <p:cNvCxnSpPr/>
                <p:nvPr/>
              </p:nvCxnSpPr>
              <p:spPr>
                <a:xfrm>
                  <a:off x="8544272" y="3293449"/>
                  <a:ext cx="792088" cy="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文本框 14"/>
                <p:cNvSpPr txBox="1"/>
                <p:nvPr/>
              </p:nvSpPr>
              <p:spPr>
                <a:xfrm>
                  <a:off x="8544272" y="3247664"/>
                  <a:ext cx="10744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2800" i="1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ρ</a:t>
                  </a:r>
                  <a:r>
                    <a:rPr lang="zh-CN" altLang="en-US" sz="2800" baseline="-250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液</a:t>
                  </a:r>
                  <a:r>
                    <a:rPr lang="en-US" altLang="zh-CN" sz="2800" i="1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g</a:t>
                  </a:r>
                  <a:endParaRPr lang="zh-CN" altLang="en-US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grpSp>
            <p:nvGrpSpPr>
              <p:cNvPr id="16" name="组合 15"/>
              <p:cNvGrpSpPr/>
              <p:nvPr/>
            </p:nvGrpSpPr>
            <p:grpSpPr>
              <a:xfrm>
                <a:off x="3287688" y="4789969"/>
                <a:ext cx="4392488" cy="974432"/>
                <a:chOff x="7432169" y="2823906"/>
                <a:chExt cx="4096416" cy="974432"/>
              </a:xfrm>
            </p:grpSpPr>
            <p:sp>
              <p:nvSpPr>
                <p:cNvPr id="17" name="文本框 16"/>
                <p:cNvSpPr txBox="1"/>
                <p:nvPr/>
              </p:nvSpPr>
              <p:spPr>
                <a:xfrm>
                  <a:off x="8544272" y="2823906"/>
                  <a:ext cx="936104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10N</a:t>
                  </a:r>
                  <a:endParaRPr lang="zh-CN" altLang="en-US" sz="2800" baseline="-25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cxnSp>
              <p:nvCxnSpPr>
                <p:cNvPr id="18" name="直接连接符 17"/>
                <p:cNvCxnSpPr/>
                <p:nvPr/>
              </p:nvCxnSpPr>
              <p:spPr>
                <a:xfrm>
                  <a:off x="7432169" y="3293449"/>
                  <a:ext cx="3842412" cy="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文本框 18"/>
                <p:cNvSpPr txBox="1"/>
                <p:nvPr/>
              </p:nvSpPr>
              <p:spPr>
                <a:xfrm>
                  <a:off x="7432169" y="3275118"/>
                  <a:ext cx="409641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en-US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1.0</a:t>
                  </a:r>
                  <a:r>
                    <a:rPr lang="zh-CN" altLang="en-US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×</a:t>
                  </a:r>
                  <a:r>
                    <a:rPr lang="en-US" altLang="zh-CN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10</a:t>
                  </a:r>
                  <a:r>
                    <a:rPr lang="en-US" altLang="zh-CN" sz="2800" baseline="300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3</a:t>
                  </a:r>
                  <a:r>
                    <a:rPr lang="en-US" altLang="zh-CN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kg/m</a:t>
                  </a:r>
                  <a:r>
                    <a:rPr lang="en-US" altLang="zh-CN" sz="2800" baseline="300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3</a:t>
                  </a:r>
                  <a:r>
                    <a:rPr lang="zh-CN" altLang="en-US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×</a:t>
                  </a:r>
                  <a:r>
                    <a:rPr lang="en-US" altLang="zh-CN" sz="2800" dirty="0">
                      <a:solidFill>
                        <a:srgbClr val="FF0000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sym typeface="黑体" panose="02010609060101010101" pitchFamily="49" charset="-122"/>
                    </a:rPr>
                    <a:t>10N/kg</a:t>
                  </a:r>
                  <a:endParaRPr lang="zh-CN" altLang="en-US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29"/>
          <p:cNvSpPr txBox="1"/>
          <p:nvPr/>
        </p:nvSpPr>
        <p:spPr>
          <a:xfrm>
            <a:off x="1127448" y="980728"/>
            <a:ext cx="10162448" cy="2062099"/>
          </a:xfrm>
          <a:prstGeom prst="rect">
            <a:avLst/>
          </a:prstGeom>
          <a:noFill/>
          <a:ln w="19050">
            <a:noFill/>
          </a:ln>
          <a:effectLst>
            <a:outerShdw blurRad="50800" sx="101000" sy="101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3">
                    <a:lumMod val="60000"/>
                    <a:lumOff val="40000"/>
                  </a:schemeClr>
                </a:solidFill>
              </a14:hiddenFill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2.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一金属块在空气中用弹簧测力计称得重力为27N，把它全部浸</a:t>
            </a: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    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  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没在水中时，测力计的示数为17N，取</a:t>
            </a:r>
            <a:r>
              <a:rPr sz="2800" i="1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=10N/kg，则：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</a:t>
            </a:r>
            <a:r>
              <a:rPr sz="28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（3）金属块的密度是多大？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343472" y="3164663"/>
            <a:ext cx="8384161" cy="2110873"/>
            <a:chOff x="1343472" y="3164663"/>
            <a:chExt cx="8384161" cy="2110873"/>
          </a:xfrm>
        </p:grpSpPr>
        <p:sp>
          <p:nvSpPr>
            <p:cNvPr id="11" name="Text Box 5"/>
            <p:cNvSpPr txBox="1">
              <a:spLocks noChangeArrowheads="1"/>
            </p:cNvSpPr>
            <p:nvPr/>
          </p:nvSpPr>
          <p:spPr bwMode="auto">
            <a:xfrm>
              <a:off x="1343472" y="3356992"/>
              <a:ext cx="7488767" cy="6401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17" tIns="60958" rIns="121917" bIns="60958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120000"/>
                </a:lnSpc>
                <a:buFont typeface="Arial" panose="020B0604020202020204" pitchFamily="34" charset="0"/>
                <a:buNone/>
              </a:pP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（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3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）由</a:t>
              </a:r>
              <a:r>
                <a: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ρ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=         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，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m=        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得</a:t>
              </a:r>
              <a:r>
                <a: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ρ</a:t>
              </a:r>
              <a:r>
                <a:rPr lang="en-US" altLang="zh-CN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=</a:t>
              </a:r>
              <a:endPara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黑体" panose="02010609060101010101" pitchFamily="49" charset="-122"/>
              </a:endParaRPr>
            </a:p>
          </p:txBody>
        </p:sp>
        <p:sp>
          <p:nvSpPr>
            <p:cNvPr id="12" name="文本框 10"/>
            <p:cNvSpPr txBox="1">
              <a:spLocks noChangeArrowheads="1"/>
            </p:cNvSpPr>
            <p:nvPr/>
          </p:nvSpPr>
          <p:spPr bwMode="auto">
            <a:xfrm>
              <a:off x="1343472" y="4437112"/>
              <a:ext cx="8384161" cy="55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 ρ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=                                   =2.7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×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10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3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kg/m</a:t>
              </a:r>
              <a:r>
                <a:rPr lang="en-US" altLang="zh-CN" sz="2800" baseline="30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黑体" panose="02010609060101010101" pitchFamily="49" charset="-122"/>
                </a:rPr>
                <a:t>3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3359696" y="3164663"/>
              <a:ext cx="936100" cy="1024827"/>
              <a:chOff x="8544272" y="2800668"/>
              <a:chExt cx="936104" cy="1024827"/>
            </a:xfrm>
          </p:grpSpPr>
          <p:sp>
            <p:nvSpPr>
              <p:cNvPr id="14" name="文本框 13"/>
              <p:cNvSpPr txBox="1"/>
              <p:nvPr/>
            </p:nvSpPr>
            <p:spPr>
              <a:xfrm>
                <a:off x="8544272" y="2800668"/>
                <a:ext cx="9361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m</a:t>
                </a:r>
                <a:endPara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5" name="直接连接符 14"/>
              <p:cNvCxnSpPr/>
              <p:nvPr/>
            </p:nvCxnSpPr>
            <p:spPr>
              <a:xfrm>
                <a:off x="8544272" y="3293449"/>
                <a:ext cx="537175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文本框 15"/>
              <p:cNvSpPr txBox="1"/>
              <p:nvPr/>
            </p:nvSpPr>
            <p:spPr>
              <a:xfrm>
                <a:off x="8545318" y="3302275"/>
                <a:ext cx="6704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V</a:t>
                </a:r>
                <a:endPara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7" name="组合 16"/>
            <p:cNvGrpSpPr/>
            <p:nvPr/>
          </p:nvGrpSpPr>
          <p:grpSpPr>
            <a:xfrm>
              <a:off x="6935078" y="3203116"/>
              <a:ext cx="936100" cy="1024827"/>
              <a:chOff x="8544272" y="2800668"/>
              <a:chExt cx="936104" cy="1024827"/>
            </a:xfrm>
          </p:grpSpPr>
          <p:sp>
            <p:nvSpPr>
              <p:cNvPr id="18" name="文本框 17"/>
              <p:cNvSpPr txBox="1"/>
              <p:nvPr/>
            </p:nvSpPr>
            <p:spPr>
              <a:xfrm>
                <a:off x="8544272" y="2800668"/>
                <a:ext cx="9361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</a:t>
                </a:r>
                <a:endPara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9" name="直接连接符 18"/>
              <p:cNvCxnSpPr/>
              <p:nvPr/>
            </p:nvCxnSpPr>
            <p:spPr>
              <a:xfrm>
                <a:off x="8544272" y="3293449"/>
                <a:ext cx="537175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文本框 19"/>
              <p:cNvSpPr txBox="1"/>
              <p:nvPr/>
            </p:nvSpPr>
            <p:spPr>
              <a:xfrm>
                <a:off x="8545318" y="3302275"/>
                <a:ext cx="6704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Vg</a:t>
                </a:r>
                <a:endPara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5214046" y="3192310"/>
              <a:ext cx="936100" cy="1024827"/>
              <a:chOff x="8544272" y="2800668"/>
              <a:chExt cx="936104" cy="1024827"/>
            </a:xfrm>
          </p:grpSpPr>
          <p:sp>
            <p:nvSpPr>
              <p:cNvPr id="22" name="文本框 21"/>
              <p:cNvSpPr txBox="1"/>
              <p:nvPr/>
            </p:nvSpPr>
            <p:spPr>
              <a:xfrm>
                <a:off x="8544272" y="2800668"/>
                <a:ext cx="9361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</a:t>
                </a:r>
                <a:endPara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23" name="直接连接符 22"/>
              <p:cNvCxnSpPr/>
              <p:nvPr/>
            </p:nvCxnSpPr>
            <p:spPr>
              <a:xfrm>
                <a:off x="8544272" y="3293449"/>
                <a:ext cx="537175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文本框 23"/>
              <p:cNvSpPr txBox="1"/>
              <p:nvPr/>
            </p:nvSpPr>
            <p:spPr>
              <a:xfrm>
                <a:off x="8545318" y="3302275"/>
                <a:ext cx="6704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</a:t>
                </a:r>
                <a:endPara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2023592" y="4235490"/>
              <a:ext cx="4544407" cy="1040046"/>
              <a:chOff x="7208163" y="2800668"/>
              <a:chExt cx="4544426" cy="1040046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8544272" y="2800668"/>
                <a:ext cx="93610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27N</a:t>
                </a:r>
                <a:endPara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27" name="直接连接符 26"/>
              <p:cNvCxnSpPr/>
              <p:nvPr/>
            </p:nvCxnSpPr>
            <p:spPr>
              <a:xfrm>
                <a:off x="7382751" y="3293449"/>
                <a:ext cx="3287702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文本框 27"/>
              <p:cNvSpPr txBox="1"/>
              <p:nvPr/>
            </p:nvSpPr>
            <p:spPr>
              <a:xfrm>
                <a:off x="7208163" y="3317494"/>
                <a:ext cx="454442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1.0</a:t>
                </a: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×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10</a:t>
                </a:r>
                <a:r>
                  <a:rPr lang="en-US" altLang="zh-CN" sz="2800" baseline="30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-3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m</a:t>
                </a:r>
                <a:r>
                  <a:rPr lang="en-US" altLang="zh-CN" sz="2800" baseline="30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3</a:t>
                </a:r>
                <a:r>
                  <a:rPr lang="zh-CN" altLang="en-US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×</a:t>
                </a:r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黑体" panose="02010609060101010101" pitchFamily="49" charset="-122"/>
                  </a:rPr>
                  <a:t>10N/kg</a:t>
                </a:r>
                <a:endParaRPr lang="zh-CN" altLang="en-US" sz="2800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36379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CE4A9840-3EB8-4CC4-BC2C-F0465CB4A49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13AAAC31-B266-4E36-B03A-19E6E6BA20C8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54C808FF-7A8B-4E38-96BD-F8983463063C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96F8B4C7-F889-477E-8FC2-F11A04E131D4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0D8E1359-9BB0-4A56-9BAB-A44139F0632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31637CD0-3126-49C3-9930-E7BA31EFF752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13A6128F-4FD2-4005-BF28-459F64CED971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1F4A60CC-EECE-4E60-B72A-82F6D6B5E85F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97B2BD1C-A5BE-46E5-BA52-3B4EE8A1F3A2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412895B8-1520-4A15-8895-0F5C57B46B62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2E3A3983-FBC5-48AF-92F0-805F7F5EBA9E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178A1B1B-46A8-4049-AAF3-C9964A690785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874320DA-35FD-4634-9A28-8B4C19EC9854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E1E1EB2-1163-4618-A420-BBD6DC24CDD2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5C21593E-979D-42FE-92E5-7CF00955B345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DAD51B11-E341-4AF8-8FD7-B45E123C677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58F821C5-D65F-46C2-9C90-0967C0CF48CA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4E2C429-5A81-48CA-998A-82255308FD9C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49C76C91-F5A3-4B68-B880-812C690042FC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756D967-4395-4A88-A3E4-4D62E0D0B9ED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DA4295E-11E6-49CE-BB7D-CC17E2F4D62C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ED24189C-C19C-4AF5-9CAF-3D43CBDABE4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5D7878EA-5377-4BF3-8181-6EED1F82CFC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51AD3A25-8BC4-47D5-9BE2-8B4955A27FBB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E5560F7-4FE6-4607-8569-FCCD4C4F7EA4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8C9C8B3-05B2-4151-A1B8-A073372126BA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515AB94-E924-4A3E-BA1F-DC1B3DEA440B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E43CD8A3-06D2-4BDE-BD3C-96913EDAC240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5D72DE5-45AA-411B-8916-C4D8BB43A65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AC95127D-A854-432C-8DBF-7761D361F212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9B922898-0643-4623-97F4-90D7C03DCDFF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77ECFB83-B09D-4A90-BB1D-ACE7865F916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61A9B41-5F81-4983-81F8-127B4ACC0396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369A3B88-2BE9-4361-A893-130EA1B3284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B24B78A-0A09-4FCE-882A-C22D62C4E03A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27CDE1DA-22FC-4E01-A7EF-02CEEC1EDE3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AE2FFFA3-5383-4A92-A75C-BA328BF6216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D69A23C4-0717-454B-94B4-3811497D778A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38B52BDF-1EBF-4EBE-B4D1-4516A8EE2B3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6563BC15-8AA9-4FB3-B53B-E6E9B1E3D255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F501D73-CC48-4810-A266-3207FCD66058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F3FB24F3-7AB8-4B89-B2DC-16AF2FE8B32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E0581CF-E6E6-4DEC-B59E-B1F28EAD237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44B8AEBE-4217-4F86-AFBF-850D47F199E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F676990-C8C6-47EB-9519-F9386EA81E62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908B453-6385-4DBF-ADC8-7133BCE80EF7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866CCF3-2BBB-45A4-9BEA-45BC0A6524C1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398312A5-D949-4E2E-A1EF-B91EDB690E58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EECF4C71-A590-466C-83E7-1B7808991DFD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D629EBC2-B789-4AAD-AD36-224A312A54A0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D9FBF01-D970-44E8-AFA9-99D82284F9F3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8F149A3F-C533-4C9D-9E16-076E3C645F2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624A17D2-23C6-4B90-AAB7-1D791A38B11B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4E898A0-07A2-4381-AA5A-C424355F4FD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E0A1341D-E708-47D8-BF7F-4064F8CF598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AA6871B-6B8C-4931-B0BB-8932AB09E560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C0E546BD-6B26-4090-BBCD-C9B6FAFA781E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AFD1FAF0-101B-4CAC-9603-DCE69088E5DC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部分素材选自网络，如有争议，请联系删改。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3">
            <a:extLst>
              <a:ext uri="{FF2B5EF4-FFF2-40B4-BE49-F238E27FC236}">
                <a16:creationId xmlns:a16="http://schemas.microsoft.com/office/drawing/2014/main" id="{F62B8990-D325-4941-AB80-AF7F2B91E1F9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36BA2560-7AFB-4C4F-8CC0-BF02A1E355A6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EECB5690-271D-40AC-A7D3-EFBDD105803E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B651213-C883-4724-A99C-DCE5E23D9744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6EF5B68-7349-4847-9427-EA23ABCE692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71295B2E-6E6E-48B0-A3E6-C335BC68A40D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1361F73D-E55F-4A3A-BCA2-2B5AE20F38B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5ABC8DBD-F791-484C-8C32-43F47EB72EFF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66DB5775-5147-4A68-9E6A-287127C5467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9488AB0-13FB-4738-BC27-62AFB60E37AF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F09AC75D-745F-43FD-AEBE-6D8DF067D1F8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ADD565CD-FF2B-4DCA-9AA0-ED5FB5F5CDF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962E8CF5-39BB-4569-BB49-5D98B5A2BB6A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CCA745EE-C8FA-46EE-A40F-5C83422C044F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7DA3B86A-2AA0-451F-A548-713FD2CD0F4D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77164096-DEF0-4CD0-A960-2753C7B0AEA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FBFD42A-EB62-43CF-BE2E-B10FCBF7521A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E5C5502-F806-4CE5-894C-1CA4F9517CC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CF6636CE-E0E8-46A5-8EC8-FEDBF22DD72B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9B5011F-D69A-479B-9C7D-FDE5DC3E4CE2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789F3425-C73E-4855-BB69-08A2EC78B038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AA6FBDD2-8C07-407B-BBBA-F6060548E78D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851F0F8A-6546-4864-B7B9-918D18E711EB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32F80340-5979-4B15-A7CF-03806198B48D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A240F1AF-9F35-47C0-8419-70E67F5906B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9D704B27-CAA2-49D2-8906-7F609CAE88F6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5B3BADA-5FB3-4C29-9DE6-5B1466F4B726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E702D3DE-0E0D-486C-8C76-5710EBE31E1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C2A0CC0-7C95-4A73-9FAC-CA1CE0DFA02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0B5CD481-163D-4D4F-ABD9-CCA64C2F2F7B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0719D2A-D5B3-41F5-AE5C-EB63C0DE4B8A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52D35AC9-26B2-418A-8559-A9FCD215C8C8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68658D3-AC93-4E1E-B5A3-FD84B6CDA824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7455119-582B-4F7C-887D-92F057D956E1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EE40B231-5E33-4F1D-BCDB-9051C86C9AE1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1BAC6B1A-A67D-4161-9022-DC443990568A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E1FC0473-2FF8-4DC6-A04A-49F8BBF3CAAE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B7FC0DD2-CFDB-435D-8DB4-1945DF2066D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53311B53-CE9F-472A-8AA7-D3E2839E35D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A2F7563-ACF7-417E-B15C-1A47EDF4B6AD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ED48686A-4298-47F9-AA3F-1BF2FE00A1A8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C87F7900-4CF3-4DCF-A89E-DFB7B1C64798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AE8CE2BE-472E-470B-BFCF-A0CF5B5FAE01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6B498950-CAEF-4AC8-B416-B1B7D4FF121F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34C38434-2356-4037-97C1-DF4D0A22C158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8AB82C00-1C07-43B0-BE56-B02A5910B61D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85FA4C83-AD29-444F-9117-36369ADBC6D6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06A29751-229C-46F4-B227-A73E4449E116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D02E030B-86CE-4F3B-BC9E-F5C55C597D8C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542D167E-0B2F-45B8-89B0-B8E580A40A16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8B47B25-D304-4BBB-8673-0CCB320A1E2B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9EBE24DD-0F01-4B7F-8DB1-1980B692326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51B0B5D0-5BAD-4BA6-B37F-59DAE09FEE9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9F7C3969-5CC5-4460-83EB-A066B490CD0F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430C7B8E-CBD9-4753-94B4-D6D249BA9D0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C31DA559-EAE5-45E1-A2F3-16FBC618597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6F2E740C-145B-46D8-880E-73677356DB1D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811D71D2-6E63-4D4D-85EA-8565F724FDF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会用阿基米德原理计算浮力大小。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（难点）</a:t>
              </a: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32783" y="4521020"/>
                <a:ext cx="659028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9407367" cy="700088"/>
            <a:chOff x="2105025" y="2441575"/>
            <a:chExt cx="9407367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8585042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知道浮力大小与物体排开液体的重力的关系；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08373" y="1585499"/>
                <a:ext cx="644050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>
            <a:off x="1055440" y="3140968"/>
            <a:ext cx="7483238" cy="579438"/>
            <a:chOff x="0" y="58"/>
            <a:chExt cx="3667" cy="365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6158" name="Rectangle 4"/>
            <p:cNvSpPr>
              <a:spLocks noChangeArrowheads="1"/>
            </p:cNvSpPr>
            <p:nvPr/>
          </p:nvSpPr>
          <p:spPr bwMode="auto">
            <a:xfrm>
              <a:off x="2310" y="58"/>
              <a:ext cx="1357" cy="365"/>
            </a:xfrm>
            <a:prstGeom prst="roundRect">
              <a:avLst>
                <a:gd name="adj" fmla="val 16667"/>
              </a:avLst>
            </a:prstGeom>
            <a:grpFill/>
            <a:ln w="2857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eaLnBrk="0" hangingPunct="0"/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排开液体的体积</a:t>
              </a:r>
            </a:p>
          </p:txBody>
        </p:sp>
        <p:sp>
          <p:nvSpPr>
            <p:cNvPr id="6159" name="Rectangle 5"/>
            <p:cNvSpPr>
              <a:spLocks noChangeArrowheads="1"/>
            </p:cNvSpPr>
            <p:nvPr/>
          </p:nvSpPr>
          <p:spPr bwMode="auto">
            <a:xfrm>
              <a:off x="0" y="58"/>
              <a:ext cx="1918" cy="365"/>
            </a:xfrm>
            <a:prstGeom prst="roundRect">
              <a:avLst>
                <a:gd name="adj" fmla="val 16667"/>
              </a:avLst>
            </a:prstGeom>
            <a:grpFill/>
            <a:ln w="28575">
              <a:noFill/>
              <a:round/>
            </a:ln>
          </p:spPr>
          <p:txBody>
            <a:bodyPr wrap="square">
              <a:spAutoFit/>
            </a:bodyPr>
            <a:lstStyle/>
            <a:p>
              <a:pPr eaLnBrk="0" hangingPunct="0"/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物体浸在液体中的体积</a:t>
              </a:r>
            </a:p>
          </p:txBody>
        </p:sp>
        <p:sp>
          <p:nvSpPr>
            <p:cNvPr id="6160" name="Rectangle 6"/>
            <p:cNvSpPr>
              <a:spLocks noChangeArrowheads="1"/>
            </p:cNvSpPr>
            <p:nvPr/>
          </p:nvSpPr>
          <p:spPr bwMode="auto">
            <a:xfrm>
              <a:off x="2005" y="75"/>
              <a:ext cx="288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zh-CN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=</a:t>
              </a:r>
            </a:p>
          </p:txBody>
        </p:sp>
      </p:grpSp>
      <p:sp>
        <p:nvSpPr>
          <p:cNvPr id="10250" name="Text Box 10"/>
          <p:cNvSpPr txBox="1"/>
          <p:nvPr/>
        </p:nvSpPr>
        <p:spPr>
          <a:xfrm>
            <a:off x="988595" y="1340768"/>
            <a:ext cx="6979613" cy="1532334"/>
          </a:xfrm>
          <a:prstGeom prst="roundRect">
            <a:avLst/>
          </a:prstGeom>
          <a:noFill/>
          <a:ln w="28575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将易拉罐按入装满水的烧杯中，感受浮力与排开的液体的关系。</a:t>
            </a:r>
          </a:p>
        </p:txBody>
      </p:sp>
      <p:sp>
        <p:nvSpPr>
          <p:cNvPr id="10251" name="Text Box 11"/>
          <p:cNvSpPr txBox="1">
            <a:spLocks noChangeArrowheads="1"/>
          </p:cNvSpPr>
          <p:nvPr/>
        </p:nvSpPr>
        <p:spPr bwMode="auto">
          <a:xfrm>
            <a:off x="1066912" y="4275859"/>
            <a:ext cx="96012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回顾：浮力大小与哪些因素有关？</a:t>
            </a:r>
          </a:p>
        </p:txBody>
      </p:sp>
      <p:sp>
        <p:nvSpPr>
          <p:cNvPr id="10252" name="TextBox 8"/>
          <p:cNvSpPr/>
          <p:nvPr/>
        </p:nvSpPr>
        <p:spPr>
          <a:xfrm>
            <a:off x="1042543" y="4941168"/>
            <a:ext cx="10294126" cy="1416516"/>
          </a:xfrm>
          <a:prstGeom prst="roundRect">
            <a:avLst>
              <a:gd name="adj" fmla="val 9648"/>
            </a:avLst>
          </a:prstGeom>
          <a:solidFill>
            <a:schemeClr val="bg1">
              <a:lumMod val="85000"/>
            </a:schemeClr>
          </a:solidFill>
          <a:ln w="25400" cap="flat" cmpd="sng">
            <a:noFill/>
            <a:prstDash val="solid"/>
            <a:headEnd type="none" w="med" len="med"/>
            <a:tailEnd type="none" w="med" len="med"/>
          </a:ln>
        </p:spPr>
        <p:txBody>
          <a:bodyPr wrap="square" t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浮力大小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跟它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浸在液体中的体积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液体的密度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有关。浸在液体中的体积越大、液体的密度越大，浮力就越大。</a:t>
            </a:r>
            <a:endParaRPr lang="zh-CN" altLang="en-US" sz="2800" noProof="1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7" name="组合 9"/>
          <p:cNvGrpSpPr/>
          <p:nvPr/>
        </p:nvGrpSpPr>
        <p:grpSpPr bwMode="auto">
          <a:xfrm>
            <a:off x="-101600" y="404813"/>
            <a:ext cx="5878382" cy="523220"/>
            <a:chOff x="0" y="623478"/>
            <a:chExt cx="5181674" cy="459160"/>
          </a:xfrm>
        </p:grpSpPr>
        <p:grpSp>
          <p:nvGrpSpPr>
            <p:cNvPr id="1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文本框 11"/>
            <p:cNvSpPr txBox="1">
              <a:spLocks noChangeArrowheads="1"/>
            </p:cNvSpPr>
            <p:nvPr/>
          </p:nvSpPr>
          <p:spPr bwMode="auto">
            <a:xfrm>
              <a:off x="771660" y="623478"/>
              <a:ext cx="4410014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zh-CN" altLang="zh-CN" b="1" dirty="0">
                  <a:solidFill>
                    <a:srgbClr val="008080"/>
                  </a:solidFill>
                  <a:latin typeface="微软雅黑" panose="020B0503020204020204" pitchFamily="34" charset="-122"/>
                  <a:sym typeface="宋体" panose="02010600030101010101" pitchFamily="2" charset="-122"/>
                </a:rPr>
                <a:t>实验探究</a:t>
              </a:r>
              <a:r>
                <a:rPr lang="en-US" altLang="zh-CN" b="1" dirty="0">
                  <a:solidFill>
                    <a:srgbClr val="008080"/>
                  </a:solidFill>
                  <a:latin typeface="微软雅黑" panose="020B0503020204020204" pitchFamily="34" charset="-122"/>
                  <a:sym typeface="宋体" panose="02010600030101010101" pitchFamily="2" charset="-122"/>
                </a:rPr>
                <a:t>—</a:t>
              </a: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  <a:sym typeface="宋体" panose="02010600030101010101" pitchFamily="2" charset="-122"/>
                </a:rPr>
                <a:t>如何计算浮力大小</a:t>
              </a:r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0296" y="836712"/>
            <a:ext cx="2587020" cy="310442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0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0" grpId="0" bldLvl="0"/>
      <p:bldP spid="10251" grpId="0"/>
      <p:bldP spid="10252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23">
            <a:extLst>
              <a:ext uri="{FF2B5EF4-FFF2-40B4-BE49-F238E27FC236}">
                <a16:creationId xmlns:a16="http://schemas.microsoft.com/office/drawing/2014/main" id="{F1F16BE7-FDFC-460C-B195-6FFB39234A2D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A117298C-089A-4220-99C1-C662C08D74CD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A9AF919E-0B7F-4173-9934-80C5D088BD5C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D02AA2AF-DB93-4367-BBC8-40E9AB343B30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F32F2006-B5AD-433F-80F5-64B97EDD9B37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9C90EE09-A63D-4D36-A199-9B9F057819EA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C2FFB3D3-89AB-421E-B5DB-3011F772541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4B496750-5143-495F-AB65-A86D15A56D8D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7A4EDCE-985C-4EA7-842C-DB29CFF949F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36EC43AF-EFDB-4A3A-9DB4-9B425298D4F5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A1E03247-278D-414C-A03A-2A539EE7276A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2425569-6B30-481C-B380-4E4D5ECE5672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FAA2915F-4F10-4C17-A0BE-579AE6924226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D08E4470-282B-4E12-A8F9-C6E30BAB479F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EDD13346-C125-43DD-9E7D-4DA27A3F9CF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D3E7A9E-D712-4697-ADDE-013DBD65E942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0B012E57-B7F3-490F-9A80-5061CBA350FD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1E4DEAB-2759-44DC-9E79-50719293FE6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23EBF84-03FF-4415-B082-106C37464C1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36DBD149-07EF-41BF-9380-35EF575015B6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8ADA97D5-C780-413D-85E3-0225D320D78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84CCD16-C2D2-41E5-8FED-1FC66F1074AE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06DE43CC-AB59-42D8-9A10-29A69B3D6073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E3B43F7-609C-4A3A-BE50-38DA4BFC3F3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0C45082E-4F39-4D09-BF6A-2E4F64F749D5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3ED48D7-956B-46D4-A42E-7C8536852D8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53DEE98D-782E-41A1-B0CC-546CE6B2B9D5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C6A6E6D0-D556-4458-BC5F-7D1EFB12A02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7CFF518-EEE1-49B1-BD74-D4E6A8539AE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160F9575-24ED-46BB-9587-000043E0ABAF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958B99AB-AC68-436E-B9FC-B9BBE2F0F4AB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8B554C9-3741-480C-B1CF-E917C6F1308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4F746A61-0448-4632-9E7E-C6104F5EAF2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BD671B62-8066-48F0-9B98-09B354043A7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F3A02ED2-DCDE-4480-BC4A-DDA9F98E94AD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C33BF89D-E35F-4CDD-9805-A76A3FF6EDA5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DD329357-2B6E-4D84-A209-82A01752701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D8BDFB8-6CF7-4CFE-860C-D745B0CC30D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EA57CC2-9387-469F-A0AA-D6C6346E2130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7AE3A7B-1C12-4969-AB08-800E7250AADF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6F292F8-39CE-4E3A-82F0-4C66887B149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AB7BEC8-54EA-4531-A8BE-99BC986BD657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D3C7F3A5-D4BE-42D8-97BB-E123D8890445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75C86F3-CE1C-403F-9D97-BF290762F7C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EB4CEA9-26E0-4C47-AFC4-B4C33DF99020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E4B1C5F-24CD-46DA-8EB6-EE0CA251167C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CDABD195-74A6-4092-B654-5033C4EBA9E7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B5E9305-7F51-42FC-B3BE-DE4E3B3B890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0ACACBE6-D95D-4A0A-8414-844E0D906B7C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DA7CF8B-D560-4A49-A7C1-3831C267BA2B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A11FD6D-B3C1-4437-B00E-D9BB31BD5C70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44D6F830-25A5-4C8C-803C-30BFBD6CA016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97A2055-B9BF-4005-8D8E-75DC229C47C7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2AC42B5-32A8-4F7F-B0A6-FDD77DA746CC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7D733A8-8A53-4ECC-8273-67E1D79BFB26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AB7E1437-13CE-4059-B0F2-D843C8C03DC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41BCE886-24B7-4D79-BEC3-CD90DAAB16F3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9CC589D-11E6-4E8E-B957-F0BAD9DF7325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269" name="Text Box 5"/>
          <p:cNvSpPr/>
          <p:nvPr/>
        </p:nvSpPr>
        <p:spPr>
          <a:xfrm>
            <a:off x="1318481" y="4367922"/>
            <a:ext cx="9281864" cy="1313623"/>
          </a:xfrm>
          <a:prstGeom prst="roundRect">
            <a:avLst/>
          </a:prstGeom>
          <a:noFill/>
          <a:ln w="25400" cap="flat" cmpd="sng">
            <a:noFill/>
            <a:prstDash val="solid"/>
            <a:headEnd type="none" w="med" len="med"/>
            <a:tailEnd type="none" w="med" len="med"/>
          </a:ln>
        </p:spPr>
        <p:txBody>
          <a:bodyPr wrap="square" tIns="0">
            <a:spAutoFit/>
          </a:bodyPr>
          <a:lstStyle/>
          <a:p>
            <a:pPr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浮力与排开的液体有什么关系？</a:t>
            </a:r>
          </a:p>
          <a:p>
            <a:pPr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noProof="1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可以怎样表述浮力的大小？</a:t>
            </a:r>
          </a:p>
        </p:txBody>
      </p:sp>
      <p:sp>
        <p:nvSpPr>
          <p:cNvPr id="11270" name="TextBox 8"/>
          <p:cNvSpPr/>
          <p:nvPr/>
        </p:nvSpPr>
        <p:spPr>
          <a:xfrm>
            <a:off x="1350640" y="1815630"/>
            <a:ext cx="9281864" cy="1325338"/>
          </a:xfrm>
          <a:prstGeom prst="roundRect">
            <a:avLst>
              <a:gd name="adj" fmla="val 9648"/>
            </a:avLst>
          </a:prstGeom>
          <a:noFill/>
          <a:ln w="25400" cap="flat" cmpd="sng">
            <a:noFill/>
            <a:prstDash val="solid"/>
            <a:headEnd type="none" w="med" len="med"/>
            <a:tailEnd type="none" w="med" len="med"/>
          </a:ln>
        </p:spPr>
        <p:txBody>
          <a:bodyPr wrap="square" tIns="0">
            <a:spAutoFit/>
          </a:bodyPr>
          <a:lstStyle/>
          <a:p>
            <a:pPr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浮力大小，跟它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排开液体的体积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液体的密度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有关。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排开液体的体积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越大、</a:t>
            </a:r>
            <a:r>
              <a:rPr lang="zh-CN" altLang="en-US" sz="28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液体的密度</a:t>
            </a:r>
            <a:r>
              <a:rPr lang="zh-CN" altLang="en-US" sz="28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越大，浮力就越大。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348856" y="1214088"/>
            <a:ext cx="1057382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猜 想</a:t>
            </a:r>
          </a:p>
        </p:txBody>
      </p:sp>
      <p:sp>
        <p:nvSpPr>
          <p:cNvPr id="5" name="TextBox 3"/>
          <p:cNvSpPr txBox="1"/>
          <p:nvPr/>
        </p:nvSpPr>
        <p:spPr>
          <a:xfrm>
            <a:off x="1343472" y="3789040"/>
            <a:ext cx="1057382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CN"/>
            </a:defPPr>
            <a:lvl1pPr>
              <a:buFontTx/>
              <a:buNone/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思 考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9" grpId="0" bldLvl="0"/>
      <p:bldP spid="11270" grpId="0" bldLvl="0"/>
      <p:bldP spid="4" grpId="0" bldLvl="0"/>
      <p:bldP spid="5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3" name="TextBox 8"/>
          <p:cNvSpPr>
            <a:spLocks noChangeArrowheads="1"/>
          </p:cNvSpPr>
          <p:nvPr/>
        </p:nvSpPr>
        <p:spPr bwMode="auto">
          <a:xfrm>
            <a:off x="2207568" y="1404572"/>
            <a:ext cx="8396728" cy="644938"/>
          </a:xfrm>
          <a:prstGeom prst="roundRect">
            <a:avLst>
              <a:gd name="adj" fmla="val 22741"/>
            </a:avLst>
          </a:prstGeom>
          <a:noFill/>
          <a:ln w="28575">
            <a:solidFill>
              <a:schemeClr val="accent1">
                <a:lumMod val="50000"/>
              </a:schemeClr>
            </a:solidFill>
            <a:prstDash val="solid"/>
            <a:round/>
          </a:ln>
        </p:spPr>
        <p:txBody>
          <a:bodyPr wrap="square" t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体积</a:t>
            </a:r>
            <a:r>
              <a:rPr lang="zh-CN" altLang="en-US" sz="2800" dirty="0">
                <a:solidFill>
                  <a:srgbClr val="0000C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密度</a:t>
            </a:r>
            <a:r>
              <a:rPr lang="zh-CN" altLang="en-US" sz="2800" dirty="0">
                <a:solidFill>
                  <a:srgbClr val="0000C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zh-CN" altLang="en-US" sz="2800" dirty="0">
                <a:solidFill>
                  <a:srgbClr val="99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质量</a:t>
            </a:r>
          </a:p>
        </p:txBody>
      </p:sp>
      <p:sp>
        <p:nvSpPr>
          <p:cNvPr id="12294" name="TextBox 8"/>
          <p:cNvSpPr>
            <a:spLocks noChangeArrowheads="1"/>
          </p:cNvSpPr>
          <p:nvPr/>
        </p:nvSpPr>
        <p:spPr bwMode="auto">
          <a:xfrm>
            <a:off x="2616563" y="5662615"/>
            <a:ext cx="7799917" cy="574697"/>
          </a:xfrm>
          <a:prstGeom prst="roundRect">
            <a:avLst>
              <a:gd name="adj" fmla="val 17463"/>
            </a:avLst>
          </a:prstGeom>
          <a:noFill/>
          <a:ln w="25400">
            <a:noFill/>
            <a:round/>
          </a:ln>
        </p:spPr>
        <p:txBody>
          <a:bodyPr tIns="0">
            <a:spAutoFit/>
          </a:bodyPr>
          <a:lstStyle/>
          <a:p>
            <a:pPr>
              <a:lnSpc>
                <a:spcPct val="120000"/>
              </a:lnSpc>
              <a:buFontTx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浮力的大小跟排开液体的重力有关。</a:t>
            </a:r>
          </a:p>
        </p:txBody>
      </p:sp>
      <p:sp>
        <p:nvSpPr>
          <p:cNvPr id="12295" name="TextBox 8"/>
          <p:cNvSpPr>
            <a:spLocks noChangeArrowheads="1"/>
          </p:cNvSpPr>
          <p:nvPr/>
        </p:nvSpPr>
        <p:spPr bwMode="auto">
          <a:xfrm>
            <a:off x="7032525" y="4437112"/>
            <a:ext cx="3571771" cy="594791"/>
          </a:xfrm>
          <a:prstGeom prst="roundRect">
            <a:avLst>
              <a:gd name="adj" fmla="val 22741"/>
            </a:avLst>
          </a:prstGeom>
          <a:noFill/>
          <a:ln w="25400">
            <a:solidFill>
              <a:schemeClr val="accent1">
                <a:lumMod val="50000"/>
              </a:schemeClr>
            </a:solidFill>
            <a:round/>
          </a:ln>
        </p:spPr>
        <p:txBody>
          <a:bodyPr wrap="square" t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重力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越大</a:t>
            </a:r>
          </a:p>
        </p:txBody>
      </p:sp>
      <p:sp>
        <p:nvSpPr>
          <p:cNvPr id="12296" name="TextBox 8"/>
          <p:cNvSpPr>
            <a:spLocks noChangeArrowheads="1"/>
          </p:cNvSpPr>
          <p:nvPr/>
        </p:nvSpPr>
        <p:spPr bwMode="auto">
          <a:xfrm>
            <a:off x="6918325" y="2659925"/>
            <a:ext cx="3685971" cy="594791"/>
          </a:xfrm>
          <a:prstGeom prst="roundRect">
            <a:avLst>
              <a:gd name="adj" fmla="val 22741"/>
            </a:avLst>
          </a:prstGeom>
          <a:noFill/>
          <a:ln w="25400">
            <a:solidFill>
              <a:schemeClr val="accent1">
                <a:lumMod val="50000"/>
              </a:schemeClr>
            </a:solidFill>
            <a:round/>
          </a:ln>
        </p:spPr>
        <p:txBody>
          <a:bodyPr wrap="square" t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质量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越大</a:t>
            </a:r>
          </a:p>
        </p:txBody>
      </p:sp>
      <p:sp>
        <p:nvSpPr>
          <p:cNvPr id="12297" name="TextBox 8"/>
          <p:cNvSpPr>
            <a:spLocks noChangeArrowheads="1"/>
          </p:cNvSpPr>
          <p:nvPr/>
        </p:nvSpPr>
        <p:spPr bwMode="auto">
          <a:xfrm>
            <a:off x="1631504" y="2305098"/>
            <a:ext cx="3815564" cy="594791"/>
          </a:xfrm>
          <a:prstGeom prst="roundRect">
            <a:avLst>
              <a:gd name="adj" fmla="val 22741"/>
            </a:avLst>
          </a:prstGeom>
          <a:noFill/>
          <a:ln w="25400">
            <a:solidFill>
              <a:schemeClr val="accent1">
                <a:lumMod val="50000"/>
              </a:schemeClr>
            </a:solidFill>
            <a:prstDash val="solid"/>
            <a:round/>
          </a:ln>
        </p:spPr>
        <p:txBody>
          <a:bodyPr wrap="square" tIns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排开液体的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体积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越大</a:t>
            </a:r>
          </a:p>
        </p:txBody>
      </p:sp>
      <p:sp>
        <p:nvSpPr>
          <p:cNvPr id="12298" name="TextBox 8"/>
          <p:cNvSpPr>
            <a:spLocks noChangeArrowheads="1"/>
          </p:cNvSpPr>
          <p:nvPr/>
        </p:nvSpPr>
        <p:spPr bwMode="auto">
          <a:xfrm>
            <a:off x="1603989" y="3103610"/>
            <a:ext cx="3843080" cy="594791"/>
          </a:xfrm>
          <a:prstGeom prst="roundRect">
            <a:avLst>
              <a:gd name="adj" fmla="val 22741"/>
            </a:avLst>
          </a:prstGeom>
          <a:noFill/>
          <a:ln w="25400">
            <a:solidFill>
              <a:schemeClr val="accent1">
                <a:lumMod val="50000"/>
              </a:schemeClr>
            </a:solidFill>
            <a:round/>
          </a:ln>
        </p:spPr>
        <p:txBody>
          <a:bodyPr wrap="square" tIns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液体的</a:t>
            </a:r>
            <a:r>
              <a:rPr lang="zh-CN" altLang="en-US" sz="2800" dirty="0">
                <a:solidFill>
                  <a:srgbClr val="5B9BD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密度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越大</a:t>
            </a:r>
          </a:p>
        </p:txBody>
      </p:sp>
      <p:sp>
        <p:nvSpPr>
          <p:cNvPr id="12300" name="AutoShape 12"/>
          <p:cNvSpPr/>
          <p:nvPr/>
        </p:nvSpPr>
        <p:spPr>
          <a:xfrm>
            <a:off x="8721988" y="3712934"/>
            <a:ext cx="398347" cy="520297"/>
          </a:xfrm>
          <a:prstGeom prst="downArrow">
            <a:avLst>
              <a:gd name="adj1" fmla="val 50000"/>
              <a:gd name="adj2" fmla="val 48173"/>
            </a:avLst>
          </a:prstGeom>
          <a:solidFill>
            <a:schemeClr val="accent1">
              <a:lumMod val="50000"/>
            </a:schemeClr>
          </a:solidFill>
          <a:ln w="22225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vert="eaVert" anchor="ctr"/>
          <a:lstStyle/>
          <a:p>
            <a:pPr eaLnBrk="0" hangingPunct="0"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01" name="AutoShape 13"/>
          <p:cNvSpPr/>
          <p:nvPr/>
        </p:nvSpPr>
        <p:spPr>
          <a:xfrm>
            <a:off x="5843832" y="2674089"/>
            <a:ext cx="647865" cy="532756"/>
          </a:xfrm>
          <a:prstGeom prst="notchedRightArrow">
            <a:avLst>
              <a:gd name="adj1" fmla="val 50000"/>
              <a:gd name="adj2" fmla="val 25046"/>
            </a:avLst>
          </a:prstGeom>
          <a:solidFill>
            <a:schemeClr val="accent1">
              <a:lumMod val="50000"/>
            </a:schemeClr>
          </a:solidFill>
          <a:ln w="2540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eaLnBrk="0" hangingPunct="0"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02" name="TextBox 8"/>
          <p:cNvSpPr>
            <a:spLocks noChangeArrowheads="1"/>
          </p:cNvSpPr>
          <p:nvPr/>
        </p:nvSpPr>
        <p:spPr bwMode="auto">
          <a:xfrm>
            <a:off x="2639616" y="4437112"/>
            <a:ext cx="2030760" cy="594791"/>
          </a:xfrm>
          <a:prstGeom prst="roundRect">
            <a:avLst>
              <a:gd name="adj" fmla="val 22741"/>
            </a:avLst>
          </a:prstGeom>
          <a:noFill/>
          <a:ln w="25400">
            <a:solidFill>
              <a:schemeClr val="accent1">
                <a:lumMod val="50000"/>
              </a:schemeClr>
            </a:solidFill>
            <a:round/>
          </a:ln>
        </p:spPr>
        <p:txBody>
          <a:bodyPr wrap="square" t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浮力越大</a:t>
            </a:r>
          </a:p>
        </p:txBody>
      </p:sp>
      <p:sp>
        <p:nvSpPr>
          <p:cNvPr id="12303" name="AutoShape 15"/>
          <p:cNvSpPr>
            <a:spLocks noChangeArrowheads="1"/>
          </p:cNvSpPr>
          <p:nvPr/>
        </p:nvSpPr>
        <p:spPr bwMode="auto">
          <a:xfrm>
            <a:off x="3420463" y="3789040"/>
            <a:ext cx="469065" cy="534627"/>
          </a:xfrm>
          <a:prstGeom prst="downArrow">
            <a:avLst>
              <a:gd name="adj1" fmla="val 50000"/>
              <a:gd name="adj2" fmla="val 35278"/>
            </a:avLst>
          </a:prstGeom>
          <a:solidFill>
            <a:schemeClr val="accent1">
              <a:lumMod val="50000"/>
            </a:schemeClr>
          </a:solidFill>
          <a:ln w="9525">
            <a:solidFill>
              <a:schemeClr val="accent1">
                <a:lumMod val="50000"/>
              </a:schemeClr>
            </a:solidFill>
            <a:miter lim="800000"/>
          </a:ln>
        </p:spPr>
        <p:txBody>
          <a:bodyPr vert="eaVert" anchor="ctr"/>
          <a:lstStyle/>
          <a:p>
            <a:pPr eaLnBrk="0" hangingPunct="0"/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07" name="AutoShape 19"/>
          <p:cNvSpPr/>
          <p:nvPr/>
        </p:nvSpPr>
        <p:spPr>
          <a:xfrm>
            <a:off x="5266220" y="4600409"/>
            <a:ext cx="1526614" cy="318344"/>
          </a:xfrm>
          <a:prstGeom prst="leftRightArrow">
            <a:avLst>
              <a:gd name="adj1" fmla="val 50000"/>
              <a:gd name="adj2" fmla="val 84140"/>
            </a:avLst>
          </a:prstGeom>
          <a:solidFill>
            <a:schemeClr val="accent1">
              <a:lumMod val="50000"/>
            </a:schemeClr>
          </a:solidFill>
          <a:ln w="2540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/>
          <a:p>
            <a:pPr eaLnBrk="0" hangingPunct="0"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272118" y="722313"/>
            <a:ext cx="1057382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CN"/>
            </a:defPPr>
            <a:lvl1pPr>
              <a:buFontTx/>
              <a:buNone/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推 理</a:t>
            </a:r>
          </a:p>
        </p:txBody>
      </p:sp>
      <p:sp>
        <p:nvSpPr>
          <p:cNvPr id="5" name="TextBox 3"/>
          <p:cNvSpPr txBox="1"/>
          <p:nvPr/>
        </p:nvSpPr>
        <p:spPr>
          <a:xfrm>
            <a:off x="1438218" y="5658430"/>
            <a:ext cx="1057382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CN"/>
            </a:defPPr>
            <a:lvl1pPr>
              <a:buFontTx/>
              <a:buNone/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猜 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2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3" grpId="0" bldLvl="0" animBg="1"/>
      <p:bldP spid="12294" grpId="0" bldLvl="0"/>
      <p:bldP spid="12295" grpId="0" bldLvl="0" animBg="1"/>
      <p:bldP spid="12296" grpId="0" bldLvl="0" animBg="1"/>
      <p:bldP spid="12297" grpId="0" bldLvl="0" animBg="1"/>
      <p:bldP spid="12298" grpId="0" bldLvl="0" animBg="1"/>
      <p:bldP spid="12300" grpId="0" bldLvl="0" animBg="1"/>
      <p:bldP spid="12301" grpId="0" bldLvl="0" animBg="1"/>
      <p:bldP spid="12302" grpId="0" bldLvl="0" animBg="1"/>
      <p:bldP spid="12303" grpId="0" bldLvl="0" animBg="1"/>
      <p:bldP spid="12307" grpId="0" bldLvl="0" animBg="1"/>
      <p:bldP spid="4" grpId="0" bldLvl="0" animBg="1"/>
      <p:bldP spid="5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3" name="Text Box 21"/>
          <p:cNvSpPr txBox="1">
            <a:spLocks noChangeArrowheads="1"/>
          </p:cNvSpPr>
          <p:nvPr/>
        </p:nvSpPr>
        <p:spPr bwMode="auto">
          <a:xfrm>
            <a:off x="1127448" y="5014035"/>
            <a:ext cx="9753600" cy="121264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>
              <a:lnSpc>
                <a:spcPct val="13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测量数据填入记录表；</a:t>
            </a:r>
          </a:p>
          <a:p>
            <a:pPr eaLnBrk="0" hangingPunct="0">
              <a:lnSpc>
                <a:spcPct val="13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用不同物体、不同液体做几次实验。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2"/>
          <a:srcRect l="9592" t="-1191" r="16281" b="1191"/>
          <a:stretch>
            <a:fillRect/>
          </a:stretch>
        </p:blipFill>
        <p:spPr>
          <a:xfrm>
            <a:off x="4098881" y="2133425"/>
            <a:ext cx="1750954" cy="2520000"/>
          </a:xfrm>
          <a:prstGeom prst="rect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3"/>
          <a:srcRect l="6994" t="6185" b="4171"/>
          <a:stretch>
            <a:fillRect/>
          </a:stretch>
        </p:blipFill>
        <p:spPr>
          <a:xfrm>
            <a:off x="6583651" y="2133425"/>
            <a:ext cx="1816605" cy="2520000"/>
          </a:xfrm>
          <a:prstGeom prst="rect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4"/>
          <a:srcRect l="18715" t="4368"/>
          <a:stretch>
            <a:fillRect/>
          </a:stretch>
        </p:blipFill>
        <p:spPr>
          <a:xfrm>
            <a:off x="9120336" y="2132856"/>
            <a:ext cx="1872208" cy="2520000"/>
          </a:xfrm>
          <a:prstGeom prst="rect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</p:pic>
      <p:grpSp>
        <p:nvGrpSpPr>
          <p:cNvPr id="13" name="组合 9"/>
          <p:cNvGrpSpPr/>
          <p:nvPr/>
        </p:nvGrpSpPr>
        <p:grpSpPr bwMode="auto">
          <a:xfrm>
            <a:off x="-101600" y="404812"/>
            <a:ext cx="8789889" cy="523220"/>
            <a:chOff x="0" y="623478"/>
            <a:chExt cx="7748108" cy="459160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0" y="623478"/>
              <a:ext cx="6976448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zh-CN" altLang="zh-CN" b="1" dirty="0">
                  <a:solidFill>
                    <a:srgbClr val="008080"/>
                  </a:solidFill>
                  <a:latin typeface="微软雅黑" panose="020B0503020204020204" pitchFamily="34" charset="-122"/>
                  <a:sym typeface="宋体" panose="02010600030101010101" pitchFamily="2" charset="-122"/>
                </a:rPr>
                <a:t>探究</a:t>
              </a: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  <a:sym typeface="宋体" panose="02010600030101010101" pitchFamily="2" charset="-122"/>
                </a:rPr>
                <a:t>浮力与物体排开液体重力的关系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26808" y="2132856"/>
            <a:ext cx="1914463" cy="2521139"/>
          </a:xfrm>
          <a:prstGeom prst="rect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</p:pic>
      <p:sp>
        <p:nvSpPr>
          <p:cNvPr id="18" name="Rectangle 69"/>
          <p:cNvSpPr>
            <a:spLocks noChangeArrowheads="1"/>
          </p:cNvSpPr>
          <p:nvPr/>
        </p:nvSpPr>
        <p:spPr bwMode="auto">
          <a:xfrm>
            <a:off x="853543" y="1343065"/>
            <a:ext cx="162095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进行实验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3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18" name="内容占位符 9217"/>
          <p:cNvGraphicFramePr>
            <a:graphicFrameLocks noGrp="1"/>
          </p:cNvGraphicFramePr>
          <p:nvPr>
            <p:ph idx="4294967295"/>
          </p:nvPr>
        </p:nvGraphicFramePr>
        <p:xfrm>
          <a:off x="1055440" y="1772816"/>
          <a:ext cx="10009111" cy="2776855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10072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0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156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18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98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98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6433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190625"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次数</a:t>
                      </a:r>
                      <a:endParaRPr lang="zh-CN" altLang="en-US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物体的重力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zh-CN" altLang="en-US" sz="2000" baseline="-25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物体在液体中测力计示数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F'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24000" marR="2400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浮力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F</a:t>
                      </a:r>
                      <a:r>
                        <a:rPr lang="zh-CN" altLang="en-US" sz="2000" baseline="-25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浮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小桶和排液的总重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zh-CN" altLang="en-US" sz="2000" baseline="-25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总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18000" marB="18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小桶的重力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zh-CN" altLang="en-US" sz="2000" baseline="-25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桶</a:t>
                      </a: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／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18000" marB="18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排开液体的重力</a:t>
                      </a:r>
                    </a:p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zh-CN" altLang="en-US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zh-CN" altLang="en-US" sz="2000" baseline="-25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排</a:t>
                      </a: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88"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3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33CC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en-US" sz="2000" b="0" dirty="0">
                        <a:solidFill>
                          <a:srgbClr val="FF0000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5287"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r>
                        <a:rPr lang="en-US" altLang="zh-CN" sz="2000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4</a:t>
                      </a:r>
                      <a:endParaRPr lang="en-US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0" marR="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sz="1800"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2pPr>
                      <a:lvl3pPr marL="914400" lvl="2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3pPr>
                      <a:lvl4pPr marL="1371600" lvl="3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4pPr>
                      <a:lvl5pPr marL="1828800" lvl="4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None/>
                        <a:defRPr b="0" i="0" u="none" kern="1200" baseline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  <a:cs typeface="+mn-cs"/>
                        </a:defRPr>
                      </a:lvl5pPr>
                    </a:lstStyle>
                    <a:p>
                      <a:pPr lvl="0" algn="ctr" eaLnBrk="1" hangingPunct="1">
                        <a:spcBef>
                          <a:spcPct val="20000"/>
                        </a:spcBef>
                        <a:buNone/>
                      </a:pPr>
                      <a:endParaRPr lang="zh-CN" altLang="zh-CN" sz="2000" b="0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5416" name="Text Box 56"/>
          <p:cNvSpPr txBox="1">
            <a:spLocks noChangeArrowheads="1"/>
          </p:cNvSpPr>
          <p:nvPr/>
        </p:nvSpPr>
        <p:spPr bwMode="auto">
          <a:xfrm>
            <a:off x="2227802" y="2883322"/>
            <a:ext cx="7134802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eaLnBrk="0" hangingPunct="0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2.15	        1.35	                 1.10       0.3	      </a:t>
            </a:r>
          </a:p>
        </p:txBody>
      </p:sp>
      <p:sp>
        <p:nvSpPr>
          <p:cNvPr id="15417" name="Text Box 57"/>
          <p:cNvSpPr txBox="1">
            <a:spLocks noChangeArrowheads="1"/>
          </p:cNvSpPr>
          <p:nvPr/>
        </p:nvSpPr>
        <p:spPr bwMode="auto">
          <a:xfrm>
            <a:off x="2251356" y="3703216"/>
            <a:ext cx="8669179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eaLnBrk="0" hangingPunct="0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2.15	        1.80	    0.35      0.65       0.3           0.35</a:t>
            </a:r>
          </a:p>
        </p:txBody>
      </p:sp>
      <p:sp>
        <p:nvSpPr>
          <p:cNvPr id="15418" name="Text Box 58"/>
          <p:cNvSpPr txBox="1">
            <a:spLocks noChangeArrowheads="1"/>
          </p:cNvSpPr>
          <p:nvPr/>
        </p:nvSpPr>
        <p:spPr bwMode="auto">
          <a:xfrm>
            <a:off x="2251356" y="3314279"/>
            <a:ext cx="855140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eaLnBrk="0" hangingPunct="0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2.15	        1.60	    0.55      0.85       0.3           0.55</a:t>
            </a:r>
          </a:p>
        </p:txBody>
      </p:sp>
      <p:sp>
        <p:nvSpPr>
          <p:cNvPr id="15419" name="Text Box 59"/>
          <p:cNvSpPr txBox="1">
            <a:spLocks noChangeArrowheads="1"/>
          </p:cNvSpPr>
          <p:nvPr/>
        </p:nvSpPr>
        <p:spPr bwMode="auto">
          <a:xfrm>
            <a:off x="5268022" y="2895179"/>
            <a:ext cx="1301751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/>
            <a:r>
              <a:rPr lang="en-US" altLang="zh-CN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0.80</a:t>
            </a:r>
          </a:p>
        </p:txBody>
      </p:sp>
      <p:sp>
        <p:nvSpPr>
          <p:cNvPr id="15420" name="Text Box 60"/>
          <p:cNvSpPr txBox="1">
            <a:spLocks noChangeArrowheads="1"/>
          </p:cNvSpPr>
          <p:nvPr/>
        </p:nvSpPr>
        <p:spPr bwMode="auto">
          <a:xfrm>
            <a:off x="9832693" y="2895179"/>
            <a:ext cx="130386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0" hangingPunct="0"/>
            <a:r>
              <a:rPr lang="en-US" altLang="zh-CN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0.80</a:t>
            </a:r>
          </a:p>
        </p:txBody>
      </p:sp>
      <p:sp>
        <p:nvSpPr>
          <p:cNvPr id="10298" name="Rectangle 69"/>
          <p:cNvSpPr>
            <a:spLocks noChangeArrowheads="1"/>
          </p:cNvSpPr>
          <p:nvPr/>
        </p:nvSpPr>
        <p:spPr bwMode="auto">
          <a:xfrm>
            <a:off x="983432" y="1124744"/>
            <a:ext cx="162095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实验数据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54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54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54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154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154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154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3" dur="80"/>
                                        <p:tgtEl>
                                          <p:spTgt spid="154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4" dur="80"/>
                                        <p:tgtEl>
                                          <p:spTgt spid="154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80"/>
                                        <p:tgtEl>
                                          <p:spTgt spid="154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16" grpId="0" bldLvl="0"/>
      <p:bldP spid="15417" grpId="0" bldLvl="0"/>
      <p:bldP spid="15418" grpId="0" bldLvl="0"/>
      <p:bldP spid="15419" grpId="0" bldLvl="0"/>
      <p:bldP spid="15420" grpId="0" bldLvl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23">
            <a:extLst>
              <a:ext uri="{FF2B5EF4-FFF2-40B4-BE49-F238E27FC236}">
                <a16:creationId xmlns:a16="http://schemas.microsoft.com/office/drawing/2014/main" id="{74615D2E-4D74-4171-98C7-5E8F18962BE1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66B56D3-92A0-46C1-B667-D892E18264CF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0BD8A4AE-0926-45E2-9A6B-3472BF991DBC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75943D63-5A42-4D79-B4D6-414F1244DCD9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7167DDA0-99C8-455B-BEC5-5CB4A878A2B9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0D61948-C5FB-4E07-87C9-4878FB509E28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84F5ADDE-DEF0-4355-91D1-BD91C55192D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243ACF3-C829-4F13-8D8B-F9689C1909A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ED5CE9F9-8C3B-4FF8-8AAF-FB571F5C0E9E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44BB1AC-6BBB-4461-B149-FBD2A87A4E28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3D6250B0-F570-4EBA-993D-F36FEBF5A3A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70A05896-B1C5-4E26-8077-05325BD8270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81991C27-4FA4-4491-83D8-8545776F8DDD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F3172AB-EFDE-4BE6-9E7E-E4921CD5E729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90419ACF-CA8B-4268-81E2-FA1B31EE071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3679DC58-09E5-4925-9FD2-E40476725E3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7F2DF7A-2326-42A9-8295-DD0286B2021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9B025742-38EC-47B7-963A-31056A12F5E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E2E5520D-67D5-4235-A38A-C7758D47B916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C287EB6B-493E-416D-B01F-B67F026F3B1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57807E09-D32D-4CF6-B154-D14C0A13A00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54E9D6A1-FDDC-442E-8413-A694207EFB16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C70566F-27A9-4FF2-97C0-8B0120198F0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1E70938F-5B6F-4761-A0A2-059AB18B1D4E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3895778-DE30-4671-B389-39C738E88C8C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DD9B428-015C-4DAC-953B-EE31E3D1470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7CE3387-5025-4EA0-B454-D3EBC991EB2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C0C2DB8-946A-4321-9FCE-4D25AE85551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2CCF10C0-C0EE-4332-B578-D219F9F03903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07257F3-DC23-43C9-B713-60235DF49B1F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6A45F7E-EE2F-4A82-B39F-AD3BDAD228F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42DBA87E-E37B-4E82-9B9A-B3934F2CF46F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FCB74E31-5BEF-4A54-BDBA-24221EE2214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3F8006FD-1E59-47FC-90A4-1A4217E36DDD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16A1014-892D-417F-AC38-FDA8C7F20A4B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7D54C4D1-ED97-4B70-9F6C-C8E09272E4F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D074C0B3-EC9F-48BB-ADA1-6B3C9A245F5B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A8AADA7-2D89-4194-92DD-0E6631B2186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AC25773D-7451-4E3D-A827-8EC77B1B588F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57EF4F5-894C-4137-BA4F-0929DDC4D138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8C9DD76F-C284-4DA0-85B7-29B3D9BFB878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3373A1CB-96FA-42D2-9C39-350CE7223CD9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E9F38688-315F-4EDB-BC58-22E773597E70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7594E17-4237-4550-B6A6-E7A6DDC141C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648750A-F594-489D-B350-62A79E6A79C8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8D1BBC0-ADB2-40B4-BAFC-D1BDD551D972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0427E30-64D2-4339-97A6-207BCBA82041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D4979B2B-FBE4-4AAA-99D8-EBF0AE938814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0AC410E-04DC-48ED-A7D0-EBD29E8D79D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677B36D-BF26-4F4C-B00E-A2F1DFF76C7B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2A0B2207-911F-4A5F-9EA5-DB3D8721A81E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7EE6E81-E3EC-4027-94DC-DC64E0B51D39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BA3C45B2-A948-4367-B77F-205776F6AB06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C17DA2FC-36C0-4F49-A008-A84C1E0DDCC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1C40E51-C228-48A3-87F7-882F5A1077B8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6F2AAE7-4F75-4DEB-8278-4545371E9EC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602E34B-5DFA-45FD-99DF-A3CE4B5A1244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6FB68F8A-7E92-4336-8F79-EA805D960C2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TextBox 2"/>
          <p:cNvSpPr txBox="1"/>
          <p:nvPr/>
        </p:nvSpPr>
        <p:spPr>
          <a:xfrm>
            <a:off x="2639616" y="5271591"/>
            <a:ext cx="36724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演示：阿基米德原理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3472" y="1239143"/>
            <a:ext cx="5256584" cy="3889585"/>
          </a:xfrm>
          <a:prstGeom prst="rect">
            <a:avLst/>
          </a:prstGeom>
        </p:spPr>
      </p:pic>
      <p:sp>
        <p:nvSpPr>
          <p:cNvPr id="7" name="TextBox 8"/>
          <p:cNvSpPr>
            <a:spLocks noChangeArrowheads="1"/>
          </p:cNvSpPr>
          <p:nvPr/>
        </p:nvSpPr>
        <p:spPr bwMode="auto">
          <a:xfrm>
            <a:off x="7104112" y="2852936"/>
            <a:ext cx="4320480" cy="1246299"/>
          </a:xfrm>
          <a:prstGeom prst="roundRect">
            <a:avLst>
              <a:gd name="adj" fmla="val 16667"/>
            </a:avLst>
          </a:prstGeom>
          <a:solidFill>
            <a:schemeClr val="bg1">
              <a:lumMod val="85000"/>
            </a:schemeClr>
          </a:solidFill>
          <a:ln w="25400">
            <a:noFill/>
            <a:round/>
          </a:ln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结论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：浮力的大小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等于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物体排开液体的重力。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87488" y="1406313"/>
            <a:ext cx="4947647" cy="3122044"/>
          </a:xfrm>
          <a:prstGeom prst="rect">
            <a:avLst/>
          </a:prstGeom>
        </p:spPr>
      </p:pic>
      <p:pic>
        <p:nvPicPr>
          <p:cNvPr id="5" name="图片 4">
            <a:hlinkClick r:id="rId4" action="ppaction://hlinkfile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62838" y="2599818"/>
            <a:ext cx="951058" cy="95105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7" grpId="1" bldLvl="0" animBg="1"/>
      <p:bldP spid="7" grpId="2" bldLvl="0" animBg="1"/>
      <p:bldP spid="7" grpId="3" bldLvl="0" animBg="1"/>
      <p:bldP spid="7" grpId="4" bldLvl="0" animBg="1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</TotalTime>
  <Words>1550</Words>
  <Application>Microsoft Office PowerPoint</Application>
  <PresentationFormat>宽屏</PresentationFormat>
  <Paragraphs>182</Paragraphs>
  <Slides>24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思源宋体 CN</vt:lpstr>
      <vt:lpstr>微软雅黑</vt:lpstr>
      <vt:lpstr>Arial</vt:lpstr>
      <vt:lpstr>Calibri</vt:lpstr>
      <vt:lpstr>Calibri Light</vt:lpstr>
      <vt:lpstr>Wingdings</vt:lpstr>
      <vt:lpstr>默认设计模板</vt:lpstr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350</cp:revision>
  <dcterms:created xsi:type="dcterms:W3CDTF">2015-07-09T08:14:00Z</dcterms:created>
  <dcterms:modified xsi:type="dcterms:W3CDTF">2021-09-14T06:27:16Z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