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2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703" r:id="rId2"/>
    <p:sldId id="715" r:id="rId3"/>
    <p:sldId id="738" r:id="rId4"/>
    <p:sldId id="774" r:id="rId5"/>
    <p:sldId id="732" r:id="rId6"/>
    <p:sldId id="766" r:id="rId7"/>
    <p:sldId id="740" r:id="rId8"/>
    <p:sldId id="733" r:id="rId9"/>
    <p:sldId id="767" r:id="rId10"/>
    <p:sldId id="742" r:id="rId11"/>
    <p:sldId id="723" r:id="rId12"/>
    <p:sldId id="776" r:id="rId13"/>
    <p:sldId id="781" r:id="rId14"/>
    <p:sldId id="743" r:id="rId15"/>
    <p:sldId id="783" r:id="rId16"/>
    <p:sldId id="769" r:id="rId17"/>
    <p:sldId id="784" r:id="rId18"/>
    <p:sldId id="744" r:id="rId19"/>
    <p:sldId id="745" r:id="rId20"/>
    <p:sldId id="746" r:id="rId21"/>
    <p:sldId id="747" r:id="rId22"/>
    <p:sldId id="751" r:id="rId23"/>
    <p:sldId id="752" r:id="rId24"/>
    <p:sldId id="753" r:id="rId25"/>
    <p:sldId id="777" r:id="rId26"/>
    <p:sldId id="778" r:id="rId27"/>
    <p:sldId id="779" r:id="rId28"/>
    <p:sldId id="748" r:id="rId29"/>
    <p:sldId id="749" r:id="rId30"/>
    <p:sldId id="750" r:id="rId31"/>
    <p:sldId id="754" r:id="rId32"/>
    <p:sldId id="755" r:id="rId33"/>
    <p:sldId id="756" r:id="rId34"/>
    <p:sldId id="780" r:id="rId35"/>
    <p:sldId id="735" r:id="rId36"/>
    <p:sldId id="782" r:id="rId37"/>
    <p:sldId id="736" r:id="rId38"/>
    <p:sldId id="734" r:id="rId39"/>
    <p:sldId id="729" r:id="rId40"/>
    <p:sldId id="737" r:id="rId41"/>
    <p:sldId id="785" r:id="rId42"/>
    <p:sldId id="771" r:id="rId43"/>
    <p:sldId id="786" r:id="rId44"/>
    <p:sldId id="772" r:id="rId45"/>
    <p:sldId id="773" r:id="rId46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9">
          <p15:clr>
            <a:srgbClr val="A4A3A4"/>
          </p15:clr>
        </p15:guide>
        <p15:guide id="2" pos="38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8080"/>
    <a:srgbClr val="1A68F0"/>
    <a:srgbClr val="576894"/>
    <a:srgbClr val="013564"/>
    <a:srgbClr val="175B5C"/>
    <a:srgbClr val="5B9BD5"/>
    <a:srgbClr val="339933"/>
    <a:srgbClr val="2BABC0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85" d="100"/>
          <a:sy n="85" d="100"/>
        </p:scale>
        <p:origin x="744" y="90"/>
      </p:cViewPr>
      <p:guideLst>
        <p:guide orient="horz" pos="2139"/>
        <p:guide pos="38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noProof="1"/>
            </a:lvl1pPr>
          </a:lstStyle>
          <a:p>
            <a:pPr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noProof="1">
                <a:cs typeface="+mn-ea"/>
              </a:defRPr>
            </a:lvl1pPr>
          </a:lstStyle>
          <a:p>
            <a:pPr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noProof="1"/>
            </a:lvl1pPr>
          </a:lstStyle>
          <a:p>
            <a:pPr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97507433-7F0B-49F0-AB65-E126794EF150}" type="slidenum">
              <a:rPr lang="zh-CN" altLang="en-US">
                <a:ea typeface="微软雅黑" panose="020B0503020204020204" pitchFamily="34" charset="-122"/>
              </a:rPr>
              <a:t>‹#›</a:t>
            </a:fld>
            <a:endParaRPr lang="zh-CN" altLang="en-US" dirty="0"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83785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409575" y="754063"/>
            <a:ext cx="5854700" cy="329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075" name="Rectangle 3"/>
          <p:cNvSpPr>
            <a:spLocks noGrp="1" noChangeArrowheads="1"/>
          </p:cNvSpPr>
          <p:nvPr>
            <p:ph type="body" sz="quarter" idx="9"/>
          </p:nvPr>
        </p:nvSpPr>
        <p:spPr bwMode="auto">
          <a:xfrm>
            <a:off x="538163" y="4387850"/>
            <a:ext cx="5780087" cy="3952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 dirty="0"/>
              <a:t>单击此处编辑母版文本样式
第二级
第三级
第四级
第五级</a:t>
            </a:r>
          </a:p>
        </p:txBody>
      </p:sp>
      <p:sp>
        <p:nvSpPr>
          <p:cNvPr id="2052" name="Rectangle 4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3388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>
              <a:defRPr sz="1200" noProof="1"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2053" name="Rectangle 5"/>
          <p:cNvSpPr>
            <a:spLocks noGrp="1"/>
          </p:cNvSpPr>
          <p:nvPr>
            <p:ph type="dt"/>
          </p:nvPr>
        </p:nvSpPr>
        <p:spPr>
          <a:xfrm>
            <a:off x="3883025" y="0"/>
            <a:ext cx="2974975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algn="r">
              <a:defRPr sz="1200" noProof="1"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2054" name="Rectangle 6"/>
          <p:cNvSpPr>
            <a:spLocks noGrp="1"/>
          </p:cNvSpPr>
          <p:nvPr>
            <p:ph type="ftr" sz="quarter"/>
          </p:nvPr>
        </p:nvSpPr>
        <p:spPr>
          <a:xfrm>
            <a:off x="0" y="8686800"/>
            <a:ext cx="2973388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>
              <a:defRPr sz="1200" noProof="1"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2055" name="Rectangle 7"/>
          <p:cNvSpPr>
            <a:spLocks noGrp="1"/>
          </p:cNvSpPr>
          <p:nvPr>
            <p:ph type="sldNum" sz="quarter"/>
          </p:nvPr>
        </p:nvSpPr>
        <p:spPr>
          <a:xfrm>
            <a:off x="3883025" y="8686800"/>
            <a:ext cx="2974975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5188500F-6474-46D8-8DA3-B02117C5C65B}" type="slidenum">
              <a:rPr lang="zh-CN" altLang="en-US" smtClean="0"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690742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1pPr>
    <a:lvl2pPr marL="742950" lvl="1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lvl="2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lvl="3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lvl="4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lvl="5" indent="-228600" algn="l" defTabSz="914400" eaLnBrk="0" fontAlgn="base" latinLnBrk="0" hangingPunct="0">
      <a:spcBef>
        <a:spcPct val="30000"/>
      </a:spcBef>
      <a:spcAft>
        <a:spcPct val="0"/>
      </a:spcAft>
      <a:buNone/>
      <a:defRPr sz="1200" u="none" kern="1200" baseline="0">
        <a:solidFill>
          <a:schemeClr val="tx1"/>
        </a:solidFill>
        <a:latin typeface="+mn-lt"/>
        <a:ea typeface="+mn-ea"/>
        <a:cs typeface="+mn-cs"/>
      </a:defRPr>
    </a:lvl6pPr>
    <a:lvl7pPr marL="2743200" lvl="6" indent="-228600" algn="l" defTabSz="914400" eaLnBrk="0" fontAlgn="base" latinLnBrk="0" hangingPunct="0">
      <a:spcBef>
        <a:spcPct val="30000"/>
      </a:spcBef>
      <a:spcAft>
        <a:spcPct val="0"/>
      </a:spcAft>
      <a:buNone/>
      <a:defRPr sz="1200" u="none" kern="1200" baseline="0">
        <a:solidFill>
          <a:schemeClr val="tx1"/>
        </a:solidFill>
        <a:latin typeface="+mn-lt"/>
        <a:ea typeface="+mn-ea"/>
        <a:cs typeface="+mn-cs"/>
      </a:defRPr>
    </a:lvl7pPr>
    <a:lvl8pPr marL="3200400" lvl="7" indent="-228600" algn="l" defTabSz="914400" eaLnBrk="0" fontAlgn="base" latinLnBrk="0" hangingPunct="0">
      <a:spcBef>
        <a:spcPct val="30000"/>
      </a:spcBef>
      <a:spcAft>
        <a:spcPct val="0"/>
      </a:spcAft>
      <a:buNone/>
      <a:defRPr sz="1200" u="none" kern="1200" baseline="0">
        <a:solidFill>
          <a:schemeClr val="tx1"/>
        </a:solidFill>
        <a:latin typeface="+mn-lt"/>
        <a:ea typeface="+mn-ea"/>
        <a:cs typeface="+mn-cs"/>
      </a:defRPr>
    </a:lvl8pPr>
    <a:lvl9pPr marL="3657600" lvl="8" indent="-228600" algn="l" defTabSz="914400" eaLnBrk="0" fontAlgn="base" latinLnBrk="0" hangingPunct="0">
      <a:spcBef>
        <a:spcPct val="30000"/>
      </a:spcBef>
      <a:spcAft>
        <a:spcPct val="0"/>
      </a:spcAft>
      <a:buNone/>
      <a:defRPr sz="1200" u="none" kern="1200" baseline="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8500F-6474-46D8-8DA3-B02117C5C65B}" type="slidenum">
              <a:rPr lang="zh-CN" altLang="en-US" smtClean="0"/>
              <a:t>5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8697860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8500F-6474-46D8-8DA3-B02117C5C65B}" type="slidenum">
              <a:rPr lang="zh-CN" altLang="en-US" smtClean="0"/>
              <a:t>43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847862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8500F-6474-46D8-8DA3-B02117C5C65B}" type="slidenum">
              <a:rPr lang="zh-CN" altLang="en-US" smtClean="0"/>
              <a:t>6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486432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8500F-6474-46D8-8DA3-B02117C5C65B}" type="slidenum">
              <a:rPr lang="zh-CN" altLang="en-US" smtClean="0"/>
              <a:t>8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1924186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8500F-6474-46D8-8DA3-B02117C5C65B}" type="slidenum">
              <a:rPr lang="zh-CN" altLang="en-US" smtClean="0"/>
              <a:t>10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2702331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8500F-6474-46D8-8DA3-B02117C5C65B}" type="slidenum">
              <a:rPr lang="zh-CN" altLang="en-US" smtClean="0"/>
              <a:t>15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0565173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8500F-6474-46D8-8DA3-B02117C5C65B}" type="slidenum">
              <a:rPr lang="zh-CN" altLang="en-US" smtClean="0"/>
              <a:t>16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8501251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8500F-6474-46D8-8DA3-B02117C5C65B}" type="slidenum">
              <a:rPr lang="zh-CN" altLang="en-US" smtClean="0"/>
              <a:t>17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3133515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8500F-6474-46D8-8DA3-B02117C5C65B}" type="slidenum">
              <a:rPr lang="zh-CN" altLang="en-US" smtClean="0"/>
              <a:t>22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7512288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8500F-6474-46D8-8DA3-B02117C5C65B}" type="slidenum">
              <a:rPr lang="zh-CN" altLang="en-US" smtClean="0"/>
              <a:t>31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370366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EF495-02E3-4EE2-9AF1-48650F62CF8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2D40E-EB8C-4949-BF1D-93F3E8F7BF3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773E1-FDC7-4F70-8ECD-C8FED1BFCFE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1EF3A-BA68-4267-8B67-FA4E02C8158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A1A3F-9B7E-4289-8D41-D3A33AF4774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BA4CE-D729-43B7-BCE6-BC7B673D88B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F4887-9821-4DDE-818E-926A6352BA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78D35-893D-441A-833E-B990134BB84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CA86D-53A5-47A2-884F-D22D64E47DD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22A3C-761A-46C6-BEC5-98F2ACE9228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A91ED-94AB-4C61-A1F0-631A430721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8E8BC-4382-4BC4-B016-5139AA75BD4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fld id="{2A5492BC-F2C0-46B7-A94C-82E19C6674EC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microsoft.com/office/2007/relationships/hdphoto" Target="../media/hdphoto8.wdp"/><Relationship Id="rId3" Type="http://schemas.openxmlformats.org/officeDocument/2006/relationships/notesSlide" Target="../notesSlides/notesSlide4.xml"/><Relationship Id="rId7" Type="http://schemas.microsoft.com/office/2007/relationships/hdphoto" Target="../media/hdphoto5.wdp"/><Relationship Id="rId12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10.png"/><Relationship Id="rId11" Type="http://schemas.microsoft.com/office/2007/relationships/hdphoto" Target="../media/hdphoto7.wdp"/><Relationship Id="rId5" Type="http://schemas.microsoft.com/office/2007/relationships/hdphoto" Target="../media/hdphoto4.wdp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microsoft.com/office/2007/relationships/hdphoto" Target="../media/hdphoto6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NULL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NULL" TargetMode="External"/><Relationship Id="rId4" Type="http://schemas.microsoft.com/office/2007/relationships/hdphoto" Target="../media/hdphoto9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NULL" TargetMode="External"/><Relationship Id="rId4" Type="http://schemas.microsoft.com/office/2007/relationships/hdphoto" Target="../media/hdphoto10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NULL" TargetMode="External"/><Relationship Id="rId4" Type="http://schemas.microsoft.com/office/2007/relationships/hdphoto" Target="../media/hdphoto10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Relationship Id="rId5" Type="http://schemas.openxmlformats.org/officeDocument/2006/relationships/slide" Target="slide10.xml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NULL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NULL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NULL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NULL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NULL" TargetMode="External"/><Relationship Id="rId4" Type="http://schemas.microsoft.com/office/2007/relationships/hdphoto" Target="../media/hdphoto12.wdp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NULL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NULL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NULL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hyperlink" Target="http://www.youyi100.com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11" Type="http://schemas.openxmlformats.org/officeDocument/2006/relationships/image" Target="../media/image4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NUL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0" y="1052513"/>
            <a:ext cx="12192000" cy="4716462"/>
          </a:xfrm>
          <a:prstGeom prst="rect">
            <a:avLst/>
          </a:prstGeom>
          <a:solidFill>
            <a:schemeClr val="bg2">
              <a:lumMod val="1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9120188" y="1844675"/>
            <a:ext cx="1800225" cy="1800225"/>
          </a:xfrm>
          <a:prstGeom prst="ellipse">
            <a:avLst/>
          </a:prstGeom>
          <a:solidFill>
            <a:srgbClr val="1A68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olidFill>
                <a:srgbClr val="008080"/>
              </a:solidFill>
              <a:ea typeface="微软雅黑" panose="020B0503020204020204" pitchFamily="34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9551988" y="3213100"/>
            <a:ext cx="1008062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5"/>
          <p:cNvSpPr txBox="1">
            <a:spLocks noChangeArrowheads="1"/>
          </p:cNvSpPr>
          <p:nvPr/>
        </p:nvSpPr>
        <p:spPr bwMode="auto">
          <a:xfrm>
            <a:off x="9191625" y="2420938"/>
            <a:ext cx="16573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di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第十章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2495750" y="3356995"/>
            <a:ext cx="6337100" cy="56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7"/>
          <p:cNvSpPr txBox="1">
            <a:spLocks noChangeArrowheads="1"/>
          </p:cNvSpPr>
          <p:nvPr/>
        </p:nvSpPr>
        <p:spPr bwMode="auto">
          <a:xfrm>
            <a:off x="2669994" y="2462751"/>
            <a:ext cx="364203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di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小结与复习</a:t>
            </a:r>
          </a:p>
        </p:txBody>
      </p:sp>
      <p:sp>
        <p:nvSpPr>
          <p:cNvPr id="11" name="Text Box 33"/>
          <p:cNvSpPr txBox="1">
            <a:spLocks noChangeArrowheads="1"/>
          </p:cNvSpPr>
          <p:nvPr/>
        </p:nvSpPr>
        <p:spPr bwMode="auto">
          <a:xfrm>
            <a:off x="8976320" y="652626"/>
            <a:ext cx="31291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    第十章    浮力</a:t>
            </a:r>
          </a:p>
        </p:txBody>
      </p:sp>
      <p:sp>
        <p:nvSpPr>
          <p:cNvPr id="14" name="圆角矩形 13"/>
          <p:cNvSpPr/>
          <p:nvPr/>
        </p:nvSpPr>
        <p:spPr>
          <a:xfrm>
            <a:off x="10418763" y="5065713"/>
            <a:ext cx="1543050" cy="39528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5" name="文本框 17"/>
          <p:cNvSpPr txBox="1">
            <a:spLocks noChangeArrowheads="1"/>
          </p:cNvSpPr>
          <p:nvPr/>
        </p:nvSpPr>
        <p:spPr bwMode="auto">
          <a:xfrm>
            <a:off x="10507663" y="5118100"/>
            <a:ext cx="1674812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400" b="1">
                <a:solidFill>
                  <a:srgbClr val="C00000"/>
                </a:solidFill>
                <a:latin typeface="Arial" panose="020B0604020202020204" pitchFamily="34" charset="0"/>
                <a:sym typeface="+mn-ea"/>
              </a:rPr>
              <a:t>优翼理综学科号</a:t>
            </a:r>
            <a:endParaRPr lang="zh-CN" altLang="en-US" sz="1400" b="1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pic>
        <p:nvPicPr>
          <p:cNvPr id="16" name="图片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2438" y="5568950"/>
            <a:ext cx="1209675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图片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376807"/>
            <a:ext cx="143827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文本框 31"/>
          <p:cNvSpPr txBox="1"/>
          <p:nvPr/>
        </p:nvSpPr>
        <p:spPr>
          <a:xfrm>
            <a:off x="643782" y="926019"/>
            <a:ext cx="1659274" cy="126816"/>
          </a:xfrm>
          <a:custGeom>
            <a:avLst/>
            <a:gdLst/>
            <a:ahLst/>
            <a:cxnLst/>
            <a:rect l="l" t="t" r="r" b="b"/>
            <a:pathLst>
              <a:path w="1659274" h="126816">
                <a:moveTo>
                  <a:pt x="982294" y="85202"/>
                </a:moveTo>
                <a:cubicBezTo>
                  <a:pt x="985684" y="93731"/>
                  <a:pt x="986706" y="100810"/>
                  <a:pt x="985361" y="106438"/>
                </a:cubicBezTo>
                <a:cubicBezTo>
                  <a:pt x="984017" y="112067"/>
                  <a:pt x="981572" y="115878"/>
                  <a:pt x="978027" y="117873"/>
                </a:cubicBezTo>
                <a:cubicBezTo>
                  <a:pt x="975566" y="119268"/>
                  <a:pt x="973088" y="119679"/>
                  <a:pt x="970593" y="119108"/>
                </a:cubicBezTo>
                <a:cubicBezTo>
                  <a:pt x="968098" y="118536"/>
                  <a:pt x="966353" y="117017"/>
                  <a:pt x="965359" y="114548"/>
                </a:cubicBezTo>
                <a:cubicBezTo>
                  <a:pt x="964695" y="112134"/>
                  <a:pt x="964923" y="110003"/>
                  <a:pt x="966042" y="108154"/>
                </a:cubicBezTo>
                <a:cubicBezTo>
                  <a:pt x="967162" y="106305"/>
                  <a:pt x="968757" y="104838"/>
                  <a:pt x="970826" y="103755"/>
                </a:cubicBezTo>
                <a:cubicBezTo>
                  <a:pt x="973357" y="102285"/>
                  <a:pt x="975630" y="99924"/>
                  <a:pt x="977644" y="96671"/>
                </a:cubicBezTo>
                <a:cubicBezTo>
                  <a:pt x="979658" y="93417"/>
                  <a:pt x="980630" y="89689"/>
                  <a:pt x="980561" y="85486"/>
                </a:cubicBezTo>
                <a:close/>
                <a:moveTo>
                  <a:pt x="1059637" y="84144"/>
                </a:moveTo>
                <a:cubicBezTo>
                  <a:pt x="1069467" y="87104"/>
                  <a:pt x="1076353" y="90778"/>
                  <a:pt x="1080296" y="95164"/>
                </a:cubicBezTo>
                <a:cubicBezTo>
                  <a:pt x="1084239" y="99551"/>
                  <a:pt x="1086071" y="103694"/>
                  <a:pt x="1085791" y="107595"/>
                </a:cubicBezTo>
                <a:cubicBezTo>
                  <a:pt x="1085510" y="111496"/>
                  <a:pt x="1083950" y="114198"/>
                  <a:pt x="1081109" y="115702"/>
                </a:cubicBezTo>
                <a:cubicBezTo>
                  <a:pt x="1078268" y="117205"/>
                  <a:pt x="1074978" y="116554"/>
                  <a:pt x="1071239" y="113749"/>
                </a:cubicBezTo>
                <a:cubicBezTo>
                  <a:pt x="1070872" y="108634"/>
                  <a:pt x="1069472" y="103501"/>
                  <a:pt x="1067038" y="98349"/>
                </a:cubicBezTo>
                <a:cubicBezTo>
                  <a:pt x="1064605" y="93197"/>
                  <a:pt x="1061738" y="88729"/>
                  <a:pt x="1058437" y="84944"/>
                </a:cubicBezTo>
                <a:close/>
                <a:moveTo>
                  <a:pt x="995096" y="82810"/>
                </a:moveTo>
                <a:lnTo>
                  <a:pt x="1014965" y="84411"/>
                </a:lnTo>
                <a:cubicBezTo>
                  <a:pt x="1014901" y="85283"/>
                  <a:pt x="1014529" y="86005"/>
                  <a:pt x="1013848" y="86578"/>
                </a:cubicBezTo>
                <a:cubicBezTo>
                  <a:pt x="1013168" y="87150"/>
                  <a:pt x="1012162" y="87539"/>
                  <a:pt x="1010831" y="87744"/>
                </a:cubicBezTo>
                <a:lnTo>
                  <a:pt x="1010831" y="106021"/>
                </a:lnTo>
                <a:cubicBezTo>
                  <a:pt x="1010748" y="106932"/>
                  <a:pt x="1011048" y="107544"/>
                  <a:pt x="1011731" y="107855"/>
                </a:cubicBezTo>
                <a:cubicBezTo>
                  <a:pt x="1012415" y="108166"/>
                  <a:pt x="1013982" y="108311"/>
                  <a:pt x="1016432" y="108289"/>
                </a:cubicBezTo>
                <a:lnTo>
                  <a:pt x="1033101" y="108289"/>
                </a:lnTo>
                <a:cubicBezTo>
                  <a:pt x="1036018" y="108291"/>
                  <a:pt x="1038651" y="108286"/>
                  <a:pt x="1041002" y="108272"/>
                </a:cubicBezTo>
                <a:cubicBezTo>
                  <a:pt x="1043352" y="108258"/>
                  <a:pt x="1045119" y="108219"/>
                  <a:pt x="1046302" y="108155"/>
                </a:cubicBezTo>
                <a:cubicBezTo>
                  <a:pt x="1047336" y="108102"/>
                  <a:pt x="1048136" y="107941"/>
                  <a:pt x="1048703" y="107672"/>
                </a:cubicBezTo>
                <a:cubicBezTo>
                  <a:pt x="1049269" y="107402"/>
                  <a:pt x="1049803" y="106941"/>
                  <a:pt x="1050303" y="106288"/>
                </a:cubicBezTo>
                <a:cubicBezTo>
                  <a:pt x="1051095" y="105216"/>
                  <a:pt x="1052011" y="103493"/>
                  <a:pt x="1053053" y="101120"/>
                </a:cubicBezTo>
                <a:cubicBezTo>
                  <a:pt x="1054095" y="98748"/>
                  <a:pt x="1055312" y="95758"/>
                  <a:pt x="1056704" y="92152"/>
                </a:cubicBezTo>
                <a:lnTo>
                  <a:pt x="1058170" y="92152"/>
                </a:lnTo>
                <a:lnTo>
                  <a:pt x="1058437" y="106688"/>
                </a:lnTo>
                <a:cubicBezTo>
                  <a:pt x="1060787" y="107477"/>
                  <a:pt x="1062388" y="108366"/>
                  <a:pt x="1063238" y="109354"/>
                </a:cubicBezTo>
                <a:cubicBezTo>
                  <a:pt x="1064088" y="110342"/>
                  <a:pt x="1064488" y="111496"/>
                  <a:pt x="1064438" y="112817"/>
                </a:cubicBezTo>
                <a:cubicBezTo>
                  <a:pt x="1064524" y="115064"/>
                  <a:pt x="1063641" y="116830"/>
                  <a:pt x="1061791" y="118115"/>
                </a:cubicBezTo>
                <a:cubicBezTo>
                  <a:pt x="1059940" y="119400"/>
                  <a:pt x="1056608" y="120307"/>
                  <a:pt x="1051794" y="120837"/>
                </a:cubicBezTo>
                <a:cubicBezTo>
                  <a:pt x="1046981" y="121368"/>
                  <a:pt x="1040171" y="121624"/>
                  <a:pt x="1031367" y="121607"/>
                </a:cubicBezTo>
                <a:lnTo>
                  <a:pt x="1013898" y="121607"/>
                </a:lnTo>
                <a:cubicBezTo>
                  <a:pt x="1006406" y="121729"/>
                  <a:pt x="1001355" y="120919"/>
                  <a:pt x="998746" y="119176"/>
                </a:cubicBezTo>
                <a:cubicBezTo>
                  <a:pt x="996138" y="117434"/>
                  <a:pt x="994921" y="114027"/>
                  <a:pt x="995096" y="108955"/>
                </a:cubicBezTo>
                <a:close/>
                <a:moveTo>
                  <a:pt x="1019899" y="78818"/>
                </a:moveTo>
                <a:cubicBezTo>
                  <a:pt x="1028604" y="80960"/>
                  <a:pt x="1034638" y="83794"/>
                  <a:pt x="1038001" y="87318"/>
                </a:cubicBezTo>
                <a:cubicBezTo>
                  <a:pt x="1041364" y="90843"/>
                  <a:pt x="1042831" y="94209"/>
                  <a:pt x="1042402" y="97416"/>
                </a:cubicBezTo>
                <a:cubicBezTo>
                  <a:pt x="1041973" y="100624"/>
                  <a:pt x="1040422" y="102822"/>
                  <a:pt x="1037751" y="104012"/>
                </a:cubicBezTo>
                <a:cubicBezTo>
                  <a:pt x="1035080" y="105202"/>
                  <a:pt x="1032063" y="104533"/>
                  <a:pt x="1028700" y="102005"/>
                </a:cubicBezTo>
                <a:cubicBezTo>
                  <a:pt x="1028283" y="97987"/>
                  <a:pt x="1027117" y="93987"/>
                  <a:pt x="1025200" y="90003"/>
                </a:cubicBezTo>
                <a:cubicBezTo>
                  <a:pt x="1023283" y="86019"/>
                  <a:pt x="1021116" y="82552"/>
                  <a:pt x="1018699" y="79602"/>
                </a:cubicBezTo>
                <a:close/>
                <a:moveTo>
                  <a:pt x="216294" y="59474"/>
                </a:moveTo>
                <a:lnTo>
                  <a:pt x="230962" y="70676"/>
                </a:lnTo>
                <a:cubicBezTo>
                  <a:pt x="230487" y="71273"/>
                  <a:pt x="229771" y="71779"/>
                  <a:pt x="228812" y="72192"/>
                </a:cubicBezTo>
                <a:cubicBezTo>
                  <a:pt x="227854" y="72606"/>
                  <a:pt x="226703" y="72945"/>
                  <a:pt x="225362" y="73209"/>
                </a:cubicBezTo>
                <a:cubicBezTo>
                  <a:pt x="224748" y="74843"/>
                  <a:pt x="224075" y="76643"/>
                  <a:pt x="223345" y="78610"/>
                </a:cubicBezTo>
                <a:cubicBezTo>
                  <a:pt x="222614" y="80577"/>
                  <a:pt x="221908" y="82510"/>
                  <a:pt x="221228" y="84411"/>
                </a:cubicBezTo>
                <a:lnTo>
                  <a:pt x="231362" y="84411"/>
                </a:lnTo>
                <a:lnTo>
                  <a:pt x="239097" y="77210"/>
                </a:lnTo>
                <a:lnTo>
                  <a:pt x="252965" y="88411"/>
                </a:lnTo>
                <a:cubicBezTo>
                  <a:pt x="252507" y="88947"/>
                  <a:pt x="251857" y="89409"/>
                  <a:pt x="251015" y="89795"/>
                </a:cubicBezTo>
                <a:cubicBezTo>
                  <a:pt x="250173" y="90181"/>
                  <a:pt x="249090" y="90475"/>
                  <a:pt x="247764" y="90678"/>
                </a:cubicBezTo>
                <a:cubicBezTo>
                  <a:pt x="247059" y="98971"/>
                  <a:pt x="245836" y="105788"/>
                  <a:pt x="244097" y="111131"/>
                </a:cubicBezTo>
                <a:cubicBezTo>
                  <a:pt x="242358" y="116473"/>
                  <a:pt x="239936" y="120190"/>
                  <a:pt x="236830" y="122282"/>
                </a:cubicBezTo>
                <a:cubicBezTo>
                  <a:pt x="234927" y="123488"/>
                  <a:pt x="232599" y="124410"/>
                  <a:pt x="229845" y="125049"/>
                </a:cubicBezTo>
                <a:cubicBezTo>
                  <a:pt x="227092" y="125688"/>
                  <a:pt x="223731" y="126010"/>
                  <a:pt x="219761" y="126016"/>
                </a:cubicBezTo>
                <a:cubicBezTo>
                  <a:pt x="219786" y="123993"/>
                  <a:pt x="219603" y="122138"/>
                  <a:pt x="219211" y="120449"/>
                </a:cubicBezTo>
                <a:cubicBezTo>
                  <a:pt x="218819" y="118759"/>
                  <a:pt x="218069" y="117370"/>
                  <a:pt x="216961" y="116281"/>
                </a:cubicBezTo>
                <a:cubicBezTo>
                  <a:pt x="215574" y="115078"/>
                  <a:pt x="213580" y="114017"/>
                  <a:pt x="210977" y="113098"/>
                </a:cubicBezTo>
                <a:cubicBezTo>
                  <a:pt x="208374" y="112178"/>
                  <a:pt x="205479" y="111417"/>
                  <a:pt x="202292" y="110814"/>
                </a:cubicBezTo>
                <a:lnTo>
                  <a:pt x="202425" y="109080"/>
                </a:lnTo>
                <a:cubicBezTo>
                  <a:pt x="204719" y="109307"/>
                  <a:pt x="207229" y="109521"/>
                  <a:pt x="209957" y="109722"/>
                </a:cubicBezTo>
                <a:cubicBezTo>
                  <a:pt x="212685" y="109924"/>
                  <a:pt x="215206" y="110089"/>
                  <a:pt x="217519" y="110216"/>
                </a:cubicBezTo>
                <a:cubicBezTo>
                  <a:pt x="219832" y="110344"/>
                  <a:pt x="221513" y="110410"/>
                  <a:pt x="222561" y="110414"/>
                </a:cubicBezTo>
                <a:cubicBezTo>
                  <a:pt x="223611" y="110419"/>
                  <a:pt x="224478" y="110342"/>
                  <a:pt x="225162" y="110181"/>
                </a:cubicBezTo>
                <a:cubicBezTo>
                  <a:pt x="225845" y="110019"/>
                  <a:pt x="226445" y="109742"/>
                  <a:pt x="226962" y="109347"/>
                </a:cubicBezTo>
                <a:cubicBezTo>
                  <a:pt x="228168" y="108419"/>
                  <a:pt x="229223" y="106108"/>
                  <a:pt x="230129" y="102413"/>
                </a:cubicBezTo>
                <a:cubicBezTo>
                  <a:pt x="231035" y="98718"/>
                  <a:pt x="231757" y="94006"/>
                  <a:pt x="232296" y="88278"/>
                </a:cubicBezTo>
                <a:lnTo>
                  <a:pt x="220828" y="88278"/>
                </a:lnTo>
                <a:lnTo>
                  <a:pt x="214960" y="94545"/>
                </a:lnTo>
                <a:lnTo>
                  <a:pt x="200959" y="85344"/>
                </a:lnTo>
                <a:cubicBezTo>
                  <a:pt x="201703" y="84805"/>
                  <a:pt x="202548" y="84283"/>
                  <a:pt x="203492" y="83777"/>
                </a:cubicBezTo>
                <a:cubicBezTo>
                  <a:pt x="204437" y="83272"/>
                  <a:pt x="205415" y="82816"/>
                  <a:pt x="206426" y="82410"/>
                </a:cubicBezTo>
                <a:cubicBezTo>
                  <a:pt x="207109" y="80574"/>
                  <a:pt x="207809" y="78613"/>
                  <a:pt x="208526" y="76526"/>
                </a:cubicBezTo>
                <a:cubicBezTo>
                  <a:pt x="209243" y="74440"/>
                  <a:pt x="209876" y="72445"/>
                  <a:pt x="210427" y="70542"/>
                </a:cubicBezTo>
                <a:lnTo>
                  <a:pt x="191891" y="70542"/>
                </a:lnTo>
                <a:cubicBezTo>
                  <a:pt x="190166" y="84672"/>
                  <a:pt x="185182" y="96384"/>
                  <a:pt x="176939" y="105680"/>
                </a:cubicBezTo>
                <a:cubicBezTo>
                  <a:pt x="168696" y="114976"/>
                  <a:pt x="155945" y="121888"/>
                  <a:pt x="138684" y="126416"/>
                </a:cubicBezTo>
                <a:lnTo>
                  <a:pt x="138017" y="124949"/>
                </a:lnTo>
                <a:cubicBezTo>
                  <a:pt x="150600" y="118565"/>
                  <a:pt x="159573" y="110864"/>
                  <a:pt x="164937" y="101846"/>
                </a:cubicBezTo>
                <a:cubicBezTo>
                  <a:pt x="170302" y="92828"/>
                  <a:pt x="173375" y="82394"/>
                  <a:pt x="174155" y="70542"/>
                </a:cubicBezTo>
                <a:lnTo>
                  <a:pt x="158020" y="70542"/>
                </a:lnTo>
                <a:lnTo>
                  <a:pt x="156820" y="66675"/>
                </a:lnTo>
                <a:lnTo>
                  <a:pt x="210026" y="66675"/>
                </a:lnTo>
                <a:close/>
                <a:moveTo>
                  <a:pt x="875614" y="58941"/>
                </a:moveTo>
                <a:lnTo>
                  <a:pt x="895217" y="66675"/>
                </a:lnTo>
                <a:cubicBezTo>
                  <a:pt x="894970" y="67547"/>
                  <a:pt x="894331" y="68203"/>
                  <a:pt x="893300" y="68642"/>
                </a:cubicBezTo>
                <a:cubicBezTo>
                  <a:pt x="892269" y="69081"/>
                  <a:pt x="890730" y="69270"/>
                  <a:pt x="888683" y="69209"/>
                </a:cubicBezTo>
                <a:cubicBezTo>
                  <a:pt x="888149" y="69748"/>
                  <a:pt x="887616" y="70303"/>
                  <a:pt x="887082" y="70876"/>
                </a:cubicBezTo>
                <a:cubicBezTo>
                  <a:pt x="886549" y="71448"/>
                  <a:pt x="886016" y="72004"/>
                  <a:pt x="885482" y="72543"/>
                </a:cubicBezTo>
                <a:lnTo>
                  <a:pt x="916686" y="72543"/>
                </a:lnTo>
                <a:lnTo>
                  <a:pt x="924820" y="64808"/>
                </a:lnTo>
                <a:lnTo>
                  <a:pt x="939756" y="77343"/>
                </a:lnTo>
                <a:cubicBezTo>
                  <a:pt x="939231" y="77999"/>
                  <a:pt x="938414" y="78488"/>
                  <a:pt x="937305" y="78810"/>
                </a:cubicBezTo>
                <a:cubicBezTo>
                  <a:pt x="936197" y="79132"/>
                  <a:pt x="934747" y="79354"/>
                  <a:pt x="932955" y="79477"/>
                </a:cubicBezTo>
                <a:cubicBezTo>
                  <a:pt x="923218" y="92695"/>
                  <a:pt x="910355" y="103130"/>
                  <a:pt x="894367" y="110781"/>
                </a:cubicBezTo>
                <a:cubicBezTo>
                  <a:pt x="878379" y="118432"/>
                  <a:pt x="858082" y="123599"/>
                  <a:pt x="833476" y="126283"/>
                </a:cubicBezTo>
                <a:lnTo>
                  <a:pt x="832809" y="124282"/>
                </a:lnTo>
                <a:cubicBezTo>
                  <a:pt x="851947" y="119662"/>
                  <a:pt x="868411" y="113534"/>
                  <a:pt x="882199" y="105897"/>
                </a:cubicBezTo>
                <a:cubicBezTo>
                  <a:pt x="895986" y="98260"/>
                  <a:pt x="907082" y="88431"/>
                  <a:pt x="915486" y="76410"/>
                </a:cubicBezTo>
                <a:lnTo>
                  <a:pt x="881348" y="76410"/>
                </a:lnTo>
                <a:cubicBezTo>
                  <a:pt x="879370" y="78299"/>
                  <a:pt x="877192" y="80121"/>
                  <a:pt x="874814" y="81877"/>
                </a:cubicBezTo>
                <a:cubicBezTo>
                  <a:pt x="880436" y="83377"/>
                  <a:pt x="884295" y="85378"/>
                  <a:pt x="886391" y="87880"/>
                </a:cubicBezTo>
                <a:cubicBezTo>
                  <a:pt x="888487" y="90382"/>
                  <a:pt x="889295" y="92787"/>
                  <a:pt x="888816" y="95095"/>
                </a:cubicBezTo>
                <a:cubicBezTo>
                  <a:pt x="888337" y="97404"/>
                  <a:pt x="887045" y="99017"/>
                  <a:pt x="884941" y="99936"/>
                </a:cubicBezTo>
                <a:cubicBezTo>
                  <a:pt x="882836" y="100854"/>
                  <a:pt x="880394" y="100480"/>
                  <a:pt x="877615" y="98812"/>
                </a:cubicBezTo>
                <a:cubicBezTo>
                  <a:pt x="876976" y="96523"/>
                  <a:pt x="875953" y="94234"/>
                  <a:pt x="874548" y="91945"/>
                </a:cubicBezTo>
                <a:cubicBezTo>
                  <a:pt x="873142" y="89656"/>
                  <a:pt x="871586" y="87500"/>
                  <a:pt x="869880" y="85477"/>
                </a:cubicBezTo>
                <a:cubicBezTo>
                  <a:pt x="864799" y="88970"/>
                  <a:pt x="859293" y="92153"/>
                  <a:pt x="853362" y="95029"/>
                </a:cubicBezTo>
                <a:cubicBezTo>
                  <a:pt x="847430" y="97904"/>
                  <a:pt x="841157" y="100321"/>
                  <a:pt x="834543" y="102280"/>
                </a:cubicBezTo>
                <a:lnTo>
                  <a:pt x="833476" y="100813"/>
                </a:lnTo>
                <a:cubicBezTo>
                  <a:pt x="839705" y="97268"/>
                  <a:pt x="845589" y="93097"/>
                  <a:pt x="851127" y="88298"/>
                </a:cubicBezTo>
                <a:cubicBezTo>
                  <a:pt x="856665" y="83499"/>
                  <a:pt x="861552" y="78537"/>
                  <a:pt x="865786" y="73412"/>
                </a:cubicBezTo>
                <a:cubicBezTo>
                  <a:pt x="870020" y="68287"/>
                  <a:pt x="873296" y="63463"/>
                  <a:pt x="875614" y="58941"/>
                </a:cubicBezTo>
                <a:close/>
                <a:moveTo>
                  <a:pt x="311372" y="57874"/>
                </a:moveTo>
                <a:lnTo>
                  <a:pt x="324707" y="71076"/>
                </a:lnTo>
                <a:cubicBezTo>
                  <a:pt x="324196" y="71601"/>
                  <a:pt x="323518" y="71984"/>
                  <a:pt x="322674" y="72226"/>
                </a:cubicBezTo>
                <a:cubicBezTo>
                  <a:pt x="321829" y="72468"/>
                  <a:pt x="320685" y="72618"/>
                  <a:pt x="319240" y="72676"/>
                </a:cubicBezTo>
                <a:cubicBezTo>
                  <a:pt x="316673" y="75710"/>
                  <a:pt x="313573" y="79210"/>
                  <a:pt x="309939" y="83177"/>
                </a:cubicBezTo>
                <a:cubicBezTo>
                  <a:pt x="306305" y="87144"/>
                  <a:pt x="302738" y="90978"/>
                  <a:pt x="299238" y="94679"/>
                </a:cubicBezTo>
                <a:cubicBezTo>
                  <a:pt x="305793" y="99629"/>
                  <a:pt x="309603" y="104500"/>
                  <a:pt x="310666" y="109293"/>
                </a:cubicBezTo>
                <a:cubicBezTo>
                  <a:pt x="311730" y="114085"/>
                  <a:pt x="310985" y="117633"/>
                  <a:pt x="308434" y="119936"/>
                </a:cubicBezTo>
                <a:cubicBezTo>
                  <a:pt x="305882" y="122239"/>
                  <a:pt x="302461" y="122132"/>
                  <a:pt x="298171" y="119615"/>
                </a:cubicBezTo>
                <a:cubicBezTo>
                  <a:pt x="296398" y="113737"/>
                  <a:pt x="293442" y="107791"/>
                  <a:pt x="289303" y="101780"/>
                </a:cubicBezTo>
                <a:cubicBezTo>
                  <a:pt x="285164" y="95768"/>
                  <a:pt x="280874" y="90556"/>
                  <a:pt x="276435" y="86144"/>
                </a:cubicBezTo>
                <a:lnTo>
                  <a:pt x="277635" y="85211"/>
                </a:lnTo>
                <a:cubicBezTo>
                  <a:pt x="281296" y="86147"/>
                  <a:pt x="284608" y="87208"/>
                  <a:pt x="287569" y="88394"/>
                </a:cubicBezTo>
                <a:cubicBezTo>
                  <a:pt x="290531" y="89581"/>
                  <a:pt x="293176" y="90875"/>
                  <a:pt x="295504" y="92278"/>
                </a:cubicBezTo>
                <a:cubicBezTo>
                  <a:pt x="296871" y="88592"/>
                  <a:pt x="298271" y="84730"/>
                  <a:pt x="299704" y="80694"/>
                </a:cubicBezTo>
                <a:cubicBezTo>
                  <a:pt x="301138" y="76657"/>
                  <a:pt x="302405" y="72962"/>
                  <a:pt x="303505" y="69609"/>
                </a:cubicBezTo>
                <a:lnTo>
                  <a:pt x="273234" y="69609"/>
                </a:lnTo>
                <a:lnTo>
                  <a:pt x="272034" y="65742"/>
                </a:lnTo>
                <a:lnTo>
                  <a:pt x="303238" y="65742"/>
                </a:lnTo>
                <a:close/>
                <a:moveTo>
                  <a:pt x="1041102" y="52132"/>
                </a:moveTo>
                <a:lnTo>
                  <a:pt x="1041102" y="67084"/>
                </a:lnTo>
                <a:lnTo>
                  <a:pt x="1064438" y="67084"/>
                </a:lnTo>
                <a:lnTo>
                  <a:pt x="1064438" y="52132"/>
                </a:lnTo>
                <a:close/>
                <a:moveTo>
                  <a:pt x="348577" y="43339"/>
                </a:moveTo>
                <a:lnTo>
                  <a:pt x="367646" y="47339"/>
                </a:lnTo>
                <a:cubicBezTo>
                  <a:pt x="367457" y="48156"/>
                  <a:pt x="366968" y="48823"/>
                  <a:pt x="366179" y="49340"/>
                </a:cubicBezTo>
                <a:cubicBezTo>
                  <a:pt x="365390" y="49856"/>
                  <a:pt x="364235" y="50123"/>
                  <a:pt x="362712" y="50140"/>
                </a:cubicBezTo>
                <a:cubicBezTo>
                  <a:pt x="362465" y="59002"/>
                  <a:pt x="362059" y="67047"/>
                  <a:pt x="361495" y="74276"/>
                </a:cubicBezTo>
                <a:cubicBezTo>
                  <a:pt x="360931" y="81505"/>
                  <a:pt x="359692" y="87950"/>
                  <a:pt x="357778" y="93612"/>
                </a:cubicBezTo>
                <a:cubicBezTo>
                  <a:pt x="368996" y="95968"/>
                  <a:pt x="377248" y="99190"/>
                  <a:pt x="382535" y="103280"/>
                </a:cubicBezTo>
                <a:cubicBezTo>
                  <a:pt x="387823" y="107369"/>
                  <a:pt x="390850" y="111392"/>
                  <a:pt x="391616" y="115348"/>
                </a:cubicBezTo>
                <a:cubicBezTo>
                  <a:pt x="392382" y="119304"/>
                  <a:pt x="391592" y="122260"/>
                  <a:pt x="389245" y="124216"/>
                </a:cubicBezTo>
                <a:cubicBezTo>
                  <a:pt x="386898" y="126171"/>
                  <a:pt x="383699" y="126194"/>
                  <a:pt x="379648" y="124282"/>
                </a:cubicBezTo>
                <a:cubicBezTo>
                  <a:pt x="377364" y="119493"/>
                  <a:pt x="374097" y="114570"/>
                  <a:pt x="369846" y="109514"/>
                </a:cubicBezTo>
                <a:cubicBezTo>
                  <a:pt x="365596" y="104458"/>
                  <a:pt x="361262" y="100002"/>
                  <a:pt x="356845" y="96145"/>
                </a:cubicBezTo>
                <a:cubicBezTo>
                  <a:pt x="354153" y="103113"/>
                  <a:pt x="349369" y="109014"/>
                  <a:pt x="342493" y="113848"/>
                </a:cubicBezTo>
                <a:cubicBezTo>
                  <a:pt x="335617" y="118682"/>
                  <a:pt x="325599" y="122649"/>
                  <a:pt x="312439" y="125749"/>
                </a:cubicBezTo>
                <a:lnTo>
                  <a:pt x="311372" y="123482"/>
                </a:lnTo>
                <a:cubicBezTo>
                  <a:pt x="320672" y="119858"/>
                  <a:pt x="327892" y="115697"/>
                  <a:pt x="333031" y="110997"/>
                </a:cubicBezTo>
                <a:cubicBezTo>
                  <a:pt x="338171" y="106298"/>
                  <a:pt x="341836" y="100803"/>
                  <a:pt x="344027" y="94512"/>
                </a:cubicBezTo>
                <a:cubicBezTo>
                  <a:pt x="346217" y="88221"/>
                  <a:pt x="347540" y="80876"/>
                  <a:pt x="347996" y="72476"/>
                </a:cubicBezTo>
                <a:cubicBezTo>
                  <a:pt x="348451" y="64076"/>
                  <a:pt x="348645" y="54364"/>
                  <a:pt x="348577" y="43339"/>
                </a:cubicBezTo>
                <a:close/>
                <a:moveTo>
                  <a:pt x="1041102" y="33729"/>
                </a:moveTo>
                <a:lnTo>
                  <a:pt x="1041102" y="48281"/>
                </a:lnTo>
                <a:lnTo>
                  <a:pt x="1064438" y="48281"/>
                </a:lnTo>
                <a:lnTo>
                  <a:pt x="1064438" y="33729"/>
                </a:lnTo>
                <a:close/>
                <a:moveTo>
                  <a:pt x="785737" y="30137"/>
                </a:moveTo>
                <a:cubicBezTo>
                  <a:pt x="791673" y="33919"/>
                  <a:pt x="795709" y="37698"/>
                  <a:pt x="797845" y="41474"/>
                </a:cubicBezTo>
                <a:cubicBezTo>
                  <a:pt x="799981" y="45250"/>
                  <a:pt x="800801" y="48533"/>
                  <a:pt x="800304" y="51323"/>
                </a:cubicBezTo>
                <a:cubicBezTo>
                  <a:pt x="799806" y="54113"/>
                  <a:pt x="798576" y="55921"/>
                  <a:pt x="796614" y="56747"/>
                </a:cubicBezTo>
                <a:cubicBezTo>
                  <a:pt x="794651" y="57572"/>
                  <a:pt x="792539" y="56926"/>
                  <a:pt x="790279" y="54807"/>
                </a:cubicBezTo>
                <a:cubicBezTo>
                  <a:pt x="790204" y="50768"/>
                  <a:pt x="789552" y="46578"/>
                  <a:pt x="788325" y="42239"/>
                </a:cubicBezTo>
                <a:cubicBezTo>
                  <a:pt x="787098" y="37899"/>
                  <a:pt x="785745" y="34043"/>
                  <a:pt x="784267" y="30671"/>
                </a:cubicBezTo>
                <a:close/>
                <a:moveTo>
                  <a:pt x="1041102" y="15460"/>
                </a:moveTo>
                <a:lnTo>
                  <a:pt x="1041102" y="30012"/>
                </a:lnTo>
                <a:lnTo>
                  <a:pt x="1064438" y="30012"/>
                </a:lnTo>
                <a:lnTo>
                  <a:pt x="1064438" y="15460"/>
                </a:lnTo>
                <a:close/>
                <a:moveTo>
                  <a:pt x="86144" y="6134"/>
                </a:moveTo>
                <a:cubicBezTo>
                  <a:pt x="94856" y="7810"/>
                  <a:pt x="100893" y="10259"/>
                  <a:pt x="104256" y="13481"/>
                </a:cubicBezTo>
                <a:cubicBezTo>
                  <a:pt x="107618" y="16703"/>
                  <a:pt x="109079" y="19844"/>
                  <a:pt x="108640" y="22903"/>
                </a:cubicBezTo>
                <a:cubicBezTo>
                  <a:pt x="108201" y="25962"/>
                  <a:pt x="106636" y="28086"/>
                  <a:pt x="103944" y="29275"/>
                </a:cubicBezTo>
                <a:cubicBezTo>
                  <a:pt x="101252" y="30463"/>
                  <a:pt x="98208" y="29861"/>
                  <a:pt x="94812" y="27470"/>
                </a:cubicBezTo>
                <a:cubicBezTo>
                  <a:pt x="94256" y="23723"/>
                  <a:pt x="93034" y="20017"/>
                  <a:pt x="91145" y="16352"/>
                </a:cubicBezTo>
                <a:cubicBezTo>
                  <a:pt x="89256" y="12688"/>
                  <a:pt x="87233" y="9549"/>
                  <a:pt x="85077" y="6934"/>
                </a:cubicBezTo>
                <a:close/>
                <a:moveTo>
                  <a:pt x="807341" y="4934"/>
                </a:moveTo>
                <a:lnTo>
                  <a:pt x="821333" y="15735"/>
                </a:lnTo>
                <a:cubicBezTo>
                  <a:pt x="820930" y="16280"/>
                  <a:pt x="820302" y="16791"/>
                  <a:pt x="819449" y="17269"/>
                </a:cubicBezTo>
                <a:cubicBezTo>
                  <a:pt x="818596" y="17747"/>
                  <a:pt x="817535" y="18125"/>
                  <a:pt x="816265" y="18402"/>
                </a:cubicBezTo>
                <a:lnTo>
                  <a:pt x="816265" y="108947"/>
                </a:lnTo>
                <a:cubicBezTo>
                  <a:pt x="816337" y="112236"/>
                  <a:pt x="815957" y="115052"/>
                  <a:pt x="815125" y="117393"/>
                </a:cubicBezTo>
                <a:cubicBezTo>
                  <a:pt x="814294" y="119734"/>
                  <a:pt x="812582" y="121600"/>
                  <a:pt x="809988" y="122993"/>
                </a:cubicBezTo>
                <a:cubicBezTo>
                  <a:pt x="807395" y="124386"/>
                  <a:pt x="803491" y="125305"/>
                  <a:pt x="798277" y="125749"/>
                </a:cubicBezTo>
                <a:cubicBezTo>
                  <a:pt x="798093" y="123593"/>
                  <a:pt x="797793" y="121671"/>
                  <a:pt x="797376" y="119982"/>
                </a:cubicBezTo>
                <a:cubicBezTo>
                  <a:pt x="796959" y="118293"/>
                  <a:pt x="796325" y="116970"/>
                  <a:pt x="795474" y="116015"/>
                </a:cubicBezTo>
                <a:cubicBezTo>
                  <a:pt x="794596" y="114948"/>
                  <a:pt x="793383" y="114014"/>
                  <a:pt x="791837" y="113214"/>
                </a:cubicBezTo>
                <a:cubicBezTo>
                  <a:pt x="790292" y="112414"/>
                  <a:pt x="788079" y="111747"/>
                  <a:pt x="785198" y="111214"/>
                </a:cubicBezTo>
                <a:lnTo>
                  <a:pt x="785198" y="109347"/>
                </a:lnTo>
                <a:cubicBezTo>
                  <a:pt x="785327" y="109357"/>
                  <a:pt x="786374" y="109426"/>
                  <a:pt x="788337" y="109555"/>
                </a:cubicBezTo>
                <a:cubicBezTo>
                  <a:pt x="790300" y="109683"/>
                  <a:pt x="792404" y="109811"/>
                  <a:pt x="794649" y="109940"/>
                </a:cubicBezTo>
                <a:cubicBezTo>
                  <a:pt x="796893" y="110068"/>
                  <a:pt x="798503" y="110137"/>
                  <a:pt x="799478" y="110147"/>
                </a:cubicBezTo>
                <a:cubicBezTo>
                  <a:pt x="800523" y="110144"/>
                  <a:pt x="801235" y="109917"/>
                  <a:pt x="801613" y="109464"/>
                </a:cubicBezTo>
                <a:cubicBezTo>
                  <a:pt x="801991" y="109011"/>
                  <a:pt x="802169" y="108350"/>
                  <a:pt x="802147" y="107480"/>
                </a:cubicBezTo>
                <a:lnTo>
                  <a:pt x="802147" y="70542"/>
                </a:lnTo>
                <a:cubicBezTo>
                  <a:pt x="800746" y="73093"/>
                  <a:pt x="799177" y="75926"/>
                  <a:pt x="797443" y="79043"/>
                </a:cubicBezTo>
                <a:cubicBezTo>
                  <a:pt x="795708" y="82160"/>
                  <a:pt x="793806" y="85461"/>
                  <a:pt x="791737" y="88945"/>
                </a:cubicBezTo>
                <a:cubicBezTo>
                  <a:pt x="791804" y="89709"/>
                  <a:pt x="791671" y="90514"/>
                  <a:pt x="791337" y="91362"/>
                </a:cubicBezTo>
                <a:cubicBezTo>
                  <a:pt x="791003" y="92209"/>
                  <a:pt x="790470" y="92915"/>
                  <a:pt x="789736" y="93478"/>
                </a:cubicBezTo>
                <a:lnTo>
                  <a:pt x="780928" y="78810"/>
                </a:lnTo>
                <a:cubicBezTo>
                  <a:pt x="782879" y="77615"/>
                  <a:pt x="785749" y="75704"/>
                  <a:pt x="789535" y="73076"/>
                </a:cubicBezTo>
                <a:cubicBezTo>
                  <a:pt x="793322" y="70448"/>
                  <a:pt x="797526" y="67470"/>
                  <a:pt x="802147" y="64141"/>
                </a:cubicBezTo>
                <a:lnTo>
                  <a:pt x="802147" y="16269"/>
                </a:lnTo>
                <a:lnTo>
                  <a:pt x="786132" y="16269"/>
                </a:lnTo>
                <a:lnTo>
                  <a:pt x="784931" y="12402"/>
                </a:lnTo>
                <a:lnTo>
                  <a:pt x="800946" y="12402"/>
                </a:lnTo>
                <a:close/>
                <a:moveTo>
                  <a:pt x="1070305" y="3609"/>
                </a:moveTo>
                <a:lnTo>
                  <a:pt x="1085374" y="15195"/>
                </a:lnTo>
                <a:cubicBezTo>
                  <a:pt x="1084913" y="15742"/>
                  <a:pt x="1084235" y="16281"/>
                  <a:pt x="1083340" y="16812"/>
                </a:cubicBezTo>
                <a:cubicBezTo>
                  <a:pt x="1082446" y="17343"/>
                  <a:pt x="1081301" y="17783"/>
                  <a:pt x="1079907" y="18130"/>
                </a:cubicBezTo>
                <a:lnTo>
                  <a:pt x="1079907" y="75337"/>
                </a:lnTo>
                <a:cubicBezTo>
                  <a:pt x="1079634" y="75976"/>
                  <a:pt x="1078112" y="76799"/>
                  <a:pt x="1075339" y="77805"/>
                </a:cubicBezTo>
                <a:cubicBezTo>
                  <a:pt x="1072567" y="78811"/>
                  <a:pt x="1069778" y="79367"/>
                  <a:pt x="1066972" y="79472"/>
                </a:cubicBezTo>
                <a:lnTo>
                  <a:pt x="1064438" y="79472"/>
                </a:lnTo>
                <a:lnTo>
                  <a:pt x="1064438" y="70934"/>
                </a:lnTo>
                <a:lnTo>
                  <a:pt x="1041102" y="70934"/>
                </a:lnTo>
                <a:lnTo>
                  <a:pt x="1041102" y="74936"/>
                </a:lnTo>
                <a:cubicBezTo>
                  <a:pt x="1040974" y="75848"/>
                  <a:pt x="1039663" y="76893"/>
                  <a:pt x="1037168" y="78072"/>
                </a:cubicBezTo>
                <a:cubicBezTo>
                  <a:pt x="1034673" y="79250"/>
                  <a:pt x="1031762" y="79895"/>
                  <a:pt x="1028433" y="80006"/>
                </a:cubicBezTo>
                <a:lnTo>
                  <a:pt x="1026300" y="80006"/>
                </a:lnTo>
                <a:lnTo>
                  <a:pt x="1026300" y="5342"/>
                </a:lnTo>
                <a:lnTo>
                  <a:pt x="1041635" y="11743"/>
                </a:lnTo>
                <a:lnTo>
                  <a:pt x="1063104" y="11743"/>
                </a:lnTo>
                <a:close/>
                <a:moveTo>
                  <a:pt x="626383" y="3201"/>
                </a:moveTo>
                <a:lnTo>
                  <a:pt x="642385" y="16669"/>
                </a:lnTo>
                <a:cubicBezTo>
                  <a:pt x="641474" y="17758"/>
                  <a:pt x="639429" y="18647"/>
                  <a:pt x="636251" y="19336"/>
                </a:cubicBezTo>
                <a:cubicBezTo>
                  <a:pt x="635982" y="24945"/>
                  <a:pt x="635820" y="30396"/>
                  <a:pt x="635768" y="35688"/>
                </a:cubicBezTo>
                <a:cubicBezTo>
                  <a:pt x="635715" y="40980"/>
                  <a:pt x="635787" y="46064"/>
                  <a:pt x="635984" y="50940"/>
                </a:cubicBezTo>
                <a:cubicBezTo>
                  <a:pt x="637696" y="51051"/>
                  <a:pt x="639340" y="51229"/>
                  <a:pt x="640918" y="51473"/>
                </a:cubicBezTo>
                <a:cubicBezTo>
                  <a:pt x="644131" y="47795"/>
                  <a:pt x="647514" y="43742"/>
                  <a:pt x="651068" y="39314"/>
                </a:cubicBezTo>
                <a:cubicBezTo>
                  <a:pt x="654621" y="34885"/>
                  <a:pt x="658004" y="30545"/>
                  <a:pt x="661217" y="26295"/>
                </a:cubicBezTo>
                <a:cubicBezTo>
                  <a:pt x="664430" y="22044"/>
                  <a:pt x="667131" y="18346"/>
                  <a:pt x="669322" y="15202"/>
                </a:cubicBezTo>
                <a:lnTo>
                  <a:pt x="685791" y="29204"/>
                </a:lnTo>
                <a:cubicBezTo>
                  <a:pt x="685399" y="29751"/>
                  <a:pt x="684777" y="30090"/>
                  <a:pt x="683925" y="30221"/>
                </a:cubicBezTo>
                <a:cubicBezTo>
                  <a:pt x="683072" y="30351"/>
                  <a:pt x="681939" y="30190"/>
                  <a:pt x="680523" y="29737"/>
                </a:cubicBezTo>
                <a:cubicBezTo>
                  <a:pt x="676448" y="33049"/>
                  <a:pt x="671197" y="36727"/>
                  <a:pt x="664771" y="40772"/>
                </a:cubicBezTo>
                <a:cubicBezTo>
                  <a:pt x="658346" y="44817"/>
                  <a:pt x="651995" y="48562"/>
                  <a:pt x="645719" y="52007"/>
                </a:cubicBezTo>
                <a:cubicBezTo>
                  <a:pt x="656880" y="53954"/>
                  <a:pt x="665283" y="56852"/>
                  <a:pt x="670928" y="60701"/>
                </a:cubicBezTo>
                <a:cubicBezTo>
                  <a:pt x="676574" y="64551"/>
                  <a:pt x="680006" y="68470"/>
                  <a:pt x="681223" y="72459"/>
                </a:cubicBezTo>
                <a:cubicBezTo>
                  <a:pt x="682441" y="76448"/>
                  <a:pt x="681989" y="79626"/>
                  <a:pt x="679867" y="81992"/>
                </a:cubicBezTo>
                <a:cubicBezTo>
                  <a:pt x="677745" y="84358"/>
                  <a:pt x="674497" y="85031"/>
                  <a:pt x="670122" y="84011"/>
                </a:cubicBezTo>
                <a:cubicBezTo>
                  <a:pt x="666277" y="78971"/>
                  <a:pt x="661265" y="73915"/>
                  <a:pt x="655087" y="68842"/>
                </a:cubicBezTo>
                <a:cubicBezTo>
                  <a:pt x="648908" y="63769"/>
                  <a:pt x="642630" y="59313"/>
                  <a:pt x="636251" y="55474"/>
                </a:cubicBezTo>
                <a:cubicBezTo>
                  <a:pt x="636973" y="68978"/>
                  <a:pt x="639863" y="80174"/>
                  <a:pt x="644919" y="89061"/>
                </a:cubicBezTo>
                <a:cubicBezTo>
                  <a:pt x="649975" y="97948"/>
                  <a:pt x="658465" y="103510"/>
                  <a:pt x="670389" y="105747"/>
                </a:cubicBezTo>
                <a:cubicBezTo>
                  <a:pt x="672203" y="106155"/>
                  <a:pt x="673542" y="106205"/>
                  <a:pt x="674406" y="105897"/>
                </a:cubicBezTo>
                <a:cubicBezTo>
                  <a:pt x="675270" y="105588"/>
                  <a:pt x="675975" y="104872"/>
                  <a:pt x="676523" y="103746"/>
                </a:cubicBezTo>
                <a:cubicBezTo>
                  <a:pt x="677648" y="101454"/>
                  <a:pt x="678698" y="98804"/>
                  <a:pt x="679673" y="95795"/>
                </a:cubicBezTo>
                <a:cubicBezTo>
                  <a:pt x="680648" y="92787"/>
                  <a:pt x="681598" y="89570"/>
                  <a:pt x="682524" y="86144"/>
                </a:cubicBezTo>
                <a:lnTo>
                  <a:pt x="683924" y="86278"/>
                </a:lnTo>
                <a:lnTo>
                  <a:pt x="683512" y="108814"/>
                </a:lnTo>
                <a:cubicBezTo>
                  <a:pt x="686329" y="111581"/>
                  <a:pt x="688077" y="113914"/>
                  <a:pt x="688756" y="115815"/>
                </a:cubicBezTo>
                <a:cubicBezTo>
                  <a:pt x="689435" y="117715"/>
                  <a:pt x="689380" y="119382"/>
                  <a:pt x="688591" y="120815"/>
                </a:cubicBezTo>
                <a:cubicBezTo>
                  <a:pt x="686807" y="123924"/>
                  <a:pt x="683924" y="125607"/>
                  <a:pt x="679940" y="125866"/>
                </a:cubicBezTo>
                <a:cubicBezTo>
                  <a:pt x="675956" y="126124"/>
                  <a:pt x="671172" y="125507"/>
                  <a:pt x="665588" y="124016"/>
                </a:cubicBezTo>
                <a:cubicBezTo>
                  <a:pt x="654687" y="121475"/>
                  <a:pt x="646077" y="117114"/>
                  <a:pt x="639760" y="110933"/>
                </a:cubicBezTo>
                <a:cubicBezTo>
                  <a:pt x="633442" y="104752"/>
                  <a:pt x="628817" y="96995"/>
                  <a:pt x="625883" y="87661"/>
                </a:cubicBezTo>
                <a:cubicBezTo>
                  <a:pt x="622949" y="78328"/>
                  <a:pt x="621108" y="67662"/>
                  <a:pt x="620357" y="55663"/>
                </a:cubicBezTo>
                <a:cubicBezTo>
                  <a:pt x="619607" y="43665"/>
                  <a:pt x="619349" y="30578"/>
                  <a:pt x="619582" y="16402"/>
                </a:cubicBezTo>
                <a:lnTo>
                  <a:pt x="566909" y="16402"/>
                </a:lnTo>
                <a:lnTo>
                  <a:pt x="565709" y="12668"/>
                </a:lnTo>
                <a:lnTo>
                  <a:pt x="617982" y="12668"/>
                </a:lnTo>
                <a:close/>
                <a:moveTo>
                  <a:pt x="1315765" y="3067"/>
                </a:moveTo>
                <a:lnTo>
                  <a:pt x="1337767" y="5201"/>
                </a:lnTo>
                <a:cubicBezTo>
                  <a:pt x="1337662" y="6206"/>
                  <a:pt x="1337240" y="7029"/>
                  <a:pt x="1336500" y="7668"/>
                </a:cubicBezTo>
                <a:cubicBezTo>
                  <a:pt x="1335761" y="8307"/>
                  <a:pt x="1334539" y="8729"/>
                  <a:pt x="1332833" y="8935"/>
                </a:cubicBezTo>
                <a:cubicBezTo>
                  <a:pt x="1333623" y="26011"/>
                  <a:pt x="1335926" y="40946"/>
                  <a:pt x="1339743" y="53740"/>
                </a:cubicBezTo>
                <a:cubicBezTo>
                  <a:pt x="1343560" y="66534"/>
                  <a:pt x="1349755" y="77410"/>
                  <a:pt x="1358328" y="86366"/>
                </a:cubicBezTo>
                <a:cubicBezTo>
                  <a:pt x="1366901" y="95323"/>
                  <a:pt x="1378717" y="102583"/>
                  <a:pt x="1393774" y="108147"/>
                </a:cubicBezTo>
                <a:lnTo>
                  <a:pt x="1393508" y="109747"/>
                </a:lnTo>
                <a:cubicBezTo>
                  <a:pt x="1389499" y="110497"/>
                  <a:pt x="1386248" y="112197"/>
                  <a:pt x="1383756" y="114848"/>
                </a:cubicBezTo>
                <a:cubicBezTo>
                  <a:pt x="1381264" y="117498"/>
                  <a:pt x="1379581" y="120999"/>
                  <a:pt x="1378706" y="125349"/>
                </a:cubicBezTo>
                <a:cubicBezTo>
                  <a:pt x="1367609" y="119379"/>
                  <a:pt x="1358821" y="111954"/>
                  <a:pt x="1352342" y="103075"/>
                </a:cubicBezTo>
                <a:cubicBezTo>
                  <a:pt x="1345863" y="94195"/>
                  <a:pt x="1341066" y="83946"/>
                  <a:pt x="1337950" y="72325"/>
                </a:cubicBezTo>
                <a:cubicBezTo>
                  <a:pt x="1334834" y="60705"/>
                  <a:pt x="1332773" y="47798"/>
                  <a:pt x="1331767" y="33604"/>
                </a:cubicBezTo>
                <a:cubicBezTo>
                  <a:pt x="1331172" y="45090"/>
                  <a:pt x="1329161" y="56375"/>
                  <a:pt x="1325731" y="67460"/>
                </a:cubicBezTo>
                <a:cubicBezTo>
                  <a:pt x="1322302" y="78546"/>
                  <a:pt x="1316221" y="89061"/>
                  <a:pt x="1307487" y="99005"/>
                </a:cubicBezTo>
                <a:cubicBezTo>
                  <a:pt x="1298753" y="108950"/>
                  <a:pt x="1286133" y="117953"/>
                  <a:pt x="1269625" y="126016"/>
                </a:cubicBezTo>
                <a:lnTo>
                  <a:pt x="1268159" y="124149"/>
                </a:lnTo>
                <a:cubicBezTo>
                  <a:pt x="1280226" y="115227"/>
                  <a:pt x="1289562" y="105901"/>
                  <a:pt x="1296168" y="96173"/>
                </a:cubicBezTo>
                <a:cubicBezTo>
                  <a:pt x="1302774" y="86444"/>
                  <a:pt x="1307456" y="76439"/>
                  <a:pt x="1310214" y="66158"/>
                </a:cubicBezTo>
                <a:cubicBezTo>
                  <a:pt x="1312972" y="55878"/>
                  <a:pt x="1314611" y="45448"/>
                  <a:pt x="1315133" y="34869"/>
                </a:cubicBezTo>
                <a:cubicBezTo>
                  <a:pt x="1315655" y="24290"/>
                  <a:pt x="1315866" y="13690"/>
                  <a:pt x="1315765" y="3067"/>
                </a:cubicBezTo>
                <a:close/>
                <a:moveTo>
                  <a:pt x="703726" y="1600"/>
                </a:moveTo>
                <a:cubicBezTo>
                  <a:pt x="710583" y="4733"/>
                  <a:pt x="715248" y="8085"/>
                  <a:pt x="717723" y="11656"/>
                </a:cubicBezTo>
                <a:cubicBezTo>
                  <a:pt x="720197" y="15226"/>
                  <a:pt x="721149" y="18420"/>
                  <a:pt x="720579" y="21236"/>
                </a:cubicBezTo>
                <a:cubicBezTo>
                  <a:pt x="720009" y="24052"/>
                  <a:pt x="718586" y="25896"/>
                  <a:pt x="716309" y="26766"/>
                </a:cubicBezTo>
                <a:cubicBezTo>
                  <a:pt x="714033" y="27636"/>
                  <a:pt x="711572" y="26938"/>
                  <a:pt x="708927" y="24670"/>
                </a:cubicBezTo>
                <a:cubicBezTo>
                  <a:pt x="708716" y="20844"/>
                  <a:pt x="707938" y="16927"/>
                  <a:pt x="706593" y="12918"/>
                </a:cubicBezTo>
                <a:cubicBezTo>
                  <a:pt x="705249" y="8910"/>
                  <a:pt x="703804" y="5359"/>
                  <a:pt x="702259" y="2267"/>
                </a:cubicBezTo>
                <a:close/>
                <a:moveTo>
                  <a:pt x="379648" y="1467"/>
                </a:moveTo>
                <a:cubicBezTo>
                  <a:pt x="379727" y="1525"/>
                  <a:pt x="380605" y="2209"/>
                  <a:pt x="382280" y="3522"/>
                </a:cubicBezTo>
                <a:cubicBezTo>
                  <a:pt x="383955" y="4834"/>
                  <a:pt x="385949" y="6427"/>
                  <a:pt x="388261" y="8302"/>
                </a:cubicBezTo>
                <a:cubicBezTo>
                  <a:pt x="390573" y="10178"/>
                  <a:pt x="392725" y="11988"/>
                  <a:pt x="394716" y="13735"/>
                </a:cubicBezTo>
                <a:cubicBezTo>
                  <a:pt x="394502" y="14466"/>
                  <a:pt x="394063" y="15005"/>
                  <a:pt x="393399" y="15352"/>
                </a:cubicBezTo>
                <a:cubicBezTo>
                  <a:pt x="392735" y="15699"/>
                  <a:pt x="391930" y="15872"/>
                  <a:pt x="390982" y="15869"/>
                </a:cubicBezTo>
                <a:lnTo>
                  <a:pt x="362579" y="15869"/>
                </a:lnTo>
                <a:cubicBezTo>
                  <a:pt x="360687" y="19330"/>
                  <a:pt x="358637" y="22809"/>
                  <a:pt x="356428" y="26303"/>
                </a:cubicBezTo>
                <a:cubicBezTo>
                  <a:pt x="354219" y="29798"/>
                  <a:pt x="352002" y="32943"/>
                  <a:pt x="349777" y="35738"/>
                </a:cubicBezTo>
                <a:lnTo>
                  <a:pt x="370446" y="35738"/>
                </a:lnTo>
                <a:lnTo>
                  <a:pt x="376847" y="28937"/>
                </a:lnTo>
                <a:lnTo>
                  <a:pt x="389916" y="38938"/>
                </a:lnTo>
                <a:cubicBezTo>
                  <a:pt x="389577" y="39416"/>
                  <a:pt x="389021" y="39861"/>
                  <a:pt x="388249" y="40272"/>
                </a:cubicBezTo>
                <a:cubicBezTo>
                  <a:pt x="387476" y="40683"/>
                  <a:pt x="386521" y="40994"/>
                  <a:pt x="385382" y="41205"/>
                </a:cubicBezTo>
                <a:lnTo>
                  <a:pt x="385382" y="90011"/>
                </a:lnTo>
                <a:cubicBezTo>
                  <a:pt x="385129" y="90639"/>
                  <a:pt x="383768" y="91417"/>
                  <a:pt x="381298" y="92345"/>
                </a:cubicBezTo>
                <a:cubicBezTo>
                  <a:pt x="378828" y="93273"/>
                  <a:pt x="376367" y="93784"/>
                  <a:pt x="373914" y="93879"/>
                </a:cubicBezTo>
                <a:lnTo>
                  <a:pt x="371647" y="93879"/>
                </a:lnTo>
                <a:lnTo>
                  <a:pt x="371647" y="39472"/>
                </a:lnTo>
                <a:lnTo>
                  <a:pt x="338976" y="39472"/>
                </a:lnTo>
                <a:lnTo>
                  <a:pt x="338976" y="90678"/>
                </a:lnTo>
                <a:cubicBezTo>
                  <a:pt x="338848" y="91514"/>
                  <a:pt x="337603" y="92476"/>
                  <a:pt x="335242" y="93562"/>
                </a:cubicBezTo>
                <a:cubicBezTo>
                  <a:pt x="332881" y="94648"/>
                  <a:pt x="330169" y="95243"/>
                  <a:pt x="327108" y="95345"/>
                </a:cubicBezTo>
                <a:lnTo>
                  <a:pt x="324974" y="95345"/>
                </a:lnTo>
                <a:lnTo>
                  <a:pt x="324974" y="29737"/>
                </a:lnTo>
                <a:lnTo>
                  <a:pt x="339643" y="35738"/>
                </a:lnTo>
                <a:lnTo>
                  <a:pt x="344977" y="35738"/>
                </a:lnTo>
                <a:cubicBezTo>
                  <a:pt x="345110" y="32860"/>
                  <a:pt x="345243" y="29648"/>
                  <a:pt x="345377" y="26103"/>
                </a:cubicBezTo>
                <a:cubicBezTo>
                  <a:pt x="345510" y="22558"/>
                  <a:pt x="345643" y="19147"/>
                  <a:pt x="345777" y="15869"/>
                </a:cubicBezTo>
                <a:lnTo>
                  <a:pt x="319907" y="15869"/>
                </a:lnTo>
                <a:lnTo>
                  <a:pt x="318840" y="12135"/>
                </a:lnTo>
                <a:lnTo>
                  <a:pt x="371380" y="12135"/>
                </a:lnTo>
                <a:close/>
                <a:moveTo>
                  <a:pt x="731456" y="1200"/>
                </a:moveTo>
                <a:lnTo>
                  <a:pt x="749070" y="5734"/>
                </a:lnTo>
                <a:cubicBezTo>
                  <a:pt x="748809" y="6554"/>
                  <a:pt x="748264" y="7215"/>
                  <a:pt x="747435" y="7718"/>
                </a:cubicBezTo>
                <a:cubicBezTo>
                  <a:pt x="746607" y="8221"/>
                  <a:pt x="745462" y="8448"/>
                  <a:pt x="743999" y="8401"/>
                </a:cubicBezTo>
                <a:cubicBezTo>
                  <a:pt x="742014" y="11338"/>
                  <a:pt x="739612" y="14532"/>
                  <a:pt x="736794" y="17986"/>
                </a:cubicBezTo>
                <a:cubicBezTo>
                  <a:pt x="733975" y="21439"/>
                  <a:pt x="731040" y="24734"/>
                  <a:pt x="727989" y="27870"/>
                </a:cubicBezTo>
                <a:lnTo>
                  <a:pt x="732123" y="27870"/>
                </a:lnTo>
                <a:lnTo>
                  <a:pt x="738795" y="19069"/>
                </a:lnTo>
                <a:cubicBezTo>
                  <a:pt x="739012" y="19236"/>
                  <a:pt x="740446" y="20436"/>
                  <a:pt x="743099" y="22670"/>
                </a:cubicBezTo>
                <a:cubicBezTo>
                  <a:pt x="745751" y="24903"/>
                  <a:pt x="748319" y="27170"/>
                  <a:pt x="750805" y="29470"/>
                </a:cubicBezTo>
                <a:cubicBezTo>
                  <a:pt x="750802" y="29598"/>
                  <a:pt x="750774" y="29709"/>
                  <a:pt x="750721" y="29804"/>
                </a:cubicBezTo>
                <a:cubicBezTo>
                  <a:pt x="750668" y="29898"/>
                  <a:pt x="750607" y="30009"/>
                  <a:pt x="750538" y="30137"/>
                </a:cubicBezTo>
                <a:cubicBezTo>
                  <a:pt x="756570" y="33790"/>
                  <a:pt x="760652" y="37485"/>
                  <a:pt x="762785" y="41222"/>
                </a:cubicBezTo>
                <a:cubicBezTo>
                  <a:pt x="764917" y="44959"/>
                  <a:pt x="765700" y="48220"/>
                  <a:pt x="765133" y="51006"/>
                </a:cubicBezTo>
                <a:cubicBezTo>
                  <a:pt x="764566" y="53793"/>
                  <a:pt x="763250" y="55588"/>
                  <a:pt x="761184" y="56390"/>
                </a:cubicBezTo>
                <a:cubicBezTo>
                  <a:pt x="759119" y="57193"/>
                  <a:pt x="756904" y="56488"/>
                  <a:pt x="754541" y="54274"/>
                </a:cubicBezTo>
                <a:cubicBezTo>
                  <a:pt x="754480" y="50456"/>
                  <a:pt x="753868" y="46523"/>
                  <a:pt x="752706" y="42472"/>
                </a:cubicBezTo>
                <a:cubicBezTo>
                  <a:pt x="751544" y="38422"/>
                  <a:pt x="750199" y="34754"/>
                  <a:pt x="748670" y="31471"/>
                </a:cubicBezTo>
                <a:cubicBezTo>
                  <a:pt x="748467" y="31535"/>
                  <a:pt x="748239" y="31574"/>
                  <a:pt x="747986" y="31587"/>
                </a:cubicBezTo>
                <a:cubicBezTo>
                  <a:pt x="747733" y="31601"/>
                  <a:pt x="747471" y="31607"/>
                  <a:pt x="747202" y="31604"/>
                </a:cubicBezTo>
                <a:lnTo>
                  <a:pt x="729588" y="31604"/>
                </a:lnTo>
                <a:lnTo>
                  <a:pt x="729588" y="52273"/>
                </a:lnTo>
                <a:lnTo>
                  <a:pt x="731856" y="52273"/>
                </a:lnTo>
                <a:lnTo>
                  <a:pt x="738395" y="43606"/>
                </a:lnTo>
                <a:cubicBezTo>
                  <a:pt x="738603" y="43767"/>
                  <a:pt x="739988" y="44945"/>
                  <a:pt x="742548" y="47139"/>
                </a:cubicBezTo>
                <a:cubicBezTo>
                  <a:pt x="745108" y="49334"/>
                  <a:pt x="747594" y="51579"/>
                  <a:pt x="750004" y="53874"/>
                </a:cubicBezTo>
                <a:cubicBezTo>
                  <a:pt x="749796" y="54604"/>
                  <a:pt x="749379" y="55143"/>
                  <a:pt x="748753" y="55490"/>
                </a:cubicBezTo>
                <a:cubicBezTo>
                  <a:pt x="748127" y="55838"/>
                  <a:pt x="747344" y="56010"/>
                  <a:pt x="746401" y="56007"/>
                </a:cubicBezTo>
                <a:lnTo>
                  <a:pt x="729588" y="56007"/>
                </a:lnTo>
                <a:lnTo>
                  <a:pt x="729588" y="66542"/>
                </a:lnTo>
                <a:cubicBezTo>
                  <a:pt x="729588" y="70431"/>
                  <a:pt x="729455" y="74387"/>
                  <a:pt x="729188" y="78410"/>
                </a:cubicBezTo>
                <a:lnTo>
                  <a:pt x="731456" y="78410"/>
                </a:lnTo>
                <a:lnTo>
                  <a:pt x="738128" y="69742"/>
                </a:lnTo>
                <a:cubicBezTo>
                  <a:pt x="738245" y="69839"/>
                  <a:pt x="739279" y="70712"/>
                  <a:pt x="741230" y="72359"/>
                </a:cubicBezTo>
                <a:cubicBezTo>
                  <a:pt x="743182" y="74007"/>
                  <a:pt x="745351" y="75846"/>
                  <a:pt x="747737" y="77877"/>
                </a:cubicBezTo>
                <a:cubicBezTo>
                  <a:pt x="750048" y="76437"/>
                  <a:pt x="752894" y="74548"/>
                  <a:pt x="756273" y="72209"/>
                </a:cubicBezTo>
                <a:cubicBezTo>
                  <a:pt x="759651" y="69870"/>
                  <a:pt x="763297" y="67314"/>
                  <a:pt x="767209" y="64542"/>
                </a:cubicBezTo>
                <a:lnTo>
                  <a:pt x="767209" y="16269"/>
                </a:lnTo>
                <a:lnTo>
                  <a:pt x="748137" y="16269"/>
                </a:lnTo>
                <a:lnTo>
                  <a:pt x="746936" y="12402"/>
                </a:lnTo>
                <a:lnTo>
                  <a:pt x="766009" y="12402"/>
                </a:lnTo>
                <a:lnTo>
                  <a:pt x="772137" y="5067"/>
                </a:lnTo>
                <a:lnTo>
                  <a:pt x="785737" y="15602"/>
                </a:lnTo>
                <a:cubicBezTo>
                  <a:pt x="785397" y="16149"/>
                  <a:pt x="784807" y="16655"/>
                  <a:pt x="783967" y="17119"/>
                </a:cubicBezTo>
                <a:cubicBezTo>
                  <a:pt x="783126" y="17583"/>
                  <a:pt x="782069" y="17922"/>
                  <a:pt x="780794" y="18136"/>
                </a:cubicBezTo>
                <a:lnTo>
                  <a:pt x="780794" y="109347"/>
                </a:lnTo>
                <a:cubicBezTo>
                  <a:pt x="780869" y="112592"/>
                  <a:pt x="780497" y="115378"/>
                  <a:pt x="779679" y="117704"/>
                </a:cubicBezTo>
                <a:cubicBezTo>
                  <a:pt x="778861" y="120030"/>
                  <a:pt x="777147" y="121897"/>
                  <a:pt x="774537" y="123304"/>
                </a:cubicBezTo>
                <a:cubicBezTo>
                  <a:pt x="771927" y="124712"/>
                  <a:pt x="767973" y="125660"/>
                  <a:pt x="762673" y="126149"/>
                </a:cubicBezTo>
                <a:cubicBezTo>
                  <a:pt x="762493" y="124002"/>
                  <a:pt x="762187" y="122096"/>
                  <a:pt x="761756" y="120432"/>
                </a:cubicBezTo>
                <a:cubicBezTo>
                  <a:pt x="761325" y="118768"/>
                  <a:pt x="760653" y="117429"/>
                  <a:pt x="759738" y="116415"/>
                </a:cubicBezTo>
                <a:cubicBezTo>
                  <a:pt x="758793" y="115353"/>
                  <a:pt x="757481" y="114442"/>
                  <a:pt x="755803" y="113681"/>
                </a:cubicBezTo>
                <a:cubicBezTo>
                  <a:pt x="754124" y="112920"/>
                  <a:pt x="751745" y="112275"/>
                  <a:pt x="748665" y="111747"/>
                </a:cubicBezTo>
                <a:lnTo>
                  <a:pt x="748665" y="109881"/>
                </a:lnTo>
                <a:cubicBezTo>
                  <a:pt x="748808" y="109890"/>
                  <a:pt x="749961" y="109960"/>
                  <a:pt x="752124" y="110088"/>
                </a:cubicBezTo>
                <a:cubicBezTo>
                  <a:pt x="754287" y="110216"/>
                  <a:pt x="756606" y="110345"/>
                  <a:pt x="759081" y="110473"/>
                </a:cubicBezTo>
                <a:cubicBezTo>
                  <a:pt x="761556" y="110602"/>
                  <a:pt x="763331" y="110671"/>
                  <a:pt x="764408" y="110681"/>
                </a:cubicBezTo>
                <a:cubicBezTo>
                  <a:pt x="765516" y="110689"/>
                  <a:pt x="766267" y="110472"/>
                  <a:pt x="766659" y="110031"/>
                </a:cubicBezTo>
                <a:cubicBezTo>
                  <a:pt x="767051" y="109589"/>
                  <a:pt x="767234" y="108872"/>
                  <a:pt x="767209" y="107880"/>
                </a:cubicBezTo>
                <a:lnTo>
                  <a:pt x="767209" y="71342"/>
                </a:lnTo>
                <a:cubicBezTo>
                  <a:pt x="765736" y="73893"/>
                  <a:pt x="764080" y="76693"/>
                  <a:pt x="762240" y="79743"/>
                </a:cubicBezTo>
                <a:cubicBezTo>
                  <a:pt x="760400" y="82794"/>
                  <a:pt x="758410" y="85994"/>
                  <a:pt x="756270" y="89345"/>
                </a:cubicBezTo>
                <a:cubicBezTo>
                  <a:pt x="756328" y="90239"/>
                  <a:pt x="756178" y="91117"/>
                  <a:pt x="755819" y="91978"/>
                </a:cubicBezTo>
                <a:cubicBezTo>
                  <a:pt x="755461" y="92840"/>
                  <a:pt x="754944" y="93517"/>
                  <a:pt x="754268" y="94012"/>
                </a:cubicBezTo>
                <a:lnTo>
                  <a:pt x="746931" y="82144"/>
                </a:lnTo>
                <a:lnTo>
                  <a:pt x="746531" y="82144"/>
                </a:lnTo>
                <a:lnTo>
                  <a:pt x="728789" y="82144"/>
                </a:lnTo>
                <a:cubicBezTo>
                  <a:pt x="728073" y="90514"/>
                  <a:pt x="725508" y="98543"/>
                  <a:pt x="721094" y="106230"/>
                </a:cubicBezTo>
                <a:cubicBezTo>
                  <a:pt x="716680" y="113917"/>
                  <a:pt x="709116" y="120646"/>
                  <a:pt x="698401" y="126416"/>
                </a:cubicBezTo>
                <a:lnTo>
                  <a:pt x="697067" y="125216"/>
                </a:lnTo>
                <a:cubicBezTo>
                  <a:pt x="703223" y="118979"/>
                  <a:pt x="707646" y="112217"/>
                  <a:pt x="710335" y="104930"/>
                </a:cubicBezTo>
                <a:cubicBezTo>
                  <a:pt x="713025" y="97643"/>
                  <a:pt x="714647" y="90047"/>
                  <a:pt x="715203" y="82144"/>
                </a:cubicBezTo>
                <a:lnTo>
                  <a:pt x="697734" y="82144"/>
                </a:lnTo>
                <a:lnTo>
                  <a:pt x="696667" y="78410"/>
                </a:lnTo>
                <a:lnTo>
                  <a:pt x="715469" y="78410"/>
                </a:lnTo>
                <a:cubicBezTo>
                  <a:pt x="715625" y="74565"/>
                  <a:pt x="715714" y="70653"/>
                  <a:pt x="715736" y="66675"/>
                </a:cubicBezTo>
                <a:lnTo>
                  <a:pt x="715736" y="56007"/>
                </a:lnTo>
                <a:lnTo>
                  <a:pt x="701601" y="56007"/>
                </a:lnTo>
                <a:lnTo>
                  <a:pt x="700534" y="52273"/>
                </a:lnTo>
                <a:lnTo>
                  <a:pt x="715736" y="52273"/>
                </a:lnTo>
                <a:lnTo>
                  <a:pt x="715736" y="31604"/>
                </a:lnTo>
                <a:lnTo>
                  <a:pt x="698267" y="31604"/>
                </a:lnTo>
                <a:lnTo>
                  <a:pt x="697200" y="27870"/>
                </a:lnTo>
                <a:lnTo>
                  <a:pt x="724926" y="27870"/>
                </a:lnTo>
                <a:cubicBezTo>
                  <a:pt x="726222" y="23800"/>
                  <a:pt x="727460" y="19339"/>
                  <a:pt x="728640" y="14485"/>
                </a:cubicBezTo>
                <a:cubicBezTo>
                  <a:pt x="729819" y="9632"/>
                  <a:pt x="730758" y="5204"/>
                  <a:pt x="731456" y="1200"/>
                </a:cubicBezTo>
                <a:close/>
                <a:moveTo>
                  <a:pt x="1603001" y="1067"/>
                </a:moveTo>
                <a:lnTo>
                  <a:pt x="1624870" y="3201"/>
                </a:lnTo>
                <a:cubicBezTo>
                  <a:pt x="1624753" y="4142"/>
                  <a:pt x="1624320" y="4926"/>
                  <a:pt x="1623570" y="5551"/>
                </a:cubicBezTo>
                <a:cubicBezTo>
                  <a:pt x="1622820" y="6176"/>
                  <a:pt x="1621653" y="6593"/>
                  <a:pt x="1620069" y="6801"/>
                </a:cubicBezTo>
                <a:lnTo>
                  <a:pt x="1620069" y="30404"/>
                </a:lnTo>
                <a:lnTo>
                  <a:pt x="1634338" y="30404"/>
                </a:lnTo>
                <a:lnTo>
                  <a:pt x="1643272" y="17069"/>
                </a:lnTo>
                <a:cubicBezTo>
                  <a:pt x="1643366" y="17142"/>
                  <a:pt x="1644334" y="17988"/>
                  <a:pt x="1646176" y="19608"/>
                </a:cubicBezTo>
                <a:cubicBezTo>
                  <a:pt x="1648019" y="21227"/>
                  <a:pt x="1650172" y="23179"/>
                  <a:pt x="1652636" y="25465"/>
                </a:cubicBezTo>
                <a:cubicBezTo>
                  <a:pt x="1655101" y="27751"/>
                  <a:pt x="1657314" y="29931"/>
                  <a:pt x="1659274" y="32004"/>
                </a:cubicBezTo>
                <a:cubicBezTo>
                  <a:pt x="1659127" y="32735"/>
                  <a:pt x="1658721" y="33274"/>
                  <a:pt x="1658057" y="33621"/>
                </a:cubicBezTo>
                <a:cubicBezTo>
                  <a:pt x="1657394" y="33968"/>
                  <a:pt x="1656554" y="34140"/>
                  <a:pt x="1655540" y="34138"/>
                </a:cubicBezTo>
                <a:lnTo>
                  <a:pt x="1620069" y="34138"/>
                </a:lnTo>
                <a:lnTo>
                  <a:pt x="1620069" y="106280"/>
                </a:lnTo>
                <a:cubicBezTo>
                  <a:pt x="1620158" y="110146"/>
                  <a:pt x="1619684" y="113453"/>
                  <a:pt x="1618647" y="116202"/>
                </a:cubicBezTo>
                <a:cubicBezTo>
                  <a:pt x="1617610" y="118952"/>
                  <a:pt x="1615476" y="121153"/>
                  <a:pt x="1612246" y="122806"/>
                </a:cubicBezTo>
                <a:cubicBezTo>
                  <a:pt x="1609016" y="124458"/>
                  <a:pt x="1604156" y="125573"/>
                  <a:pt x="1597667" y="126149"/>
                </a:cubicBezTo>
                <a:cubicBezTo>
                  <a:pt x="1597425" y="123424"/>
                  <a:pt x="1597042" y="121074"/>
                  <a:pt x="1596516" y="119098"/>
                </a:cubicBezTo>
                <a:cubicBezTo>
                  <a:pt x="1595991" y="117123"/>
                  <a:pt x="1595175" y="115473"/>
                  <a:pt x="1594066" y="114148"/>
                </a:cubicBezTo>
                <a:cubicBezTo>
                  <a:pt x="1592938" y="112817"/>
                  <a:pt x="1591394" y="111678"/>
                  <a:pt x="1589432" y="110731"/>
                </a:cubicBezTo>
                <a:cubicBezTo>
                  <a:pt x="1587471" y="109783"/>
                  <a:pt x="1584659" y="109011"/>
                  <a:pt x="1580998" y="108414"/>
                </a:cubicBezTo>
                <a:lnTo>
                  <a:pt x="1580998" y="106547"/>
                </a:lnTo>
                <a:cubicBezTo>
                  <a:pt x="1581170" y="106560"/>
                  <a:pt x="1582559" y="106652"/>
                  <a:pt x="1585166" y="106823"/>
                </a:cubicBezTo>
                <a:cubicBezTo>
                  <a:pt x="1587773" y="106995"/>
                  <a:pt x="1590565" y="107166"/>
                  <a:pt x="1593543" y="107337"/>
                </a:cubicBezTo>
                <a:cubicBezTo>
                  <a:pt x="1596520" y="107508"/>
                  <a:pt x="1598650" y="107600"/>
                  <a:pt x="1599934" y="107614"/>
                </a:cubicBezTo>
                <a:cubicBezTo>
                  <a:pt x="1601053" y="107616"/>
                  <a:pt x="1601848" y="107411"/>
                  <a:pt x="1602317" y="106997"/>
                </a:cubicBezTo>
                <a:cubicBezTo>
                  <a:pt x="1602787" y="106583"/>
                  <a:pt x="1603014" y="105944"/>
                  <a:pt x="1603001" y="105080"/>
                </a:cubicBezTo>
                <a:lnTo>
                  <a:pt x="1603001" y="54274"/>
                </a:lnTo>
                <a:cubicBezTo>
                  <a:pt x="1595238" y="65933"/>
                  <a:pt x="1585626" y="76518"/>
                  <a:pt x="1574164" y="86028"/>
                </a:cubicBezTo>
                <a:cubicBezTo>
                  <a:pt x="1562701" y="95537"/>
                  <a:pt x="1549555" y="103621"/>
                  <a:pt x="1534725" y="110281"/>
                </a:cubicBezTo>
                <a:lnTo>
                  <a:pt x="1533525" y="108814"/>
                </a:lnTo>
                <a:cubicBezTo>
                  <a:pt x="1542771" y="102590"/>
                  <a:pt x="1551335" y="95376"/>
                  <a:pt x="1559217" y="87172"/>
                </a:cubicBezTo>
                <a:cubicBezTo>
                  <a:pt x="1567100" y="78967"/>
                  <a:pt x="1574034" y="70311"/>
                  <a:pt x="1580020" y="61203"/>
                </a:cubicBezTo>
                <a:cubicBezTo>
                  <a:pt x="1586006" y="52095"/>
                  <a:pt x="1590777" y="43073"/>
                  <a:pt x="1594333" y="34138"/>
                </a:cubicBezTo>
                <a:lnTo>
                  <a:pt x="1536592" y="34138"/>
                </a:lnTo>
                <a:lnTo>
                  <a:pt x="1535526" y="30404"/>
                </a:lnTo>
                <a:lnTo>
                  <a:pt x="1603001" y="30404"/>
                </a:lnTo>
                <a:close/>
                <a:moveTo>
                  <a:pt x="455257" y="1067"/>
                </a:moveTo>
                <a:lnTo>
                  <a:pt x="476460" y="2934"/>
                </a:lnTo>
                <a:cubicBezTo>
                  <a:pt x="476362" y="3870"/>
                  <a:pt x="475957" y="4665"/>
                  <a:pt x="475243" y="5317"/>
                </a:cubicBezTo>
                <a:cubicBezTo>
                  <a:pt x="474529" y="5970"/>
                  <a:pt x="473290" y="6465"/>
                  <a:pt x="471526" y="6801"/>
                </a:cubicBezTo>
                <a:lnTo>
                  <a:pt x="471526" y="27870"/>
                </a:lnTo>
                <a:lnTo>
                  <a:pt x="491528" y="27870"/>
                </a:lnTo>
                <a:lnTo>
                  <a:pt x="500196" y="17069"/>
                </a:lnTo>
                <a:cubicBezTo>
                  <a:pt x="500281" y="17122"/>
                  <a:pt x="501208" y="17801"/>
                  <a:pt x="502977" y="19104"/>
                </a:cubicBezTo>
                <a:cubicBezTo>
                  <a:pt x="504746" y="20407"/>
                  <a:pt x="506848" y="22014"/>
                  <a:pt x="509284" y="23924"/>
                </a:cubicBezTo>
                <a:cubicBezTo>
                  <a:pt x="511719" y="25835"/>
                  <a:pt x="513980" y="27728"/>
                  <a:pt x="516065" y="29604"/>
                </a:cubicBezTo>
                <a:cubicBezTo>
                  <a:pt x="515856" y="30271"/>
                  <a:pt x="515440" y="30771"/>
                  <a:pt x="514814" y="31104"/>
                </a:cubicBezTo>
                <a:cubicBezTo>
                  <a:pt x="514189" y="31437"/>
                  <a:pt x="513406" y="31604"/>
                  <a:pt x="512464" y="31604"/>
                </a:cubicBezTo>
                <a:lnTo>
                  <a:pt x="471526" y="31604"/>
                </a:lnTo>
                <a:lnTo>
                  <a:pt x="471526" y="57741"/>
                </a:lnTo>
                <a:lnTo>
                  <a:pt x="500329" y="57741"/>
                </a:lnTo>
                <a:lnTo>
                  <a:pt x="509397" y="46006"/>
                </a:lnTo>
                <a:cubicBezTo>
                  <a:pt x="509482" y="46069"/>
                  <a:pt x="510423" y="46817"/>
                  <a:pt x="512220" y="48248"/>
                </a:cubicBezTo>
                <a:cubicBezTo>
                  <a:pt x="514016" y="49680"/>
                  <a:pt x="516157" y="51415"/>
                  <a:pt x="518643" y="53454"/>
                </a:cubicBezTo>
                <a:cubicBezTo>
                  <a:pt x="521128" y="55493"/>
                  <a:pt x="523447" y="57455"/>
                  <a:pt x="525599" y="59341"/>
                </a:cubicBezTo>
                <a:cubicBezTo>
                  <a:pt x="525388" y="60072"/>
                  <a:pt x="524944" y="60610"/>
                  <a:pt x="524266" y="60958"/>
                </a:cubicBezTo>
                <a:cubicBezTo>
                  <a:pt x="523588" y="61305"/>
                  <a:pt x="522743" y="61477"/>
                  <a:pt x="521732" y="61474"/>
                </a:cubicBezTo>
                <a:lnTo>
                  <a:pt x="485661" y="61474"/>
                </a:lnTo>
                <a:lnTo>
                  <a:pt x="485661" y="63741"/>
                </a:lnTo>
                <a:lnTo>
                  <a:pt x="485661" y="104280"/>
                </a:lnTo>
                <a:cubicBezTo>
                  <a:pt x="485608" y="105330"/>
                  <a:pt x="485880" y="106063"/>
                  <a:pt x="486478" y="106480"/>
                </a:cubicBezTo>
                <a:cubicBezTo>
                  <a:pt x="487075" y="106897"/>
                  <a:pt x="488314" y="107097"/>
                  <a:pt x="490195" y="107080"/>
                </a:cubicBezTo>
                <a:lnTo>
                  <a:pt x="501129" y="107080"/>
                </a:lnTo>
                <a:cubicBezTo>
                  <a:pt x="503094" y="107083"/>
                  <a:pt x="504866" y="107077"/>
                  <a:pt x="506447" y="107063"/>
                </a:cubicBezTo>
                <a:cubicBezTo>
                  <a:pt x="508028" y="107050"/>
                  <a:pt x="509233" y="107011"/>
                  <a:pt x="510064" y="106947"/>
                </a:cubicBezTo>
                <a:cubicBezTo>
                  <a:pt x="510967" y="106891"/>
                  <a:pt x="511661" y="106702"/>
                  <a:pt x="512147" y="106380"/>
                </a:cubicBezTo>
                <a:cubicBezTo>
                  <a:pt x="512634" y="106058"/>
                  <a:pt x="513095" y="105536"/>
                  <a:pt x="513531" y="104813"/>
                </a:cubicBezTo>
                <a:cubicBezTo>
                  <a:pt x="514200" y="103480"/>
                  <a:pt x="515062" y="101113"/>
                  <a:pt x="516115" y="97712"/>
                </a:cubicBezTo>
                <a:cubicBezTo>
                  <a:pt x="517168" y="94312"/>
                  <a:pt x="518396" y="90278"/>
                  <a:pt x="519798" y="85611"/>
                </a:cubicBezTo>
                <a:lnTo>
                  <a:pt x="521324" y="85611"/>
                </a:lnTo>
                <a:lnTo>
                  <a:pt x="521732" y="105747"/>
                </a:lnTo>
                <a:cubicBezTo>
                  <a:pt x="523816" y="106597"/>
                  <a:pt x="525216" y="107564"/>
                  <a:pt x="525933" y="108647"/>
                </a:cubicBezTo>
                <a:cubicBezTo>
                  <a:pt x="526649" y="109731"/>
                  <a:pt x="526983" y="111031"/>
                  <a:pt x="526933" y="112548"/>
                </a:cubicBezTo>
                <a:cubicBezTo>
                  <a:pt x="526999" y="114768"/>
                  <a:pt x="526243" y="116609"/>
                  <a:pt x="524666" y="118069"/>
                </a:cubicBezTo>
                <a:cubicBezTo>
                  <a:pt x="523089" y="119529"/>
                  <a:pt x="520294" y="120619"/>
                  <a:pt x="516281" y="121339"/>
                </a:cubicBezTo>
                <a:cubicBezTo>
                  <a:pt x="512267" y="122058"/>
                  <a:pt x="506639" y="122417"/>
                  <a:pt x="499396" y="122415"/>
                </a:cubicBezTo>
                <a:lnTo>
                  <a:pt x="486461" y="122415"/>
                </a:lnTo>
                <a:cubicBezTo>
                  <a:pt x="479880" y="122521"/>
                  <a:pt x="475440" y="121576"/>
                  <a:pt x="473143" y="119582"/>
                </a:cubicBezTo>
                <a:cubicBezTo>
                  <a:pt x="470845" y="117587"/>
                  <a:pt x="469773" y="113909"/>
                  <a:pt x="469926" y="108547"/>
                </a:cubicBezTo>
                <a:lnTo>
                  <a:pt x="469926" y="61474"/>
                </a:lnTo>
                <a:lnTo>
                  <a:pt x="454990" y="61474"/>
                </a:lnTo>
                <a:cubicBezTo>
                  <a:pt x="454254" y="72242"/>
                  <a:pt x="452141" y="81866"/>
                  <a:pt x="448649" y="90347"/>
                </a:cubicBezTo>
                <a:cubicBezTo>
                  <a:pt x="445157" y="98828"/>
                  <a:pt x="439635" y="106101"/>
                  <a:pt x="432084" y="112167"/>
                </a:cubicBezTo>
                <a:cubicBezTo>
                  <a:pt x="424532" y="118233"/>
                  <a:pt x="414299" y="123027"/>
                  <a:pt x="401384" y="126549"/>
                </a:cubicBezTo>
                <a:lnTo>
                  <a:pt x="400717" y="124949"/>
                </a:lnTo>
                <a:cubicBezTo>
                  <a:pt x="410002" y="119972"/>
                  <a:pt x="417213" y="114309"/>
                  <a:pt x="422349" y="107959"/>
                </a:cubicBezTo>
                <a:cubicBezTo>
                  <a:pt x="427486" y="101610"/>
                  <a:pt x="431111" y="94563"/>
                  <a:pt x="433225" y="86821"/>
                </a:cubicBezTo>
                <a:cubicBezTo>
                  <a:pt x="435338" y="79078"/>
                  <a:pt x="436504" y="70630"/>
                  <a:pt x="436721" y="61474"/>
                </a:cubicBezTo>
                <a:lnTo>
                  <a:pt x="402717" y="61474"/>
                </a:lnTo>
                <a:lnTo>
                  <a:pt x="401650" y="57741"/>
                </a:lnTo>
                <a:lnTo>
                  <a:pt x="455257" y="57741"/>
                </a:lnTo>
                <a:lnTo>
                  <a:pt x="455257" y="31604"/>
                </a:lnTo>
                <a:lnTo>
                  <a:pt x="432988" y="31604"/>
                </a:lnTo>
                <a:cubicBezTo>
                  <a:pt x="426831" y="41339"/>
                  <a:pt x="419541" y="49073"/>
                  <a:pt x="411118" y="54807"/>
                </a:cubicBezTo>
                <a:lnTo>
                  <a:pt x="409518" y="53607"/>
                </a:lnTo>
                <a:cubicBezTo>
                  <a:pt x="413321" y="47417"/>
                  <a:pt x="416749" y="39994"/>
                  <a:pt x="419803" y="31337"/>
                </a:cubicBezTo>
                <a:cubicBezTo>
                  <a:pt x="422856" y="22681"/>
                  <a:pt x="425117" y="13524"/>
                  <a:pt x="426587" y="3867"/>
                </a:cubicBezTo>
                <a:lnTo>
                  <a:pt x="447523" y="9735"/>
                </a:lnTo>
                <a:cubicBezTo>
                  <a:pt x="447320" y="10618"/>
                  <a:pt x="446792" y="11318"/>
                  <a:pt x="445939" y="11835"/>
                </a:cubicBezTo>
                <a:cubicBezTo>
                  <a:pt x="445086" y="12352"/>
                  <a:pt x="443925" y="12585"/>
                  <a:pt x="442455" y="12535"/>
                </a:cubicBezTo>
                <a:cubicBezTo>
                  <a:pt x="441389" y="15274"/>
                  <a:pt x="440255" y="17930"/>
                  <a:pt x="439055" y="20503"/>
                </a:cubicBezTo>
                <a:cubicBezTo>
                  <a:pt x="437855" y="23075"/>
                  <a:pt x="436588" y="25531"/>
                  <a:pt x="435255" y="27870"/>
                </a:cubicBezTo>
                <a:lnTo>
                  <a:pt x="455257" y="27870"/>
                </a:lnTo>
                <a:close/>
                <a:moveTo>
                  <a:pt x="1465783" y="1000"/>
                </a:moveTo>
                <a:lnTo>
                  <a:pt x="1486053" y="3014"/>
                </a:lnTo>
                <a:cubicBezTo>
                  <a:pt x="1486011" y="3913"/>
                  <a:pt x="1485628" y="4718"/>
                  <a:pt x="1484902" y="5430"/>
                </a:cubicBezTo>
                <a:cubicBezTo>
                  <a:pt x="1484177" y="6143"/>
                  <a:pt x="1482961" y="6644"/>
                  <a:pt x="1481252" y="6934"/>
                </a:cubicBezTo>
                <a:cubicBezTo>
                  <a:pt x="1481119" y="14157"/>
                  <a:pt x="1481252" y="21314"/>
                  <a:pt x="1481652" y="28404"/>
                </a:cubicBezTo>
                <a:lnTo>
                  <a:pt x="1501655" y="28404"/>
                </a:lnTo>
                <a:lnTo>
                  <a:pt x="1506455" y="22403"/>
                </a:lnTo>
                <a:cubicBezTo>
                  <a:pt x="1505655" y="22475"/>
                  <a:pt x="1504822" y="22431"/>
                  <a:pt x="1503955" y="22270"/>
                </a:cubicBezTo>
                <a:cubicBezTo>
                  <a:pt x="1503088" y="22108"/>
                  <a:pt x="1502188" y="21797"/>
                  <a:pt x="1501255" y="21336"/>
                </a:cubicBezTo>
                <a:cubicBezTo>
                  <a:pt x="1500077" y="18325"/>
                  <a:pt x="1498199" y="15380"/>
                  <a:pt x="1495621" y="12502"/>
                </a:cubicBezTo>
                <a:cubicBezTo>
                  <a:pt x="1493042" y="9624"/>
                  <a:pt x="1490431" y="7279"/>
                  <a:pt x="1487786" y="5467"/>
                </a:cubicBezTo>
                <a:lnTo>
                  <a:pt x="1488720" y="4401"/>
                </a:lnTo>
                <a:cubicBezTo>
                  <a:pt x="1495775" y="4053"/>
                  <a:pt x="1501148" y="4674"/>
                  <a:pt x="1504840" y="6263"/>
                </a:cubicBezTo>
                <a:cubicBezTo>
                  <a:pt x="1508532" y="7851"/>
                  <a:pt x="1510883" y="9825"/>
                  <a:pt x="1511893" y="12184"/>
                </a:cubicBezTo>
                <a:cubicBezTo>
                  <a:pt x="1512903" y="14543"/>
                  <a:pt x="1512913" y="16705"/>
                  <a:pt x="1511923" y="18669"/>
                </a:cubicBezTo>
                <a:cubicBezTo>
                  <a:pt x="1513514" y="19897"/>
                  <a:pt x="1515665" y="21608"/>
                  <a:pt x="1518373" y="23803"/>
                </a:cubicBezTo>
                <a:cubicBezTo>
                  <a:pt x="1521082" y="25998"/>
                  <a:pt x="1523599" y="28109"/>
                  <a:pt x="1525924" y="30137"/>
                </a:cubicBezTo>
                <a:cubicBezTo>
                  <a:pt x="1525777" y="30804"/>
                  <a:pt x="1525371" y="31304"/>
                  <a:pt x="1524707" y="31637"/>
                </a:cubicBezTo>
                <a:cubicBezTo>
                  <a:pt x="1524044" y="31971"/>
                  <a:pt x="1523204" y="32137"/>
                  <a:pt x="1522190" y="32137"/>
                </a:cubicBezTo>
                <a:lnTo>
                  <a:pt x="1481785" y="32137"/>
                </a:lnTo>
                <a:cubicBezTo>
                  <a:pt x="1482297" y="39302"/>
                  <a:pt x="1483175" y="46275"/>
                  <a:pt x="1484419" y="53057"/>
                </a:cubicBezTo>
                <a:cubicBezTo>
                  <a:pt x="1485664" y="59838"/>
                  <a:pt x="1487408" y="66245"/>
                  <a:pt x="1489653" y="72276"/>
                </a:cubicBezTo>
                <a:cubicBezTo>
                  <a:pt x="1491917" y="67459"/>
                  <a:pt x="1493890" y="62591"/>
                  <a:pt x="1495571" y="57674"/>
                </a:cubicBezTo>
                <a:cubicBezTo>
                  <a:pt x="1497251" y="52757"/>
                  <a:pt x="1498657" y="47889"/>
                  <a:pt x="1499788" y="43072"/>
                </a:cubicBezTo>
                <a:lnTo>
                  <a:pt x="1520590" y="50006"/>
                </a:lnTo>
                <a:cubicBezTo>
                  <a:pt x="1520360" y="50820"/>
                  <a:pt x="1519854" y="51459"/>
                  <a:pt x="1519073" y="51923"/>
                </a:cubicBezTo>
                <a:cubicBezTo>
                  <a:pt x="1518293" y="52387"/>
                  <a:pt x="1517020" y="52593"/>
                  <a:pt x="1515256" y="52540"/>
                </a:cubicBezTo>
                <a:cubicBezTo>
                  <a:pt x="1513139" y="58366"/>
                  <a:pt x="1510572" y="64183"/>
                  <a:pt x="1507555" y="69992"/>
                </a:cubicBezTo>
                <a:cubicBezTo>
                  <a:pt x="1504538" y="75801"/>
                  <a:pt x="1500971" y="81452"/>
                  <a:pt x="1496854" y="86944"/>
                </a:cubicBezTo>
                <a:cubicBezTo>
                  <a:pt x="1500588" y="92812"/>
                  <a:pt x="1505255" y="97879"/>
                  <a:pt x="1510856" y="102146"/>
                </a:cubicBezTo>
                <a:cubicBezTo>
                  <a:pt x="1511822" y="103091"/>
                  <a:pt x="1512623" y="103535"/>
                  <a:pt x="1513256" y="103480"/>
                </a:cubicBezTo>
                <a:cubicBezTo>
                  <a:pt x="1513889" y="103424"/>
                  <a:pt x="1514556" y="102802"/>
                  <a:pt x="1515256" y="101613"/>
                </a:cubicBezTo>
                <a:cubicBezTo>
                  <a:pt x="1516381" y="99835"/>
                  <a:pt x="1517732" y="97423"/>
                  <a:pt x="1519307" y="94379"/>
                </a:cubicBezTo>
                <a:cubicBezTo>
                  <a:pt x="1520882" y="91334"/>
                  <a:pt x="1522332" y="88322"/>
                  <a:pt x="1523657" y="85344"/>
                </a:cubicBezTo>
                <a:lnTo>
                  <a:pt x="1524991" y="85611"/>
                </a:lnTo>
                <a:lnTo>
                  <a:pt x="1521924" y="108147"/>
                </a:lnTo>
                <a:cubicBezTo>
                  <a:pt x="1524299" y="112039"/>
                  <a:pt x="1525716" y="115089"/>
                  <a:pt x="1526174" y="117298"/>
                </a:cubicBezTo>
                <a:cubicBezTo>
                  <a:pt x="1526633" y="119507"/>
                  <a:pt x="1526283" y="121124"/>
                  <a:pt x="1525124" y="122149"/>
                </a:cubicBezTo>
                <a:cubicBezTo>
                  <a:pt x="1523061" y="124034"/>
                  <a:pt x="1520608" y="124857"/>
                  <a:pt x="1517765" y="124618"/>
                </a:cubicBezTo>
                <a:cubicBezTo>
                  <a:pt x="1514922" y="124379"/>
                  <a:pt x="1512064" y="123504"/>
                  <a:pt x="1509191" y="121991"/>
                </a:cubicBezTo>
                <a:cubicBezTo>
                  <a:pt x="1506319" y="120478"/>
                  <a:pt x="1503806" y="118752"/>
                  <a:pt x="1501655" y="116815"/>
                </a:cubicBezTo>
                <a:cubicBezTo>
                  <a:pt x="1498593" y="114209"/>
                  <a:pt x="1495782" y="111420"/>
                  <a:pt x="1493220" y="108447"/>
                </a:cubicBezTo>
                <a:cubicBezTo>
                  <a:pt x="1490659" y="105474"/>
                  <a:pt x="1488314" y="102352"/>
                  <a:pt x="1486186" y="99079"/>
                </a:cubicBezTo>
                <a:cubicBezTo>
                  <a:pt x="1480871" y="104433"/>
                  <a:pt x="1474798" y="109294"/>
                  <a:pt x="1467967" y="113664"/>
                </a:cubicBezTo>
                <a:cubicBezTo>
                  <a:pt x="1461136" y="118034"/>
                  <a:pt x="1453429" y="121796"/>
                  <a:pt x="1444847" y="124949"/>
                </a:cubicBezTo>
                <a:lnTo>
                  <a:pt x="1443914" y="123349"/>
                </a:lnTo>
                <a:cubicBezTo>
                  <a:pt x="1451640" y="118779"/>
                  <a:pt x="1458524" y="113550"/>
                  <a:pt x="1464567" y="107664"/>
                </a:cubicBezTo>
                <a:cubicBezTo>
                  <a:pt x="1470609" y="101777"/>
                  <a:pt x="1475860" y="95448"/>
                  <a:pt x="1480319" y="88678"/>
                </a:cubicBezTo>
                <a:cubicBezTo>
                  <a:pt x="1476421" y="80455"/>
                  <a:pt x="1473415" y="71598"/>
                  <a:pt x="1471301" y="62108"/>
                </a:cubicBezTo>
                <a:cubicBezTo>
                  <a:pt x="1469187" y="52618"/>
                  <a:pt x="1467748" y="42628"/>
                  <a:pt x="1466984" y="32137"/>
                </a:cubicBezTo>
                <a:lnTo>
                  <a:pt x="1429512" y="32137"/>
                </a:lnTo>
                <a:lnTo>
                  <a:pt x="1429512" y="53473"/>
                </a:lnTo>
                <a:lnTo>
                  <a:pt x="1445247" y="53473"/>
                </a:lnTo>
                <a:lnTo>
                  <a:pt x="1452715" y="46006"/>
                </a:lnTo>
                <a:lnTo>
                  <a:pt x="1466184" y="57207"/>
                </a:lnTo>
                <a:cubicBezTo>
                  <a:pt x="1465725" y="57743"/>
                  <a:pt x="1465075" y="58205"/>
                  <a:pt x="1464233" y="58591"/>
                </a:cubicBezTo>
                <a:cubicBezTo>
                  <a:pt x="1463391" y="58977"/>
                  <a:pt x="1462308" y="59271"/>
                  <a:pt x="1460983" y="59474"/>
                </a:cubicBezTo>
                <a:cubicBezTo>
                  <a:pt x="1460736" y="68908"/>
                  <a:pt x="1460326" y="76547"/>
                  <a:pt x="1459753" y="82391"/>
                </a:cubicBezTo>
                <a:cubicBezTo>
                  <a:pt x="1459180" y="88234"/>
                  <a:pt x="1458326" y="92752"/>
                  <a:pt x="1457190" y="95943"/>
                </a:cubicBezTo>
                <a:cubicBezTo>
                  <a:pt x="1456054" y="99134"/>
                  <a:pt x="1454518" y="101469"/>
                  <a:pt x="1452582" y="102946"/>
                </a:cubicBezTo>
                <a:cubicBezTo>
                  <a:pt x="1450798" y="104349"/>
                  <a:pt x="1448731" y="105411"/>
                  <a:pt x="1446381" y="106130"/>
                </a:cubicBezTo>
                <a:cubicBezTo>
                  <a:pt x="1444031" y="106850"/>
                  <a:pt x="1441297" y="107211"/>
                  <a:pt x="1438180" y="107214"/>
                </a:cubicBezTo>
                <a:cubicBezTo>
                  <a:pt x="1438202" y="105069"/>
                  <a:pt x="1438091" y="103157"/>
                  <a:pt x="1437846" y="101479"/>
                </a:cubicBezTo>
                <a:cubicBezTo>
                  <a:pt x="1437602" y="99801"/>
                  <a:pt x="1437091" y="98424"/>
                  <a:pt x="1436313" y="97346"/>
                </a:cubicBezTo>
                <a:cubicBezTo>
                  <a:pt x="1435510" y="96418"/>
                  <a:pt x="1434415" y="95607"/>
                  <a:pt x="1433029" y="94912"/>
                </a:cubicBezTo>
                <a:cubicBezTo>
                  <a:pt x="1431643" y="94217"/>
                  <a:pt x="1429982" y="93606"/>
                  <a:pt x="1428045" y="93078"/>
                </a:cubicBezTo>
                <a:lnTo>
                  <a:pt x="1428045" y="91345"/>
                </a:lnTo>
                <a:cubicBezTo>
                  <a:pt x="1429696" y="91484"/>
                  <a:pt x="1431596" y="91606"/>
                  <a:pt x="1433746" y="91712"/>
                </a:cubicBezTo>
                <a:cubicBezTo>
                  <a:pt x="1435896" y="91817"/>
                  <a:pt x="1437596" y="91873"/>
                  <a:pt x="1438847" y="91878"/>
                </a:cubicBezTo>
                <a:cubicBezTo>
                  <a:pt x="1439763" y="91884"/>
                  <a:pt x="1440497" y="91806"/>
                  <a:pt x="1441047" y="91645"/>
                </a:cubicBezTo>
                <a:cubicBezTo>
                  <a:pt x="1441597" y="91484"/>
                  <a:pt x="1442064" y="91206"/>
                  <a:pt x="1442447" y="90811"/>
                </a:cubicBezTo>
                <a:cubicBezTo>
                  <a:pt x="1443631" y="89820"/>
                  <a:pt x="1444531" y="86636"/>
                  <a:pt x="1445147" y="81260"/>
                </a:cubicBezTo>
                <a:cubicBezTo>
                  <a:pt x="1445764" y="75885"/>
                  <a:pt x="1446198" y="67867"/>
                  <a:pt x="1446448" y="57207"/>
                </a:cubicBezTo>
                <a:lnTo>
                  <a:pt x="1429512" y="57207"/>
                </a:lnTo>
                <a:cubicBezTo>
                  <a:pt x="1429653" y="64435"/>
                  <a:pt x="1429164" y="72219"/>
                  <a:pt x="1428045" y="80558"/>
                </a:cubicBezTo>
                <a:cubicBezTo>
                  <a:pt x="1426927" y="88898"/>
                  <a:pt x="1424334" y="97096"/>
                  <a:pt x="1420266" y="105154"/>
                </a:cubicBezTo>
                <a:cubicBezTo>
                  <a:pt x="1416199" y="113212"/>
                  <a:pt x="1409813" y="120432"/>
                  <a:pt x="1401109" y="126816"/>
                </a:cubicBezTo>
                <a:lnTo>
                  <a:pt x="1399908" y="125616"/>
                </a:lnTo>
                <a:cubicBezTo>
                  <a:pt x="1406092" y="115301"/>
                  <a:pt x="1410026" y="104160"/>
                  <a:pt x="1411710" y="92195"/>
                </a:cubicBezTo>
                <a:cubicBezTo>
                  <a:pt x="1413393" y="80230"/>
                  <a:pt x="1414127" y="68523"/>
                  <a:pt x="1413910" y="57074"/>
                </a:cubicBezTo>
                <a:lnTo>
                  <a:pt x="1413910" y="22003"/>
                </a:lnTo>
                <a:lnTo>
                  <a:pt x="1431912" y="28404"/>
                </a:lnTo>
                <a:lnTo>
                  <a:pt x="1466584" y="28404"/>
                </a:lnTo>
                <a:cubicBezTo>
                  <a:pt x="1466317" y="23941"/>
                  <a:pt x="1466117" y="19432"/>
                  <a:pt x="1465983" y="14877"/>
                </a:cubicBezTo>
                <a:cubicBezTo>
                  <a:pt x="1465850" y="10322"/>
                  <a:pt x="1465783" y="5697"/>
                  <a:pt x="1465783" y="1000"/>
                </a:cubicBezTo>
                <a:close/>
                <a:moveTo>
                  <a:pt x="1199083" y="1000"/>
                </a:moveTo>
                <a:lnTo>
                  <a:pt x="1219353" y="3014"/>
                </a:lnTo>
                <a:cubicBezTo>
                  <a:pt x="1219311" y="3913"/>
                  <a:pt x="1218927" y="4718"/>
                  <a:pt x="1218202" y="5430"/>
                </a:cubicBezTo>
                <a:cubicBezTo>
                  <a:pt x="1217477" y="6143"/>
                  <a:pt x="1216260" y="6644"/>
                  <a:pt x="1214552" y="6934"/>
                </a:cubicBezTo>
                <a:cubicBezTo>
                  <a:pt x="1214419" y="14157"/>
                  <a:pt x="1214552" y="21314"/>
                  <a:pt x="1214952" y="28404"/>
                </a:cubicBezTo>
                <a:lnTo>
                  <a:pt x="1234955" y="28404"/>
                </a:lnTo>
                <a:lnTo>
                  <a:pt x="1239755" y="22403"/>
                </a:lnTo>
                <a:cubicBezTo>
                  <a:pt x="1238955" y="22475"/>
                  <a:pt x="1238122" y="22431"/>
                  <a:pt x="1237255" y="22270"/>
                </a:cubicBezTo>
                <a:cubicBezTo>
                  <a:pt x="1236388" y="22108"/>
                  <a:pt x="1235488" y="21797"/>
                  <a:pt x="1234554" y="21336"/>
                </a:cubicBezTo>
                <a:cubicBezTo>
                  <a:pt x="1233377" y="18325"/>
                  <a:pt x="1231498" y="15380"/>
                  <a:pt x="1228920" y="12502"/>
                </a:cubicBezTo>
                <a:cubicBezTo>
                  <a:pt x="1226342" y="9624"/>
                  <a:pt x="1223731" y="7279"/>
                  <a:pt x="1221086" y="5467"/>
                </a:cubicBezTo>
                <a:lnTo>
                  <a:pt x="1222020" y="4401"/>
                </a:lnTo>
                <a:cubicBezTo>
                  <a:pt x="1229075" y="4053"/>
                  <a:pt x="1234448" y="4674"/>
                  <a:pt x="1238140" y="6263"/>
                </a:cubicBezTo>
                <a:cubicBezTo>
                  <a:pt x="1241832" y="7851"/>
                  <a:pt x="1244183" y="9825"/>
                  <a:pt x="1245193" y="12184"/>
                </a:cubicBezTo>
                <a:cubicBezTo>
                  <a:pt x="1246203" y="14543"/>
                  <a:pt x="1246213" y="16705"/>
                  <a:pt x="1245222" y="18669"/>
                </a:cubicBezTo>
                <a:cubicBezTo>
                  <a:pt x="1246814" y="19897"/>
                  <a:pt x="1248965" y="21608"/>
                  <a:pt x="1251673" y="23803"/>
                </a:cubicBezTo>
                <a:cubicBezTo>
                  <a:pt x="1254382" y="25998"/>
                  <a:pt x="1256899" y="28109"/>
                  <a:pt x="1259224" y="30137"/>
                </a:cubicBezTo>
                <a:cubicBezTo>
                  <a:pt x="1259077" y="30804"/>
                  <a:pt x="1258671" y="31304"/>
                  <a:pt x="1258007" y="31637"/>
                </a:cubicBezTo>
                <a:cubicBezTo>
                  <a:pt x="1257343" y="31971"/>
                  <a:pt x="1256504" y="32137"/>
                  <a:pt x="1255490" y="32137"/>
                </a:cubicBezTo>
                <a:lnTo>
                  <a:pt x="1215085" y="32137"/>
                </a:lnTo>
                <a:cubicBezTo>
                  <a:pt x="1215597" y="39302"/>
                  <a:pt x="1216474" y="46275"/>
                  <a:pt x="1217719" y="53057"/>
                </a:cubicBezTo>
                <a:cubicBezTo>
                  <a:pt x="1218964" y="59838"/>
                  <a:pt x="1220708" y="66245"/>
                  <a:pt x="1222953" y="72276"/>
                </a:cubicBezTo>
                <a:cubicBezTo>
                  <a:pt x="1225217" y="67459"/>
                  <a:pt x="1227190" y="62591"/>
                  <a:pt x="1228870" y="57674"/>
                </a:cubicBezTo>
                <a:cubicBezTo>
                  <a:pt x="1230551" y="52757"/>
                  <a:pt x="1231957" y="47889"/>
                  <a:pt x="1233088" y="43072"/>
                </a:cubicBezTo>
                <a:lnTo>
                  <a:pt x="1253890" y="50006"/>
                </a:lnTo>
                <a:cubicBezTo>
                  <a:pt x="1253660" y="50820"/>
                  <a:pt x="1253154" y="51459"/>
                  <a:pt x="1252373" y="51923"/>
                </a:cubicBezTo>
                <a:cubicBezTo>
                  <a:pt x="1251593" y="52387"/>
                  <a:pt x="1250320" y="52593"/>
                  <a:pt x="1248556" y="52540"/>
                </a:cubicBezTo>
                <a:cubicBezTo>
                  <a:pt x="1246439" y="58366"/>
                  <a:pt x="1243872" y="64183"/>
                  <a:pt x="1240855" y="69992"/>
                </a:cubicBezTo>
                <a:cubicBezTo>
                  <a:pt x="1237838" y="75801"/>
                  <a:pt x="1234271" y="81452"/>
                  <a:pt x="1230154" y="86944"/>
                </a:cubicBezTo>
                <a:cubicBezTo>
                  <a:pt x="1233888" y="92812"/>
                  <a:pt x="1238555" y="97879"/>
                  <a:pt x="1244156" y="102146"/>
                </a:cubicBezTo>
                <a:cubicBezTo>
                  <a:pt x="1245122" y="103091"/>
                  <a:pt x="1245922" y="103535"/>
                  <a:pt x="1246556" y="103480"/>
                </a:cubicBezTo>
                <a:cubicBezTo>
                  <a:pt x="1247189" y="103424"/>
                  <a:pt x="1247856" y="102802"/>
                  <a:pt x="1248556" y="101613"/>
                </a:cubicBezTo>
                <a:cubicBezTo>
                  <a:pt x="1249681" y="99835"/>
                  <a:pt x="1251031" y="97423"/>
                  <a:pt x="1252607" y="94379"/>
                </a:cubicBezTo>
                <a:cubicBezTo>
                  <a:pt x="1254182" y="91334"/>
                  <a:pt x="1255632" y="88322"/>
                  <a:pt x="1256957" y="85344"/>
                </a:cubicBezTo>
                <a:lnTo>
                  <a:pt x="1258291" y="85611"/>
                </a:lnTo>
                <a:lnTo>
                  <a:pt x="1255224" y="108147"/>
                </a:lnTo>
                <a:cubicBezTo>
                  <a:pt x="1257599" y="112039"/>
                  <a:pt x="1259016" y="115089"/>
                  <a:pt x="1259474" y="117298"/>
                </a:cubicBezTo>
                <a:cubicBezTo>
                  <a:pt x="1259933" y="119507"/>
                  <a:pt x="1259583" y="121124"/>
                  <a:pt x="1258424" y="122149"/>
                </a:cubicBezTo>
                <a:cubicBezTo>
                  <a:pt x="1256361" y="124034"/>
                  <a:pt x="1253908" y="124857"/>
                  <a:pt x="1251065" y="124618"/>
                </a:cubicBezTo>
                <a:cubicBezTo>
                  <a:pt x="1248222" y="124379"/>
                  <a:pt x="1245364" y="123504"/>
                  <a:pt x="1242491" y="121991"/>
                </a:cubicBezTo>
                <a:cubicBezTo>
                  <a:pt x="1239618" y="120478"/>
                  <a:pt x="1237106" y="118752"/>
                  <a:pt x="1234955" y="116815"/>
                </a:cubicBezTo>
                <a:cubicBezTo>
                  <a:pt x="1231893" y="114209"/>
                  <a:pt x="1229081" y="111420"/>
                  <a:pt x="1226520" y="108447"/>
                </a:cubicBezTo>
                <a:cubicBezTo>
                  <a:pt x="1223959" y="105474"/>
                  <a:pt x="1221614" y="102352"/>
                  <a:pt x="1219486" y="99079"/>
                </a:cubicBezTo>
                <a:cubicBezTo>
                  <a:pt x="1214171" y="104433"/>
                  <a:pt x="1208098" y="109294"/>
                  <a:pt x="1201267" y="113664"/>
                </a:cubicBezTo>
                <a:cubicBezTo>
                  <a:pt x="1194435" y="118034"/>
                  <a:pt x="1186729" y="121796"/>
                  <a:pt x="1178147" y="124949"/>
                </a:cubicBezTo>
                <a:lnTo>
                  <a:pt x="1177214" y="123349"/>
                </a:lnTo>
                <a:cubicBezTo>
                  <a:pt x="1184940" y="118779"/>
                  <a:pt x="1191824" y="113550"/>
                  <a:pt x="1197867" y="107664"/>
                </a:cubicBezTo>
                <a:cubicBezTo>
                  <a:pt x="1203909" y="101777"/>
                  <a:pt x="1209160" y="95448"/>
                  <a:pt x="1213618" y="88678"/>
                </a:cubicBezTo>
                <a:cubicBezTo>
                  <a:pt x="1209721" y="80455"/>
                  <a:pt x="1206715" y="71598"/>
                  <a:pt x="1204601" y="62108"/>
                </a:cubicBezTo>
                <a:cubicBezTo>
                  <a:pt x="1202487" y="52618"/>
                  <a:pt x="1201047" y="42628"/>
                  <a:pt x="1200284" y="32137"/>
                </a:cubicBezTo>
                <a:lnTo>
                  <a:pt x="1162812" y="32137"/>
                </a:lnTo>
                <a:lnTo>
                  <a:pt x="1162812" y="53473"/>
                </a:lnTo>
                <a:lnTo>
                  <a:pt x="1178547" y="53473"/>
                </a:lnTo>
                <a:lnTo>
                  <a:pt x="1186015" y="46006"/>
                </a:lnTo>
                <a:lnTo>
                  <a:pt x="1199483" y="57207"/>
                </a:lnTo>
                <a:cubicBezTo>
                  <a:pt x="1199025" y="57743"/>
                  <a:pt x="1198375" y="58205"/>
                  <a:pt x="1197533" y="58591"/>
                </a:cubicBezTo>
                <a:cubicBezTo>
                  <a:pt x="1196691" y="58977"/>
                  <a:pt x="1195608" y="59271"/>
                  <a:pt x="1194283" y="59474"/>
                </a:cubicBezTo>
                <a:cubicBezTo>
                  <a:pt x="1194036" y="68908"/>
                  <a:pt x="1193626" y="76547"/>
                  <a:pt x="1193053" y="82391"/>
                </a:cubicBezTo>
                <a:cubicBezTo>
                  <a:pt x="1192480" y="88234"/>
                  <a:pt x="1191626" y="92752"/>
                  <a:pt x="1190490" y="95943"/>
                </a:cubicBezTo>
                <a:cubicBezTo>
                  <a:pt x="1189354" y="99134"/>
                  <a:pt x="1187818" y="101469"/>
                  <a:pt x="1185882" y="102946"/>
                </a:cubicBezTo>
                <a:cubicBezTo>
                  <a:pt x="1184098" y="104349"/>
                  <a:pt x="1182031" y="105411"/>
                  <a:pt x="1179681" y="106130"/>
                </a:cubicBezTo>
                <a:cubicBezTo>
                  <a:pt x="1177331" y="106850"/>
                  <a:pt x="1174597" y="107211"/>
                  <a:pt x="1171480" y="107214"/>
                </a:cubicBezTo>
                <a:cubicBezTo>
                  <a:pt x="1171502" y="105069"/>
                  <a:pt x="1171391" y="103157"/>
                  <a:pt x="1171146" y="101479"/>
                </a:cubicBezTo>
                <a:cubicBezTo>
                  <a:pt x="1170902" y="99801"/>
                  <a:pt x="1170391" y="98424"/>
                  <a:pt x="1169613" y="97346"/>
                </a:cubicBezTo>
                <a:cubicBezTo>
                  <a:pt x="1168810" y="96418"/>
                  <a:pt x="1167716" y="95607"/>
                  <a:pt x="1166329" y="94912"/>
                </a:cubicBezTo>
                <a:cubicBezTo>
                  <a:pt x="1164943" y="94217"/>
                  <a:pt x="1163282" y="93606"/>
                  <a:pt x="1161345" y="93078"/>
                </a:cubicBezTo>
                <a:lnTo>
                  <a:pt x="1161345" y="91345"/>
                </a:lnTo>
                <a:cubicBezTo>
                  <a:pt x="1162996" y="91484"/>
                  <a:pt x="1164896" y="91606"/>
                  <a:pt x="1167046" y="91712"/>
                </a:cubicBezTo>
                <a:cubicBezTo>
                  <a:pt x="1169196" y="91817"/>
                  <a:pt x="1170896" y="91873"/>
                  <a:pt x="1172147" y="91878"/>
                </a:cubicBezTo>
                <a:cubicBezTo>
                  <a:pt x="1173063" y="91884"/>
                  <a:pt x="1173797" y="91806"/>
                  <a:pt x="1174347" y="91645"/>
                </a:cubicBezTo>
                <a:cubicBezTo>
                  <a:pt x="1174897" y="91484"/>
                  <a:pt x="1175364" y="91206"/>
                  <a:pt x="1175747" y="90811"/>
                </a:cubicBezTo>
                <a:cubicBezTo>
                  <a:pt x="1176931" y="89820"/>
                  <a:pt x="1177831" y="86636"/>
                  <a:pt x="1178447" y="81260"/>
                </a:cubicBezTo>
                <a:cubicBezTo>
                  <a:pt x="1179064" y="75885"/>
                  <a:pt x="1179498" y="67867"/>
                  <a:pt x="1179748" y="57207"/>
                </a:cubicBezTo>
                <a:lnTo>
                  <a:pt x="1162812" y="57207"/>
                </a:lnTo>
                <a:cubicBezTo>
                  <a:pt x="1162953" y="64435"/>
                  <a:pt x="1162464" y="72219"/>
                  <a:pt x="1161345" y="80558"/>
                </a:cubicBezTo>
                <a:cubicBezTo>
                  <a:pt x="1160227" y="88898"/>
                  <a:pt x="1157634" y="97096"/>
                  <a:pt x="1153566" y="105154"/>
                </a:cubicBezTo>
                <a:cubicBezTo>
                  <a:pt x="1149499" y="113212"/>
                  <a:pt x="1143113" y="120432"/>
                  <a:pt x="1134409" y="126816"/>
                </a:cubicBezTo>
                <a:lnTo>
                  <a:pt x="1133208" y="125616"/>
                </a:lnTo>
                <a:cubicBezTo>
                  <a:pt x="1139392" y="115301"/>
                  <a:pt x="1143326" y="104160"/>
                  <a:pt x="1145010" y="92195"/>
                </a:cubicBezTo>
                <a:cubicBezTo>
                  <a:pt x="1146693" y="80230"/>
                  <a:pt x="1147427" y="68523"/>
                  <a:pt x="1147210" y="57074"/>
                </a:cubicBezTo>
                <a:lnTo>
                  <a:pt x="1147210" y="22003"/>
                </a:lnTo>
                <a:lnTo>
                  <a:pt x="1165212" y="28404"/>
                </a:lnTo>
                <a:lnTo>
                  <a:pt x="1199883" y="28404"/>
                </a:lnTo>
                <a:cubicBezTo>
                  <a:pt x="1199617" y="23941"/>
                  <a:pt x="1199417" y="19432"/>
                  <a:pt x="1199283" y="14877"/>
                </a:cubicBezTo>
                <a:cubicBezTo>
                  <a:pt x="1199150" y="10322"/>
                  <a:pt x="1199083" y="5697"/>
                  <a:pt x="1199083" y="1000"/>
                </a:cubicBezTo>
                <a:close/>
                <a:moveTo>
                  <a:pt x="30004" y="934"/>
                </a:moveTo>
                <a:lnTo>
                  <a:pt x="50540" y="7868"/>
                </a:lnTo>
                <a:cubicBezTo>
                  <a:pt x="50281" y="8746"/>
                  <a:pt x="49731" y="9424"/>
                  <a:pt x="48890" y="9901"/>
                </a:cubicBezTo>
                <a:cubicBezTo>
                  <a:pt x="48048" y="10379"/>
                  <a:pt x="46864" y="10590"/>
                  <a:pt x="45339" y="10535"/>
                </a:cubicBezTo>
                <a:cubicBezTo>
                  <a:pt x="43408" y="15341"/>
                  <a:pt x="41336" y="19964"/>
                  <a:pt x="39122" y="24403"/>
                </a:cubicBezTo>
                <a:cubicBezTo>
                  <a:pt x="36907" y="28843"/>
                  <a:pt x="34535" y="33065"/>
                  <a:pt x="32004" y="37071"/>
                </a:cubicBezTo>
                <a:lnTo>
                  <a:pt x="39472" y="39872"/>
                </a:lnTo>
                <a:cubicBezTo>
                  <a:pt x="39219" y="40536"/>
                  <a:pt x="38758" y="41075"/>
                  <a:pt x="38088" y="41489"/>
                </a:cubicBezTo>
                <a:cubicBezTo>
                  <a:pt x="37419" y="41903"/>
                  <a:pt x="36457" y="42208"/>
                  <a:pt x="35204" y="42405"/>
                </a:cubicBezTo>
                <a:lnTo>
                  <a:pt x="35204" y="121615"/>
                </a:lnTo>
                <a:cubicBezTo>
                  <a:pt x="34999" y="122265"/>
                  <a:pt x="33677" y="123132"/>
                  <a:pt x="31237" y="124216"/>
                </a:cubicBezTo>
                <a:cubicBezTo>
                  <a:pt x="28798" y="125299"/>
                  <a:pt x="26076" y="125899"/>
                  <a:pt x="23070" y="126016"/>
                </a:cubicBezTo>
                <a:lnTo>
                  <a:pt x="20136" y="126016"/>
                </a:lnTo>
                <a:lnTo>
                  <a:pt x="20136" y="53340"/>
                </a:lnTo>
                <a:cubicBezTo>
                  <a:pt x="17263" y="56677"/>
                  <a:pt x="14274" y="59805"/>
                  <a:pt x="11168" y="62725"/>
                </a:cubicBezTo>
                <a:cubicBezTo>
                  <a:pt x="8062" y="65644"/>
                  <a:pt x="4873" y="68339"/>
                  <a:pt x="1600" y="70809"/>
                </a:cubicBezTo>
                <a:lnTo>
                  <a:pt x="0" y="69609"/>
                </a:lnTo>
                <a:cubicBezTo>
                  <a:pt x="6001" y="61205"/>
                  <a:pt x="11702" y="50976"/>
                  <a:pt x="17102" y="38922"/>
                </a:cubicBezTo>
                <a:cubicBezTo>
                  <a:pt x="22503" y="26867"/>
                  <a:pt x="26803" y="14205"/>
                  <a:pt x="30004" y="934"/>
                </a:cubicBezTo>
                <a:close/>
                <a:moveTo>
                  <a:pt x="62941" y="867"/>
                </a:moveTo>
                <a:lnTo>
                  <a:pt x="84277" y="2881"/>
                </a:lnTo>
                <a:cubicBezTo>
                  <a:pt x="84097" y="3960"/>
                  <a:pt x="83624" y="4811"/>
                  <a:pt x="82860" y="5434"/>
                </a:cubicBezTo>
                <a:cubicBezTo>
                  <a:pt x="82097" y="6056"/>
                  <a:pt x="80924" y="6468"/>
                  <a:pt x="79343" y="6668"/>
                </a:cubicBezTo>
                <a:cubicBezTo>
                  <a:pt x="79285" y="12396"/>
                  <a:pt x="79235" y="17941"/>
                  <a:pt x="79193" y="23303"/>
                </a:cubicBezTo>
                <a:cubicBezTo>
                  <a:pt x="79152" y="28665"/>
                  <a:pt x="79068" y="33877"/>
                  <a:pt x="78943" y="38938"/>
                </a:cubicBezTo>
                <a:lnTo>
                  <a:pt x="102280" y="38938"/>
                </a:lnTo>
                <a:lnTo>
                  <a:pt x="110681" y="27870"/>
                </a:lnTo>
                <a:cubicBezTo>
                  <a:pt x="110762" y="27930"/>
                  <a:pt x="111651" y="28640"/>
                  <a:pt x="113350" y="29999"/>
                </a:cubicBezTo>
                <a:cubicBezTo>
                  <a:pt x="115049" y="31358"/>
                  <a:pt x="117070" y="33006"/>
                  <a:pt x="119413" y="34943"/>
                </a:cubicBezTo>
                <a:cubicBezTo>
                  <a:pt x="121756" y="36880"/>
                  <a:pt x="123935" y="38745"/>
                  <a:pt x="125949" y="40539"/>
                </a:cubicBezTo>
                <a:cubicBezTo>
                  <a:pt x="125744" y="41269"/>
                  <a:pt x="125321" y="41808"/>
                  <a:pt x="124681" y="42155"/>
                </a:cubicBezTo>
                <a:cubicBezTo>
                  <a:pt x="124040" y="42503"/>
                  <a:pt x="123214" y="42675"/>
                  <a:pt x="122202" y="42672"/>
                </a:cubicBezTo>
                <a:lnTo>
                  <a:pt x="94945" y="42672"/>
                </a:lnTo>
                <a:lnTo>
                  <a:pt x="94945" y="44806"/>
                </a:lnTo>
                <a:lnTo>
                  <a:pt x="94945" y="104680"/>
                </a:lnTo>
                <a:cubicBezTo>
                  <a:pt x="94901" y="105736"/>
                  <a:pt x="95123" y="106491"/>
                  <a:pt x="95612" y="106947"/>
                </a:cubicBezTo>
                <a:cubicBezTo>
                  <a:pt x="96101" y="107402"/>
                  <a:pt x="97123" y="107625"/>
                  <a:pt x="98679" y="107614"/>
                </a:cubicBezTo>
                <a:lnTo>
                  <a:pt x="105880" y="107614"/>
                </a:lnTo>
                <a:cubicBezTo>
                  <a:pt x="107291" y="107616"/>
                  <a:pt x="108569" y="107611"/>
                  <a:pt x="109714" y="107597"/>
                </a:cubicBezTo>
                <a:cubicBezTo>
                  <a:pt x="110858" y="107583"/>
                  <a:pt x="111803" y="107544"/>
                  <a:pt x="112548" y="107480"/>
                </a:cubicBezTo>
                <a:cubicBezTo>
                  <a:pt x="113142" y="107436"/>
                  <a:pt x="113653" y="107291"/>
                  <a:pt x="114081" y="107047"/>
                </a:cubicBezTo>
                <a:cubicBezTo>
                  <a:pt x="114509" y="106802"/>
                  <a:pt x="114887" y="106325"/>
                  <a:pt x="115215" y="105613"/>
                </a:cubicBezTo>
                <a:cubicBezTo>
                  <a:pt x="115898" y="104291"/>
                  <a:pt x="116731" y="101868"/>
                  <a:pt x="117715" y="98346"/>
                </a:cubicBezTo>
                <a:cubicBezTo>
                  <a:pt x="118698" y="94823"/>
                  <a:pt x="119732" y="90934"/>
                  <a:pt x="120815" y="86678"/>
                </a:cubicBezTo>
                <a:lnTo>
                  <a:pt x="122341" y="86678"/>
                </a:lnTo>
                <a:lnTo>
                  <a:pt x="122749" y="106680"/>
                </a:lnTo>
                <a:cubicBezTo>
                  <a:pt x="124635" y="107464"/>
                  <a:pt x="125897" y="108364"/>
                  <a:pt x="126533" y="109380"/>
                </a:cubicBezTo>
                <a:cubicBezTo>
                  <a:pt x="127169" y="110397"/>
                  <a:pt x="127463" y="111631"/>
                  <a:pt x="127416" y="113081"/>
                </a:cubicBezTo>
                <a:cubicBezTo>
                  <a:pt x="127578" y="116015"/>
                  <a:pt x="125985" y="118215"/>
                  <a:pt x="122637" y="119682"/>
                </a:cubicBezTo>
                <a:cubicBezTo>
                  <a:pt x="119290" y="121149"/>
                  <a:pt x="113215" y="121882"/>
                  <a:pt x="104413" y="121882"/>
                </a:cubicBezTo>
                <a:lnTo>
                  <a:pt x="94545" y="121882"/>
                </a:lnTo>
                <a:cubicBezTo>
                  <a:pt x="88695" y="121971"/>
                  <a:pt x="84794" y="121060"/>
                  <a:pt x="82844" y="119148"/>
                </a:cubicBezTo>
                <a:cubicBezTo>
                  <a:pt x="80894" y="117237"/>
                  <a:pt x="79993" y="113792"/>
                  <a:pt x="80143" y="108814"/>
                </a:cubicBezTo>
                <a:lnTo>
                  <a:pt x="80143" y="42672"/>
                </a:lnTo>
                <a:lnTo>
                  <a:pt x="78810" y="42672"/>
                </a:lnTo>
                <a:cubicBezTo>
                  <a:pt x="78505" y="54807"/>
                  <a:pt x="77219" y="66008"/>
                  <a:pt x="74953" y="76276"/>
                </a:cubicBezTo>
                <a:cubicBezTo>
                  <a:pt x="72687" y="86544"/>
                  <a:pt x="68605" y="95879"/>
                  <a:pt x="62709" y="104280"/>
                </a:cubicBezTo>
                <a:cubicBezTo>
                  <a:pt x="56813" y="112681"/>
                  <a:pt x="48267" y="120148"/>
                  <a:pt x="37071" y="126683"/>
                </a:cubicBezTo>
                <a:lnTo>
                  <a:pt x="35605" y="124682"/>
                </a:lnTo>
                <a:cubicBezTo>
                  <a:pt x="42896" y="117494"/>
                  <a:pt x="48479" y="109705"/>
                  <a:pt x="52352" y="101316"/>
                </a:cubicBezTo>
                <a:cubicBezTo>
                  <a:pt x="56226" y="92928"/>
                  <a:pt x="58914" y="83865"/>
                  <a:pt x="60418" y="74128"/>
                </a:cubicBezTo>
                <a:cubicBezTo>
                  <a:pt x="61921" y="64391"/>
                  <a:pt x="62762" y="53906"/>
                  <a:pt x="62941" y="42672"/>
                </a:cubicBezTo>
                <a:lnTo>
                  <a:pt x="42139" y="42672"/>
                </a:lnTo>
                <a:lnTo>
                  <a:pt x="41072" y="38938"/>
                </a:lnTo>
                <a:lnTo>
                  <a:pt x="62941" y="38938"/>
                </a:lnTo>
                <a:cubicBezTo>
                  <a:pt x="63000" y="33014"/>
                  <a:pt x="63016" y="26894"/>
                  <a:pt x="62991" y="20578"/>
                </a:cubicBezTo>
                <a:cubicBezTo>
                  <a:pt x="62966" y="14262"/>
                  <a:pt x="62950" y="7691"/>
                  <a:pt x="62941" y="867"/>
                </a:cubicBezTo>
                <a:close/>
                <a:moveTo>
                  <a:pt x="856012" y="734"/>
                </a:moveTo>
                <a:lnTo>
                  <a:pt x="874681" y="2480"/>
                </a:lnTo>
                <a:cubicBezTo>
                  <a:pt x="874581" y="3363"/>
                  <a:pt x="874214" y="4102"/>
                  <a:pt x="873581" y="4698"/>
                </a:cubicBezTo>
                <a:cubicBezTo>
                  <a:pt x="872947" y="5293"/>
                  <a:pt x="871847" y="5727"/>
                  <a:pt x="870280" y="6001"/>
                </a:cubicBezTo>
                <a:lnTo>
                  <a:pt x="870280" y="22136"/>
                </a:lnTo>
                <a:lnTo>
                  <a:pt x="872147" y="22136"/>
                </a:lnTo>
                <a:lnTo>
                  <a:pt x="879081" y="12535"/>
                </a:lnTo>
                <a:cubicBezTo>
                  <a:pt x="879301" y="12688"/>
                  <a:pt x="880762" y="13882"/>
                  <a:pt x="883465" y="16119"/>
                </a:cubicBezTo>
                <a:cubicBezTo>
                  <a:pt x="886168" y="18355"/>
                  <a:pt x="888797" y="20717"/>
                  <a:pt x="891350" y="23203"/>
                </a:cubicBezTo>
                <a:lnTo>
                  <a:pt x="890950" y="21736"/>
                </a:lnTo>
                <a:lnTo>
                  <a:pt x="910152" y="21736"/>
                </a:lnTo>
                <a:lnTo>
                  <a:pt x="910152" y="1000"/>
                </a:lnTo>
                <a:lnTo>
                  <a:pt x="929888" y="2746"/>
                </a:lnTo>
                <a:cubicBezTo>
                  <a:pt x="929791" y="3699"/>
                  <a:pt x="929385" y="4499"/>
                  <a:pt x="928671" y="5148"/>
                </a:cubicBezTo>
                <a:cubicBezTo>
                  <a:pt x="927957" y="5796"/>
                  <a:pt x="926718" y="6258"/>
                  <a:pt x="924954" y="6534"/>
                </a:cubicBezTo>
                <a:lnTo>
                  <a:pt x="924954" y="21736"/>
                </a:lnTo>
                <a:lnTo>
                  <a:pt x="932155" y="21736"/>
                </a:lnTo>
                <a:lnTo>
                  <a:pt x="939622" y="12002"/>
                </a:lnTo>
                <a:cubicBezTo>
                  <a:pt x="939694" y="12054"/>
                  <a:pt x="940469" y="12690"/>
                  <a:pt x="941949" y="13908"/>
                </a:cubicBezTo>
                <a:cubicBezTo>
                  <a:pt x="943428" y="15126"/>
                  <a:pt x="945181" y="16611"/>
                  <a:pt x="947209" y="18363"/>
                </a:cubicBezTo>
                <a:cubicBezTo>
                  <a:pt x="949236" y="20115"/>
                  <a:pt x="951108" y="21817"/>
                  <a:pt x="952824" y="23470"/>
                </a:cubicBezTo>
                <a:cubicBezTo>
                  <a:pt x="952674" y="24200"/>
                  <a:pt x="952274" y="24739"/>
                  <a:pt x="951624" y="25087"/>
                </a:cubicBezTo>
                <a:cubicBezTo>
                  <a:pt x="950974" y="25434"/>
                  <a:pt x="950174" y="25606"/>
                  <a:pt x="949224" y="25603"/>
                </a:cubicBezTo>
                <a:lnTo>
                  <a:pt x="927621" y="25603"/>
                </a:lnTo>
                <a:cubicBezTo>
                  <a:pt x="930852" y="31179"/>
                  <a:pt x="934958" y="35996"/>
                  <a:pt x="939939" y="40055"/>
                </a:cubicBezTo>
                <a:cubicBezTo>
                  <a:pt x="944920" y="44114"/>
                  <a:pt x="950193" y="47164"/>
                  <a:pt x="955758" y="49206"/>
                </a:cubicBezTo>
                <a:lnTo>
                  <a:pt x="955491" y="50673"/>
                </a:lnTo>
                <a:cubicBezTo>
                  <a:pt x="952810" y="51345"/>
                  <a:pt x="950538" y="52801"/>
                  <a:pt x="948673" y="55040"/>
                </a:cubicBezTo>
                <a:cubicBezTo>
                  <a:pt x="946809" y="57279"/>
                  <a:pt x="945437" y="60269"/>
                  <a:pt x="944556" y="64008"/>
                </a:cubicBezTo>
                <a:cubicBezTo>
                  <a:pt x="939781" y="59808"/>
                  <a:pt x="935797" y="54607"/>
                  <a:pt x="932605" y="48406"/>
                </a:cubicBezTo>
                <a:cubicBezTo>
                  <a:pt x="929413" y="42205"/>
                  <a:pt x="926862" y="35004"/>
                  <a:pt x="924954" y="26803"/>
                </a:cubicBezTo>
                <a:lnTo>
                  <a:pt x="924954" y="62675"/>
                </a:lnTo>
                <a:cubicBezTo>
                  <a:pt x="924798" y="63425"/>
                  <a:pt x="923476" y="64258"/>
                  <a:pt x="920987" y="65175"/>
                </a:cubicBezTo>
                <a:cubicBezTo>
                  <a:pt x="918497" y="66092"/>
                  <a:pt x="915775" y="66592"/>
                  <a:pt x="912819" y="66675"/>
                </a:cubicBezTo>
                <a:lnTo>
                  <a:pt x="910152" y="66675"/>
                </a:lnTo>
                <a:lnTo>
                  <a:pt x="910152" y="43472"/>
                </a:lnTo>
                <a:cubicBezTo>
                  <a:pt x="903084" y="50562"/>
                  <a:pt x="894283" y="56518"/>
                  <a:pt x="883749" y="61341"/>
                </a:cubicBezTo>
                <a:lnTo>
                  <a:pt x="882682" y="59474"/>
                </a:lnTo>
                <a:cubicBezTo>
                  <a:pt x="888210" y="55096"/>
                  <a:pt x="892889" y="50017"/>
                  <a:pt x="896717" y="44239"/>
                </a:cubicBezTo>
                <a:cubicBezTo>
                  <a:pt x="900545" y="38460"/>
                  <a:pt x="903557" y="32249"/>
                  <a:pt x="905751" y="25603"/>
                </a:cubicBezTo>
                <a:lnTo>
                  <a:pt x="892016" y="25603"/>
                </a:lnTo>
                <a:lnTo>
                  <a:pt x="891616" y="24403"/>
                </a:lnTo>
                <a:cubicBezTo>
                  <a:pt x="891402" y="24873"/>
                  <a:pt x="890997" y="25234"/>
                  <a:pt x="890400" y="25487"/>
                </a:cubicBezTo>
                <a:cubicBezTo>
                  <a:pt x="889802" y="25739"/>
                  <a:pt x="889097" y="25867"/>
                  <a:pt x="888283" y="25870"/>
                </a:cubicBezTo>
                <a:lnTo>
                  <a:pt x="870280" y="25870"/>
                </a:lnTo>
                <a:lnTo>
                  <a:pt x="870280" y="31204"/>
                </a:lnTo>
                <a:cubicBezTo>
                  <a:pt x="877747" y="32266"/>
                  <a:pt x="882983" y="34117"/>
                  <a:pt x="885989" y="36757"/>
                </a:cubicBezTo>
                <a:cubicBezTo>
                  <a:pt x="888994" y="39396"/>
                  <a:pt x="890376" y="42052"/>
                  <a:pt x="890133" y="44722"/>
                </a:cubicBezTo>
                <a:cubicBezTo>
                  <a:pt x="889890" y="47393"/>
                  <a:pt x="888630" y="49307"/>
                  <a:pt x="886351" y="50463"/>
                </a:cubicBezTo>
                <a:cubicBezTo>
                  <a:pt x="884073" y="51619"/>
                  <a:pt x="881383" y="51244"/>
                  <a:pt x="878281" y="49340"/>
                </a:cubicBezTo>
                <a:cubicBezTo>
                  <a:pt x="877773" y="46828"/>
                  <a:pt x="876789" y="44283"/>
                  <a:pt x="875331" y="41705"/>
                </a:cubicBezTo>
                <a:cubicBezTo>
                  <a:pt x="873872" y="39127"/>
                  <a:pt x="872189" y="36782"/>
                  <a:pt x="870280" y="34671"/>
                </a:cubicBezTo>
                <a:lnTo>
                  <a:pt x="870280" y="62808"/>
                </a:lnTo>
                <a:cubicBezTo>
                  <a:pt x="870133" y="63558"/>
                  <a:pt x="868861" y="64391"/>
                  <a:pt x="866463" y="65308"/>
                </a:cubicBezTo>
                <a:cubicBezTo>
                  <a:pt x="864066" y="66225"/>
                  <a:pt x="861426" y="66725"/>
                  <a:pt x="858546" y="66808"/>
                </a:cubicBezTo>
                <a:lnTo>
                  <a:pt x="856012" y="66808"/>
                </a:lnTo>
                <a:lnTo>
                  <a:pt x="856012" y="44406"/>
                </a:lnTo>
                <a:cubicBezTo>
                  <a:pt x="852731" y="48406"/>
                  <a:pt x="848992" y="52140"/>
                  <a:pt x="844794" y="55607"/>
                </a:cubicBezTo>
                <a:cubicBezTo>
                  <a:pt x="840596" y="59074"/>
                  <a:pt x="836023" y="62275"/>
                  <a:pt x="831075" y="65208"/>
                </a:cubicBezTo>
                <a:lnTo>
                  <a:pt x="829609" y="63341"/>
                </a:lnTo>
                <a:cubicBezTo>
                  <a:pt x="834618" y="58338"/>
                  <a:pt x="838901" y="52609"/>
                  <a:pt x="842460" y="46156"/>
                </a:cubicBezTo>
                <a:cubicBezTo>
                  <a:pt x="846019" y="39702"/>
                  <a:pt x="848803" y="32940"/>
                  <a:pt x="850811" y="25870"/>
                </a:cubicBezTo>
                <a:lnTo>
                  <a:pt x="833476" y="25870"/>
                </a:lnTo>
                <a:lnTo>
                  <a:pt x="832409" y="22136"/>
                </a:lnTo>
                <a:lnTo>
                  <a:pt x="856012" y="22136"/>
                </a:lnTo>
                <a:close/>
                <a:moveTo>
                  <a:pt x="987362" y="534"/>
                </a:moveTo>
                <a:lnTo>
                  <a:pt x="1006831" y="2534"/>
                </a:lnTo>
                <a:cubicBezTo>
                  <a:pt x="1006675" y="3339"/>
                  <a:pt x="1006286" y="4028"/>
                  <a:pt x="1005664" y="4601"/>
                </a:cubicBezTo>
                <a:cubicBezTo>
                  <a:pt x="1005042" y="5173"/>
                  <a:pt x="1003919" y="5595"/>
                  <a:pt x="1002297" y="5868"/>
                </a:cubicBezTo>
                <a:lnTo>
                  <a:pt x="1002297" y="23470"/>
                </a:lnTo>
                <a:lnTo>
                  <a:pt x="1004830" y="23470"/>
                </a:lnTo>
                <a:lnTo>
                  <a:pt x="1012031" y="12802"/>
                </a:lnTo>
                <a:cubicBezTo>
                  <a:pt x="1012105" y="12862"/>
                  <a:pt x="1012892" y="13557"/>
                  <a:pt x="1014392" y="14886"/>
                </a:cubicBezTo>
                <a:cubicBezTo>
                  <a:pt x="1015893" y="16215"/>
                  <a:pt x="1017667" y="17819"/>
                  <a:pt x="1019716" y="19696"/>
                </a:cubicBezTo>
                <a:cubicBezTo>
                  <a:pt x="1021765" y="21574"/>
                  <a:pt x="1023648" y="23365"/>
                  <a:pt x="1025366" y="25070"/>
                </a:cubicBezTo>
                <a:cubicBezTo>
                  <a:pt x="1025158" y="25801"/>
                  <a:pt x="1024741" y="26340"/>
                  <a:pt x="1024116" y="26687"/>
                </a:cubicBezTo>
                <a:cubicBezTo>
                  <a:pt x="1023491" y="27034"/>
                  <a:pt x="1022708" y="27206"/>
                  <a:pt x="1021766" y="27204"/>
                </a:cubicBezTo>
                <a:lnTo>
                  <a:pt x="1002297" y="27204"/>
                </a:lnTo>
                <a:lnTo>
                  <a:pt x="1002297" y="37206"/>
                </a:lnTo>
                <a:cubicBezTo>
                  <a:pt x="1010214" y="39237"/>
                  <a:pt x="1015690" y="41901"/>
                  <a:pt x="1018726" y="45199"/>
                </a:cubicBezTo>
                <a:cubicBezTo>
                  <a:pt x="1021761" y="48497"/>
                  <a:pt x="1023058" y="51645"/>
                  <a:pt x="1022616" y="54643"/>
                </a:cubicBezTo>
                <a:cubicBezTo>
                  <a:pt x="1022174" y="57641"/>
                  <a:pt x="1020695" y="59705"/>
                  <a:pt x="1018180" y="60836"/>
                </a:cubicBezTo>
                <a:cubicBezTo>
                  <a:pt x="1015665" y="61967"/>
                  <a:pt x="1012815" y="61381"/>
                  <a:pt x="1009631" y="59077"/>
                </a:cubicBezTo>
                <a:cubicBezTo>
                  <a:pt x="1009325" y="55902"/>
                  <a:pt x="1008503" y="52751"/>
                  <a:pt x="1007164" y="49625"/>
                </a:cubicBezTo>
                <a:cubicBezTo>
                  <a:pt x="1005825" y="46499"/>
                  <a:pt x="1004203" y="43649"/>
                  <a:pt x="1002297" y="41073"/>
                </a:cubicBezTo>
                <a:lnTo>
                  <a:pt x="1002297" y="77081"/>
                </a:lnTo>
                <a:cubicBezTo>
                  <a:pt x="1002141" y="77912"/>
                  <a:pt x="1000819" y="78851"/>
                  <a:pt x="998330" y="79899"/>
                </a:cubicBezTo>
                <a:cubicBezTo>
                  <a:pt x="995840" y="80946"/>
                  <a:pt x="993118" y="81519"/>
                  <a:pt x="990162" y="81616"/>
                </a:cubicBezTo>
                <a:lnTo>
                  <a:pt x="987362" y="81616"/>
                </a:lnTo>
                <a:lnTo>
                  <a:pt x="987362" y="53209"/>
                </a:lnTo>
                <a:cubicBezTo>
                  <a:pt x="984217" y="57682"/>
                  <a:pt x="980639" y="61872"/>
                  <a:pt x="976627" y="65779"/>
                </a:cubicBezTo>
                <a:cubicBezTo>
                  <a:pt x="972615" y="69685"/>
                  <a:pt x="968237" y="73275"/>
                  <a:pt x="963492" y="76548"/>
                </a:cubicBezTo>
                <a:lnTo>
                  <a:pt x="962025" y="74948"/>
                </a:lnTo>
                <a:cubicBezTo>
                  <a:pt x="967162" y="68557"/>
                  <a:pt x="971490" y="61200"/>
                  <a:pt x="975010" y="52876"/>
                </a:cubicBezTo>
                <a:cubicBezTo>
                  <a:pt x="978530" y="44552"/>
                  <a:pt x="981225" y="35994"/>
                  <a:pt x="983094" y="27204"/>
                </a:cubicBezTo>
                <a:lnTo>
                  <a:pt x="965092" y="27204"/>
                </a:lnTo>
                <a:lnTo>
                  <a:pt x="964025" y="23470"/>
                </a:lnTo>
                <a:lnTo>
                  <a:pt x="987362" y="23470"/>
                </a:lnTo>
                <a:close/>
                <a:moveTo>
                  <a:pt x="227762" y="400"/>
                </a:moveTo>
                <a:lnTo>
                  <a:pt x="241897" y="14802"/>
                </a:lnTo>
                <a:cubicBezTo>
                  <a:pt x="241152" y="15477"/>
                  <a:pt x="240041" y="15794"/>
                  <a:pt x="238563" y="15752"/>
                </a:cubicBezTo>
                <a:cubicBezTo>
                  <a:pt x="237085" y="15710"/>
                  <a:pt x="235307" y="15260"/>
                  <a:pt x="233229" y="14402"/>
                </a:cubicBezTo>
                <a:cubicBezTo>
                  <a:pt x="229084" y="15002"/>
                  <a:pt x="224606" y="15569"/>
                  <a:pt x="219794" y="16102"/>
                </a:cubicBezTo>
                <a:cubicBezTo>
                  <a:pt x="214983" y="16636"/>
                  <a:pt x="209904" y="17136"/>
                  <a:pt x="204559" y="17602"/>
                </a:cubicBezTo>
                <a:lnTo>
                  <a:pt x="204559" y="31071"/>
                </a:lnTo>
                <a:lnTo>
                  <a:pt x="234163" y="31071"/>
                </a:lnTo>
                <a:lnTo>
                  <a:pt x="242430" y="20803"/>
                </a:lnTo>
                <a:cubicBezTo>
                  <a:pt x="242510" y="20858"/>
                  <a:pt x="243388" y="21518"/>
                  <a:pt x="245063" y="22783"/>
                </a:cubicBezTo>
                <a:cubicBezTo>
                  <a:pt x="246738" y="24048"/>
                  <a:pt x="248732" y="25588"/>
                  <a:pt x="251044" y="27401"/>
                </a:cubicBezTo>
                <a:cubicBezTo>
                  <a:pt x="253356" y="29214"/>
                  <a:pt x="255508" y="30971"/>
                  <a:pt x="257499" y="32671"/>
                </a:cubicBezTo>
                <a:cubicBezTo>
                  <a:pt x="257352" y="33402"/>
                  <a:pt x="256946" y="33940"/>
                  <a:pt x="256282" y="34288"/>
                </a:cubicBezTo>
                <a:cubicBezTo>
                  <a:pt x="255618" y="34635"/>
                  <a:pt x="254779" y="34807"/>
                  <a:pt x="253765" y="34804"/>
                </a:cubicBezTo>
                <a:lnTo>
                  <a:pt x="209760" y="34804"/>
                </a:lnTo>
                <a:cubicBezTo>
                  <a:pt x="213699" y="38188"/>
                  <a:pt x="218444" y="41171"/>
                  <a:pt x="223994" y="43754"/>
                </a:cubicBezTo>
                <a:cubicBezTo>
                  <a:pt x="229543" y="46337"/>
                  <a:pt x="235463" y="48490"/>
                  <a:pt x="241754" y="50214"/>
                </a:cubicBezTo>
                <a:cubicBezTo>
                  <a:pt x="248044" y="51937"/>
                  <a:pt x="254271" y="53202"/>
                  <a:pt x="260433" y="54007"/>
                </a:cubicBezTo>
                <a:lnTo>
                  <a:pt x="260299" y="55474"/>
                </a:lnTo>
                <a:cubicBezTo>
                  <a:pt x="257343" y="56299"/>
                  <a:pt x="254854" y="57916"/>
                  <a:pt x="252832" y="60324"/>
                </a:cubicBezTo>
                <a:cubicBezTo>
                  <a:pt x="250809" y="62733"/>
                  <a:pt x="249387" y="65783"/>
                  <a:pt x="248565" y="69475"/>
                </a:cubicBezTo>
                <a:cubicBezTo>
                  <a:pt x="238944" y="66206"/>
                  <a:pt x="230548" y="61677"/>
                  <a:pt x="223378" y="55890"/>
                </a:cubicBezTo>
                <a:cubicBezTo>
                  <a:pt x="216208" y="50104"/>
                  <a:pt x="210379" y="43075"/>
                  <a:pt x="205893" y="34804"/>
                </a:cubicBezTo>
                <a:lnTo>
                  <a:pt x="204559" y="34804"/>
                </a:lnTo>
                <a:lnTo>
                  <a:pt x="204559" y="61208"/>
                </a:lnTo>
                <a:cubicBezTo>
                  <a:pt x="204462" y="61638"/>
                  <a:pt x="203289" y="62277"/>
                  <a:pt x="201042" y="63125"/>
                </a:cubicBezTo>
                <a:cubicBezTo>
                  <a:pt x="198795" y="63972"/>
                  <a:pt x="195655" y="64444"/>
                  <a:pt x="191624" y="64542"/>
                </a:cubicBezTo>
                <a:lnTo>
                  <a:pt x="188824" y="64542"/>
                </a:lnTo>
                <a:lnTo>
                  <a:pt x="188824" y="43739"/>
                </a:lnTo>
                <a:cubicBezTo>
                  <a:pt x="182103" y="50020"/>
                  <a:pt x="174141" y="55560"/>
                  <a:pt x="164937" y="60358"/>
                </a:cubicBezTo>
                <a:cubicBezTo>
                  <a:pt x="155733" y="65155"/>
                  <a:pt x="145604" y="69128"/>
                  <a:pt x="134550" y="72276"/>
                </a:cubicBezTo>
                <a:lnTo>
                  <a:pt x="133483" y="70542"/>
                </a:lnTo>
                <a:cubicBezTo>
                  <a:pt x="142696" y="66119"/>
                  <a:pt x="151041" y="60797"/>
                  <a:pt x="158520" y="54574"/>
                </a:cubicBezTo>
                <a:cubicBezTo>
                  <a:pt x="165999" y="48351"/>
                  <a:pt x="172144" y="41761"/>
                  <a:pt x="176956" y="34804"/>
                </a:cubicBezTo>
                <a:lnTo>
                  <a:pt x="137617" y="34804"/>
                </a:lnTo>
                <a:lnTo>
                  <a:pt x="136551" y="31071"/>
                </a:lnTo>
                <a:lnTo>
                  <a:pt x="188824" y="31071"/>
                </a:lnTo>
                <a:lnTo>
                  <a:pt x="188824" y="18669"/>
                </a:lnTo>
                <a:cubicBezTo>
                  <a:pt x="181659" y="19075"/>
                  <a:pt x="174486" y="19364"/>
                  <a:pt x="167304" y="19536"/>
                </a:cubicBezTo>
                <a:cubicBezTo>
                  <a:pt x="160123" y="19708"/>
                  <a:pt x="153116" y="19730"/>
                  <a:pt x="146285" y="19603"/>
                </a:cubicBezTo>
                <a:lnTo>
                  <a:pt x="145885" y="17469"/>
                </a:lnTo>
                <a:cubicBezTo>
                  <a:pt x="155329" y="16327"/>
                  <a:pt x="165171" y="14832"/>
                  <a:pt x="175410" y="12984"/>
                </a:cubicBezTo>
                <a:cubicBezTo>
                  <a:pt x="185649" y="11136"/>
                  <a:pt x="195362" y="9118"/>
                  <a:pt x="204549" y="6929"/>
                </a:cubicBezTo>
                <a:cubicBezTo>
                  <a:pt x="213736" y="4741"/>
                  <a:pt x="221474" y="2564"/>
                  <a:pt x="227762" y="400"/>
                </a:cubicBezTo>
                <a:close/>
                <a:moveTo>
                  <a:pt x="288036" y="0"/>
                </a:moveTo>
                <a:lnTo>
                  <a:pt x="308439" y="5868"/>
                </a:lnTo>
                <a:cubicBezTo>
                  <a:pt x="308264" y="6737"/>
                  <a:pt x="307780" y="7432"/>
                  <a:pt x="306988" y="7951"/>
                </a:cubicBezTo>
                <a:cubicBezTo>
                  <a:pt x="306197" y="8471"/>
                  <a:pt x="304947" y="8798"/>
                  <a:pt x="303238" y="8935"/>
                </a:cubicBezTo>
                <a:lnTo>
                  <a:pt x="303105" y="9468"/>
                </a:lnTo>
                <a:cubicBezTo>
                  <a:pt x="310827" y="13078"/>
                  <a:pt x="316193" y="16934"/>
                  <a:pt x="319205" y="21034"/>
                </a:cubicBezTo>
                <a:cubicBezTo>
                  <a:pt x="322216" y="25134"/>
                  <a:pt x="323544" y="28819"/>
                  <a:pt x="323190" y="32087"/>
                </a:cubicBezTo>
                <a:cubicBezTo>
                  <a:pt x="322837" y="35356"/>
                  <a:pt x="321473" y="37549"/>
                  <a:pt x="319101" y="38665"/>
                </a:cubicBezTo>
                <a:cubicBezTo>
                  <a:pt x="316728" y="39782"/>
                  <a:pt x="314018" y="39162"/>
                  <a:pt x="310972" y="36805"/>
                </a:cubicBezTo>
                <a:cubicBezTo>
                  <a:pt x="310439" y="32810"/>
                  <a:pt x="309305" y="28731"/>
                  <a:pt x="307572" y="24570"/>
                </a:cubicBezTo>
                <a:cubicBezTo>
                  <a:pt x="305838" y="20408"/>
                  <a:pt x="303905" y="16530"/>
                  <a:pt x="301771" y="12935"/>
                </a:cubicBezTo>
                <a:cubicBezTo>
                  <a:pt x="300293" y="16686"/>
                  <a:pt x="298549" y="20519"/>
                  <a:pt x="296537" y="24437"/>
                </a:cubicBezTo>
                <a:cubicBezTo>
                  <a:pt x="294526" y="28354"/>
                  <a:pt x="292314" y="32254"/>
                  <a:pt x="289903" y="36138"/>
                </a:cubicBezTo>
                <a:lnTo>
                  <a:pt x="290170" y="36005"/>
                </a:lnTo>
                <a:cubicBezTo>
                  <a:pt x="297867" y="38462"/>
                  <a:pt x="303000" y="41374"/>
                  <a:pt x="305567" y="44741"/>
                </a:cubicBezTo>
                <a:cubicBezTo>
                  <a:pt x="308135" y="48109"/>
                  <a:pt x="308959" y="51192"/>
                  <a:pt x="308039" y="53990"/>
                </a:cubicBezTo>
                <a:cubicBezTo>
                  <a:pt x="307118" y="56789"/>
                  <a:pt x="305275" y="58563"/>
                  <a:pt x="302509" y="59314"/>
                </a:cubicBezTo>
                <a:cubicBezTo>
                  <a:pt x="299742" y="60064"/>
                  <a:pt x="296874" y="59051"/>
                  <a:pt x="293904" y="56274"/>
                </a:cubicBezTo>
                <a:cubicBezTo>
                  <a:pt x="294117" y="52948"/>
                  <a:pt x="293756" y="49598"/>
                  <a:pt x="292820" y="46223"/>
                </a:cubicBezTo>
                <a:cubicBezTo>
                  <a:pt x="291884" y="42847"/>
                  <a:pt x="290689" y="39797"/>
                  <a:pt x="289236" y="37071"/>
                </a:cubicBezTo>
                <a:cubicBezTo>
                  <a:pt x="286169" y="41772"/>
                  <a:pt x="282835" y="46239"/>
                  <a:pt x="279235" y="50473"/>
                </a:cubicBezTo>
                <a:cubicBezTo>
                  <a:pt x="275635" y="54707"/>
                  <a:pt x="271767" y="58507"/>
                  <a:pt x="267634" y="61875"/>
                </a:cubicBezTo>
                <a:lnTo>
                  <a:pt x="266300" y="60941"/>
                </a:lnTo>
                <a:cubicBezTo>
                  <a:pt x="269880" y="55430"/>
                  <a:pt x="273151" y="49057"/>
                  <a:pt x="276114" y="41823"/>
                </a:cubicBezTo>
                <a:cubicBezTo>
                  <a:pt x="279076" y="34588"/>
                  <a:pt x="281587" y="27287"/>
                  <a:pt x="283645" y="19919"/>
                </a:cubicBezTo>
                <a:cubicBezTo>
                  <a:pt x="285704" y="12551"/>
                  <a:pt x="287168" y="5911"/>
                  <a:pt x="28803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" panose="02020700000000000000" pitchFamily="18" charset="-122"/>
              <a:ea typeface="思源宋体 CN" panose="02020700000000000000" pitchFamily="18" charset="-122"/>
              <a:cs typeface="+mn-cs"/>
              <a:sym typeface="思源宋体 CN" panose="02020700000000000000" pitchFamily="18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1892516" y="584280"/>
            <a:ext cx="383848" cy="187323"/>
          </a:xfrm>
          <a:custGeom>
            <a:avLst/>
            <a:gdLst/>
            <a:ahLst/>
            <a:cxnLst/>
            <a:rect l="l" t="t" r="r" b="b"/>
            <a:pathLst>
              <a:path w="383848" h="187323">
                <a:moveTo>
                  <a:pt x="293837" y="50106"/>
                </a:moveTo>
                <a:lnTo>
                  <a:pt x="293837" y="94712"/>
                </a:lnTo>
                <a:lnTo>
                  <a:pt x="321135" y="94712"/>
                </a:lnTo>
                <a:lnTo>
                  <a:pt x="324541" y="50106"/>
                </a:lnTo>
                <a:close/>
                <a:moveTo>
                  <a:pt x="326941" y="7301"/>
                </a:moveTo>
                <a:cubicBezTo>
                  <a:pt x="343877" y="7929"/>
                  <a:pt x="356386" y="10673"/>
                  <a:pt x="364468" y="15533"/>
                </a:cubicBezTo>
                <a:cubicBezTo>
                  <a:pt x="372549" y="20393"/>
                  <a:pt x="377201" y="25700"/>
                  <a:pt x="378422" y="31454"/>
                </a:cubicBezTo>
                <a:cubicBezTo>
                  <a:pt x="379644" y="37208"/>
                  <a:pt x="378432" y="41739"/>
                  <a:pt x="374788" y="45049"/>
                </a:cubicBezTo>
                <a:cubicBezTo>
                  <a:pt x="371143" y="48359"/>
                  <a:pt x="366062" y="48778"/>
                  <a:pt x="359545" y="46306"/>
                </a:cubicBezTo>
                <a:cubicBezTo>
                  <a:pt x="355820" y="39438"/>
                  <a:pt x="350769" y="32621"/>
                  <a:pt x="344393" y="25853"/>
                </a:cubicBezTo>
                <a:cubicBezTo>
                  <a:pt x="338017" y="19086"/>
                  <a:pt x="331667" y="13368"/>
                  <a:pt x="325341" y="8701"/>
                </a:cubicBezTo>
                <a:close/>
                <a:moveTo>
                  <a:pt x="41205" y="900"/>
                </a:moveTo>
                <a:lnTo>
                  <a:pt x="75410" y="4100"/>
                </a:lnTo>
                <a:cubicBezTo>
                  <a:pt x="75268" y="5413"/>
                  <a:pt x="74651" y="6538"/>
                  <a:pt x="73559" y="7476"/>
                </a:cubicBezTo>
                <a:cubicBezTo>
                  <a:pt x="72467" y="8413"/>
                  <a:pt x="70551" y="9088"/>
                  <a:pt x="67809" y="9501"/>
                </a:cubicBezTo>
                <a:cubicBezTo>
                  <a:pt x="67033" y="18423"/>
                  <a:pt x="65983" y="27682"/>
                  <a:pt x="64658" y="37279"/>
                </a:cubicBezTo>
                <a:cubicBezTo>
                  <a:pt x="63333" y="46877"/>
                  <a:pt x="61583" y="56686"/>
                  <a:pt x="59408" y="66708"/>
                </a:cubicBezTo>
                <a:cubicBezTo>
                  <a:pt x="71168" y="73285"/>
                  <a:pt x="79163" y="80084"/>
                  <a:pt x="83392" y="87104"/>
                </a:cubicBezTo>
                <a:cubicBezTo>
                  <a:pt x="87620" y="94125"/>
                  <a:pt x="89227" y="100311"/>
                  <a:pt x="88211" y="105663"/>
                </a:cubicBezTo>
                <a:cubicBezTo>
                  <a:pt x="87195" y="111015"/>
                  <a:pt x="84701" y="114476"/>
                  <a:pt x="80729" y="116046"/>
                </a:cubicBezTo>
                <a:cubicBezTo>
                  <a:pt x="76757" y="117616"/>
                  <a:pt x="72450" y="116238"/>
                  <a:pt x="67809" y="111914"/>
                </a:cubicBezTo>
                <a:cubicBezTo>
                  <a:pt x="67917" y="105509"/>
                  <a:pt x="67000" y="98916"/>
                  <a:pt x="65058" y="92136"/>
                </a:cubicBezTo>
                <a:cubicBezTo>
                  <a:pt x="63116" y="85356"/>
                  <a:pt x="60699" y="79014"/>
                  <a:pt x="57807" y="73109"/>
                </a:cubicBezTo>
                <a:cubicBezTo>
                  <a:pt x="53586" y="90219"/>
                  <a:pt x="47177" y="106655"/>
                  <a:pt x="38580" y="122415"/>
                </a:cubicBezTo>
                <a:cubicBezTo>
                  <a:pt x="29983" y="138175"/>
                  <a:pt x="18123" y="152010"/>
                  <a:pt x="3000" y="163920"/>
                </a:cubicBezTo>
                <a:lnTo>
                  <a:pt x="1000" y="162320"/>
                </a:lnTo>
                <a:cubicBezTo>
                  <a:pt x="12079" y="147689"/>
                  <a:pt x="20547" y="131190"/>
                  <a:pt x="26403" y="112825"/>
                </a:cubicBezTo>
                <a:cubicBezTo>
                  <a:pt x="32260" y="94460"/>
                  <a:pt x="36238" y="75606"/>
                  <a:pt x="38338" y="56262"/>
                </a:cubicBezTo>
                <a:cubicBezTo>
                  <a:pt x="40438" y="36919"/>
                  <a:pt x="41394" y="18465"/>
                  <a:pt x="41205" y="900"/>
                </a:cubicBezTo>
                <a:close/>
                <a:moveTo>
                  <a:pt x="107214" y="700"/>
                </a:moveTo>
                <a:lnTo>
                  <a:pt x="139217" y="3500"/>
                </a:lnTo>
                <a:cubicBezTo>
                  <a:pt x="138967" y="4909"/>
                  <a:pt x="138317" y="6092"/>
                  <a:pt x="137267" y="7051"/>
                </a:cubicBezTo>
                <a:cubicBezTo>
                  <a:pt x="136217" y="8009"/>
                  <a:pt x="134467" y="8693"/>
                  <a:pt x="132017" y="9101"/>
                </a:cubicBezTo>
                <a:cubicBezTo>
                  <a:pt x="131837" y="15793"/>
                  <a:pt x="131646" y="22411"/>
                  <a:pt x="131442" y="28953"/>
                </a:cubicBezTo>
                <a:cubicBezTo>
                  <a:pt x="131237" y="35496"/>
                  <a:pt x="130896" y="42013"/>
                  <a:pt x="130416" y="48506"/>
                </a:cubicBezTo>
                <a:cubicBezTo>
                  <a:pt x="133117" y="67058"/>
                  <a:pt x="138617" y="83360"/>
                  <a:pt x="146918" y="97412"/>
                </a:cubicBezTo>
                <a:cubicBezTo>
                  <a:pt x="155219" y="111464"/>
                  <a:pt x="167521" y="122965"/>
                  <a:pt x="183823" y="131916"/>
                </a:cubicBezTo>
                <a:lnTo>
                  <a:pt x="183423" y="134317"/>
                </a:lnTo>
                <a:cubicBezTo>
                  <a:pt x="178502" y="135396"/>
                  <a:pt x="174493" y="137588"/>
                  <a:pt x="171397" y="140892"/>
                </a:cubicBezTo>
                <a:cubicBezTo>
                  <a:pt x="168300" y="144197"/>
                  <a:pt x="166242" y="148739"/>
                  <a:pt x="165221" y="154519"/>
                </a:cubicBezTo>
                <a:cubicBezTo>
                  <a:pt x="167946" y="156624"/>
                  <a:pt x="171146" y="159216"/>
                  <a:pt x="174822" y="162295"/>
                </a:cubicBezTo>
                <a:cubicBezTo>
                  <a:pt x="178497" y="165375"/>
                  <a:pt x="181898" y="168317"/>
                  <a:pt x="185023" y="171121"/>
                </a:cubicBezTo>
                <a:cubicBezTo>
                  <a:pt x="184790" y="172217"/>
                  <a:pt x="184156" y="173026"/>
                  <a:pt x="183123" y="173547"/>
                </a:cubicBezTo>
                <a:cubicBezTo>
                  <a:pt x="182090" y="174067"/>
                  <a:pt x="180856" y="174326"/>
                  <a:pt x="179423" y="174322"/>
                </a:cubicBezTo>
                <a:lnTo>
                  <a:pt x="1600" y="174322"/>
                </a:lnTo>
                <a:lnTo>
                  <a:pt x="0" y="168721"/>
                </a:lnTo>
                <a:lnTo>
                  <a:pt x="146818" y="168721"/>
                </a:lnTo>
                <a:lnTo>
                  <a:pt x="160020" y="151119"/>
                </a:lnTo>
                <a:cubicBezTo>
                  <a:pt x="150723" y="141559"/>
                  <a:pt x="143564" y="129724"/>
                  <a:pt x="138542" y="115614"/>
                </a:cubicBezTo>
                <a:cubicBezTo>
                  <a:pt x="133521" y="101504"/>
                  <a:pt x="130012" y="86069"/>
                  <a:pt x="128016" y="69308"/>
                </a:cubicBezTo>
                <a:cubicBezTo>
                  <a:pt x="126091" y="81874"/>
                  <a:pt x="122540" y="93925"/>
                  <a:pt x="117363" y="105461"/>
                </a:cubicBezTo>
                <a:cubicBezTo>
                  <a:pt x="112186" y="116997"/>
                  <a:pt x="104530" y="127833"/>
                  <a:pt x="94397" y="137969"/>
                </a:cubicBezTo>
                <a:cubicBezTo>
                  <a:pt x="84264" y="148105"/>
                  <a:pt x="70800" y="157355"/>
                  <a:pt x="54007" y="165721"/>
                </a:cubicBezTo>
                <a:lnTo>
                  <a:pt x="51807" y="162720"/>
                </a:lnTo>
                <a:cubicBezTo>
                  <a:pt x="65995" y="151505"/>
                  <a:pt x="76935" y="139644"/>
                  <a:pt x="84626" y="127138"/>
                </a:cubicBezTo>
                <a:cubicBezTo>
                  <a:pt x="92317" y="114631"/>
                  <a:pt x="97738" y="101564"/>
                  <a:pt x="100888" y="87936"/>
                </a:cubicBezTo>
                <a:cubicBezTo>
                  <a:pt x="104038" y="74308"/>
                  <a:pt x="105895" y="60203"/>
                  <a:pt x="106460" y="45621"/>
                </a:cubicBezTo>
                <a:cubicBezTo>
                  <a:pt x="107025" y="31040"/>
                  <a:pt x="107277" y="16066"/>
                  <a:pt x="107214" y="700"/>
                </a:cubicBezTo>
                <a:close/>
                <a:moveTo>
                  <a:pt x="268834" y="0"/>
                </a:moveTo>
                <a:lnTo>
                  <a:pt x="300461" y="3023"/>
                </a:lnTo>
                <a:cubicBezTo>
                  <a:pt x="300310" y="4359"/>
                  <a:pt x="299758" y="5493"/>
                  <a:pt x="298805" y="6423"/>
                </a:cubicBezTo>
                <a:cubicBezTo>
                  <a:pt x="297851" y="7353"/>
                  <a:pt x="296195" y="7979"/>
                  <a:pt x="293837" y="8301"/>
                </a:cubicBezTo>
                <a:lnTo>
                  <a:pt x="293837" y="44505"/>
                </a:lnTo>
                <a:lnTo>
                  <a:pt x="322941" y="44505"/>
                </a:lnTo>
                <a:lnTo>
                  <a:pt x="332342" y="33504"/>
                </a:lnTo>
                <a:lnTo>
                  <a:pt x="354945" y="50306"/>
                </a:lnTo>
                <a:cubicBezTo>
                  <a:pt x="354278" y="51094"/>
                  <a:pt x="353411" y="51719"/>
                  <a:pt x="352344" y="52181"/>
                </a:cubicBezTo>
                <a:cubicBezTo>
                  <a:pt x="351277" y="52644"/>
                  <a:pt x="349811" y="53019"/>
                  <a:pt x="347944" y="53306"/>
                </a:cubicBezTo>
                <a:lnTo>
                  <a:pt x="344943" y="94712"/>
                </a:lnTo>
                <a:lnTo>
                  <a:pt x="349744" y="94712"/>
                </a:lnTo>
                <a:lnTo>
                  <a:pt x="362145" y="82910"/>
                </a:lnTo>
                <a:lnTo>
                  <a:pt x="383848" y="100912"/>
                </a:lnTo>
                <a:cubicBezTo>
                  <a:pt x="383161" y="101729"/>
                  <a:pt x="382185" y="102446"/>
                  <a:pt x="380923" y="103063"/>
                </a:cubicBezTo>
                <a:cubicBezTo>
                  <a:pt x="379660" y="103679"/>
                  <a:pt x="378035" y="104096"/>
                  <a:pt x="376047" y="104313"/>
                </a:cubicBezTo>
                <a:cubicBezTo>
                  <a:pt x="375255" y="122969"/>
                  <a:pt x="373789" y="137363"/>
                  <a:pt x="371647" y="147493"/>
                </a:cubicBezTo>
                <a:cubicBezTo>
                  <a:pt x="369505" y="157624"/>
                  <a:pt x="366038" y="164366"/>
                  <a:pt x="361245" y="167721"/>
                </a:cubicBezTo>
                <a:cubicBezTo>
                  <a:pt x="358302" y="170025"/>
                  <a:pt x="354757" y="171767"/>
                  <a:pt x="350611" y="172946"/>
                </a:cubicBezTo>
                <a:cubicBezTo>
                  <a:pt x="346465" y="174126"/>
                  <a:pt x="341375" y="174717"/>
                  <a:pt x="335342" y="174722"/>
                </a:cubicBezTo>
                <a:cubicBezTo>
                  <a:pt x="335475" y="171205"/>
                  <a:pt x="335259" y="168088"/>
                  <a:pt x="334692" y="165370"/>
                </a:cubicBezTo>
                <a:cubicBezTo>
                  <a:pt x="334125" y="162653"/>
                  <a:pt x="333008" y="160437"/>
                  <a:pt x="331342" y="158720"/>
                </a:cubicBezTo>
                <a:cubicBezTo>
                  <a:pt x="329492" y="156990"/>
                  <a:pt x="326839" y="155398"/>
                  <a:pt x="323382" y="153944"/>
                </a:cubicBezTo>
                <a:cubicBezTo>
                  <a:pt x="319926" y="152490"/>
                  <a:pt x="315966" y="151348"/>
                  <a:pt x="311500" y="150519"/>
                </a:cubicBezTo>
                <a:lnTo>
                  <a:pt x="311701" y="148118"/>
                </a:lnTo>
                <a:cubicBezTo>
                  <a:pt x="316241" y="148439"/>
                  <a:pt x="321201" y="148748"/>
                  <a:pt x="326583" y="149043"/>
                </a:cubicBezTo>
                <a:cubicBezTo>
                  <a:pt x="331964" y="149339"/>
                  <a:pt x="335817" y="149498"/>
                  <a:pt x="338142" y="149519"/>
                </a:cubicBezTo>
                <a:cubicBezTo>
                  <a:pt x="339713" y="149527"/>
                  <a:pt x="340972" y="149410"/>
                  <a:pt x="341918" y="149168"/>
                </a:cubicBezTo>
                <a:cubicBezTo>
                  <a:pt x="342864" y="148927"/>
                  <a:pt x="343672" y="148510"/>
                  <a:pt x="344343" y="147918"/>
                </a:cubicBezTo>
                <a:cubicBezTo>
                  <a:pt x="346299" y="146081"/>
                  <a:pt x="347831" y="141155"/>
                  <a:pt x="348939" y="133141"/>
                </a:cubicBezTo>
                <a:cubicBezTo>
                  <a:pt x="350046" y="125128"/>
                  <a:pt x="350881" y="114252"/>
                  <a:pt x="351444" y="100512"/>
                </a:cubicBezTo>
                <a:lnTo>
                  <a:pt x="293837" y="100512"/>
                </a:lnTo>
                <a:lnTo>
                  <a:pt x="293837" y="178322"/>
                </a:lnTo>
                <a:cubicBezTo>
                  <a:pt x="293570" y="179835"/>
                  <a:pt x="291353" y="181660"/>
                  <a:pt x="287186" y="183798"/>
                </a:cubicBezTo>
                <a:cubicBezTo>
                  <a:pt x="283019" y="185936"/>
                  <a:pt x="278502" y="187111"/>
                  <a:pt x="273634" y="187323"/>
                </a:cubicBezTo>
                <a:lnTo>
                  <a:pt x="268834" y="187323"/>
                </a:lnTo>
                <a:lnTo>
                  <a:pt x="268834" y="100512"/>
                </a:lnTo>
                <a:lnTo>
                  <a:pt x="204026" y="100512"/>
                </a:lnTo>
                <a:lnTo>
                  <a:pt x="202225" y="94712"/>
                </a:lnTo>
                <a:lnTo>
                  <a:pt x="268834" y="94712"/>
                </a:lnTo>
                <a:lnTo>
                  <a:pt x="268834" y="50106"/>
                </a:lnTo>
                <a:lnTo>
                  <a:pt x="218627" y="50106"/>
                </a:lnTo>
                <a:lnTo>
                  <a:pt x="216827" y="44505"/>
                </a:lnTo>
                <a:lnTo>
                  <a:pt x="268834" y="445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宋体 CN" panose="02020700000000000000" pitchFamily="18" charset="-122"/>
              <a:ea typeface="思源宋体 CN" panose="02020700000000000000" pitchFamily="18" charset="-122"/>
              <a:cs typeface="+mn-cs"/>
              <a:sym typeface="思源宋体 CN" panose="02020700000000000000" pitchFamily="18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3"/>
          <p:cNvSpPr txBox="1">
            <a:spLocks noChangeArrowheads="1"/>
          </p:cNvSpPr>
          <p:nvPr/>
        </p:nvSpPr>
        <p:spPr bwMode="auto">
          <a:xfrm>
            <a:off x="536576" y="1014484"/>
            <a:ext cx="3666703" cy="662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b="1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一、物体的浮沉条件</a:t>
            </a:r>
          </a:p>
        </p:txBody>
      </p:sp>
      <p:grpSp>
        <p:nvGrpSpPr>
          <p:cNvPr id="57" name="组合 56"/>
          <p:cNvGrpSpPr/>
          <p:nvPr/>
        </p:nvGrpSpPr>
        <p:grpSpPr bwMode="auto">
          <a:xfrm>
            <a:off x="-101600" y="404813"/>
            <a:ext cx="6629647" cy="523220"/>
            <a:chOff x="0" y="623478"/>
            <a:chExt cx="5843899" cy="459160"/>
          </a:xfrm>
        </p:grpSpPr>
        <p:grpSp>
          <p:nvGrpSpPr>
            <p:cNvPr id="58" name="组合 20"/>
            <p:cNvGrpSpPr/>
            <p:nvPr/>
          </p:nvGrpSpPr>
          <p:grpSpPr bwMode="auto">
            <a:xfrm>
              <a:off x="0" y="678733"/>
              <a:ext cx="771176" cy="347209"/>
              <a:chOff x="0" y="537328"/>
              <a:chExt cx="771176" cy="347209"/>
            </a:xfrm>
          </p:grpSpPr>
          <p:sp>
            <p:nvSpPr>
              <p:cNvPr id="60" name="矩形 59"/>
              <p:cNvSpPr/>
              <p:nvPr/>
            </p:nvSpPr>
            <p:spPr>
              <a:xfrm>
                <a:off x="86760" y="575413"/>
                <a:ext cx="684282" cy="30927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61" name="矩形 60"/>
              <p:cNvSpPr/>
              <p:nvPr/>
            </p:nvSpPr>
            <p:spPr>
              <a:xfrm>
                <a:off x="0" y="537798"/>
                <a:ext cx="684282" cy="309276"/>
              </a:xfrm>
              <a:prstGeom prst="rect">
                <a:avLst/>
              </a:prstGeom>
              <a:solidFill>
                <a:srgbClr val="008080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59" name="文本框 21"/>
            <p:cNvSpPr txBox="1">
              <a:spLocks noChangeArrowheads="1"/>
            </p:cNvSpPr>
            <p:nvPr/>
          </p:nvSpPr>
          <p:spPr bwMode="auto">
            <a:xfrm>
              <a:off x="771661" y="623478"/>
              <a:ext cx="5072238" cy="459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>
                  <a:solidFill>
                    <a:srgbClr val="008080"/>
                  </a:solidFill>
                  <a:latin typeface="微软雅黑" panose="020B0503020204020204" pitchFamily="34" charset="-122"/>
                </a:rPr>
                <a:t>重点回顾：物体的浮沉条件及应用</a:t>
              </a:r>
            </a:p>
          </p:txBody>
        </p:sp>
      </p:grpSp>
      <p:graphicFrame>
        <p:nvGraphicFramePr>
          <p:cNvPr id="12" name="表格 11"/>
          <p:cNvGraphicFramePr/>
          <p:nvPr>
            <p:custDataLst>
              <p:tags r:id="rId1"/>
            </p:custDataLst>
          </p:nvPr>
        </p:nvGraphicFramePr>
        <p:xfrm>
          <a:off x="551383" y="1687245"/>
          <a:ext cx="11089232" cy="48698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79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6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39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161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530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966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6973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400" b="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上浮</a:t>
                      </a:r>
                    </a:p>
                  </a:txBody>
                  <a:tcPr marL="72000" marR="72000" marT="36000" marB="3600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00808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400" b="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下沉</a:t>
                      </a: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400" b="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悬浮</a:t>
                      </a:r>
                    </a:p>
                  </a:txBody>
                  <a:tcPr marL="72000" marR="72000" marT="36000" marB="3600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400" b="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漂浮</a:t>
                      </a:r>
                    </a:p>
                  </a:txBody>
                  <a:tcPr marL="72000" marR="72000" marT="36000" marB="3600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400" b="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沉底</a:t>
                      </a:r>
                    </a:p>
                  </a:txBody>
                  <a:tcPr marL="72000" marR="72000" marT="36000" marB="3600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7275">
                <a:tc rowSpan="2" gridSpan="3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处于动态（运动状态不断改变），受非平衡力</a:t>
                      </a: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可以停留在液体内任何深度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是“上浮”的最终状态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是“下沉”的最终状态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5747">
                <a:tc gridSpan="3"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处于平衡态，受平衡力作用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4572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2400" i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zh-CN" altLang="en-US" sz="2400" baseline="-250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浮</a:t>
                      </a:r>
                      <a:r>
                        <a:rPr lang="en-US" altLang="zh-CN" sz="24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___</a:t>
                      </a:r>
                      <a:r>
                        <a:rPr lang="en-US" altLang="zh-CN" sz="2400" i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G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2400" i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F</a:t>
                      </a:r>
                      <a:r>
                        <a:rPr lang="zh-CN" altLang="en-US" sz="2400" baseline="-250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浮</a:t>
                      </a:r>
                      <a:r>
                        <a:rPr lang="en-US" altLang="zh-CN" sz="24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___</a:t>
                      </a:r>
                      <a:r>
                        <a:rPr lang="en-US" altLang="zh-CN" sz="2400" i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G</a:t>
                      </a:r>
                      <a:endParaRPr lang="zh-CN" altLang="en-US" sz="2400" i="1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2400" i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F</a:t>
                      </a:r>
                      <a:r>
                        <a:rPr lang="zh-CN" altLang="en-US" sz="2400" baseline="-250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浮</a:t>
                      </a:r>
                      <a:r>
                        <a:rPr lang="en-US" altLang="zh-CN" sz="24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___</a:t>
                      </a:r>
                      <a:r>
                        <a:rPr lang="en-US" altLang="zh-CN" sz="2400" i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G</a:t>
                      </a:r>
                      <a:endParaRPr lang="zh-CN" altLang="en-US" sz="2400" i="1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2400" i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F</a:t>
                      </a:r>
                      <a:r>
                        <a:rPr lang="zh-CN" altLang="en-US" sz="2400" baseline="-25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浮</a:t>
                      </a:r>
                      <a:r>
                        <a:rPr lang="en-US" altLang="zh-CN" sz="24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___</a:t>
                      </a:r>
                      <a:r>
                        <a:rPr lang="en-US" altLang="zh-CN" sz="2400" i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G</a:t>
                      </a:r>
                      <a:endParaRPr lang="zh-CN" altLang="en-US" sz="2400" i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2400" i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F</a:t>
                      </a:r>
                      <a:r>
                        <a:rPr lang="zh-CN" altLang="en-US" sz="2400" baseline="-250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浮</a:t>
                      </a:r>
                      <a:r>
                        <a:rPr lang="en-US" altLang="zh-CN" sz="24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+</a:t>
                      </a:r>
                      <a:r>
                        <a:rPr lang="en-US" altLang="zh-CN" sz="2400" i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F</a:t>
                      </a:r>
                      <a:r>
                        <a:rPr lang="en-US" altLang="zh-CN" sz="2400" i="1" baseline="-250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N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＝</a:t>
                      </a:r>
                      <a:r>
                        <a:rPr lang="en-US" altLang="zh-CN" sz="2400" i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G</a:t>
                      </a:r>
                      <a:endParaRPr lang="zh-CN" altLang="en-US" sz="240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4572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400" i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ρ</a:t>
                      </a:r>
                      <a:r>
                        <a:rPr lang="zh-CN" altLang="en-US" sz="2400" baseline="-25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液</a:t>
                      </a:r>
                      <a:r>
                        <a:rPr lang="en-US" altLang="zh-CN" sz="24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___</a:t>
                      </a:r>
                      <a:r>
                        <a:rPr lang="zh-CN" altLang="en-US" sz="2400" i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ρ</a:t>
                      </a:r>
                      <a:r>
                        <a:rPr lang="zh-CN" altLang="en-US" sz="2400" baseline="-25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物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400" i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ρ</a:t>
                      </a:r>
                      <a:r>
                        <a:rPr lang="zh-CN" altLang="en-US" sz="2400" baseline="-25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液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___</a:t>
                      </a:r>
                      <a:r>
                        <a:rPr lang="zh-CN" altLang="en-US" sz="2400" i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ρ</a:t>
                      </a:r>
                      <a:r>
                        <a:rPr lang="zh-CN" altLang="en-US" sz="2400" baseline="-25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400" i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ρ</a:t>
                      </a:r>
                      <a:r>
                        <a:rPr lang="zh-CN" altLang="en-US" sz="2400" baseline="-25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液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___</a:t>
                      </a:r>
                      <a:r>
                        <a:rPr lang="zh-CN" altLang="en-US" sz="2400" i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ρ</a:t>
                      </a:r>
                      <a:r>
                        <a:rPr lang="zh-CN" altLang="en-US" sz="2400" baseline="-25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物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400" i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ρ</a:t>
                      </a:r>
                      <a:r>
                        <a:rPr lang="zh-CN" altLang="en-US" sz="2400" baseline="-250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液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24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___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CN" altLang="en-US" sz="2400" i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ρ</a:t>
                      </a:r>
                      <a:r>
                        <a:rPr lang="zh-CN" altLang="en-US" sz="2400" baseline="-250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物</a:t>
                      </a:r>
                      <a:endParaRPr lang="zh-CN" altLang="en-US" sz="2400" i="1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400" i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ρ</a:t>
                      </a:r>
                      <a:r>
                        <a:rPr lang="zh-CN" altLang="en-US" sz="2400" baseline="-25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液</a:t>
                      </a:r>
                      <a:r>
                        <a:rPr lang="en-US" altLang="zh-CN" sz="24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___</a:t>
                      </a:r>
                      <a:r>
                        <a:rPr lang="zh-CN" altLang="en-US" sz="2400" i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ρ</a:t>
                      </a:r>
                      <a:r>
                        <a:rPr lang="zh-CN" altLang="en-US" sz="2400" baseline="-25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物</a:t>
                      </a:r>
                      <a:endParaRPr lang="zh-CN" altLang="en-US" sz="2400" i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30357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endParaRPr lang="en-US" altLang="zh-CN" sz="2400" baseline="-250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endParaRPr lang="en-US" altLang="zh-CN" sz="2400" baseline="-250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endParaRPr lang="zh-CN" altLang="en-US" sz="2400" baseline="-250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endParaRPr lang="zh-CN" altLang="en-US" sz="2400" baseline="-250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endParaRPr lang="en-US" altLang="zh-CN" sz="2400" baseline="-250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endParaRPr lang="en-US" altLang="zh-CN" sz="2400" baseline="-250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endParaRPr lang="en-US" altLang="zh-CN" sz="2400" baseline="-250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endParaRPr lang="zh-CN" altLang="en-US" sz="2400" baseline="-250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endParaRPr lang="zh-CN" altLang="en-US" sz="2400" i="1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endParaRPr lang="zh-CN" altLang="en-US" sz="2400" i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8" name="TextBox 2"/>
          <p:cNvSpPr txBox="1"/>
          <p:nvPr/>
        </p:nvSpPr>
        <p:spPr>
          <a:xfrm>
            <a:off x="1853491" y="4128791"/>
            <a:ext cx="3340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&gt;</a:t>
            </a:r>
          </a:p>
        </p:txBody>
      </p:sp>
      <p:sp>
        <p:nvSpPr>
          <p:cNvPr id="19" name="TextBox 2"/>
          <p:cNvSpPr txBox="1"/>
          <p:nvPr/>
        </p:nvSpPr>
        <p:spPr>
          <a:xfrm>
            <a:off x="4203279" y="4105501"/>
            <a:ext cx="1129793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&lt;</a:t>
            </a:r>
          </a:p>
        </p:txBody>
      </p:sp>
      <p:sp>
        <p:nvSpPr>
          <p:cNvPr id="20" name="TextBox 2"/>
          <p:cNvSpPr txBox="1"/>
          <p:nvPr/>
        </p:nvSpPr>
        <p:spPr>
          <a:xfrm>
            <a:off x="6334360" y="4131350"/>
            <a:ext cx="4476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＝</a:t>
            </a:r>
          </a:p>
        </p:txBody>
      </p:sp>
      <p:sp>
        <p:nvSpPr>
          <p:cNvPr id="21" name="TextBox 2"/>
          <p:cNvSpPr txBox="1"/>
          <p:nvPr/>
        </p:nvSpPr>
        <p:spPr>
          <a:xfrm>
            <a:off x="8508698" y="4113515"/>
            <a:ext cx="1129793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＝</a:t>
            </a:r>
          </a:p>
        </p:txBody>
      </p:sp>
      <p:sp>
        <p:nvSpPr>
          <p:cNvPr id="22" name="TextBox 2"/>
          <p:cNvSpPr txBox="1"/>
          <p:nvPr/>
        </p:nvSpPr>
        <p:spPr>
          <a:xfrm>
            <a:off x="1761416" y="4769095"/>
            <a:ext cx="5181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&gt;</a:t>
            </a:r>
          </a:p>
        </p:txBody>
      </p:sp>
      <p:sp>
        <p:nvSpPr>
          <p:cNvPr id="23" name="TextBox 2"/>
          <p:cNvSpPr txBox="1"/>
          <p:nvPr/>
        </p:nvSpPr>
        <p:spPr>
          <a:xfrm>
            <a:off x="4132853" y="4771876"/>
            <a:ext cx="6654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&lt;</a:t>
            </a:r>
          </a:p>
        </p:txBody>
      </p:sp>
      <p:sp>
        <p:nvSpPr>
          <p:cNvPr id="24" name="TextBox 2"/>
          <p:cNvSpPr txBox="1"/>
          <p:nvPr/>
        </p:nvSpPr>
        <p:spPr>
          <a:xfrm>
            <a:off x="6289249" y="4769095"/>
            <a:ext cx="5035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＝</a:t>
            </a:r>
          </a:p>
        </p:txBody>
      </p:sp>
      <p:sp>
        <p:nvSpPr>
          <p:cNvPr id="25" name="TextBox 2"/>
          <p:cNvSpPr txBox="1"/>
          <p:nvPr/>
        </p:nvSpPr>
        <p:spPr>
          <a:xfrm>
            <a:off x="8519468" y="4790303"/>
            <a:ext cx="3911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&gt;</a:t>
            </a:r>
          </a:p>
        </p:txBody>
      </p:sp>
      <p:sp>
        <p:nvSpPr>
          <p:cNvPr id="26" name="TextBox 2"/>
          <p:cNvSpPr txBox="1"/>
          <p:nvPr/>
        </p:nvSpPr>
        <p:spPr>
          <a:xfrm>
            <a:off x="10382339" y="4769095"/>
            <a:ext cx="509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&lt;</a:t>
            </a:r>
          </a:p>
        </p:txBody>
      </p:sp>
      <p:pic>
        <p:nvPicPr>
          <p:cNvPr id="27" name="图片 26" descr="12"/>
          <p:cNvPicPr>
            <a:picLocks noChangeAspect="1"/>
          </p:cNvPicPr>
          <p:nvPr/>
        </p:nvPicPr>
        <p:blipFill>
          <a:blip r:embed="rId4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59496" y="5442526"/>
            <a:ext cx="1126126" cy="1298842"/>
          </a:xfrm>
          <a:prstGeom prst="rect">
            <a:avLst/>
          </a:prstGeom>
        </p:spPr>
      </p:pic>
      <p:pic>
        <p:nvPicPr>
          <p:cNvPr id="28" name="图片 27" descr="13"/>
          <p:cNvPicPr>
            <a:picLocks noChangeAspect="1"/>
          </p:cNvPicPr>
          <p:nvPr/>
        </p:nvPicPr>
        <p:blipFill>
          <a:blip r:embed="rId6">
            <a:grayscl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61131" y="5463500"/>
            <a:ext cx="1088582" cy="1205860"/>
          </a:xfrm>
          <a:prstGeom prst="rect">
            <a:avLst/>
          </a:prstGeom>
        </p:spPr>
      </p:pic>
      <p:pic>
        <p:nvPicPr>
          <p:cNvPr id="29" name="图片 28" descr="14"/>
          <p:cNvPicPr>
            <a:picLocks noChangeAspect="1"/>
          </p:cNvPicPr>
          <p:nvPr/>
        </p:nvPicPr>
        <p:blipFill>
          <a:blip r:embed="rId8">
            <a:grayscl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11200"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12490" y="5364619"/>
            <a:ext cx="1176761" cy="1304741"/>
          </a:xfrm>
          <a:prstGeom prst="rect">
            <a:avLst/>
          </a:prstGeom>
        </p:spPr>
      </p:pic>
      <p:pic>
        <p:nvPicPr>
          <p:cNvPr id="30" name="图片 29" descr="15"/>
          <p:cNvPicPr>
            <a:picLocks noChangeAspect="1"/>
          </p:cNvPicPr>
          <p:nvPr/>
        </p:nvPicPr>
        <p:blipFill>
          <a:blip r:embed="rId10">
            <a:grayscl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11200"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02763" y="5353290"/>
            <a:ext cx="1202979" cy="1316070"/>
          </a:xfrm>
          <a:prstGeom prst="rect">
            <a:avLst/>
          </a:prstGeom>
        </p:spPr>
      </p:pic>
      <p:pic>
        <p:nvPicPr>
          <p:cNvPr id="31" name="图片 30" descr="16"/>
          <p:cNvPicPr>
            <a:picLocks noChangeAspect="1"/>
          </p:cNvPicPr>
          <p:nvPr/>
        </p:nvPicPr>
        <p:blipFill>
          <a:blip r:embed="rId12">
            <a:grayscl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11200"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86436" y="5319713"/>
            <a:ext cx="1122132" cy="14216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1040404" y="1361226"/>
            <a:ext cx="10225136" cy="3288030"/>
          </a:xfrm>
          <a:prstGeom prst="rect">
            <a:avLst/>
          </a:prstGeom>
          <a:noFill/>
          <a:ln w="2857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54000" tIns="10800" rIns="54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轮船：采用空心的方法，可以使排开水的体积增大，从而增大浮力，其受到较大的浮力，所以能漂浮在水面上。轮船所受浮力的大小通常用排水量来表示。轮船排水量是指轮船装满货物时排开水的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_________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潜水艇：通过改变自身的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__________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来实现浮沉。 </a:t>
            </a: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1055440" y="692696"/>
            <a:ext cx="3666703" cy="662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b="1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二、浮力的应用</a:t>
            </a:r>
          </a:p>
        </p:txBody>
      </p:sp>
      <p:sp>
        <p:nvSpPr>
          <p:cNvPr id="12" name="TextBox 2"/>
          <p:cNvSpPr txBox="1"/>
          <p:nvPr/>
        </p:nvSpPr>
        <p:spPr>
          <a:xfrm>
            <a:off x="2320727" y="3399155"/>
            <a:ext cx="1157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质量</a:t>
            </a:r>
          </a:p>
        </p:txBody>
      </p:sp>
      <p:sp>
        <p:nvSpPr>
          <p:cNvPr id="13" name="TextBox 2"/>
          <p:cNvSpPr txBox="1"/>
          <p:nvPr/>
        </p:nvSpPr>
        <p:spPr>
          <a:xfrm>
            <a:off x="5704027" y="3933056"/>
            <a:ext cx="8978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重力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1055440" y="1700808"/>
            <a:ext cx="10225136" cy="3288030"/>
          </a:xfrm>
          <a:prstGeom prst="rect">
            <a:avLst/>
          </a:prstGeom>
          <a:noFill/>
          <a:ln w="2857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54000" tIns="10800" rIns="54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热气球和飞艇：通过改变气囊里气体的密度，进而改变其质量的大小，来实现浮沉。其加速升空的条件是所受的浮力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________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重力。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密度计：在任何液体中都处于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________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状态，浸入液体的体积越大，液体密度越小。</a:t>
            </a:r>
          </a:p>
        </p:txBody>
      </p:sp>
      <p:sp>
        <p:nvSpPr>
          <p:cNvPr id="4" name="TextBox 2"/>
          <p:cNvSpPr txBox="1"/>
          <p:nvPr/>
        </p:nvSpPr>
        <p:spPr>
          <a:xfrm>
            <a:off x="9901629" y="2426350"/>
            <a:ext cx="9124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大于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2"/>
          <p:cNvSpPr txBox="1"/>
          <p:nvPr/>
        </p:nvSpPr>
        <p:spPr>
          <a:xfrm>
            <a:off x="6181416" y="3716779"/>
            <a:ext cx="9124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漂浮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3"/>
          <p:cNvSpPr txBox="1">
            <a:spLocks noChangeArrowheads="1"/>
          </p:cNvSpPr>
          <p:nvPr/>
        </p:nvSpPr>
        <p:spPr bwMode="auto">
          <a:xfrm>
            <a:off x="1055440" y="616586"/>
            <a:ext cx="410445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b="1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三、计算浮力的常用方法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040404" y="1361226"/>
            <a:ext cx="10225136" cy="3935057"/>
          </a:xfrm>
          <a:prstGeom prst="rect">
            <a:avLst/>
          </a:prstGeom>
          <a:noFill/>
          <a:ln w="2857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54000" tIns="10800" rIns="54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称重法：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F</a:t>
            </a:r>
            <a:r>
              <a:rPr lang="zh-CN" altLang="en-US" sz="2800" baseline="-25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浮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=G-F</a:t>
            </a:r>
            <a:r>
              <a:rPr lang="zh-CN" altLang="en-US" sz="2800" baseline="-25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示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，适用于在液体中下沉的物体，在已知物体的重力及在液体中物体受到向上的拉力时。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压力差法：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F</a:t>
            </a:r>
            <a:r>
              <a:rPr lang="zh-CN" altLang="en-US" sz="2800" baseline="-25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浮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=F</a:t>
            </a:r>
            <a:r>
              <a:rPr lang="zh-CN" altLang="en-US" sz="2800" baseline="-25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向上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-F</a:t>
            </a:r>
            <a:r>
              <a:rPr lang="zh-CN" altLang="en-US" sz="2800" baseline="-25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向下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，适用于已知形状规则的物体，且已知上、下表面的压强和上、下表面积或已知上下表面所受压力 。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公式法：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F</a:t>
            </a:r>
            <a:r>
              <a:rPr lang="zh-CN" altLang="en-US" sz="2800" baseline="-25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浮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=G</a:t>
            </a:r>
            <a:r>
              <a:rPr lang="zh-CN" altLang="en-US" sz="2800" baseline="-25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排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=ρ</a:t>
            </a:r>
            <a:r>
              <a:rPr lang="zh-CN" altLang="en-US" sz="2800" baseline="-25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液</a:t>
            </a:r>
            <a:r>
              <a:rPr lang="en-US" altLang="zh-CN" sz="28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gV</a:t>
            </a:r>
            <a:r>
              <a:rPr lang="zh-CN" altLang="en-US" sz="2800" baseline="-25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排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，适用于任何物体计算浮力大小。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平衡法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: F</a:t>
            </a:r>
            <a:r>
              <a:rPr lang="zh-CN" altLang="en-US" sz="2800" baseline="-25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浮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=G</a:t>
            </a:r>
            <a:r>
              <a:rPr lang="zh-CN" altLang="en-US" sz="2800" baseline="-25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物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=m</a:t>
            </a:r>
            <a:r>
              <a:rPr lang="zh-CN" altLang="en-US" sz="2800" baseline="-25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物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g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，适用于漂浮或悬浮的物体。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9"/>
          <p:cNvSpPr txBox="1">
            <a:spLocks noChangeArrowheads="1"/>
          </p:cNvSpPr>
          <p:nvPr/>
        </p:nvSpPr>
        <p:spPr bwMode="auto">
          <a:xfrm>
            <a:off x="1055370" y="1268730"/>
            <a:ext cx="10354945" cy="3969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zh-CN" altLang="en-US" sz="28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例</a:t>
            </a:r>
            <a:r>
              <a:rPr lang="en-US" altLang="zh-CN" sz="28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  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如图，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体积相同，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质量相等，将它们放入水中静止后，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漂浮、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悬浮、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沉底。则下列说法正确的是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　　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A. A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所受的浮力一定大于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所受的浮力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B. A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下表面所受的压力一定大于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下表面所受的压力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C. C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所受的浮力一定小于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所受的浮力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D. C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所受的浮力一定小于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所受的浮力</a:t>
            </a:r>
          </a:p>
        </p:txBody>
      </p:sp>
      <p:grpSp>
        <p:nvGrpSpPr>
          <p:cNvPr id="4" name="组合 3"/>
          <p:cNvGrpSpPr/>
          <p:nvPr/>
        </p:nvGrpSpPr>
        <p:grpSpPr bwMode="auto">
          <a:xfrm>
            <a:off x="-101600" y="404813"/>
            <a:ext cx="4295775" cy="523875"/>
            <a:chOff x="0" y="623478"/>
            <a:chExt cx="3786638" cy="459735"/>
          </a:xfrm>
        </p:grpSpPr>
        <p:grpSp>
          <p:nvGrpSpPr>
            <p:cNvPr id="5" name="组合 15"/>
            <p:cNvGrpSpPr/>
            <p:nvPr/>
          </p:nvGrpSpPr>
          <p:grpSpPr bwMode="auto">
            <a:xfrm>
              <a:off x="0" y="678733"/>
              <a:ext cx="771176" cy="347209"/>
              <a:chOff x="0" y="537328"/>
              <a:chExt cx="771176" cy="347209"/>
            </a:xfrm>
          </p:grpSpPr>
          <p:sp>
            <p:nvSpPr>
              <p:cNvPr id="7" name="矩形 6"/>
              <p:cNvSpPr/>
              <p:nvPr/>
            </p:nvSpPr>
            <p:spPr>
              <a:xfrm>
                <a:off x="86760" y="575413"/>
                <a:ext cx="684282" cy="30927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0" y="537798"/>
                <a:ext cx="684282" cy="309276"/>
              </a:xfrm>
              <a:prstGeom prst="rect">
                <a:avLst/>
              </a:prstGeom>
              <a:solidFill>
                <a:srgbClr val="008080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6" name="文本框 16"/>
            <p:cNvSpPr txBox="1">
              <a:spLocks noChangeArrowheads="1"/>
            </p:cNvSpPr>
            <p:nvPr/>
          </p:nvSpPr>
          <p:spPr bwMode="auto">
            <a:xfrm>
              <a:off x="771662" y="623478"/>
              <a:ext cx="3014976" cy="459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>
                  <a:solidFill>
                    <a:srgbClr val="008080"/>
                  </a:solidFill>
                  <a:latin typeface="微软雅黑" panose="020B0503020204020204" pitchFamily="34" charset="-122"/>
                </a:rPr>
                <a:t>典例精析</a:t>
              </a:r>
            </a:p>
          </p:txBody>
        </p:sp>
      </p:grpSp>
      <p:sp>
        <p:nvSpPr>
          <p:cNvPr id="9" name="矩形 2"/>
          <p:cNvSpPr>
            <a:spLocks noChangeArrowheads="1"/>
          </p:cNvSpPr>
          <p:nvPr/>
        </p:nvSpPr>
        <p:spPr bwMode="auto">
          <a:xfrm>
            <a:off x="2710056" y="663858"/>
            <a:ext cx="8064896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altLang="zh-CN" sz="24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24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漂浮，</a:t>
            </a:r>
            <a:r>
              <a:rPr lang="en-US" altLang="zh-CN" sz="24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sz="24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悬浮，则</a:t>
            </a:r>
            <a:r>
              <a:rPr lang="en-US" altLang="zh-CN" sz="24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</a:t>
            </a:r>
            <a:r>
              <a:rPr lang="zh-CN" altLang="en-US" sz="2400" baseline="-250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排</a:t>
            </a:r>
            <a:r>
              <a:rPr lang="en-US" altLang="zh-CN" sz="2400" baseline="-250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24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＜</a:t>
            </a:r>
            <a:r>
              <a:rPr lang="en-US" altLang="zh-CN" sz="24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</a:t>
            </a:r>
            <a:r>
              <a:rPr lang="en-US" altLang="zh-CN" sz="2400" baseline="-250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24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24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</a:t>
            </a:r>
            <a:r>
              <a:rPr lang="zh-CN" altLang="en-US" sz="2400" baseline="-250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排</a:t>
            </a:r>
            <a:r>
              <a:rPr lang="en-US" altLang="zh-CN" sz="2400" baseline="-250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en-US" altLang="zh-CN" sz="24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=V</a:t>
            </a:r>
            <a:r>
              <a:rPr lang="en-US" altLang="zh-CN" sz="2400" baseline="-250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sz="24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，因为</a:t>
            </a:r>
            <a:r>
              <a:rPr lang="en-US" altLang="zh-CN" sz="24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24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</a:t>
            </a:r>
            <a:r>
              <a:rPr lang="en-US" altLang="zh-CN" sz="24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sz="24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体积相同，所以</a:t>
            </a:r>
            <a:r>
              <a:rPr lang="en-US" altLang="zh-CN" sz="24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</a:t>
            </a:r>
            <a:r>
              <a:rPr lang="zh-CN" altLang="en-US" sz="2400" baseline="-250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排</a:t>
            </a:r>
            <a:r>
              <a:rPr lang="en-US" altLang="zh-CN" sz="2400" baseline="-250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24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＜</a:t>
            </a:r>
            <a:r>
              <a:rPr lang="en-US" altLang="zh-CN" sz="24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</a:t>
            </a:r>
            <a:r>
              <a:rPr lang="zh-CN" altLang="en-US" sz="2400" baseline="-250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排</a:t>
            </a:r>
            <a:r>
              <a:rPr lang="en-US" altLang="zh-CN" sz="2400" baseline="-250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sz="24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，所以根据</a:t>
            </a:r>
            <a:r>
              <a:rPr lang="en-US" altLang="zh-CN" sz="24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</a:t>
            </a:r>
            <a:r>
              <a:rPr lang="zh-CN" altLang="en-US" sz="2400" baseline="-250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浮</a:t>
            </a:r>
            <a:r>
              <a:rPr lang="en-US" altLang="zh-CN" sz="24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=ρ</a:t>
            </a:r>
            <a:r>
              <a:rPr lang="zh-CN" altLang="en-US" sz="2400" baseline="-250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液</a:t>
            </a:r>
            <a:r>
              <a:rPr lang="en-US" altLang="zh-CN" sz="2400" dirty="0" err="1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gV</a:t>
            </a:r>
            <a:r>
              <a:rPr lang="zh-CN" altLang="en-US" sz="2400" baseline="-250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排</a:t>
            </a:r>
            <a:r>
              <a:rPr lang="zh-CN" altLang="en-US" sz="24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可知：</a:t>
            </a:r>
            <a:r>
              <a:rPr lang="en-US" altLang="zh-CN" sz="24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</a:t>
            </a:r>
            <a:r>
              <a:rPr lang="en-US" altLang="zh-CN" sz="2400" baseline="-250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24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＜</a:t>
            </a:r>
            <a:r>
              <a:rPr lang="en-US" altLang="zh-CN" sz="24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</a:t>
            </a:r>
            <a:r>
              <a:rPr lang="en-US" altLang="zh-CN" sz="2400" baseline="-250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endParaRPr lang="zh-CN" altLang="en-US" sz="2400" baseline="-25000" dirty="0">
              <a:solidFill>
                <a:srgbClr val="00808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145566" y="2659558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endParaRPr lang="zh-CN" altLang="en-US" sz="3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2"/>
          <p:cNvSpPr>
            <a:spLocks noChangeArrowheads="1"/>
          </p:cNvSpPr>
          <p:nvPr/>
        </p:nvSpPr>
        <p:spPr bwMode="auto">
          <a:xfrm>
            <a:off x="1844348" y="5543660"/>
            <a:ext cx="83289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altLang="zh-CN" sz="24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</a:t>
            </a:r>
            <a:r>
              <a:rPr lang="en-US" altLang="zh-CN" sz="2400" baseline="-250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en-US" altLang="zh-CN" sz="24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=F</a:t>
            </a:r>
            <a:r>
              <a:rPr lang="en-US" altLang="zh-CN" sz="2400" baseline="-250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2400" baseline="-250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</a:t>
            </a:r>
            <a:r>
              <a:rPr lang="en-US" altLang="zh-CN" sz="24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-F</a:t>
            </a:r>
            <a:r>
              <a:rPr lang="en-US" altLang="zh-CN" sz="2400" baseline="-250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2400" baseline="-250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</a:t>
            </a:r>
            <a:r>
              <a:rPr lang="zh-CN" altLang="en-US" sz="24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24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</a:t>
            </a:r>
            <a:r>
              <a:rPr lang="en-US" altLang="zh-CN" sz="2400" baseline="-250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en-US" altLang="zh-CN" sz="24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=F</a:t>
            </a:r>
            <a:r>
              <a:rPr lang="en-US" altLang="zh-CN" sz="2400" baseline="-250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sz="2400" baseline="-250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</a:t>
            </a:r>
            <a:r>
              <a:rPr lang="en-US" altLang="zh-CN" sz="24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-F</a:t>
            </a:r>
            <a:r>
              <a:rPr lang="en-US" altLang="zh-CN" sz="2400" baseline="-250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sz="2400" baseline="-250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</a:t>
            </a:r>
            <a:r>
              <a:rPr lang="zh-CN" altLang="en-US" sz="24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，由图可知：</a:t>
            </a:r>
            <a:r>
              <a:rPr lang="en-US" altLang="zh-CN" sz="24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</a:t>
            </a:r>
            <a:r>
              <a:rPr lang="en-US" altLang="zh-CN" sz="2400" baseline="-250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2400" baseline="-250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</a:t>
            </a:r>
            <a:r>
              <a:rPr lang="en-US" altLang="zh-CN" sz="24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=0</a:t>
            </a:r>
            <a:r>
              <a:rPr lang="zh-CN" altLang="en-US" sz="24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24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</a:t>
            </a:r>
            <a:r>
              <a:rPr lang="en-US" altLang="zh-CN" sz="2400" baseline="-250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sz="2400" baseline="-250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</a:t>
            </a:r>
            <a:r>
              <a:rPr lang="zh-CN" altLang="en-US" sz="24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＞</a:t>
            </a:r>
            <a:r>
              <a:rPr lang="en-US" altLang="zh-CN" sz="24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zh-CN" altLang="en-US" sz="24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，所以</a:t>
            </a:r>
            <a:r>
              <a:rPr lang="en-US" altLang="zh-CN" sz="24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</a:t>
            </a:r>
            <a:r>
              <a:rPr lang="en-US" altLang="zh-CN" sz="2400" baseline="-250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2400" baseline="-250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</a:t>
            </a:r>
            <a:r>
              <a:rPr lang="en-US" altLang="zh-CN" sz="24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=F</a:t>
            </a:r>
            <a:r>
              <a:rPr lang="en-US" altLang="zh-CN" sz="2400" baseline="-250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24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24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</a:t>
            </a:r>
            <a:r>
              <a:rPr lang="en-US" altLang="zh-CN" sz="2400" baseline="-250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sz="2400" baseline="-250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</a:t>
            </a:r>
            <a:r>
              <a:rPr lang="en-US" altLang="zh-CN" sz="24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=F</a:t>
            </a:r>
            <a:r>
              <a:rPr lang="en-US" altLang="zh-CN" sz="2400" baseline="-250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en-US" altLang="zh-CN" sz="24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+F</a:t>
            </a:r>
            <a:r>
              <a:rPr lang="en-US" altLang="zh-CN" sz="2400" baseline="-250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sz="2400" baseline="-250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</a:t>
            </a:r>
            <a:r>
              <a:rPr lang="zh-CN" altLang="en-US" sz="24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24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</a:t>
            </a:r>
            <a:r>
              <a:rPr lang="en-US" altLang="zh-CN" sz="2400" baseline="-250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24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＜</a:t>
            </a:r>
            <a:r>
              <a:rPr lang="en-US" altLang="zh-CN" sz="24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</a:t>
            </a:r>
            <a:r>
              <a:rPr lang="en-US" altLang="zh-CN" sz="2400" baseline="-250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sz="24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；所以</a:t>
            </a:r>
            <a:r>
              <a:rPr lang="en-US" altLang="zh-CN" sz="24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</a:t>
            </a:r>
            <a:r>
              <a:rPr lang="en-US" altLang="zh-CN" sz="2400" baseline="-250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sz="2400" baseline="-250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</a:t>
            </a:r>
            <a:r>
              <a:rPr lang="zh-CN" altLang="en-US" sz="24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＞</a:t>
            </a:r>
            <a:r>
              <a:rPr lang="en-US" altLang="zh-CN" sz="24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</a:t>
            </a:r>
            <a:r>
              <a:rPr lang="en-US" altLang="zh-CN" sz="2400" baseline="-250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2400" baseline="-250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</a:t>
            </a:r>
          </a:p>
        </p:txBody>
      </p:sp>
      <p:pic>
        <p:nvPicPr>
          <p:cNvPr id="15" name="图片 -2147482389" descr="C:\Documents and Settings\Administrator\桌面\2020山西物理9.2补单片\W469.tif"/>
          <p:cNvPicPr>
            <a:picLocks noChangeAspect="1"/>
          </p:cNvPicPr>
          <p:nvPr/>
        </p:nvPicPr>
        <p:blipFill>
          <a:blip r:embed="rId2" r:link="rId4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36360" y="3514194"/>
            <a:ext cx="2073275" cy="15709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文本框 11"/>
          <p:cNvSpPr txBox="1"/>
          <p:nvPr/>
        </p:nvSpPr>
        <p:spPr>
          <a:xfrm>
            <a:off x="9069918" y="3246046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endParaRPr lang="zh-CN" altLang="en-US" sz="3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9"/>
          <p:cNvSpPr txBox="1">
            <a:spLocks noChangeArrowheads="1"/>
          </p:cNvSpPr>
          <p:nvPr/>
        </p:nvSpPr>
        <p:spPr bwMode="auto">
          <a:xfrm>
            <a:off x="1055370" y="1268730"/>
            <a:ext cx="10471785" cy="3969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zh-CN" altLang="en-US" sz="28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例</a:t>
            </a:r>
            <a:r>
              <a:rPr lang="en-US" altLang="zh-CN" sz="28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  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如图，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体积相同，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质量相等，将它们放入水中静止后，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漂浮、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悬浮、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沉底。则下列说法正确的是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　　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A. A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所受的浮力一定大于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所受的浮力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B. A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下表面所受的压力一定大于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下表面所受的压力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C. C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所受的浮力一定小于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所受的浮力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D. C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所受的浮力一定小于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所受的浮力</a:t>
            </a:r>
          </a:p>
        </p:txBody>
      </p:sp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9566340" y="2081093"/>
            <a:ext cx="609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dirty="0">
                <a:solidFill>
                  <a:srgbClr val="F8081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7134771" y="2604313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endParaRPr lang="zh-CN" altLang="en-US" sz="3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2"/>
          <p:cNvSpPr>
            <a:spLocks noChangeArrowheads="1"/>
          </p:cNvSpPr>
          <p:nvPr/>
        </p:nvSpPr>
        <p:spPr bwMode="auto">
          <a:xfrm>
            <a:off x="1847245" y="636632"/>
            <a:ext cx="718403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zh-CN" altLang="en-US" sz="24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因为</a:t>
            </a:r>
            <a:r>
              <a:rPr lang="en-US" altLang="zh-CN" sz="24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sz="24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悬浮，</a:t>
            </a:r>
            <a:r>
              <a:rPr lang="en-US" altLang="zh-CN" sz="24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zh-CN" altLang="en-US" sz="24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沉底，所以</a:t>
            </a:r>
            <a:r>
              <a:rPr lang="en-US" altLang="zh-CN" sz="24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</a:t>
            </a:r>
            <a:r>
              <a:rPr lang="en-US" altLang="zh-CN" sz="2400" baseline="-250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en-US" altLang="zh-CN" sz="24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=G</a:t>
            </a:r>
            <a:r>
              <a:rPr lang="en-US" altLang="zh-CN" sz="2400" baseline="-250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sz="24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24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</a:t>
            </a:r>
            <a:r>
              <a:rPr lang="en-US" altLang="zh-CN" sz="2400" baseline="-250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zh-CN" altLang="en-US" sz="24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＜</a:t>
            </a:r>
            <a:r>
              <a:rPr lang="en-US" altLang="zh-CN" sz="24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</a:t>
            </a:r>
            <a:r>
              <a:rPr lang="en-US" altLang="zh-CN" sz="2400" baseline="-250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zh-CN" altLang="en-US" sz="24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；因为</a:t>
            </a:r>
            <a:r>
              <a:rPr lang="en-US" altLang="zh-CN" sz="24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sz="24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4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zh-CN" altLang="en-US" sz="24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质量相等，则</a:t>
            </a:r>
            <a:r>
              <a:rPr lang="en-US" altLang="zh-CN" sz="24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</a:t>
            </a:r>
            <a:r>
              <a:rPr lang="en-US" altLang="zh-CN" sz="2400" baseline="-250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en-US" altLang="zh-CN" sz="24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=G</a:t>
            </a:r>
            <a:r>
              <a:rPr lang="en-US" altLang="zh-CN" sz="2400" baseline="-250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zh-CN" altLang="en-US" sz="24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；所以</a:t>
            </a:r>
            <a:r>
              <a:rPr lang="en-US" altLang="zh-CN" sz="24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</a:t>
            </a:r>
            <a:r>
              <a:rPr lang="en-US" altLang="zh-CN" sz="2400" baseline="-250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sz="24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＞</a:t>
            </a:r>
            <a:r>
              <a:rPr lang="en-US" altLang="zh-CN" sz="24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</a:t>
            </a:r>
            <a:r>
              <a:rPr lang="en-US" altLang="zh-CN" sz="2400" baseline="-250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endParaRPr lang="zh-CN" altLang="en-US" sz="2400" baseline="-25000" dirty="0">
              <a:solidFill>
                <a:srgbClr val="00808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2"/>
          <p:cNvSpPr>
            <a:spLocks noChangeArrowheads="1"/>
          </p:cNvSpPr>
          <p:nvPr/>
        </p:nvSpPr>
        <p:spPr bwMode="auto">
          <a:xfrm>
            <a:off x="1931983" y="5425608"/>
            <a:ext cx="83289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zh-CN" altLang="en-US" sz="24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因为</a:t>
            </a:r>
            <a:r>
              <a:rPr lang="en-US" altLang="zh-CN" sz="24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</a:t>
            </a:r>
            <a:r>
              <a:rPr lang="en-US" altLang="zh-CN" sz="2400" baseline="-250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24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＜</a:t>
            </a:r>
            <a:r>
              <a:rPr lang="en-US" altLang="zh-CN" sz="24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</a:t>
            </a:r>
            <a:r>
              <a:rPr lang="en-US" altLang="zh-CN" sz="2400" baseline="-250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sz="24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r>
              <a:rPr lang="en-US" altLang="zh-CN" sz="24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</a:t>
            </a:r>
            <a:r>
              <a:rPr lang="en-US" altLang="zh-CN" sz="2400" baseline="-250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sz="24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＞</a:t>
            </a:r>
            <a:r>
              <a:rPr lang="en-US" altLang="zh-CN" sz="24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</a:t>
            </a:r>
            <a:r>
              <a:rPr lang="en-US" altLang="zh-CN" sz="2400" baseline="-250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zh-CN" altLang="en-US" sz="24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，所以</a:t>
            </a:r>
            <a:r>
              <a:rPr lang="en-US" altLang="zh-CN" sz="24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24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4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zh-CN" altLang="en-US" sz="24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的浮力无法比较</a:t>
            </a:r>
            <a:endParaRPr lang="zh-CN" altLang="en-US" sz="2400" baseline="-25000" dirty="0">
              <a:solidFill>
                <a:srgbClr val="00808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200811" y="3896972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√</a:t>
            </a:r>
          </a:p>
        </p:txBody>
      </p:sp>
      <p:pic>
        <p:nvPicPr>
          <p:cNvPr id="15" name="图片 -2147482389" descr="C:\Documents and Settings\Administrator\桌面\2020山西物理9.2补单片\W469.tif"/>
          <p:cNvPicPr>
            <a:picLocks noChangeAspect="1"/>
          </p:cNvPicPr>
          <p:nvPr/>
        </p:nvPicPr>
        <p:blipFill>
          <a:blip r:embed="rId3" r:link="rId5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36360" y="3514194"/>
            <a:ext cx="2073275" cy="15709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文本框 11"/>
          <p:cNvSpPr txBox="1"/>
          <p:nvPr/>
        </p:nvSpPr>
        <p:spPr>
          <a:xfrm>
            <a:off x="9144863" y="3250644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endParaRPr lang="zh-CN" altLang="en-US" sz="3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134669" y="4591733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endParaRPr lang="zh-CN" altLang="en-US" sz="3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3" grpId="0"/>
      <p:bldP spid="14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9"/>
          <p:cNvSpPr txBox="1">
            <a:spLocks noChangeArrowheads="1"/>
          </p:cNvSpPr>
          <p:nvPr/>
        </p:nvSpPr>
        <p:spPr bwMode="auto">
          <a:xfrm>
            <a:off x="1055440" y="1268760"/>
            <a:ext cx="9745744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zh-CN" altLang="en-US" sz="28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例</a:t>
            </a:r>
            <a:r>
              <a:rPr lang="en-US" altLang="zh-CN" sz="28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   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在三个相同的烧杯里装入质量相等的甲、乙、丙三种不同的液体，把一支装有适量铁砂的平底试管先后放入这三个烧杯中，静止后如图所示。下列说法正确的是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　　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A. 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试管在甲液体中受到的浮力最大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B. 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甲液体的密度最大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C. 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丙液体对烧杯底部的压强最小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D. 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试管在三种液体中排开液体的</a:t>
            </a:r>
          </a:p>
          <a:p>
            <a:pPr algn="just" eaLnBrk="1" hangingPunct="1"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重力一样大</a:t>
            </a:r>
          </a:p>
        </p:txBody>
      </p:sp>
      <p:grpSp>
        <p:nvGrpSpPr>
          <p:cNvPr id="4" name="组合 3"/>
          <p:cNvGrpSpPr/>
          <p:nvPr/>
        </p:nvGrpSpPr>
        <p:grpSpPr bwMode="auto">
          <a:xfrm>
            <a:off x="-101600" y="404813"/>
            <a:ext cx="4295775" cy="523875"/>
            <a:chOff x="0" y="623478"/>
            <a:chExt cx="3786638" cy="459735"/>
          </a:xfrm>
        </p:grpSpPr>
        <p:grpSp>
          <p:nvGrpSpPr>
            <p:cNvPr id="5" name="组合 15"/>
            <p:cNvGrpSpPr/>
            <p:nvPr/>
          </p:nvGrpSpPr>
          <p:grpSpPr bwMode="auto">
            <a:xfrm>
              <a:off x="0" y="678733"/>
              <a:ext cx="771176" cy="347209"/>
              <a:chOff x="0" y="537328"/>
              <a:chExt cx="771176" cy="347209"/>
            </a:xfrm>
          </p:grpSpPr>
          <p:sp>
            <p:nvSpPr>
              <p:cNvPr id="7" name="矩形 6"/>
              <p:cNvSpPr/>
              <p:nvPr/>
            </p:nvSpPr>
            <p:spPr>
              <a:xfrm>
                <a:off x="86760" y="575413"/>
                <a:ext cx="684282" cy="30927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0" y="537798"/>
                <a:ext cx="684282" cy="309276"/>
              </a:xfrm>
              <a:prstGeom prst="rect">
                <a:avLst/>
              </a:prstGeom>
              <a:solidFill>
                <a:srgbClr val="008080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6" name="文本框 16"/>
            <p:cNvSpPr txBox="1">
              <a:spLocks noChangeArrowheads="1"/>
            </p:cNvSpPr>
            <p:nvPr/>
          </p:nvSpPr>
          <p:spPr bwMode="auto">
            <a:xfrm>
              <a:off x="771662" y="623478"/>
              <a:ext cx="3014976" cy="459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>
                  <a:solidFill>
                    <a:srgbClr val="008080"/>
                  </a:solidFill>
                  <a:latin typeface="微软雅黑" panose="020B0503020204020204" pitchFamily="34" charset="-122"/>
                </a:rPr>
                <a:t>典例精析</a:t>
              </a:r>
            </a:p>
          </p:txBody>
        </p:sp>
      </p:grpSp>
      <p:pic>
        <p:nvPicPr>
          <p:cNvPr id="20" name="图片 -2147482386" descr="C:\Documents and Settings\Administrator\桌面\2020山西物理9.2补单片\W472.tif"/>
          <p:cNvPicPr>
            <a:picLocks noChangeAspect="1"/>
          </p:cNvPicPr>
          <p:nvPr/>
        </p:nvPicPr>
        <p:blipFill>
          <a:blip r:embed="rId3" r:link="rId5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16080" y="4005064"/>
            <a:ext cx="4265295" cy="14839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文本框 9"/>
          <p:cNvSpPr txBox="1"/>
          <p:nvPr/>
        </p:nvSpPr>
        <p:spPr>
          <a:xfrm>
            <a:off x="6569118" y="3177715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endParaRPr lang="zh-CN" altLang="en-US" sz="3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2"/>
          <p:cNvSpPr>
            <a:spLocks noChangeArrowheads="1"/>
          </p:cNvSpPr>
          <p:nvPr/>
        </p:nvSpPr>
        <p:spPr bwMode="auto">
          <a:xfrm>
            <a:off x="3265134" y="603699"/>
            <a:ext cx="718403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zh-CN" altLang="en-US" sz="24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试管在三种液体中都漂浮，所以浮力都等于其重力，因此浮力相等</a:t>
            </a:r>
            <a:endParaRPr lang="zh-CN" altLang="en-US" sz="2400" baseline="-25000" dirty="0">
              <a:solidFill>
                <a:srgbClr val="00808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647728" y="5574737"/>
            <a:ext cx="8136904" cy="1079136"/>
            <a:chOff x="3647728" y="5574737"/>
            <a:chExt cx="8136904" cy="1079136"/>
          </a:xfrm>
        </p:grpSpPr>
        <p:sp>
          <p:nvSpPr>
            <p:cNvPr id="12" name="矩形 2"/>
            <p:cNvSpPr>
              <a:spLocks noChangeArrowheads="1"/>
            </p:cNvSpPr>
            <p:nvPr/>
          </p:nvSpPr>
          <p:spPr bwMode="auto">
            <a:xfrm>
              <a:off x="3647728" y="5822876"/>
              <a:ext cx="8136904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zh-CN" altLang="en-US" sz="2400" dirty="0">
                  <a:solidFill>
                    <a:srgbClr val="00808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由</a:t>
              </a:r>
              <a:r>
                <a:rPr lang="en-US" altLang="zh-CN" sz="2400" dirty="0">
                  <a:solidFill>
                    <a:srgbClr val="00808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F</a:t>
              </a:r>
              <a:r>
                <a:rPr lang="zh-CN" altLang="en-US" sz="2400" baseline="-25000" dirty="0">
                  <a:solidFill>
                    <a:srgbClr val="00808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浮</a:t>
              </a:r>
              <a:r>
                <a:rPr lang="en-US" altLang="zh-CN" sz="2400" dirty="0">
                  <a:solidFill>
                    <a:srgbClr val="00808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=</a:t>
              </a:r>
              <a:r>
                <a:rPr lang="el-GR" altLang="zh-CN" sz="2400" dirty="0">
                  <a:solidFill>
                    <a:srgbClr val="00808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ρ</a:t>
              </a:r>
              <a:r>
                <a:rPr lang="zh-CN" altLang="en-US" sz="2400" baseline="-25000" dirty="0">
                  <a:solidFill>
                    <a:srgbClr val="00808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液</a:t>
              </a:r>
              <a:r>
                <a:rPr lang="en-US" altLang="zh-CN" sz="2400" dirty="0" err="1">
                  <a:solidFill>
                    <a:srgbClr val="00808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gV</a:t>
              </a:r>
              <a:r>
                <a:rPr lang="zh-CN" altLang="en-US" sz="2400" baseline="-25000" dirty="0">
                  <a:solidFill>
                    <a:srgbClr val="00808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排</a:t>
              </a:r>
              <a:r>
                <a:rPr lang="zh-CN" altLang="en-US" sz="2400" dirty="0">
                  <a:solidFill>
                    <a:srgbClr val="00808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可知，</a:t>
              </a:r>
              <a:r>
                <a:rPr lang="en-US" altLang="zh-CN" sz="2400" dirty="0">
                  <a:solidFill>
                    <a:srgbClr val="00808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ρ</a:t>
              </a:r>
              <a:r>
                <a:rPr lang="zh-CN" altLang="en-US" sz="2400" baseline="-25000" dirty="0">
                  <a:solidFill>
                    <a:srgbClr val="00808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液</a:t>
              </a:r>
              <a:r>
                <a:rPr lang="en-US" altLang="zh-CN" sz="2400" dirty="0">
                  <a:solidFill>
                    <a:srgbClr val="00808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=           </a:t>
              </a:r>
              <a:r>
                <a:rPr lang="zh-CN" altLang="en-US" sz="2400" dirty="0">
                  <a:solidFill>
                    <a:srgbClr val="00808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，浮力相等，</a:t>
              </a:r>
              <a:r>
                <a:rPr lang="en-US" altLang="zh-CN" sz="2400" dirty="0">
                  <a:solidFill>
                    <a:srgbClr val="00808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V</a:t>
              </a:r>
              <a:r>
                <a:rPr lang="zh-CN" altLang="en-US" sz="2400" baseline="-25000" dirty="0">
                  <a:solidFill>
                    <a:srgbClr val="00808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排甲</a:t>
              </a:r>
              <a:r>
                <a:rPr lang="zh-CN" altLang="en-US" sz="2400" dirty="0">
                  <a:solidFill>
                    <a:srgbClr val="00808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最大，</a:t>
              </a:r>
              <a:endParaRPr lang="en-US" altLang="zh-CN" sz="24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just"/>
              <a:r>
                <a:rPr lang="zh-CN" altLang="en-US" sz="2400" dirty="0">
                  <a:solidFill>
                    <a:srgbClr val="00808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所以</a:t>
              </a:r>
              <a:r>
                <a:rPr lang="el-GR" altLang="zh-CN" sz="2400" dirty="0">
                  <a:solidFill>
                    <a:srgbClr val="00808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ρ</a:t>
              </a:r>
              <a:r>
                <a:rPr lang="zh-CN" altLang="en-US" sz="2400" baseline="-25000" dirty="0">
                  <a:solidFill>
                    <a:srgbClr val="00808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甲</a:t>
              </a:r>
              <a:r>
                <a:rPr lang="zh-CN" altLang="en-US" sz="2400" dirty="0">
                  <a:solidFill>
                    <a:srgbClr val="00808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最小</a:t>
              </a:r>
              <a:endParaRPr lang="zh-CN" altLang="en-US" sz="2400" baseline="-250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7385165" y="5574737"/>
              <a:ext cx="878230" cy="933266"/>
              <a:chOff x="3417570" y="5924734"/>
              <a:chExt cx="878230" cy="933266"/>
            </a:xfrm>
          </p:grpSpPr>
          <p:sp>
            <p:nvSpPr>
              <p:cNvPr id="16" name="矩形 15"/>
              <p:cNvSpPr/>
              <p:nvPr/>
            </p:nvSpPr>
            <p:spPr>
              <a:xfrm>
                <a:off x="3519556" y="5924734"/>
                <a:ext cx="64807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altLang="zh-CN" sz="2400" dirty="0">
                    <a:solidFill>
                      <a:srgbClr val="00808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仿宋" panose="02010609060101010101" charset="-122"/>
                  </a:rPr>
                  <a:t>F</a:t>
                </a:r>
                <a:r>
                  <a:rPr lang="zh-CN" altLang="pt-BR" sz="2400" baseline="-25000" dirty="0">
                    <a:solidFill>
                      <a:srgbClr val="00808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仿宋" panose="02010609060101010101" charset="-122"/>
                  </a:rPr>
                  <a:t>浮</a:t>
                </a:r>
                <a:endParaRPr lang="zh-CN" altLang="en-US" sz="2400" dirty="0">
                  <a:solidFill>
                    <a:srgbClr val="008080"/>
                  </a:solidFill>
                </a:endParaRP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3417570" y="6396335"/>
                <a:ext cx="87823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400" dirty="0">
                    <a:solidFill>
                      <a:srgbClr val="00808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V</a:t>
                </a:r>
                <a:r>
                  <a:rPr lang="zh-CN" altLang="en-US" sz="2400" baseline="-25000" dirty="0">
                    <a:solidFill>
                      <a:srgbClr val="00808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排</a:t>
                </a:r>
                <a:r>
                  <a:rPr lang="en-US" altLang="zh-CN" sz="2400" dirty="0">
                    <a:solidFill>
                      <a:srgbClr val="00808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g</a:t>
                </a:r>
                <a:endParaRPr lang="zh-CN" altLang="en-US" sz="2400" dirty="0">
                  <a:solidFill>
                    <a:srgbClr val="00808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18" name="直接连接符 17"/>
              <p:cNvCxnSpPr/>
              <p:nvPr/>
            </p:nvCxnSpPr>
            <p:spPr>
              <a:xfrm>
                <a:off x="3417570" y="6396335"/>
                <a:ext cx="776605" cy="0"/>
              </a:xfrm>
              <a:prstGeom prst="line">
                <a:avLst/>
              </a:prstGeom>
              <a:ln w="19050">
                <a:solidFill>
                  <a:srgbClr val="0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9" name="文本框 18"/>
          <p:cNvSpPr txBox="1"/>
          <p:nvPr/>
        </p:nvSpPr>
        <p:spPr>
          <a:xfrm>
            <a:off x="4439816" y="3916973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endParaRPr lang="zh-CN" altLang="en-US" sz="3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9"/>
          <p:cNvSpPr txBox="1">
            <a:spLocks noChangeArrowheads="1"/>
          </p:cNvSpPr>
          <p:nvPr/>
        </p:nvSpPr>
        <p:spPr bwMode="auto">
          <a:xfrm>
            <a:off x="1055440" y="1268760"/>
            <a:ext cx="9745744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zh-CN" altLang="en-US" sz="28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例</a:t>
            </a:r>
            <a:r>
              <a:rPr lang="en-US" altLang="zh-CN" sz="28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   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在三个相同的烧杯里装入质量相等的甲、乙、丙三种不同的液体，把一支装有适量铁砂的平底试管先后放入这三个烧杯中，静止后如图所示。下列说法正确的是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　　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A. 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试管在甲液体中受到的浮力最大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B. 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甲液体的密度最大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C. 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丙液体对烧杯底部的压强最小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D. 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试管在三种液体中排开液体的</a:t>
            </a:r>
          </a:p>
          <a:p>
            <a:pPr algn="just" eaLnBrk="1" hangingPunct="1"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重力一样大</a:t>
            </a:r>
          </a:p>
        </p:txBody>
      </p:sp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8546772" y="2722364"/>
            <a:ext cx="609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dirty="0">
                <a:solidFill>
                  <a:srgbClr val="F8081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</a:p>
        </p:txBody>
      </p:sp>
      <p:grpSp>
        <p:nvGrpSpPr>
          <p:cNvPr id="4" name="组合 3"/>
          <p:cNvGrpSpPr/>
          <p:nvPr/>
        </p:nvGrpSpPr>
        <p:grpSpPr bwMode="auto">
          <a:xfrm>
            <a:off x="-101600" y="404813"/>
            <a:ext cx="4295775" cy="523875"/>
            <a:chOff x="0" y="623478"/>
            <a:chExt cx="3786638" cy="459735"/>
          </a:xfrm>
        </p:grpSpPr>
        <p:grpSp>
          <p:nvGrpSpPr>
            <p:cNvPr id="5" name="组合 15"/>
            <p:cNvGrpSpPr/>
            <p:nvPr/>
          </p:nvGrpSpPr>
          <p:grpSpPr bwMode="auto">
            <a:xfrm>
              <a:off x="0" y="678733"/>
              <a:ext cx="771176" cy="347209"/>
              <a:chOff x="0" y="537328"/>
              <a:chExt cx="771176" cy="347209"/>
            </a:xfrm>
          </p:grpSpPr>
          <p:sp>
            <p:nvSpPr>
              <p:cNvPr id="7" name="矩形 6"/>
              <p:cNvSpPr/>
              <p:nvPr/>
            </p:nvSpPr>
            <p:spPr>
              <a:xfrm>
                <a:off x="86760" y="575413"/>
                <a:ext cx="684282" cy="30927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0" y="537798"/>
                <a:ext cx="684282" cy="309276"/>
              </a:xfrm>
              <a:prstGeom prst="rect">
                <a:avLst/>
              </a:prstGeom>
              <a:solidFill>
                <a:srgbClr val="008080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6" name="文本框 16"/>
            <p:cNvSpPr txBox="1">
              <a:spLocks noChangeArrowheads="1"/>
            </p:cNvSpPr>
            <p:nvPr/>
          </p:nvSpPr>
          <p:spPr bwMode="auto">
            <a:xfrm>
              <a:off x="771662" y="623478"/>
              <a:ext cx="3014976" cy="459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>
                  <a:solidFill>
                    <a:srgbClr val="008080"/>
                  </a:solidFill>
                  <a:latin typeface="微软雅黑" panose="020B0503020204020204" pitchFamily="34" charset="-122"/>
                </a:rPr>
                <a:t>典例精析</a:t>
              </a:r>
            </a:p>
          </p:txBody>
        </p:sp>
      </p:grpSp>
      <p:pic>
        <p:nvPicPr>
          <p:cNvPr id="20" name="图片 -2147482386" descr="C:\Documents and Settings\Administrator\桌面\2020山西物理9.2补单片\W472.tif"/>
          <p:cNvPicPr>
            <a:picLocks noChangeAspect="1"/>
          </p:cNvPicPr>
          <p:nvPr/>
        </p:nvPicPr>
        <p:blipFill>
          <a:blip r:embed="rId3" r:link="rId5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16080" y="4005064"/>
            <a:ext cx="4265295" cy="14839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文本框 9"/>
          <p:cNvSpPr txBox="1"/>
          <p:nvPr/>
        </p:nvSpPr>
        <p:spPr>
          <a:xfrm>
            <a:off x="6569118" y="3177715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endParaRPr lang="zh-CN" altLang="en-US" sz="3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439816" y="3916973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endParaRPr lang="zh-CN" altLang="en-US" sz="3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2"/>
          <p:cNvSpPr>
            <a:spLocks noChangeArrowheads="1"/>
          </p:cNvSpPr>
          <p:nvPr/>
        </p:nvSpPr>
        <p:spPr bwMode="auto">
          <a:xfrm>
            <a:off x="2711624" y="220573"/>
            <a:ext cx="734662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zh-CN" altLang="en-US" sz="24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甲、乙、丙液体的质量相等，试管放入三种液体后，受到浮力相等，因此</a:t>
            </a:r>
            <a:r>
              <a:rPr lang="en-US" altLang="zh-CN" sz="24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</a:t>
            </a:r>
            <a:r>
              <a:rPr lang="zh-CN" altLang="en-US" sz="2400" baseline="-250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排</a:t>
            </a:r>
            <a:r>
              <a:rPr lang="en-US" altLang="zh-CN" sz="24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=G</a:t>
            </a:r>
            <a:r>
              <a:rPr lang="zh-CN" altLang="en-US" sz="2400" baseline="-250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</a:t>
            </a:r>
            <a:r>
              <a:rPr lang="zh-CN" altLang="en-US" sz="24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，可得三种液体对烧杯底的压力相等，由于</a:t>
            </a:r>
            <a:r>
              <a:rPr lang="en-US" altLang="zh-CN" sz="24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p=F/S</a:t>
            </a:r>
            <a:r>
              <a:rPr lang="zh-CN" altLang="en-US" sz="24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可知，压强相等</a:t>
            </a:r>
            <a:endParaRPr lang="zh-CN" altLang="en-US" sz="2400" baseline="-25000" dirty="0">
              <a:solidFill>
                <a:srgbClr val="00808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096905" y="4531561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endParaRPr lang="zh-CN" altLang="en-US" sz="3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2"/>
          <p:cNvSpPr>
            <a:spLocks noChangeArrowheads="1"/>
          </p:cNvSpPr>
          <p:nvPr/>
        </p:nvSpPr>
        <p:spPr bwMode="auto">
          <a:xfrm>
            <a:off x="4552894" y="5808156"/>
            <a:ext cx="46085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zh-CN" altLang="en-US" sz="24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试管受到浮力相等，所以在三种液体中排开液体的重力一样大</a:t>
            </a:r>
            <a:endParaRPr lang="zh-CN" altLang="en-US" sz="2400" baseline="-25000" dirty="0">
              <a:solidFill>
                <a:srgbClr val="00808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431704" y="5808156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3" grpId="0"/>
      <p:bldP spid="1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 bwMode="auto">
          <a:xfrm>
            <a:off x="-101600" y="404813"/>
            <a:ext cx="4295775" cy="523875"/>
            <a:chOff x="0" y="623478"/>
            <a:chExt cx="3786638" cy="459735"/>
          </a:xfrm>
        </p:grpSpPr>
        <p:grpSp>
          <p:nvGrpSpPr>
            <p:cNvPr id="3" name="组合 20"/>
            <p:cNvGrpSpPr/>
            <p:nvPr/>
          </p:nvGrpSpPr>
          <p:grpSpPr bwMode="auto">
            <a:xfrm>
              <a:off x="0" y="678733"/>
              <a:ext cx="771176" cy="347209"/>
              <a:chOff x="0" y="537328"/>
              <a:chExt cx="771176" cy="347209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86760" y="575413"/>
                <a:ext cx="684282" cy="30927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6" name="矩形 5"/>
              <p:cNvSpPr/>
              <p:nvPr/>
            </p:nvSpPr>
            <p:spPr>
              <a:xfrm>
                <a:off x="0" y="537798"/>
                <a:ext cx="684282" cy="309276"/>
              </a:xfrm>
              <a:prstGeom prst="rect">
                <a:avLst/>
              </a:prstGeom>
              <a:solidFill>
                <a:srgbClr val="008080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" name="文本框 21"/>
            <p:cNvSpPr txBox="1">
              <a:spLocks noChangeArrowheads="1"/>
            </p:cNvSpPr>
            <p:nvPr/>
          </p:nvSpPr>
          <p:spPr bwMode="auto">
            <a:xfrm>
              <a:off x="771662" y="623478"/>
              <a:ext cx="3014976" cy="459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>
                  <a:solidFill>
                    <a:srgbClr val="008080"/>
                  </a:solidFill>
                  <a:latin typeface="微软雅黑" panose="020B0503020204020204" pitchFamily="34" charset="-122"/>
                </a:rPr>
                <a:t>重点实验突破</a:t>
              </a:r>
            </a:p>
          </p:txBody>
        </p:sp>
      </p:grp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3383840" y="1412364"/>
            <a:ext cx="6500497" cy="523220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实验一  探究浮力的大小与哪些因素有关</a:t>
            </a:r>
          </a:p>
        </p:txBody>
      </p:sp>
      <p:sp>
        <p:nvSpPr>
          <p:cNvPr id="8" name="文本框 1"/>
          <p:cNvSpPr txBox="1">
            <a:spLocks noChangeArrowheads="1"/>
          </p:cNvSpPr>
          <p:nvPr/>
        </p:nvSpPr>
        <p:spPr bwMode="auto">
          <a:xfrm>
            <a:off x="674688" y="2314192"/>
            <a:ext cx="3384550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28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设计和进行实验</a:t>
            </a:r>
            <a:r>
              <a:rPr lang="en-US" altLang="zh-CN" sz="28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endParaRPr lang="zh-CN" altLang="en-US" sz="2800" dirty="0">
              <a:solidFill>
                <a:srgbClr val="00808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39417" y="2922798"/>
            <a:ext cx="806489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用称重法测量浮力：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F</a:t>
            </a:r>
            <a:r>
              <a:rPr lang="zh-CN" altLang="en-US" sz="2800" baseline="-25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浮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G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F</a:t>
            </a: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2.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液体量的要求：能使物体完全浸没在液体中且不接触容器底部。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5" name="图片 4" descr="0500400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500" b="6454"/>
          <a:stretch>
            <a:fillRect/>
          </a:stretch>
        </p:blipFill>
        <p:spPr bwMode="auto">
          <a:xfrm>
            <a:off x="8688288" y="2060848"/>
            <a:ext cx="2112119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39416" y="1124744"/>
            <a:ext cx="10402815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3.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控制变量法的应用</a:t>
            </a: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(1)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探究浮力的大小与物体浸在液体中的深度是否有关：用弹簧测力计提着同一物体，让它分别浸没于同种液体的不同深度。</a:t>
            </a: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(2)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探究浮力的大小与物体浸在液体中体积是否有关：用弹簧测力计提着同一物体，使物体浸入同种液体中的体积不同。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(3)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探究浮力的大小与液体密度是否有关：用弹簧测力计提着同一物体，让它分别浸没于不同密度的液体中。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组合 56"/>
          <p:cNvGrpSpPr/>
          <p:nvPr/>
        </p:nvGrpSpPr>
        <p:grpSpPr bwMode="auto">
          <a:xfrm>
            <a:off x="-101600" y="404813"/>
            <a:ext cx="4295775" cy="523875"/>
            <a:chOff x="0" y="623478"/>
            <a:chExt cx="3786638" cy="459735"/>
          </a:xfrm>
        </p:grpSpPr>
        <p:grpSp>
          <p:nvGrpSpPr>
            <p:cNvPr id="58" name="组合 20"/>
            <p:cNvGrpSpPr/>
            <p:nvPr/>
          </p:nvGrpSpPr>
          <p:grpSpPr bwMode="auto">
            <a:xfrm>
              <a:off x="0" y="678733"/>
              <a:ext cx="771176" cy="347209"/>
              <a:chOff x="0" y="537328"/>
              <a:chExt cx="771176" cy="347209"/>
            </a:xfrm>
          </p:grpSpPr>
          <p:sp>
            <p:nvSpPr>
              <p:cNvPr id="60" name="矩形 59"/>
              <p:cNvSpPr/>
              <p:nvPr/>
            </p:nvSpPr>
            <p:spPr>
              <a:xfrm>
                <a:off x="86760" y="575413"/>
                <a:ext cx="684282" cy="30927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61" name="矩形 60"/>
              <p:cNvSpPr/>
              <p:nvPr/>
            </p:nvSpPr>
            <p:spPr>
              <a:xfrm>
                <a:off x="0" y="537798"/>
                <a:ext cx="684282" cy="309276"/>
              </a:xfrm>
              <a:prstGeom prst="rect">
                <a:avLst/>
              </a:prstGeom>
              <a:solidFill>
                <a:srgbClr val="008080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59" name="文本框 21"/>
            <p:cNvSpPr txBox="1">
              <a:spLocks noChangeArrowheads="1"/>
            </p:cNvSpPr>
            <p:nvPr/>
          </p:nvSpPr>
          <p:spPr bwMode="auto">
            <a:xfrm>
              <a:off x="771662" y="623478"/>
              <a:ext cx="3014976" cy="459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>
                  <a:solidFill>
                    <a:srgbClr val="008080"/>
                  </a:solidFill>
                  <a:latin typeface="微软雅黑" panose="020B0503020204020204" pitchFamily="34" charset="-122"/>
                </a:rPr>
                <a:t>知识结构 </a:t>
              </a:r>
            </a:p>
          </p:txBody>
        </p:sp>
      </p:grpSp>
      <p:sp>
        <p:nvSpPr>
          <p:cNvPr id="50" name="MainIdea"/>
          <p:cNvSpPr/>
          <p:nvPr/>
        </p:nvSpPr>
        <p:spPr>
          <a:xfrm>
            <a:off x="5264785" y="2789555"/>
            <a:ext cx="1697990" cy="1338580"/>
          </a:xfrm>
          <a:custGeom>
            <a:avLst/>
            <a:gdLst>
              <a:gd name="rtl" fmla="*/ 224960 w 969760"/>
              <a:gd name="rtt" fmla="*/ 132240 h 547200"/>
              <a:gd name="rtr" fmla="*/ 741760 w 969760"/>
              <a:gd name="rtb" fmla="*/ 428640 h 547200"/>
            </a:gdLst>
            <a:ahLst/>
            <a:cxnLst/>
            <a:rect l="rtl" t="rtt" r="rtr" b="rtb"/>
            <a:pathLst>
              <a:path w="969760" h="547200">
                <a:moveTo>
                  <a:pt x="273600" y="0"/>
                </a:moveTo>
                <a:lnTo>
                  <a:pt x="696160" y="0"/>
                </a:lnTo>
                <a:cubicBezTo>
                  <a:pt x="847269" y="0"/>
                  <a:pt x="969760" y="122491"/>
                  <a:pt x="969760" y="273600"/>
                </a:cubicBezTo>
                <a:cubicBezTo>
                  <a:pt x="969760" y="424709"/>
                  <a:pt x="847269" y="547200"/>
                  <a:pt x="696160" y="547200"/>
                </a:cubicBezTo>
                <a:lnTo>
                  <a:pt x="273600" y="547200"/>
                </a:lnTo>
                <a:cubicBezTo>
                  <a:pt x="122491" y="547200"/>
                  <a:pt x="0" y="424709"/>
                  <a:pt x="0" y="273600"/>
                </a:cubicBezTo>
                <a:cubicBezTo>
                  <a:pt x="0" y="122491"/>
                  <a:pt x="122491" y="0"/>
                  <a:pt x="273600" y="0"/>
                </a:cubicBezTo>
                <a:close/>
              </a:path>
            </a:pathLst>
          </a:custGeom>
          <a:solidFill>
            <a:srgbClr val="FFFFFF"/>
          </a:solidFill>
          <a:ln w="30400" cap="flat">
            <a:solidFill>
              <a:srgbClr val="008080"/>
            </a:solidFill>
            <a:round/>
          </a:ln>
        </p:spPr>
        <p:txBody>
          <a:bodyPr wrap="none" lIns="0" tIns="0" rIns="0" bIns="22500" rtlCol="0" anchor="ctr"/>
          <a:lstStyle/>
          <a:p>
            <a:pPr algn="ctr"/>
            <a:r>
              <a:rPr sz="2800" b="1" dirty="0" err="1">
                <a:solidFill>
                  <a:srgbClr val="45454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浮力</a:t>
            </a:r>
            <a:endParaRPr sz="2800" b="1" dirty="0">
              <a:solidFill>
                <a:srgbClr val="45454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1" name="组合 50"/>
          <p:cNvGrpSpPr/>
          <p:nvPr/>
        </p:nvGrpSpPr>
        <p:grpSpPr>
          <a:xfrm>
            <a:off x="6979168" y="4213225"/>
            <a:ext cx="1959863" cy="1073150"/>
            <a:chOff x="11449" y="6409"/>
            <a:chExt cx="2798" cy="1690"/>
          </a:xfrm>
        </p:grpSpPr>
        <p:sp>
          <p:nvSpPr>
            <p:cNvPr id="52" name="MMConnector"/>
            <p:cNvSpPr/>
            <p:nvPr/>
          </p:nvSpPr>
          <p:spPr>
            <a:xfrm>
              <a:off x="11449" y="6409"/>
              <a:ext cx="1161" cy="1219"/>
            </a:xfrm>
            <a:custGeom>
              <a:avLst/>
              <a:gdLst/>
              <a:ahLst/>
              <a:cxnLst/>
              <a:rect l="0" t="0" r="0" b="0"/>
              <a:pathLst>
                <a:path w="804892" h="170507">
                  <a:moveTo>
                    <a:pt x="-157078" y="-80432"/>
                  </a:moveTo>
                  <a:cubicBezTo>
                    <a:pt x="-175511" y="-85629"/>
                    <a:pt x="-190936" y="-76459"/>
                    <a:pt x="-194442" y="-62256"/>
                  </a:cubicBezTo>
                  <a:cubicBezTo>
                    <a:pt x="-197947" y="-48052"/>
                    <a:pt x="-188518" y="-32954"/>
                    <a:pt x="-169826" y="-28782"/>
                  </a:cubicBezTo>
                  <a:cubicBezTo>
                    <a:pt x="-152665" y="-24951"/>
                    <a:pt x="-135504" y="-21121"/>
                    <a:pt x="-118359" y="-17108"/>
                  </a:cubicBezTo>
                  <a:cubicBezTo>
                    <a:pt x="-101215" y="-13095"/>
                    <a:pt x="-84088" y="-8899"/>
                    <a:pt x="-66965" y="-4613"/>
                  </a:cubicBezTo>
                  <a:cubicBezTo>
                    <a:pt x="-49842" y="-326"/>
                    <a:pt x="-32723" y="4051"/>
                    <a:pt x="-15602" y="8496"/>
                  </a:cubicBezTo>
                  <a:cubicBezTo>
                    <a:pt x="1520" y="12942"/>
                    <a:pt x="18643" y="17455"/>
                    <a:pt x="35780" y="21989"/>
                  </a:cubicBezTo>
                  <a:cubicBezTo>
                    <a:pt x="52916" y="26524"/>
                    <a:pt x="70065" y="31080"/>
                    <a:pt x="87237" y="35615"/>
                  </a:cubicBezTo>
                  <a:cubicBezTo>
                    <a:pt x="104408" y="40149"/>
                    <a:pt x="121602" y="44661"/>
                    <a:pt x="138829" y="49105"/>
                  </a:cubicBezTo>
                  <a:cubicBezTo>
                    <a:pt x="156055" y="53548"/>
                    <a:pt x="173314" y="57923"/>
                    <a:pt x="190613" y="62180"/>
                  </a:cubicBezTo>
                  <a:cubicBezTo>
                    <a:pt x="207912" y="66438"/>
                    <a:pt x="225252" y="70578"/>
                    <a:pt x="242638" y="74554"/>
                  </a:cubicBezTo>
                  <a:cubicBezTo>
                    <a:pt x="260024" y="78531"/>
                    <a:pt x="277458" y="82342"/>
                    <a:pt x="294937" y="85943"/>
                  </a:cubicBezTo>
                  <a:cubicBezTo>
                    <a:pt x="312417" y="89544"/>
                    <a:pt x="329942" y="92935"/>
                    <a:pt x="347524" y="96072"/>
                  </a:cubicBezTo>
                  <a:cubicBezTo>
                    <a:pt x="365106" y="99209"/>
                    <a:pt x="382745" y="102092"/>
                    <a:pt x="400390" y="104686"/>
                  </a:cubicBezTo>
                  <a:cubicBezTo>
                    <a:pt x="418034" y="107279"/>
                    <a:pt x="435685" y="109583"/>
                    <a:pt x="453499" y="111562"/>
                  </a:cubicBezTo>
                  <a:cubicBezTo>
                    <a:pt x="471312" y="113541"/>
                    <a:pt x="489290" y="115195"/>
                    <a:pt x="506794" y="116517"/>
                  </a:cubicBezTo>
                  <a:cubicBezTo>
                    <a:pt x="524298" y="117838"/>
                    <a:pt x="541328" y="118827"/>
                    <a:pt x="560198" y="119414"/>
                  </a:cubicBezTo>
                  <a:cubicBezTo>
                    <a:pt x="579068" y="120002"/>
                    <a:pt x="599778" y="120188"/>
                    <a:pt x="613624" y="120169"/>
                  </a:cubicBezTo>
                  <a:cubicBezTo>
                    <a:pt x="627471" y="120150"/>
                    <a:pt x="634456" y="119925"/>
                    <a:pt x="641440" y="119700"/>
                  </a:cubicBezTo>
                  <a:cubicBezTo>
                    <a:pt x="644175" y="119612"/>
                    <a:pt x="646000" y="117990"/>
                    <a:pt x="646000" y="115900"/>
                  </a:cubicBezTo>
                  <a:cubicBezTo>
                    <a:pt x="646000" y="113810"/>
                    <a:pt x="644175" y="112163"/>
                    <a:pt x="641440" y="112100"/>
                  </a:cubicBezTo>
                  <a:cubicBezTo>
                    <a:pt x="634493" y="111940"/>
                    <a:pt x="627545" y="111780"/>
                    <a:pt x="613819" y="111040"/>
                  </a:cubicBezTo>
                  <a:cubicBezTo>
                    <a:pt x="600092" y="110301"/>
                    <a:pt x="579586" y="108982"/>
                    <a:pt x="560944" y="107369"/>
                  </a:cubicBezTo>
                  <a:cubicBezTo>
                    <a:pt x="542302" y="105755"/>
                    <a:pt x="525525" y="103848"/>
                    <a:pt x="508310" y="101587"/>
                  </a:cubicBezTo>
                  <a:cubicBezTo>
                    <a:pt x="491095" y="99326"/>
                    <a:pt x="473443" y="96713"/>
                    <a:pt x="455979" y="93790"/>
                  </a:cubicBezTo>
                  <a:cubicBezTo>
                    <a:pt x="438515" y="90866"/>
                    <a:pt x="421239" y="87633"/>
                    <a:pt x="403988" y="84116"/>
                  </a:cubicBezTo>
                  <a:cubicBezTo>
                    <a:pt x="386737" y="80598"/>
                    <a:pt x="369511" y="76795"/>
                    <a:pt x="352351" y="72745"/>
                  </a:cubicBezTo>
                  <a:cubicBezTo>
                    <a:pt x="335192" y="68695"/>
                    <a:pt x="318099" y="64398"/>
                    <a:pt x="301053" y="59893"/>
                  </a:cubicBezTo>
                  <a:cubicBezTo>
                    <a:pt x="284007" y="55388"/>
                    <a:pt x="267009" y="50675"/>
                    <a:pt x="250051" y="45798"/>
                  </a:cubicBezTo>
                  <a:cubicBezTo>
                    <a:pt x="233093" y="40921"/>
                    <a:pt x="216174" y="35879"/>
                    <a:pt x="199280" y="30718"/>
                  </a:cubicBezTo>
                  <a:cubicBezTo>
                    <a:pt x="182387" y="25556"/>
                    <a:pt x="165518" y="20274"/>
                    <a:pt x="148658" y="14917"/>
                  </a:cubicBezTo>
                  <a:cubicBezTo>
                    <a:pt x="131799" y="9561"/>
                    <a:pt x="114949" y="4129"/>
                    <a:pt x="98092" y="-1334"/>
                  </a:cubicBezTo>
                  <a:cubicBezTo>
                    <a:pt x="81235" y="-6797"/>
                    <a:pt x="64371" y="-12290"/>
                    <a:pt x="47485" y="-17772"/>
                  </a:cubicBezTo>
                  <a:cubicBezTo>
                    <a:pt x="30598" y="-23254"/>
                    <a:pt x="13689" y="-28725"/>
                    <a:pt x="-3258" y="-34139"/>
                  </a:cubicBezTo>
                  <a:cubicBezTo>
                    <a:pt x="-20205" y="-39553"/>
                    <a:pt x="-37191" y="-44911"/>
                    <a:pt x="-54221" y="-50189"/>
                  </a:cubicBezTo>
                  <a:cubicBezTo>
                    <a:pt x="-71251" y="-55466"/>
                    <a:pt x="-88326" y="-60663"/>
                    <a:pt x="-105476" y="-65690"/>
                  </a:cubicBezTo>
                  <a:cubicBezTo>
                    <a:pt x="-122626" y="-70718"/>
                    <a:pt x="-139852" y="-75575"/>
                    <a:pt x="-157078" y="-80432"/>
                  </a:cubicBezTo>
                  <a:close/>
                </a:path>
              </a:pathLst>
            </a:custGeom>
            <a:solidFill>
              <a:srgbClr val="008080"/>
            </a:solidFill>
            <a:ln w="19050" cap="flat">
              <a:solidFill>
                <a:srgbClr val="008080"/>
              </a:solidFill>
              <a:round/>
            </a:ln>
          </p:spPr>
        </p:sp>
        <p:sp>
          <p:nvSpPr>
            <p:cNvPr id="53" name="MainTopic"/>
            <p:cNvSpPr/>
            <p:nvPr/>
          </p:nvSpPr>
          <p:spPr>
            <a:xfrm>
              <a:off x="12338" y="6529"/>
              <a:ext cx="1909" cy="1570"/>
            </a:xfrm>
            <a:custGeom>
              <a:avLst/>
              <a:gdLst>
                <a:gd name="rtl" fmla="*/ 135280 w 1026000"/>
                <a:gd name="rtt" fmla="*/ 71440 h 296400"/>
                <a:gd name="rtr" fmla="*/ 887680 w 1026000"/>
                <a:gd name="rtb" fmla="*/ 238640 h 296400"/>
              </a:gdLst>
              <a:ahLst/>
              <a:cxnLst/>
              <a:rect l="rtl" t="rtt" r="rtr" b="rtb"/>
              <a:pathLst>
                <a:path w="1026000" h="296400">
                  <a:moveTo>
                    <a:pt x="30400" y="0"/>
                  </a:moveTo>
                  <a:lnTo>
                    <a:pt x="995600" y="0"/>
                  </a:lnTo>
                  <a:cubicBezTo>
                    <a:pt x="1012381" y="0"/>
                    <a:pt x="1026000" y="13619"/>
                    <a:pt x="1026000" y="30400"/>
                  </a:cubicBezTo>
                  <a:lnTo>
                    <a:pt x="1026000" y="266000"/>
                  </a:lnTo>
                  <a:cubicBezTo>
                    <a:pt x="1026000" y="282781"/>
                    <a:pt x="1012381" y="296400"/>
                    <a:pt x="995600" y="296400"/>
                  </a:cubicBezTo>
                  <a:lnTo>
                    <a:pt x="30400" y="296400"/>
                  </a:lnTo>
                  <a:cubicBezTo>
                    <a:pt x="13619" y="296400"/>
                    <a:pt x="0" y="282781"/>
                    <a:pt x="0" y="266000"/>
                  </a:cubicBezTo>
                  <a:lnTo>
                    <a:pt x="0" y="30400"/>
                  </a:lnTo>
                  <a:cubicBezTo>
                    <a:pt x="0" y="13619"/>
                    <a:pt x="13619" y="0"/>
                    <a:pt x="30400" y="0"/>
                  </a:cubicBezTo>
                  <a:close/>
                </a:path>
              </a:pathLst>
            </a:custGeom>
            <a:noFill/>
            <a:ln w="19050" cap="flat">
              <a:solidFill>
                <a:srgbClr val="008080"/>
              </a:solidFill>
              <a:round/>
            </a:ln>
          </p:spPr>
          <p:txBody>
            <a:bodyPr wrap="none" lIns="0" tIns="0" rIns="0" bIns="22500" rtlCol="0" anchor="ctr"/>
            <a:lstStyle/>
            <a:p>
              <a:pPr algn="ctr"/>
              <a:r>
                <a:rPr sz="2800" dirty="0">
                  <a:solidFill>
                    <a:srgbClr val="30303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hlinkClick r:id="rId2" action="ppaction://hlinksldjump"/>
                </a:rPr>
                <a:t>浮力的</a:t>
              </a:r>
              <a:endParaRPr lang="en-US" sz="2800" dirty="0">
                <a:solidFill>
                  <a:srgbClr val="303030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 action="ppaction://hlinksldjump"/>
              </a:endParaRPr>
            </a:p>
            <a:p>
              <a:pPr algn="ctr"/>
              <a:r>
                <a:rPr sz="2800" dirty="0" err="1">
                  <a:solidFill>
                    <a:srgbClr val="30303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hlinkClick r:id="rId2" action="ppaction://hlinksldjump"/>
                </a:rPr>
                <a:t>应用</a:t>
              </a:r>
              <a:endParaRPr sz="2800" dirty="0">
                <a:solidFill>
                  <a:srgbClr val="30303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2573020" y="4249420"/>
            <a:ext cx="3864610" cy="1301115"/>
            <a:chOff x="4165" y="6918"/>
            <a:chExt cx="6086" cy="2049"/>
          </a:xfrm>
        </p:grpSpPr>
        <p:sp>
          <p:nvSpPr>
            <p:cNvPr id="64" name="MMConnector"/>
            <p:cNvSpPr/>
            <p:nvPr/>
          </p:nvSpPr>
          <p:spPr>
            <a:xfrm>
              <a:off x="7972" y="6918"/>
              <a:ext cx="2279" cy="1757"/>
            </a:xfrm>
            <a:custGeom>
              <a:avLst/>
              <a:gdLst/>
              <a:ahLst/>
              <a:cxnLst/>
              <a:rect l="0" t="0" r="0" b="0"/>
              <a:pathLst>
                <a:path w="826628" h="379619">
                  <a:moveTo>
                    <a:pt x="197956" y="-105484"/>
                  </a:moveTo>
                  <a:cubicBezTo>
                    <a:pt x="214882" y="-114446"/>
                    <a:pt x="220212" y="-131307"/>
                    <a:pt x="213190" y="-144141"/>
                  </a:cubicBezTo>
                  <a:cubicBezTo>
                    <a:pt x="206167" y="-156976"/>
                    <a:pt x="188883" y="-161940"/>
                    <a:pt x="172419" y="-152155"/>
                  </a:cubicBezTo>
                  <a:cubicBezTo>
                    <a:pt x="156890" y="-142924"/>
                    <a:pt x="141360" y="-133693"/>
                    <a:pt x="126076" y="-124162"/>
                  </a:cubicBezTo>
                  <a:cubicBezTo>
                    <a:pt x="110792" y="-114630"/>
                    <a:pt x="95754" y="-104798"/>
                    <a:pt x="80852" y="-94827"/>
                  </a:cubicBezTo>
                  <a:cubicBezTo>
                    <a:pt x="65950" y="-84857"/>
                    <a:pt x="51184" y="-74749"/>
                    <a:pt x="36533" y="-64540"/>
                  </a:cubicBezTo>
                  <a:cubicBezTo>
                    <a:pt x="21881" y="-54330"/>
                    <a:pt x="7344" y="-44020"/>
                    <a:pt x="-7130" y="-33678"/>
                  </a:cubicBezTo>
                  <a:cubicBezTo>
                    <a:pt x="-21605" y="-23335"/>
                    <a:pt x="-36016" y="-12961"/>
                    <a:pt x="-50411" y="-2614"/>
                  </a:cubicBezTo>
                  <a:cubicBezTo>
                    <a:pt x="-64807" y="7734"/>
                    <a:pt x="-79186" y="18054"/>
                    <a:pt x="-93597" y="28283"/>
                  </a:cubicBezTo>
                  <a:cubicBezTo>
                    <a:pt x="-108009" y="38513"/>
                    <a:pt x="-122453" y="48652"/>
                    <a:pt x="-136976" y="58637"/>
                  </a:cubicBezTo>
                  <a:cubicBezTo>
                    <a:pt x="-151500" y="68622"/>
                    <a:pt x="-166103" y="78453"/>
                    <a:pt x="-180830" y="88062"/>
                  </a:cubicBezTo>
                  <a:cubicBezTo>
                    <a:pt x="-195556" y="97670"/>
                    <a:pt x="-210406" y="107058"/>
                    <a:pt x="-225417" y="116153"/>
                  </a:cubicBezTo>
                  <a:cubicBezTo>
                    <a:pt x="-240428" y="125249"/>
                    <a:pt x="-255599" y="134052"/>
                    <a:pt x="-270963" y="142492"/>
                  </a:cubicBezTo>
                  <a:cubicBezTo>
                    <a:pt x="-286326" y="150932"/>
                    <a:pt x="-301881" y="159009"/>
                    <a:pt x="-317640" y="166651"/>
                  </a:cubicBezTo>
                  <a:cubicBezTo>
                    <a:pt x="-333399" y="174292"/>
                    <a:pt x="-349363" y="181500"/>
                    <a:pt x="-365550" y="188207"/>
                  </a:cubicBezTo>
                  <a:cubicBezTo>
                    <a:pt x="-381737" y="194914"/>
                    <a:pt x="-398147" y="201122"/>
                    <a:pt x="-414709" y="206774"/>
                  </a:cubicBezTo>
                  <a:cubicBezTo>
                    <a:pt x="-431272" y="212426"/>
                    <a:pt x="-447988" y="217522"/>
                    <a:pt x="-465044" y="222029"/>
                  </a:cubicBezTo>
                  <a:cubicBezTo>
                    <a:pt x="-482099" y="226535"/>
                    <a:pt x="-499495" y="230453"/>
                    <a:pt x="-516394" y="233745"/>
                  </a:cubicBezTo>
                  <a:cubicBezTo>
                    <a:pt x="-533292" y="237037"/>
                    <a:pt x="-549695" y="239704"/>
                    <a:pt x="-568536" y="241813"/>
                  </a:cubicBezTo>
                  <a:cubicBezTo>
                    <a:pt x="-587378" y="243922"/>
                    <a:pt x="-608660" y="245473"/>
                    <a:pt x="-621217" y="246245"/>
                  </a:cubicBezTo>
                  <a:cubicBezTo>
                    <a:pt x="-633775" y="247016"/>
                    <a:pt x="-637607" y="247008"/>
                    <a:pt x="-641440" y="247000"/>
                  </a:cubicBezTo>
                  <a:cubicBezTo>
                    <a:pt x="-644176" y="246994"/>
                    <a:pt x="-646000" y="248710"/>
                    <a:pt x="-646000" y="250800"/>
                  </a:cubicBezTo>
                  <a:cubicBezTo>
                    <a:pt x="-646000" y="252890"/>
                    <a:pt x="-644172" y="254459"/>
                    <a:pt x="-641440" y="254600"/>
                  </a:cubicBezTo>
                  <a:cubicBezTo>
                    <a:pt x="-637583" y="254799"/>
                    <a:pt x="-633725" y="254998"/>
                    <a:pt x="-621000" y="254845"/>
                  </a:cubicBezTo>
                  <a:cubicBezTo>
                    <a:pt x="-608276" y="254691"/>
                    <a:pt x="-586683" y="254185"/>
                    <a:pt x="-567488" y="252990"/>
                  </a:cubicBezTo>
                  <a:cubicBezTo>
                    <a:pt x="-548292" y="251794"/>
                    <a:pt x="-531494" y="249909"/>
                    <a:pt x="-514132" y="247408"/>
                  </a:cubicBezTo>
                  <a:cubicBezTo>
                    <a:pt x="-496771" y="244907"/>
                    <a:pt x="-478847" y="241791"/>
                    <a:pt x="-461213" y="238050"/>
                  </a:cubicBezTo>
                  <a:cubicBezTo>
                    <a:pt x="-443579" y="234309"/>
                    <a:pt x="-426234" y="229944"/>
                    <a:pt x="-409003" y="224998"/>
                  </a:cubicBezTo>
                  <a:cubicBezTo>
                    <a:pt x="-391772" y="220052"/>
                    <a:pt x="-374655" y="214524"/>
                    <a:pt x="-357736" y="208472"/>
                  </a:cubicBezTo>
                  <a:cubicBezTo>
                    <a:pt x="-340817" y="202420"/>
                    <a:pt x="-324096" y="195843"/>
                    <a:pt x="-307570" y="188813"/>
                  </a:cubicBezTo>
                  <a:cubicBezTo>
                    <a:pt x="-291043" y="181783"/>
                    <a:pt x="-274711" y="174300"/>
                    <a:pt x="-258572" y="166443"/>
                  </a:cubicBezTo>
                  <a:cubicBezTo>
                    <a:pt x="-242433" y="158587"/>
                    <a:pt x="-226488" y="150356"/>
                    <a:pt x="-210718" y="141834"/>
                  </a:cubicBezTo>
                  <a:cubicBezTo>
                    <a:pt x="-194948" y="133311"/>
                    <a:pt x="-179352" y="124496"/>
                    <a:pt x="-163903" y="115469"/>
                  </a:cubicBezTo>
                  <a:cubicBezTo>
                    <a:pt x="-148454" y="106441"/>
                    <a:pt x="-133151" y="97201"/>
                    <a:pt x="-117959" y="87825"/>
                  </a:cubicBezTo>
                  <a:cubicBezTo>
                    <a:pt x="-102767" y="78448"/>
                    <a:pt x="-87686" y="68935"/>
                    <a:pt x="-72677" y="59357"/>
                  </a:cubicBezTo>
                  <a:cubicBezTo>
                    <a:pt x="-57668" y="49779"/>
                    <a:pt x="-42731" y="40137"/>
                    <a:pt x="-27826" y="30501"/>
                  </a:cubicBezTo>
                  <a:cubicBezTo>
                    <a:pt x="-12920" y="20864"/>
                    <a:pt x="1953" y="11233"/>
                    <a:pt x="16834" y="1671"/>
                  </a:cubicBezTo>
                  <a:cubicBezTo>
                    <a:pt x="31715" y="-7890"/>
                    <a:pt x="46603" y="-17382"/>
                    <a:pt x="61538" y="-26730"/>
                  </a:cubicBezTo>
                  <a:cubicBezTo>
                    <a:pt x="76473" y="-36079"/>
                    <a:pt x="91454" y="-45284"/>
                    <a:pt x="106504" y="-54312"/>
                  </a:cubicBezTo>
                  <a:cubicBezTo>
                    <a:pt x="121553" y="-63340"/>
                    <a:pt x="136671" y="-72190"/>
                    <a:pt x="151924" y="-80689"/>
                  </a:cubicBezTo>
                  <a:cubicBezTo>
                    <a:pt x="167177" y="-89188"/>
                    <a:pt x="182567" y="-97336"/>
                    <a:pt x="197956" y="-105484"/>
                  </a:cubicBezTo>
                  <a:close/>
                </a:path>
              </a:pathLst>
            </a:custGeom>
            <a:solidFill>
              <a:srgbClr val="008080"/>
            </a:solidFill>
            <a:ln w="19050" cap="flat">
              <a:solidFill>
                <a:srgbClr val="008080"/>
              </a:solidFill>
              <a:round/>
            </a:ln>
          </p:spPr>
        </p:sp>
        <p:sp>
          <p:nvSpPr>
            <p:cNvPr id="65" name="MainTopic"/>
            <p:cNvSpPr/>
            <p:nvPr/>
          </p:nvSpPr>
          <p:spPr>
            <a:xfrm>
              <a:off x="4165" y="7372"/>
              <a:ext cx="2088" cy="1595"/>
            </a:xfrm>
            <a:custGeom>
              <a:avLst/>
              <a:gdLst>
                <a:gd name="rtl" fmla="*/ 135280 w 1170400"/>
                <a:gd name="rtt" fmla="*/ 71440 h 296400"/>
                <a:gd name="rtr" fmla="*/ 1032080 w 1170400"/>
                <a:gd name="rtb" fmla="*/ 238640 h 296400"/>
              </a:gdLst>
              <a:ahLst/>
              <a:cxnLst/>
              <a:rect l="rtl" t="rtt" r="rtr" b="rtb"/>
              <a:pathLst>
                <a:path w="1170400" h="296400">
                  <a:moveTo>
                    <a:pt x="30400" y="0"/>
                  </a:moveTo>
                  <a:lnTo>
                    <a:pt x="1140000" y="0"/>
                  </a:lnTo>
                  <a:cubicBezTo>
                    <a:pt x="1156781" y="0"/>
                    <a:pt x="1170400" y="13619"/>
                    <a:pt x="1170400" y="30400"/>
                  </a:cubicBezTo>
                  <a:lnTo>
                    <a:pt x="1170400" y="266000"/>
                  </a:lnTo>
                  <a:cubicBezTo>
                    <a:pt x="1170400" y="282781"/>
                    <a:pt x="1156781" y="296400"/>
                    <a:pt x="1140000" y="296400"/>
                  </a:cubicBezTo>
                  <a:lnTo>
                    <a:pt x="30400" y="296400"/>
                  </a:lnTo>
                  <a:cubicBezTo>
                    <a:pt x="13619" y="296400"/>
                    <a:pt x="0" y="282781"/>
                    <a:pt x="0" y="266000"/>
                  </a:cubicBezTo>
                  <a:lnTo>
                    <a:pt x="0" y="30400"/>
                  </a:lnTo>
                  <a:cubicBezTo>
                    <a:pt x="0" y="13619"/>
                    <a:pt x="13619" y="0"/>
                    <a:pt x="30400" y="0"/>
                  </a:cubicBezTo>
                  <a:close/>
                </a:path>
              </a:pathLst>
            </a:custGeom>
            <a:noFill/>
            <a:ln w="19050" cap="flat">
              <a:solidFill>
                <a:srgbClr val="008080"/>
              </a:solidFill>
              <a:round/>
            </a:ln>
          </p:spPr>
          <p:txBody>
            <a:bodyPr wrap="none" lIns="0" tIns="0" rIns="0" bIns="22500" rtlCol="0" anchor="ctr"/>
            <a:lstStyle/>
            <a:p>
              <a:pPr algn="ctr"/>
              <a:r>
                <a:rPr sz="2800" dirty="0">
                  <a:solidFill>
                    <a:srgbClr val="30303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hlinkClick r:id="rId3" action="ppaction://hlinksldjump"/>
                </a:rPr>
                <a:t>阿基米</a:t>
              </a:r>
              <a:endParaRPr sz="2800" dirty="0">
                <a:solidFill>
                  <a:srgbClr val="30303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sz="2800" dirty="0" err="1">
                  <a:solidFill>
                    <a:srgbClr val="30303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hlinkClick r:id="rId3" action="ppaction://hlinksldjump"/>
                </a:rPr>
                <a:t>德原理</a:t>
              </a:r>
              <a:endParaRPr sz="2800" dirty="0">
                <a:solidFill>
                  <a:srgbClr val="30303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2829560" y="2404110"/>
            <a:ext cx="3449320" cy="1219835"/>
            <a:chOff x="4569" y="4351"/>
            <a:chExt cx="5432" cy="1921"/>
          </a:xfrm>
        </p:grpSpPr>
        <p:sp>
          <p:nvSpPr>
            <p:cNvPr id="67" name="MMConnector"/>
            <p:cNvSpPr/>
            <p:nvPr/>
          </p:nvSpPr>
          <p:spPr>
            <a:xfrm>
              <a:off x="7903" y="5467"/>
              <a:ext cx="2098" cy="805"/>
            </a:xfrm>
            <a:custGeom>
              <a:avLst/>
              <a:gdLst/>
              <a:ahLst/>
              <a:cxnLst/>
              <a:rect l="0" t="0" r="0" b="0"/>
              <a:pathLst>
                <a:path w="808131" h="209075">
                  <a:moveTo>
                    <a:pt x="158966" y="92978"/>
                  </a:moveTo>
                  <a:cubicBezTo>
                    <a:pt x="177095" y="99153"/>
                    <a:pt x="192986" y="90795"/>
                    <a:pt x="197235" y="76795"/>
                  </a:cubicBezTo>
                  <a:cubicBezTo>
                    <a:pt x="201484" y="62796"/>
                    <a:pt x="192855" y="47253"/>
                    <a:pt x="174417" y="42071"/>
                  </a:cubicBezTo>
                  <a:cubicBezTo>
                    <a:pt x="157523" y="37324"/>
                    <a:pt x="140630" y="32577"/>
                    <a:pt x="123770" y="27608"/>
                  </a:cubicBezTo>
                  <a:cubicBezTo>
                    <a:pt x="106909" y="22639"/>
                    <a:pt x="90082" y="17449"/>
                    <a:pt x="73266" y="12147"/>
                  </a:cubicBezTo>
                  <a:cubicBezTo>
                    <a:pt x="56451" y="6846"/>
                    <a:pt x="39648" y="1434"/>
                    <a:pt x="22847" y="-4061"/>
                  </a:cubicBezTo>
                  <a:cubicBezTo>
                    <a:pt x="6046" y="-9556"/>
                    <a:pt x="-10753" y="-15133"/>
                    <a:pt x="-27565" y="-20740"/>
                  </a:cubicBezTo>
                  <a:cubicBezTo>
                    <a:pt x="-44377" y="-26346"/>
                    <a:pt x="-61202" y="-31980"/>
                    <a:pt x="-78056" y="-37591"/>
                  </a:cubicBezTo>
                  <a:cubicBezTo>
                    <a:pt x="-94910" y="-43202"/>
                    <a:pt x="-111792" y="-48790"/>
                    <a:pt x="-128718" y="-54299"/>
                  </a:cubicBezTo>
                  <a:cubicBezTo>
                    <a:pt x="-145644" y="-59807"/>
                    <a:pt x="-162613" y="-65237"/>
                    <a:pt x="-179639" y="-70531"/>
                  </a:cubicBezTo>
                  <a:cubicBezTo>
                    <a:pt x="-196665" y="-75825"/>
                    <a:pt x="-213748" y="-80984"/>
                    <a:pt x="-230897" y="-85950"/>
                  </a:cubicBezTo>
                  <a:cubicBezTo>
                    <a:pt x="-248047" y="-90916"/>
                    <a:pt x="-265263" y="-95690"/>
                    <a:pt x="-282550" y="-100217"/>
                  </a:cubicBezTo>
                  <a:cubicBezTo>
                    <a:pt x="-299836" y="-104744"/>
                    <a:pt x="-317193" y="-109024"/>
                    <a:pt x="-334625" y="-113006"/>
                  </a:cubicBezTo>
                  <a:cubicBezTo>
                    <a:pt x="-352057" y="-116987"/>
                    <a:pt x="-369564" y="-120671"/>
                    <a:pt x="-387118" y="-124011"/>
                  </a:cubicBezTo>
                  <a:cubicBezTo>
                    <a:pt x="-404672" y="-127352"/>
                    <a:pt x="-422274" y="-130349"/>
                    <a:pt x="-439988" y="-132968"/>
                  </a:cubicBezTo>
                  <a:cubicBezTo>
                    <a:pt x="-457702" y="-135587"/>
                    <a:pt x="-475529" y="-137827"/>
                    <a:pt x="-493159" y="-139662"/>
                  </a:cubicBezTo>
                  <a:cubicBezTo>
                    <a:pt x="-510790" y="-141497"/>
                    <a:pt x="-528223" y="-142927"/>
                    <a:pt x="-546530" y="-143940"/>
                  </a:cubicBezTo>
                  <a:cubicBezTo>
                    <a:pt x="-564837" y="-144953"/>
                    <a:pt x="-584018" y="-145548"/>
                    <a:pt x="-599982" y="-145714"/>
                  </a:cubicBezTo>
                  <a:cubicBezTo>
                    <a:pt x="-615945" y="-145880"/>
                    <a:pt x="-628693" y="-145615"/>
                    <a:pt x="-641440" y="-145350"/>
                  </a:cubicBezTo>
                  <a:cubicBezTo>
                    <a:pt x="-644175" y="-145293"/>
                    <a:pt x="-646000" y="-143640"/>
                    <a:pt x="-646000" y="-141550"/>
                  </a:cubicBezTo>
                  <a:cubicBezTo>
                    <a:pt x="-646000" y="-139460"/>
                    <a:pt x="-644174" y="-137842"/>
                    <a:pt x="-641440" y="-137750"/>
                  </a:cubicBezTo>
                  <a:cubicBezTo>
                    <a:pt x="-628787" y="-137325"/>
                    <a:pt x="-616134" y="-136900"/>
                    <a:pt x="-600342" y="-135877"/>
                  </a:cubicBezTo>
                  <a:cubicBezTo>
                    <a:pt x="-584550" y="-134855"/>
                    <a:pt x="-565619" y="-133234"/>
                    <a:pt x="-547595" y="-131251"/>
                  </a:cubicBezTo>
                  <a:cubicBezTo>
                    <a:pt x="-529572" y="-129268"/>
                    <a:pt x="-512457" y="-126922"/>
                    <a:pt x="-495184" y="-124170"/>
                  </a:cubicBezTo>
                  <a:cubicBezTo>
                    <a:pt x="-477911" y="-121417"/>
                    <a:pt x="-460481" y="-118258"/>
                    <a:pt x="-443194" y="-114733"/>
                  </a:cubicBezTo>
                  <a:cubicBezTo>
                    <a:pt x="-425906" y="-111209"/>
                    <a:pt x="-408760" y="-107321"/>
                    <a:pt x="-391683" y="-103098"/>
                  </a:cubicBezTo>
                  <a:cubicBezTo>
                    <a:pt x="-374605" y="-98876"/>
                    <a:pt x="-357596" y="-94321"/>
                    <a:pt x="-340672" y="-89475"/>
                  </a:cubicBezTo>
                  <a:cubicBezTo>
                    <a:pt x="-323748" y="-84629"/>
                    <a:pt x="-306910" y="-79493"/>
                    <a:pt x="-290143" y="-74113"/>
                  </a:cubicBezTo>
                  <a:cubicBezTo>
                    <a:pt x="-273376" y="-68734"/>
                    <a:pt x="-256679" y="-63112"/>
                    <a:pt x="-240040" y="-57297"/>
                  </a:cubicBezTo>
                  <a:cubicBezTo>
                    <a:pt x="-223401" y="-51482"/>
                    <a:pt x="-206819" y="-45475"/>
                    <a:pt x="-190275" y="-39327"/>
                  </a:cubicBezTo>
                  <a:cubicBezTo>
                    <a:pt x="-173730" y="-33179"/>
                    <a:pt x="-157224" y="-26891"/>
                    <a:pt x="-140734" y="-20515"/>
                  </a:cubicBezTo>
                  <a:cubicBezTo>
                    <a:pt x="-124243" y="-14138"/>
                    <a:pt x="-107769" y="-7674"/>
                    <a:pt x="-91289" y="-1173"/>
                  </a:cubicBezTo>
                  <a:cubicBezTo>
                    <a:pt x="-74808" y="5328"/>
                    <a:pt x="-58320" y="11864"/>
                    <a:pt x="-41804" y="18388"/>
                  </a:cubicBezTo>
                  <a:cubicBezTo>
                    <a:pt x="-25288" y="24912"/>
                    <a:pt x="-8744" y="31423"/>
                    <a:pt x="7851" y="37867"/>
                  </a:cubicBezTo>
                  <a:cubicBezTo>
                    <a:pt x="24447" y="44312"/>
                    <a:pt x="41093" y="50690"/>
                    <a:pt x="57800" y="56973"/>
                  </a:cubicBezTo>
                  <a:cubicBezTo>
                    <a:pt x="74507" y="63256"/>
                    <a:pt x="91274" y="69445"/>
                    <a:pt x="108145" y="75430"/>
                  </a:cubicBezTo>
                  <a:cubicBezTo>
                    <a:pt x="125016" y="81415"/>
                    <a:pt x="141991" y="87196"/>
                    <a:pt x="158966" y="92978"/>
                  </a:cubicBezTo>
                  <a:close/>
                </a:path>
              </a:pathLst>
            </a:custGeom>
            <a:solidFill>
              <a:srgbClr val="008080"/>
            </a:solidFill>
            <a:ln w="7600" cap="rnd">
              <a:solidFill>
                <a:srgbClr val="008080"/>
              </a:solidFill>
              <a:round/>
            </a:ln>
          </p:spPr>
        </p:sp>
        <p:sp>
          <p:nvSpPr>
            <p:cNvPr id="68" name="MainTopic"/>
            <p:cNvSpPr/>
            <p:nvPr/>
          </p:nvSpPr>
          <p:spPr>
            <a:xfrm>
              <a:off x="4569" y="4351"/>
              <a:ext cx="1634" cy="1142"/>
            </a:xfrm>
            <a:custGeom>
              <a:avLst/>
              <a:gdLst>
                <a:gd name="rtl" fmla="*/ 135280 w 592800"/>
                <a:gd name="rtt" fmla="*/ 71440 h 296400"/>
                <a:gd name="rtr" fmla="*/ 454480 w 592800"/>
                <a:gd name="rtb" fmla="*/ 238640 h 296400"/>
              </a:gdLst>
              <a:ahLst/>
              <a:cxnLst/>
              <a:rect l="rtl" t="rtt" r="rtr" b="rtb"/>
              <a:pathLst>
                <a:path w="592800" h="296400">
                  <a:moveTo>
                    <a:pt x="30400" y="0"/>
                  </a:moveTo>
                  <a:lnTo>
                    <a:pt x="562400" y="0"/>
                  </a:lnTo>
                  <a:cubicBezTo>
                    <a:pt x="579181" y="0"/>
                    <a:pt x="592800" y="13619"/>
                    <a:pt x="592800" y="30400"/>
                  </a:cubicBezTo>
                  <a:lnTo>
                    <a:pt x="592800" y="266000"/>
                  </a:lnTo>
                  <a:cubicBezTo>
                    <a:pt x="592800" y="282781"/>
                    <a:pt x="579181" y="296400"/>
                    <a:pt x="562400" y="296400"/>
                  </a:cubicBezTo>
                  <a:lnTo>
                    <a:pt x="30400" y="296400"/>
                  </a:lnTo>
                  <a:cubicBezTo>
                    <a:pt x="13619" y="296400"/>
                    <a:pt x="0" y="282781"/>
                    <a:pt x="0" y="266000"/>
                  </a:cubicBezTo>
                  <a:lnTo>
                    <a:pt x="0" y="30400"/>
                  </a:lnTo>
                  <a:cubicBezTo>
                    <a:pt x="0" y="13619"/>
                    <a:pt x="13619" y="0"/>
                    <a:pt x="30400" y="0"/>
                  </a:cubicBezTo>
                  <a:close/>
                </a:path>
              </a:pathLst>
            </a:custGeom>
            <a:noFill/>
            <a:ln w="19050" cap="flat">
              <a:solidFill>
                <a:srgbClr val="008080"/>
              </a:solidFill>
              <a:round/>
            </a:ln>
          </p:spPr>
          <p:txBody>
            <a:bodyPr wrap="none" lIns="0" tIns="0" rIns="0" bIns="22500" rtlCol="0" anchor="ctr"/>
            <a:lstStyle/>
            <a:p>
              <a:pPr algn="ctr"/>
              <a:r>
                <a:rPr sz="2800" dirty="0">
                  <a:solidFill>
                    <a:srgbClr val="30303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hlinkClick r:id="rId4" action="ppaction://hlinksldjump"/>
                </a:rPr>
                <a:t>浮力</a:t>
              </a:r>
              <a:endParaRPr sz="2800" dirty="0">
                <a:solidFill>
                  <a:srgbClr val="30303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9174162" y="3831589"/>
            <a:ext cx="884555" cy="1337310"/>
            <a:chOff x="16113" y="6086"/>
            <a:chExt cx="1393" cy="2106"/>
          </a:xfrm>
        </p:grpSpPr>
        <p:sp>
          <p:nvSpPr>
            <p:cNvPr id="85" name="SubTopic"/>
            <p:cNvSpPr/>
            <p:nvPr/>
          </p:nvSpPr>
          <p:spPr>
            <a:xfrm>
              <a:off x="16458" y="6086"/>
              <a:ext cx="1048" cy="695"/>
            </a:xfrm>
            <a:custGeom>
              <a:avLst/>
              <a:gdLst>
                <a:gd name="rtl" fmla="*/ 54150 w 380000"/>
                <a:gd name="rtt" fmla="*/ 26030 h 180500"/>
                <a:gd name="rtr" fmla="*/ 327750 w 380000"/>
                <a:gd name="rtb" fmla="*/ 162830 h 180500"/>
              </a:gdLst>
              <a:ahLst/>
              <a:cxnLst/>
              <a:rect l="rtl" t="rtt" r="rtr" b="rtb"/>
              <a:pathLst>
                <a:path w="380000" h="180500" stroke="0">
                  <a:moveTo>
                    <a:pt x="0" y="0"/>
                  </a:moveTo>
                  <a:lnTo>
                    <a:pt x="380000" y="0"/>
                  </a:lnTo>
                  <a:lnTo>
                    <a:pt x="380000" y="180500"/>
                  </a:lnTo>
                  <a:lnTo>
                    <a:pt x="0" y="180500"/>
                  </a:lnTo>
                  <a:lnTo>
                    <a:pt x="0" y="0"/>
                  </a:lnTo>
                  <a:close/>
                </a:path>
                <a:path w="380000" h="180500" fill="none">
                  <a:moveTo>
                    <a:pt x="0" y="180500"/>
                  </a:moveTo>
                  <a:lnTo>
                    <a:pt x="380000" y="180500"/>
                  </a:lnTo>
                </a:path>
              </a:pathLst>
            </a:custGeom>
            <a:noFill/>
            <a:ln w="19050" cap="flat">
              <a:solidFill>
                <a:srgbClr val="008080"/>
              </a:solidFill>
              <a:round/>
            </a:ln>
          </p:spPr>
          <p:txBody>
            <a:bodyPr wrap="none" lIns="0" tIns="0" rIns="0" bIns="22500" rtlCol="0" anchor="ctr"/>
            <a:lstStyle/>
            <a:p>
              <a:pPr algn="ctr"/>
              <a:r>
                <a:rPr sz="2400">
                  <a:solidFill>
                    <a:srgbClr val="30303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轮船</a:t>
              </a:r>
            </a:p>
          </p:txBody>
        </p:sp>
        <p:sp>
          <p:nvSpPr>
            <p:cNvPr id="86" name="MMConnector"/>
            <p:cNvSpPr/>
            <p:nvPr/>
          </p:nvSpPr>
          <p:spPr>
            <a:xfrm>
              <a:off x="16113" y="7278"/>
              <a:ext cx="691" cy="915"/>
            </a:xfrm>
            <a:custGeom>
              <a:avLst/>
              <a:gdLst/>
              <a:ahLst/>
              <a:cxnLst/>
              <a:rect l="0" t="0" r="0" b="0"/>
              <a:pathLst>
                <a:path w="250800" h="237500" fill="none">
                  <a:moveTo>
                    <a:pt x="-125400" y="118750"/>
                  </a:moveTo>
                  <a:cubicBezTo>
                    <a:pt x="2259" y="118750"/>
                    <a:pt x="-13632" y="-118750"/>
                    <a:pt x="125400" y="-118750"/>
                  </a:cubicBezTo>
                </a:path>
              </a:pathLst>
            </a:custGeom>
            <a:noFill/>
            <a:ln w="19050" cap="flat">
              <a:solidFill>
                <a:srgbClr val="008080"/>
              </a:solidFill>
              <a:round/>
            </a:ln>
          </p:spPr>
        </p:sp>
      </p:grpSp>
      <p:grpSp>
        <p:nvGrpSpPr>
          <p:cNvPr id="87" name="组合 86"/>
          <p:cNvGrpSpPr/>
          <p:nvPr/>
        </p:nvGrpSpPr>
        <p:grpSpPr>
          <a:xfrm>
            <a:off x="9174162" y="4389119"/>
            <a:ext cx="1097280" cy="487680"/>
            <a:chOff x="16113" y="6964"/>
            <a:chExt cx="1728" cy="768"/>
          </a:xfrm>
        </p:grpSpPr>
        <p:sp>
          <p:nvSpPr>
            <p:cNvPr id="88" name="MMConnector"/>
            <p:cNvSpPr/>
            <p:nvPr/>
          </p:nvSpPr>
          <p:spPr>
            <a:xfrm>
              <a:off x="16113" y="7659"/>
              <a:ext cx="691" cy="73"/>
            </a:xfrm>
            <a:custGeom>
              <a:avLst/>
              <a:gdLst/>
              <a:ahLst/>
              <a:cxnLst/>
              <a:rect l="0" t="0" r="0" b="0"/>
              <a:pathLst>
                <a:path w="250800" h="19000" fill="none">
                  <a:moveTo>
                    <a:pt x="-125400" y="9500"/>
                  </a:moveTo>
                  <a:cubicBezTo>
                    <a:pt x="-25080" y="9500"/>
                    <a:pt x="50160" y="-9500"/>
                    <a:pt x="125400" y="-9500"/>
                  </a:cubicBezTo>
                </a:path>
              </a:pathLst>
            </a:custGeom>
            <a:noFill/>
            <a:ln w="19050" cap="flat">
              <a:solidFill>
                <a:srgbClr val="008080"/>
              </a:solidFill>
              <a:round/>
            </a:ln>
          </p:spPr>
        </p:sp>
        <p:sp>
          <p:nvSpPr>
            <p:cNvPr id="89" name="SubTopic"/>
            <p:cNvSpPr/>
            <p:nvPr/>
          </p:nvSpPr>
          <p:spPr>
            <a:xfrm>
              <a:off x="16458" y="6964"/>
              <a:ext cx="1383" cy="652"/>
            </a:xfrm>
            <a:custGeom>
              <a:avLst/>
              <a:gdLst>
                <a:gd name="rtl" fmla="*/ 54150 w 501600"/>
                <a:gd name="rtt" fmla="*/ 26030 h 180500"/>
                <a:gd name="rtr" fmla="*/ 449350 w 501600"/>
                <a:gd name="rtb" fmla="*/ 162830 h 180500"/>
              </a:gdLst>
              <a:ahLst/>
              <a:cxnLst/>
              <a:rect l="rtl" t="rtt" r="rtr" b="rtb"/>
              <a:pathLst>
                <a:path w="501600" h="180500" stroke="0">
                  <a:moveTo>
                    <a:pt x="0" y="0"/>
                  </a:moveTo>
                  <a:lnTo>
                    <a:pt x="501600" y="0"/>
                  </a:lnTo>
                  <a:lnTo>
                    <a:pt x="501600" y="180500"/>
                  </a:lnTo>
                  <a:lnTo>
                    <a:pt x="0" y="180500"/>
                  </a:lnTo>
                  <a:lnTo>
                    <a:pt x="0" y="0"/>
                  </a:lnTo>
                  <a:close/>
                </a:path>
                <a:path w="501600" h="180500" fill="none">
                  <a:moveTo>
                    <a:pt x="0" y="180500"/>
                  </a:moveTo>
                  <a:lnTo>
                    <a:pt x="501600" y="180500"/>
                  </a:lnTo>
                </a:path>
              </a:pathLst>
            </a:custGeom>
            <a:noFill/>
            <a:ln w="19050" cap="flat">
              <a:solidFill>
                <a:srgbClr val="008080"/>
              </a:solidFill>
              <a:round/>
            </a:ln>
          </p:spPr>
          <p:txBody>
            <a:bodyPr wrap="none" lIns="0" tIns="0" rIns="0" bIns="22500" rtlCol="0" anchor="ctr"/>
            <a:lstStyle/>
            <a:p>
              <a:pPr algn="ctr"/>
              <a:r>
                <a:rPr sz="2400">
                  <a:solidFill>
                    <a:srgbClr val="30303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潜水艇</a:t>
              </a:r>
            </a:p>
          </p:txBody>
        </p:sp>
      </p:grpSp>
      <p:grpSp>
        <p:nvGrpSpPr>
          <p:cNvPr id="90" name="组合 89"/>
          <p:cNvGrpSpPr/>
          <p:nvPr/>
        </p:nvGrpSpPr>
        <p:grpSpPr>
          <a:xfrm>
            <a:off x="1725295" y="1744345"/>
            <a:ext cx="1323340" cy="1311910"/>
            <a:chOff x="2830" y="3312"/>
            <a:chExt cx="2084" cy="2066"/>
          </a:xfrm>
        </p:grpSpPr>
        <p:sp>
          <p:nvSpPr>
            <p:cNvPr id="97" name="MMConnector"/>
            <p:cNvSpPr/>
            <p:nvPr/>
          </p:nvSpPr>
          <p:spPr>
            <a:xfrm>
              <a:off x="4224" y="4464"/>
              <a:ext cx="691" cy="915"/>
            </a:xfrm>
            <a:custGeom>
              <a:avLst/>
              <a:gdLst/>
              <a:ahLst/>
              <a:cxnLst/>
              <a:rect l="0" t="0" r="0" b="0"/>
              <a:pathLst>
                <a:path w="250800" h="237500" fill="none">
                  <a:moveTo>
                    <a:pt x="125400" y="118750"/>
                  </a:moveTo>
                  <a:cubicBezTo>
                    <a:pt x="-2259" y="118750"/>
                    <a:pt x="13632" y="-118750"/>
                    <a:pt x="-125400" y="-118750"/>
                  </a:cubicBezTo>
                </a:path>
              </a:pathLst>
            </a:custGeom>
            <a:noFill/>
            <a:ln w="19050" cap="flat">
              <a:solidFill>
                <a:srgbClr val="008080"/>
              </a:solidFill>
              <a:round/>
            </a:ln>
          </p:spPr>
        </p:sp>
        <p:sp>
          <p:nvSpPr>
            <p:cNvPr id="98" name="SubTopic"/>
            <p:cNvSpPr/>
            <p:nvPr/>
          </p:nvSpPr>
          <p:spPr>
            <a:xfrm>
              <a:off x="2830" y="3312"/>
              <a:ext cx="1048" cy="695"/>
            </a:xfrm>
            <a:custGeom>
              <a:avLst/>
              <a:gdLst>
                <a:gd name="rtl" fmla="*/ 54150 w 380000"/>
                <a:gd name="rtt" fmla="*/ 26030 h 180500"/>
                <a:gd name="rtr" fmla="*/ 327750 w 380000"/>
                <a:gd name="rtb" fmla="*/ 162830 h 180500"/>
              </a:gdLst>
              <a:ahLst/>
              <a:cxnLst/>
              <a:rect l="rtl" t="rtt" r="rtr" b="rtb"/>
              <a:pathLst>
                <a:path w="380000" h="180500" stroke="0">
                  <a:moveTo>
                    <a:pt x="0" y="0"/>
                  </a:moveTo>
                  <a:lnTo>
                    <a:pt x="380000" y="0"/>
                  </a:lnTo>
                  <a:lnTo>
                    <a:pt x="380000" y="180500"/>
                  </a:lnTo>
                  <a:lnTo>
                    <a:pt x="0" y="180500"/>
                  </a:lnTo>
                  <a:lnTo>
                    <a:pt x="0" y="0"/>
                  </a:lnTo>
                  <a:close/>
                </a:path>
                <a:path w="380000" h="180500" fill="none">
                  <a:moveTo>
                    <a:pt x="0" y="180500"/>
                  </a:moveTo>
                  <a:lnTo>
                    <a:pt x="380000" y="180500"/>
                  </a:lnTo>
                </a:path>
              </a:pathLst>
            </a:custGeom>
            <a:noFill/>
            <a:ln w="19050" cap="flat">
              <a:solidFill>
                <a:srgbClr val="008080"/>
              </a:solidFill>
              <a:round/>
            </a:ln>
          </p:spPr>
          <p:txBody>
            <a:bodyPr wrap="none" lIns="0" tIns="0" rIns="0" bIns="22500" rtlCol="0" anchor="ctr"/>
            <a:lstStyle/>
            <a:p>
              <a:pPr algn="ctr"/>
              <a:r>
                <a:rPr sz="2400">
                  <a:solidFill>
                    <a:srgbClr val="30303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定义</a:t>
              </a:r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1299845" y="2813050"/>
            <a:ext cx="1762125" cy="678180"/>
            <a:chOff x="2160" y="4995"/>
            <a:chExt cx="2775" cy="1068"/>
          </a:xfrm>
        </p:grpSpPr>
        <p:sp>
          <p:nvSpPr>
            <p:cNvPr id="118" name="MMConnector"/>
            <p:cNvSpPr/>
            <p:nvPr/>
          </p:nvSpPr>
          <p:spPr>
            <a:xfrm>
              <a:off x="4245" y="5295"/>
              <a:ext cx="691" cy="768"/>
            </a:xfrm>
            <a:custGeom>
              <a:avLst/>
              <a:gdLst/>
              <a:ahLst/>
              <a:cxnLst/>
              <a:rect l="0" t="0" r="0" b="0"/>
              <a:pathLst>
                <a:path w="250800" h="199500" fill="none">
                  <a:moveTo>
                    <a:pt x="125400" y="-99750"/>
                  </a:moveTo>
                  <a:cubicBezTo>
                    <a:pt x="1957" y="-99750"/>
                    <a:pt x="3793" y="99750"/>
                    <a:pt x="-125400" y="99750"/>
                  </a:cubicBezTo>
                </a:path>
              </a:pathLst>
            </a:custGeom>
            <a:noFill/>
            <a:ln w="19050" cap="flat">
              <a:solidFill>
                <a:srgbClr val="008080"/>
              </a:solidFill>
              <a:round/>
            </a:ln>
          </p:spPr>
        </p:sp>
        <p:sp>
          <p:nvSpPr>
            <p:cNvPr id="119" name="SubTopic"/>
            <p:cNvSpPr/>
            <p:nvPr/>
          </p:nvSpPr>
          <p:spPr>
            <a:xfrm>
              <a:off x="2160" y="4995"/>
              <a:ext cx="1718" cy="695"/>
            </a:xfrm>
            <a:custGeom>
              <a:avLst/>
              <a:gdLst>
                <a:gd name="rtl" fmla="*/ 54150 w 623200"/>
                <a:gd name="rtt" fmla="*/ 26030 h 180500"/>
                <a:gd name="rtr" fmla="*/ 570950 w 623200"/>
                <a:gd name="rtb" fmla="*/ 162830 h 180500"/>
              </a:gdLst>
              <a:ahLst/>
              <a:cxnLst/>
              <a:rect l="rtl" t="rtt" r="rtr" b="rtb"/>
              <a:pathLst>
                <a:path w="623200" h="180500" stroke="0">
                  <a:moveTo>
                    <a:pt x="0" y="0"/>
                  </a:moveTo>
                  <a:lnTo>
                    <a:pt x="623200" y="0"/>
                  </a:lnTo>
                  <a:lnTo>
                    <a:pt x="623200" y="180500"/>
                  </a:lnTo>
                  <a:lnTo>
                    <a:pt x="0" y="180500"/>
                  </a:lnTo>
                  <a:lnTo>
                    <a:pt x="0" y="0"/>
                  </a:lnTo>
                  <a:close/>
                </a:path>
                <a:path w="623200" h="180500" fill="none">
                  <a:moveTo>
                    <a:pt x="0" y="180500"/>
                  </a:moveTo>
                  <a:lnTo>
                    <a:pt x="623200" y="180500"/>
                  </a:lnTo>
                </a:path>
              </a:pathLst>
            </a:custGeom>
            <a:noFill/>
            <a:ln w="19050" cap="flat">
              <a:solidFill>
                <a:srgbClr val="008080"/>
              </a:solidFill>
              <a:round/>
            </a:ln>
          </p:spPr>
          <p:txBody>
            <a:bodyPr wrap="none" lIns="0" tIns="0" rIns="0" bIns="22500" rtlCol="0" anchor="ctr"/>
            <a:lstStyle/>
            <a:p>
              <a:pPr algn="ctr"/>
              <a:r>
                <a:rPr sz="2400">
                  <a:solidFill>
                    <a:srgbClr val="30303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产生原因</a:t>
              </a:r>
            </a:p>
          </p:txBody>
        </p:sp>
      </p:grpSp>
      <p:grpSp>
        <p:nvGrpSpPr>
          <p:cNvPr id="120" name="组合 119"/>
          <p:cNvGrpSpPr/>
          <p:nvPr/>
        </p:nvGrpSpPr>
        <p:grpSpPr>
          <a:xfrm>
            <a:off x="1299845" y="3277870"/>
            <a:ext cx="1748790" cy="1022350"/>
            <a:chOff x="2160" y="5727"/>
            <a:chExt cx="2754" cy="1610"/>
          </a:xfrm>
        </p:grpSpPr>
        <p:sp>
          <p:nvSpPr>
            <p:cNvPr id="121" name="MMConnector"/>
            <p:cNvSpPr/>
            <p:nvPr/>
          </p:nvSpPr>
          <p:spPr>
            <a:xfrm>
              <a:off x="4224" y="5727"/>
              <a:ext cx="691" cy="1610"/>
            </a:xfrm>
            <a:custGeom>
              <a:avLst/>
              <a:gdLst/>
              <a:ahLst/>
              <a:cxnLst/>
              <a:rect l="0" t="0" r="0" b="0"/>
              <a:pathLst>
                <a:path w="250800" h="418000" fill="none">
                  <a:moveTo>
                    <a:pt x="125400" y="-209000"/>
                  </a:moveTo>
                  <a:cubicBezTo>
                    <a:pt x="-20723" y="-209000"/>
                    <a:pt x="56714" y="209000"/>
                    <a:pt x="-125400" y="209000"/>
                  </a:cubicBezTo>
                </a:path>
              </a:pathLst>
            </a:custGeom>
            <a:noFill/>
            <a:ln w="19050" cap="flat">
              <a:solidFill>
                <a:srgbClr val="008080"/>
              </a:solidFill>
              <a:round/>
            </a:ln>
          </p:spPr>
        </p:sp>
        <p:sp>
          <p:nvSpPr>
            <p:cNvPr id="122" name="SubTopic"/>
            <p:cNvSpPr/>
            <p:nvPr/>
          </p:nvSpPr>
          <p:spPr>
            <a:xfrm>
              <a:off x="2160" y="5836"/>
              <a:ext cx="1718" cy="695"/>
            </a:xfrm>
            <a:custGeom>
              <a:avLst/>
              <a:gdLst>
                <a:gd name="rtl" fmla="*/ 54150 w 623200"/>
                <a:gd name="rtt" fmla="*/ 26030 h 180500"/>
                <a:gd name="rtr" fmla="*/ 570950 w 623200"/>
                <a:gd name="rtb" fmla="*/ 162830 h 180500"/>
              </a:gdLst>
              <a:ahLst/>
              <a:cxnLst/>
              <a:rect l="rtl" t="rtt" r="rtr" b="rtb"/>
              <a:pathLst>
                <a:path w="623200" h="180500" stroke="0">
                  <a:moveTo>
                    <a:pt x="0" y="0"/>
                  </a:moveTo>
                  <a:lnTo>
                    <a:pt x="623200" y="0"/>
                  </a:lnTo>
                  <a:lnTo>
                    <a:pt x="623200" y="180500"/>
                  </a:lnTo>
                  <a:lnTo>
                    <a:pt x="0" y="180500"/>
                  </a:lnTo>
                  <a:lnTo>
                    <a:pt x="0" y="0"/>
                  </a:lnTo>
                  <a:close/>
                </a:path>
                <a:path w="623200" h="180500" fill="none">
                  <a:moveTo>
                    <a:pt x="0" y="180500"/>
                  </a:moveTo>
                  <a:lnTo>
                    <a:pt x="623200" y="180500"/>
                  </a:lnTo>
                </a:path>
              </a:pathLst>
            </a:custGeom>
            <a:noFill/>
            <a:ln w="19050" cap="flat">
              <a:solidFill>
                <a:srgbClr val="008080"/>
              </a:solidFill>
              <a:round/>
            </a:ln>
          </p:spPr>
          <p:txBody>
            <a:bodyPr wrap="none" lIns="0" tIns="0" rIns="0" bIns="22500" rtlCol="0" anchor="ctr"/>
            <a:lstStyle/>
            <a:p>
              <a:pPr algn="ctr"/>
              <a:r>
                <a:rPr sz="2400">
                  <a:solidFill>
                    <a:srgbClr val="30303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影响因素</a:t>
              </a:r>
            </a:p>
          </p:txBody>
        </p:sp>
      </p:grpSp>
      <p:grpSp>
        <p:nvGrpSpPr>
          <p:cNvPr id="126" name="组合 125"/>
          <p:cNvGrpSpPr/>
          <p:nvPr/>
        </p:nvGrpSpPr>
        <p:grpSpPr>
          <a:xfrm>
            <a:off x="9174162" y="4900294"/>
            <a:ext cx="1097280" cy="685165"/>
            <a:chOff x="16452" y="6978"/>
            <a:chExt cx="1728" cy="1079"/>
          </a:xfrm>
        </p:grpSpPr>
        <p:sp>
          <p:nvSpPr>
            <p:cNvPr id="127" name="MMConnector"/>
            <p:cNvSpPr/>
            <p:nvPr/>
          </p:nvSpPr>
          <p:spPr>
            <a:xfrm>
              <a:off x="16452" y="7289"/>
              <a:ext cx="691" cy="768"/>
            </a:xfrm>
            <a:custGeom>
              <a:avLst/>
              <a:gdLst/>
              <a:ahLst/>
              <a:cxnLst/>
              <a:rect l="0" t="0" r="0" b="0"/>
              <a:pathLst>
                <a:path w="250800" h="199500" fill="none">
                  <a:moveTo>
                    <a:pt x="-125400" y="-99750"/>
                  </a:moveTo>
                  <a:cubicBezTo>
                    <a:pt x="-1957" y="-99750"/>
                    <a:pt x="-3793" y="99750"/>
                    <a:pt x="125400" y="99750"/>
                  </a:cubicBezTo>
                </a:path>
              </a:pathLst>
            </a:custGeom>
            <a:noFill/>
            <a:ln w="19050" cap="flat">
              <a:solidFill>
                <a:srgbClr val="008080"/>
              </a:solidFill>
              <a:round/>
            </a:ln>
          </p:spPr>
        </p:sp>
        <p:sp>
          <p:nvSpPr>
            <p:cNvPr id="128" name="SubTopic"/>
            <p:cNvSpPr/>
            <p:nvPr/>
          </p:nvSpPr>
          <p:spPr>
            <a:xfrm>
              <a:off x="16797" y="6978"/>
              <a:ext cx="1383" cy="695"/>
            </a:xfrm>
            <a:custGeom>
              <a:avLst/>
              <a:gdLst>
                <a:gd name="rtl" fmla="*/ 54150 w 380000"/>
                <a:gd name="rtt" fmla="*/ 26030 h 180500"/>
                <a:gd name="rtr" fmla="*/ 327750 w 380000"/>
                <a:gd name="rtb" fmla="*/ 162830 h 180500"/>
              </a:gdLst>
              <a:ahLst/>
              <a:cxnLst/>
              <a:rect l="rtl" t="rtt" r="rtr" b="rtb"/>
              <a:pathLst>
                <a:path w="380000" h="180500" stroke="0">
                  <a:moveTo>
                    <a:pt x="0" y="0"/>
                  </a:moveTo>
                  <a:lnTo>
                    <a:pt x="380000" y="0"/>
                  </a:lnTo>
                  <a:lnTo>
                    <a:pt x="380000" y="180500"/>
                  </a:lnTo>
                  <a:lnTo>
                    <a:pt x="0" y="180500"/>
                  </a:lnTo>
                  <a:lnTo>
                    <a:pt x="0" y="0"/>
                  </a:lnTo>
                  <a:close/>
                </a:path>
                <a:path w="380000" h="180500" fill="none">
                  <a:moveTo>
                    <a:pt x="0" y="180500"/>
                  </a:moveTo>
                  <a:lnTo>
                    <a:pt x="380000" y="180500"/>
                  </a:lnTo>
                </a:path>
              </a:pathLst>
            </a:custGeom>
            <a:noFill/>
            <a:ln w="19050" cap="flat">
              <a:solidFill>
                <a:srgbClr val="008080"/>
              </a:solidFill>
              <a:round/>
            </a:ln>
          </p:spPr>
          <p:txBody>
            <a:bodyPr wrap="none" lIns="0" tIns="0" rIns="0" bIns="22500" rtlCol="0" anchor="ctr"/>
            <a:lstStyle/>
            <a:p>
              <a:pPr algn="ctr"/>
              <a:r>
                <a:rPr lang="zh-CN" sz="2400">
                  <a:solidFill>
                    <a:srgbClr val="30303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热</a:t>
              </a:r>
              <a:r>
                <a:rPr sz="2400">
                  <a:solidFill>
                    <a:srgbClr val="30303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气球</a:t>
              </a:r>
            </a:p>
          </p:txBody>
        </p:sp>
      </p:grpSp>
      <p:grpSp>
        <p:nvGrpSpPr>
          <p:cNvPr id="129" name="组合 128"/>
          <p:cNvGrpSpPr/>
          <p:nvPr/>
        </p:nvGrpSpPr>
        <p:grpSpPr>
          <a:xfrm>
            <a:off x="1725295" y="2278380"/>
            <a:ext cx="1323340" cy="510540"/>
            <a:chOff x="2830" y="4153"/>
            <a:chExt cx="2084" cy="804"/>
          </a:xfrm>
        </p:grpSpPr>
        <p:sp>
          <p:nvSpPr>
            <p:cNvPr id="130" name="MMConnector"/>
            <p:cNvSpPr/>
            <p:nvPr/>
          </p:nvSpPr>
          <p:spPr>
            <a:xfrm>
              <a:off x="4224" y="4885"/>
              <a:ext cx="691" cy="73"/>
            </a:xfrm>
            <a:custGeom>
              <a:avLst/>
              <a:gdLst/>
              <a:ahLst/>
              <a:cxnLst/>
              <a:rect l="0" t="0" r="0" b="0"/>
              <a:pathLst>
                <a:path w="250800" h="19000" fill="none">
                  <a:moveTo>
                    <a:pt x="125400" y="9500"/>
                  </a:moveTo>
                  <a:cubicBezTo>
                    <a:pt x="25080" y="9500"/>
                    <a:pt x="-50160" y="-9500"/>
                    <a:pt x="-125400" y="-9500"/>
                  </a:cubicBezTo>
                </a:path>
              </a:pathLst>
            </a:custGeom>
            <a:noFill/>
            <a:ln w="19050" cap="flat">
              <a:solidFill>
                <a:srgbClr val="008080"/>
              </a:solidFill>
              <a:round/>
            </a:ln>
          </p:spPr>
        </p:sp>
        <p:sp>
          <p:nvSpPr>
            <p:cNvPr id="131" name="SubTopic"/>
            <p:cNvSpPr/>
            <p:nvPr/>
          </p:nvSpPr>
          <p:spPr>
            <a:xfrm>
              <a:off x="2830" y="4153"/>
              <a:ext cx="1048" cy="695"/>
            </a:xfrm>
            <a:custGeom>
              <a:avLst/>
              <a:gdLst>
                <a:gd name="rtl" fmla="*/ 54150 w 380000"/>
                <a:gd name="rtt" fmla="*/ 26030 h 180500"/>
                <a:gd name="rtr" fmla="*/ 327750 w 380000"/>
                <a:gd name="rtb" fmla="*/ 162830 h 180500"/>
              </a:gdLst>
              <a:ahLst/>
              <a:cxnLst/>
              <a:rect l="rtl" t="rtt" r="rtr" b="rtb"/>
              <a:pathLst>
                <a:path w="380000" h="180500" stroke="0">
                  <a:moveTo>
                    <a:pt x="0" y="0"/>
                  </a:moveTo>
                  <a:lnTo>
                    <a:pt x="380000" y="0"/>
                  </a:lnTo>
                  <a:lnTo>
                    <a:pt x="380000" y="180500"/>
                  </a:lnTo>
                  <a:lnTo>
                    <a:pt x="0" y="180500"/>
                  </a:lnTo>
                  <a:lnTo>
                    <a:pt x="0" y="0"/>
                  </a:lnTo>
                  <a:close/>
                </a:path>
                <a:path w="380000" h="180500" fill="none">
                  <a:moveTo>
                    <a:pt x="0" y="180500"/>
                  </a:moveTo>
                  <a:lnTo>
                    <a:pt x="380000" y="180500"/>
                  </a:lnTo>
                </a:path>
              </a:pathLst>
            </a:custGeom>
            <a:noFill/>
            <a:ln w="19050" cap="flat">
              <a:solidFill>
                <a:srgbClr val="008080"/>
              </a:solidFill>
              <a:round/>
            </a:ln>
          </p:spPr>
          <p:txBody>
            <a:bodyPr wrap="none" lIns="0" tIns="0" rIns="0" bIns="22500" rtlCol="0" anchor="ctr"/>
            <a:lstStyle/>
            <a:p>
              <a:pPr algn="ctr"/>
              <a:r>
                <a:rPr sz="2400">
                  <a:solidFill>
                    <a:srgbClr val="30303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方向</a:t>
              </a:r>
            </a:p>
          </p:txBody>
        </p:sp>
      </p:grpSp>
      <p:grpSp>
        <p:nvGrpSpPr>
          <p:cNvPr id="132" name="组合 131"/>
          <p:cNvGrpSpPr/>
          <p:nvPr/>
        </p:nvGrpSpPr>
        <p:grpSpPr>
          <a:xfrm>
            <a:off x="9174162" y="5365114"/>
            <a:ext cx="1096645" cy="1022350"/>
            <a:chOff x="16452" y="7710"/>
            <a:chExt cx="1727" cy="1610"/>
          </a:xfrm>
        </p:grpSpPr>
        <p:sp>
          <p:nvSpPr>
            <p:cNvPr id="133" name="MMConnector"/>
            <p:cNvSpPr/>
            <p:nvPr/>
          </p:nvSpPr>
          <p:spPr>
            <a:xfrm>
              <a:off x="16452" y="7710"/>
              <a:ext cx="691" cy="1610"/>
            </a:xfrm>
            <a:custGeom>
              <a:avLst/>
              <a:gdLst/>
              <a:ahLst/>
              <a:cxnLst/>
              <a:rect l="0" t="0" r="0" b="0"/>
              <a:pathLst>
                <a:path w="250800" h="418000" fill="none">
                  <a:moveTo>
                    <a:pt x="-125400" y="-209000"/>
                  </a:moveTo>
                  <a:cubicBezTo>
                    <a:pt x="20723" y="-209000"/>
                    <a:pt x="-56714" y="209000"/>
                    <a:pt x="125400" y="209000"/>
                  </a:cubicBezTo>
                </a:path>
              </a:pathLst>
            </a:custGeom>
            <a:noFill/>
            <a:ln w="19050" cap="flat">
              <a:solidFill>
                <a:srgbClr val="008080"/>
              </a:solidFill>
              <a:round/>
            </a:ln>
          </p:spPr>
        </p:sp>
        <p:sp>
          <p:nvSpPr>
            <p:cNvPr id="134" name="SubTopic"/>
            <p:cNvSpPr/>
            <p:nvPr/>
          </p:nvSpPr>
          <p:spPr>
            <a:xfrm>
              <a:off x="16797" y="7820"/>
              <a:ext cx="1383" cy="695"/>
            </a:xfrm>
            <a:custGeom>
              <a:avLst/>
              <a:gdLst>
                <a:gd name="rtl" fmla="*/ 54150 w 501600"/>
                <a:gd name="rtt" fmla="*/ 26030 h 180500"/>
                <a:gd name="rtr" fmla="*/ 449350 w 501600"/>
                <a:gd name="rtb" fmla="*/ 162830 h 180500"/>
              </a:gdLst>
              <a:ahLst/>
              <a:cxnLst/>
              <a:rect l="rtl" t="rtt" r="rtr" b="rtb"/>
              <a:pathLst>
                <a:path w="501600" h="180500" stroke="0">
                  <a:moveTo>
                    <a:pt x="0" y="0"/>
                  </a:moveTo>
                  <a:lnTo>
                    <a:pt x="501600" y="0"/>
                  </a:lnTo>
                  <a:lnTo>
                    <a:pt x="501600" y="180500"/>
                  </a:lnTo>
                  <a:lnTo>
                    <a:pt x="0" y="180500"/>
                  </a:lnTo>
                  <a:lnTo>
                    <a:pt x="0" y="0"/>
                  </a:lnTo>
                  <a:close/>
                </a:path>
                <a:path w="501600" h="180500" fill="none">
                  <a:moveTo>
                    <a:pt x="0" y="180500"/>
                  </a:moveTo>
                  <a:lnTo>
                    <a:pt x="501600" y="180500"/>
                  </a:lnTo>
                </a:path>
              </a:pathLst>
            </a:custGeom>
            <a:noFill/>
            <a:ln w="19050" cap="flat">
              <a:solidFill>
                <a:srgbClr val="008080"/>
              </a:solidFill>
              <a:round/>
            </a:ln>
          </p:spPr>
          <p:txBody>
            <a:bodyPr wrap="none" lIns="0" tIns="0" rIns="0" bIns="22500" rtlCol="0" anchor="ctr"/>
            <a:lstStyle/>
            <a:p>
              <a:pPr algn="ctr"/>
              <a:r>
                <a:rPr sz="2400">
                  <a:solidFill>
                    <a:srgbClr val="30303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密度计</a:t>
              </a:r>
            </a:p>
          </p:txBody>
        </p:sp>
      </p:grpSp>
      <p:grpSp>
        <p:nvGrpSpPr>
          <p:cNvPr id="135" name="组合 134"/>
          <p:cNvGrpSpPr/>
          <p:nvPr/>
        </p:nvGrpSpPr>
        <p:grpSpPr>
          <a:xfrm>
            <a:off x="1426527" y="4908549"/>
            <a:ext cx="1402080" cy="456565"/>
            <a:chOff x="1285" y="7150"/>
            <a:chExt cx="2208" cy="719"/>
          </a:xfrm>
        </p:grpSpPr>
        <p:sp>
          <p:nvSpPr>
            <p:cNvPr id="136" name="MMConnector"/>
            <p:cNvSpPr/>
            <p:nvPr/>
          </p:nvSpPr>
          <p:spPr>
            <a:xfrm flipV="1">
              <a:off x="2724" y="7150"/>
              <a:ext cx="769" cy="472"/>
            </a:xfrm>
            <a:custGeom>
              <a:avLst/>
              <a:gdLst/>
              <a:ahLst/>
              <a:cxnLst/>
              <a:rect l="0" t="0" r="0" b="0"/>
              <a:pathLst>
                <a:path w="250800" h="19000" fill="none">
                  <a:moveTo>
                    <a:pt x="125400" y="9500"/>
                  </a:moveTo>
                  <a:cubicBezTo>
                    <a:pt x="25080" y="9500"/>
                    <a:pt x="-50160" y="-9500"/>
                    <a:pt x="-125400" y="-9500"/>
                  </a:cubicBezTo>
                </a:path>
              </a:pathLst>
            </a:custGeom>
            <a:noFill/>
            <a:ln w="19050" cap="flat">
              <a:solidFill>
                <a:srgbClr val="008080"/>
              </a:solidFill>
              <a:round/>
            </a:ln>
          </p:spPr>
        </p:sp>
        <p:sp>
          <p:nvSpPr>
            <p:cNvPr id="137" name="SubTopic"/>
            <p:cNvSpPr/>
            <p:nvPr/>
          </p:nvSpPr>
          <p:spPr>
            <a:xfrm>
              <a:off x="1285" y="7174"/>
              <a:ext cx="1048" cy="695"/>
            </a:xfrm>
            <a:custGeom>
              <a:avLst/>
              <a:gdLst>
                <a:gd name="rtl" fmla="*/ 54150 w 380000"/>
                <a:gd name="rtt" fmla="*/ 26030 h 180500"/>
                <a:gd name="rtr" fmla="*/ 327750 w 380000"/>
                <a:gd name="rtb" fmla="*/ 162830 h 180500"/>
              </a:gdLst>
              <a:ahLst/>
              <a:cxnLst/>
              <a:rect l="rtl" t="rtt" r="rtr" b="rtb"/>
              <a:pathLst>
                <a:path w="380000" h="180500" stroke="0">
                  <a:moveTo>
                    <a:pt x="0" y="0"/>
                  </a:moveTo>
                  <a:lnTo>
                    <a:pt x="380000" y="0"/>
                  </a:lnTo>
                  <a:lnTo>
                    <a:pt x="380000" y="180500"/>
                  </a:lnTo>
                  <a:lnTo>
                    <a:pt x="0" y="180500"/>
                  </a:lnTo>
                  <a:lnTo>
                    <a:pt x="0" y="0"/>
                  </a:lnTo>
                  <a:close/>
                </a:path>
                <a:path w="380000" h="180500" fill="none">
                  <a:moveTo>
                    <a:pt x="0" y="180500"/>
                  </a:moveTo>
                  <a:lnTo>
                    <a:pt x="380000" y="180500"/>
                  </a:lnTo>
                </a:path>
              </a:pathLst>
            </a:custGeom>
            <a:noFill/>
            <a:ln w="19050" cap="flat">
              <a:solidFill>
                <a:srgbClr val="008080"/>
              </a:solidFill>
              <a:round/>
            </a:ln>
          </p:spPr>
          <p:txBody>
            <a:bodyPr wrap="none" lIns="0" tIns="0" rIns="0" bIns="22500" rtlCol="0" anchor="ctr"/>
            <a:lstStyle/>
            <a:p>
              <a:pPr algn="ctr"/>
              <a:r>
                <a:rPr lang="zh-CN" sz="2400">
                  <a:solidFill>
                    <a:srgbClr val="30303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公式</a:t>
              </a:r>
            </a:p>
          </p:txBody>
        </p:sp>
      </p:grpSp>
      <p:grpSp>
        <p:nvGrpSpPr>
          <p:cNvPr id="138" name="组合 137"/>
          <p:cNvGrpSpPr/>
          <p:nvPr/>
        </p:nvGrpSpPr>
        <p:grpSpPr>
          <a:xfrm>
            <a:off x="6979168" y="1947226"/>
            <a:ext cx="2195195" cy="1711325"/>
            <a:chOff x="11146" y="3603"/>
            <a:chExt cx="3457" cy="2695"/>
          </a:xfrm>
        </p:grpSpPr>
        <p:sp>
          <p:nvSpPr>
            <p:cNvPr id="139" name="MMConnector"/>
            <p:cNvSpPr/>
            <p:nvPr/>
          </p:nvSpPr>
          <p:spPr>
            <a:xfrm rot="1080000">
              <a:off x="11146" y="5245"/>
              <a:ext cx="964" cy="1053"/>
            </a:xfrm>
            <a:custGeom>
              <a:avLst/>
              <a:gdLst/>
              <a:ahLst/>
              <a:cxnLst/>
              <a:rect l="0" t="0" r="0" b="0"/>
              <a:pathLst>
                <a:path w="826628" h="379619">
                  <a:moveTo>
                    <a:pt x="-197956" y="105484"/>
                  </a:moveTo>
                  <a:cubicBezTo>
                    <a:pt x="-214882" y="114446"/>
                    <a:pt x="-220212" y="131307"/>
                    <a:pt x="-213190" y="144141"/>
                  </a:cubicBezTo>
                  <a:cubicBezTo>
                    <a:pt x="-206167" y="156976"/>
                    <a:pt x="-188883" y="161940"/>
                    <a:pt x="-172419" y="152155"/>
                  </a:cubicBezTo>
                  <a:cubicBezTo>
                    <a:pt x="-156890" y="142924"/>
                    <a:pt x="-141360" y="133693"/>
                    <a:pt x="-126076" y="124162"/>
                  </a:cubicBezTo>
                  <a:cubicBezTo>
                    <a:pt x="-110792" y="114630"/>
                    <a:pt x="-95754" y="104798"/>
                    <a:pt x="-80852" y="94827"/>
                  </a:cubicBezTo>
                  <a:cubicBezTo>
                    <a:pt x="-65950" y="84857"/>
                    <a:pt x="-51184" y="74749"/>
                    <a:pt x="-36533" y="64540"/>
                  </a:cubicBezTo>
                  <a:cubicBezTo>
                    <a:pt x="-21881" y="54330"/>
                    <a:pt x="-7344" y="44020"/>
                    <a:pt x="7130" y="33678"/>
                  </a:cubicBezTo>
                  <a:cubicBezTo>
                    <a:pt x="21605" y="23335"/>
                    <a:pt x="36016" y="12961"/>
                    <a:pt x="50411" y="2614"/>
                  </a:cubicBezTo>
                  <a:cubicBezTo>
                    <a:pt x="64807" y="-7734"/>
                    <a:pt x="79186" y="-18054"/>
                    <a:pt x="93597" y="-28283"/>
                  </a:cubicBezTo>
                  <a:cubicBezTo>
                    <a:pt x="108009" y="-38513"/>
                    <a:pt x="122453" y="-48652"/>
                    <a:pt x="136976" y="-58637"/>
                  </a:cubicBezTo>
                  <a:cubicBezTo>
                    <a:pt x="151500" y="-68622"/>
                    <a:pt x="166103" y="-78453"/>
                    <a:pt x="180830" y="-88062"/>
                  </a:cubicBezTo>
                  <a:cubicBezTo>
                    <a:pt x="195556" y="-97670"/>
                    <a:pt x="210406" y="-107058"/>
                    <a:pt x="225417" y="-116153"/>
                  </a:cubicBezTo>
                  <a:cubicBezTo>
                    <a:pt x="240428" y="-125249"/>
                    <a:pt x="255599" y="-134052"/>
                    <a:pt x="270963" y="-142492"/>
                  </a:cubicBezTo>
                  <a:cubicBezTo>
                    <a:pt x="286326" y="-150932"/>
                    <a:pt x="301881" y="-159009"/>
                    <a:pt x="317640" y="-166651"/>
                  </a:cubicBezTo>
                  <a:cubicBezTo>
                    <a:pt x="333399" y="-174292"/>
                    <a:pt x="349363" y="-181500"/>
                    <a:pt x="365550" y="-188207"/>
                  </a:cubicBezTo>
                  <a:cubicBezTo>
                    <a:pt x="381737" y="-194914"/>
                    <a:pt x="398147" y="-201122"/>
                    <a:pt x="414709" y="-206774"/>
                  </a:cubicBezTo>
                  <a:cubicBezTo>
                    <a:pt x="431272" y="-212426"/>
                    <a:pt x="447988" y="-217522"/>
                    <a:pt x="465044" y="-222029"/>
                  </a:cubicBezTo>
                  <a:cubicBezTo>
                    <a:pt x="482099" y="-226535"/>
                    <a:pt x="499495" y="-230453"/>
                    <a:pt x="516394" y="-233745"/>
                  </a:cubicBezTo>
                  <a:cubicBezTo>
                    <a:pt x="533292" y="-237037"/>
                    <a:pt x="549695" y="-239704"/>
                    <a:pt x="568536" y="-241813"/>
                  </a:cubicBezTo>
                  <a:cubicBezTo>
                    <a:pt x="587378" y="-243922"/>
                    <a:pt x="608660" y="-245473"/>
                    <a:pt x="621217" y="-246245"/>
                  </a:cubicBezTo>
                  <a:cubicBezTo>
                    <a:pt x="633775" y="-247016"/>
                    <a:pt x="637607" y="-247008"/>
                    <a:pt x="641440" y="-247000"/>
                  </a:cubicBezTo>
                  <a:cubicBezTo>
                    <a:pt x="644176" y="-246994"/>
                    <a:pt x="646000" y="-248710"/>
                    <a:pt x="646000" y="-250800"/>
                  </a:cubicBezTo>
                  <a:cubicBezTo>
                    <a:pt x="646000" y="-252890"/>
                    <a:pt x="644172" y="-254459"/>
                    <a:pt x="641440" y="-254600"/>
                  </a:cubicBezTo>
                  <a:cubicBezTo>
                    <a:pt x="637583" y="-254799"/>
                    <a:pt x="633725" y="-254998"/>
                    <a:pt x="621000" y="-254845"/>
                  </a:cubicBezTo>
                  <a:cubicBezTo>
                    <a:pt x="608276" y="-254691"/>
                    <a:pt x="586683" y="-254185"/>
                    <a:pt x="567488" y="-252990"/>
                  </a:cubicBezTo>
                  <a:cubicBezTo>
                    <a:pt x="548292" y="-251794"/>
                    <a:pt x="531494" y="-249909"/>
                    <a:pt x="514132" y="-247408"/>
                  </a:cubicBezTo>
                  <a:cubicBezTo>
                    <a:pt x="496771" y="-244907"/>
                    <a:pt x="478847" y="-241791"/>
                    <a:pt x="461213" y="-238050"/>
                  </a:cubicBezTo>
                  <a:cubicBezTo>
                    <a:pt x="443579" y="-234309"/>
                    <a:pt x="426234" y="-229944"/>
                    <a:pt x="409003" y="-224998"/>
                  </a:cubicBezTo>
                  <a:cubicBezTo>
                    <a:pt x="391772" y="-220052"/>
                    <a:pt x="374655" y="-214524"/>
                    <a:pt x="357736" y="-208472"/>
                  </a:cubicBezTo>
                  <a:cubicBezTo>
                    <a:pt x="340817" y="-202420"/>
                    <a:pt x="324096" y="-195843"/>
                    <a:pt x="307570" y="-188813"/>
                  </a:cubicBezTo>
                  <a:cubicBezTo>
                    <a:pt x="291043" y="-181783"/>
                    <a:pt x="274711" y="-174300"/>
                    <a:pt x="258572" y="-166443"/>
                  </a:cubicBezTo>
                  <a:cubicBezTo>
                    <a:pt x="242433" y="-158587"/>
                    <a:pt x="226488" y="-150356"/>
                    <a:pt x="210718" y="-141834"/>
                  </a:cubicBezTo>
                  <a:cubicBezTo>
                    <a:pt x="194948" y="-133311"/>
                    <a:pt x="179352" y="-124496"/>
                    <a:pt x="163903" y="-115469"/>
                  </a:cubicBezTo>
                  <a:cubicBezTo>
                    <a:pt x="148454" y="-106441"/>
                    <a:pt x="133151" y="-97201"/>
                    <a:pt x="117959" y="-87825"/>
                  </a:cubicBezTo>
                  <a:cubicBezTo>
                    <a:pt x="102767" y="-78448"/>
                    <a:pt x="87686" y="-68935"/>
                    <a:pt x="72677" y="-59357"/>
                  </a:cubicBezTo>
                  <a:cubicBezTo>
                    <a:pt x="57668" y="-49779"/>
                    <a:pt x="42731" y="-40137"/>
                    <a:pt x="27826" y="-30501"/>
                  </a:cubicBezTo>
                  <a:cubicBezTo>
                    <a:pt x="12920" y="-20864"/>
                    <a:pt x="-1953" y="-11233"/>
                    <a:pt x="-16834" y="-1671"/>
                  </a:cubicBezTo>
                  <a:cubicBezTo>
                    <a:pt x="-31715" y="7890"/>
                    <a:pt x="-46603" y="17382"/>
                    <a:pt x="-61538" y="26730"/>
                  </a:cubicBezTo>
                  <a:cubicBezTo>
                    <a:pt x="-76473" y="36079"/>
                    <a:pt x="-91454" y="45284"/>
                    <a:pt x="-106504" y="54312"/>
                  </a:cubicBezTo>
                  <a:cubicBezTo>
                    <a:pt x="-121553" y="63340"/>
                    <a:pt x="-136671" y="72190"/>
                    <a:pt x="-151924" y="80689"/>
                  </a:cubicBezTo>
                  <a:cubicBezTo>
                    <a:pt x="-167177" y="89188"/>
                    <a:pt x="-182567" y="97336"/>
                    <a:pt x="-197956" y="105484"/>
                  </a:cubicBezTo>
                  <a:close/>
                </a:path>
              </a:pathLst>
            </a:custGeom>
            <a:solidFill>
              <a:srgbClr val="008080"/>
            </a:solidFill>
            <a:ln w="19050" cap="flat">
              <a:solidFill>
                <a:srgbClr val="008080"/>
              </a:solidFill>
              <a:round/>
            </a:ln>
          </p:spPr>
        </p:sp>
        <p:sp>
          <p:nvSpPr>
            <p:cNvPr id="140" name="MainTopic"/>
            <p:cNvSpPr/>
            <p:nvPr/>
          </p:nvSpPr>
          <p:spPr>
            <a:xfrm>
              <a:off x="12217" y="3603"/>
              <a:ext cx="2386" cy="1877"/>
            </a:xfrm>
            <a:custGeom>
              <a:avLst/>
              <a:gdLst>
                <a:gd name="rtl" fmla="*/ 135280 w 1314800"/>
                <a:gd name="rtt" fmla="*/ 71440 h 296400"/>
                <a:gd name="rtr" fmla="*/ 1176480 w 1314800"/>
                <a:gd name="rtb" fmla="*/ 238640 h 296400"/>
              </a:gdLst>
              <a:ahLst/>
              <a:cxnLst/>
              <a:rect l="rtl" t="rtt" r="rtr" b="rtb"/>
              <a:pathLst>
                <a:path w="1314800" h="296400">
                  <a:moveTo>
                    <a:pt x="30400" y="0"/>
                  </a:moveTo>
                  <a:lnTo>
                    <a:pt x="1284400" y="0"/>
                  </a:lnTo>
                  <a:cubicBezTo>
                    <a:pt x="1301181" y="0"/>
                    <a:pt x="1314800" y="13619"/>
                    <a:pt x="1314800" y="30400"/>
                  </a:cubicBezTo>
                  <a:lnTo>
                    <a:pt x="1314800" y="266000"/>
                  </a:lnTo>
                  <a:cubicBezTo>
                    <a:pt x="1314800" y="282781"/>
                    <a:pt x="1301181" y="296400"/>
                    <a:pt x="1284400" y="296400"/>
                  </a:cubicBezTo>
                  <a:lnTo>
                    <a:pt x="30400" y="296400"/>
                  </a:lnTo>
                  <a:cubicBezTo>
                    <a:pt x="13619" y="296400"/>
                    <a:pt x="0" y="282781"/>
                    <a:pt x="0" y="266000"/>
                  </a:cubicBezTo>
                  <a:lnTo>
                    <a:pt x="0" y="30400"/>
                  </a:lnTo>
                  <a:cubicBezTo>
                    <a:pt x="0" y="13619"/>
                    <a:pt x="13619" y="0"/>
                    <a:pt x="30400" y="0"/>
                  </a:cubicBezTo>
                  <a:close/>
                </a:path>
              </a:pathLst>
            </a:custGeom>
            <a:noFill/>
            <a:ln w="19050" cap="flat">
              <a:solidFill>
                <a:srgbClr val="008080"/>
              </a:solidFill>
              <a:round/>
            </a:ln>
          </p:spPr>
          <p:txBody>
            <a:bodyPr wrap="none" lIns="0" tIns="0" rIns="0" bIns="22500" rtlCol="0" anchor="ctr"/>
            <a:lstStyle/>
            <a:p>
              <a:pPr algn="ctr"/>
              <a:r>
                <a:rPr sz="2800" dirty="0">
                  <a:solidFill>
                    <a:srgbClr val="30303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hlinkClick r:id="rId5" action="ppaction://hlinksldjump"/>
                </a:rPr>
                <a:t>物体的浮</a:t>
              </a:r>
              <a:endParaRPr lang="en-US" sz="2800" dirty="0">
                <a:solidFill>
                  <a:srgbClr val="303030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 action="ppaction://hlinksldjump"/>
              </a:endParaRPr>
            </a:p>
            <a:p>
              <a:pPr algn="ctr"/>
              <a:r>
                <a:rPr sz="2800" dirty="0">
                  <a:solidFill>
                    <a:srgbClr val="30303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hlinkClick r:id="rId5" action="ppaction://hlinksldjump"/>
                </a:rPr>
                <a:t>沉</a:t>
              </a:r>
              <a:r>
                <a:rPr lang="zh-CN" altLang="en-US" sz="2800" dirty="0">
                  <a:solidFill>
                    <a:srgbClr val="30303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hlinkClick r:id="rId5" action="ppaction://hlinksldjump"/>
                </a:rPr>
                <a:t>条件</a:t>
              </a:r>
              <a:endParaRPr sz="2800" dirty="0">
                <a:solidFill>
                  <a:srgbClr val="30303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41" name="组合 140"/>
          <p:cNvGrpSpPr/>
          <p:nvPr/>
        </p:nvGrpSpPr>
        <p:grpSpPr>
          <a:xfrm>
            <a:off x="9281781" y="1542730"/>
            <a:ext cx="1057215" cy="1311910"/>
            <a:chOff x="14470" y="3162"/>
            <a:chExt cx="3261" cy="2066"/>
          </a:xfrm>
        </p:grpSpPr>
        <p:sp>
          <p:nvSpPr>
            <p:cNvPr id="142" name="SubTopic"/>
            <p:cNvSpPr/>
            <p:nvPr/>
          </p:nvSpPr>
          <p:spPr>
            <a:xfrm>
              <a:off x="14847" y="3162"/>
              <a:ext cx="2885" cy="695"/>
            </a:xfrm>
            <a:custGeom>
              <a:avLst/>
              <a:gdLst>
                <a:gd name="rtl" fmla="*/ 54150 w 380000"/>
                <a:gd name="rtt" fmla="*/ 26030 h 180500"/>
                <a:gd name="rtr" fmla="*/ 327750 w 380000"/>
                <a:gd name="rtb" fmla="*/ 162830 h 180500"/>
              </a:gdLst>
              <a:ahLst/>
              <a:cxnLst/>
              <a:rect l="rtl" t="rtt" r="rtr" b="rtb"/>
              <a:pathLst>
                <a:path w="380000" h="180500" stroke="0">
                  <a:moveTo>
                    <a:pt x="0" y="0"/>
                  </a:moveTo>
                  <a:lnTo>
                    <a:pt x="380000" y="0"/>
                  </a:lnTo>
                  <a:lnTo>
                    <a:pt x="380000" y="180500"/>
                  </a:lnTo>
                  <a:lnTo>
                    <a:pt x="0" y="180500"/>
                  </a:lnTo>
                  <a:lnTo>
                    <a:pt x="0" y="0"/>
                  </a:lnTo>
                  <a:close/>
                </a:path>
                <a:path w="380000" h="180500" fill="none">
                  <a:moveTo>
                    <a:pt x="0" y="180500"/>
                  </a:moveTo>
                  <a:lnTo>
                    <a:pt x="380000" y="180500"/>
                  </a:lnTo>
                </a:path>
              </a:pathLst>
            </a:custGeom>
            <a:noFill/>
            <a:ln w="19050" cap="flat">
              <a:solidFill>
                <a:srgbClr val="008080"/>
              </a:solidFill>
              <a:round/>
            </a:ln>
          </p:spPr>
          <p:txBody>
            <a:bodyPr wrap="none" lIns="0" tIns="0" rIns="0" bIns="22500" rtlCol="0" anchor="ctr"/>
            <a:lstStyle/>
            <a:p>
              <a:pPr algn="ctr"/>
              <a:r>
                <a:rPr lang="zh-CN" altLang="en-US" sz="2400" dirty="0">
                  <a:solidFill>
                    <a:srgbClr val="30303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下沉</a:t>
              </a:r>
            </a:p>
          </p:txBody>
        </p:sp>
        <p:sp>
          <p:nvSpPr>
            <p:cNvPr id="143" name="MMConnector"/>
            <p:cNvSpPr/>
            <p:nvPr/>
          </p:nvSpPr>
          <p:spPr>
            <a:xfrm>
              <a:off x="14470" y="4314"/>
              <a:ext cx="756" cy="915"/>
            </a:xfrm>
            <a:custGeom>
              <a:avLst/>
              <a:gdLst/>
              <a:ahLst/>
              <a:cxnLst/>
              <a:rect l="0" t="0" r="0" b="0"/>
              <a:pathLst>
                <a:path w="250800" h="237500" fill="none">
                  <a:moveTo>
                    <a:pt x="-125400" y="118750"/>
                  </a:moveTo>
                  <a:cubicBezTo>
                    <a:pt x="2259" y="118750"/>
                    <a:pt x="-13632" y="-118750"/>
                    <a:pt x="125400" y="-118750"/>
                  </a:cubicBezTo>
                </a:path>
              </a:pathLst>
            </a:custGeom>
            <a:noFill/>
            <a:ln w="19050" cap="flat">
              <a:solidFill>
                <a:srgbClr val="008080"/>
              </a:solidFill>
              <a:round/>
            </a:ln>
          </p:spPr>
        </p:sp>
      </p:grpSp>
      <p:grpSp>
        <p:nvGrpSpPr>
          <p:cNvPr id="144" name="组合 143"/>
          <p:cNvGrpSpPr/>
          <p:nvPr/>
        </p:nvGrpSpPr>
        <p:grpSpPr>
          <a:xfrm>
            <a:off x="9330862" y="2071369"/>
            <a:ext cx="1057539" cy="510540"/>
            <a:chOff x="14470" y="4003"/>
            <a:chExt cx="3261" cy="804"/>
          </a:xfrm>
        </p:grpSpPr>
        <p:sp>
          <p:nvSpPr>
            <p:cNvPr id="145" name="MMConnector"/>
            <p:cNvSpPr/>
            <p:nvPr/>
          </p:nvSpPr>
          <p:spPr>
            <a:xfrm>
              <a:off x="14470" y="4735"/>
              <a:ext cx="691" cy="73"/>
            </a:xfrm>
            <a:custGeom>
              <a:avLst/>
              <a:gdLst/>
              <a:ahLst/>
              <a:cxnLst/>
              <a:rect l="0" t="0" r="0" b="0"/>
              <a:pathLst>
                <a:path w="250800" h="19000" fill="none">
                  <a:moveTo>
                    <a:pt x="-125400" y="9500"/>
                  </a:moveTo>
                  <a:cubicBezTo>
                    <a:pt x="-25080" y="9500"/>
                    <a:pt x="50160" y="-9500"/>
                    <a:pt x="125400" y="-9500"/>
                  </a:cubicBezTo>
                </a:path>
              </a:pathLst>
            </a:custGeom>
            <a:noFill/>
            <a:ln w="19050" cap="flat">
              <a:solidFill>
                <a:srgbClr val="008080"/>
              </a:solidFill>
              <a:round/>
            </a:ln>
          </p:spPr>
        </p:sp>
        <p:sp>
          <p:nvSpPr>
            <p:cNvPr id="146" name="SubTopic"/>
            <p:cNvSpPr/>
            <p:nvPr/>
          </p:nvSpPr>
          <p:spPr>
            <a:xfrm>
              <a:off x="14815" y="4003"/>
              <a:ext cx="2917" cy="695"/>
            </a:xfrm>
            <a:custGeom>
              <a:avLst/>
              <a:gdLst>
                <a:gd name="rtl" fmla="*/ 54150 w 501600"/>
                <a:gd name="rtt" fmla="*/ 26030 h 180500"/>
                <a:gd name="rtr" fmla="*/ 449350 w 501600"/>
                <a:gd name="rtb" fmla="*/ 162830 h 180500"/>
              </a:gdLst>
              <a:ahLst/>
              <a:cxnLst/>
              <a:rect l="rtl" t="rtt" r="rtr" b="rtb"/>
              <a:pathLst>
                <a:path w="501600" h="180500" stroke="0">
                  <a:moveTo>
                    <a:pt x="0" y="0"/>
                  </a:moveTo>
                  <a:lnTo>
                    <a:pt x="501600" y="0"/>
                  </a:lnTo>
                  <a:lnTo>
                    <a:pt x="501600" y="180500"/>
                  </a:lnTo>
                  <a:lnTo>
                    <a:pt x="0" y="180500"/>
                  </a:lnTo>
                  <a:lnTo>
                    <a:pt x="0" y="0"/>
                  </a:lnTo>
                  <a:close/>
                </a:path>
                <a:path w="501600" h="180500" fill="none">
                  <a:moveTo>
                    <a:pt x="0" y="180500"/>
                  </a:moveTo>
                  <a:lnTo>
                    <a:pt x="501600" y="180500"/>
                  </a:lnTo>
                </a:path>
              </a:pathLst>
            </a:custGeom>
            <a:noFill/>
            <a:ln w="19050" cap="flat">
              <a:solidFill>
                <a:srgbClr val="008080"/>
              </a:solidFill>
              <a:round/>
            </a:ln>
          </p:spPr>
          <p:txBody>
            <a:bodyPr wrap="none" lIns="0" tIns="0" rIns="0" bIns="22500" rtlCol="0" anchor="ctr"/>
            <a:lstStyle/>
            <a:p>
              <a:pPr algn="ctr"/>
              <a:r>
                <a:rPr lang="zh-CN" altLang="en-US" sz="2400" dirty="0">
                  <a:solidFill>
                    <a:srgbClr val="30303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漂浮</a:t>
              </a:r>
              <a:endParaRPr lang="zh-CN" sz="2400" dirty="0">
                <a:solidFill>
                  <a:srgbClr val="30303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47" name="组合 146"/>
          <p:cNvGrpSpPr/>
          <p:nvPr/>
        </p:nvGrpSpPr>
        <p:grpSpPr>
          <a:xfrm>
            <a:off x="9322143" y="2592384"/>
            <a:ext cx="1204178" cy="693420"/>
            <a:chOff x="14325" y="4841"/>
            <a:chExt cx="3269" cy="1092"/>
          </a:xfrm>
        </p:grpSpPr>
        <p:sp>
          <p:nvSpPr>
            <p:cNvPr id="148" name="MMConnector"/>
            <p:cNvSpPr/>
            <p:nvPr/>
          </p:nvSpPr>
          <p:spPr>
            <a:xfrm>
              <a:off x="14325" y="5172"/>
              <a:ext cx="836" cy="761"/>
            </a:xfrm>
            <a:custGeom>
              <a:avLst/>
              <a:gdLst/>
              <a:ahLst/>
              <a:cxnLst/>
              <a:rect l="0" t="0" r="0" b="0"/>
              <a:pathLst>
                <a:path w="250800" h="199500" fill="none">
                  <a:moveTo>
                    <a:pt x="-125400" y="-99750"/>
                  </a:moveTo>
                  <a:cubicBezTo>
                    <a:pt x="-1957" y="-99750"/>
                    <a:pt x="-3793" y="99750"/>
                    <a:pt x="125400" y="99750"/>
                  </a:cubicBezTo>
                </a:path>
              </a:pathLst>
            </a:custGeom>
            <a:noFill/>
            <a:ln w="19050" cap="flat">
              <a:solidFill>
                <a:srgbClr val="008080"/>
              </a:solidFill>
              <a:round/>
            </a:ln>
          </p:spPr>
        </p:sp>
        <p:sp>
          <p:nvSpPr>
            <p:cNvPr id="149" name="SubTopic"/>
            <p:cNvSpPr/>
            <p:nvPr/>
          </p:nvSpPr>
          <p:spPr>
            <a:xfrm>
              <a:off x="14677" y="4841"/>
              <a:ext cx="2917" cy="695"/>
            </a:xfrm>
            <a:custGeom>
              <a:avLst/>
              <a:gdLst>
                <a:gd name="rtl" fmla="*/ 54150 w 380000"/>
                <a:gd name="rtt" fmla="*/ 26030 h 180500"/>
                <a:gd name="rtr" fmla="*/ 327750 w 380000"/>
                <a:gd name="rtb" fmla="*/ 162830 h 180500"/>
              </a:gdLst>
              <a:ahLst/>
              <a:cxnLst/>
              <a:rect l="rtl" t="rtt" r="rtr" b="rtb"/>
              <a:pathLst>
                <a:path w="380000" h="180500" stroke="0">
                  <a:moveTo>
                    <a:pt x="0" y="0"/>
                  </a:moveTo>
                  <a:lnTo>
                    <a:pt x="380000" y="0"/>
                  </a:lnTo>
                  <a:lnTo>
                    <a:pt x="380000" y="180500"/>
                  </a:lnTo>
                  <a:lnTo>
                    <a:pt x="0" y="180500"/>
                  </a:lnTo>
                  <a:lnTo>
                    <a:pt x="0" y="0"/>
                  </a:lnTo>
                  <a:close/>
                </a:path>
                <a:path w="380000" h="180500" fill="none">
                  <a:moveTo>
                    <a:pt x="0" y="180500"/>
                  </a:moveTo>
                  <a:lnTo>
                    <a:pt x="380000" y="180500"/>
                  </a:lnTo>
                </a:path>
              </a:pathLst>
            </a:custGeom>
            <a:noFill/>
            <a:ln w="19050" cap="flat">
              <a:solidFill>
                <a:srgbClr val="008080"/>
              </a:solidFill>
              <a:round/>
            </a:ln>
          </p:spPr>
          <p:txBody>
            <a:bodyPr wrap="none" lIns="0" tIns="0" rIns="0" bIns="22500" rtlCol="0" anchor="ctr"/>
            <a:lstStyle/>
            <a:p>
              <a:pPr algn="ctr"/>
              <a:r>
                <a:rPr lang="zh-CN" altLang="en-US" sz="2400" dirty="0">
                  <a:solidFill>
                    <a:srgbClr val="30303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悬浮</a:t>
              </a:r>
            </a:p>
          </p:txBody>
        </p:sp>
      </p:grpSp>
      <p:grpSp>
        <p:nvGrpSpPr>
          <p:cNvPr id="150" name="组合 149"/>
          <p:cNvGrpSpPr/>
          <p:nvPr/>
        </p:nvGrpSpPr>
        <p:grpSpPr>
          <a:xfrm>
            <a:off x="1464945" y="4096385"/>
            <a:ext cx="1369060" cy="1198880"/>
            <a:chOff x="2785" y="3426"/>
            <a:chExt cx="2156" cy="1888"/>
          </a:xfrm>
        </p:grpSpPr>
        <p:sp>
          <p:nvSpPr>
            <p:cNvPr id="151" name="MMConnector"/>
            <p:cNvSpPr/>
            <p:nvPr/>
          </p:nvSpPr>
          <p:spPr>
            <a:xfrm>
              <a:off x="4189" y="4524"/>
              <a:ext cx="752" cy="790"/>
            </a:xfrm>
            <a:custGeom>
              <a:avLst/>
              <a:gdLst/>
              <a:ahLst/>
              <a:cxnLst/>
              <a:rect l="0" t="0" r="0" b="0"/>
              <a:pathLst>
                <a:path w="250800" h="237500" fill="none">
                  <a:moveTo>
                    <a:pt x="125400" y="118750"/>
                  </a:moveTo>
                  <a:cubicBezTo>
                    <a:pt x="-2259" y="118750"/>
                    <a:pt x="13632" y="-118750"/>
                    <a:pt x="-125400" y="-118750"/>
                  </a:cubicBezTo>
                </a:path>
              </a:pathLst>
            </a:custGeom>
            <a:noFill/>
            <a:ln w="19050" cap="flat">
              <a:solidFill>
                <a:srgbClr val="008080"/>
              </a:solidFill>
              <a:round/>
            </a:ln>
          </p:spPr>
        </p:sp>
        <p:sp>
          <p:nvSpPr>
            <p:cNvPr id="152" name="SubTopic"/>
            <p:cNvSpPr/>
            <p:nvPr/>
          </p:nvSpPr>
          <p:spPr>
            <a:xfrm>
              <a:off x="2785" y="3426"/>
              <a:ext cx="1048" cy="695"/>
            </a:xfrm>
            <a:custGeom>
              <a:avLst/>
              <a:gdLst>
                <a:gd name="rtl" fmla="*/ 54150 w 380000"/>
                <a:gd name="rtt" fmla="*/ 26030 h 180500"/>
                <a:gd name="rtr" fmla="*/ 327750 w 380000"/>
                <a:gd name="rtb" fmla="*/ 162830 h 180500"/>
              </a:gdLst>
              <a:ahLst/>
              <a:cxnLst/>
              <a:rect l="rtl" t="rtt" r="rtr" b="rtb"/>
              <a:pathLst>
                <a:path w="380000" h="180500" stroke="0">
                  <a:moveTo>
                    <a:pt x="0" y="0"/>
                  </a:moveTo>
                  <a:lnTo>
                    <a:pt x="380000" y="0"/>
                  </a:lnTo>
                  <a:lnTo>
                    <a:pt x="380000" y="180500"/>
                  </a:lnTo>
                  <a:lnTo>
                    <a:pt x="0" y="180500"/>
                  </a:lnTo>
                  <a:lnTo>
                    <a:pt x="0" y="0"/>
                  </a:lnTo>
                  <a:close/>
                </a:path>
                <a:path w="380000" h="180500" fill="none">
                  <a:moveTo>
                    <a:pt x="0" y="180500"/>
                  </a:moveTo>
                  <a:lnTo>
                    <a:pt x="380000" y="180500"/>
                  </a:lnTo>
                </a:path>
              </a:pathLst>
            </a:custGeom>
            <a:noFill/>
            <a:ln w="19050" cap="flat">
              <a:solidFill>
                <a:srgbClr val="008080"/>
              </a:solidFill>
              <a:round/>
            </a:ln>
          </p:spPr>
          <p:txBody>
            <a:bodyPr wrap="none" lIns="0" tIns="0" rIns="0" bIns="22500" rtlCol="0" anchor="ctr"/>
            <a:lstStyle/>
            <a:p>
              <a:pPr algn="ctr"/>
              <a:r>
                <a:rPr sz="2400">
                  <a:solidFill>
                    <a:srgbClr val="30303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定义</a:t>
              </a:r>
            </a:p>
          </p:txBody>
        </p:sp>
      </p:grpSp>
      <p:grpSp>
        <p:nvGrpSpPr>
          <p:cNvPr id="153" name="组合 152"/>
          <p:cNvGrpSpPr/>
          <p:nvPr/>
        </p:nvGrpSpPr>
        <p:grpSpPr>
          <a:xfrm>
            <a:off x="9322143" y="1028700"/>
            <a:ext cx="1099037" cy="2073910"/>
            <a:chOff x="14387" y="3309"/>
            <a:chExt cx="3390" cy="3266"/>
          </a:xfrm>
        </p:grpSpPr>
        <p:sp>
          <p:nvSpPr>
            <p:cNvPr id="154" name="SubTopic"/>
            <p:cNvSpPr/>
            <p:nvPr/>
          </p:nvSpPr>
          <p:spPr>
            <a:xfrm>
              <a:off x="14892" y="3309"/>
              <a:ext cx="2885" cy="695"/>
            </a:xfrm>
            <a:custGeom>
              <a:avLst/>
              <a:gdLst>
                <a:gd name="rtl" fmla="*/ 54150 w 380000"/>
                <a:gd name="rtt" fmla="*/ 26030 h 180500"/>
                <a:gd name="rtr" fmla="*/ 327750 w 380000"/>
                <a:gd name="rtb" fmla="*/ 162830 h 180500"/>
              </a:gdLst>
              <a:ahLst/>
              <a:cxnLst/>
              <a:rect l="rtl" t="rtt" r="rtr" b="rtb"/>
              <a:pathLst>
                <a:path w="380000" h="180500" stroke="0">
                  <a:moveTo>
                    <a:pt x="0" y="0"/>
                  </a:moveTo>
                  <a:lnTo>
                    <a:pt x="380000" y="0"/>
                  </a:lnTo>
                  <a:lnTo>
                    <a:pt x="380000" y="180500"/>
                  </a:lnTo>
                  <a:lnTo>
                    <a:pt x="0" y="180500"/>
                  </a:lnTo>
                  <a:lnTo>
                    <a:pt x="0" y="0"/>
                  </a:lnTo>
                  <a:close/>
                </a:path>
                <a:path w="380000" h="180500" fill="none">
                  <a:moveTo>
                    <a:pt x="0" y="180500"/>
                  </a:moveTo>
                  <a:lnTo>
                    <a:pt x="380000" y="180500"/>
                  </a:lnTo>
                </a:path>
              </a:pathLst>
            </a:custGeom>
            <a:noFill/>
            <a:ln w="19050" cap="flat">
              <a:solidFill>
                <a:srgbClr val="008080"/>
              </a:solidFill>
              <a:round/>
            </a:ln>
          </p:spPr>
          <p:txBody>
            <a:bodyPr wrap="none" lIns="0" tIns="0" rIns="0" bIns="22500" rtlCol="0" anchor="ctr"/>
            <a:lstStyle/>
            <a:p>
              <a:pPr algn="ctr"/>
              <a:r>
                <a:rPr lang="zh-CN" sz="2400" dirty="0">
                  <a:solidFill>
                    <a:srgbClr val="30303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上浮</a:t>
              </a:r>
              <a:endParaRPr lang="zh-CN" altLang="en-US" sz="2400" dirty="0">
                <a:solidFill>
                  <a:srgbClr val="30303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5" name="MMConnector"/>
            <p:cNvSpPr/>
            <p:nvPr/>
          </p:nvSpPr>
          <p:spPr>
            <a:xfrm>
              <a:off x="14387" y="4854"/>
              <a:ext cx="1010" cy="1721"/>
            </a:xfrm>
            <a:custGeom>
              <a:avLst/>
              <a:gdLst/>
              <a:ahLst/>
              <a:cxnLst/>
              <a:rect l="0" t="0" r="0" b="0"/>
              <a:pathLst>
                <a:path w="250800" h="237500" fill="none">
                  <a:moveTo>
                    <a:pt x="-125400" y="118750"/>
                  </a:moveTo>
                  <a:cubicBezTo>
                    <a:pt x="2259" y="118750"/>
                    <a:pt x="-13632" y="-118750"/>
                    <a:pt x="125400" y="-118750"/>
                  </a:cubicBezTo>
                </a:path>
              </a:pathLst>
            </a:custGeom>
            <a:noFill/>
            <a:ln w="19050" cap="flat">
              <a:solidFill>
                <a:srgbClr val="008080"/>
              </a:solidFill>
              <a:round/>
            </a:ln>
          </p:spPr>
        </p:sp>
      </p:grpSp>
      <p:grpSp>
        <p:nvGrpSpPr>
          <p:cNvPr id="156" name="组合 155"/>
          <p:cNvGrpSpPr/>
          <p:nvPr/>
        </p:nvGrpSpPr>
        <p:grpSpPr>
          <a:xfrm>
            <a:off x="9352266" y="3081649"/>
            <a:ext cx="1208230" cy="978535"/>
            <a:chOff x="14202" y="4812"/>
            <a:chExt cx="3280" cy="1541"/>
          </a:xfrm>
        </p:grpSpPr>
        <p:sp>
          <p:nvSpPr>
            <p:cNvPr id="157" name="MMConnector"/>
            <p:cNvSpPr/>
            <p:nvPr/>
          </p:nvSpPr>
          <p:spPr>
            <a:xfrm>
              <a:off x="14202" y="4812"/>
              <a:ext cx="948" cy="1541"/>
            </a:xfrm>
            <a:custGeom>
              <a:avLst/>
              <a:gdLst/>
              <a:ahLst/>
              <a:cxnLst/>
              <a:rect l="0" t="0" r="0" b="0"/>
              <a:pathLst>
                <a:path w="250800" h="199500" fill="none">
                  <a:moveTo>
                    <a:pt x="-125400" y="-99750"/>
                  </a:moveTo>
                  <a:cubicBezTo>
                    <a:pt x="-1957" y="-99750"/>
                    <a:pt x="-3793" y="99750"/>
                    <a:pt x="125400" y="99750"/>
                  </a:cubicBezTo>
                </a:path>
              </a:pathLst>
            </a:custGeom>
            <a:noFill/>
            <a:ln w="19050" cap="flat">
              <a:solidFill>
                <a:srgbClr val="008080"/>
              </a:solidFill>
              <a:round/>
            </a:ln>
          </p:spPr>
        </p:sp>
        <p:sp>
          <p:nvSpPr>
            <p:cNvPr id="158" name="SubTopic"/>
            <p:cNvSpPr/>
            <p:nvPr/>
          </p:nvSpPr>
          <p:spPr>
            <a:xfrm>
              <a:off x="14565" y="4891"/>
              <a:ext cx="2917" cy="695"/>
            </a:xfrm>
            <a:custGeom>
              <a:avLst/>
              <a:gdLst>
                <a:gd name="rtl" fmla="*/ 54150 w 380000"/>
                <a:gd name="rtt" fmla="*/ 26030 h 180500"/>
                <a:gd name="rtr" fmla="*/ 327750 w 380000"/>
                <a:gd name="rtb" fmla="*/ 162830 h 180500"/>
              </a:gdLst>
              <a:ahLst/>
              <a:cxnLst/>
              <a:rect l="rtl" t="rtt" r="rtr" b="rtb"/>
              <a:pathLst>
                <a:path w="380000" h="180500" stroke="0">
                  <a:moveTo>
                    <a:pt x="0" y="0"/>
                  </a:moveTo>
                  <a:lnTo>
                    <a:pt x="380000" y="0"/>
                  </a:lnTo>
                  <a:lnTo>
                    <a:pt x="380000" y="180500"/>
                  </a:lnTo>
                  <a:lnTo>
                    <a:pt x="0" y="180500"/>
                  </a:lnTo>
                  <a:lnTo>
                    <a:pt x="0" y="0"/>
                  </a:lnTo>
                  <a:close/>
                </a:path>
                <a:path w="380000" h="180500" fill="none">
                  <a:moveTo>
                    <a:pt x="0" y="180500"/>
                  </a:moveTo>
                  <a:lnTo>
                    <a:pt x="380000" y="180500"/>
                  </a:lnTo>
                </a:path>
              </a:pathLst>
            </a:custGeom>
            <a:noFill/>
            <a:ln w="19050" cap="flat">
              <a:solidFill>
                <a:srgbClr val="008080"/>
              </a:solidFill>
              <a:round/>
            </a:ln>
          </p:spPr>
          <p:txBody>
            <a:bodyPr wrap="none" lIns="0" tIns="0" rIns="0" bIns="22500" rtlCol="0" anchor="ctr"/>
            <a:lstStyle/>
            <a:p>
              <a:pPr algn="ctr"/>
              <a:r>
                <a:rPr lang="zh-CN" altLang="en-US" sz="2400" dirty="0">
                  <a:solidFill>
                    <a:srgbClr val="30303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沉底</a:t>
              </a: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1"/>
          <p:cNvSpPr txBox="1">
            <a:spLocks noChangeArrowheads="1"/>
          </p:cNvSpPr>
          <p:nvPr/>
        </p:nvSpPr>
        <p:spPr bwMode="auto">
          <a:xfrm>
            <a:off x="727111" y="1320949"/>
            <a:ext cx="4968552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28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分析数据和现象，总结结论</a:t>
            </a:r>
            <a:r>
              <a:rPr lang="en-US" altLang="zh-CN" sz="28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endParaRPr lang="zh-CN" altLang="en-US" sz="2800" dirty="0">
              <a:solidFill>
                <a:srgbClr val="00808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943135" y="1844824"/>
            <a:ext cx="1040281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4.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实验图像的绘制与分析：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在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F</a:t>
            </a:r>
            <a:r>
              <a:rPr lang="zh-CN" altLang="en-US" sz="2800" baseline="-25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示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-h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图像中，随着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h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增大，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F</a:t>
            </a:r>
            <a:r>
              <a:rPr lang="zh-CN" altLang="en-US" sz="2800" baseline="-25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示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先减小后不变；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在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F</a:t>
            </a:r>
            <a:r>
              <a:rPr lang="zh-CN" altLang="en-US" sz="2800" baseline="-25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浮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-h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图像中，随着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h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增大，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F</a:t>
            </a:r>
            <a:r>
              <a:rPr lang="zh-CN" altLang="en-US" sz="2800" baseline="-25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浮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先增大后不变。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5.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实验结论：物体在液体中所受浮力的大小</a:t>
            </a:r>
            <a:r>
              <a:rPr lang="zh-CN" altLang="en-US" sz="28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跟它浸在液体中的体积和液体的密度有关，与物体浸在液体中的深度无关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；物体浸在液体中的体积越大、液体的密度越大，浮力就越大。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9512087" y="908720"/>
            <a:ext cx="2344553" cy="1543199"/>
            <a:chOff x="7207831" y="445478"/>
            <a:chExt cx="2344553" cy="1543199"/>
          </a:xfrm>
        </p:grpSpPr>
        <p:grpSp>
          <p:nvGrpSpPr>
            <p:cNvPr id="4" name="组合 3"/>
            <p:cNvGrpSpPr/>
            <p:nvPr/>
          </p:nvGrpSpPr>
          <p:grpSpPr>
            <a:xfrm>
              <a:off x="7752184" y="548680"/>
              <a:ext cx="1584176" cy="1296144"/>
              <a:chOff x="7752184" y="260648"/>
              <a:chExt cx="1584176" cy="1584176"/>
            </a:xfrm>
          </p:grpSpPr>
          <p:cxnSp>
            <p:nvCxnSpPr>
              <p:cNvPr id="3" name="直接箭头连接符 2"/>
              <p:cNvCxnSpPr/>
              <p:nvPr/>
            </p:nvCxnSpPr>
            <p:spPr>
              <a:xfrm flipV="1">
                <a:off x="7752184" y="260648"/>
                <a:ext cx="0" cy="1584176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直接箭头连接符 5"/>
              <p:cNvCxnSpPr/>
              <p:nvPr/>
            </p:nvCxnSpPr>
            <p:spPr>
              <a:xfrm rot="5400000" flipV="1">
                <a:off x="8544272" y="1052736"/>
                <a:ext cx="0" cy="1584176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" name="直接连接符 6"/>
            <p:cNvCxnSpPr/>
            <p:nvPr/>
          </p:nvCxnSpPr>
          <p:spPr>
            <a:xfrm flipV="1">
              <a:off x="7752184" y="1124744"/>
              <a:ext cx="504056" cy="7200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8256240" y="1124744"/>
              <a:ext cx="7200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7752184" y="1124744"/>
              <a:ext cx="72008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文本框 12"/>
            <p:cNvSpPr txBox="1"/>
            <p:nvPr/>
          </p:nvSpPr>
          <p:spPr>
            <a:xfrm>
              <a:off x="7207831" y="445478"/>
              <a:ext cx="576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F</a:t>
              </a:r>
              <a:r>
                <a:rPr lang="zh-CN" altLang="en-US" baseline="-25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浮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8976320" y="1475165"/>
              <a:ext cx="576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h</a:t>
              </a:r>
              <a:endParaRPr lang="zh-CN" altLang="en-US" baseline="-25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7392145" y="1619345"/>
              <a:ext cx="576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O</a:t>
              </a:r>
              <a:endParaRPr lang="zh-CN" altLang="en-US" baseline="-25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991807" y="911263"/>
            <a:ext cx="2344553" cy="1543199"/>
            <a:chOff x="7207831" y="445478"/>
            <a:chExt cx="2344553" cy="1543199"/>
          </a:xfrm>
        </p:grpSpPr>
        <p:grpSp>
          <p:nvGrpSpPr>
            <p:cNvPr id="18" name="组合 17"/>
            <p:cNvGrpSpPr/>
            <p:nvPr/>
          </p:nvGrpSpPr>
          <p:grpSpPr>
            <a:xfrm>
              <a:off x="7752184" y="548680"/>
              <a:ext cx="1584176" cy="1296144"/>
              <a:chOff x="7752184" y="260648"/>
              <a:chExt cx="1584176" cy="1584176"/>
            </a:xfrm>
          </p:grpSpPr>
          <p:cxnSp>
            <p:nvCxnSpPr>
              <p:cNvPr id="25" name="直接箭头连接符 24"/>
              <p:cNvCxnSpPr/>
              <p:nvPr/>
            </p:nvCxnSpPr>
            <p:spPr>
              <a:xfrm flipV="1">
                <a:off x="7752184" y="260648"/>
                <a:ext cx="0" cy="1584176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箭头连接符 25"/>
              <p:cNvCxnSpPr/>
              <p:nvPr/>
            </p:nvCxnSpPr>
            <p:spPr>
              <a:xfrm rot="5400000" flipV="1">
                <a:off x="8544272" y="1052736"/>
                <a:ext cx="0" cy="1584176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" name="直接连接符 18"/>
            <p:cNvCxnSpPr/>
            <p:nvPr/>
          </p:nvCxnSpPr>
          <p:spPr>
            <a:xfrm flipH="1" flipV="1">
              <a:off x="7745550" y="812115"/>
              <a:ext cx="510692" cy="56561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8256240" y="1378384"/>
              <a:ext cx="7200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7752184" y="1378384"/>
              <a:ext cx="72008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文本框 21"/>
            <p:cNvSpPr txBox="1"/>
            <p:nvPr/>
          </p:nvSpPr>
          <p:spPr>
            <a:xfrm>
              <a:off x="7207831" y="445478"/>
              <a:ext cx="576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F</a:t>
              </a:r>
              <a:r>
                <a:rPr lang="zh-CN" altLang="en-US" baseline="-25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示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8976320" y="1475165"/>
              <a:ext cx="576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h</a:t>
              </a:r>
              <a:endParaRPr lang="zh-CN" altLang="en-US" baseline="-25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7392145" y="1619345"/>
              <a:ext cx="576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O</a:t>
              </a:r>
              <a:endParaRPr lang="zh-CN" altLang="en-US" baseline="-25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1"/>
          <p:cNvSpPr txBox="1">
            <a:spLocks noChangeArrowheads="1"/>
          </p:cNvSpPr>
          <p:nvPr/>
        </p:nvSpPr>
        <p:spPr bwMode="auto">
          <a:xfrm>
            <a:off x="839416" y="1484784"/>
            <a:ext cx="3384550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28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交流与反思</a:t>
            </a:r>
            <a:r>
              <a:rPr lang="en-US" altLang="zh-CN" sz="28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endParaRPr lang="zh-CN" altLang="en-US" sz="2800" dirty="0">
              <a:solidFill>
                <a:srgbClr val="00808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055440" y="2008659"/>
            <a:ext cx="10402815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6.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实验时选用了不同液体并进行了多次实验的目的：寻求普遍规律。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7.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实验改进：实验时将弹簧测力计固定在铁架台上，使物体悬在空烧杯中，向烧杯中逐渐加水，可以保证弹簧测力计的示数稳定，方便读数。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9"/>
          <p:cNvSpPr txBox="1">
            <a:spLocks noChangeArrowheads="1"/>
          </p:cNvSpPr>
          <p:nvPr/>
        </p:nvSpPr>
        <p:spPr bwMode="auto">
          <a:xfrm>
            <a:off x="773112" y="1056145"/>
            <a:ext cx="10507463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在探究“浮力的大小与什么因素有关”的实验时，小明进行了大胆的猜想：</a:t>
            </a:r>
          </a:p>
          <a:p>
            <a:pPr algn="just" eaLnBrk="1" hangingPunct="1"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猜想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：浮力的大小可能跟液体的密度有关</a:t>
            </a:r>
          </a:p>
          <a:p>
            <a:pPr algn="just" eaLnBrk="1" hangingPunct="1"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猜想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：浮力的大小可能跟物体的重力有关</a:t>
            </a:r>
          </a:p>
          <a:p>
            <a:pPr algn="just" eaLnBrk="1" hangingPunct="1"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猜想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：浮力的大小可能与排开液体的体积有关</a:t>
            </a:r>
          </a:p>
          <a:p>
            <a:pPr algn="just" eaLnBrk="1" hangingPunct="1"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猜想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：浮力的大小可能跟物体浸没的深度有关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为了验证以上猜想是否正确 ，小明做了如图所示一系列实验，请你完成下列问题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(g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取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 N/kg)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</a:p>
        </p:txBody>
      </p:sp>
      <p:grpSp>
        <p:nvGrpSpPr>
          <p:cNvPr id="4" name="组合 3"/>
          <p:cNvGrpSpPr/>
          <p:nvPr/>
        </p:nvGrpSpPr>
        <p:grpSpPr bwMode="auto">
          <a:xfrm>
            <a:off x="-101600" y="404813"/>
            <a:ext cx="4295775" cy="523875"/>
            <a:chOff x="0" y="623478"/>
            <a:chExt cx="3786638" cy="459735"/>
          </a:xfrm>
        </p:grpSpPr>
        <p:grpSp>
          <p:nvGrpSpPr>
            <p:cNvPr id="5" name="组合 15"/>
            <p:cNvGrpSpPr/>
            <p:nvPr/>
          </p:nvGrpSpPr>
          <p:grpSpPr bwMode="auto">
            <a:xfrm>
              <a:off x="0" y="678733"/>
              <a:ext cx="771176" cy="347209"/>
              <a:chOff x="0" y="537328"/>
              <a:chExt cx="771176" cy="347209"/>
            </a:xfrm>
          </p:grpSpPr>
          <p:sp>
            <p:nvSpPr>
              <p:cNvPr id="7" name="矩形 6"/>
              <p:cNvSpPr/>
              <p:nvPr/>
            </p:nvSpPr>
            <p:spPr>
              <a:xfrm>
                <a:off x="86760" y="575413"/>
                <a:ext cx="684282" cy="30927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0" y="537798"/>
                <a:ext cx="684282" cy="309276"/>
              </a:xfrm>
              <a:prstGeom prst="rect">
                <a:avLst/>
              </a:prstGeom>
              <a:solidFill>
                <a:srgbClr val="008080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6" name="文本框 16"/>
            <p:cNvSpPr txBox="1">
              <a:spLocks noChangeArrowheads="1"/>
            </p:cNvSpPr>
            <p:nvPr/>
          </p:nvSpPr>
          <p:spPr bwMode="auto">
            <a:xfrm>
              <a:off x="771662" y="623478"/>
              <a:ext cx="3014976" cy="459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>
                  <a:solidFill>
                    <a:srgbClr val="008080"/>
                  </a:solidFill>
                  <a:latin typeface="微软雅黑" panose="020B0503020204020204" pitchFamily="34" charset="-122"/>
                </a:rPr>
                <a:t>典例精析</a:t>
              </a: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9"/>
          <p:cNvSpPr txBox="1">
            <a:spLocks noChangeArrowheads="1"/>
          </p:cNvSpPr>
          <p:nvPr/>
        </p:nvSpPr>
        <p:spPr bwMode="auto">
          <a:xfrm>
            <a:off x="983432" y="2985333"/>
            <a:ext cx="10081120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(1)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实验前应在竖直方向对弹簧测力计进行检查并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________ 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(2)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实验时烧杯中的水要“适量”，水“适量”的标准是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________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A. 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水的体积至少和铜块的体积一样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B. 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铜块能浸没在水中即可</a:t>
            </a:r>
          </a:p>
          <a:p>
            <a:pPr algn="just" eaLnBrk="1" hangingPunct="1"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C. 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能使铜块完全浸没在水中，且铜块没有接触到烧杯的底部</a:t>
            </a:r>
          </a:p>
        </p:txBody>
      </p:sp>
      <p:pic>
        <p:nvPicPr>
          <p:cNvPr id="8" name="图片 -2147482356" descr="C:\Documents and Settings\Administrator\桌面\2020山西物理9.2补单片\W566.tif"/>
          <p:cNvPicPr>
            <a:picLocks noChangeAspect="1"/>
          </p:cNvPicPr>
          <p:nvPr/>
        </p:nvPicPr>
        <p:blipFill>
          <a:blip r:embed="rId2" r:link="rId4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43671" y="548680"/>
            <a:ext cx="5948969" cy="243665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TextBox 2"/>
          <p:cNvSpPr txBox="1"/>
          <p:nvPr/>
        </p:nvSpPr>
        <p:spPr>
          <a:xfrm>
            <a:off x="8832304" y="3068960"/>
            <a:ext cx="1156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调零　</a:t>
            </a:r>
          </a:p>
        </p:txBody>
      </p:sp>
      <p:sp>
        <p:nvSpPr>
          <p:cNvPr id="15" name="TextBox 2"/>
          <p:cNvSpPr txBox="1"/>
          <p:nvPr/>
        </p:nvSpPr>
        <p:spPr>
          <a:xfrm>
            <a:off x="1497633" y="4428867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9"/>
          <p:cNvSpPr txBox="1">
            <a:spLocks noChangeArrowheads="1"/>
          </p:cNvSpPr>
          <p:nvPr/>
        </p:nvSpPr>
        <p:spPr bwMode="auto">
          <a:xfrm>
            <a:off x="983432" y="3068960"/>
            <a:ext cx="10081120" cy="2601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(3)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由图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________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可验证猜想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是否正确。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(4)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为了验证猜想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，实验中铜块和铝块的体积应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______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，通过比较图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__________ 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，得出的结论是物体所受的浮力大小跟物体重力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________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pic>
        <p:nvPicPr>
          <p:cNvPr id="9" name="图片 -2147482356" descr="C:\Documents and Settings\Administrator\桌面\2020山西物理9.2补单片\W566.tif"/>
          <p:cNvPicPr>
            <a:picLocks noChangeAspect="1"/>
          </p:cNvPicPr>
          <p:nvPr/>
        </p:nvPicPr>
        <p:blipFill>
          <a:blip r:embed="rId2" r:link="rId4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43671" y="548680"/>
            <a:ext cx="5948969" cy="243665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extBox 2"/>
          <p:cNvSpPr txBox="1"/>
          <p:nvPr/>
        </p:nvSpPr>
        <p:spPr>
          <a:xfrm>
            <a:off x="2279576" y="3104894"/>
            <a:ext cx="1499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①④⑦　</a:t>
            </a:r>
          </a:p>
        </p:txBody>
      </p:sp>
      <p:sp>
        <p:nvSpPr>
          <p:cNvPr id="11" name="TextBox 2"/>
          <p:cNvSpPr txBox="1"/>
          <p:nvPr/>
        </p:nvSpPr>
        <p:spPr>
          <a:xfrm>
            <a:off x="8556292" y="3772288"/>
            <a:ext cx="1152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相同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2"/>
          <p:cNvSpPr txBox="1"/>
          <p:nvPr/>
        </p:nvSpPr>
        <p:spPr>
          <a:xfrm>
            <a:off x="1775520" y="4405176"/>
            <a:ext cx="1859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①②④⑥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2"/>
          <p:cNvSpPr txBox="1"/>
          <p:nvPr/>
        </p:nvSpPr>
        <p:spPr>
          <a:xfrm>
            <a:off x="1337185" y="5037841"/>
            <a:ext cx="955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无关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9"/>
          <p:cNvSpPr txBox="1">
            <a:spLocks noChangeArrowheads="1"/>
          </p:cNvSpPr>
          <p:nvPr/>
        </p:nvSpPr>
        <p:spPr bwMode="auto">
          <a:xfrm>
            <a:off x="983432" y="3068960"/>
            <a:ext cx="10081120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(5)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铜块的位置从③→④ 的过程中，铜块受到的重力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________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，浮力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_______(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前两空均选填“变大”“变小”或“不变”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，由此可得出的结论是浮力的大小与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________________________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有关。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(6)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铜块的位置从④→⑤的过程中，弹簧测力计的示数不变，说明铜块受到的浮力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________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，可以验证猜想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____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是错误的。</a:t>
            </a:r>
          </a:p>
        </p:txBody>
      </p:sp>
      <p:pic>
        <p:nvPicPr>
          <p:cNvPr id="9" name="图片 -2147482356" descr="C:\Documents and Settings\Administrator\桌面\2020山西物理9.2补单片\W566.tif"/>
          <p:cNvPicPr>
            <a:picLocks noChangeAspect="1"/>
          </p:cNvPicPr>
          <p:nvPr/>
        </p:nvPicPr>
        <p:blipFill>
          <a:blip r:embed="rId2" r:link="rId4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43671" y="548680"/>
            <a:ext cx="5948969" cy="243665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Box 2"/>
          <p:cNvSpPr txBox="1"/>
          <p:nvPr/>
        </p:nvSpPr>
        <p:spPr>
          <a:xfrm>
            <a:off x="9429216" y="3140229"/>
            <a:ext cx="9900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不变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2"/>
          <p:cNvSpPr txBox="1"/>
          <p:nvPr/>
        </p:nvSpPr>
        <p:spPr>
          <a:xfrm>
            <a:off x="1919536" y="3789040"/>
            <a:ext cx="13769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变大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2"/>
          <p:cNvSpPr txBox="1"/>
          <p:nvPr/>
        </p:nvSpPr>
        <p:spPr>
          <a:xfrm>
            <a:off x="5941771" y="4437112"/>
            <a:ext cx="3487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物体排开液体的体积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2"/>
          <p:cNvSpPr txBox="1"/>
          <p:nvPr/>
        </p:nvSpPr>
        <p:spPr>
          <a:xfrm>
            <a:off x="4054087" y="5708447"/>
            <a:ext cx="10028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不变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7779102" y="5747651"/>
            <a:ext cx="405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9"/>
          <p:cNvSpPr txBox="1">
            <a:spLocks noChangeArrowheads="1"/>
          </p:cNvSpPr>
          <p:nvPr/>
        </p:nvSpPr>
        <p:spPr bwMode="auto">
          <a:xfrm>
            <a:off x="983432" y="3068960"/>
            <a:ext cx="10081120" cy="3247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(7)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由实验可知，当铜块浸没在水中时受到的浮力为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________ N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，方向为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___________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(8)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该实验探究主要运用的科学探究方法是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____________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，实验中选用不同液体进行了多次实验，其目的是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______________(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选填“寻求普遍规律”或“多次实验求平均值减小误差”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pic>
        <p:nvPicPr>
          <p:cNvPr id="4" name="图片 -2147482356" descr="C:\Documents and Settings\Administrator\桌面\2020山西物理9.2补单片\W566.tif"/>
          <p:cNvPicPr>
            <a:picLocks noChangeAspect="1"/>
          </p:cNvPicPr>
          <p:nvPr/>
        </p:nvPicPr>
        <p:blipFill>
          <a:blip r:embed="rId2" r:link="rId4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43671" y="548680"/>
            <a:ext cx="5948969" cy="243665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2"/>
          <p:cNvSpPr txBox="1"/>
          <p:nvPr/>
        </p:nvSpPr>
        <p:spPr>
          <a:xfrm>
            <a:off x="9624392" y="3166923"/>
            <a:ext cx="627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2"/>
          <p:cNvSpPr txBox="1"/>
          <p:nvPr/>
        </p:nvSpPr>
        <p:spPr>
          <a:xfrm>
            <a:off x="2278649" y="3785245"/>
            <a:ext cx="1730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竖直向上</a:t>
            </a:r>
          </a:p>
        </p:txBody>
      </p:sp>
      <p:sp>
        <p:nvSpPr>
          <p:cNvPr id="7" name="TextBox 2"/>
          <p:cNvSpPr txBox="1"/>
          <p:nvPr/>
        </p:nvSpPr>
        <p:spPr>
          <a:xfrm>
            <a:off x="7648431" y="4461827"/>
            <a:ext cx="19759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控制变量法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7810589" y="5068674"/>
            <a:ext cx="2441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寻求普遍规律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9"/>
          <p:cNvSpPr txBox="1">
            <a:spLocks noChangeArrowheads="1"/>
          </p:cNvSpPr>
          <p:nvPr/>
        </p:nvSpPr>
        <p:spPr bwMode="auto">
          <a:xfrm>
            <a:off x="911424" y="1052736"/>
            <a:ext cx="1044116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(9)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铜块的位置从④→⑤的过程中，铜块底面受到水的压强将逐渐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________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，容器底部受到水的压强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________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均选填“变大”“变小”或“不变”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(10)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小明联想到：在游泳池里，人越往下蹲感觉到水向上托自己的力越大，因此得出结论：浮力的大小与物体浸入液体中的深度有关的结论，该结论是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______(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选填“正确”或“错误”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的，对该现象合理的解释是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________________________________________________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____________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5" name="TextBox 2"/>
          <p:cNvSpPr txBox="1"/>
          <p:nvPr/>
        </p:nvSpPr>
        <p:spPr>
          <a:xfrm>
            <a:off x="1127448" y="1738536"/>
            <a:ext cx="917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变大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2"/>
          <p:cNvSpPr txBox="1"/>
          <p:nvPr/>
        </p:nvSpPr>
        <p:spPr>
          <a:xfrm>
            <a:off x="6384032" y="1772816"/>
            <a:ext cx="917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不变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2"/>
          <p:cNvSpPr txBox="1"/>
          <p:nvPr/>
        </p:nvSpPr>
        <p:spPr>
          <a:xfrm>
            <a:off x="4223792" y="4365104"/>
            <a:ext cx="917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错误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929373" y="4797152"/>
            <a:ext cx="102071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人越往下蹲，浸在水中的体积越大，所受的</a:t>
            </a:r>
            <a:endParaRPr lang="en-US" altLang="zh-CN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浮力越大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 bwMode="auto">
          <a:xfrm>
            <a:off x="-101600" y="404813"/>
            <a:ext cx="4295775" cy="523875"/>
            <a:chOff x="0" y="623478"/>
            <a:chExt cx="3786638" cy="459735"/>
          </a:xfrm>
        </p:grpSpPr>
        <p:grpSp>
          <p:nvGrpSpPr>
            <p:cNvPr id="3" name="组合 20"/>
            <p:cNvGrpSpPr/>
            <p:nvPr/>
          </p:nvGrpSpPr>
          <p:grpSpPr bwMode="auto">
            <a:xfrm>
              <a:off x="0" y="678733"/>
              <a:ext cx="771176" cy="347209"/>
              <a:chOff x="0" y="537328"/>
              <a:chExt cx="771176" cy="347209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86760" y="575413"/>
                <a:ext cx="684282" cy="30927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6" name="矩形 5"/>
              <p:cNvSpPr/>
              <p:nvPr/>
            </p:nvSpPr>
            <p:spPr>
              <a:xfrm>
                <a:off x="0" y="537798"/>
                <a:ext cx="684282" cy="309276"/>
              </a:xfrm>
              <a:prstGeom prst="rect">
                <a:avLst/>
              </a:prstGeom>
              <a:solidFill>
                <a:srgbClr val="008080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" name="文本框 21"/>
            <p:cNvSpPr txBox="1">
              <a:spLocks noChangeArrowheads="1"/>
            </p:cNvSpPr>
            <p:nvPr/>
          </p:nvSpPr>
          <p:spPr bwMode="auto">
            <a:xfrm>
              <a:off x="771662" y="623478"/>
              <a:ext cx="3014976" cy="459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>
                  <a:solidFill>
                    <a:srgbClr val="008080"/>
                  </a:solidFill>
                  <a:latin typeface="微软雅黑" panose="020B0503020204020204" pitchFamily="34" charset="-122"/>
                </a:rPr>
                <a:t>重点实验突破</a:t>
              </a:r>
            </a:p>
          </p:txBody>
        </p:sp>
      </p:grp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1631504" y="1402523"/>
            <a:ext cx="9014006" cy="523220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实验二  探究浮力的大小跟物体排开液体所受重力的关系</a:t>
            </a:r>
          </a:p>
        </p:txBody>
      </p:sp>
      <p:sp>
        <p:nvSpPr>
          <p:cNvPr id="8" name="文本框 1"/>
          <p:cNvSpPr txBox="1">
            <a:spLocks noChangeArrowheads="1"/>
          </p:cNvSpPr>
          <p:nvPr/>
        </p:nvSpPr>
        <p:spPr bwMode="auto">
          <a:xfrm>
            <a:off x="674688" y="2314192"/>
            <a:ext cx="3384550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28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设计和进行实验</a:t>
            </a:r>
            <a:r>
              <a:rPr lang="en-US" altLang="zh-CN" sz="28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endParaRPr lang="zh-CN" altLang="en-US" sz="2800" dirty="0">
              <a:solidFill>
                <a:srgbClr val="00808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39417" y="2922798"/>
            <a:ext cx="1022513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1.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物体的要求：物体的重力不能超出弹簧测力计的量程；其密度大于水且不吸水。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2.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正确使用溢水杯：溢水杯中的液体要达到溢水口，以保证排开的液体全部流入小桶。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3.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用称重法计算浮力：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F</a:t>
            </a:r>
            <a:r>
              <a:rPr lang="zh-CN" altLang="en-US" sz="2800" baseline="-25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浮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G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F</a:t>
            </a:r>
            <a:r>
              <a:rPr lang="zh-CN" altLang="en-US" sz="2800" baseline="-25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示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89975" y="831368"/>
            <a:ext cx="10402815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4.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实验设计，实验步骤补充与排序：</a:t>
            </a:r>
            <a:r>
              <a:rPr lang="zh-CN" altLang="en-US" sz="28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先测出空桶的重力和物体的重力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，再将物体浸没在液体中读出弹簧测力计的示数，最后测出桶与排出水的重力。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5.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实验结论：浸在液体中的物体受到的浮力大小等于它排开液体所受的重力。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1"/>
          <p:cNvSpPr txBox="1">
            <a:spLocks noChangeArrowheads="1"/>
          </p:cNvSpPr>
          <p:nvPr/>
        </p:nvSpPr>
        <p:spPr bwMode="auto">
          <a:xfrm>
            <a:off x="839416" y="4417293"/>
            <a:ext cx="3384550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28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交流与反思</a:t>
            </a:r>
            <a:r>
              <a:rPr lang="en-US" altLang="zh-CN" sz="28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endParaRPr lang="zh-CN" altLang="en-US" sz="2800" dirty="0">
              <a:solidFill>
                <a:srgbClr val="00808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89975" y="4941168"/>
            <a:ext cx="1040281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6.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多次实验的目的及操作：使结论更具有普遍性；由浸没改为浸在，换用不同的液体、不同的固体等。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3"/>
          <p:cNvSpPr txBox="1">
            <a:spLocks noChangeArrowheads="1"/>
          </p:cNvSpPr>
          <p:nvPr/>
        </p:nvSpPr>
        <p:spPr bwMode="auto">
          <a:xfrm>
            <a:off x="809114" y="1405473"/>
            <a:ext cx="10795495" cy="4615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定义：浸在液体中的物体受到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__________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的力，这个力叫做浮力。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方向：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____________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产生原因：浸没在液体中的物体，其上、下表面受到液体对它的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_________ 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称重法测浮力：首先用弹簧测力计测出物体的重力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G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，再测出物体浸在某种液体中时受到的拉力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F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，此时弹簧测力计的示数为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F</a:t>
            </a:r>
            <a:r>
              <a:rPr lang="zh-CN" altLang="en-US" sz="2800" baseline="-25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示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，则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F</a:t>
            </a:r>
            <a:r>
              <a:rPr lang="zh-CN" altLang="en-US" sz="2800" baseline="-25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浮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=__________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grpSp>
        <p:nvGrpSpPr>
          <p:cNvPr id="57" name="组合 56"/>
          <p:cNvGrpSpPr/>
          <p:nvPr/>
        </p:nvGrpSpPr>
        <p:grpSpPr bwMode="auto">
          <a:xfrm>
            <a:off x="-101600" y="404813"/>
            <a:ext cx="5189487" cy="523220"/>
            <a:chOff x="0" y="623478"/>
            <a:chExt cx="4574427" cy="459160"/>
          </a:xfrm>
        </p:grpSpPr>
        <p:grpSp>
          <p:nvGrpSpPr>
            <p:cNvPr id="58" name="组合 20"/>
            <p:cNvGrpSpPr/>
            <p:nvPr/>
          </p:nvGrpSpPr>
          <p:grpSpPr bwMode="auto">
            <a:xfrm>
              <a:off x="0" y="678733"/>
              <a:ext cx="771176" cy="347209"/>
              <a:chOff x="0" y="537328"/>
              <a:chExt cx="771176" cy="347209"/>
            </a:xfrm>
          </p:grpSpPr>
          <p:sp>
            <p:nvSpPr>
              <p:cNvPr id="60" name="矩形 59"/>
              <p:cNvSpPr/>
              <p:nvPr/>
            </p:nvSpPr>
            <p:spPr>
              <a:xfrm>
                <a:off x="86760" y="575413"/>
                <a:ext cx="684282" cy="30927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61" name="矩形 60"/>
              <p:cNvSpPr/>
              <p:nvPr/>
            </p:nvSpPr>
            <p:spPr>
              <a:xfrm>
                <a:off x="0" y="537798"/>
                <a:ext cx="684282" cy="309276"/>
              </a:xfrm>
              <a:prstGeom prst="rect">
                <a:avLst/>
              </a:prstGeom>
              <a:solidFill>
                <a:srgbClr val="008080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59" name="文本框 21"/>
            <p:cNvSpPr txBox="1">
              <a:spLocks noChangeArrowheads="1"/>
            </p:cNvSpPr>
            <p:nvPr/>
          </p:nvSpPr>
          <p:spPr bwMode="auto">
            <a:xfrm>
              <a:off x="771661" y="623478"/>
              <a:ext cx="3802766" cy="459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>
                  <a:solidFill>
                    <a:srgbClr val="008080"/>
                  </a:solidFill>
                  <a:latin typeface="微软雅黑" panose="020B0503020204020204" pitchFamily="34" charset="-122"/>
                </a:rPr>
                <a:t>重点回顾：浮力</a:t>
              </a:r>
            </a:p>
          </p:txBody>
        </p:sp>
      </p:grpSp>
      <p:sp>
        <p:nvSpPr>
          <p:cNvPr id="12" name="TextBox 6"/>
          <p:cNvSpPr txBox="1"/>
          <p:nvPr/>
        </p:nvSpPr>
        <p:spPr>
          <a:xfrm>
            <a:off x="6206862" y="1556792"/>
            <a:ext cx="9479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向上</a:t>
            </a:r>
          </a:p>
        </p:txBody>
      </p:sp>
      <p:sp>
        <p:nvSpPr>
          <p:cNvPr id="13" name="TextBox 6"/>
          <p:cNvSpPr txBox="1"/>
          <p:nvPr/>
        </p:nvSpPr>
        <p:spPr>
          <a:xfrm>
            <a:off x="2351584" y="2132856"/>
            <a:ext cx="1643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竖直向上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" name="TextBox 6"/>
          <p:cNvSpPr txBox="1"/>
          <p:nvPr/>
        </p:nvSpPr>
        <p:spPr>
          <a:xfrm>
            <a:off x="803754" y="3412436"/>
            <a:ext cx="1692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压力</a:t>
            </a:r>
            <a:r>
              <a:rPr 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不同</a:t>
            </a:r>
          </a:p>
        </p:txBody>
      </p:sp>
      <p:sp>
        <p:nvSpPr>
          <p:cNvPr id="19" name="TextBox 6"/>
          <p:cNvSpPr txBox="1"/>
          <p:nvPr/>
        </p:nvSpPr>
        <p:spPr>
          <a:xfrm>
            <a:off x="1847528" y="5301208"/>
            <a:ext cx="1692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G-F</a:t>
            </a:r>
            <a:r>
              <a:rPr lang="zh-CN" altLang="en-US" sz="2800" baseline="-25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示</a:t>
            </a:r>
            <a:endParaRPr lang="zh-CN" sz="2800" baseline="-250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1055440" y="980728"/>
            <a:ext cx="10402815" cy="5262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7.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物块密度小于液体密度时，可以采用定滑轮置于溢水杯底部，来改变拉力的方向。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8.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误差分析：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(1)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先将物体放入水中测拉力，再测物体的重力：物体表面沾水所测重力偏大，导致所测浮力偏大；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(2)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先测桶和排开液体的重力，再测桶的重力：所测桶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沾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液体重力偏大，导致所测排开液体重力偏小；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(3)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溢水杯未注满水，所测物体排开水的重力偏小。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9"/>
          <p:cNvSpPr txBox="1">
            <a:spLocks noChangeArrowheads="1"/>
          </p:cNvSpPr>
          <p:nvPr/>
        </p:nvSpPr>
        <p:spPr bwMode="auto">
          <a:xfrm>
            <a:off x="773113" y="1124744"/>
            <a:ext cx="10723487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小华同学做“探究浮力的大小跟排开液体所受重力的关系”：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(1)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实验步骤如下：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A. 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用测力计测出圆柱体物体所受的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_____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B. 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把被测圆柱体物体浸没在盛满水的溢水杯中，读出这时测力计的示数。同时，用小桶收集圆柱体物体排开的水，计算出圆柱体物体所受的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_____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．测出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____________________________________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．测出小桶所受的重力，计算出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__________________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</a:p>
        </p:txBody>
      </p:sp>
      <p:grpSp>
        <p:nvGrpSpPr>
          <p:cNvPr id="4" name="组合 3"/>
          <p:cNvGrpSpPr/>
          <p:nvPr/>
        </p:nvGrpSpPr>
        <p:grpSpPr bwMode="auto">
          <a:xfrm>
            <a:off x="-101600" y="404813"/>
            <a:ext cx="4295775" cy="523875"/>
            <a:chOff x="0" y="623478"/>
            <a:chExt cx="3786638" cy="459735"/>
          </a:xfrm>
        </p:grpSpPr>
        <p:grpSp>
          <p:nvGrpSpPr>
            <p:cNvPr id="5" name="组合 15"/>
            <p:cNvGrpSpPr/>
            <p:nvPr/>
          </p:nvGrpSpPr>
          <p:grpSpPr bwMode="auto">
            <a:xfrm>
              <a:off x="0" y="678733"/>
              <a:ext cx="771176" cy="347209"/>
              <a:chOff x="0" y="537328"/>
              <a:chExt cx="771176" cy="347209"/>
            </a:xfrm>
          </p:grpSpPr>
          <p:sp>
            <p:nvSpPr>
              <p:cNvPr id="7" name="矩形 6"/>
              <p:cNvSpPr/>
              <p:nvPr/>
            </p:nvSpPr>
            <p:spPr>
              <a:xfrm>
                <a:off x="86760" y="575413"/>
                <a:ext cx="684282" cy="30927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0" y="537798"/>
                <a:ext cx="684282" cy="309276"/>
              </a:xfrm>
              <a:prstGeom prst="rect">
                <a:avLst/>
              </a:prstGeom>
              <a:solidFill>
                <a:srgbClr val="008080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6" name="文本框 16"/>
            <p:cNvSpPr txBox="1">
              <a:spLocks noChangeArrowheads="1"/>
            </p:cNvSpPr>
            <p:nvPr/>
          </p:nvSpPr>
          <p:spPr bwMode="auto">
            <a:xfrm>
              <a:off x="771662" y="623478"/>
              <a:ext cx="3014976" cy="459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>
                  <a:solidFill>
                    <a:srgbClr val="008080"/>
                  </a:solidFill>
                  <a:latin typeface="微软雅黑" panose="020B0503020204020204" pitchFamily="34" charset="-122"/>
                </a:rPr>
                <a:t>典例精析</a:t>
              </a:r>
            </a:p>
          </p:txBody>
        </p:sp>
      </p:grpSp>
      <p:sp>
        <p:nvSpPr>
          <p:cNvPr id="18" name="TextBox 2"/>
          <p:cNvSpPr txBox="1"/>
          <p:nvPr/>
        </p:nvSpPr>
        <p:spPr>
          <a:xfrm>
            <a:off x="6240016" y="2492896"/>
            <a:ext cx="1095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重力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Box 2"/>
          <p:cNvSpPr txBox="1"/>
          <p:nvPr/>
        </p:nvSpPr>
        <p:spPr>
          <a:xfrm>
            <a:off x="1935672" y="4424480"/>
            <a:ext cx="1096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浮力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extBox 2"/>
          <p:cNvSpPr txBox="1"/>
          <p:nvPr/>
        </p:nvSpPr>
        <p:spPr>
          <a:xfrm>
            <a:off x="2207568" y="4816662"/>
            <a:ext cx="74667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小桶和物体排开的水所受的总重力　　</a:t>
            </a:r>
          </a:p>
        </p:txBody>
      </p:sp>
      <p:sp>
        <p:nvSpPr>
          <p:cNvPr id="21" name="TextBox 2"/>
          <p:cNvSpPr txBox="1"/>
          <p:nvPr/>
        </p:nvSpPr>
        <p:spPr>
          <a:xfrm>
            <a:off x="6109103" y="5653354"/>
            <a:ext cx="3398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排开水所受的重力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-2147482347" descr="C:\Documents and Settings\Administrator\桌面\2020山西物理9.2补单片\W568.tif"/>
          <p:cNvPicPr>
            <a:picLocks noChangeAspect="1"/>
          </p:cNvPicPr>
          <p:nvPr/>
        </p:nvPicPr>
        <p:blipFill>
          <a:blip r:embed="rId3" r:link="rId5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31705" y="332657"/>
            <a:ext cx="4608512" cy="284068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663688" y="3068960"/>
            <a:ext cx="10723487" cy="1308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(2)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将测量的实验数据记录在下面的表格中，请你根据图示将表格补充完整。</a:t>
            </a:r>
          </a:p>
        </p:txBody>
      </p:sp>
      <p:graphicFrame>
        <p:nvGraphicFramePr>
          <p:cNvPr id="9" name="表格 8"/>
          <p:cNvGraphicFramePr/>
          <p:nvPr>
            <p:custDataLst>
              <p:tags r:id="rId1"/>
            </p:custDataLst>
          </p:nvPr>
        </p:nvGraphicFramePr>
        <p:xfrm>
          <a:off x="767408" y="4365104"/>
          <a:ext cx="10647680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30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68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59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30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56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230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561914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2400" b="0" dirty="0" err="1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物体所受的重力</a:t>
                      </a:r>
                      <a:r>
                        <a:rPr lang="en-US" sz="24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/N</a:t>
                      </a:r>
                      <a:endParaRPr lang="en-US" altLang="en-US" sz="2400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2400" b="0" dirty="0" err="1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物体在水中时测力计的读数</a:t>
                      </a:r>
                      <a:r>
                        <a:rPr lang="en-US" sz="24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/N</a:t>
                      </a:r>
                      <a:endParaRPr lang="en-US" altLang="en-US" sz="2400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24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浮力/N</a:t>
                      </a:r>
                      <a:endParaRPr lang="en-US" altLang="en-US" sz="2400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2400" b="0" dirty="0" err="1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小桶和排开重力水所受的总重力</a:t>
                      </a:r>
                      <a:r>
                        <a:rPr lang="en-US" sz="24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/N</a:t>
                      </a:r>
                      <a:endParaRPr lang="en-US" altLang="en-US" sz="2400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2400" b="0" dirty="0" err="1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小桶所受的重力</a:t>
                      </a:r>
                      <a:r>
                        <a:rPr lang="en-US" sz="24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/N</a:t>
                      </a:r>
                      <a:endParaRPr lang="en-US" altLang="en-US" sz="2400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2400" b="0" dirty="0" err="1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排开水所受的重力</a:t>
                      </a:r>
                      <a:r>
                        <a:rPr lang="en-US" sz="24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/N</a:t>
                      </a:r>
                      <a:endParaRPr lang="en-US" altLang="en-US" sz="2400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638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24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en-US" altLang="en-US" sz="24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24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</a:t>
                      </a:r>
                      <a:endParaRPr lang="en-US" altLang="en-US" sz="24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24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____</a:t>
                      </a:r>
                      <a:endParaRPr lang="en-US" altLang="en-US" sz="24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24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2.2</a:t>
                      </a:r>
                      <a:endParaRPr lang="en-US" altLang="en-US" sz="24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24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____</a:t>
                      </a:r>
                      <a:endParaRPr lang="en-US" altLang="en-US" sz="24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24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____</a:t>
                      </a:r>
                      <a:endParaRPr lang="en-US" altLang="en-US" sz="2400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文本框 9"/>
          <p:cNvSpPr txBox="1"/>
          <p:nvPr/>
        </p:nvSpPr>
        <p:spPr>
          <a:xfrm>
            <a:off x="5015880" y="5991671"/>
            <a:ext cx="673582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　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379788" y="5991671"/>
            <a:ext cx="620683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1.2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338706" y="5991671"/>
            <a:ext cx="365806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2" grpId="0"/>
      <p:bldP spid="12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83432" y="980728"/>
            <a:ext cx="10402815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(3)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分析实验数据，可得出实验结论：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___________________________</a:t>
            </a: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__________________________________________ 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(4)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为了得到更普遍的结论，下列继续进行的操作中不合理的是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________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A. 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用原来的方案和器材多次测量平均值</a:t>
            </a: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B. 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用原来的方案将水换成酒精进行实验</a:t>
            </a: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C. 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用原来的方案将石块换成体积与其不同的铁块进行实验</a:t>
            </a:r>
          </a:p>
        </p:txBody>
      </p:sp>
      <p:sp>
        <p:nvSpPr>
          <p:cNvPr id="6" name="TextBox 2"/>
          <p:cNvSpPr txBox="1"/>
          <p:nvPr/>
        </p:nvSpPr>
        <p:spPr>
          <a:xfrm>
            <a:off x="1487488" y="3049796"/>
            <a:ext cx="5530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05157" y="944934"/>
            <a:ext cx="10183408" cy="13849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浸在液体中的物体所受浮力</a:t>
            </a:r>
            <a:endParaRPr lang="en-US" altLang="zh-CN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大小等于物体排开液体所受重力的大小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83432" y="620688"/>
            <a:ext cx="108012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(5)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实际操作过程中，还需要注意的问题有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请说出一条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____________________________________________________________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(6)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另一实验小组在步骤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B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的操作中，只将石块的一部分浸在水中，其他步骤操作正确，则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_____(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选填“能”或者“不能”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得到与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(3)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相同的结论。</a:t>
            </a: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(7)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若将木块作为实验研究的物体，你将如何进行实验：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____________</a:t>
            </a: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____________________________________________________________________________________________________________________________________</a:t>
            </a: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__________________________________________________________________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27848" y="2596535"/>
            <a:ext cx="64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能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1271464" y="1340768"/>
            <a:ext cx="89229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待测力计示数稳定后再读数(或溢水杯中的水要装满)　</a:t>
            </a:r>
          </a:p>
        </p:txBody>
      </p:sp>
      <p:sp>
        <p:nvSpPr>
          <p:cNvPr id="5" name="TextBox 2"/>
          <p:cNvSpPr txBox="1"/>
          <p:nvPr/>
        </p:nvSpPr>
        <p:spPr>
          <a:xfrm>
            <a:off x="1055440" y="3775680"/>
            <a:ext cx="104411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先测出木</a:t>
            </a:r>
            <a:endParaRPr lang="en-US" altLang="zh-CN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块的重力</a:t>
            </a:r>
            <a:r>
              <a:rPr lang="zh-CN" altLang="en-US" sz="2800" i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G</a:t>
            </a:r>
            <a:r>
              <a:rPr lang="zh-CN" altLang="en-US" sz="2800" baseline="-25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木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，将木块轻轻放入盛满水的溢水杯中，测出被木块排到小桶中的水重</a:t>
            </a:r>
            <a:r>
              <a:rPr lang="zh-CN" altLang="en-US" sz="2800" i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G</a:t>
            </a:r>
            <a:r>
              <a:rPr lang="zh-CN" altLang="en-US" sz="2800" baseline="-25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排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，由于木块漂浮于水面，所受的浮力</a:t>
            </a:r>
            <a:r>
              <a:rPr lang="zh-CN" altLang="en-US" sz="2800" i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F</a:t>
            </a:r>
            <a:r>
              <a:rPr lang="zh-CN" altLang="en-US" sz="2800" baseline="-25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浮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＝</a:t>
            </a:r>
            <a:r>
              <a:rPr lang="zh-CN" altLang="en-US" sz="2800" i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G</a:t>
            </a:r>
            <a:r>
              <a:rPr lang="zh-CN" altLang="en-US" sz="2800" baseline="-25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木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，比较</a:t>
            </a:r>
            <a:r>
              <a:rPr lang="zh-CN" altLang="en-US" sz="2800" i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F</a:t>
            </a:r>
            <a:r>
              <a:rPr lang="zh-CN" altLang="en-US" sz="2800" baseline="-25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浮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和</a:t>
            </a:r>
            <a:r>
              <a:rPr lang="zh-CN" altLang="en-US" sz="2800" i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G</a:t>
            </a:r>
            <a:r>
              <a:rPr lang="zh-CN" altLang="en-US" sz="2800" baseline="-25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排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即可验证阿基米德原理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 bwMode="auto">
          <a:xfrm>
            <a:off x="-101600" y="404813"/>
            <a:ext cx="4295775" cy="523875"/>
            <a:chOff x="0" y="623478"/>
            <a:chExt cx="3786638" cy="459735"/>
          </a:xfrm>
        </p:grpSpPr>
        <p:grpSp>
          <p:nvGrpSpPr>
            <p:cNvPr id="3" name="组合 20"/>
            <p:cNvGrpSpPr/>
            <p:nvPr/>
          </p:nvGrpSpPr>
          <p:grpSpPr bwMode="auto">
            <a:xfrm>
              <a:off x="0" y="678733"/>
              <a:ext cx="771176" cy="347209"/>
              <a:chOff x="0" y="537328"/>
              <a:chExt cx="771176" cy="347209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86760" y="575413"/>
                <a:ext cx="684282" cy="30927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8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" name="矩形 5"/>
              <p:cNvSpPr/>
              <p:nvPr/>
            </p:nvSpPr>
            <p:spPr>
              <a:xfrm>
                <a:off x="0" y="537798"/>
                <a:ext cx="684282" cy="309276"/>
              </a:xfrm>
              <a:prstGeom prst="rect">
                <a:avLst/>
              </a:prstGeom>
              <a:solidFill>
                <a:srgbClr val="008080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8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" name="文本框 21"/>
            <p:cNvSpPr txBox="1">
              <a:spLocks noChangeArrowheads="1"/>
            </p:cNvSpPr>
            <p:nvPr/>
          </p:nvSpPr>
          <p:spPr bwMode="auto">
            <a:xfrm>
              <a:off x="771662" y="623478"/>
              <a:ext cx="3014976" cy="459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>
                  <a:solidFill>
                    <a:srgbClr val="008080"/>
                  </a:solidFill>
                  <a:latin typeface="微软雅黑" panose="020B0503020204020204" pitchFamily="34" charset="-122"/>
                </a:rPr>
                <a:t>随堂训练</a:t>
              </a:r>
            </a:p>
          </p:txBody>
        </p:sp>
      </p:grp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773113" y="1333717"/>
            <a:ext cx="9912424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>
              <a:lnSpc>
                <a:spcPct val="150000"/>
              </a:lnSpc>
              <a:buFontTx/>
              <a:buNone/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1.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如图所示是物体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浸入水中前后弹簧测力计示数的示意图。由此可知，物体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的质量为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________kg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，物体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受到的浮力为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________N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(g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取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10 N/kg)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53260" y="1980047"/>
            <a:ext cx="870731" cy="738664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>
            <a:defPPr>
              <a:defRPr lang="zh-CN"/>
            </a:defPPr>
            <a:lvl1pPr indent="173355">
              <a:lnSpc>
                <a:spcPct val="150000"/>
              </a:lnSpc>
              <a:buFontTx/>
              <a:buNone/>
              <a:defRPr sz="28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>
                <a:solidFill>
                  <a:srgbClr val="FF0000"/>
                </a:solidFill>
              </a:rPr>
              <a:t>0.4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11" name="Picture 6" descr="QQ5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43871" y="3717032"/>
            <a:ext cx="3446073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8"/>
          <p:cNvSpPr txBox="1"/>
          <p:nvPr/>
        </p:nvSpPr>
        <p:spPr>
          <a:xfrm>
            <a:off x="1127448" y="2575906"/>
            <a:ext cx="576064" cy="662554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>
            <a:defPPr>
              <a:defRPr lang="zh-CN"/>
            </a:defPPr>
            <a:lvl1pPr indent="173355">
              <a:lnSpc>
                <a:spcPct val="150000"/>
              </a:lnSpc>
              <a:buFontTx/>
              <a:buNone/>
              <a:defRPr sz="28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>
                <a:solidFill>
                  <a:srgbClr val="FF0000"/>
                </a:solidFill>
              </a:rPr>
              <a:t>1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9"/>
          <p:cNvSpPr txBox="1">
            <a:spLocks noChangeArrowheads="1"/>
          </p:cNvSpPr>
          <p:nvPr/>
        </p:nvSpPr>
        <p:spPr bwMode="auto">
          <a:xfrm>
            <a:off x="1102785" y="1340768"/>
            <a:ext cx="9745744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如图是我国自主研制的首款大型水陆两栖飞机“鲲龙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AG600”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，某次执行任务时它的质量为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38 t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，当它停在水面上时，排开水的体积是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____m</a:t>
            </a:r>
            <a:r>
              <a:rPr lang="en-US" altLang="zh-CN" sz="28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，受到的浮力为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__________ N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(g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＝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 N/kg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ρ</a:t>
            </a:r>
            <a:r>
              <a:rPr lang="zh-CN" altLang="en-US" sz="2800" baseline="-25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水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＝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1×10</a:t>
            </a:r>
            <a:r>
              <a:rPr lang="en-US" altLang="zh-CN" sz="28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kg/m</a:t>
            </a:r>
            <a:r>
              <a:rPr lang="en-US" altLang="zh-CN" sz="28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</a:p>
        </p:txBody>
      </p:sp>
      <p:pic>
        <p:nvPicPr>
          <p:cNvPr id="17" name="图片 -2147482365" descr="C:\Documents and Settings\Administrator\桌面\2020山西物理9.2补单片\W564.TIF"/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4583832" y="4149105"/>
            <a:ext cx="2510790" cy="17564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文本框 17"/>
          <p:cNvSpPr txBox="1"/>
          <p:nvPr/>
        </p:nvSpPr>
        <p:spPr>
          <a:xfrm>
            <a:off x="4799856" y="2707199"/>
            <a:ext cx="720531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38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8494936" y="2761243"/>
            <a:ext cx="2238179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3.8×10</a:t>
            </a:r>
            <a:r>
              <a:rPr lang="en-US" altLang="zh-CN" sz="2800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983432" y="1052736"/>
            <a:ext cx="10094742" cy="3894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>
              <a:lnSpc>
                <a:spcPct val="150000"/>
              </a:lnSpc>
              <a:buFontTx/>
              <a:buNone/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3.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把质量相等的两块橡皮泥分别捏成实心球状和碗状，轻轻放到水面，静止之后，实心球橡皮泥沉到容器底部，碗状橡皮泥漂浮在水面，如图所示，则它们所受浮力的大小关系是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　　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A. F</a:t>
            </a:r>
            <a:r>
              <a:rPr lang="zh-CN" altLang="en-US" sz="2800" baseline="-25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球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&gt;F</a:t>
            </a:r>
            <a:r>
              <a:rPr lang="zh-CN" altLang="en-US" sz="2800" baseline="-25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碗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 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B. F</a:t>
            </a:r>
            <a:r>
              <a:rPr lang="zh-CN" altLang="en-US" sz="2800" baseline="-25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球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&lt;F</a:t>
            </a:r>
            <a:r>
              <a:rPr lang="zh-CN" altLang="en-US" sz="2800" baseline="-25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碗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C. F</a:t>
            </a:r>
            <a:r>
              <a:rPr lang="zh-CN" altLang="en-US" sz="2800" baseline="-25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球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F</a:t>
            </a:r>
            <a:r>
              <a:rPr lang="zh-CN" altLang="en-US" sz="2800" baseline="-25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碗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D. F</a:t>
            </a:r>
            <a:r>
              <a:rPr lang="zh-CN" altLang="en-US" sz="2800" baseline="-25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球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≥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F</a:t>
            </a:r>
            <a:r>
              <a:rPr lang="zh-CN" altLang="en-US" sz="2800" baseline="-25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碗</a:t>
            </a:r>
          </a:p>
          <a:p>
            <a:pPr>
              <a:lnSpc>
                <a:spcPct val="150000"/>
              </a:lnSpc>
              <a:buFontTx/>
              <a:buNone/>
            </a:pP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32803" y="2366913"/>
            <a:ext cx="576064" cy="662554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>
            <a:defPPr>
              <a:defRPr lang="zh-CN"/>
            </a:defPPr>
            <a:lvl1pPr indent="173355">
              <a:lnSpc>
                <a:spcPct val="150000"/>
              </a:lnSpc>
              <a:buFontTx/>
              <a:buNone/>
              <a:defRPr sz="28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>
                <a:solidFill>
                  <a:srgbClr val="FF0000"/>
                </a:solidFill>
              </a:rPr>
              <a:t>B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6" name="图片 -2147482388" descr="C:\Documents and Settings\Administrator\桌面\2020山西物理9.2补单片\W470.TIF"/>
          <p:cNvPicPr>
            <a:picLocks noChangeAspect="1"/>
          </p:cNvPicPr>
          <p:nvPr/>
        </p:nvPicPr>
        <p:blipFill>
          <a:blip r:embed="rId2" r:link="rId4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56240" y="3400199"/>
            <a:ext cx="2066925" cy="155765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3"/>
          <p:cNvSpPr txBox="1">
            <a:spLocks noChangeArrowheads="1"/>
          </p:cNvSpPr>
          <p:nvPr/>
        </p:nvSpPr>
        <p:spPr bwMode="auto">
          <a:xfrm>
            <a:off x="1200151" y="1167498"/>
            <a:ext cx="10176933" cy="4616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>
            <a:defPPr>
              <a:defRPr lang="zh-CN"/>
            </a:defPPr>
            <a:lvl1pPr marL="0" marR="0" lvl="0" defTabSz="914400" eaLnBrk="1" latinLnBrk="0" hangingPunct="1">
              <a:lnSpc>
                <a:spcPct val="150000"/>
              </a:lnSpc>
              <a:buClrTx/>
              <a:buSzTx/>
              <a:buFontTx/>
              <a:buNone/>
              <a:defRPr kumimoji="0" sz="2800" b="0" i="0" u="none" strike="noStrike" cap="none" normalizeH="0" baseline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4.</a:t>
            </a:r>
            <a:r>
              <a:rPr lang="zh-CN" altLang="en-US" dirty="0"/>
              <a:t>生产绿豆芽时，将绿豆倒入盛水的容器中，发现成熟饱满的绿豆沉入水底，干瘪、虫蛀的绿豆漂浮在水面上，下列几种说法中正确的是</a:t>
            </a:r>
            <a:r>
              <a:rPr lang="en-US" altLang="zh-CN" dirty="0"/>
              <a:t>(</a:t>
            </a:r>
            <a:r>
              <a:rPr lang="zh-CN" altLang="en-US" dirty="0"/>
              <a:t>　　</a:t>
            </a:r>
            <a:r>
              <a:rPr lang="en-US" altLang="zh-CN" dirty="0"/>
              <a:t>)</a:t>
            </a:r>
          </a:p>
          <a:p>
            <a:r>
              <a:rPr lang="en-US" altLang="zh-CN" dirty="0"/>
              <a:t>A. </a:t>
            </a:r>
            <a:r>
              <a:rPr lang="zh-CN" altLang="en-US" dirty="0"/>
              <a:t>漂浮在水面的绿豆受到的浮力大于自身的重力</a:t>
            </a:r>
          </a:p>
          <a:p>
            <a:r>
              <a:rPr lang="en-US" altLang="zh-CN" dirty="0"/>
              <a:t>B. </a:t>
            </a:r>
            <a:r>
              <a:rPr lang="zh-CN" altLang="en-US" dirty="0"/>
              <a:t>沉底的绿豆的密度比漂浮的绿豆的密度大</a:t>
            </a:r>
          </a:p>
          <a:p>
            <a:r>
              <a:rPr lang="en-US" altLang="zh-CN" dirty="0"/>
              <a:t>C. </a:t>
            </a:r>
            <a:r>
              <a:rPr lang="zh-CN" altLang="en-US" dirty="0"/>
              <a:t>绿豆下沉过程中所受水的压强不变</a:t>
            </a:r>
          </a:p>
          <a:p>
            <a:r>
              <a:rPr lang="en-US" altLang="zh-CN" dirty="0"/>
              <a:t>D. </a:t>
            </a:r>
            <a:r>
              <a:rPr lang="zh-CN" altLang="en-US" dirty="0"/>
              <a:t>沉底的绿豆一定比漂浮在水面的绿豆受到的浮力小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711624" y="2636912"/>
            <a:ext cx="6367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>
                <a:solidFill>
                  <a:srgbClr val="F8081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矩形 4"/>
          <p:cNvSpPr>
            <a:spLocks noChangeArrowheads="1"/>
          </p:cNvSpPr>
          <p:nvPr/>
        </p:nvSpPr>
        <p:spPr bwMode="auto">
          <a:xfrm>
            <a:off x="1055440" y="1474876"/>
            <a:ext cx="9793088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>
              <a:lnSpc>
                <a:spcPct val="150000"/>
              </a:lnSpc>
              <a:buFontTx/>
              <a:buNone/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5.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如图所示，将一枚鸡蛋放在一杯盐水中，鸡蛋刚好处于悬浮状态，继续往杯中加入适量的盐，下列判断正确的是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　　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A. 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鸡蛋将上浮，在未露出水面之前，所受浮力小于重力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B. 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鸡蛋将上浮，露出水面的过程中，所受浮力等于重力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C. 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鸡蛋将保持悬浮状态，所受浮力大于重力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D. 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鸡蛋将上浮，露出水面静止后，所受浮力等于重力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601355" y="2348880"/>
            <a:ext cx="4550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>
                <a:solidFill>
                  <a:srgbClr val="F8081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endParaRPr lang="zh-CN" altLang="en-US" sz="2800" dirty="0">
              <a:solidFill>
                <a:srgbClr val="F8081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-2147482368" descr="C:\Documents and Settings\Administrator\桌面\2020山西物理9.2补单片\W561.TIF"/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10056440" y="3460035"/>
            <a:ext cx="1174115" cy="17399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3">
            <a:extLst>
              <a:ext uri="{FF2B5EF4-FFF2-40B4-BE49-F238E27FC236}">
                <a16:creationId xmlns:a16="http://schemas.microsoft.com/office/drawing/2014/main" id="{59E28594-7A82-4F1C-B44C-0E033875F521}"/>
              </a:ext>
            </a:extLst>
          </p:cNvPr>
          <p:cNvSpPr/>
          <p:nvPr/>
        </p:nvSpPr>
        <p:spPr bwMode="auto">
          <a:xfrm rot="-1800000">
            <a:off x="399533" y="55355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8" name="Freeform 23">
            <a:extLst>
              <a:ext uri="{FF2B5EF4-FFF2-40B4-BE49-F238E27FC236}">
                <a16:creationId xmlns:a16="http://schemas.microsoft.com/office/drawing/2014/main" id="{A1653DCB-AD3C-421E-95F0-5023CD06E945}"/>
              </a:ext>
            </a:extLst>
          </p:cNvPr>
          <p:cNvSpPr/>
          <p:nvPr/>
        </p:nvSpPr>
        <p:spPr bwMode="auto">
          <a:xfrm rot="-1800000">
            <a:off x="2775797" y="55355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9" name="Freeform 23">
            <a:extLst>
              <a:ext uri="{FF2B5EF4-FFF2-40B4-BE49-F238E27FC236}">
                <a16:creationId xmlns:a16="http://schemas.microsoft.com/office/drawing/2014/main" id="{F7E78E98-68CA-4FEA-A543-0DAE116017C3}"/>
              </a:ext>
            </a:extLst>
          </p:cNvPr>
          <p:cNvSpPr/>
          <p:nvPr/>
        </p:nvSpPr>
        <p:spPr bwMode="auto">
          <a:xfrm rot="-1800000">
            <a:off x="5152061" y="55355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0" name="Freeform 23">
            <a:extLst>
              <a:ext uri="{FF2B5EF4-FFF2-40B4-BE49-F238E27FC236}">
                <a16:creationId xmlns:a16="http://schemas.microsoft.com/office/drawing/2014/main" id="{ED06A9E9-D206-4C85-B330-BB1B364B3A51}"/>
              </a:ext>
            </a:extLst>
          </p:cNvPr>
          <p:cNvSpPr/>
          <p:nvPr/>
        </p:nvSpPr>
        <p:spPr bwMode="auto">
          <a:xfrm rot="-1800000">
            <a:off x="7528325" y="55355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1" name="Freeform 23">
            <a:extLst>
              <a:ext uri="{FF2B5EF4-FFF2-40B4-BE49-F238E27FC236}">
                <a16:creationId xmlns:a16="http://schemas.microsoft.com/office/drawing/2014/main" id="{BCFDBDF4-DB41-42FB-99E6-8DBC70B2A765}"/>
              </a:ext>
            </a:extLst>
          </p:cNvPr>
          <p:cNvSpPr/>
          <p:nvPr/>
        </p:nvSpPr>
        <p:spPr bwMode="auto">
          <a:xfrm rot="-1800000">
            <a:off x="401493" y="105760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2" name="Freeform 23">
            <a:extLst>
              <a:ext uri="{FF2B5EF4-FFF2-40B4-BE49-F238E27FC236}">
                <a16:creationId xmlns:a16="http://schemas.microsoft.com/office/drawing/2014/main" id="{F9273BD1-0608-45BD-9DA0-C6F2DF304AC9}"/>
              </a:ext>
            </a:extLst>
          </p:cNvPr>
          <p:cNvSpPr/>
          <p:nvPr/>
        </p:nvSpPr>
        <p:spPr bwMode="auto">
          <a:xfrm rot="-1800000">
            <a:off x="2777757" y="105760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3" name="Freeform 23">
            <a:extLst>
              <a:ext uri="{FF2B5EF4-FFF2-40B4-BE49-F238E27FC236}">
                <a16:creationId xmlns:a16="http://schemas.microsoft.com/office/drawing/2014/main" id="{B7165D8E-6A31-44DE-8B9D-1EFF26DA5616}"/>
              </a:ext>
            </a:extLst>
          </p:cNvPr>
          <p:cNvSpPr/>
          <p:nvPr/>
        </p:nvSpPr>
        <p:spPr bwMode="auto">
          <a:xfrm rot="-1800000">
            <a:off x="5154021" y="105760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4" name="Freeform 23">
            <a:extLst>
              <a:ext uri="{FF2B5EF4-FFF2-40B4-BE49-F238E27FC236}">
                <a16:creationId xmlns:a16="http://schemas.microsoft.com/office/drawing/2014/main" id="{2C30C0F4-5D40-4BEB-8215-F7E8A2780BE5}"/>
              </a:ext>
            </a:extLst>
          </p:cNvPr>
          <p:cNvSpPr/>
          <p:nvPr/>
        </p:nvSpPr>
        <p:spPr bwMode="auto">
          <a:xfrm rot="-1800000">
            <a:off x="7530285" y="105760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5" name="Freeform 23">
            <a:extLst>
              <a:ext uri="{FF2B5EF4-FFF2-40B4-BE49-F238E27FC236}">
                <a16:creationId xmlns:a16="http://schemas.microsoft.com/office/drawing/2014/main" id="{56667C47-27C3-444F-968B-FF1D02FDB314}"/>
              </a:ext>
            </a:extLst>
          </p:cNvPr>
          <p:cNvSpPr/>
          <p:nvPr/>
        </p:nvSpPr>
        <p:spPr bwMode="auto">
          <a:xfrm rot="-1800000">
            <a:off x="403453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6" name="Freeform 23">
            <a:extLst>
              <a:ext uri="{FF2B5EF4-FFF2-40B4-BE49-F238E27FC236}">
                <a16:creationId xmlns:a16="http://schemas.microsoft.com/office/drawing/2014/main" id="{AE80ECC8-FD1F-4219-BFC7-5669FF2DED44}"/>
              </a:ext>
            </a:extLst>
          </p:cNvPr>
          <p:cNvSpPr/>
          <p:nvPr/>
        </p:nvSpPr>
        <p:spPr bwMode="auto">
          <a:xfrm rot="-1800000">
            <a:off x="2779717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7" name="Freeform 23">
            <a:extLst>
              <a:ext uri="{FF2B5EF4-FFF2-40B4-BE49-F238E27FC236}">
                <a16:creationId xmlns:a16="http://schemas.microsoft.com/office/drawing/2014/main" id="{20BBABE6-2926-4760-B158-F023FA482398}"/>
              </a:ext>
            </a:extLst>
          </p:cNvPr>
          <p:cNvSpPr/>
          <p:nvPr/>
        </p:nvSpPr>
        <p:spPr bwMode="auto">
          <a:xfrm rot="-1800000">
            <a:off x="5155981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8" name="Freeform 23">
            <a:extLst>
              <a:ext uri="{FF2B5EF4-FFF2-40B4-BE49-F238E27FC236}">
                <a16:creationId xmlns:a16="http://schemas.microsoft.com/office/drawing/2014/main" id="{968CB775-4342-4992-9AE8-87F877B75E65}"/>
              </a:ext>
            </a:extLst>
          </p:cNvPr>
          <p:cNvSpPr/>
          <p:nvPr/>
        </p:nvSpPr>
        <p:spPr bwMode="auto">
          <a:xfrm rot="-1800000">
            <a:off x="7532245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9" name="Freeform 23">
            <a:extLst>
              <a:ext uri="{FF2B5EF4-FFF2-40B4-BE49-F238E27FC236}">
                <a16:creationId xmlns:a16="http://schemas.microsoft.com/office/drawing/2014/main" id="{944B4F9C-4A62-4D47-A322-984F2EB04769}"/>
              </a:ext>
            </a:extLst>
          </p:cNvPr>
          <p:cNvSpPr/>
          <p:nvPr/>
        </p:nvSpPr>
        <p:spPr bwMode="auto">
          <a:xfrm rot="-1800000">
            <a:off x="9908509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0" name="Freeform 23">
            <a:extLst>
              <a:ext uri="{FF2B5EF4-FFF2-40B4-BE49-F238E27FC236}">
                <a16:creationId xmlns:a16="http://schemas.microsoft.com/office/drawing/2014/main" id="{6ECE979D-CDE3-457E-9765-5F8CAC623791}"/>
              </a:ext>
            </a:extLst>
          </p:cNvPr>
          <p:cNvSpPr/>
          <p:nvPr/>
        </p:nvSpPr>
        <p:spPr bwMode="auto">
          <a:xfrm rot="-1800000">
            <a:off x="405413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1" name="Freeform 23">
            <a:extLst>
              <a:ext uri="{FF2B5EF4-FFF2-40B4-BE49-F238E27FC236}">
                <a16:creationId xmlns:a16="http://schemas.microsoft.com/office/drawing/2014/main" id="{7CCF9942-E601-4351-961A-AF08F416393A}"/>
              </a:ext>
            </a:extLst>
          </p:cNvPr>
          <p:cNvSpPr/>
          <p:nvPr/>
        </p:nvSpPr>
        <p:spPr bwMode="auto">
          <a:xfrm rot="-1800000">
            <a:off x="2781677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2" name="Freeform 23">
            <a:extLst>
              <a:ext uri="{FF2B5EF4-FFF2-40B4-BE49-F238E27FC236}">
                <a16:creationId xmlns:a16="http://schemas.microsoft.com/office/drawing/2014/main" id="{24539B50-2090-4557-A1F9-6307E5E80C87}"/>
              </a:ext>
            </a:extLst>
          </p:cNvPr>
          <p:cNvSpPr/>
          <p:nvPr/>
        </p:nvSpPr>
        <p:spPr bwMode="auto">
          <a:xfrm rot="-1800000">
            <a:off x="5157941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3" name="Freeform 23">
            <a:extLst>
              <a:ext uri="{FF2B5EF4-FFF2-40B4-BE49-F238E27FC236}">
                <a16:creationId xmlns:a16="http://schemas.microsoft.com/office/drawing/2014/main" id="{943AA51F-AC7E-4C11-94FE-2036EB2B3248}"/>
              </a:ext>
            </a:extLst>
          </p:cNvPr>
          <p:cNvSpPr/>
          <p:nvPr/>
        </p:nvSpPr>
        <p:spPr bwMode="auto">
          <a:xfrm rot="-1800000">
            <a:off x="7534205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5DE29784-AC69-4AD9-9709-86CE32D0F97D}"/>
              </a:ext>
            </a:extLst>
          </p:cNvPr>
          <p:cNvSpPr/>
          <p:nvPr/>
        </p:nvSpPr>
        <p:spPr bwMode="auto">
          <a:xfrm rot="-1800000">
            <a:off x="9910469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5" name="Freeform 23">
            <a:extLst>
              <a:ext uri="{FF2B5EF4-FFF2-40B4-BE49-F238E27FC236}">
                <a16:creationId xmlns:a16="http://schemas.microsoft.com/office/drawing/2014/main" id="{69906C17-6584-4C38-8198-B8E9DE69B6AF}"/>
              </a:ext>
            </a:extLst>
          </p:cNvPr>
          <p:cNvSpPr/>
          <p:nvPr/>
        </p:nvSpPr>
        <p:spPr bwMode="auto">
          <a:xfrm rot="-1800000">
            <a:off x="407373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6" name="Freeform 23">
            <a:extLst>
              <a:ext uri="{FF2B5EF4-FFF2-40B4-BE49-F238E27FC236}">
                <a16:creationId xmlns:a16="http://schemas.microsoft.com/office/drawing/2014/main" id="{6BDED72F-2A75-42AD-8DDC-4905A3E2321F}"/>
              </a:ext>
            </a:extLst>
          </p:cNvPr>
          <p:cNvSpPr/>
          <p:nvPr/>
        </p:nvSpPr>
        <p:spPr bwMode="auto">
          <a:xfrm rot="-1800000">
            <a:off x="2783637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7" name="Freeform 23">
            <a:extLst>
              <a:ext uri="{FF2B5EF4-FFF2-40B4-BE49-F238E27FC236}">
                <a16:creationId xmlns:a16="http://schemas.microsoft.com/office/drawing/2014/main" id="{C38F1D70-A98F-4649-A13C-8A486D9473B1}"/>
              </a:ext>
            </a:extLst>
          </p:cNvPr>
          <p:cNvSpPr/>
          <p:nvPr/>
        </p:nvSpPr>
        <p:spPr bwMode="auto">
          <a:xfrm rot="-1800000">
            <a:off x="5159901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8" name="Freeform 23">
            <a:extLst>
              <a:ext uri="{FF2B5EF4-FFF2-40B4-BE49-F238E27FC236}">
                <a16:creationId xmlns:a16="http://schemas.microsoft.com/office/drawing/2014/main" id="{6D002EA5-7D47-4EB2-8F4D-3F80A5C4C8D6}"/>
              </a:ext>
            </a:extLst>
          </p:cNvPr>
          <p:cNvSpPr/>
          <p:nvPr/>
        </p:nvSpPr>
        <p:spPr bwMode="auto">
          <a:xfrm rot="-1800000">
            <a:off x="7536165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9" name="Freeform 23">
            <a:extLst>
              <a:ext uri="{FF2B5EF4-FFF2-40B4-BE49-F238E27FC236}">
                <a16:creationId xmlns:a16="http://schemas.microsoft.com/office/drawing/2014/main" id="{23E46242-DF66-4EA2-8630-1BA8C4605ED9}"/>
              </a:ext>
            </a:extLst>
          </p:cNvPr>
          <p:cNvSpPr/>
          <p:nvPr/>
        </p:nvSpPr>
        <p:spPr bwMode="auto">
          <a:xfrm rot="-1800000">
            <a:off x="9912429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0" name="Freeform 23">
            <a:extLst>
              <a:ext uri="{FF2B5EF4-FFF2-40B4-BE49-F238E27FC236}">
                <a16:creationId xmlns:a16="http://schemas.microsoft.com/office/drawing/2014/main" id="{D1F23073-319A-45DB-94D1-B29B2BF63FCD}"/>
              </a:ext>
            </a:extLst>
          </p:cNvPr>
          <p:cNvSpPr/>
          <p:nvPr/>
        </p:nvSpPr>
        <p:spPr bwMode="auto">
          <a:xfrm rot="-1800000">
            <a:off x="409333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1" name="Freeform 23">
            <a:extLst>
              <a:ext uri="{FF2B5EF4-FFF2-40B4-BE49-F238E27FC236}">
                <a16:creationId xmlns:a16="http://schemas.microsoft.com/office/drawing/2014/main" id="{E5469073-3992-4675-ADEC-89107E114F35}"/>
              </a:ext>
            </a:extLst>
          </p:cNvPr>
          <p:cNvSpPr/>
          <p:nvPr/>
        </p:nvSpPr>
        <p:spPr bwMode="auto">
          <a:xfrm rot="-1800000">
            <a:off x="2785597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2" name="Freeform 23">
            <a:extLst>
              <a:ext uri="{FF2B5EF4-FFF2-40B4-BE49-F238E27FC236}">
                <a16:creationId xmlns:a16="http://schemas.microsoft.com/office/drawing/2014/main" id="{AD9C1B4B-2E83-4723-B8AB-3E2E3EFD9FE2}"/>
              </a:ext>
            </a:extLst>
          </p:cNvPr>
          <p:cNvSpPr/>
          <p:nvPr/>
        </p:nvSpPr>
        <p:spPr bwMode="auto">
          <a:xfrm rot="-1800000">
            <a:off x="5161861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3" name="Freeform 23">
            <a:extLst>
              <a:ext uri="{FF2B5EF4-FFF2-40B4-BE49-F238E27FC236}">
                <a16:creationId xmlns:a16="http://schemas.microsoft.com/office/drawing/2014/main" id="{343441F0-68D8-4396-B2EB-729F6EC8599B}"/>
              </a:ext>
            </a:extLst>
          </p:cNvPr>
          <p:cNvSpPr/>
          <p:nvPr/>
        </p:nvSpPr>
        <p:spPr bwMode="auto">
          <a:xfrm rot="-1800000">
            <a:off x="7538125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4" name="Freeform 23">
            <a:extLst>
              <a:ext uri="{FF2B5EF4-FFF2-40B4-BE49-F238E27FC236}">
                <a16:creationId xmlns:a16="http://schemas.microsoft.com/office/drawing/2014/main" id="{AB3F5B3B-CC81-4E12-8487-9AC87D5C270A}"/>
              </a:ext>
            </a:extLst>
          </p:cNvPr>
          <p:cNvSpPr/>
          <p:nvPr/>
        </p:nvSpPr>
        <p:spPr bwMode="auto">
          <a:xfrm rot="-1800000">
            <a:off x="9914389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5" name="Freeform 23">
            <a:extLst>
              <a:ext uri="{FF2B5EF4-FFF2-40B4-BE49-F238E27FC236}">
                <a16:creationId xmlns:a16="http://schemas.microsoft.com/office/drawing/2014/main" id="{46E68D95-442F-41E9-A83B-E6CD101EDE11}"/>
              </a:ext>
            </a:extLst>
          </p:cNvPr>
          <p:cNvSpPr/>
          <p:nvPr/>
        </p:nvSpPr>
        <p:spPr bwMode="auto">
          <a:xfrm rot="-1800000">
            <a:off x="411293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6" name="Freeform 23">
            <a:extLst>
              <a:ext uri="{FF2B5EF4-FFF2-40B4-BE49-F238E27FC236}">
                <a16:creationId xmlns:a16="http://schemas.microsoft.com/office/drawing/2014/main" id="{0A752B23-D9AC-4705-9B63-39DCE151DF71}"/>
              </a:ext>
            </a:extLst>
          </p:cNvPr>
          <p:cNvSpPr/>
          <p:nvPr/>
        </p:nvSpPr>
        <p:spPr bwMode="auto">
          <a:xfrm rot="-1800000">
            <a:off x="2787557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7" name="Freeform 23">
            <a:extLst>
              <a:ext uri="{FF2B5EF4-FFF2-40B4-BE49-F238E27FC236}">
                <a16:creationId xmlns:a16="http://schemas.microsoft.com/office/drawing/2014/main" id="{4C00C3AB-C2FF-402B-B886-A9354F212657}"/>
              </a:ext>
            </a:extLst>
          </p:cNvPr>
          <p:cNvSpPr/>
          <p:nvPr/>
        </p:nvSpPr>
        <p:spPr bwMode="auto">
          <a:xfrm rot="-1800000">
            <a:off x="5163821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8" name="Freeform 23">
            <a:extLst>
              <a:ext uri="{FF2B5EF4-FFF2-40B4-BE49-F238E27FC236}">
                <a16:creationId xmlns:a16="http://schemas.microsoft.com/office/drawing/2014/main" id="{A2242819-649D-46BD-8AF2-87D24F8D94AA}"/>
              </a:ext>
            </a:extLst>
          </p:cNvPr>
          <p:cNvSpPr/>
          <p:nvPr/>
        </p:nvSpPr>
        <p:spPr bwMode="auto">
          <a:xfrm rot="-1800000">
            <a:off x="7540085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9" name="Freeform 23">
            <a:extLst>
              <a:ext uri="{FF2B5EF4-FFF2-40B4-BE49-F238E27FC236}">
                <a16:creationId xmlns:a16="http://schemas.microsoft.com/office/drawing/2014/main" id="{858E8D21-571C-48CF-8A2C-F753279FB700}"/>
              </a:ext>
            </a:extLst>
          </p:cNvPr>
          <p:cNvSpPr/>
          <p:nvPr/>
        </p:nvSpPr>
        <p:spPr bwMode="auto">
          <a:xfrm rot="-1800000">
            <a:off x="9916349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0" name="Freeform 23">
            <a:extLst>
              <a:ext uri="{FF2B5EF4-FFF2-40B4-BE49-F238E27FC236}">
                <a16:creationId xmlns:a16="http://schemas.microsoft.com/office/drawing/2014/main" id="{E85B092C-DDD5-4D85-80F7-7018DA081609}"/>
              </a:ext>
            </a:extLst>
          </p:cNvPr>
          <p:cNvSpPr/>
          <p:nvPr/>
        </p:nvSpPr>
        <p:spPr bwMode="auto">
          <a:xfrm rot="-1800000">
            <a:off x="413253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1" name="Freeform 23">
            <a:extLst>
              <a:ext uri="{FF2B5EF4-FFF2-40B4-BE49-F238E27FC236}">
                <a16:creationId xmlns:a16="http://schemas.microsoft.com/office/drawing/2014/main" id="{C0C7D1B8-336D-4AEA-AE42-6A8ECD74A895}"/>
              </a:ext>
            </a:extLst>
          </p:cNvPr>
          <p:cNvSpPr/>
          <p:nvPr/>
        </p:nvSpPr>
        <p:spPr bwMode="auto">
          <a:xfrm rot="-1800000">
            <a:off x="2789517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2" name="Freeform 23">
            <a:extLst>
              <a:ext uri="{FF2B5EF4-FFF2-40B4-BE49-F238E27FC236}">
                <a16:creationId xmlns:a16="http://schemas.microsoft.com/office/drawing/2014/main" id="{02B4E660-A22F-4DD3-A87C-A6D7794BFD61}"/>
              </a:ext>
            </a:extLst>
          </p:cNvPr>
          <p:cNvSpPr/>
          <p:nvPr/>
        </p:nvSpPr>
        <p:spPr bwMode="auto">
          <a:xfrm rot="-1800000">
            <a:off x="5165781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3" name="Freeform 23">
            <a:extLst>
              <a:ext uri="{FF2B5EF4-FFF2-40B4-BE49-F238E27FC236}">
                <a16:creationId xmlns:a16="http://schemas.microsoft.com/office/drawing/2014/main" id="{AC1B151B-DD77-4AEC-9B50-579CF5A6B221}"/>
              </a:ext>
            </a:extLst>
          </p:cNvPr>
          <p:cNvSpPr/>
          <p:nvPr/>
        </p:nvSpPr>
        <p:spPr bwMode="auto">
          <a:xfrm rot="-1800000">
            <a:off x="7542045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4" name="Freeform 23">
            <a:extLst>
              <a:ext uri="{FF2B5EF4-FFF2-40B4-BE49-F238E27FC236}">
                <a16:creationId xmlns:a16="http://schemas.microsoft.com/office/drawing/2014/main" id="{133DD51F-B843-476B-A498-91073CA47324}"/>
              </a:ext>
            </a:extLst>
          </p:cNvPr>
          <p:cNvSpPr/>
          <p:nvPr/>
        </p:nvSpPr>
        <p:spPr bwMode="auto">
          <a:xfrm rot="-1800000">
            <a:off x="9918309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5" name="Freeform 23">
            <a:extLst>
              <a:ext uri="{FF2B5EF4-FFF2-40B4-BE49-F238E27FC236}">
                <a16:creationId xmlns:a16="http://schemas.microsoft.com/office/drawing/2014/main" id="{FDA3B41A-6328-47F3-939A-8FF5DE6B1990}"/>
              </a:ext>
            </a:extLst>
          </p:cNvPr>
          <p:cNvSpPr/>
          <p:nvPr/>
        </p:nvSpPr>
        <p:spPr bwMode="auto">
          <a:xfrm rot="-1800000">
            <a:off x="415213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6" name="Freeform 23">
            <a:extLst>
              <a:ext uri="{FF2B5EF4-FFF2-40B4-BE49-F238E27FC236}">
                <a16:creationId xmlns:a16="http://schemas.microsoft.com/office/drawing/2014/main" id="{A8BC5D89-5D49-4227-B4C0-A015C9B46555}"/>
              </a:ext>
            </a:extLst>
          </p:cNvPr>
          <p:cNvSpPr/>
          <p:nvPr/>
        </p:nvSpPr>
        <p:spPr bwMode="auto">
          <a:xfrm rot="-1800000">
            <a:off x="2791477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7" name="Freeform 23">
            <a:extLst>
              <a:ext uri="{FF2B5EF4-FFF2-40B4-BE49-F238E27FC236}">
                <a16:creationId xmlns:a16="http://schemas.microsoft.com/office/drawing/2014/main" id="{6E8DDE00-7155-4262-A953-8FFB62C11BC9}"/>
              </a:ext>
            </a:extLst>
          </p:cNvPr>
          <p:cNvSpPr/>
          <p:nvPr/>
        </p:nvSpPr>
        <p:spPr bwMode="auto">
          <a:xfrm rot="-1800000">
            <a:off x="5167741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8" name="Freeform 23">
            <a:extLst>
              <a:ext uri="{FF2B5EF4-FFF2-40B4-BE49-F238E27FC236}">
                <a16:creationId xmlns:a16="http://schemas.microsoft.com/office/drawing/2014/main" id="{A275A7C8-61AD-433A-BB2E-0FE8AE85B94B}"/>
              </a:ext>
            </a:extLst>
          </p:cNvPr>
          <p:cNvSpPr/>
          <p:nvPr/>
        </p:nvSpPr>
        <p:spPr bwMode="auto">
          <a:xfrm rot="-1800000">
            <a:off x="7544005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9" name="Freeform 23">
            <a:extLst>
              <a:ext uri="{FF2B5EF4-FFF2-40B4-BE49-F238E27FC236}">
                <a16:creationId xmlns:a16="http://schemas.microsoft.com/office/drawing/2014/main" id="{97FA3958-A5D9-4BB9-92CA-ED825C88F9B9}"/>
              </a:ext>
            </a:extLst>
          </p:cNvPr>
          <p:cNvSpPr/>
          <p:nvPr/>
        </p:nvSpPr>
        <p:spPr bwMode="auto">
          <a:xfrm rot="-1800000">
            <a:off x="9920269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0" name="Freeform 23">
            <a:extLst>
              <a:ext uri="{FF2B5EF4-FFF2-40B4-BE49-F238E27FC236}">
                <a16:creationId xmlns:a16="http://schemas.microsoft.com/office/drawing/2014/main" id="{2C70A5C6-FD52-4431-95AB-FE3F6986AFF5}"/>
              </a:ext>
            </a:extLst>
          </p:cNvPr>
          <p:cNvSpPr/>
          <p:nvPr/>
        </p:nvSpPr>
        <p:spPr bwMode="auto">
          <a:xfrm rot="-1800000">
            <a:off x="417173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1" name="Freeform 23">
            <a:extLst>
              <a:ext uri="{FF2B5EF4-FFF2-40B4-BE49-F238E27FC236}">
                <a16:creationId xmlns:a16="http://schemas.microsoft.com/office/drawing/2014/main" id="{17160E70-7E27-407D-8836-799DD80E1A22}"/>
              </a:ext>
            </a:extLst>
          </p:cNvPr>
          <p:cNvSpPr/>
          <p:nvPr/>
        </p:nvSpPr>
        <p:spPr bwMode="auto">
          <a:xfrm rot="-1800000">
            <a:off x="2793437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2" name="Freeform 23">
            <a:extLst>
              <a:ext uri="{FF2B5EF4-FFF2-40B4-BE49-F238E27FC236}">
                <a16:creationId xmlns:a16="http://schemas.microsoft.com/office/drawing/2014/main" id="{9266EB20-9E74-4E39-9A19-EC1EAC799EB3}"/>
              </a:ext>
            </a:extLst>
          </p:cNvPr>
          <p:cNvSpPr/>
          <p:nvPr/>
        </p:nvSpPr>
        <p:spPr bwMode="auto">
          <a:xfrm rot="-1800000">
            <a:off x="5169701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3" name="Freeform 23">
            <a:extLst>
              <a:ext uri="{FF2B5EF4-FFF2-40B4-BE49-F238E27FC236}">
                <a16:creationId xmlns:a16="http://schemas.microsoft.com/office/drawing/2014/main" id="{2D9D5443-CB4C-4590-A27B-B968265070FF}"/>
              </a:ext>
            </a:extLst>
          </p:cNvPr>
          <p:cNvSpPr/>
          <p:nvPr/>
        </p:nvSpPr>
        <p:spPr bwMode="auto">
          <a:xfrm rot="-1800000">
            <a:off x="7545965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4" name="Freeform 23">
            <a:extLst>
              <a:ext uri="{FF2B5EF4-FFF2-40B4-BE49-F238E27FC236}">
                <a16:creationId xmlns:a16="http://schemas.microsoft.com/office/drawing/2014/main" id="{F194BEF0-5807-479D-AF0A-7084E07AD151}"/>
              </a:ext>
            </a:extLst>
          </p:cNvPr>
          <p:cNvSpPr/>
          <p:nvPr/>
        </p:nvSpPr>
        <p:spPr bwMode="auto">
          <a:xfrm rot="-1800000">
            <a:off x="9922229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5" name="Freeform 23">
            <a:extLst>
              <a:ext uri="{FF2B5EF4-FFF2-40B4-BE49-F238E27FC236}">
                <a16:creationId xmlns:a16="http://schemas.microsoft.com/office/drawing/2014/main" id="{774874FF-7D2C-4B38-BDDB-1D7CCB29B4BB}"/>
              </a:ext>
            </a:extLst>
          </p:cNvPr>
          <p:cNvSpPr/>
          <p:nvPr/>
        </p:nvSpPr>
        <p:spPr bwMode="auto">
          <a:xfrm rot="-1800000">
            <a:off x="419133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6" name="Freeform 23">
            <a:extLst>
              <a:ext uri="{FF2B5EF4-FFF2-40B4-BE49-F238E27FC236}">
                <a16:creationId xmlns:a16="http://schemas.microsoft.com/office/drawing/2014/main" id="{8A3ED0BA-4F2E-4EFE-ABBF-CFD6861FCFF4}"/>
              </a:ext>
            </a:extLst>
          </p:cNvPr>
          <p:cNvSpPr/>
          <p:nvPr/>
        </p:nvSpPr>
        <p:spPr bwMode="auto">
          <a:xfrm rot="-1800000">
            <a:off x="2795397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7" name="Freeform 23">
            <a:extLst>
              <a:ext uri="{FF2B5EF4-FFF2-40B4-BE49-F238E27FC236}">
                <a16:creationId xmlns:a16="http://schemas.microsoft.com/office/drawing/2014/main" id="{71CB9EAD-B40C-415B-B20A-7AECE53048F6}"/>
              </a:ext>
            </a:extLst>
          </p:cNvPr>
          <p:cNvSpPr/>
          <p:nvPr/>
        </p:nvSpPr>
        <p:spPr bwMode="auto">
          <a:xfrm rot="-1800000">
            <a:off x="5171661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8" name="Freeform 23">
            <a:extLst>
              <a:ext uri="{FF2B5EF4-FFF2-40B4-BE49-F238E27FC236}">
                <a16:creationId xmlns:a16="http://schemas.microsoft.com/office/drawing/2014/main" id="{515002DA-D6B7-4CBD-AB98-B165F3B244F6}"/>
              </a:ext>
            </a:extLst>
          </p:cNvPr>
          <p:cNvSpPr/>
          <p:nvPr/>
        </p:nvSpPr>
        <p:spPr bwMode="auto">
          <a:xfrm rot="-1800000">
            <a:off x="7547925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9" name="Freeform 23">
            <a:extLst>
              <a:ext uri="{FF2B5EF4-FFF2-40B4-BE49-F238E27FC236}">
                <a16:creationId xmlns:a16="http://schemas.microsoft.com/office/drawing/2014/main" id="{15C9F15A-1C82-4274-AE64-7936FF30E198}"/>
              </a:ext>
            </a:extLst>
          </p:cNvPr>
          <p:cNvSpPr/>
          <p:nvPr/>
        </p:nvSpPr>
        <p:spPr bwMode="auto">
          <a:xfrm rot="-1800000">
            <a:off x="9924189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0" name="Freeform 23">
            <a:extLst>
              <a:ext uri="{FF2B5EF4-FFF2-40B4-BE49-F238E27FC236}">
                <a16:creationId xmlns:a16="http://schemas.microsoft.com/office/drawing/2014/main" id="{9037A9D1-2943-45FF-8104-82EC8880BF3A}"/>
              </a:ext>
            </a:extLst>
          </p:cNvPr>
          <p:cNvSpPr/>
          <p:nvPr/>
        </p:nvSpPr>
        <p:spPr bwMode="auto">
          <a:xfrm rot="-1800000">
            <a:off x="421093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1" name="Freeform 23">
            <a:extLst>
              <a:ext uri="{FF2B5EF4-FFF2-40B4-BE49-F238E27FC236}">
                <a16:creationId xmlns:a16="http://schemas.microsoft.com/office/drawing/2014/main" id="{EBC36660-9C79-4781-975A-790C7DD4DE53}"/>
              </a:ext>
            </a:extLst>
          </p:cNvPr>
          <p:cNvSpPr/>
          <p:nvPr/>
        </p:nvSpPr>
        <p:spPr bwMode="auto">
          <a:xfrm rot="-1800000">
            <a:off x="2797357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2" name="Freeform 23">
            <a:extLst>
              <a:ext uri="{FF2B5EF4-FFF2-40B4-BE49-F238E27FC236}">
                <a16:creationId xmlns:a16="http://schemas.microsoft.com/office/drawing/2014/main" id="{D5318C1E-EE79-43BC-A763-C989E61E1B81}"/>
              </a:ext>
            </a:extLst>
          </p:cNvPr>
          <p:cNvSpPr/>
          <p:nvPr/>
        </p:nvSpPr>
        <p:spPr bwMode="auto">
          <a:xfrm rot="-1800000">
            <a:off x="5173621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3" name="Freeform 23">
            <a:extLst>
              <a:ext uri="{FF2B5EF4-FFF2-40B4-BE49-F238E27FC236}">
                <a16:creationId xmlns:a16="http://schemas.microsoft.com/office/drawing/2014/main" id="{C970F8DF-BE96-4A6F-BC80-46D9E787BE0C}"/>
              </a:ext>
            </a:extLst>
          </p:cNvPr>
          <p:cNvSpPr/>
          <p:nvPr/>
        </p:nvSpPr>
        <p:spPr bwMode="auto">
          <a:xfrm rot="-1800000">
            <a:off x="7549885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4" name="Freeform 23">
            <a:extLst>
              <a:ext uri="{FF2B5EF4-FFF2-40B4-BE49-F238E27FC236}">
                <a16:creationId xmlns:a16="http://schemas.microsoft.com/office/drawing/2014/main" id="{A92C34DA-BEEE-41F2-9CF6-AC5790F4882B}"/>
              </a:ext>
            </a:extLst>
          </p:cNvPr>
          <p:cNvSpPr/>
          <p:nvPr/>
        </p:nvSpPr>
        <p:spPr bwMode="auto">
          <a:xfrm rot="-1800000">
            <a:off x="9926149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" name="Text Box 13"/>
          <p:cNvSpPr txBox="1">
            <a:spLocks noChangeArrowheads="1"/>
          </p:cNvSpPr>
          <p:nvPr/>
        </p:nvSpPr>
        <p:spPr bwMode="auto">
          <a:xfrm>
            <a:off x="839416" y="1340768"/>
            <a:ext cx="10795495" cy="1955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5.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影响浮力大小的因素：物体在液体中所受浮力的大小，跟它浸在液体中的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________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有关、跟液体的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________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有关。物体浸在液体中的体积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________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、液体的密度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________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浮力就越大。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10884" y="1986152"/>
            <a:ext cx="1092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体积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5910277" y="1996059"/>
            <a:ext cx="9036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密度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TextBox 2"/>
          <p:cNvSpPr txBox="1"/>
          <p:nvPr/>
        </p:nvSpPr>
        <p:spPr>
          <a:xfrm>
            <a:off x="1579919" y="2646021"/>
            <a:ext cx="9182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越大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TextBox 2"/>
          <p:cNvSpPr txBox="1"/>
          <p:nvPr/>
        </p:nvSpPr>
        <p:spPr>
          <a:xfrm>
            <a:off x="4830157" y="2646021"/>
            <a:ext cx="1295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越大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983432" y="582633"/>
            <a:ext cx="10369152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>
              <a:lnSpc>
                <a:spcPct val="150000"/>
              </a:lnSpc>
              <a:buFontTx/>
              <a:buNone/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6.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为了直观验证阿基米德原理，实验装置如图所示，把弹簧测力计上端固定在铁架台上，用粗铁丝做一个框，挂在弹簧测力计挂钩上，在粗铁丝框上端悬吊一个金属块，下端放一个小杯。在金属块的正下方，有一个溢水杯，溢水杯放置在铁架台的支架上，溢水杯跟金属块、粗铁丝都不接触。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73038" y="14001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br>
              <a:rPr kumimoji="0" lang="en-US" altLang="zh-CN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</a:br>
            <a:endParaRPr kumimoji="0" lang="en-US" altLang="zh-CN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7" name="Picture 7" descr="G5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5640" y="3858471"/>
            <a:ext cx="7056784" cy="2945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839416" y="538802"/>
            <a:ext cx="10297144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>
              <a:lnSpc>
                <a:spcPct val="150000"/>
              </a:lnSpc>
              <a:buFontTx/>
              <a:buNone/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(1)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平稳缓慢地抬高溢水杯支架，使金属块完全浸没水中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如图甲→乙→丙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，在此过程中，弹簧测力计示数：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F</a:t>
            </a:r>
            <a:r>
              <a:rPr lang="zh-CN" altLang="en-US" sz="2800" baseline="-25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甲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________(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选填“大于”“等于”或“小于”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)F</a:t>
            </a:r>
            <a:r>
              <a:rPr lang="zh-CN" altLang="en-US" sz="2800" baseline="-25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丙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(2)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再平稳缓慢地降低溢水杯支架，使金属块完全离开水面，如图丁。可以计算出图丙中金属块所受到的浮力约为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________N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，此时浮力的测量数值比真实数值将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________(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填“偏大”或“偏小”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73038" y="14001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br>
              <a:rPr kumimoji="0" lang="en-US" altLang="zh-CN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</a:br>
            <a:endParaRPr kumimoji="0" lang="en-US" altLang="zh-CN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7" name="Picture 7" descr="G5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1664" y="4581128"/>
            <a:ext cx="5040560" cy="2103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8472264" y="1268760"/>
            <a:ext cx="95914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dirty="0">
                <a:solidFill>
                  <a:srgbClr val="F8081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等于</a:t>
            </a: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8544272" y="3212976"/>
            <a:ext cx="95914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>
                <a:solidFill>
                  <a:srgbClr val="F8081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</a:t>
            </a:r>
            <a:endParaRPr lang="zh-CN" altLang="en-US" sz="2800" dirty="0">
              <a:solidFill>
                <a:srgbClr val="F8081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5746287" y="3889834"/>
            <a:ext cx="95914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dirty="0">
                <a:solidFill>
                  <a:srgbClr val="F8081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偏大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839416" y="692696"/>
            <a:ext cx="11060210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>
              <a:lnSpc>
                <a:spcPct val="150000"/>
              </a:lnSpc>
              <a:buFontTx/>
              <a:buNone/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7.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图甲所示，水平桌面上有一底面积为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5.0×10</a:t>
            </a:r>
            <a:r>
              <a:rPr lang="zh-CN" altLang="en-US" sz="2800" baseline="30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800" baseline="30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m</a:t>
            </a:r>
            <a:r>
              <a:rPr lang="en-US" altLang="zh-CN" sz="2800" baseline="30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的圆柱形容器，容器中装有一定量的水，现将一个体积为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5.0×10</a:t>
            </a:r>
            <a:r>
              <a:rPr lang="zh-CN" altLang="en-US" sz="2800" baseline="30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800" baseline="30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5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m</a:t>
            </a:r>
            <a:r>
              <a:rPr lang="en-US" altLang="zh-CN" sz="2800" baseline="30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的物块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不吸水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放入容器中，物块漂浮在水面上，浸入水中的体积为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4.0×10</a:t>
            </a:r>
            <a:r>
              <a:rPr lang="zh-CN" altLang="en-US" sz="2800" baseline="30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800" baseline="30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5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m</a:t>
            </a:r>
            <a:r>
              <a:rPr lang="en-US" altLang="zh-CN" sz="2800" baseline="30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(g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取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10 N/kg)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求：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(1)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物块受到的浮力。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(2)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物块的质量。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(3)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如图乙所示，用力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F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缓慢向下压物块，使其恰好完全浸没在水中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水未溢出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。此时水对容器底的压强比物块被下压前增加了多少？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73038" y="14001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br>
              <a:rPr kumimoji="0" lang="en-US" altLang="zh-CN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</a:br>
            <a:endParaRPr kumimoji="0" lang="en-US" altLang="zh-CN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13" name="Picture 8" descr="G5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28248" y="2852936"/>
            <a:ext cx="2824162" cy="163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911424" y="419995"/>
            <a:ext cx="11060210" cy="5952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>
              <a:lnSpc>
                <a:spcPct val="170000"/>
              </a:lnSpc>
              <a:buFontTx/>
              <a:buNone/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解：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(1)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物块受到的浮力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F</a:t>
            </a:r>
            <a:r>
              <a:rPr lang="zh-CN" altLang="en-US" sz="2800" baseline="-25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浮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l-GR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ρ</a:t>
            </a:r>
            <a:r>
              <a:rPr lang="zh-CN" altLang="en-US" sz="2800" baseline="-25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水</a:t>
            </a:r>
            <a:r>
              <a:rPr lang="en-US" altLang="zh-CN" sz="2800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gV</a:t>
            </a:r>
            <a:r>
              <a:rPr lang="zh-CN" altLang="en-US" sz="2800" baseline="-25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排</a:t>
            </a:r>
          </a:p>
          <a:p>
            <a:pPr>
              <a:lnSpc>
                <a:spcPct val="170000"/>
              </a:lnSpc>
              <a:buFontTx/>
              <a:buNone/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1.0×10</a:t>
            </a:r>
            <a:r>
              <a:rPr lang="en-US" altLang="zh-CN" sz="2800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kg/m</a:t>
            </a:r>
            <a:r>
              <a:rPr lang="en-US" altLang="zh-CN" sz="2800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×10 N/kg×4.0×10</a:t>
            </a:r>
            <a:r>
              <a:rPr lang="zh-CN" altLang="en-US" sz="2800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800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5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m</a:t>
            </a:r>
            <a:r>
              <a:rPr lang="en-US" altLang="zh-CN" sz="2800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＝ 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0.4 N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en-US" altLang="zh-CN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  <a:buFontTx/>
              <a:buNone/>
            </a:pP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(2)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由于物块漂浮，所以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F</a:t>
            </a:r>
            <a:r>
              <a:rPr lang="zh-CN" altLang="en-US" sz="2800" baseline="-25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浮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=G</a:t>
            </a:r>
            <a:r>
              <a:rPr lang="zh-CN" altLang="en-US" sz="2800" baseline="-25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物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=0.4N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endParaRPr lang="en-US" altLang="zh-CN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  <a:buFontTx/>
              <a:buNone/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物块的质量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m=         =              =0.04kg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en-US" altLang="zh-CN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  <a:buFontTx/>
              <a:buNone/>
            </a:pP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(3)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增大的排水体积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V=5.0×10</a:t>
            </a:r>
            <a:r>
              <a:rPr lang="en-US" altLang="zh-CN" sz="2800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-5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m</a:t>
            </a:r>
            <a:r>
              <a:rPr lang="en-US" altLang="zh-CN" sz="2800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-4.0×10</a:t>
            </a:r>
            <a:r>
              <a:rPr lang="en-US" altLang="zh-CN" sz="2800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-5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m</a:t>
            </a:r>
            <a:r>
              <a:rPr lang="en-US" altLang="zh-CN" sz="2800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=1.0×10</a:t>
            </a:r>
            <a:r>
              <a:rPr lang="en-US" altLang="zh-CN" sz="2800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-5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m</a:t>
            </a:r>
            <a:r>
              <a:rPr lang="en-US" altLang="zh-CN" sz="2800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endParaRPr lang="en-US" altLang="zh-CN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  <a:buFontTx/>
              <a:buNone/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容器中水面上升的高度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h=          =                         =0.002m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endParaRPr lang="en-US" altLang="zh-CN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  <a:buFontTx/>
              <a:buNone/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容器底受到水的压强的增加量</a:t>
            </a:r>
            <a:endParaRPr lang="en-US" altLang="zh-CN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  <a:buFontTx/>
              <a:buNone/>
            </a:pP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p=ρ</a:t>
            </a:r>
            <a:r>
              <a:rPr lang="zh-CN" altLang="en-US" sz="2800" baseline="-25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水</a:t>
            </a:r>
            <a:r>
              <a:rPr lang="en-US" altLang="zh-CN" sz="2800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gh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=1.0×10</a:t>
            </a:r>
            <a:r>
              <a:rPr lang="en-US" altLang="zh-CN" sz="2800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kg/m</a:t>
            </a:r>
            <a:r>
              <a:rPr lang="en-US" altLang="zh-CN" sz="2800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×10N/kg×0.002m=20Pa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en-US" altLang="zh-CN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73038" y="14001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br>
              <a:rPr kumimoji="0" lang="en-US" altLang="zh-CN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</a:br>
            <a:endParaRPr kumimoji="0" lang="en-US" altLang="zh-CN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467868" y="2564904"/>
            <a:ext cx="878230" cy="957272"/>
            <a:chOff x="3417570" y="5876197"/>
            <a:chExt cx="878230" cy="957272"/>
          </a:xfrm>
        </p:grpSpPr>
        <p:sp>
          <p:nvSpPr>
            <p:cNvPr id="7" name="矩形 6"/>
            <p:cNvSpPr/>
            <p:nvPr/>
          </p:nvSpPr>
          <p:spPr>
            <a:xfrm>
              <a:off x="3519556" y="5876197"/>
              <a:ext cx="77624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altLang="zh-CN" sz="28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仿宋" panose="02010609060101010101" charset="-122"/>
                </a:rPr>
                <a:t>G</a:t>
              </a:r>
              <a:r>
                <a:rPr lang="zh-CN" altLang="en-US" sz="2800" baseline="-250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仿宋" panose="02010609060101010101" charset="-122"/>
                </a:rPr>
                <a:t>物</a:t>
              </a:r>
              <a:endParaRPr lang="zh-CN" altLang="en-US" sz="2800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3655650" y="6310249"/>
              <a:ext cx="50405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8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g</a:t>
              </a:r>
              <a:endPara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9" name="直接连接符 8"/>
            <p:cNvCxnSpPr/>
            <p:nvPr/>
          </p:nvCxnSpPr>
          <p:spPr>
            <a:xfrm>
              <a:off x="3417570" y="6396335"/>
              <a:ext cx="776605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组合 9"/>
          <p:cNvGrpSpPr/>
          <p:nvPr/>
        </p:nvGrpSpPr>
        <p:grpSpPr>
          <a:xfrm>
            <a:off x="4574071" y="2631646"/>
            <a:ext cx="1577287" cy="985094"/>
            <a:chOff x="3344511" y="5934461"/>
            <a:chExt cx="1068725" cy="985094"/>
          </a:xfrm>
        </p:grpSpPr>
        <p:sp>
          <p:nvSpPr>
            <p:cNvPr id="11" name="矩形 10"/>
            <p:cNvSpPr/>
            <p:nvPr/>
          </p:nvSpPr>
          <p:spPr>
            <a:xfrm>
              <a:off x="3482524" y="5934461"/>
              <a:ext cx="77624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8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仿宋" panose="02010609060101010101" charset="-122"/>
                </a:rPr>
                <a:t>0.4N</a:t>
              </a:r>
              <a:endParaRPr lang="zh-CN" altLang="en-US" sz="2800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3344511" y="6396335"/>
              <a:ext cx="106872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8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10N/kg</a:t>
              </a:r>
              <a:endPara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4" name="直接连接符 13"/>
            <p:cNvCxnSpPr/>
            <p:nvPr/>
          </p:nvCxnSpPr>
          <p:spPr>
            <a:xfrm>
              <a:off x="3417570" y="6396335"/>
              <a:ext cx="776605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组合 14"/>
          <p:cNvGrpSpPr/>
          <p:nvPr/>
        </p:nvGrpSpPr>
        <p:grpSpPr>
          <a:xfrm>
            <a:off x="5145762" y="4082964"/>
            <a:ext cx="910480" cy="906090"/>
            <a:chOff x="3417570" y="5963448"/>
            <a:chExt cx="910480" cy="906090"/>
          </a:xfrm>
        </p:grpSpPr>
        <p:sp>
          <p:nvSpPr>
            <p:cNvPr id="16" name="矩形 15"/>
            <p:cNvSpPr/>
            <p:nvPr/>
          </p:nvSpPr>
          <p:spPr>
            <a:xfrm>
              <a:off x="3551806" y="5963448"/>
              <a:ext cx="77624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altLang="zh-CN" sz="28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仿宋" panose="02010609060101010101" charset="-122"/>
                </a:rPr>
                <a:t>V</a:t>
              </a:r>
              <a:endParaRPr lang="zh-CN" altLang="en-US" sz="2800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3553844" y="6346318"/>
              <a:ext cx="50405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8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</a:t>
              </a:r>
              <a:endPara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8" name="直接连接符 17"/>
            <p:cNvCxnSpPr/>
            <p:nvPr/>
          </p:nvCxnSpPr>
          <p:spPr>
            <a:xfrm>
              <a:off x="3417570" y="6396335"/>
              <a:ext cx="776605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组合 18"/>
          <p:cNvGrpSpPr/>
          <p:nvPr/>
        </p:nvGrpSpPr>
        <p:grpSpPr>
          <a:xfrm>
            <a:off x="6549354" y="4077072"/>
            <a:ext cx="2733097" cy="984594"/>
            <a:chOff x="3417570" y="5934960"/>
            <a:chExt cx="1851869" cy="984594"/>
          </a:xfrm>
        </p:grpSpPr>
        <p:sp>
          <p:nvSpPr>
            <p:cNvPr id="20" name="矩形 19"/>
            <p:cNvSpPr/>
            <p:nvPr/>
          </p:nvSpPr>
          <p:spPr>
            <a:xfrm>
              <a:off x="3503145" y="5934960"/>
              <a:ext cx="153069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8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1.0×10</a:t>
              </a:r>
              <a:r>
                <a:rPr lang="en-US" altLang="zh-CN" sz="2800" baseline="300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-5</a:t>
              </a:r>
              <a:r>
                <a:rPr lang="en-US" altLang="zh-CN" sz="28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m</a:t>
              </a:r>
              <a:r>
                <a:rPr lang="en-US" altLang="zh-CN" sz="2800" baseline="300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3</a:t>
              </a:r>
              <a:endParaRPr lang="zh-CN" altLang="en-US" sz="2800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3503145" y="6396334"/>
              <a:ext cx="176629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8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5.0×10</a:t>
              </a:r>
              <a:r>
                <a:rPr lang="en-US" altLang="zh-CN" sz="2800" baseline="300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-3</a:t>
              </a:r>
              <a:r>
                <a:rPr lang="en-US" altLang="zh-CN" sz="28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m</a:t>
              </a:r>
              <a:r>
                <a:rPr lang="en-US" altLang="zh-CN" sz="2800" baseline="300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2</a:t>
              </a:r>
              <a:endPara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2" name="直接连接符 21"/>
            <p:cNvCxnSpPr/>
            <p:nvPr/>
          </p:nvCxnSpPr>
          <p:spPr>
            <a:xfrm>
              <a:off x="3417570" y="6396335"/>
              <a:ext cx="154686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矩形 32"/>
          <p:cNvSpPr/>
          <p:nvPr/>
        </p:nvSpPr>
        <p:spPr>
          <a:xfrm>
            <a:off x="0" y="1052513"/>
            <a:ext cx="12192000" cy="4716462"/>
          </a:xfrm>
          <a:prstGeom prst="rect">
            <a:avLst/>
          </a:prstGeom>
          <a:solidFill>
            <a:schemeClr val="bg2">
              <a:lumMod val="1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0" y="1626235"/>
            <a:ext cx="3668105" cy="3284220"/>
            <a:chOff x="0" y="1626235"/>
            <a:chExt cx="3668105" cy="3284220"/>
          </a:xfrm>
        </p:grpSpPr>
        <p:pic>
          <p:nvPicPr>
            <p:cNvPr id="13" name="图片 12" descr="学练优物理"/>
            <p:cNvPicPr>
              <a:picLocks noChangeAspect="1"/>
            </p:cNvPicPr>
            <p:nvPr/>
          </p:nvPicPr>
          <p:blipFill>
            <a:blip r:embed="rId3" cstate="hqprint"/>
            <a:srcRect/>
            <a:stretch>
              <a:fillRect/>
            </a:stretch>
          </p:blipFill>
          <p:spPr>
            <a:xfrm>
              <a:off x="0" y="1739265"/>
              <a:ext cx="2195195" cy="3171190"/>
            </a:xfrm>
            <a:prstGeom prst="rect">
              <a:avLst/>
            </a:prstGeom>
          </p:spPr>
        </p:pic>
        <p:pic>
          <p:nvPicPr>
            <p:cNvPr id="14" name="图片 13" descr="学练优化学"/>
            <p:cNvPicPr>
              <a:picLocks noChangeAspect="1"/>
            </p:cNvPicPr>
            <p:nvPr/>
          </p:nvPicPr>
          <p:blipFill>
            <a:blip r:embed="rId4" cstate="hqprint"/>
            <a:srcRect/>
            <a:stretch>
              <a:fillRect/>
            </a:stretch>
          </p:blipFill>
          <p:spPr>
            <a:xfrm>
              <a:off x="736310" y="1739265"/>
              <a:ext cx="2133600" cy="3048000"/>
            </a:xfrm>
            <a:prstGeom prst="rect">
              <a:avLst/>
            </a:prstGeom>
          </p:spPr>
        </p:pic>
        <p:pic>
          <p:nvPicPr>
            <p:cNvPr id="15" name="图片 14" descr="学练优生物"/>
            <p:cNvPicPr>
              <a:picLocks noChangeAspect="1"/>
            </p:cNvPicPr>
            <p:nvPr/>
          </p:nvPicPr>
          <p:blipFill>
            <a:blip r:embed="rId5" cstate="hqprint"/>
            <a:srcRect/>
            <a:stretch>
              <a:fillRect/>
            </a:stretch>
          </p:blipFill>
          <p:spPr>
            <a:xfrm>
              <a:off x="1361785" y="1626235"/>
              <a:ext cx="2306320" cy="3115310"/>
            </a:xfrm>
            <a:prstGeom prst="rect">
              <a:avLst/>
            </a:prstGeom>
          </p:spPr>
        </p:pic>
      </p:grpSp>
      <p:grpSp>
        <p:nvGrpSpPr>
          <p:cNvPr id="16" name="组合 15"/>
          <p:cNvGrpSpPr/>
          <p:nvPr/>
        </p:nvGrpSpPr>
        <p:grpSpPr>
          <a:xfrm>
            <a:off x="3857625" y="1482725"/>
            <a:ext cx="3130605" cy="3202305"/>
            <a:chOff x="3857625" y="1482725"/>
            <a:chExt cx="3130605" cy="3202305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57625" y="1683385"/>
              <a:ext cx="2199640" cy="3001645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7" cstate="hqprint"/>
            <a:srcRect/>
            <a:stretch>
              <a:fillRect/>
            </a:stretch>
          </p:blipFill>
          <p:spPr>
            <a:xfrm>
              <a:off x="4124380" y="1482725"/>
              <a:ext cx="2863850" cy="3183890"/>
            </a:xfrm>
            <a:prstGeom prst="rect">
              <a:avLst/>
            </a:prstGeom>
          </p:spPr>
        </p:pic>
      </p:grpSp>
      <p:pic>
        <p:nvPicPr>
          <p:cNvPr id="19" name="图片 18" descr="时习之物理"/>
          <p:cNvPicPr>
            <a:picLocks noChangeAspect="1"/>
          </p:cNvPicPr>
          <p:nvPr/>
        </p:nvPicPr>
        <p:blipFill>
          <a:blip r:embed="rId8" cstate="hqprint"/>
          <a:srcRect/>
          <a:stretch>
            <a:fillRect/>
          </a:stretch>
        </p:blipFill>
        <p:spPr>
          <a:xfrm>
            <a:off x="6703520" y="1626235"/>
            <a:ext cx="2337435" cy="3078480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3529190" y="6028055"/>
            <a:ext cx="4386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更多精彩，请访问：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www.youyi100.com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754596" y="5063490"/>
            <a:ext cx="22758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初中《学练优》系列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4069198" y="5067251"/>
            <a:ext cx="22758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solidFill>
                  <a:srgbClr val="258BFD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初中《新领程》系列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6778240" y="5063490"/>
            <a:ext cx="22758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solidFill>
                  <a:srgbClr val="258BFD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初中《时习之》系列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9517114" y="5056216"/>
            <a:ext cx="22758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solidFill>
                  <a:srgbClr val="258BFD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初中《优干线》系列</a:t>
            </a:r>
          </a:p>
        </p:txBody>
      </p:sp>
      <p:grpSp>
        <p:nvGrpSpPr>
          <p:cNvPr id="26" name="组合 25"/>
          <p:cNvGrpSpPr/>
          <p:nvPr/>
        </p:nvGrpSpPr>
        <p:grpSpPr>
          <a:xfrm>
            <a:off x="9149636" y="2369708"/>
            <a:ext cx="2815450" cy="1914419"/>
            <a:chOff x="9149636" y="2369708"/>
            <a:chExt cx="2815450" cy="1914419"/>
          </a:xfrm>
        </p:grpSpPr>
        <p:pic>
          <p:nvPicPr>
            <p:cNvPr id="27" name="图片 26"/>
            <p:cNvPicPr>
              <a:picLocks noChangeAspect="1"/>
            </p:cNvPicPr>
            <p:nvPr/>
          </p:nvPicPr>
          <p:blipFill rotWithShape="1">
            <a:blip r:embed="rId9" cstate="hqprint"/>
            <a:srcRect/>
            <a:stretch>
              <a:fillRect/>
            </a:stretch>
          </p:blipFill>
          <p:spPr>
            <a:xfrm rot="273989">
              <a:off x="9159011" y="2369708"/>
              <a:ext cx="2806075" cy="178531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</p:spPr>
        </p:pic>
        <p:pic>
          <p:nvPicPr>
            <p:cNvPr id="28" name="图片 27"/>
            <p:cNvPicPr>
              <a:picLocks noChangeAspect="1"/>
            </p:cNvPicPr>
            <p:nvPr/>
          </p:nvPicPr>
          <p:blipFill rotWithShape="1">
            <a:blip r:embed="rId10" cstate="hqprint"/>
            <a:srcRect/>
            <a:stretch>
              <a:fillRect/>
            </a:stretch>
          </p:blipFill>
          <p:spPr>
            <a:xfrm rot="21034940">
              <a:off x="9149636" y="2487677"/>
              <a:ext cx="2758877" cy="179645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</p:spPr>
        </p:pic>
      </p:grpSp>
      <p:pic>
        <p:nvPicPr>
          <p:cNvPr id="29" name="图片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376807"/>
            <a:ext cx="143827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文本框 29"/>
          <p:cNvSpPr txBox="1"/>
          <p:nvPr/>
        </p:nvSpPr>
        <p:spPr>
          <a:xfrm>
            <a:off x="643782" y="926019"/>
            <a:ext cx="1659274" cy="126816"/>
          </a:xfrm>
          <a:custGeom>
            <a:avLst/>
            <a:gdLst/>
            <a:ahLst/>
            <a:cxnLst/>
            <a:rect l="l" t="t" r="r" b="b"/>
            <a:pathLst>
              <a:path w="1659274" h="126816">
                <a:moveTo>
                  <a:pt x="982294" y="85202"/>
                </a:moveTo>
                <a:cubicBezTo>
                  <a:pt x="985684" y="93731"/>
                  <a:pt x="986706" y="100810"/>
                  <a:pt x="985361" y="106438"/>
                </a:cubicBezTo>
                <a:cubicBezTo>
                  <a:pt x="984017" y="112067"/>
                  <a:pt x="981572" y="115878"/>
                  <a:pt x="978027" y="117873"/>
                </a:cubicBezTo>
                <a:cubicBezTo>
                  <a:pt x="975566" y="119268"/>
                  <a:pt x="973088" y="119679"/>
                  <a:pt x="970593" y="119108"/>
                </a:cubicBezTo>
                <a:cubicBezTo>
                  <a:pt x="968098" y="118536"/>
                  <a:pt x="966353" y="117017"/>
                  <a:pt x="965359" y="114548"/>
                </a:cubicBezTo>
                <a:cubicBezTo>
                  <a:pt x="964695" y="112134"/>
                  <a:pt x="964923" y="110003"/>
                  <a:pt x="966042" y="108154"/>
                </a:cubicBezTo>
                <a:cubicBezTo>
                  <a:pt x="967162" y="106305"/>
                  <a:pt x="968757" y="104838"/>
                  <a:pt x="970826" y="103755"/>
                </a:cubicBezTo>
                <a:cubicBezTo>
                  <a:pt x="973357" y="102285"/>
                  <a:pt x="975630" y="99924"/>
                  <a:pt x="977644" y="96671"/>
                </a:cubicBezTo>
                <a:cubicBezTo>
                  <a:pt x="979658" y="93417"/>
                  <a:pt x="980630" y="89689"/>
                  <a:pt x="980561" y="85486"/>
                </a:cubicBezTo>
                <a:close/>
                <a:moveTo>
                  <a:pt x="1059637" y="84144"/>
                </a:moveTo>
                <a:cubicBezTo>
                  <a:pt x="1069467" y="87104"/>
                  <a:pt x="1076353" y="90778"/>
                  <a:pt x="1080296" y="95164"/>
                </a:cubicBezTo>
                <a:cubicBezTo>
                  <a:pt x="1084239" y="99551"/>
                  <a:pt x="1086071" y="103694"/>
                  <a:pt x="1085791" y="107595"/>
                </a:cubicBezTo>
                <a:cubicBezTo>
                  <a:pt x="1085510" y="111496"/>
                  <a:pt x="1083950" y="114198"/>
                  <a:pt x="1081109" y="115702"/>
                </a:cubicBezTo>
                <a:cubicBezTo>
                  <a:pt x="1078268" y="117205"/>
                  <a:pt x="1074978" y="116554"/>
                  <a:pt x="1071239" y="113749"/>
                </a:cubicBezTo>
                <a:cubicBezTo>
                  <a:pt x="1070872" y="108634"/>
                  <a:pt x="1069472" y="103501"/>
                  <a:pt x="1067038" y="98349"/>
                </a:cubicBezTo>
                <a:cubicBezTo>
                  <a:pt x="1064605" y="93197"/>
                  <a:pt x="1061738" y="88729"/>
                  <a:pt x="1058437" y="84944"/>
                </a:cubicBezTo>
                <a:close/>
                <a:moveTo>
                  <a:pt x="995096" y="82810"/>
                </a:moveTo>
                <a:lnTo>
                  <a:pt x="1014965" y="84411"/>
                </a:lnTo>
                <a:cubicBezTo>
                  <a:pt x="1014901" y="85283"/>
                  <a:pt x="1014529" y="86005"/>
                  <a:pt x="1013848" y="86578"/>
                </a:cubicBezTo>
                <a:cubicBezTo>
                  <a:pt x="1013168" y="87150"/>
                  <a:pt x="1012162" y="87539"/>
                  <a:pt x="1010831" y="87744"/>
                </a:cubicBezTo>
                <a:lnTo>
                  <a:pt x="1010831" y="106021"/>
                </a:lnTo>
                <a:cubicBezTo>
                  <a:pt x="1010748" y="106932"/>
                  <a:pt x="1011048" y="107544"/>
                  <a:pt x="1011731" y="107855"/>
                </a:cubicBezTo>
                <a:cubicBezTo>
                  <a:pt x="1012415" y="108166"/>
                  <a:pt x="1013982" y="108311"/>
                  <a:pt x="1016432" y="108289"/>
                </a:cubicBezTo>
                <a:lnTo>
                  <a:pt x="1033101" y="108289"/>
                </a:lnTo>
                <a:cubicBezTo>
                  <a:pt x="1036018" y="108291"/>
                  <a:pt x="1038651" y="108286"/>
                  <a:pt x="1041002" y="108272"/>
                </a:cubicBezTo>
                <a:cubicBezTo>
                  <a:pt x="1043352" y="108258"/>
                  <a:pt x="1045119" y="108219"/>
                  <a:pt x="1046302" y="108155"/>
                </a:cubicBezTo>
                <a:cubicBezTo>
                  <a:pt x="1047336" y="108102"/>
                  <a:pt x="1048136" y="107941"/>
                  <a:pt x="1048703" y="107672"/>
                </a:cubicBezTo>
                <a:cubicBezTo>
                  <a:pt x="1049269" y="107402"/>
                  <a:pt x="1049803" y="106941"/>
                  <a:pt x="1050303" y="106288"/>
                </a:cubicBezTo>
                <a:cubicBezTo>
                  <a:pt x="1051095" y="105216"/>
                  <a:pt x="1052011" y="103493"/>
                  <a:pt x="1053053" y="101120"/>
                </a:cubicBezTo>
                <a:cubicBezTo>
                  <a:pt x="1054095" y="98748"/>
                  <a:pt x="1055312" y="95758"/>
                  <a:pt x="1056704" y="92152"/>
                </a:cubicBezTo>
                <a:lnTo>
                  <a:pt x="1058170" y="92152"/>
                </a:lnTo>
                <a:lnTo>
                  <a:pt x="1058437" y="106688"/>
                </a:lnTo>
                <a:cubicBezTo>
                  <a:pt x="1060787" y="107477"/>
                  <a:pt x="1062388" y="108366"/>
                  <a:pt x="1063238" y="109354"/>
                </a:cubicBezTo>
                <a:cubicBezTo>
                  <a:pt x="1064088" y="110342"/>
                  <a:pt x="1064488" y="111496"/>
                  <a:pt x="1064438" y="112817"/>
                </a:cubicBezTo>
                <a:cubicBezTo>
                  <a:pt x="1064524" y="115064"/>
                  <a:pt x="1063641" y="116830"/>
                  <a:pt x="1061791" y="118115"/>
                </a:cubicBezTo>
                <a:cubicBezTo>
                  <a:pt x="1059940" y="119400"/>
                  <a:pt x="1056608" y="120307"/>
                  <a:pt x="1051794" y="120837"/>
                </a:cubicBezTo>
                <a:cubicBezTo>
                  <a:pt x="1046981" y="121368"/>
                  <a:pt x="1040171" y="121624"/>
                  <a:pt x="1031367" y="121607"/>
                </a:cubicBezTo>
                <a:lnTo>
                  <a:pt x="1013898" y="121607"/>
                </a:lnTo>
                <a:cubicBezTo>
                  <a:pt x="1006406" y="121729"/>
                  <a:pt x="1001355" y="120919"/>
                  <a:pt x="998746" y="119176"/>
                </a:cubicBezTo>
                <a:cubicBezTo>
                  <a:pt x="996138" y="117434"/>
                  <a:pt x="994921" y="114027"/>
                  <a:pt x="995096" y="108955"/>
                </a:cubicBezTo>
                <a:close/>
                <a:moveTo>
                  <a:pt x="1019899" y="78818"/>
                </a:moveTo>
                <a:cubicBezTo>
                  <a:pt x="1028604" y="80960"/>
                  <a:pt x="1034638" y="83794"/>
                  <a:pt x="1038001" y="87318"/>
                </a:cubicBezTo>
                <a:cubicBezTo>
                  <a:pt x="1041364" y="90843"/>
                  <a:pt x="1042831" y="94209"/>
                  <a:pt x="1042402" y="97416"/>
                </a:cubicBezTo>
                <a:cubicBezTo>
                  <a:pt x="1041973" y="100624"/>
                  <a:pt x="1040422" y="102822"/>
                  <a:pt x="1037751" y="104012"/>
                </a:cubicBezTo>
                <a:cubicBezTo>
                  <a:pt x="1035080" y="105202"/>
                  <a:pt x="1032063" y="104533"/>
                  <a:pt x="1028700" y="102005"/>
                </a:cubicBezTo>
                <a:cubicBezTo>
                  <a:pt x="1028283" y="97987"/>
                  <a:pt x="1027117" y="93987"/>
                  <a:pt x="1025200" y="90003"/>
                </a:cubicBezTo>
                <a:cubicBezTo>
                  <a:pt x="1023283" y="86019"/>
                  <a:pt x="1021116" y="82552"/>
                  <a:pt x="1018699" y="79602"/>
                </a:cubicBezTo>
                <a:close/>
                <a:moveTo>
                  <a:pt x="216294" y="59474"/>
                </a:moveTo>
                <a:lnTo>
                  <a:pt x="230962" y="70676"/>
                </a:lnTo>
                <a:cubicBezTo>
                  <a:pt x="230487" y="71273"/>
                  <a:pt x="229771" y="71779"/>
                  <a:pt x="228812" y="72192"/>
                </a:cubicBezTo>
                <a:cubicBezTo>
                  <a:pt x="227854" y="72606"/>
                  <a:pt x="226703" y="72945"/>
                  <a:pt x="225362" y="73209"/>
                </a:cubicBezTo>
                <a:cubicBezTo>
                  <a:pt x="224748" y="74843"/>
                  <a:pt x="224075" y="76643"/>
                  <a:pt x="223345" y="78610"/>
                </a:cubicBezTo>
                <a:cubicBezTo>
                  <a:pt x="222614" y="80577"/>
                  <a:pt x="221908" y="82510"/>
                  <a:pt x="221228" y="84411"/>
                </a:cubicBezTo>
                <a:lnTo>
                  <a:pt x="231362" y="84411"/>
                </a:lnTo>
                <a:lnTo>
                  <a:pt x="239097" y="77210"/>
                </a:lnTo>
                <a:lnTo>
                  <a:pt x="252965" y="88411"/>
                </a:lnTo>
                <a:cubicBezTo>
                  <a:pt x="252507" y="88947"/>
                  <a:pt x="251857" y="89409"/>
                  <a:pt x="251015" y="89795"/>
                </a:cubicBezTo>
                <a:cubicBezTo>
                  <a:pt x="250173" y="90181"/>
                  <a:pt x="249090" y="90475"/>
                  <a:pt x="247764" y="90678"/>
                </a:cubicBezTo>
                <a:cubicBezTo>
                  <a:pt x="247059" y="98971"/>
                  <a:pt x="245836" y="105788"/>
                  <a:pt x="244097" y="111131"/>
                </a:cubicBezTo>
                <a:cubicBezTo>
                  <a:pt x="242358" y="116473"/>
                  <a:pt x="239936" y="120190"/>
                  <a:pt x="236830" y="122282"/>
                </a:cubicBezTo>
                <a:cubicBezTo>
                  <a:pt x="234927" y="123488"/>
                  <a:pt x="232599" y="124410"/>
                  <a:pt x="229845" y="125049"/>
                </a:cubicBezTo>
                <a:cubicBezTo>
                  <a:pt x="227092" y="125688"/>
                  <a:pt x="223731" y="126010"/>
                  <a:pt x="219761" y="126016"/>
                </a:cubicBezTo>
                <a:cubicBezTo>
                  <a:pt x="219786" y="123993"/>
                  <a:pt x="219603" y="122138"/>
                  <a:pt x="219211" y="120449"/>
                </a:cubicBezTo>
                <a:cubicBezTo>
                  <a:pt x="218819" y="118759"/>
                  <a:pt x="218069" y="117370"/>
                  <a:pt x="216961" y="116281"/>
                </a:cubicBezTo>
                <a:cubicBezTo>
                  <a:pt x="215574" y="115078"/>
                  <a:pt x="213580" y="114017"/>
                  <a:pt x="210977" y="113098"/>
                </a:cubicBezTo>
                <a:cubicBezTo>
                  <a:pt x="208374" y="112178"/>
                  <a:pt x="205479" y="111417"/>
                  <a:pt x="202292" y="110814"/>
                </a:cubicBezTo>
                <a:lnTo>
                  <a:pt x="202425" y="109080"/>
                </a:lnTo>
                <a:cubicBezTo>
                  <a:pt x="204719" y="109307"/>
                  <a:pt x="207229" y="109521"/>
                  <a:pt x="209957" y="109722"/>
                </a:cubicBezTo>
                <a:cubicBezTo>
                  <a:pt x="212685" y="109924"/>
                  <a:pt x="215206" y="110089"/>
                  <a:pt x="217519" y="110216"/>
                </a:cubicBezTo>
                <a:cubicBezTo>
                  <a:pt x="219832" y="110344"/>
                  <a:pt x="221513" y="110410"/>
                  <a:pt x="222561" y="110414"/>
                </a:cubicBezTo>
                <a:cubicBezTo>
                  <a:pt x="223611" y="110419"/>
                  <a:pt x="224478" y="110342"/>
                  <a:pt x="225162" y="110181"/>
                </a:cubicBezTo>
                <a:cubicBezTo>
                  <a:pt x="225845" y="110019"/>
                  <a:pt x="226445" y="109742"/>
                  <a:pt x="226962" y="109347"/>
                </a:cubicBezTo>
                <a:cubicBezTo>
                  <a:pt x="228168" y="108419"/>
                  <a:pt x="229223" y="106108"/>
                  <a:pt x="230129" y="102413"/>
                </a:cubicBezTo>
                <a:cubicBezTo>
                  <a:pt x="231035" y="98718"/>
                  <a:pt x="231757" y="94006"/>
                  <a:pt x="232296" y="88278"/>
                </a:cubicBezTo>
                <a:lnTo>
                  <a:pt x="220828" y="88278"/>
                </a:lnTo>
                <a:lnTo>
                  <a:pt x="214960" y="94545"/>
                </a:lnTo>
                <a:lnTo>
                  <a:pt x="200959" y="85344"/>
                </a:lnTo>
                <a:cubicBezTo>
                  <a:pt x="201703" y="84805"/>
                  <a:pt x="202548" y="84283"/>
                  <a:pt x="203492" y="83777"/>
                </a:cubicBezTo>
                <a:cubicBezTo>
                  <a:pt x="204437" y="83272"/>
                  <a:pt x="205415" y="82816"/>
                  <a:pt x="206426" y="82410"/>
                </a:cubicBezTo>
                <a:cubicBezTo>
                  <a:pt x="207109" y="80574"/>
                  <a:pt x="207809" y="78613"/>
                  <a:pt x="208526" y="76526"/>
                </a:cubicBezTo>
                <a:cubicBezTo>
                  <a:pt x="209243" y="74440"/>
                  <a:pt x="209876" y="72445"/>
                  <a:pt x="210427" y="70542"/>
                </a:cubicBezTo>
                <a:lnTo>
                  <a:pt x="191891" y="70542"/>
                </a:lnTo>
                <a:cubicBezTo>
                  <a:pt x="190166" y="84672"/>
                  <a:pt x="185182" y="96384"/>
                  <a:pt x="176939" y="105680"/>
                </a:cubicBezTo>
                <a:cubicBezTo>
                  <a:pt x="168696" y="114976"/>
                  <a:pt x="155945" y="121888"/>
                  <a:pt x="138684" y="126416"/>
                </a:cubicBezTo>
                <a:lnTo>
                  <a:pt x="138017" y="124949"/>
                </a:lnTo>
                <a:cubicBezTo>
                  <a:pt x="150600" y="118565"/>
                  <a:pt x="159573" y="110864"/>
                  <a:pt x="164937" y="101846"/>
                </a:cubicBezTo>
                <a:cubicBezTo>
                  <a:pt x="170302" y="92828"/>
                  <a:pt x="173375" y="82394"/>
                  <a:pt x="174155" y="70542"/>
                </a:cubicBezTo>
                <a:lnTo>
                  <a:pt x="158020" y="70542"/>
                </a:lnTo>
                <a:lnTo>
                  <a:pt x="156820" y="66675"/>
                </a:lnTo>
                <a:lnTo>
                  <a:pt x="210026" y="66675"/>
                </a:lnTo>
                <a:close/>
                <a:moveTo>
                  <a:pt x="875614" y="58941"/>
                </a:moveTo>
                <a:lnTo>
                  <a:pt x="895217" y="66675"/>
                </a:lnTo>
                <a:cubicBezTo>
                  <a:pt x="894970" y="67547"/>
                  <a:pt x="894331" y="68203"/>
                  <a:pt x="893300" y="68642"/>
                </a:cubicBezTo>
                <a:cubicBezTo>
                  <a:pt x="892269" y="69081"/>
                  <a:pt x="890730" y="69270"/>
                  <a:pt x="888683" y="69209"/>
                </a:cubicBezTo>
                <a:cubicBezTo>
                  <a:pt x="888149" y="69748"/>
                  <a:pt x="887616" y="70303"/>
                  <a:pt x="887082" y="70876"/>
                </a:cubicBezTo>
                <a:cubicBezTo>
                  <a:pt x="886549" y="71448"/>
                  <a:pt x="886016" y="72004"/>
                  <a:pt x="885482" y="72543"/>
                </a:cubicBezTo>
                <a:lnTo>
                  <a:pt x="916686" y="72543"/>
                </a:lnTo>
                <a:lnTo>
                  <a:pt x="924820" y="64808"/>
                </a:lnTo>
                <a:lnTo>
                  <a:pt x="939756" y="77343"/>
                </a:lnTo>
                <a:cubicBezTo>
                  <a:pt x="939231" y="77999"/>
                  <a:pt x="938414" y="78488"/>
                  <a:pt x="937305" y="78810"/>
                </a:cubicBezTo>
                <a:cubicBezTo>
                  <a:pt x="936197" y="79132"/>
                  <a:pt x="934747" y="79354"/>
                  <a:pt x="932955" y="79477"/>
                </a:cubicBezTo>
                <a:cubicBezTo>
                  <a:pt x="923218" y="92695"/>
                  <a:pt x="910355" y="103130"/>
                  <a:pt x="894367" y="110781"/>
                </a:cubicBezTo>
                <a:cubicBezTo>
                  <a:pt x="878379" y="118432"/>
                  <a:pt x="858082" y="123599"/>
                  <a:pt x="833476" y="126283"/>
                </a:cubicBezTo>
                <a:lnTo>
                  <a:pt x="832809" y="124282"/>
                </a:lnTo>
                <a:cubicBezTo>
                  <a:pt x="851947" y="119662"/>
                  <a:pt x="868411" y="113534"/>
                  <a:pt x="882199" y="105897"/>
                </a:cubicBezTo>
                <a:cubicBezTo>
                  <a:pt x="895986" y="98260"/>
                  <a:pt x="907082" y="88431"/>
                  <a:pt x="915486" y="76410"/>
                </a:cubicBezTo>
                <a:lnTo>
                  <a:pt x="881348" y="76410"/>
                </a:lnTo>
                <a:cubicBezTo>
                  <a:pt x="879370" y="78299"/>
                  <a:pt x="877192" y="80121"/>
                  <a:pt x="874814" y="81877"/>
                </a:cubicBezTo>
                <a:cubicBezTo>
                  <a:pt x="880436" y="83377"/>
                  <a:pt x="884295" y="85378"/>
                  <a:pt x="886391" y="87880"/>
                </a:cubicBezTo>
                <a:cubicBezTo>
                  <a:pt x="888487" y="90382"/>
                  <a:pt x="889295" y="92787"/>
                  <a:pt x="888816" y="95095"/>
                </a:cubicBezTo>
                <a:cubicBezTo>
                  <a:pt x="888337" y="97404"/>
                  <a:pt x="887045" y="99017"/>
                  <a:pt x="884941" y="99936"/>
                </a:cubicBezTo>
                <a:cubicBezTo>
                  <a:pt x="882836" y="100854"/>
                  <a:pt x="880394" y="100480"/>
                  <a:pt x="877615" y="98812"/>
                </a:cubicBezTo>
                <a:cubicBezTo>
                  <a:pt x="876976" y="96523"/>
                  <a:pt x="875953" y="94234"/>
                  <a:pt x="874548" y="91945"/>
                </a:cubicBezTo>
                <a:cubicBezTo>
                  <a:pt x="873142" y="89656"/>
                  <a:pt x="871586" y="87500"/>
                  <a:pt x="869880" y="85477"/>
                </a:cubicBezTo>
                <a:cubicBezTo>
                  <a:pt x="864799" y="88970"/>
                  <a:pt x="859293" y="92153"/>
                  <a:pt x="853362" y="95029"/>
                </a:cubicBezTo>
                <a:cubicBezTo>
                  <a:pt x="847430" y="97904"/>
                  <a:pt x="841157" y="100321"/>
                  <a:pt x="834543" y="102280"/>
                </a:cubicBezTo>
                <a:lnTo>
                  <a:pt x="833476" y="100813"/>
                </a:lnTo>
                <a:cubicBezTo>
                  <a:pt x="839705" y="97268"/>
                  <a:pt x="845589" y="93097"/>
                  <a:pt x="851127" y="88298"/>
                </a:cubicBezTo>
                <a:cubicBezTo>
                  <a:pt x="856665" y="83499"/>
                  <a:pt x="861552" y="78537"/>
                  <a:pt x="865786" y="73412"/>
                </a:cubicBezTo>
                <a:cubicBezTo>
                  <a:pt x="870020" y="68287"/>
                  <a:pt x="873296" y="63463"/>
                  <a:pt x="875614" y="58941"/>
                </a:cubicBezTo>
                <a:close/>
                <a:moveTo>
                  <a:pt x="311372" y="57874"/>
                </a:moveTo>
                <a:lnTo>
                  <a:pt x="324707" y="71076"/>
                </a:lnTo>
                <a:cubicBezTo>
                  <a:pt x="324196" y="71601"/>
                  <a:pt x="323518" y="71984"/>
                  <a:pt x="322674" y="72226"/>
                </a:cubicBezTo>
                <a:cubicBezTo>
                  <a:pt x="321829" y="72468"/>
                  <a:pt x="320685" y="72618"/>
                  <a:pt x="319240" y="72676"/>
                </a:cubicBezTo>
                <a:cubicBezTo>
                  <a:pt x="316673" y="75710"/>
                  <a:pt x="313573" y="79210"/>
                  <a:pt x="309939" y="83177"/>
                </a:cubicBezTo>
                <a:cubicBezTo>
                  <a:pt x="306305" y="87144"/>
                  <a:pt x="302738" y="90978"/>
                  <a:pt x="299238" y="94679"/>
                </a:cubicBezTo>
                <a:cubicBezTo>
                  <a:pt x="305793" y="99629"/>
                  <a:pt x="309603" y="104500"/>
                  <a:pt x="310666" y="109293"/>
                </a:cubicBezTo>
                <a:cubicBezTo>
                  <a:pt x="311730" y="114085"/>
                  <a:pt x="310985" y="117633"/>
                  <a:pt x="308434" y="119936"/>
                </a:cubicBezTo>
                <a:cubicBezTo>
                  <a:pt x="305882" y="122239"/>
                  <a:pt x="302461" y="122132"/>
                  <a:pt x="298171" y="119615"/>
                </a:cubicBezTo>
                <a:cubicBezTo>
                  <a:pt x="296398" y="113737"/>
                  <a:pt x="293442" y="107791"/>
                  <a:pt x="289303" y="101780"/>
                </a:cubicBezTo>
                <a:cubicBezTo>
                  <a:pt x="285164" y="95768"/>
                  <a:pt x="280874" y="90556"/>
                  <a:pt x="276435" y="86144"/>
                </a:cubicBezTo>
                <a:lnTo>
                  <a:pt x="277635" y="85211"/>
                </a:lnTo>
                <a:cubicBezTo>
                  <a:pt x="281296" y="86147"/>
                  <a:pt x="284608" y="87208"/>
                  <a:pt x="287569" y="88394"/>
                </a:cubicBezTo>
                <a:cubicBezTo>
                  <a:pt x="290531" y="89581"/>
                  <a:pt x="293176" y="90875"/>
                  <a:pt x="295504" y="92278"/>
                </a:cubicBezTo>
                <a:cubicBezTo>
                  <a:pt x="296871" y="88592"/>
                  <a:pt x="298271" y="84730"/>
                  <a:pt x="299704" y="80694"/>
                </a:cubicBezTo>
                <a:cubicBezTo>
                  <a:pt x="301138" y="76657"/>
                  <a:pt x="302405" y="72962"/>
                  <a:pt x="303505" y="69609"/>
                </a:cubicBezTo>
                <a:lnTo>
                  <a:pt x="273234" y="69609"/>
                </a:lnTo>
                <a:lnTo>
                  <a:pt x="272034" y="65742"/>
                </a:lnTo>
                <a:lnTo>
                  <a:pt x="303238" y="65742"/>
                </a:lnTo>
                <a:close/>
                <a:moveTo>
                  <a:pt x="1041102" y="52132"/>
                </a:moveTo>
                <a:lnTo>
                  <a:pt x="1041102" y="67084"/>
                </a:lnTo>
                <a:lnTo>
                  <a:pt x="1064438" y="67084"/>
                </a:lnTo>
                <a:lnTo>
                  <a:pt x="1064438" y="52132"/>
                </a:lnTo>
                <a:close/>
                <a:moveTo>
                  <a:pt x="348577" y="43339"/>
                </a:moveTo>
                <a:lnTo>
                  <a:pt x="367646" y="47339"/>
                </a:lnTo>
                <a:cubicBezTo>
                  <a:pt x="367457" y="48156"/>
                  <a:pt x="366968" y="48823"/>
                  <a:pt x="366179" y="49340"/>
                </a:cubicBezTo>
                <a:cubicBezTo>
                  <a:pt x="365390" y="49856"/>
                  <a:pt x="364235" y="50123"/>
                  <a:pt x="362712" y="50140"/>
                </a:cubicBezTo>
                <a:cubicBezTo>
                  <a:pt x="362465" y="59002"/>
                  <a:pt x="362059" y="67047"/>
                  <a:pt x="361495" y="74276"/>
                </a:cubicBezTo>
                <a:cubicBezTo>
                  <a:pt x="360931" y="81505"/>
                  <a:pt x="359692" y="87950"/>
                  <a:pt x="357778" y="93612"/>
                </a:cubicBezTo>
                <a:cubicBezTo>
                  <a:pt x="368996" y="95968"/>
                  <a:pt x="377248" y="99190"/>
                  <a:pt x="382535" y="103280"/>
                </a:cubicBezTo>
                <a:cubicBezTo>
                  <a:pt x="387823" y="107369"/>
                  <a:pt x="390850" y="111392"/>
                  <a:pt x="391616" y="115348"/>
                </a:cubicBezTo>
                <a:cubicBezTo>
                  <a:pt x="392382" y="119304"/>
                  <a:pt x="391592" y="122260"/>
                  <a:pt x="389245" y="124216"/>
                </a:cubicBezTo>
                <a:cubicBezTo>
                  <a:pt x="386898" y="126171"/>
                  <a:pt x="383699" y="126194"/>
                  <a:pt x="379648" y="124282"/>
                </a:cubicBezTo>
                <a:cubicBezTo>
                  <a:pt x="377364" y="119493"/>
                  <a:pt x="374097" y="114570"/>
                  <a:pt x="369846" y="109514"/>
                </a:cubicBezTo>
                <a:cubicBezTo>
                  <a:pt x="365596" y="104458"/>
                  <a:pt x="361262" y="100002"/>
                  <a:pt x="356845" y="96145"/>
                </a:cubicBezTo>
                <a:cubicBezTo>
                  <a:pt x="354153" y="103113"/>
                  <a:pt x="349369" y="109014"/>
                  <a:pt x="342493" y="113848"/>
                </a:cubicBezTo>
                <a:cubicBezTo>
                  <a:pt x="335617" y="118682"/>
                  <a:pt x="325599" y="122649"/>
                  <a:pt x="312439" y="125749"/>
                </a:cubicBezTo>
                <a:lnTo>
                  <a:pt x="311372" y="123482"/>
                </a:lnTo>
                <a:cubicBezTo>
                  <a:pt x="320672" y="119858"/>
                  <a:pt x="327892" y="115697"/>
                  <a:pt x="333031" y="110997"/>
                </a:cubicBezTo>
                <a:cubicBezTo>
                  <a:pt x="338171" y="106298"/>
                  <a:pt x="341836" y="100803"/>
                  <a:pt x="344027" y="94512"/>
                </a:cubicBezTo>
                <a:cubicBezTo>
                  <a:pt x="346217" y="88221"/>
                  <a:pt x="347540" y="80876"/>
                  <a:pt x="347996" y="72476"/>
                </a:cubicBezTo>
                <a:cubicBezTo>
                  <a:pt x="348451" y="64076"/>
                  <a:pt x="348645" y="54364"/>
                  <a:pt x="348577" y="43339"/>
                </a:cubicBezTo>
                <a:close/>
                <a:moveTo>
                  <a:pt x="1041102" y="33729"/>
                </a:moveTo>
                <a:lnTo>
                  <a:pt x="1041102" y="48281"/>
                </a:lnTo>
                <a:lnTo>
                  <a:pt x="1064438" y="48281"/>
                </a:lnTo>
                <a:lnTo>
                  <a:pt x="1064438" y="33729"/>
                </a:lnTo>
                <a:close/>
                <a:moveTo>
                  <a:pt x="785737" y="30137"/>
                </a:moveTo>
                <a:cubicBezTo>
                  <a:pt x="791673" y="33919"/>
                  <a:pt x="795709" y="37698"/>
                  <a:pt x="797845" y="41474"/>
                </a:cubicBezTo>
                <a:cubicBezTo>
                  <a:pt x="799981" y="45250"/>
                  <a:pt x="800801" y="48533"/>
                  <a:pt x="800304" y="51323"/>
                </a:cubicBezTo>
                <a:cubicBezTo>
                  <a:pt x="799806" y="54113"/>
                  <a:pt x="798576" y="55921"/>
                  <a:pt x="796614" y="56747"/>
                </a:cubicBezTo>
                <a:cubicBezTo>
                  <a:pt x="794651" y="57572"/>
                  <a:pt x="792539" y="56926"/>
                  <a:pt x="790279" y="54807"/>
                </a:cubicBezTo>
                <a:cubicBezTo>
                  <a:pt x="790204" y="50768"/>
                  <a:pt x="789552" y="46578"/>
                  <a:pt x="788325" y="42239"/>
                </a:cubicBezTo>
                <a:cubicBezTo>
                  <a:pt x="787098" y="37899"/>
                  <a:pt x="785745" y="34043"/>
                  <a:pt x="784267" y="30671"/>
                </a:cubicBezTo>
                <a:close/>
                <a:moveTo>
                  <a:pt x="1041102" y="15460"/>
                </a:moveTo>
                <a:lnTo>
                  <a:pt x="1041102" y="30012"/>
                </a:lnTo>
                <a:lnTo>
                  <a:pt x="1064438" y="30012"/>
                </a:lnTo>
                <a:lnTo>
                  <a:pt x="1064438" y="15460"/>
                </a:lnTo>
                <a:close/>
                <a:moveTo>
                  <a:pt x="86144" y="6134"/>
                </a:moveTo>
                <a:cubicBezTo>
                  <a:pt x="94856" y="7810"/>
                  <a:pt x="100893" y="10259"/>
                  <a:pt x="104256" y="13481"/>
                </a:cubicBezTo>
                <a:cubicBezTo>
                  <a:pt x="107618" y="16703"/>
                  <a:pt x="109079" y="19844"/>
                  <a:pt x="108640" y="22903"/>
                </a:cubicBezTo>
                <a:cubicBezTo>
                  <a:pt x="108201" y="25962"/>
                  <a:pt x="106636" y="28086"/>
                  <a:pt x="103944" y="29275"/>
                </a:cubicBezTo>
                <a:cubicBezTo>
                  <a:pt x="101252" y="30463"/>
                  <a:pt x="98208" y="29861"/>
                  <a:pt x="94812" y="27470"/>
                </a:cubicBezTo>
                <a:cubicBezTo>
                  <a:pt x="94256" y="23723"/>
                  <a:pt x="93034" y="20017"/>
                  <a:pt x="91145" y="16352"/>
                </a:cubicBezTo>
                <a:cubicBezTo>
                  <a:pt x="89256" y="12688"/>
                  <a:pt x="87233" y="9549"/>
                  <a:pt x="85077" y="6934"/>
                </a:cubicBezTo>
                <a:close/>
                <a:moveTo>
                  <a:pt x="807341" y="4934"/>
                </a:moveTo>
                <a:lnTo>
                  <a:pt x="821333" y="15735"/>
                </a:lnTo>
                <a:cubicBezTo>
                  <a:pt x="820930" y="16280"/>
                  <a:pt x="820302" y="16791"/>
                  <a:pt x="819449" y="17269"/>
                </a:cubicBezTo>
                <a:cubicBezTo>
                  <a:pt x="818596" y="17747"/>
                  <a:pt x="817535" y="18125"/>
                  <a:pt x="816265" y="18402"/>
                </a:cubicBezTo>
                <a:lnTo>
                  <a:pt x="816265" y="108947"/>
                </a:lnTo>
                <a:cubicBezTo>
                  <a:pt x="816337" y="112236"/>
                  <a:pt x="815957" y="115052"/>
                  <a:pt x="815125" y="117393"/>
                </a:cubicBezTo>
                <a:cubicBezTo>
                  <a:pt x="814294" y="119734"/>
                  <a:pt x="812582" y="121600"/>
                  <a:pt x="809988" y="122993"/>
                </a:cubicBezTo>
                <a:cubicBezTo>
                  <a:pt x="807395" y="124386"/>
                  <a:pt x="803491" y="125305"/>
                  <a:pt x="798277" y="125749"/>
                </a:cubicBezTo>
                <a:cubicBezTo>
                  <a:pt x="798093" y="123593"/>
                  <a:pt x="797793" y="121671"/>
                  <a:pt x="797376" y="119982"/>
                </a:cubicBezTo>
                <a:cubicBezTo>
                  <a:pt x="796959" y="118293"/>
                  <a:pt x="796325" y="116970"/>
                  <a:pt x="795474" y="116015"/>
                </a:cubicBezTo>
                <a:cubicBezTo>
                  <a:pt x="794596" y="114948"/>
                  <a:pt x="793383" y="114014"/>
                  <a:pt x="791837" y="113214"/>
                </a:cubicBezTo>
                <a:cubicBezTo>
                  <a:pt x="790292" y="112414"/>
                  <a:pt x="788079" y="111747"/>
                  <a:pt x="785198" y="111214"/>
                </a:cubicBezTo>
                <a:lnTo>
                  <a:pt x="785198" y="109347"/>
                </a:lnTo>
                <a:cubicBezTo>
                  <a:pt x="785327" y="109357"/>
                  <a:pt x="786374" y="109426"/>
                  <a:pt x="788337" y="109555"/>
                </a:cubicBezTo>
                <a:cubicBezTo>
                  <a:pt x="790300" y="109683"/>
                  <a:pt x="792404" y="109811"/>
                  <a:pt x="794649" y="109940"/>
                </a:cubicBezTo>
                <a:cubicBezTo>
                  <a:pt x="796893" y="110068"/>
                  <a:pt x="798503" y="110137"/>
                  <a:pt x="799478" y="110147"/>
                </a:cubicBezTo>
                <a:cubicBezTo>
                  <a:pt x="800523" y="110144"/>
                  <a:pt x="801235" y="109917"/>
                  <a:pt x="801613" y="109464"/>
                </a:cubicBezTo>
                <a:cubicBezTo>
                  <a:pt x="801991" y="109011"/>
                  <a:pt x="802169" y="108350"/>
                  <a:pt x="802147" y="107480"/>
                </a:cubicBezTo>
                <a:lnTo>
                  <a:pt x="802147" y="70542"/>
                </a:lnTo>
                <a:cubicBezTo>
                  <a:pt x="800746" y="73093"/>
                  <a:pt x="799177" y="75926"/>
                  <a:pt x="797443" y="79043"/>
                </a:cubicBezTo>
                <a:cubicBezTo>
                  <a:pt x="795708" y="82160"/>
                  <a:pt x="793806" y="85461"/>
                  <a:pt x="791737" y="88945"/>
                </a:cubicBezTo>
                <a:cubicBezTo>
                  <a:pt x="791804" y="89709"/>
                  <a:pt x="791671" y="90514"/>
                  <a:pt x="791337" y="91362"/>
                </a:cubicBezTo>
                <a:cubicBezTo>
                  <a:pt x="791003" y="92209"/>
                  <a:pt x="790470" y="92915"/>
                  <a:pt x="789736" y="93478"/>
                </a:cubicBezTo>
                <a:lnTo>
                  <a:pt x="780928" y="78810"/>
                </a:lnTo>
                <a:cubicBezTo>
                  <a:pt x="782879" y="77615"/>
                  <a:pt x="785749" y="75704"/>
                  <a:pt x="789535" y="73076"/>
                </a:cubicBezTo>
                <a:cubicBezTo>
                  <a:pt x="793322" y="70448"/>
                  <a:pt x="797526" y="67470"/>
                  <a:pt x="802147" y="64141"/>
                </a:cubicBezTo>
                <a:lnTo>
                  <a:pt x="802147" y="16269"/>
                </a:lnTo>
                <a:lnTo>
                  <a:pt x="786132" y="16269"/>
                </a:lnTo>
                <a:lnTo>
                  <a:pt x="784931" y="12402"/>
                </a:lnTo>
                <a:lnTo>
                  <a:pt x="800946" y="12402"/>
                </a:lnTo>
                <a:close/>
                <a:moveTo>
                  <a:pt x="1070305" y="3609"/>
                </a:moveTo>
                <a:lnTo>
                  <a:pt x="1085374" y="15195"/>
                </a:lnTo>
                <a:cubicBezTo>
                  <a:pt x="1084913" y="15742"/>
                  <a:pt x="1084235" y="16281"/>
                  <a:pt x="1083340" y="16812"/>
                </a:cubicBezTo>
                <a:cubicBezTo>
                  <a:pt x="1082446" y="17343"/>
                  <a:pt x="1081301" y="17783"/>
                  <a:pt x="1079907" y="18130"/>
                </a:cubicBezTo>
                <a:lnTo>
                  <a:pt x="1079907" y="75337"/>
                </a:lnTo>
                <a:cubicBezTo>
                  <a:pt x="1079634" y="75976"/>
                  <a:pt x="1078112" y="76799"/>
                  <a:pt x="1075339" y="77805"/>
                </a:cubicBezTo>
                <a:cubicBezTo>
                  <a:pt x="1072567" y="78811"/>
                  <a:pt x="1069778" y="79367"/>
                  <a:pt x="1066972" y="79472"/>
                </a:cubicBezTo>
                <a:lnTo>
                  <a:pt x="1064438" y="79472"/>
                </a:lnTo>
                <a:lnTo>
                  <a:pt x="1064438" y="70934"/>
                </a:lnTo>
                <a:lnTo>
                  <a:pt x="1041102" y="70934"/>
                </a:lnTo>
                <a:lnTo>
                  <a:pt x="1041102" y="74936"/>
                </a:lnTo>
                <a:cubicBezTo>
                  <a:pt x="1040974" y="75848"/>
                  <a:pt x="1039663" y="76893"/>
                  <a:pt x="1037168" y="78072"/>
                </a:cubicBezTo>
                <a:cubicBezTo>
                  <a:pt x="1034673" y="79250"/>
                  <a:pt x="1031762" y="79895"/>
                  <a:pt x="1028433" y="80006"/>
                </a:cubicBezTo>
                <a:lnTo>
                  <a:pt x="1026300" y="80006"/>
                </a:lnTo>
                <a:lnTo>
                  <a:pt x="1026300" y="5342"/>
                </a:lnTo>
                <a:lnTo>
                  <a:pt x="1041635" y="11743"/>
                </a:lnTo>
                <a:lnTo>
                  <a:pt x="1063104" y="11743"/>
                </a:lnTo>
                <a:close/>
                <a:moveTo>
                  <a:pt x="626383" y="3201"/>
                </a:moveTo>
                <a:lnTo>
                  <a:pt x="642385" y="16669"/>
                </a:lnTo>
                <a:cubicBezTo>
                  <a:pt x="641474" y="17758"/>
                  <a:pt x="639429" y="18647"/>
                  <a:pt x="636251" y="19336"/>
                </a:cubicBezTo>
                <a:cubicBezTo>
                  <a:pt x="635982" y="24945"/>
                  <a:pt x="635820" y="30396"/>
                  <a:pt x="635768" y="35688"/>
                </a:cubicBezTo>
                <a:cubicBezTo>
                  <a:pt x="635715" y="40980"/>
                  <a:pt x="635787" y="46064"/>
                  <a:pt x="635984" y="50940"/>
                </a:cubicBezTo>
                <a:cubicBezTo>
                  <a:pt x="637696" y="51051"/>
                  <a:pt x="639340" y="51229"/>
                  <a:pt x="640918" y="51473"/>
                </a:cubicBezTo>
                <a:cubicBezTo>
                  <a:pt x="644131" y="47795"/>
                  <a:pt x="647514" y="43742"/>
                  <a:pt x="651068" y="39314"/>
                </a:cubicBezTo>
                <a:cubicBezTo>
                  <a:pt x="654621" y="34885"/>
                  <a:pt x="658004" y="30545"/>
                  <a:pt x="661217" y="26295"/>
                </a:cubicBezTo>
                <a:cubicBezTo>
                  <a:pt x="664430" y="22044"/>
                  <a:pt x="667131" y="18346"/>
                  <a:pt x="669322" y="15202"/>
                </a:cubicBezTo>
                <a:lnTo>
                  <a:pt x="685791" y="29204"/>
                </a:lnTo>
                <a:cubicBezTo>
                  <a:pt x="685399" y="29751"/>
                  <a:pt x="684777" y="30090"/>
                  <a:pt x="683925" y="30221"/>
                </a:cubicBezTo>
                <a:cubicBezTo>
                  <a:pt x="683072" y="30351"/>
                  <a:pt x="681939" y="30190"/>
                  <a:pt x="680523" y="29737"/>
                </a:cubicBezTo>
                <a:cubicBezTo>
                  <a:pt x="676448" y="33049"/>
                  <a:pt x="671197" y="36727"/>
                  <a:pt x="664771" y="40772"/>
                </a:cubicBezTo>
                <a:cubicBezTo>
                  <a:pt x="658346" y="44817"/>
                  <a:pt x="651995" y="48562"/>
                  <a:pt x="645719" y="52007"/>
                </a:cubicBezTo>
                <a:cubicBezTo>
                  <a:pt x="656880" y="53954"/>
                  <a:pt x="665283" y="56852"/>
                  <a:pt x="670928" y="60701"/>
                </a:cubicBezTo>
                <a:cubicBezTo>
                  <a:pt x="676574" y="64551"/>
                  <a:pt x="680006" y="68470"/>
                  <a:pt x="681223" y="72459"/>
                </a:cubicBezTo>
                <a:cubicBezTo>
                  <a:pt x="682441" y="76448"/>
                  <a:pt x="681989" y="79626"/>
                  <a:pt x="679867" y="81992"/>
                </a:cubicBezTo>
                <a:cubicBezTo>
                  <a:pt x="677745" y="84358"/>
                  <a:pt x="674497" y="85031"/>
                  <a:pt x="670122" y="84011"/>
                </a:cubicBezTo>
                <a:cubicBezTo>
                  <a:pt x="666277" y="78971"/>
                  <a:pt x="661265" y="73915"/>
                  <a:pt x="655087" y="68842"/>
                </a:cubicBezTo>
                <a:cubicBezTo>
                  <a:pt x="648908" y="63769"/>
                  <a:pt x="642630" y="59313"/>
                  <a:pt x="636251" y="55474"/>
                </a:cubicBezTo>
                <a:cubicBezTo>
                  <a:pt x="636973" y="68978"/>
                  <a:pt x="639863" y="80174"/>
                  <a:pt x="644919" y="89061"/>
                </a:cubicBezTo>
                <a:cubicBezTo>
                  <a:pt x="649975" y="97948"/>
                  <a:pt x="658465" y="103510"/>
                  <a:pt x="670389" y="105747"/>
                </a:cubicBezTo>
                <a:cubicBezTo>
                  <a:pt x="672203" y="106155"/>
                  <a:pt x="673542" y="106205"/>
                  <a:pt x="674406" y="105897"/>
                </a:cubicBezTo>
                <a:cubicBezTo>
                  <a:pt x="675270" y="105588"/>
                  <a:pt x="675975" y="104872"/>
                  <a:pt x="676523" y="103746"/>
                </a:cubicBezTo>
                <a:cubicBezTo>
                  <a:pt x="677648" y="101454"/>
                  <a:pt x="678698" y="98804"/>
                  <a:pt x="679673" y="95795"/>
                </a:cubicBezTo>
                <a:cubicBezTo>
                  <a:pt x="680648" y="92787"/>
                  <a:pt x="681598" y="89570"/>
                  <a:pt x="682524" y="86144"/>
                </a:cubicBezTo>
                <a:lnTo>
                  <a:pt x="683924" y="86278"/>
                </a:lnTo>
                <a:lnTo>
                  <a:pt x="683512" y="108814"/>
                </a:lnTo>
                <a:cubicBezTo>
                  <a:pt x="686329" y="111581"/>
                  <a:pt x="688077" y="113914"/>
                  <a:pt x="688756" y="115815"/>
                </a:cubicBezTo>
                <a:cubicBezTo>
                  <a:pt x="689435" y="117715"/>
                  <a:pt x="689380" y="119382"/>
                  <a:pt x="688591" y="120815"/>
                </a:cubicBezTo>
                <a:cubicBezTo>
                  <a:pt x="686807" y="123924"/>
                  <a:pt x="683924" y="125607"/>
                  <a:pt x="679940" y="125866"/>
                </a:cubicBezTo>
                <a:cubicBezTo>
                  <a:pt x="675956" y="126124"/>
                  <a:pt x="671172" y="125507"/>
                  <a:pt x="665588" y="124016"/>
                </a:cubicBezTo>
                <a:cubicBezTo>
                  <a:pt x="654687" y="121475"/>
                  <a:pt x="646077" y="117114"/>
                  <a:pt x="639760" y="110933"/>
                </a:cubicBezTo>
                <a:cubicBezTo>
                  <a:pt x="633442" y="104752"/>
                  <a:pt x="628817" y="96995"/>
                  <a:pt x="625883" y="87661"/>
                </a:cubicBezTo>
                <a:cubicBezTo>
                  <a:pt x="622949" y="78328"/>
                  <a:pt x="621108" y="67662"/>
                  <a:pt x="620357" y="55663"/>
                </a:cubicBezTo>
                <a:cubicBezTo>
                  <a:pt x="619607" y="43665"/>
                  <a:pt x="619349" y="30578"/>
                  <a:pt x="619582" y="16402"/>
                </a:cubicBezTo>
                <a:lnTo>
                  <a:pt x="566909" y="16402"/>
                </a:lnTo>
                <a:lnTo>
                  <a:pt x="565709" y="12668"/>
                </a:lnTo>
                <a:lnTo>
                  <a:pt x="617982" y="12668"/>
                </a:lnTo>
                <a:close/>
                <a:moveTo>
                  <a:pt x="1315765" y="3067"/>
                </a:moveTo>
                <a:lnTo>
                  <a:pt x="1337767" y="5201"/>
                </a:lnTo>
                <a:cubicBezTo>
                  <a:pt x="1337662" y="6206"/>
                  <a:pt x="1337240" y="7029"/>
                  <a:pt x="1336500" y="7668"/>
                </a:cubicBezTo>
                <a:cubicBezTo>
                  <a:pt x="1335761" y="8307"/>
                  <a:pt x="1334539" y="8729"/>
                  <a:pt x="1332833" y="8935"/>
                </a:cubicBezTo>
                <a:cubicBezTo>
                  <a:pt x="1333623" y="26011"/>
                  <a:pt x="1335926" y="40946"/>
                  <a:pt x="1339743" y="53740"/>
                </a:cubicBezTo>
                <a:cubicBezTo>
                  <a:pt x="1343560" y="66534"/>
                  <a:pt x="1349755" y="77410"/>
                  <a:pt x="1358328" y="86366"/>
                </a:cubicBezTo>
                <a:cubicBezTo>
                  <a:pt x="1366901" y="95323"/>
                  <a:pt x="1378717" y="102583"/>
                  <a:pt x="1393774" y="108147"/>
                </a:cubicBezTo>
                <a:lnTo>
                  <a:pt x="1393508" y="109747"/>
                </a:lnTo>
                <a:cubicBezTo>
                  <a:pt x="1389499" y="110497"/>
                  <a:pt x="1386248" y="112197"/>
                  <a:pt x="1383756" y="114848"/>
                </a:cubicBezTo>
                <a:cubicBezTo>
                  <a:pt x="1381264" y="117498"/>
                  <a:pt x="1379581" y="120999"/>
                  <a:pt x="1378706" y="125349"/>
                </a:cubicBezTo>
                <a:cubicBezTo>
                  <a:pt x="1367609" y="119379"/>
                  <a:pt x="1358821" y="111954"/>
                  <a:pt x="1352342" y="103075"/>
                </a:cubicBezTo>
                <a:cubicBezTo>
                  <a:pt x="1345863" y="94195"/>
                  <a:pt x="1341066" y="83946"/>
                  <a:pt x="1337950" y="72325"/>
                </a:cubicBezTo>
                <a:cubicBezTo>
                  <a:pt x="1334834" y="60705"/>
                  <a:pt x="1332773" y="47798"/>
                  <a:pt x="1331767" y="33604"/>
                </a:cubicBezTo>
                <a:cubicBezTo>
                  <a:pt x="1331172" y="45090"/>
                  <a:pt x="1329161" y="56375"/>
                  <a:pt x="1325731" y="67460"/>
                </a:cubicBezTo>
                <a:cubicBezTo>
                  <a:pt x="1322302" y="78546"/>
                  <a:pt x="1316221" y="89061"/>
                  <a:pt x="1307487" y="99005"/>
                </a:cubicBezTo>
                <a:cubicBezTo>
                  <a:pt x="1298753" y="108950"/>
                  <a:pt x="1286133" y="117953"/>
                  <a:pt x="1269625" y="126016"/>
                </a:cubicBezTo>
                <a:lnTo>
                  <a:pt x="1268159" y="124149"/>
                </a:lnTo>
                <a:cubicBezTo>
                  <a:pt x="1280226" y="115227"/>
                  <a:pt x="1289562" y="105901"/>
                  <a:pt x="1296168" y="96173"/>
                </a:cubicBezTo>
                <a:cubicBezTo>
                  <a:pt x="1302774" y="86444"/>
                  <a:pt x="1307456" y="76439"/>
                  <a:pt x="1310214" y="66158"/>
                </a:cubicBezTo>
                <a:cubicBezTo>
                  <a:pt x="1312972" y="55878"/>
                  <a:pt x="1314611" y="45448"/>
                  <a:pt x="1315133" y="34869"/>
                </a:cubicBezTo>
                <a:cubicBezTo>
                  <a:pt x="1315655" y="24290"/>
                  <a:pt x="1315866" y="13690"/>
                  <a:pt x="1315765" y="3067"/>
                </a:cubicBezTo>
                <a:close/>
                <a:moveTo>
                  <a:pt x="703726" y="1600"/>
                </a:moveTo>
                <a:cubicBezTo>
                  <a:pt x="710583" y="4733"/>
                  <a:pt x="715248" y="8085"/>
                  <a:pt x="717723" y="11656"/>
                </a:cubicBezTo>
                <a:cubicBezTo>
                  <a:pt x="720197" y="15226"/>
                  <a:pt x="721149" y="18420"/>
                  <a:pt x="720579" y="21236"/>
                </a:cubicBezTo>
                <a:cubicBezTo>
                  <a:pt x="720009" y="24052"/>
                  <a:pt x="718586" y="25896"/>
                  <a:pt x="716309" y="26766"/>
                </a:cubicBezTo>
                <a:cubicBezTo>
                  <a:pt x="714033" y="27636"/>
                  <a:pt x="711572" y="26938"/>
                  <a:pt x="708927" y="24670"/>
                </a:cubicBezTo>
                <a:cubicBezTo>
                  <a:pt x="708716" y="20844"/>
                  <a:pt x="707938" y="16927"/>
                  <a:pt x="706593" y="12918"/>
                </a:cubicBezTo>
                <a:cubicBezTo>
                  <a:pt x="705249" y="8910"/>
                  <a:pt x="703804" y="5359"/>
                  <a:pt x="702259" y="2267"/>
                </a:cubicBezTo>
                <a:close/>
                <a:moveTo>
                  <a:pt x="379648" y="1467"/>
                </a:moveTo>
                <a:cubicBezTo>
                  <a:pt x="379727" y="1525"/>
                  <a:pt x="380605" y="2209"/>
                  <a:pt x="382280" y="3522"/>
                </a:cubicBezTo>
                <a:cubicBezTo>
                  <a:pt x="383955" y="4834"/>
                  <a:pt x="385949" y="6427"/>
                  <a:pt x="388261" y="8302"/>
                </a:cubicBezTo>
                <a:cubicBezTo>
                  <a:pt x="390573" y="10178"/>
                  <a:pt x="392725" y="11988"/>
                  <a:pt x="394716" y="13735"/>
                </a:cubicBezTo>
                <a:cubicBezTo>
                  <a:pt x="394502" y="14466"/>
                  <a:pt x="394063" y="15005"/>
                  <a:pt x="393399" y="15352"/>
                </a:cubicBezTo>
                <a:cubicBezTo>
                  <a:pt x="392735" y="15699"/>
                  <a:pt x="391930" y="15872"/>
                  <a:pt x="390982" y="15869"/>
                </a:cubicBezTo>
                <a:lnTo>
                  <a:pt x="362579" y="15869"/>
                </a:lnTo>
                <a:cubicBezTo>
                  <a:pt x="360687" y="19330"/>
                  <a:pt x="358637" y="22809"/>
                  <a:pt x="356428" y="26303"/>
                </a:cubicBezTo>
                <a:cubicBezTo>
                  <a:pt x="354219" y="29798"/>
                  <a:pt x="352002" y="32943"/>
                  <a:pt x="349777" y="35738"/>
                </a:cubicBezTo>
                <a:lnTo>
                  <a:pt x="370446" y="35738"/>
                </a:lnTo>
                <a:lnTo>
                  <a:pt x="376847" y="28937"/>
                </a:lnTo>
                <a:lnTo>
                  <a:pt x="389916" y="38938"/>
                </a:lnTo>
                <a:cubicBezTo>
                  <a:pt x="389577" y="39416"/>
                  <a:pt x="389021" y="39861"/>
                  <a:pt x="388249" y="40272"/>
                </a:cubicBezTo>
                <a:cubicBezTo>
                  <a:pt x="387476" y="40683"/>
                  <a:pt x="386521" y="40994"/>
                  <a:pt x="385382" y="41205"/>
                </a:cubicBezTo>
                <a:lnTo>
                  <a:pt x="385382" y="90011"/>
                </a:lnTo>
                <a:cubicBezTo>
                  <a:pt x="385129" y="90639"/>
                  <a:pt x="383768" y="91417"/>
                  <a:pt x="381298" y="92345"/>
                </a:cubicBezTo>
                <a:cubicBezTo>
                  <a:pt x="378828" y="93273"/>
                  <a:pt x="376367" y="93784"/>
                  <a:pt x="373914" y="93879"/>
                </a:cubicBezTo>
                <a:lnTo>
                  <a:pt x="371647" y="93879"/>
                </a:lnTo>
                <a:lnTo>
                  <a:pt x="371647" y="39472"/>
                </a:lnTo>
                <a:lnTo>
                  <a:pt x="338976" y="39472"/>
                </a:lnTo>
                <a:lnTo>
                  <a:pt x="338976" y="90678"/>
                </a:lnTo>
                <a:cubicBezTo>
                  <a:pt x="338848" y="91514"/>
                  <a:pt x="337603" y="92476"/>
                  <a:pt x="335242" y="93562"/>
                </a:cubicBezTo>
                <a:cubicBezTo>
                  <a:pt x="332881" y="94648"/>
                  <a:pt x="330169" y="95243"/>
                  <a:pt x="327108" y="95345"/>
                </a:cubicBezTo>
                <a:lnTo>
                  <a:pt x="324974" y="95345"/>
                </a:lnTo>
                <a:lnTo>
                  <a:pt x="324974" y="29737"/>
                </a:lnTo>
                <a:lnTo>
                  <a:pt x="339643" y="35738"/>
                </a:lnTo>
                <a:lnTo>
                  <a:pt x="344977" y="35738"/>
                </a:lnTo>
                <a:cubicBezTo>
                  <a:pt x="345110" y="32860"/>
                  <a:pt x="345243" y="29648"/>
                  <a:pt x="345377" y="26103"/>
                </a:cubicBezTo>
                <a:cubicBezTo>
                  <a:pt x="345510" y="22558"/>
                  <a:pt x="345643" y="19147"/>
                  <a:pt x="345777" y="15869"/>
                </a:cubicBezTo>
                <a:lnTo>
                  <a:pt x="319907" y="15869"/>
                </a:lnTo>
                <a:lnTo>
                  <a:pt x="318840" y="12135"/>
                </a:lnTo>
                <a:lnTo>
                  <a:pt x="371380" y="12135"/>
                </a:lnTo>
                <a:close/>
                <a:moveTo>
                  <a:pt x="731456" y="1200"/>
                </a:moveTo>
                <a:lnTo>
                  <a:pt x="749070" y="5734"/>
                </a:lnTo>
                <a:cubicBezTo>
                  <a:pt x="748809" y="6554"/>
                  <a:pt x="748264" y="7215"/>
                  <a:pt x="747435" y="7718"/>
                </a:cubicBezTo>
                <a:cubicBezTo>
                  <a:pt x="746607" y="8221"/>
                  <a:pt x="745462" y="8448"/>
                  <a:pt x="743999" y="8401"/>
                </a:cubicBezTo>
                <a:cubicBezTo>
                  <a:pt x="742014" y="11338"/>
                  <a:pt x="739612" y="14532"/>
                  <a:pt x="736794" y="17986"/>
                </a:cubicBezTo>
                <a:cubicBezTo>
                  <a:pt x="733975" y="21439"/>
                  <a:pt x="731040" y="24734"/>
                  <a:pt x="727989" y="27870"/>
                </a:cubicBezTo>
                <a:lnTo>
                  <a:pt x="732123" y="27870"/>
                </a:lnTo>
                <a:lnTo>
                  <a:pt x="738795" y="19069"/>
                </a:lnTo>
                <a:cubicBezTo>
                  <a:pt x="739012" y="19236"/>
                  <a:pt x="740446" y="20436"/>
                  <a:pt x="743099" y="22670"/>
                </a:cubicBezTo>
                <a:cubicBezTo>
                  <a:pt x="745751" y="24903"/>
                  <a:pt x="748319" y="27170"/>
                  <a:pt x="750805" y="29470"/>
                </a:cubicBezTo>
                <a:cubicBezTo>
                  <a:pt x="750802" y="29598"/>
                  <a:pt x="750774" y="29709"/>
                  <a:pt x="750721" y="29804"/>
                </a:cubicBezTo>
                <a:cubicBezTo>
                  <a:pt x="750668" y="29898"/>
                  <a:pt x="750607" y="30009"/>
                  <a:pt x="750538" y="30137"/>
                </a:cubicBezTo>
                <a:cubicBezTo>
                  <a:pt x="756570" y="33790"/>
                  <a:pt x="760652" y="37485"/>
                  <a:pt x="762785" y="41222"/>
                </a:cubicBezTo>
                <a:cubicBezTo>
                  <a:pt x="764917" y="44959"/>
                  <a:pt x="765700" y="48220"/>
                  <a:pt x="765133" y="51006"/>
                </a:cubicBezTo>
                <a:cubicBezTo>
                  <a:pt x="764566" y="53793"/>
                  <a:pt x="763250" y="55588"/>
                  <a:pt x="761184" y="56390"/>
                </a:cubicBezTo>
                <a:cubicBezTo>
                  <a:pt x="759119" y="57193"/>
                  <a:pt x="756904" y="56488"/>
                  <a:pt x="754541" y="54274"/>
                </a:cubicBezTo>
                <a:cubicBezTo>
                  <a:pt x="754480" y="50456"/>
                  <a:pt x="753868" y="46523"/>
                  <a:pt x="752706" y="42472"/>
                </a:cubicBezTo>
                <a:cubicBezTo>
                  <a:pt x="751544" y="38422"/>
                  <a:pt x="750199" y="34754"/>
                  <a:pt x="748670" y="31471"/>
                </a:cubicBezTo>
                <a:cubicBezTo>
                  <a:pt x="748467" y="31535"/>
                  <a:pt x="748239" y="31574"/>
                  <a:pt x="747986" y="31587"/>
                </a:cubicBezTo>
                <a:cubicBezTo>
                  <a:pt x="747733" y="31601"/>
                  <a:pt x="747471" y="31607"/>
                  <a:pt x="747202" y="31604"/>
                </a:cubicBezTo>
                <a:lnTo>
                  <a:pt x="729588" y="31604"/>
                </a:lnTo>
                <a:lnTo>
                  <a:pt x="729588" y="52273"/>
                </a:lnTo>
                <a:lnTo>
                  <a:pt x="731856" y="52273"/>
                </a:lnTo>
                <a:lnTo>
                  <a:pt x="738395" y="43606"/>
                </a:lnTo>
                <a:cubicBezTo>
                  <a:pt x="738603" y="43767"/>
                  <a:pt x="739988" y="44945"/>
                  <a:pt x="742548" y="47139"/>
                </a:cubicBezTo>
                <a:cubicBezTo>
                  <a:pt x="745108" y="49334"/>
                  <a:pt x="747594" y="51579"/>
                  <a:pt x="750004" y="53874"/>
                </a:cubicBezTo>
                <a:cubicBezTo>
                  <a:pt x="749796" y="54604"/>
                  <a:pt x="749379" y="55143"/>
                  <a:pt x="748753" y="55490"/>
                </a:cubicBezTo>
                <a:cubicBezTo>
                  <a:pt x="748127" y="55838"/>
                  <a:pt x="747344" y="56010"/>
                  <a:pt x="746401" y="56007"/>
                </a:cubicBezTo>
                <a:lnTo>
                  <a:pt x="729588" y="56007"/>
                </a:lnTo>
                <a:lnTo>
                  <a:pt x="729588" y="66542"/>
                </a:lnTo>
                <a:cubicBezTo>
                  <a:pt x="729588" y="70431"/>
                  <a:pt x="729455" y="74387"/>
                  <a:pt x="729188" y="78410"/>
                </a:cubicBezTo>
                <a:lnTo>
                  <a:pt x="731456" y="78410"/>
                </a:lnTo>
                <a:lnTo>
                  <a:pt x="738128" y="69742"/>
                </a:lnTo>
                <a:cubicBezTo>
                  <a:pt x="738245" y="69839"/>
                  <a:pt x="739279" y="70712"/>
                  <a:pt x="741230" y="72359"/>
                </a:cubicBezTo>
                <a:cubicBezTo>
                  <a:pt x="743182" y="74007"/>
                  <a:pt x="745351" y="75846"/>
                  <a:pt x="747737" y="77877"/>
                </a:cubicBezTo>
                <a:cubicBezTo>
                  <a:pt x="750048" y="76437"/>
                  <a:pt x="752894" y="74548"/>
                  <a:pt x="756273" y="72209"/>
                </a:cubicBezTo>
                <a:cubicBezTo>
                  <a:pt x="759651" y="69870"/>
                  <a:pt x="763297" y="67314"/>
                  <a:pt x="767209" y="64542"/>
                </a:cubicBezTo>
                <a:lnTo>
                  <a:pt x="767209" y="16269"/>
                </a:lnTo>
                <a:lnTo>
                  <a:pt x="748137" y="16269"/>
                </a:lnTo>
                <a:lnTo>
                  <a:pt x="746936" y="12402"/>
                </a:lnTo>
                <a:lnTo>
                  <a:pt x="766009" y="12402"/>
                </a:lnTo>
                <a:lnTo>
                  <a:pt x="772137" y="5067"/>
                </a:lnTo>
                <a:lnTo>
                  <a:pt x="785737" y="15602"/>
                </a:lnTo>
                <a:cubicBezTo>
                  <a:pt x="785397" y="16149"/>
                  <a:pt x="784807" y="16655"/>
                  <a:pt x="783967" y="17119"/>
                </a:cubicBezTo>
                <a:cubicBezTo>
                  <a:pt x="783126" y="17583"/>
                  <a:pt x="782069" y="17922"/>
                  <a:pt x="780794" y="18136"/>
                </a:cubicBezTo>
                <a:lnTo>
                  <a:pt x="780794" y="109347"/>
                </a:lnTo>
                <a:cubicBezTo>
                  <a:pt x="780869" y="112592"/>
                  <a:pt x="780497" y="115378"/>
                  <a:pt x="779679" y="117704"/>
                </a:cubicBezTo>
                <a:cubicBezTo>
                  <a:pt x="778861" y="120030"/>
                  <a:pt x="777147" y="121897"/>
                  <a:pt x="774537" y="123304"/>
                </a:cubicBezTo>
                <a:cubicBezTo>
                  <a:pt x="771927" y="124712"/>
                  <a:pt x="767973" y="125660"/>
                  <a:pt x="762673" y="126149"/>
                </a:cubicBezTo>
                <a:cubicBezTo>
                  <a:pt x="762493" y="124002"/>
                  <a:pt x="762187" y="122096"/>
                  <a:pt x="761756" y="120432"/>
                </a:cubicBezTo>
                <a:cubicBezTo>
                  <a:pt x="761325" y="118768"/>
                  <a:pt x="760653" y="117429"/>
                  <a:pt x="759738" y="116415"/>
                </a:cubicBezTo>
                <a:cubicBezTo>
                  <a:pt x="758793" y="115353"/>
                  <a:pt x="757481" y="114442"/>
                  <a:pt x="755803" y="113681"/>
                </a:cubicBezTo>
                <a:cubicBezTo>
                  <a:pt x="754124" y="112920"/>
                  <a:pt x="751745" y="112275"/>
                  <a:pt x="748665" y="111747"/>
                </a:cubicBezTo>
                <a:lnTo>
                  <a:pt x="748665" y="109881"/>
                </a:lnTo>
                <a:cubicBezTo>
                  <a:pt x="748808" y="109890"/>
                  <a:pt x="749961" y="109960"/>
                  <a:pt x="752124" y="110088"/>
                </a:cubicBezTo>
                <a:cubicBezTo>
                  <a:pt x="754287" y="110216"/>
                  <a:pt x="756606" y="110345"/>
                  <a:pt x="759081" y="110473"/>
                </a:cubicBezTo>
                <a:cubicBezTo>
                  <a:pt x="761556" y="110602"/>
                  <a:pt x="763331" y="110671"/>
                  <a:pt x="764408" y="110681"/>
                </a:cubicBezTo>
                <a:cubicBezTo>
                  <a:pt x="765516" y="110689"/>
                  <a:pt x="766267" y="110472"/>
                  <a:pt x="766659" y="110031"/>
                </a:cubicBezTo>
                <a:cubicBezTo>
                  <a:pt x="767051" y="109589"/>
                  <a:pt x="767234" y="108872"/>
                  <a:pt x="767209" y="107880"/>
                </a:cubicBezTo>
                <a:lnTo>
                  <a:pt x="767209" y="71342"/>
                </a:lnTo>
                <a:cubicBezTo>
                  <a:pt x="765736" y="73893"/>
                  <a:pt x="764080" y="76693"/>
                  <a:pt x="762240" y="79743"/>
                </a:cubicBezTo>
                <a:cubicBezTo>
                  <a:pt x="760400" y="82794"/>
                  <a:pt x="758410" y="85994"/>
                  <a:pt x="756270" y="89345"/>
                </a:cubicBezTo>
                <a:cubicBezTo>
                  <a:pt x="756328" y="90239"/>
                  <a:pt x="756178" y="91117"/>
                  <a:pt x="755819" y="91978"/>
                </a:cubicBezTo>
                <a:cubicBezTo>
                  <a:pt x="755461" y="92840"/>
                  <a:pt x="754944" y="93517"/>
                  <a:pt x="754268" y="94012"/>
                </a:cubicBezTo>
                <a:lnTo>
                  <a:pt x="746931" y="82144"/>
                </a:lnTo>
                <a:lnTo>
                  <a:pt x="746531" y="82144"/>
                </a:lnTo>
                <a:lnTo>
                  <a:pt x="728789" y="82144"/>
                </a:lnTo>
                <a:cubicBezTo>
                  <a:pt x="728073" y="90514"/>
                  <a:pt x="725508" y="98543"/>
                  <a:pt x="721094" y="106230"/>
                </a:cubicBezTo>
                <a:cubicBezTo>
                  <a:pt x="716680" y="113917"/>
                  <a:pt x="709116" y="120646"/>
                  <a:pt x="698401" y="126416"/>
                </a:cubicBezTo>
                <a:lnTo>
                  <a:pt x="697067" y="125216"/>
                </a:lnTo>
                <a:cubicBezTo>
                  <a:pt x="703223" y="118979"/>
                  <a:pt x="707646" y="112217"/>
                  <a:pt x="710335" y="104930"/>
                </a:cubicBezTo>
                <a:cubicBezTo>
                  <a:pt x="713025" y="97643"/>
                  <a:pt x="714647" y="90047"/>
                  <a:pt x="715203" y="82144"/>
                </a:cubicBezTo>
                <a:lnTo>
                  <a:pt x="697734" y="82144"/>
                </a:lnTo>
                <a:lnTo>
                  <a:pt x="696667" y="78410"/>
                </a:lnTo>
                <a:lnTo>
                  <a:pt x="715469" y="78410"/>
                </a:lnTo>
                <a:cubicBezTo>
                  <a:pt x="715625" y="74565"/>
                  <a:pt x="715714" y="70653"/>
                  <a:pt x="715736" y="66675"/>
                </a:cubicBezTo>
                <a:lnTo>
                  <a:pt x="715736" y="56007"/>
                </a:lnTo>
                <a:lnTo>
                  <a:pt x="701601" y="56007"/>
                </a:lnTo>
                <a:lnTo>
                  <a:pt x="700534" y="52273"/>
                </a:lnTo>
                <a:lnTo>
                  <a:pt x="715736" y="52273"/>
                </a:lnTo>
                <a:lnTo>
                  <a:pt x="715736" y="31604"/>
                </a:lnTo>
                <a:lnTo>
                  <a:pt x="698267" y="31604"/>
                </a:lnTo>
                <a:lnTo>
                  <a:pt x="697200" y="27870"/>
                </a:lnTo>
                <a:lnTo>
                  <a:pt x="724926" y="27870"/>
                </a:lnTo>
                <a:cubicBezTo>
                  <a:pt x="726222" y="23800"/>
                  <a:pt x="727460" y="19339"/>
                  <a:pt x="728640" y="14485"/>
                </a:cubicBezTo>
                <a:cubicBezTo>
                  <a:pt x="729819" y="9632"/>
                  <a:pt x="730758" y="5204"/>
                  <a:pt x="731456" y="1200"/>
                </a:cubicBezTo>
                <a:close/>
                <a:moveTo>
                  <a:pt x="1603001" y="1067"/>
                </a:moveTo>
                <a:lnTo>
                  <a:pt x="1624870" y="3201"/>
                </a:lnTo>
                <a:cubicBezTo>
                  <a:pt x="1624753" y="4142"/>
                  <a:pt x="1624320" y="4926"/>
                  <a:pt x="1623570" y="5551"/>
                </a:cubicBezTo>
                <a:cubicBezTo>
                  <a:pt x="1622820" y="6176"/>
                  <a:pt x="1621653" y="6593"/>
                  <a:pt x="1620069" y="6801"/>
                </a:cubicBezTo>
                <a:lnTo>
                  <a:pt x="1620069" y="30404"/>
                </a:lnTo>
                <a:lnTo>
                  <a:pt x="1634338" y="30404"/>
                </a:lnTo>
                <a:lnTo>
                  <a:pt x="1643272" y="17069"/>
                </a:lnTo>
                <a:cubicBezTo>
                  <a:pt x="1643366" y="17142"/>
                  <a:pt x="1644334" y="17988"/>
                  <a:pt x="1646176" y="19608"/>
                </a:cubicBezTo>
                <a:cubicBezTo>
                  <a:pt x="1648019" y="21227"/>
                  <a:pt x="1650172" y="23179"/>
                  <a:pt x="1652636" y="25465"/>
                </a:cubicBezTo>
                <a:cubicBezTo>
                  <a:pt x="1655101" y="27751"/>
                  <a:pt x="1657314" y="29931"/>
                  <a:pt x="1659274" y="32004"/>
                </a:cubicBezTo>
                <a:cubicBezTo>
                  <a:pt x="1659127" y="32735"/>
                  <a:pt x="1658721" y="33274"/>
                  <a:pt x="1658057" y="33621"/>
                </a:cubicBezTo>
                <a:cubicBezTo>
                  <a:pt x="1657394" y="33968"/>
                  <a:pt x="1656554" y="34140"/>
                  <a:pt x="1655540" y="34138"/>
                </a:cubicBezTo>
                <a:lnTo>
                  <a:pt x="1620069" y="34138"/>
                </a:lnTo>
                <a:lnTo>
                  <a:pt x="1620069" y="106280"/>
                </a:lnTo>
                <a:cubicBezTo>
                  <a:pt x="1620158" y="110146"/>
                  <a:pt x="1619684" y="113453"/>
                  <a:pt x="1618647" y="116202"/>
                </a:cubicBezTo>
                <a:cubicBezTo>
                  <a:pt x="1617610" y="118952"/>
                  <a:pt x="1615476" y="121153"/>
                  <a:pt x="1612246" y="122806"/>
                </a:cubicBezTo>
                <a:cubicBezTo>
                  <a:pt x="1609016" y="124458"/>
                  <a:pt x="1604156" y="125573"/>
                  <a:pt x="1597667" y="126149"/>
                </a:cubicBezTo>
                <a:cubicBezTo>
                  <a:pt x="1597425" y="123424"/>
                  <a:pt x="1597042" y="121074"/>
                  <a:pt x="1596516" y="119098"/>
                </a:cubicBezTo>
                <a:cubicBezTo>
                  <a:pt x="1595991" y="117123"/>
                  <a:pt x="1595175" y="115473"/>
                  <a:pt x="1594066" y="114148"/>
                </a:cubicBezTo>
                <a:cubicBezTo>
                  <a:pt x="1592938" y="112817"/>
                  <a:pt x="1591394" y="111678"/>
                  <a:pt x="1589432" y="110731"/>
                </a:cubicBezTo>
                <a:cubicBezTo>
                  <a:pt x="1587471" y="109783"/>
                  <a:pt x="1584659" y="109011"/>
                  <a:pt x="1580998" y="108414"/>
                </a:cubicBezTo>
                <a:lnTo>
                  <a:pt x="1580998" y="106547"/>
                </a:lnTo>
                <a:cubicBezTo>
                  <a:pt x="1581170" y="106560"/>
                  <a:pt x="1582559" y="106652"/>
                  <a:pt x="1585166" y="106823"/>
                </a:cubicBezTo>
                <a:cubicBezTo>
                  <a:pt x="1587773" y="106995"/>
                  <a:pt x="1590565" y="107166"/>
                  <a:pt x="1593543" y="107337"/>
                </a:cubicBezTo>
                <a:cubicBezTo>
                  <a:pt x="1596520" y="107508"/>
                  <a:pt x="1598650" y="107600"/>
                  <a:pt x="1599934" y="107614"/>
                </a:cubicBezTo>
                <a:cubicBezTo>
                  <a:pt x="1601053" y="107616"/>
                  <a:pt x="1601848" y="107411"/>
                  <a:pt x="1602317" y="106997"/>
                </a:cubicBezTo>
                <a:cubicBezTo>
                  <a:pt x="1602787" y="106583"/>
                  <a:pt x="1603014" y="105944"/>
                  <a:pt x="1603001" y="105080"/>
                </a:cubicBezTo>
                <a:lnTo>
                  <a:pt x="1603001" y="54274"/>
                </a:lnTo>
                <a:cubicBezTo>
                  <a:pt x="1595238" y="65933"/>
                  <a:pt x="1585626" y="76518"/>
                  <a:pt x="1574164" y="86028"/>
                </a:cubicBezTo>
                <a:cubicBezTo>
                  <a:pt x="1562701" y="95537"/>
                  <a:pt x="1549555" y="103621"/>
                  <a:pt x="1534725" y="110281"/>
                </a:cubicBezTo>
                <a:lnTo>
                  <a:pt x="1533525" y="108814"/>
                </a:lnTo>
                <a:cubicBezTo>
                  <a:pt x="1542771" y="102590"/>
                  <a:pt x="1551335" y="95376"/>
                  <a:pt x="1559217" y="87172"/>
                </a:cubicBezTo>
                <a:cubicBezTo>
                  <a:pt x="1567100" y="78967"/>
                  <a:pt x="1574034" y="70311"/>
                  <a:pt x="1580020" y="61203"/>
                </a:cubicBezTo>
                <a:cubicBezTo>
                  <a:pt x="1586006" y="52095"/>
                  <a:pt x="1590777" y="43073"/>
                  <a:pt x="1594333" y="34138"/>
                </a:cubicBezTo>
                <a:lnTo>
                  <a:pt x="1536592" y="34138"/>
                </a:lnTo>
                <a:lnTo>
                  <a:pt x="1535526" y="30404"/>
                </a:lnTo>
                <a:lnTo>
                  <a:pt x="1603001" y="30404"/>
                </a:lnTo>
                <a:close/>
                <a:moveTo>
                  <a:pt x="455257" y="1067"/>
                </a:moveTo>
                <a:lnTo>
                  <a:pt x="476460" y="2934"/>
                </a:lnTo>
                <a:cubicBezTo>
                  <a:pt x="476362" y="3870"/>
                  <a:pt x="475957" y="4665"/>
                  <a:pt x="475243" y="5317"/>
                </a:cubicBezTo>
                <a:cubicBezTo>
                  <a:pt x="474529" y="5970"/>
                  <a:pt x="473290" y="6465"/>
                  <a:pt x="471526" y="6801"/>
                </a:cubicBezTo>
                <a:lnTo>
                  <a:pt x="471526" y="27870"/>
                </a:lnTo>
                <a:lnTo>
                  <a:pt x="491528" y="27870"/>
                </a:lnTo>
                <a:lnTo>
                  <a:pt x="500196" y="17069"/>
                </a:lnTo>
                <a:cubicBezTo>
                  <a:pt x="500281" y="17122"/>
                  <a:pt x="501208" y="17801"/>
                  <a:pt x="502977" y="19104"/>
                </a:cubicBezTo>
                <a:cubicBezTo>
                  <a:pt x="504746" y="20407"/>
                  <a:pt x="506848" y="22014"/>
                  <a:pt x="509284" y="23924"/>
                </a:cubicBezTo>
                <a:cubicBezTo>
                  <a:pt x="511719" y="25835"/>
                  <a:pt x="513980" y="27728"/>
                  <a:pt x="516065" y="29604"/>
                </a:cubicBezTo>
                <a:cubicBezTo>
                  <a:pt x="515856" y="30271"/>
                  <a:pt x="515440" y="30771"/>
                  <a:pt x="514814" y="31104"/>
                </a:cubicBezTo>
                <a:cubicBezTo>
                  <a:pt x="514189" y="31437"/>
                  <a:pt x="513406" y="31604"/>
                  <a:pt x="512464" y="31604"/>
                </a:cubicBezTo>
                <a:lnTo>
                  <a:pt x="471526" y="31604"/>
                </a:lnTo>
                <a:lnTo>
                  <a:pt x="471526" y="57741"/>
                </a:lnTo>
                <a:lnTo>
                  <a:pt x="500329" y="57741"/>
                </a:lnTo>
                <a:lnTo>
                  <a:pt x="509397" y="46006"/>
                </a:lnTo>
                <a:cubicBezTo>
                  <a:pt x="509482" y="46069"/>
                  <a:pt x="510423" y="46817"/>
                  <a:pt x="512220" y="48248"/>
                </a:cubicBezTo>
                <a:cubicBezTo>
                  <a:pt x="514016" y="49680"/>
                  <a:pt x="516157" y="51415"/>
                  <a:pt x="518643" y="53454"/>
                </a:cubicBezTo>
                <a:cubicBezTo>
                  <a:pt x="521128" y="55493"/>
                  <a:pt x="523447" y="57455"/>
                  <a:pt x="525599" y="59341"/>
                </a:cubicBezTo>
                <a:cubicBezTo>
                  <a:pt x="525388" y="60072"/>
                  <a:pt x="524944" y="60610"/>
                  <a:pt x="524266" y="60958"/>
                </a:cubicBezTo>
                <a:cubicBezTo>
                  <a:pt x="523588" y="61305"/>
                  <a:pt x="522743" y="61477"/>
                  <a:pt x="521732" y="61474"/>
                </a:cubicBezTo>
                <a:lnTo>
                  <a:pt x="485661" y="61474"/>
                </a:lnTo>
                <a:lnTo>
                  <a:pt x="485661" y="63741"/>
                </a:lnTo>
                <a:lnTo>
                  <a:pt x="485661" y="104280"/>
                </a:lnTo>
                <a:cubicBezTo>
                  <a:pt x="485608" y="105330"/>
                  <a:pt x="485880" y="106063"/>
                  <a:pt x="486478" y="106480"/>
                </a:cubicBezTo>
                <a:cubicBezTo>
                  <a:pt x="487075" y="106897"/>
                  <a:pt x="488314" y="107097"/>
                  <a:pt x="490195" y="107080"/>
                </a:cubicBezTo>
                <a:lnTo>
                  <a:pt x="501129" y="107080"/>
                </a:lnTo>
                <a:cubicBezTo>
                  <a:pt x="503094" y="107083"/>
                  <a:pt x="504866" y="107077"/>
                  <a:pt x="506447" y="107063"/>
                </a:cubicBezTo>
                <a:cubicBezTo>
                  <a:pt x="508028" y="107050"/>
                  <a:pt x="509233" y="107011"/>
                  <a:pt x="510064" y="106947"/>
                </a:cubicBezTo>
                <a:cubicBezTo>
                  <a:pt x="510967" y="106891"/>
                  <a:pt x="511661" y="106702"/>
                  <a:pt x="512147" y="106380"/>
                </a:cubicBezTo>
                <a:cubicBezTo>
                  <a:pt x="512634" y="106058"/>
                  <a:pt x="513095" y="105536"/>
                  <a:pt x="513531" y="104813"/>
                </a:cubicBezTo>
                <a:cubicBezTo>
                  <a:pt x="514200" y="103480"/>
                  <a:pt x="515062" y="101113"/>
                  <a:pt x="516115" y="97712"/>
                </a:cubicBezTo>
                <a:cubicBezTo>
                  <a:pt x="517168" y="94312"/>
                  <a:pt x="518396" y="90278"/>
                  <a:pt x="519798" y="85611"/>
                </a:cubicBezTo>
                <a:lnTo>
                  <a:pt x="521324" y="85611"/>
                </a:lnTo>
                <a:lnTo>
                  <a:pt x="521732" y="105747"/>
                </a:lnTo>
                <a:cubicBezTo>
                  <a:pt x="523816" y="106597"/>
                  <a:pt x="525216" y="107564"/>
                  <a:pt x="525933" y="108647"/>
                </a:cubicBezTo>
                <a:cubicBezTo>
                  <a:pt x="526649" y="109731"/>
                  <a:pt x="526983" y="111031"/>
                  <a:pt x="526933" y="112548"/>
                </a:cubicBezTo>
                <a:cubicBezTo>
                  <a:pt x="526999" y="114768"/>
                  <a:pt x="526243" y="116609"/>
                  <a:pt x="524666" y="118069"/>
                </a:cubicBezTo>
                <a:cubicBezTo>
                  <a:pt x="523089" y="119529"/>
                  <a:pt x="520294" y="120619"/>
                  <a:pt x="516281" y="121339"/>
                </a:cubicBezTo>
                <a:cubicBezTo>
                  <a:pt x="512267" y="122058"/>
                  <a:pt x="506639" y="122417"/>
                  <a:pt x="499396" y="122415"/>
                </a:cubicBezTo>
                <a:lnTo>
                  <a:pt x="486461" y="122415"/>
                </a:lnTo>
                <a:cubicBezTo>
                  <a:pt x="479880" y="122521"/>
                  <a:pt x="475440" y="121576"/>
                  <a:pt x="473143" y="119582"/>
                </a:cubicBezTo>
                <a:cubicBezTo>
                  <a:pt x="470845" y="117587"/>
                  <a:pt x="469773" y="113909"/>
                  <a:pt x="469926" y="108547"/>
                </a:cubicBezTo>
                <a:lnTo>
                  <a:pt x="469926" y="61474"/>
                </a:lnTo>
                <a:lnTo>
                  <a:pt x="454990" y="61474"/>
                </a:lnTo>
                <a:cubicBezTo>
                  <a:pt x="454254" y="72242"/>
                  <a:pt x="452141" y="81866"/>
                  <a:pt x="448649" y="90347"/>
                </a:cubicBezTo>
                <a:cubicBezTo>
                  <a:pt x="445157" y="98828"/>
                  <a:pt x="439635" y="106101"/>
                  <a:pt x="432084" y="112167"/>
                </a:cubicBezTo>
                <a:cubicBezTo>
                  <a:pt x="424532" y="118233"/>
                  <a:pt x="414299" y="123027"/>
                  <a:pt x="401384" y="126549"/>
                </a:cubicBezTo>
                <a:lnTo>
                  <a:pt x="400717" y="124949"/>
                </a:lnTo>
                <a:cubicBezTo>
                  <a:pt x="410002" y="119972"/>
                  <a:pt x="417213" y="114309"/>
                  <a:pt x="422349" y="107959"/>
                </a:cubicBezTo>
                <a:cubicBezTo>
                  <a:pt x="427486" y="101610"/>
                  <a:pt x="431111" y="94563"/>
                  <a:pt x="433225" y="86821"/>
                </a:cubicBezTo>
                <a:cubicBezTo>
                  <a:pt x="435338" y="79078"/>
                  <a:pt x="436504" y="70630"/>
                  <a:pt x="436721" y="61474"/>
                </a:cubicBezTo>
                <a:lnTo>
                  <a:pt x="402717" y="61474"/>
                </a:lnTo>
                <a:lnTo>
                  <a:pt x="401650" y="57741"/>
                </a:lnTo>
                <a:lnTo>
                  <a:pt x="455257" y="57741"/>
                </a:lnTo>
                <a:lnTo>
                  <a:pt x="455257" y="31604"/>
                </a:lnTo>
                <a:lnTo>
                  <a:pt x="432988" y="31604"/>
                </a:lnTo>
                <a:cubicBezTo>
                  <a:pt x="426831" y="41339"/>
                  <a:pt x="419541" y="49073"/>
                  <a:pt x="411118" y="54807"/>
                </a:cubicBezTo>
                <a:lnTo>
                  <a:pt x="409518" y="53607"/>
                </a:lnTo>
                <a:cubicBezTo>
                  <a:pt x="413321" y="47417"/>
                  <a:pt x="416749" y="39994"/>
                  <a:pt x="419803" y="31337"/>
                </a:cubicBezTo>
                <a:cubicBezTo>
                  <a:pt x="422856" y="22681"/>
                  <a:pt x="425117" y="13524"/>
                  <a:pt x="426587" y="3867"/>
                </a:cubicBezTo>
                <a:lnTo>
                  <a:pt x="447523" y="9735"/>
                </a:lnTo>
                <a:cubicBezTo>
                  <a:pt x="447320" y="10618"/>
                  <a:pt x="446792" y="11318"/>
                  <a:pt x="445939" y="11835"/>
                </a:cubicBezTo>
                <a:cubicBezTo>
                  <a:pt x="445086" y="12352"/>
                  <a:pt x="443925" y="12585"/>
                  <a:pt x="442455" y="12535"/>
                </a:cubicBezTo>
                <a:cubicBezTo>
                  <a:pt x="441389" y="15274"/>
                  <a:pt x="440255" y="17930"/>
                  <a:pt x="439055" y="20503"/>
                </a:cubicBezTo>
                <a:cubicBezTo>
                  <a:pt x="437855" y="23075"/>
                  <a:pt x="436588" y="25531"/>
                  <a:pt x="435255" y="27870"/>
                </a:cubicBezTo>
                <a:lnTo>
                  <a:pt x="455257" y="27870"/>
                </a:lnTo>
                <a:close/>
                <a:moveTo>
                  <a:pt x="1465783" y="1000"/>
                </a:moveTo>
                <a:lnTo>
                  <a:pt x="1486053" y="3014"/>
                </a:lnTo>
                <a:cubicBezTo>
                  <a:pt x="1486011" y="3913"/>
                  <a:pt x="1485628" y="4718"/>
                  <a:pt x="1484902" y="5430"/>
                </a:cubicBezTo>
                <a:cubicBezTo>
                  <a:pt x="1484177" y="6143"/>
                  <a:pt x="1482961" y="6644"/>
                  <a:pt x="1481252" y="6934"/>
                </a:cubicBezTo>
                <a:cubicBezTo>
                  <a:pt x="1481119" y="14157"/>
                  <a:pt x="1481252" y="21314"/>
                  <a:pt x="1481652" y="28404"/>
                </a:cubicBezTo>
                <a:lnTo>
                  <a:pt x="1501655" y="28404"/>
                </a:lnTo>
                <a:lnTo>
                  <a:pt x="1506455" y="22403"/>
                </a:lnTo>
                <a:cubicBezTo>
                  <a:pt x="1505655" y="22475"/>
                  <a:pt x="1504822" y="22431"/>
                  <a:pt x="1503955" y="22270"/>
                </a:cubicBezTo>
                <a:cubicBezTo>
                  <a:pt x="1503088" y="22108"/>
                  <a:pt x="1502188" y="21797"/>
                  <a:pt x="1501255" y="21336"/>
                </a:cubicBezTo>
                <a:cubicBezTo>
                  <a:pt x="1500077" y="18325"/>
                  <a:pt x="1498199" y="15380"/>
                  <a:pt x="1495621" y="12502"/>
                </a:cubicBezTo>
                <a:cubicBezTo>
                  <a:pt x="1493042" y="9624"/>
                  <a:pt x="1490431" y="7279"/>
                  <a:pt x="1487786" y="5467"/>
                </a:cubicBezTo>
                <a:lnTo>
                  <a:pt x="1488720" y="4401"/>
                </a:lnTo>
                <a:cubicBezTo>
                  <a:pt x="1495775" y="4053"/>
                  <a:pt x="1501148" y="4674"/>
                  <a:pt x="1504840" y="6263"/>
                </a:cubicBezTo>
                <a:cubicBezTo>
                  <a:pt x="1508532" y="7851"/>
                  <a:pt x="1510883" y="9825"/>
                  <a:pt x="1511893" y="12184"/>
                </a:cubicBezTo>
                <a:cubicBezTo>
                  <a:pt x="1512903" y="14543"/>
                  <a:pt x="1512913" y="16705"/>
                  <a:pt x="1511923" y="18669"/>
                </a:cubicBezTo>
                <a:cubicBezTo>
                  <a:pt x="1513514" y="19897"/>
                  <a:pt x="1515665" y="21608"/>
                  <a:pt x="1518373" y="23803"/>
                </a:cubicBezTo>
                <a:cubicBezTo>
                  <a:pt x="1521082" y="25998"/>
                  <a:pt x="1523599" y="28109"/>
                  <a:pt x="1525924" y="30137"/>
                </a:cubicBezTo>
                <a:cubicBezTo>
                  <a:pt x="1525777" y="30804"/>
                  <a:pt x="1525371" y="31304"/>
                  <a:pt x="1524707" y="31637"/>
                </a:cubicBezTo>
                <a:cubicBezTo>
                  <a:pt x="1524044" y="31971"/>
                  <a:pt x="1523204" y="32137"/>
                  <a:pt x="1522190" y="32137"/>
                </a:cubicBezTo>
                <a:lnTo>
                  <a:pt x="1481785" y="32137"/>
                </a:lnTo>
                <a:cubicBezTo>
                  <a:pt x="1482297" y="39302"/>
                  <a:pt x="1483175" y="46275"/>
                  <a:pt x="1484419" y="53057"/>
                </a:cubicBezTo>
                <a:cubicBezTo>
                  <a:pt x="1485664" y="59838"/>
                  <a:pt x="1487408" y="66245"/>
                  <a:pt x="1489653" y="72276"/>
                </a:cubicBezTo>
                <a:cubicBezTo>
                  <a:pt x="1491917" y="67459"/>
                  <a:pt x="1493890" y="62591"/>
                  <a:pt x="1495571" y="57674"/>
                </a:cubicBezTo>
                <a:cubicBezTo>
                  <a:pt x="1497251" y="52757"/>
                  <a:pt x="1498657" y="47889"/>
                  <a:pt x="1499788" y="43072"/>
                </a:cubicBezTo>
                <a:lnTo>
                  <a:pt x="1520590" y="50006"/>
                </a:lnTo>
                <a:cubicBezTo>
                  <a:pt x="1520360" y="50820"/>
                  <a:pt x="1519854" y="51459"/>
                  <a:pt x="1519073" y="51923"/>
                </a:cubicBezTo>
                <a:cubicBezTo>
                  <a:pt x="1518293" y="52387"/>
                  <a:pt x="1517020" y="52593"/>
                  <a:pt x="1515256" y="52540"/>
                </a:cubicBezTo>
                <a:cubicBezTo>
                  <a:pt x="1513139" y="58366"/>
                  <a:pt x="1510572" y="64183"/>
                  <a:pt x="1507555" y="69992"/>
                </a:cubicBezTo>
                <a:cubicBezTo>
                  <a:pt x="1504538" y="75801"/>
                  <a:pt x="1500971" y="81452"/>
                  <a:pt x="1496854" y="86944"/>
                </a:cubicBezTo>
                <a:cubicBezTo>
                  <a:pt x="1500588" y="92812"/>
                  <a:pt x="1505255" y="97879"/>
                  <a:pt x="1510856" y="102146"/>
                </a:cubicBezTo>
                <a:cubicBezTo>
                  <a:pt x="1511822" y="103091"/>
                  <a:pt x="1512623" y="103535"/>
                  <a:pt x="1513256" y="103480"/>
                </a:cubicBezTo>
                <a:cubicBezTo>
                  <a:pt x="1513889" y="103424"/>
                  <a:pt x="1514556" y="102802"/>
                  <a:pt x="1515256" y="101613"/>
                </a:cubicBezTo>
                <a:cubicBezTo>
                  <a:pt x="1516381" y="99835"/>
                  <a:pt x="1517732" y="97423"/>
                  <a:pt x="1519307" y="94379"/>
                </a:cubicBezTo>
                <a:cubicBezTo>
                  <a:pt x="1520882" y="91334"/>
                  <a:pt x="1522332" y="88322"/>
                  <a:pt x="1523657" y="85344"/>
                </a:cubicBezTo>
                <a:lnTo>
                  <a:pt x="1524991" y="85611"/>
                </a:lnTo>
                <a:lnTo>
                  <a:pt x="1521924" y="108147"/>
                </a:lnTo>
                <a:cubicBezTo>
                  <a:pt x="1524299" y="112039"/>
                  <a:pt x="1525716" y="115089"/>
                  <a:pt x="1526174" y="117298"/>
                </a:cubicBezTo>
                <a:cubicBezTo>
                  <a:pt x="1526633" y="119507"/>
                  <a:pt x="1526283" y="121124"/>
                  <a:pt x="1525124" y="122149"/>
                </a:cubicBezTo>
                <a:cubicBezTo>
                  <a:pt x="1523061" y="124034"/>
                  <a:pt x="1520608" y="124857"/>
                  <a:pt x="1517765" y="124618"/>
                </a:cubicBezTo>
                <a:cubicBezTo>
                  <a:pt x="1514922" y="124379"/>
                  <a:pt x="1512064" y="123504"/>
                  <a:pt x="1509191" y="121991"/>
                </a:cubicBezTo>
                <a:cubicBezTo>
                  <a:pt x="1506319" y="120478"/>
                  <a:pt x="1503806" y="118752"/>
                  <a:pt x="1501655" y="116815"/>
                </a:cubicBezTo>
                <a:cubicBezTo>
                  <a:pt x="1498593" y="114209"/>
                  <a:pt x="1495782" y="111420"/>
                  <a:pt x="1493220" y="108447"/>
                </a:cubicBezTo>
                <a:cubicBezTo>
                  <a:pt x="1490659" y="105474"/>
                  <a:pt x="1488314" y="102352"/>
                  <a:pt x="1486186" y="99079"/>
                </a:cubicBezTo>
                <a:cubicBezTo>
                  <a:pt x="1480871" y="104433"/>
                  <a:pt x="1474798" y="109294"/>
                  <a:pt x="1467967" y="113664"/>
                </a:cubicBezTo>
                <a:cubicBezTo>
                  <a:pt x="1461136" y="118034"/>
                  <a:pt x="1453429" y="121796"/>
                  <a:pt x="1444847" y="124949"/>
                </a:cubicBezTo>
                <a:lnTo>
                  <a:pt x="1443914" y="123349"/>
                </a:lnTo>
                <a:cubicBezTo>
                  <a:pt x="1451640" y="118779"/>
                  <a:pt x="1458524" y="113550"/>
                  <a:pt x="1464567" y="107664"/>
                </a:cubicBezTo>
                <a:cubicBezTo>
                  <a:pt x="1470609" y="101777"/>
                  <a:pt x="1475860" y="95448"/>
                  <a:pt x="1480319" y="88678"/>
                </a:cubicBezTo>
                <a:cubicBezTo>
                  <a:pt x="1476421" y="80455"/>
                  <a:pt x="1473415" y="71598"/>
                  <a:pt x="1471301" y="62108"/>
                </a:cubicBezTo>
                <a:cubicBezTo>
                  <a:pt x="1469187" y="52618"/>
                  <a:pt x="1467748" y="42628"/>
                  <a:pt x="1466984" y="32137"/>
                </a:cubicBezTo>
                <a:lnTo>
                  <a:pt x="1429512" y="32137"/>
                </a:lnTo>
                <a:lnTo>
                  <a:pt x="1429512" y="53473"/>
                </a:lnTo>
                <a:lnTo>
                  <a:pt x="1445247" y="53473"/>
                </a:lnTo>
                <a:lnTo>
                  <a:pt x="1452715" y="46006"/>
                </a:lnTo>
                <a:lnTo>
                  <a:pt x="1466184" y="57207"/>
                </a:lnTo>
                <a:cubicBezTo>
                  <a:pt x="1465725" y="57743"/>
                  <a:pt x="1465075" y="58205"/>
                  <a:pt x="1464233" y="58591"/>
                </a:cubicBezTo>
                <a:cubicBezTo>
                  <a:pt x="1463391" y="58977"/>
                  <a:pt x="1462308" y="59271"/>
                  <a:pt x="1460983" y="59474"/>
                </a:cubicBezTo>
                <a:cubicBezTo>
                  <a:pt x="1460736" y="68908"/>
                  <a:pt x="1460326" y="76547"/>
                  <a:pt x="1459753" y="82391"/>
                </a:cubicBezTo>
                <a:cubicBezTo>
                  <a:pt x="1459180" y="88234"/>
                  <a:pt x="1458326" y="92752"/>
                  <a:pt x="1457190" y="95943"/>
                </a:cubicBezTo>
                <a:cubicBezTo>
                  <a:pt x="1456054" y="99134"/>
                  <a:pt x="1454518" y="101469"/>
                  <a:pt x="1452582" y="102946"/>
                </a:cubicBezTo>
                <a:cubicBezTo>
                  <a:pt x="1450798" y="104349"/>
                  <a:pt x="1448731" y="105411"/>
                  <a:pt x="1446381" y="106130"/>
                </a:cubicBezTo>
                <a:cubicBezTo>
                  <a:pt x="1444031" y="106850"/>
                  <a:pt x="1441297" y="107211"/>
                  <a:pt x="1438180" y="107214"/>
                </a:cubicBezTo>
                <a:cubicBezTo>
                  <a:pt x="1438202" y="105069"/>
                  <a:pt x="1438091" y="103157"/>
                  <a:pt x="1437846" y="101479"/>
                </a:cubicBezTo>
                <a:cubicBezTo>
                  <a:pt x="1437602" y="99801"/>
                  <a:pt x="1437091" y="98424"/>
                  <a:pt x="1436313" y="97346"/>
                </a:cubicBezTo>
                <a:cubicBezTo>
                  <a:pt x="1435510" y="96418"/>
                  <a:pt x="1434415" y="95607"/>
                  <a:pt x="1433029" y="94912"/>
                </a:cubicBezTo>
                <a:cubicBezTo>
                  <a:pt x="1431643" y="94217"/>
                  <a:pt x="1429982" y="93606"/>
                  <a:pt x="1428045" y="93078"/>
                </a:cubicBezTo>
                <a:lnTo>
                  <a:pt x="1428045" y="91345"/>
                </a:lnTo>
                <a:cubicBezTo>
                  <a:pt x="1429696" y="91484"/>
                  <a:pt x="1431596" y="91606"/>
                  <a:pt x="1433746" y="91712"/>
                </a:cubicBezTo>
                <a:cubicBezTo>
                  <a:pt x="1435896" y="91817"/>
                  <a:pt x="1437596" y="91873"/>
                  <a:pt x="1438847" y="91878"/>
                </a:cubicBezTo>
                <a:cubicBezTo>
                  <a:pt x="1439763" y="91884"/>
                  <a:pt x="1440497" y="91806"/>
                  <a:pt x="1441047" y="91645"/>
                </a:cubicBezTo>
                <a:cubicBezTo>
                  <a:pt x="1441597" y="91484"/>
                  <a:pt x="1442064" y="91206"/>
                  <a:pt x="1442447" y="90811"/>
                </a:cubicBezTo>
                <a:cubicBezTo>
                  <a:pt x="1443631" y="89820"/>
                  <a:pt x="1444531" y="86636"/>
                  <a:pt x="1445147" y="81260"/>
                </a:cubicBezTo>
                <a:cubicBezTo>
                  <a:pt x="1445764" y="75885"/>
                  <a:pt x="1446198" y="67867"/>
                  <a:pt x="1446448" y="57207"/>
                </a:cubicBezTo>
                <a:lnTo>
                  <a:pt x="1429512" y="57207"/>
                </a:lnTo>
                <a:cubicBezTo>
                  <a:pt x="1429653" y="64435"/>
                  <a:pt x="1429164" y="72219"/>
                  <a:pt x="1428045" y="80558"/>
                </a:cubicBezTo>
                <a:cubicBezTo>
                  <a:pt x="1426927" y="88898"/>
                  <a:pt x="1424334" y="97096"/>
                  <a:pt x="1420266" y="105154"/>
                </a:cubicBezTo>
                <a:cubicBezTo>
                  <a:pt x="1416199" y="113212"/>
                  <a:pt x="1409813" y="120432"/>
                  <a:pt x="1401109" y="126816"/>
                </a:cubicBezTo>
                <a:lnTo>
                  <a:pt x="1399908" y="125616"/>
                </a:lnTo>
                <a:cubicBezTo>
                  <a:pt x="1406092" y="115301"/>
                  <a:pt x="1410026" y="104160"/>
                  <a:pt x="1411710" y="92195"/>
                </a:cubicBezTo>
                <a:cubicBezTo>
                  <a:pt x="1413393" y="80230"/>
                  <a:pt x="1414127" y="68523"/>
                  <a:pt x="1413910" y="57074"/>
                </a:cubicBezTo>
                <a:lnTo>
                  <a:pt x="1413910" y="22003"/>
                </a:lnTo>
                <a:lnTo>
                  <a:pt x="1431912" y="28404"/>
                </a:lnTo>
                <a:lnTo>
                  <a:pt x="1466584" y="28404"/>
                </a:lnTo>
                <a:cubicBezTo>
                  <a:pt x="1466317" y="23941"/>
                  <a:pt x="1466117" y="19432"/>
                  <a:pt x="1465983" y="14877"/>
                </a:cubicBezTo>
                <a:cubicBezTo>
                  <a:pt x="1465850" y="10322"/>
                  <a:pt x="1465783" y="5697"/>
                  <a:pt x="1465783" y="1000"/>
                </a:cubicBezTo>
                <a:close/>
                <a:moveTo>
                  <a:pt x="1199083" y="1000"/>
                </a:moveTo>
                <a:lnTo>
                  <a:pt x="1219353" y="3014"/>
                </a:lnTo>
                <a:cubicBezTo>
                  <a:pt x="1219311" y="3913"/>
                  <a:pt x="1218927" y="4718"/>
                  <a:pt x="1218202" y="5430"/>
                </a:cubicBezTo>
                <a:cubicBezTo>
                  <a:pt x="1217477" y="6143"/>
                  <a:pt x="1216260" y="6644"/>
                  <a:pt x="1214552" y="6934"/>
                </a:cubicBezTo>
                <a:cubicBezTo>
                  <a:pt x="1214419" y="14157"/>
                  <a:pt x="1214552" y="21314"/>
                  <a:pt x="1214952" y="28404"/>
                </a:cubicBezTo>
                <a:lnTo>
                  <a:pt x="1234955" y="28404"/>
                </a:lnTo>
                <a:lnTo>
                  <a:pt x="1239755" y="22403"/>
                </a:lnTo>
                <a:cubicBezTo>
                  <a:pt x="1238955" y="22475"/>
                  <a:pt x="1238122" y="22431"/>
                  <a:pt x="1237255" y="22270"/>
                </a:cubicBezTo>
                <a:cubicBezTo>
                  <a:pt x="1236388" y="22108"/>
                  <a:pt x="1235488" y="21797"/>
                  <a:pt x="1234554" y="21336"/>
                </a:cubicBezTo>
                <a:cubicBezTo>
                  <a:pt x="1233377" y="18325"/>
                  <a:pt x="1231498" y="15380"/>
                  <a:pt x="1228920" y="12502"/>
                </a:cubicBezTo>
                <a:cubicBezTo>
                  <a:pt x="1226342" y="9624"/>
                  <a:pt x="1223731" y="7279"/>
                  <a:pt x="1221086" y="5467"/>
                </a:cubicBezTo>
                <a:lnTo>
                  <a:pt x="1222020" y="4401"/>
                </a:lnTo>
                <a:cubicBezTo>
                  <a:pt x="1229075" y="4053"/>
                  <a:pt x="1234448" y="4674"/>
                  <a:pt x="1238140" y="6263"/>
                </a:cubicBezTo>
                <a:cubicBezTo>
                  <a:pt x="1241832" y="7851"/>
                  <a:pt x="1244183" y="9825"/>
                  <a:pt x="1245193" y="12184"/>
                </a:cubicBezTo>
                <a:cubicBezTo>
                  <a:pt x="1246203" y="14543"/>
                  <a:pt x="1246213" y="16705"/>
                  <a:pt x="1245222" y="18669"/>
                </a:cubicBezTo>
                <a:cubicBezTo>
                  <a:pt x="1246814" y="19897"/>
                  <a:pt x="1248965" y="21608"/>
                  <a:pt x="1251673" y="23803"/>
                </a:cubicBezTo>
                <a:cubicBezTo>
                  <a:pt x="1254382" y="25998"/>
                  <a:pt x="1256899" y="28109"/>
                  <a:pt x="1259224" y="30137"/>
                </a:cubicBezTo>
                <a:cubicBezTo>
                  <a:pt x="1259077" y="30804"/>
                  <a:pt x="1258671" y="31304"/>
                  <a:pt x="1258007" y="31637"/>
                </a:cubicBezTo>
                <a:cubicBezTo>
                  <a:pt x="1257343" y="31971"/>
                  <a:pt x="1256504" y="32137"/>
                  <a:pt x="1255490" y="32137"/>
                </a:cubicBezTo>
                <a:lnTo>
                  <a:pt x="1215085" y="32137"/>
                </a:lnTo>
                <a:cubicBezTo>
                  <a:pt x="1215597" y="39302"/>
                  <a:pt x="1216474" y="46275"/>
                  <a:pt x="1217719" y="53057"/>
                </a:cubicBezTo>
                <a:cubicBezTo>
                  <a:pt x="1218964" y="59838"/>
                  <a:pt x="1220708" y="66245"/>
                  <a:pt x="1222953" y="72276"/>
                </a:cubicBezTo>
                <a:cubicBezTo>
                  <a:pt x="1225217" y="67459"/>
                  <a:pt x="1227190" y="62591"/>
                  <a:pt x="1228870" y="57674"/>
                </a:cubicBezTo>
                <a:cubicBezTo>
                  <a:pt x="1230551" y="52757"/>
                  <a:pt x="1231957" y="47889"/>
                  <a:pt x="1233088" y="43072"/>
                </a:cubicBezTo>
                <a:lnTo>
                  <a:pt x="1253890" y="50006"/>
                </a:lnTo>
                <a:cubicBezTo>
                  <a:pt x="1253660" y="50820"/>
                  <a:pt x="1253154" y="51459"/>
                  <a:pt x="1252373" y="51923"/>
                </a:cubicBezTo>
                <a:cubicBezTo>
                  <a:pt x="1251593" y="52387"/>
                  <a:pt x="1250320" y="52593"/>
                  <a:pt x="1248556" y="52540"/>
                </a:cubicBezTo>
                <a:cubicBezTo>
                  <a:pt x="1246439" y="58366"/>
                  <a:pt x="1243872" y="64183"/>
                  <a:pt x="1240855" y="69992"/>
                </a:cubicBezTo>
                <a:cubicBezTo>
                  <a:pt x="1237838" y="75801"/>
                  <a:pt x="1234271" y="81452"/>
                  <a:pt x="1230154" y="86944"/>
                </a:cubicBezTo>
                <a:cubicBezTo>
                  <a:pt x="1233888" y="92812"/>
                  <a:pt x="1238555" y="97879"/>
                  <a:pt x="1244156" y="102146"/>
                </a:cubicBezTo>
                <a:cubicBezTo>
                  <a:pt x="1245122" y="103091"/>
                  <a:pt x="1245922" y="103535"/>
                  <a:pt x="1246556" y="103480"/>
                </a:cubicBezTo>
                <a:cubicBezTo>
                  <a:pt x="1247189" y="103424"/>
                  <a:pt x="1247856" y="102802"/>
                  <a:pt x="1248556" y="101613"/>
                </a:cubicBezTo>
                <a:cubicBezTo>
                  <a:pt x="1249681" y="99835"/>
                  <a:pt x="1251031" y="97423"/>
                  <a:pt x="1252607" y="94379"/>
                </a:cubicBezTo>
                <a:cubicBezTo>
                  <a:pt x="1254182" y="91334"/>
                  <a:pt x="1255632" y="88322"/>
                  <a:pt x="1256957" y="85344"/>
                </a:cubicBezTo>
                <a:lnTo>
                  <a:pt x="1258291" y="85611"/>
                </a:lnTo>
                <a:lnTo>
                  <a:pt x="1255224" y="108147"/>
                </a:lnTo>
                <a:cubicBezTo>
                  <a:pt x="1257599" y="112039"/>
                  <a:pt x="1259016" y="115089"/>
                  <a:pt x="1259474" y="117298"/>
                </a:cubicBezTo>
                <a:cubicBezTo>
                  <a:pt x="1259933" y="119507"/>
                  <a:pt x="1259583" y="121124"/>
                  <a:pt x="1258424" y="122149"/>
                </a:cubicBezTo>
                <a:cubicBezTo>
                  <a:pt x="1256361" y="124034"/>
                  <a:pt x="1253908" y="124857"/>
                  <a:pt x="1251065" y="124618"/>
                </a:cubicBezTo>
                <a:cubicBezTo>
                  <a:pt x="1248222" y="124379"/>
                  <a:pt x="1245364" y="123504"/>
                  <a:pt x="1242491" y="121991"/>
                </a:cubicBezTo>
                <a:cubicBezTo>
                  <a:pt x="1239618" y="120478"/>
                  <a:pt x="1237106" y="118752"/>
                  <a:pt x="1234955" y="116815"/>
                </a:cubicBezTo>
                <a:cubicBezTo>
                  <a:pt x="1231893" y="114209"/>
                  <a:pt x="1229081" y="111420"/>
                  <a:pt x="1226520" y="108447"/>
                </a:cubicBezTo>
                <a:cubicBezTo>
                  <a:pt x="1223959" y="105474"/>
                  <a:pt x="1221614" y="102352"/>
                  <a:pt x="1219486" y="99079"/>
                </a:cubicBezTo>
                <a:cubicBezTo>
                  <a:pt x="1214171" y="104433"/>
                  <a:pt x="1208098" y="109294"/>
                  <a:pt x="1201267" y="113664"/>
                </a:cubicBezTo>
                <a:cubicBezTo>
                  <a:pt x="1194435" y="118034"/>
                  <a:pt x="1186729" y="121796"/>
                  <a:pt x="1178147" y="124949"/>
                </a:cubicBezTo>
                <a:lnTo>
                  <a:pt x="1177214" y="123349"/>
                </a:lnTo>
                <a:cubicBezTo>
                  <a:pt x="1184940" y="118779"/>
                  <a:pt x="1191824" y="113550"/>
                  <a:pt x="1197867" y="107664"/>
                </a:cubicBezTo>
                <a:cubicBezTo>
                  <a:pt x="1203909" y="101777"/>
                  <a:pt x="1209160" y="95448"/>
                  <a:pt x="1213618" y="88678"/>
                </a:cubicBezTo>
                <a:cubicBezTo>
                  <a:pt x="1209721" y="80455"/>
                  <a:pt x="1206715" y="71598"/>
                  <a:pt x="1204601" y="62108"/>
                </a:cubicBezTo>
                <a:cubicBezTo>
                  <a:pt x="1202487" y="52618"/>
                  <a:pt x="1201047" y="42628"/>
                  <a:pt x="1200284" y="32137"/>
                </a:cubicBezTo>
                <a:lnTo>
                  <a:pt x="1162812" y="32137"/>
                </a:lnTo>
                <a:lnTo>
                  <a:pt x="1162812" y="53473"/>
                </a:lnTo>
                <a:lnTo>
                  <a:pt x="1178547" y="53473"/>
                </a:lnTo>
                <a:lnTo>
                  <a:pt x="1186015" y="46006"/>
                </a:lnTo>
                <a:lnTo>
                  <a:pt x="1199483" y="57207"/>
                </a:lnTo>
                <a:cubicBezTo>
                  <a:pt x="1199025" y="57743"/>
                  <a:pt x="1198375" y="58205"/>
                  <a:pt x="1197533" y="58591"/>
                </a:cubicBezTo>
                <a:cubicBezTo>
                  <a:pt x="1196691" y="58977"/>
                  <a:pt x="1195608" y="59271"/>
                  <a:pt x="1194283" y="59474"/>
                </a:cubicBezTo>
                <a:cubicBezTo>
                  <a:pt x="1194036" y="68908"/>
                  <a:pt x="1193626" y="76547"/>
                  <a:pt x="1193053" y="82391"/>
                </a:cubicBezTo>
                <a:cubicBezTo>
                  <a:pt x="1192480" y="88234"/>
                  <a:pt x="1191626" y="92752"/>
                  <a:pt x="1190490" y="95943"/>
                </a:cubicBezTo>
                <a:cubicBezTo>
                  <a:pt x="1189354" y="99134"/>
                  <a:pt x="1187818" y="101469"/>
                  <a:pt x="1185882" y="102946"/>
                </a:cubicBezTo>
                <a:cubicBezTo>
                  <a:pt x="1184098" y="104349"/>
                  <a:pt x="1182031" y="105411"/>
                  <a:pt x="1179681" y="106130"/>
                </a:cubicBezTo>
                <a:cubicBezTo>
                  <a:pt x="1177331" y="106850"/>
                  <a:pt x="1174597" y="107211"/>
                  <a:pt x="1171480" y="107214"/>
                </a:cubicBezTo>
                <a:cubicBezTo>
                  <a:pt x="1171502" y="105069"/>
                  <a:pt x="1171391" y="103157"/>
                  <a:pt x="1171146" y="101479"/>
                </a:cubicBezTo>
                <a:cubicBezTo>
                  <a:pt x="1170902" y="99801"/>
                  <a:pt x="1170391" y="98424"/>
                  <a:pt x="1169613" y="97346"/>
                </a:cubicBezTo>
                <a:cubicBezTo>
                  <a:pt x="1168810" y="96418"/>
                  <a:pt x="1167716" y="95607"/>
                  <a:pt x="1166329" y="94912"/>
                </a:cubicBezTo>
                <a:cubicBezTo>
                  <a:pt x="1164943" y="94217"/>
                  <a:pt x="1163282" y="93606"/>
                  <a:pt x="1161345" y="93078"/>
                </a:cubicBezTo>
                <a:lnTo>
                  <a:pt x="1161345" y="91345"/>
                </a:lnTo>
                <a:cubicBezTo>
                  <a:pt x="1162996" y="91484"/>
                  <a:pt x="1164896" y="91606"/>
                  <a:pt x="1167046" y="91712"/>
                </a:cubicBezTo>
                <a:cubicBezTo>
                  <a:pt x="1169196" y="91817"/>
                  <a:pt x="1170896" y="91873"/>
                  <a:pt x="1172147" y="91878"/>
                </a:cubicBezTo>
                <a:cubicBezTo>
                  <a:pt x="1173063" y="91884"/>
                  <a:pt x="1173797" y="91806"/>
                  <a:pt x="1174347" y="91645"/>
                </a:cubicBezTo>
                <a:cubicBezTo>
                  <a:pt x="1174897" y="91484"/>
                  <a:pt x="1175364" y="91206"/>
                  <a:pt x="1175747" y="90811"/>
                </a:cubicBezTo>
                <a:cubicBezTo>
                  <a:pt x="1176931" y="89820"/>
                  <a:pt x="1177831" y="86636"/>
                  <a:pt x="1178447" y="81260"/>
                </a:cubicBezTo>
                <a:cubicBezTo>
                  <a:pt x="1179064" y="75885"/>
                  <a:pt x="1179498" y="67867"/>
                  <a:pt x="1179748" y="57207"/>
                </a:cubicBezTo>
                <a:lnTo>
                  <a:pt x="1162812" y="57207"/>
                </a:lnTo>
                <a:cubicBezTo>
                  <a:pt x="1162953" y="64435"/>
                  <a:pt x="1162464" y="72219"/>
                  <a:pt x="1161345" y="80558"/>
                </a:cubicBezTo>
                <a:cubicBezTo>
                  <a:pt x="1160227" y="88898"/>
                  <a:pt x="1157634" y="97096"/>
                  <a:pt x="1153566" y="105154"/>
                </a:cubicBezTo>
                <a:cubicBezTo>
                  <a:pt x="1149499" y="113212"/>
                  <a:pt x="1143113" y="120432"/>
                  <a:pt x="1134409" y="126816"/>
                </a:cubicBezTo>
                <a:lnTo>
                  <a:pt x="1133208" y="125616"/>
                </a:lnTo>
                <a:cubicBezTo>
                  <a:pt x="1139392" y="115301"/>
                  <a:pt x="1143326" y="104160"/>
                  <a:pt x="1145010" y="92195"/>
                </a:cubicBezTo>
                <a:cubicBezTo>
                  <a:pt x="1146693" y="80230"/>
                  <a:pt x="1147427" y="68523"/>
                  <a:pt x="1147210" y="57074"/>
                </a:cubicBezTo>
                <a:lnTo>
                  <a:pt x="1147210" y="22003"/>
                </a:lnTo>
                <a:lnTo>
                  <a:pt x="1165212" y="28404"/>
                </a:lnTo>
                <a:lnTo>
                  <a:pt x="1199883" y="28404"/>
                </a:lnTo>
                <a:cubicBezTo>
                  <a:pt x="1199617" y="23941"/>
                  <a:pt x="1199417" y="19432"/>
                  <a:pt x="1199283" y="14877"/>
                </a:cubicBezTo>
                <a:cubicBezTo>
                  <a:pt x="1199150" y="10322"/>
                  <a:pt x="1199083" y="5697"/>
                  <a:pt x="1199083" y="1000"/>
                </a:cubicBezTo>
                <a:close/>
                <a:moveTo>
                  <a:pt x="30004" y="934"/>
                </a:moveTo>
                <a:lnTo>
                  <a:pt x="50540" y="7868"/>
                </a:lnTo>
                <a:cubicBezTo>
                  <a:pt x="50281" y="8746"/>
                  <a:pt x="49731" y="9424"/>
                  <a:pt x="48890" y="9901"/>
                </a:cubicBezTo>
                <a:cubicBezTo>
                  <a:pt x="48048" y="10379"/>
                  <a:pt x="46864" y="10590"/>
                  <a:pt x="45339" y="10535"/>
                </a:cubicBezTo>
                <a:cubicBezTo>
                  <a:pt x="43408" y="15341"/>
                  <a:pt x="41336" y="19964"/>
                  <a:pt x="39122" y="24403"/>
                </a:cubicBezTo>
                <a:cubicBezTo>
                  <a:pt x="36907" y="28843"/>
                  <a:pt x="34535" y="33065"/>
                  <a:pt x="32004" y="37071"/>
                </a:cubicBezTo>
                <a:lnTo>
                  <a:pt x="39472" y="39872"/>
                </a:lnTo>
                <a:cubicBezTo>
                  <a:pt x="39219" y="40536"/>
                  <a:pt x="38758" y="41075"/>
                  <a:pt x="38088" y="41489"/>
                </a:cubicBezTo>
                <a:cubicBezTo>
                  <a:pt x="37419" y="41903"/>
                  <a:pt x="36457" y="42208"/>
                  <a:pt x="35204" y="42405"/>
                </a:cubicBezTo>
                <a:lnTo>
                  <a:pt x="35204" y="121615"/>
                </a:lnTo>
                <a:cubicBezTo>
                  <a:pt x="34999" y="122265"/>
                  <a:pt x="33677" y="123132"/>
                  <a:pt x="31237" y="124216"/>
                </a:cubicBezTo>
                <a:cubicBezTo>
                  <a:pt x="28798" y="125299"/>
                  <a:pt x="26076" y="125899"/>
                  <a:pt x="23070" y="126016"/>
                </a:cubicBezTo>
                <a:lnTo>
                  <a:pt x="20136" y="126016"/>
                </a:lnTo>
                <a:lnTo>
                  <a:pt x="20136" y="53340"/>
                </a:lnTo>
                <a:cubicBezTo>
                  <a:pt x="17263" y="56677"/>
                  <a:pt x="14274" y="59805"/>
                  <a:pt x="11168" y="62725"/>
                </a:cubicBezTo>
                <a:cubicBezTo>
                  <a:pt x="8062" y="65644"/>
                  <a:pt x="4873" y="68339"/>
                  <a:pt x="1600" y="70809"/>
                </a:cubicBezTo>
                <a:lnTo>
                  <a:pt x="0" y="69609"/>
                </a:lnTo>
                <a:cubicBezTo>
                  <a:pt x="6001" y="61205"/>
                  <a:pt x="11702" y="50976"/>
                  <a:pt x="17102" y="38922"/>
                </a:cubicBezTo>
                <a:cubicBezTo>
                  <a:pt x="22503" y="26867"/>
                  <a:pt x="26803" y="14205"/>
                  <a:pt x="30004" y="934"/>
                </a:cubicBezTo>
                <a:close/>
                <a:moveTo>
                  <a:pt x="62941" y="867"/>
                </a:moveTo>
                <a:lnTo>
                  <a:pt x="84277" y="2881"/>
                </a:lnTo>
                <a:cubicBezTo>
                  <a:pt x="84097" y="3960"/>
                  <a:pt x="83624" y="4811"/>
                  <a:pt x="82860" y="5434"/>
                </a:cubicBezTo>
                <a:cubicBezTo>
                  <a:pt x="82097" y="6056"/>
                  <a:pt x="80924" y="6468"/>
                  <a:pt x="79343" y="6668"/>
                </a:cubicBezTo>
                <a:cubicBezTo>
                  <a:pt x="79285" y="12396"/>
                  <a:pt x="79235" y="17941"/>
                  <a:pt x="79193" y="23303"/>
                </a:cubicBezTo>
                <a:cubicBezTo>
                  <a:pt x="79152" y="28665"/>
                  <a:pt x="79068" y="33877"/>
                  <a:pt x="78943" y="38938"/>
                </a:cubicBezTo>
                <a:lnTo>
                  <a:pt x="102280" y="38938"/>
                </a:lnTo>
                <a:lnTo>
                  <a:pt x="110681" y="27870"/>
                </a:lnTo>
                <a:cubicBezTo>
                  <a:pt x="110762" y="27930"/>
                  <a:pt x="111651" y="28640"/>
                  <a:pt x="113350" y="29999"/>
                </a:cubicBezTo>
                <a:cubicBezTo>
                  <a:pt x="115049" y="31358"/>
                  <a:pt x="117070" y="33006"/>
                  <a:pt x="119413" y="34943"/>
                </a:cubicBezTo>
                <a:cubicBezTo>
                  <a:pt x="121756" y="36880"/>
                  <a:pt x="123935" y="38745"/>
                  <a:pt x="125949" y="40539"/>
                </a:cubicBezTo>
                <a:cubicBezTo>
                  <a:pt x="125744" y="41269"/>
                  <a:pt x="125321" y="41808"/>
                  <a:pt x="124681" y="42155"/>
                </a:cubicBezTo>
                <a:cubicBezTo>
                  <a:pt x="124040" y="42503"/>
                  <a:pt x="123214" y="42675"/>
                  <a:pt x="122202" y="42672"/>
                </a:cubicBezTo>
                <a:lnTo>
                  <a:pt x="94945" y="42672"/>
                </a:lnTo>
                <a:lnTo>
                  <a:pt x="94945" y="44806"/>
                </a:lnTo>
                <a:lnTo>
                  <a:pt x="94945" y="104680"/>
                </a:lnTo>
                <a:cubicBezTo>
                  <a:pt x="94901" y="105736"/>
                  <a:pt x="95123" y="106491"/>
                  <a:pt x="95612" y="106947"/>
                </a:cubicBezTo>
                <a:cubicBezTo>
                  <a:pt x="96101" y="107402"/>
                  <a:pt x="97123" y="107625"/>
                  <a:pt x="98679" y="107614"/>
                </a:cubicBezTo>
                <a:lnTo>
                  <a:pt x="105880" y="107614"/>
                </a:lnTo>
                <a:cubicBezTo>
                  <a:pt x="107291" y="107616"/>
                  <a:pt x="108569" y="107611"/>
                  <a:pt x="109714" y="107597"/>
                </a:cubicBezTo>
                <a:cubicBezTo>
                  <a:pt x="110858" y="107583"/>
                  <a:pt x="111803" y="107544"/>
                  <a:pt x="112548" y="107480"/>
                </a:cubicBezTo>
                <a:cubicBezTo>
                  <a:pt x="113142" y="107436"/>
                  <a:pt x="113653" y="107291"/>
                  <a:pt x="114081" y="107047"/>
                </a:cubicBezTo>
                <a:cubicBezTo>
                  <a:pt x="114509" y="106802"/>
                  <a:pt x="114887" y="106325"/>
                  <a:pt x="115215" y="105613"/>
                </a:cubicBezTo>
                <a:cubicBezTo>
                  <a:pt x="115898" y="104291"/>
                  <a:pt x="116731" y="101868"/>
                  <a:pt x="117715" y="98346"/>
                </a:cubicBezTo>
                <a:cubicBezTo>
                  <a:pt x="118698" y="94823"/>
                  <a:pt x="119732" y="90934"/>
                  <a:pt x="120815" y="86678"/>
                </a:cubicBezTo>
                <a:lnTo>
                  <a:pt x="122341" y="86678"/>
                </a:lnTo>
                <a:lnTo>
                  <a:pt x="122749" y="106680"/>
                </a:lnTo>
                <a:cubicBezTo>
                  <a:pt x="124635" y="107464"/>
                  <a:pt x="125897" y="108364"/>
                  <a:pt x="126533" y="109380"/>
                </a:cubicBezTo>
                <a:cubicBezTo>
                  <a:pt x="127169" y="110397"/>
                  <a:pt x="127463" y="111631"/>
                  <a:pt x="127416" y="113081"/>
                </a:cubicBezTo>
                <a:cubicBezTo>
                  <a:pt x="127578" y="116015"/>
                  <a:pt x="125985" y="118215"/>
                  <a:pt x="122637" y="119682"/>
                </a:cubicBezTo>
                <a:cubicBezTo>
                  <a:pt x="119290" y="121149"/>
                  <a:pt x="113215" y="121882"/>
                  <a:pt x="104413" y="121882"/>
                </a:cubicBezTo>
                <a:lnTo>
                  <a:pt x="94545" y="121882"/>
                </a:lnTo>
                <a:cubicBezTo>
                  <a:pt x="88695" y="121971"/>
                  <a:pt x="84794" y="121060"/>
                  <a:pt x="82844" y="119148"/>
                </a:cubicBezTo>
                <a:cubicBezTo>
                  <a:pt x="80894" y="117237"/>
                  <a:pt x="79993" y="113792"/>
                  <a:pt x="80143" y="108814"/>
                </a:cubicBezTo>
                <a:lnTo>
                  <a:pt x="80143" y="42672"/>
                </a:lnTo>
                <a:lnTo>
                  <a:pt x="78810" y="42672"/>
                </a:lnTo>
                <a:cubicBezTo>
                  <a:pt x="78505" y="54807"/>
                  <a:pt x="77219" y="66008"/>
                  <a:pt x="74953" y="76276"/>
                </a:cubicBezTo>
                <a:cubicBezTo>
                  <a:pt x="72687" y="86544"/>
                  <a:pt x="68605" y="95879"/>
                  <a:pt x="62709" y="104280"/>
                </a:cubicBezTo>
                <a:cubicBezTo>
                  <a:pt x="56813" y="112681"/>
                  <a:pt x="48267" y="120148"/>
                  <a:pt x="37071" y="126683"/>
                </a:cubicBezTo>
                <a:lnTo>
                  <a:pt x="35605" y="124682"/>
                </a:lnTo>
                <a:cubicBezTo>
                  <a:pt x="42896" y="117494"/>
                  <a:pt x="48479" y="109705"/>
                  <a:pt x="52352" y="101316"/>
                </a:cubicBezTo>
                <a:cubicBezTo>
                  <a:pt x="56226" y="92928"/>
                  <a:pt x="58914" y="83865"/>
                  <a:pt x="60418" y="74128"/>
                </a:cubicBezTo>
                <a:cubicBezTo>
                  <a:pt x="61921" y="64391"/>
                  <a:pt x="62762" y="53906"/>
                  <a:pt x="62941" y="42672"/>
                </a:cubicBezTo>
                <a:lnTo>
                  <a:pt x="42139" y="42672"/>
                </a:lnTo>
                <a:lnTo>
                  <a:pt x="41072" y="38938"/>
                </a:lnTo>
                <a:lnTo>
                  <a:pt x="62941" y="38938"/>
                </a:lnTo>
                <a:cubicBezTo>
                  <a:pt x="63000" y="33014"/>
                  <a:pt x="63016" y="26894"/>
                  <a:pt x="62991" y="20578"/>
                </a:cubicBezTo>
                <a:cubicBezTo>
                  <a:pt x="62966" y="14262"/>
                  <a:pt x="62950" y="7691"/>
                  <a:pt x="62941" y="867"/>
                </a:cubicBezTo>
                <a:close/>
                <a:moveTo>
                  <a:pt x="856012" y="734"/>
                </a:moveTo>
                <a:lnTo>
                  <a:pt x="874681" y="2480"/>
                </a:lnTo>
                <a:cubicBezTo>
                  <a:pt x="874581" y="3363"/>
                  <a:pt x="874214" y="4102"/>
                  <a:pt x="873581" y="4698"/>
                </a:cubicBezTo>
                <a:cubicBezTo>
                  <a:pt x="872947" y="5293"/>
                  <a:pt x="871847" y="5727"/>
                  <a:pt x="870280" y="6001"/>
                </a:cubicBezTo>
                <a:lnTo>
                  <a:pt x="870280" y="22136"/>
                </a:lnTo>
                <a:lnTo>
                  <a:pt x="872147" y="22136"/>
                </a:lnTo>
                <a:lnTo>
                  <a:pt x="879081" y="12535"/>
                </a:lnTo>
                <a:cubicBezTo>
                  <a:pt x="879301" y="12688"/>
                  <a:pt x="880762" y="13882"/>
                  <a:pt x="883465" y="16119"/>
                </a:cubicBezTo>
                <a:cubicBezTo>
                  <a:pt x="886168" y="18355"/>
                  <a:pt x="888797" y="20717"/>
                  <a:pt x="891350" y="23203"/>
                </a:cubicBezTo>
                <a:lnTo>
                  <a:pt x="890950" y="21736"/>
                </a:lnTo>
                <a:lnTo>
                  <a:pt x="910152" y="21736"/>
                </a:lnTo>
                <a:lnTo>
                  <a:pt x="910152" y="1000"/>
                </a:lnTo>
                <a:lnTo>
                  <a:pt x="929888" y="2746"/>
                </a:lnTo>
                <a:cubicBezTo>
                  <a:pt x="929791" y="3699"/>
                  <a:pt x="929385" y="4499"/>
                  <a:pt x="928671" y="5148"/>
                </a:cubicBezTo>
                <a:cubicBezTo>
                  <a:pt x="927957" y="5796"/>
                  <a:pt x="926718" y="6258"/>
                  <a:pt x="924954" y="6534"/>
                </a:cubicBezTo>
                <a:lnTo>
                  <a:pt x="924954" y="21736"/>
                </a:lnTo>
                <a:lnTo>
                  <a:pt x="932155" y="21736"/>
                </a:lnTo>
                <a:lnTo>
                  <a:pt x="939622" y="12002"/>
                </a:lnTo>
                <a:cubicBezTo>
                  <a:pt x="939694" y="12054"/>
                  <a:pt x="940469" y="12690"/>
                  <a:pt x="941949" y="13908"/>
                </a:cubicBezTo>
                <a:cubicBezTo>
                  <a:pt x="943428" y="15126"/>
                  <a:pt x="945181" y="16611"/>
                  <a:pt x="947209" y="18363"/>
                </a:cubicBezTo>
                <a:cubicBezTo>
                  <a:pt x="949236" y="20115"/>
                  <a:pt x="951108" y="21817"/>
                  <a:pt x="952824" y="23470"/>
                </a:cubicBezTo>
                <a:cubicBezTo>
                  <a:pt x="952674" y="24200"/>
                  <a:pt x="952274" y="24739"/>
                  <a:pt x="951624" y="25087"/>
                </a:cubicBezTo>
                <a:cubicBezTo>
                  <a:pt x="950974" y="25434"/>
                  <a:pt x="950174" y="25606"/>
                  <a:pt x="949224" y="25603"/>
                </a:cubicBezTo>
                <a:lnTo>
                  <a:pt x="927621" y="25603"/>
                </a:lnTo>
                <a:cubicBezTo>
                  <a:pt x="930852" y="31179"/>
                  <a:pt x="934958" y="35996"/>
                  <a:pt x="939939" y="40055"/>
                </a:cubicBezTo>
                <a:cubicBezTo>
                  <a:pt x="944920" y="44114"/>
                  <a:pt x="950193" y="47164"/>
                  <a:pt x="955758" y="49206"/>
                </a:cubicBezTo>
                <a:lnTo>
                  <a:pt x="955491" y="50673"/>
                </a:lnTo>
                <a:cubicBezTo>
                  <a:pt x="952810" y="51345"/>
                  <a:pt x="950538" y="52801"/>
                  <a:pt x="948673" y="55040"/>
                </a:cubicBezTo>
                <a:cubicBezTo>
                  <a:pt x="946809" y="57279"/>
                  <a:pt x="945437" y="60269"/>
                  <a:pt x="944556" y="64008"/>
                </a:cubicBezTo>
                <a:cubicBezTo>
                  <a:pt x="939781" y="59808"/>
                  <a:pt x="935797" y="54607"/>
                  <a:pt x="932605" y="48406"/>
                </a:cubicBezTo>
                <a:cubicBezTo>
                  <a:pt x="929413" y="42205"/>
                  <a:pt x="926862" y="35004"/>
                  <a:pt x="924954" y="26803"/>
                </a:cubicBezTo>
                <a:lnTo>
                  <a:pt x="924954" y="62675"/>
                </a:lnTo>
                <a:cubicBezTo>
                  <a:pt x="924798" y="63425"/>
                  <a:pt x="923476" y="64258"/>
                  <a:pt x="920987" y="65175"/>
                </a:cubicBezTo>
                <a:cubicBezTo>
                  <a:pt x="918497" y="66092"/>
                  <a:pt x="915775" y="66592"/>
                  <a:pt x="912819" y="66675"/>
                </a:cubicBezTo>
                <a:lnTo>
                  <a:pt x="910152" y="66675"/>
                </a:lnTo>
                <a:lnTo>
                  <a:pt x="910152" y="43472"/>
                </a:lnTo>
                <a:cubicBezTo>
                  <a:pt x="903084" y="50562"/>
                  <a:pt x="894283" y="56518"/>
                  <a:pt x="883749" y="61341"/>
                </a:cubicBezTo>
                <a:lnTo>
                  <a:pt x="882682" y="59474"/>
                </a:lnTo>
                <a:cubicBezTo>
                  <a:pt x="888210" y="55096"/>
                  <a:pt x="892889" y="50017"/>
                  <a:pt x="896717" y="44239"/>
                </a:cubicBezTo>
                <a:cubicBezTo>
                  <a:pt x="900545" y="38460"/>
                  <a:pt x="903557" y="32249"/>
                  <a:pt x="905751" y="25603"/>
                </a:cubicBezTo>
                <a:lnTo>
                  <a:pt x="892016" y="25603"/>
                </a:lnTo>
                <a:lnTo>
                  <a:pt x="891616" y="24403"/>
                </a:lnTo>
                <a:cubicBezTo>
                  <a:pt x="891402" y="24873"/>
                  <a:pt x="890997" y="25234"/>
                  <a:pt x="890400" y="25487"/>
                </a:cubicBezTo>
                <a:cubicBezTo>
                  <a:pt x="889802" y="25739"/>
                  <a:pt x="889097" y="25867"/>
                  <a:pt x="888283" y="25870"/>
                </a:cubicBezTo>
                <a:lnTo>
                  <a:pt x="870280" y="25870"/>
                </a:lnTo>
                <a:lnTo>
                  <a:pt x="870280" y="31204"/>
                </a:lnTo>
                <a:cubicBezTo>
                  <a:pt x="877747" y="32266"/>
                  <a:pt x="882983" y="34117"/>
                  <a:pt x="885989" y="36757"/>
                </a:cubicBezTo>
                <a:cubicBezTo>
                  <a:pt x="888994" y="39396"/>
                  <a:pt x="890376" y="42052"/>
                  <a:pt x="890133" y="44722"/>
                </a:cubicBezTo>
                <a:cubicBezTo>
                  <a:pt x="889890" y="47393"/>
                  <a:pt x="888630" y="49307"/>
                  <a:pt x="886351" y="50463"/>
                </a:cubicBezTo>
                <a:cubicBezTo>
                  <a:pt x="884073" y="51619"/>
                  <a:pt x="881383" y="51244"/>
                  <a:pt x="878281" y="49340"/>
                </a:cubicBezTo>
                <a:cubicBezTo>
                  <a:pt x="877773" y="46828"/>
                  <a:pt x="876789" y="44283"/>
                  <a:pt x="875331" y="41705"/>
                </a:cubicBezTo>
                <a:cubicBezTo>
                  <a:pt x="873872" y="39127"/>
                  <a:pt x="872189" y="36782"/>
                  <a:pt x="870280" y="34671"/>
                </a:cubicBezTo>
                <a:lnTo>
                  <a:pt x="870280" y="62808"/>
                </a:lnTo>
                <a:cubicBezTo>
                  <a:pt x="870133" y="63558"/>
                  <a:pt x="868861" y="64391"/>
                  <a:pt x="866463" y="65308"/>
                </a:cubicBezTo>
                <a:cubicBezTo>
                  <a:pt x="864066" y="66225"/>
                  <a:pt x="861426" y="66725"/>
                  <a:pt x="858546" y="66808"/>
                </a:cubicBezTo>
                <a:lnTo>
                  <a:pt x="856012" y="66808"/>
                </a:lnTo>
                <a:lnTo>
                  <a:pt x="856012" y="44406"/>
                </a:lnTo>
                <a:cubicBezTo>
                  <a:pt x="852731" y="48406"/>
                  <a:pt x="848992" y="52140"/>
                  <a:pt x="844794" y="55607"/>
                </a:cubicBezTo>
                <a:cubicBezTo>
                  <a:pt x="840596" y="59074"/>
                  <a:pt x="836023" y="62275"/>
                  <a:pt x="831075" y="65208"/>
                </a:cubicBezTo>
                <a:lnTo>
                  <a:pt x="829609" y="63341"/>
                </a:lnTo>
                <a:cubicBezTo>
                  <a:pt x="834618" y="58338"/>
                  <a:pt x="838901" y="52609"/>
                  <a:pt x="842460" y="46156"/>
                </a:cubicBezTo>
                <a:cubicBezTo>
                  <a:pt x="846019" y="39702"/>
                  <a:pt x="848803" y="32940"/>
                  <a:pt x="850811" y="25870"/>
                </a:cubicBezTo>
                <a:lnTo>
                  <a:pt x="833476" y="25870"/>
                </a:lnTo>
                <a:lnTo>
                  <a:pt x="832409" y="22136"/>
                </a:lnTo>
                <a:lnTo>
                  <a:pt x="856012" y="22136"/>
                </a:lnTo>
                <a:close/>
                <a:moveTo>
                  <a:pt x="987362" y="534"/>
                </a:moveTo>
                <a:lnTo>
                  <a:pt x="1006831" y="2534"/>
                </a:lnTo>
                <a:cubicBezTo>
                  <a:pt x="1006675" y="3339"/>
                  <a:pt x="1006286" y="4028"/>
                  <a:pt x="1005664" y="4601"/>
                </a:cubicBezTo>
                <a:cubicBezTo>
                  <a:pt x="1005042" y="5173"/>
                  <a:pt x="1003919" y="5595"/>
                  <a:pt x="1002297" y="5868"/>
                </a:cubicBezTo>
                <a:lnTo>
                  <a:pt x="1002297" y="23470"/>
                </a:lnTo>
                <a:lnTo>
                  <a:pt x="1004830" y="23470"/>
                </a:lnTo>
                <a:lnTo>
                  <a:pt x="1012031" y="12802"/>
                </a:lnTo>
                <a:cubicBezTo>
                  <a:pt x="1012105" y="12862"/>
                  <a:pt x="1012892" y="13557"/>
                  <a:pt x="1014392" y="14886"/>
                </a:cubicBezTo>
                <a:cubicBezTo>
                  <a:pt x="1015893" y="16215"/>
                  <a:pt x="1017667" y="17819"/>
                  <a:pt x="1019716" y="19696"/>
                </a:cubicBezTo>
                <a:cubicBezTo>
                  <a:pt x="1021765" y="21574"/>
                  <a:pt x="1023648" y="23365"/>
                  <a:pt x="1025366" y="25070"/>
                </a:cubicBezTo>
                <a:cubicBezTo>
                  <a:pt x="1025158" y="25801"/>
                  <a:pt x="1024741" y="26340"/>
                  <a:pt x="1024116" y="26687"/>
                </a:cubicBezTo>
                <a:cubicBezTo>
                  <a:pt x="1023491" y="27034"/>
                  <a:pt x="1022708" y="27206"/>
                  <a:pt x="1021766" y="27204"/>
                </a:cubicBezTo>
                <a:lnTo>
                  <a:pt x="1002297" y="27204"/>
                </a:lnTo>
                <a:lnTo>
                  <a:pt x="1002297" y="37206"/>
                </a:lnTo>
                <a:cubicBezTo>
                  <a:pt x="1010214" y="39237"/>
                  <a:pt x="1015690" y="41901"/>
                  <a:pt x="1018726" y="45199"/>
                </a:cubicBezTo>
                <a:cubicBezTo>
                  <a:pt x="1021761" y="48497"/>
                  <a:pt x="1023058" y="51645"/>
                  <a:pt x="1022616" y="54643"/>
                </a:cubicBezTo>
                <a:cubicBezTo>
                  <a:pt x="1022174" y="57641"/>
                  <a:pt x="1020695" y="59705"/>
                  <a:pt x="1018180" y="60836"/>
                </a:cubicBezTo>
                <a:cubicBezTo>
                  <a:pt x="1015665" y="61967"/>
                  <a:pt x="1012815" y="61381"/>
                  <a:pt x="1009631" y="59077"/>
                </a:cubicBezTo>
                <a:cubicBezTo>
                  <a:pt x="1009325" y="55902"/>
                  <a:pt x="1008503" y="52751"/>
                  <a:pt x="1007164" y="49625"/>
                </a:cubicBezTo>
                <a:cubicBezTo>
                  <a:pt x="1005825" y="46499"/>
                  <a:pt x="1004203" y="43649"/>
                  <a:pt x="1002297" y="41073"/>
                </a:cubicBezTo>
                <a:lnTo>
                  <a:pt x="1002297" y="77081"/>
                </a:lnTo>
                <a:cubicBezTo>
                  <a:pt x="1002141" y="77912"/>
                  <a:pt x="1000819" y="78851"/>
                  <a:pt x="998330" y="79899"/>
                </a:cubicBezTo>
                <a:cubicBezTo>
                  <a:pt x="995840" y="80946"/>
                  <a:pt x="993118" y="81519"/>
                  <a:pt x="990162" y="81616"/>
                </a:cubicBezTo>
                <a:lnTo>
                  <a:pt x="987362" y="81616"/>
                </a:lnTo>
                <a:lnTo>
                  <a:pt x="987362" y="53209"/>
                </a:lnTo>
                <a:cubicBezTo>
                  <a:pt x="984217" y="57682"/>
                  <a:pt x="980639" y="61872"/>
                  <a:pt x="976627" y="65779"/>
                </a:cubicBezTo>
                <a:cubicBezTo>
                  <a:pt x="972615" y="69685"/>
                  <a:pt x="968237" y="73275"/>
                  <a:pt x="963492" y="76548"/>
                </a:cubicBezTo>
                <a:lnTo>
                  <a:pt x="962025" y="74948"/>
                </a:lnTo>
                <a:cubicBezTo>
                  <a:pt x="967162" y="68557"/>
                  <a:pt x="971490" y="61200"/>
                  <a:pt x="975010" y="52876"/>
                </a:cubicBezTo>
                <a:cubicBezTo>
                  <a:pt x="978530" y="44552"/>
                  <a:pt x="981225" y="35994"/>
                  <a:pt x="983094" y="27204"/>
                </a:cubicBezTo>
                <a:lnTo>
                  <a:pt x="965092" y="27204"/>
                </a:lnTo>
                <a:lnTo>
                  <a:pt x="964025" y="23470"/>
                </a:lnTo>
                <a:lnTo>
                  <a:pt x="987362" y="23470"/>
                </a:lnTo>
                <a:close/>
                <a:moveTo>
                  <a:pt x="227762" y="400"/>
                </a:moveTo>
                <a:lnTo>
                  <a:pt x="241897" y="14802"/>
                </a:lnTo>
                <a:cubicBezTo>
                  <a:pt x="241152" y="15477"/>
                  <a:pt x="240041" y="15794"/>
                  <a:pt x="238563" y="15752"/>
                </a:cubicBezTo>
                <a:cubicBezTo>
                  <a:pt x="237085" y="15710"/>
                  <a:pt x="235307" y="15260"/>
                  <a:pt x="233229" y="14402"/>
                </a:cubicBezTo>
                <a:cubicBezTo>
                  <a:pt x="229084" y="15002"/>
                  <a:pt x="224606" y="15569"/>
                  <a:pt x="219794" y="16102"/>
                </a:cubicBezTo>
                <a:cubicBezTo>
                  <a:pt x="214983" y="16636"/>
                  <a:pt x="209904" y="17136"/>
                  <a:pt x="204559" y="17602"/>
                </a:cubicBezTo>
                <a:lnTo>
                  <a:pt x="204559" y="31071"/>
                </a:lnTo>
                <a:lnTo>
                  <a:pt x="234163" y="31071"/>
                </a:lnTo>
                <a:lnTo>
                  <a:pt x="242430" y="20803"/>
                </a:lnTo>
                <a:cubicBezTo>
                  <a:pt x="242510" y="20858"/>
                  <a:pt x="243388" y="21518"/>
                  <a:pt x="245063" y="22783"/>
                </a:cubicBezTo>
                <a:cubicBezTo>
                  <a:pt x="246738" y="24048"/>
                  <a:pt x="248732" y="25588"/>
                  <a:pt x="251044" y="27401"/>
                </a:cubicBezTo>
                <a:cubicBezTo>
                  <a:pt x="253356" y="29214"/>
                  <a:pt x="255508" y="30971"/>
                  <a:pt x="257499" y="32671"/>
                </a:cubicBezTo>
                <a:cubicBezTo>
                  <a:pt x="257352" y="33402"/>
                  <a:pt x="256946" y="33940"/>
                  <a:pt x="256282" y="34288"/>
                </a:cubicBezTo>
                <a:cubicBezTo>
                  <a:pt x="255618" y="34635"/>
                  <a:pt x="254779" y="34807"/>
                  <a:pt x="253765" y="34804"/>
                </a:cubicBezTo>
                <a:lnTo>
                  <a:pt x="209760" y="34804"/>
                </a:lnTo>
                <a:cubicBezTo>
                  <a:pt x="213699" y="38188"/>
                  <a:pt x="218444" y="41171"/>
                  <a:pt x="223994" y="43754"/>
                </a:cubicBezTo>
                <a:cubicBezTo>
                  <a:pt x="229543" y="46337"/>
                  <a:pt x="235463" y="48490"/>
                  <a:pt x="241754" y="50214"/>
                </a:cubicBezTo>
                <a:cubicBezTo>
                  <a:pt x="248044" y="51937"/>
                  <a:pt x="254271" y="53202"/>
                  <a:pt x="260433" y="54007"/>
                </a:cubicBezTo>
                <a:lnTo>
                  <a:pt x="260299" y="55474"/>
                </a:lnTo>
                <a:cubicBezTo>
                  <a:pt x="257343" y="56299"/>
                  <a:pt x="254854" y="57916"/>
                  <a:pt x="252832" y="60324"/>
                </a:cubicBezTo>
                <a:cubicBezTo>
                  <a:pt x="250809" y="62733"/>
                  <a:pt x="249387" y="65783"/>
                  <a:pt x="248565" y="69475"/>
                </a:cubicBezTo>
                <a:cubicBezTo>
                  <a:pt x="238944" y="66206"/>
                  <a:pt x="230548" y="61677"/>
                  <a:pt x="223378" y="55890"/>
                </a:cubicBezTo>
                <a:cubicBezTo>
                  <a:pt x="216208" y="50104"/>
                  <a:pt x="210379" y="43075"/>
                  <a:pt x="205893" y="34804"/>
                </a:cubicBezTo>
                <a:lnTo>
                  <a:pt x="204559" y="34804"/>
                </a:lnTo>
                <a:lnTo>
                  <a:pt x="204559" y="61208"/>
                </a:lnTo>
                <a:cubicBezTo>
                  <a:pt x="204462" y="61638"/>
                  <a:pt x="203289" y="62277"/>
                  <a:pt x="201042" y="63125"/>
                </a:cubicBezTo>
                <a:cubicBezTo>
                  <a:pt x="198795" y="63972"/>
                  <a:pt x="195655" y="64444"/>
                  <a:pt x="191624" y="64542"/>
                </a:cubicBezTo>
                <a:lnTo>
                  <a:pt x="188824" y="64542"/>
                </a:lnTo>
                <a:lnTo>
                  <a:pt x="188824" y="43739"/>
                </a:lnTo>
                <a:cubicBezTo>
                  <a:pt x="182103" y="50020"/>
                  <a:pt x="174141" y="55560"/>
                  <a:pt x="164937" y="60358"/>
                </a:cubicBezTo>
                <a:cubicBezTo>
                  <a:pt x="155733" y="65155"/>
                  <a:pt x="145604" y="69128"/>
                  <a:pt x="134550" y="72276"/>
                </a:cubicBezTo>
                <a:lnTo>
                  <a:pt x="133483" y="70542"/>
                </a:lnTo>
                <a:cubicBezTo>
                  <a:pt x="142696" y="66119"/>
                  <a:pt x="151041" y="60797"/>
                  <a:pt x="158520" y="54574"/>
                </a:cubicBezTo>
                <a:cubicBezTo>
                  <a:pt x="165999" y="48351"/>
                  <a:pt x="172144" y="41761"/>
                  <a:pt x="176956" y="34804"/>
                </a:cubicBezTo>
                <a:lnTo>
                  <a:pt x="137617" y="34804"/>
                </a:lnTo>
                <a:lnTo>
                  <a:pt x="136551" y="31071"/>
                </a:lnTo>
                <a:lnTo>
                  <a:pt x="188824" y="31071"/>
                </a:lnTo>
                <a:lnTo>
                  <a:pt x="188824" y="18669"/>
                </a:lnTo>
                <a:cubicBezTo>
                  <a:pt x="181659" y="19075"/>
                  <a:pt x="174486" y="19364"/>
                  <a:pt x="167304" y="19536"/>
                </a:cubicBezTo>
                <a:cubicBezTo>
                  <a:pt x="160123" y="19708"/>
                  <a:pt x="153116" y="19730"/>
                  <a:pt x="146285" y="19603"/>
                </a:cubicBezTo>
                <a:lnTo>
                  <a:pt x="145885" y="17469"/>
                </a:lnTo>
                <a:cubicBezTo>
                  <a:pt x="155329" y="16327"/>
                  <a:pt x="165171" y="14832"/>
                  <a:pt x="175410" y="12984"/>
                </a:cubicBezTo>
                <a:cubicBezTo>
                  <a:pt x="185649" y="11136"/>
                  <a:pt x="195362" y="9118"/>
                  <a:pt x="204549" y="6929"/>
                </a:cubicBezTo>
                <a:cubicBezTo>
                  <a:pt x="213736" y="4741"/>
                  <a:pt x="221474" y="2564"/>
                  <a:pt x="227762" y="400"/>
                </a:cubicBezTo>
                <a:close/>
                <a:moveTo>
                  <a:pt x="288036" y="0"/>
                </a:moveTo>
                <a:lnTo>
                  <a:pt x="308439" y="5868"/>
                </a:lnTo>
                <a:cubicBezTo>
                  <a:pt x="308264" y="6737"/>
                  <a:pt x="307780" y="7432"/>
                  <a:pt x="306988" y="7951"/>
                </a:cubicBezTo>
                <a:cubicBezTo>
                  <a:pt x="306197" y="8471"/>
                  <a:pt x="304947" y="8798"/>
                  <a:pt x="303238" y="8935"/>
                </a:cubicBezTo>
                <a:lnTo>
                  <a:pt x="303105" y="9468"/>
                </a:lnTo>
                <a:cubicBezTo>
                  <a:pt x="310827" y="13078"/>
                  <a:pt x="316193" y="16934"/>
                  <a:pt x="319205" y="21034"/>
                </a:cubicBezTo>
                <a:cubicBezTo>
                  <a:pt x="322216" y="25134"/>
                  <a:pt x="323544" y="28819"/>
                  <a:pt x="323190" y="32087"/>
                </a:cubicBezTo>
                <a:cubicBezTo>
                  <a:pt x="322837" y="35356"/>
                  <a:pt x="321473" y="37549"/>
                  <a:pt x="319101" y="38665"/>
                </a:cubicBezTo>
                <a:cubicBezTo>
                  <a:pt x="316728" y="39782"/>
                  <a:pt x="314018" y="39162"/>
                  <a:pt x="310972" y="36805"/>
                </a:cubicBezTo>
                <a:cubicBezTo>
                  <a:pt x="310439" y="32810"/>
                  <a:pt x="309305" y="28731"/>
                  <a:pt x="307572" y="24570"/>
                </a:cubicBezTo>
                <a:cubicBezTo>
                  <a:pt x="305838" y="20408"/>
                  <a:pt x="303905" y="16530"/>
                  <a:pt x="301771" y="12935"/>
                </a:cubicBezTo>
                <a:cubicBezTo>
                  <a:pt x="300293" y="16686"/>
                  <a:pt x="298549" y="20519"/>
                  <a:pt x="296537" y="24437"/>
                </a:cubicBezTo>
                <a:cubicBezTo>
                  <a:pt x="294526" y="28354"/>
                  <a:pt x="292314" y="32254"/>
                  <a:pt x="289903" y="36138"/>
                </a:cubicBezTo>
                <a:lnTo>
                  <a:pt x="290170" y="36005"/>
                </a:lnTo>
                <a:cubicBezTo>
                  <a:pt x="297867" y="38462"/>
                  <a:pt x="303000" y="41374"/>
                  <a:pt x="305567" y="44741"/>
                </a:cubicBezTo>
                <a:cubicBezTo>
                  <a:pt x="308135" y="48109"/>
                  <a:pt x="308959" y="51192"/>
                  <a:pt x="308039" y="53990"/>
                </a:cubicBezTo>
                <a:cubicBezTo>
                  <a:pt x="307118" y="56789"/>
                  <a:pt x="305275" y="58563"/>
                  <a:pt x="302509" y="59314"/>
                </a:cubicBezTo>
                <a:cubicBezTo>
                  <a:pt x="299742" y="60064"/>
                  <a:pt x="296874" y="59051"/>
                  <a:pt x="293904" y="56274"/>
                </a:cubicBezTo>
                <a:cubicBezTo>
                  <a:pt x="294117" y="52948"/>
                  <a:pt x="293756" y="49598"/>
                  <a:pt x="292820" y="46223"/>
                </a:cubicBezTo>
                <a:cubicBezTo>
                  <a:pt x="291884" y="42847"/>
                  <a:pt x="290689" y="39797"/>
                  <a:pt x="289236" y="37071"/>
                </a:cubicBezTo>
                <a:cubicBezTo>
                  <a:pt x="286169" y="41772"/>
                  <a:pt x="282835" y="46239"/>
                  <a:pt x="279235" y="50473"/>
                </a:cubicBezTo>
                <a:cubicBezTo>
                  <a:pt x="275635" y="54707"/>
                  <a:pt x="271767" y="58507"/>
                  <a:pt x="267634" y="61875"/>
                </a:cubicBezTo>
                <a:lnTo>
                  <a:pt x="266300" y="60941"/>
                </a:lnTo>
                <a:cubicBezTo>
                  <a:pt x="269880" y="55430"/>
                  <a:pt x="273151" y="49057"/>
                  <a:pt x="276114" y="41823"/>
                </a:cubicBezTo>
                <a:cubicBezTo>
                  <a:pt x="279076" y="34588"/>
                  <a:pt x="281587" y="27287"/>
                  <a:pt x="283645" y="19919"/>
                </a:cubicBezTo>
                <a:cubicBezTo>
                  <a:pt x="285704" y="12551"/>
                  <a:pt x="287168" y="5911"/>
                  <a:pt x="28803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" panose="02020700000000000000" pitchFamily="18" charset="-122"/>
              <a:ea typeface="思源宋体 CN" panose="02020700000000000000" pitchFamily="18" charset="-122"/>
              <a:cs typeface="+mn-cs"/>
              <a:sym typeface="思源宋体 CN" panose="02020700000000000000" pitchFamily="18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1892516" y="584280"/>
            <a:ext cx="383848" cy="187323"/>
          </a:xfrm>
          <a:custGeom>
            <a:avLst/>
            <a:gdLst/>
            <a:ahLst/>
            <a:cxnLst/>
            <a:rect l="l" t="t" r="r" b="b"/>
            <a:pathLst>
              <a:path w="383848" h="187323">
                <a:moveTo>
                  <a:pt x="293837" y="50106"/>
                </a:moveTo>
                <a:lnTo>
                  <a:pt x="293837" y="94712"/>
                </a:lnTo>
                <a:lnTo>
                  <a:pt x="321135" y="94712"/>
                </a:lnTo>
                <a:lnTo>
                  <a:pt x="324541" y="50106"/>
                </a:lnTo>
                <a:close/>
                <a:moveTo>
                  <a:pt x="326941" y="7301"/>
                </a:moveTo>
                <a:cubicBezTo>
                  <a:pt x="343877" y="7929"/>
                  <a:pt x="356386" y="10673"/>
                  <a:pt x="364468" y="15533"/>
                </a:cubicBezTo>
                <a:cubicBezTo>
                  <a:pt x="372549" y="20393"/>
                  <a:pt x="377201" y="25700"/>
                  <a:pt x="378422" y="31454"/>
                </a:cubicBezTo>
                <a:cubicBezTo>
                  <a:pt x="379644" y="37208"/>
                  <a:pt x="378432" y="41739"/>
                  <a:pt x="374788" y="45049"/>
                </a:cubicBezTo>
                <a:cubicBezTo>
                  <a:pt x="371143" y="48359"/>
                  <a:pt x="366062" y="48778"/>
                  <a:pt x="359545" y="46306"/>
                </a:cubicBezTo>
                <a:cubicBezTo>
                  <a:pt x="355820" y="39438"/>
                  <a:pt x="350769" y="32621"/>
                  <a:pt x="344393" y="25853"/>
                </a:cubicBezTo>
                <a:cubicBezTo>
                  <a:pt x="338017" y="19086"/>
                  <a:pt x="331667" y="13368"/>
                  <a:pt x="325341" y="8701"/>
                </a:cubicBezTo>
                <a:close/>
                <a:moveTo>
                  <a:pt x="41205" y="900"/>
                </a:moveTo>
                <a:lnTo>
                  <a:pt x="75410" y="4100"/>
                </a:lnTo>
                <a:cubicBezTo>
                  <a:pt x="75268" y="5413"/>
                  <a:pt x="74651" y="6538"/>
                  <a:pt x="73559" y="7476"/>
                </a:cubicBezTo>
                <a:cubicBezTo>
                  <a:pt x="72467" y="8413"/>
                  <a:pt x="70551" y="9088"/>
                  <a:pt x="67809" y="9501"/>
                </a:cubicBezTo>
                <a:cubicBezTo>
                  <a:pt x="67033" y="18423"/>
                  <a:pt x="65983" y="27682"/>
                  <a:pt x="64658" y="37279"/>
                </a:cubicBezTo>
                <a:cubicBezTo>
                  <a:pt x="63333" y="46877"/>
                  <a:pt x="61583" y="56686"/>
                  <a:pt x="59408" y="66708"/>
                </a:cubicBezTo>
                <a:cubicBezTo>
                  <a:pt x="71168" y="73285"/>
                  <a:pt x="79163" y="80084"/>
                  <a:pt x="83392" y="87104"/>
                </a:cubicBezTo>
                <a:cubicBezTo>
                  <a:pt x="87620" y="94125"/>
                  <a:pt x="89227" y="100311"/>
                  <a:pt x="88211" y="105663"/>
                </a:cubicBezTo>
                <a:cubicBezTo>
                  <a:pt x="87195" y="111015"/>
                  <a:pt x="84701" y="114476"/>
                  <a:pt x="80729" y="116046"/>
                </a:cubicBezTo>
                <a:cubicBezTo>
                  <a:pt x="76757" y="117616"/>
                  <a:pt x="72450" y="116238"/>
                  <a:pt x="67809" y="111914"/>
                </a:cubicBezTo>
                <a:cubicBezTo>
                  <a:pt x="67917" y="105509"/>
                  <a:pt x="67000" y="98916"/>
                  <a:pt x="65058" y="92136"/>
                </a:cubicBezTo>
                <a:cubicBezTo>
                  <a:pt x="63116" y="85356"/>
                  <a:pt x="60699" y="79014"/>
                  <a:pt x="57807" y="73109"/>
                </a:cubicBezTo>
                <a:cubicBezTo>
                  <a:pt x="53586" y="90219"/>
                  <a:pt x="47177" y="106655"/>
                  <a:pt x="38580" y="122415"/>
                </a:cubicBezTo>
                <a:cubicBezTo>
                  <a:pt x="29983" y="138175"/>
                  <a:pt x="18123" y="152010"/>
                  <a:pt x="3000" y="163920"/>
                </a:cubicBezTo>
                <a:lnTo>
                  <a:pt x="1000" y="162320"/>
                </a:lnTo>
                <a:cubicBezTo>
                  <a:pt x="12079" y="147689"/>
                  <a:pt x="20547" y="131190"/>
                  <a:pt x="26403" y="112825"/>
                </a:cubicBezTo>
                <a:cubicBezTo>
                  <a:pt x="32260" y="94460"/>
                  <a:pt x="36238" y="75606"/>
                  <a:pt x="38338" y="56262"/>
                </a:cubicBezTo>
                <a:cubicBezTo>
                  <a:pt x="40438" y="36919"/>
                  <a:pt x="41394" y="18465"/>
                  <a:pt x="41205" y="900"/>
                </a:cubicBezTo>
                <a:close/>
                <a:moveTo>
                  <a:pt x="107214" y="700"/>
                </a:moveTo>
                <a:lnTo>
                  <a:pt x="139217" y="3500"/>
                </a:lnTo>
                <a:cubicBezTo>
                  <a:pt x="138967" y="4909"/>
                  <a:pt x="138317" y="6092"/>
                  <a:pt x="137267" y="7051"/>
                </a:cubicBezTo>
                <a:cubicBezTo>
                  <a:pt x="136217" y="8009"/>
                  <a:pt x="134467" y="8693"/>
                  <a:pt x="132017" y="9101"/>
                </a:cubicBezTo>
                <a:cubicBezTo>
                  <a:pt x="131837" y="15793"/>
                  <a:pt x="131646" y="22411"/>
                  <a:pt x="131442" y="28953"/>
                </a:cubicBezTo>
                <a:cubicBezTo>
                  <a:pt x="131237" y="35496"/>
                  <a:pt x="130896" y="42013"/>
                  <a:pt x="130416" y="48506"/>
                </a:cubicBezTo>
                <a:cubicBezTo>
                  <a:pt x="133117" y="67058"/>
                  <a:pt x="138617" y="83360"/>
                  <a:pt x="146918" y="97412"/>
                </a:cubicBezTo>
                <a:cubicBezTo>
                  <a:pt x="155219" y="111464"/>
                  <a:pt x="167521" y="122965"/>
                  <a:pt x="183823" y="131916"/>
                </a:cubicBezTo>
                <a:lnTo>
                  <a:pt x="183423" y="134317"/>
                </a:lnTo>
                <a:cubicBezTo>
                  <a:pt x="178502" y="135396"/>
                  <a:pt x="174493" y="137588"/>
                  <a:pt x="171397" y="140892"/>
                </a:cubicBezTo>
                <a:cubicBezTo>
                  <a:pt x="168300" y="144197"/>
                  <a:pt x="166242" y="148739"/>
                  <a:pt x="165221" y="154519"/>
                </a:cubicBezTo>
                <a:cubicBezTo>
                  <a:pt x="167946" y="156624"/>
                  <a:pt x="171146" y="159216"/>
                  <a:pt x="174822" y="162295"/>
                </a:cubicBezTo>
                <a:cubicBezTo>
                  <a:pt x="178497" y="165375"/>
                  <a:pt x="181898" y="168317"/>
                  <a:pt x="185023" y="171121"/>
                </a:cubicBezTo>
                <a:cubicBezTo>
                  <a:pt x="184790" y="172217"/>
                  <a:pt x="184156" y="173026"/>
                  <a:pt x="183123" y="173547"/>
                </a:cubicBezTo>
                <a:cubicBezTo>
                  <a:pt x="182090" y="174067"/>
                  <a:pt x="180856" y="174326"/>
                  <a:pt x="179423" y="174322"/>
                </a:cubicBezTo>
                <a:lnTo>
                  <a:pt x="1600" y="174322"/>
                </a:lnTo>
                <a:lnTo>
                  <a:pt x="0" y="168721"/>
                </a:lnTo>
                <a:lnTo>
                  <a:pt x="146818" y="168721"/>
                </a:lnTo>
                <a:lnTo>
                  <a:pt x="160020" y="151119"/>
                </a:lnTo>
                <a:cubicBezTo>
                  <a:pt x="150723" y="141559"/>
                  <a:pt x="143564" y="129724"/>
                  <a:pt x="138542" y="115614"/>
                </a:cubicBezTo>
                <a:cubicBezTo>
                  <a:pt x="133521" y="101504"/>
                  <a:pt x="130012" y="86069"/>
                  <a:pt x="128016" y="69308"/>
                </a:cubicBezTo>
                <a:cubicBezTo>
                  <a:pt x="126091" y="81874"/>
                  <a:pt x="122540" y="93925"/>
                  <a:pt x="117363" y="105461"/>
                </a:cubicBezTo>
                <a:cubicBezTo>
                  <a:pt x="112186" y="116997"/>
                  <a:pt x="104530" y="127833"/>
                  <a:pt x="94397" y="137969"/>
                </a:cubicBezTo>
                <a:cubicBezTo>
                  <a:pt x="84264" y="148105"/>
                  <a:pt x="70800" y="157355"/>
                  <a:pt x="54007" y="165721"/>
                </a:cubicBezTo>
                <a:lnTo>
                  <a:pt x="51807" y="162720"/>
                </a:lnTo>
                <a:cubicBezTo>
                  <a:pt x="65995" y="151505"/>
                  <a:pt x="76935" y="139644"/>
                  <a:pt x="84626" y="127138"/>
                </a:cubicBezTo>
                <a:cubicBezTo>
                  <a:pt x="92317" y="114631"/>
                  <a:pt x="97738" y="101564"/>
                  <a:pt x="100888" y="87936"/>
                </a:cubicBezTo>
                <a:cubicBezTo>
                  <a:pt x="104038" y="74308"/>
                  <a:pt x="105895" y="60203"/>
                  <a:pt x="106460" y="45621"/>
                </a:cubicBezTo>
                <a:cubicBezTo>
                  <a:pt x="107025" y="31040"/>
                  <a:pt x="107277" y="16066"/>
                  <a:pt x="107214" y="700"/>
                </a:cubicBezTo>
                <a:close/>
                <a:moveTo>
                  <a:pt x="268834" y="0"/>
                </a:moveTo>
                <a:lnTo>
                  <a:pt x="300461" y="3023"/>
                </a:lnTo>
                <a:cubicBezTo>
                  <a:pt x="300310" y="4359"/>
                  <a:pt x="299758" y="5493"/>
                  <a:pt x="298805" y="6423"/>
                </a:cubicBezTo>
                <a:cubicBezTo>
                  <a:pt x="297851" y="7353"/>
                  <a:pt x="296195" y="7979"/>
                  <a:pt x="293837" y="8301"/>
                </a:cubicBezTo>
                <a:lnTo>
                  <a:pt x="293837" y="44505"/>
                </a:lnTo>
                <a:lnTo>
                  <a:pt x="322941" y="44505"/>
                </a:lnTo>
                <a:lnTo>
                  <a:pt x="332342" y="33504"/>
                </a:lnTo>
                <a:lnTo>
                  <a:pt x="354945" y="50306"/>
                </a:lnTo>
                <a:cubicBezTo>
                  <a:pt x="354278" y="51094"/>
                  <a:pt x="353411" y="51719"/>
                  <a:pt x="352344" y="52181"/>
                </a:cubicBezTo>
                <a:cubicBezTo>
                  <a:pt x="351277" y="52644"/>
                  <a:pt x="349811" y="53019"/>
                  <a:pt x="347944" y="53306"/>
                </a:cubicBezTo>
                <a:lnTo>
                  <a:pt x="344943" y="94712"/>
                </a:lnTo>
                <a:lnTo>
                  <a:pt x="349744" y="94712"/>
                </a:lnTo>
                <a:lnTo>
                  <a:pt x="362145" y="82910"/>
                </a:lnTo>
                <a:lnTo>
                  <a:pt x="383848" y="100912"/>
                </a:lnTo>
                <a:cubicBezTo>
                  <a:pt x="383161" y="101729"/>
                  <a:pt x="382185" y="102446"/>
                  <a:pt x="380923" y="103063"/>
                </a:cubicBezTo>
                <a:cubicBezTo>
                  <a:pt x="379660" y="103679"/>
                  <a:pt x="378035" y="104096"/>
                  <a:pt x="376047" y="104313"/>
                </a:cubicBezTo>
                <a:cubicBezTo>
                  <a:pt x="375255" y="122969"/>
                  <a:pt x="373789" y="137363"/>
                  <a:pt x="371647" y="147493"/>
                </a:cubicBezTo>
                <a:cubicBezTo>
                  <a:pt x="369505" y="157624"/>
                  <a:pt x="366038" y="164366"/>
                  <a:pt x="361245" y="167721"/>
                </a:cubicBezTo>
                <a:cubicBezTo>
                  <a:pt x="358302" y="170025"/>
                  <a:pt x="354757" y="171767"/>
                  <a:pt x="350611" y="172946"/>
                </a:cubicBezTo>
                <a:cubicBezTo>
                  <a:pt x="346465" y="174126"/>
                  <a:pt x="341375" y="174717"/>
                  <a:pt x="335342" y="174722"/>
                </a:cubicBezTo>
                <a:cubicBezTo>
                  <a:pt x="335475" y="171205"/>
                  <a:pt x="335259" y="168088"/>
                  <a:pt x="334692" y="165370"/>
                </a:cubicBezTo>
                <a:cubicBezTo>
                  <a:pt x="334125" y="162653"/>
                  <a:pt x="333008" y="160437"/>
                  <a:pt x="331342" y="158720"/>
                </a:cubicBezTo>
                <a:cubicBezTo>
                  <a:pt x="329492" y="156990"/>
                  <a:pt x="326839" y="155398"/>
                  <a:pt x="323382" y="153944"/>
                </a:cubicBezTo>
                <a:cubicBezTo>
                  <a:pt x="319926" y="152490"/>
                  <a:pt x="315966" y="151348"/>
                  <a:pt x="311500" y="150519"/>
                </a:cubicBezTo>
                <a:lnTo>
                  <a:pt x="311701" y="148118"/>
                </a:lnTo>
                <a:cubicBezTo>
                  <a:pt x="316241" y="148439"/>
                  <a:pt x="321201" y="148748"/>
                  <a:pt x="326583" y="149043"/>
                </a:cubicBezTo>
                <a:cubicBezTo>
                  <a:pt x="331964" y="149339"/>
                  <a:pt x="335817" y="149498"/>
                  <a:pt x="338142" y="149519"/>
                </a:cubicBezTo>
                <a:cubicBezTo>
                  <a:pt x="339713" y="149527"/>
                  <a:pt x="340972" y="149410"/>
                  <a:pt x="341918" y="149168"/>
                </a:cubicBezTo>
                <a:cubicBezTo>
                  <a:pt x="342864" y="148927"/>
                  <a:pt x="343672" y="148510"/>
                  <a:pt x="344343" y="147918"/>
                </a:cubicBezTo>
                <a:cubicBezTo>
                  <a:pt x="346299" y="146081"/>
                  <a:pt x="347831" y="141155"/>
                  <a:pt x="348939" y="133141"/>
                </a:cubicBezTo>
                <a:cubicBezTo>
                  <a:pt x="350046" y="125128"/>
                  <a:pt x="350881" y="114252"/>
                  <a:pt x="351444" y="100512"/>
                </a:cubicBezTo>
                <a:lnTo>
                  <a:pt x="293837" y="100512"/>
                </a:lnTo>
                <a:lnTo>
                  <a:pt x="293837" y="178322"/>
                </a:lnTo>
                <a:cubicBezTo>
                  <a:pt x="293570" y="179835"/>
                  <a:pt x="291353" y="181660"/>
                  <a:pt x="287186" y="183798"/>
                </a:cubicBezTo>
                <a:cubicBezTo>
                  <a:pt x="283019" y="185936"/>
                  <a:pt x="278502" y="187111"/>
                  <a:pt x="273634" y="187323"/>
                </a:cubicBezTo>
                <a:lnTo>
                  <a:pt x="268834" y="187323"/>
                </a:lnTo>
                <a:lnTo>
                  <a:pt x="268834" y="100512"/>
                </a:lnTo>
                <a:lnTo>
                  <a:pt x="204026" y="100512"/>
                </a:lnTo>
                <a:lnTo>
                  <a:pt x="202225" y="94712"/>
                </a:lnTo>
                <a:lnTo>
                  <a:pt x="268834" y="94712"/>
                </a:lnTo>
                <a:lnTo>
                  <a:pt x="268834" y="50106"/>
                </a:lnTo>
                <a:lnTo>
                  <a:pt x="218627" y="50106"/>
                </a:lnTo>
                <a:lnTo>
                  <a:pt x="216827" y="44505"/>
                </a:lnTo>
                <a:lnTo>
                  <a:pt x="268834" y="445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宋体 CN" panose="02020700000000000000" pitchFamily="18" charset="-122"/>
              <a:ea typeface="思源宋体 CN" panose="02020700000000000000" pitchFamily="18" charset="-122"/>
              <a:cs typeface="+mn-cs"/>
              <a:sym typeface="思源宋体 CN" panose="02020700000000000000" pitchFamily="18" charset="-122"/>
            </a:endParaRPr>
          </a:p>
        </p:txBody>
      </p:sp>
      <p:sp>
        <p:nvSpPr>
          <p:cNvPr id="32" name="圆角矩形 31">
            <a:hlinkClick r:id="rId12"/>
          </p:cNvPr>
          <p:cNvSpPr/>
          <p:nvPr/>
        </p:nvSpPr>
        <p:spPr>
          <a:xfrm>
            <a:off x="8112140" y="6042858"/>
            <a:ext cx="1173163" cy="339725"/>
          </a:xfrm>
          <a:prstGeom prst="round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1" lang="zh-CN" altLang="en-US" sz="1800" b="0" dirty="0">
                <a:solidFill>
                  <a:srgbClr val="43637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点击进入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3" grpId="0"/>
      <p:bldP spid="24" grpId="0"/>
      <p:bldP spid="2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3">
            <a:extLst>
              <a:ext uri="{FF2B5EF4-FFF2-40B4-BE49-F238E27FC236}">
                <a16:creationId xmlns:a16="http://schemas.microsoft.com/office/drawing/2014/main" id="{FFA6E687-50AE-4A0E-BFAB-6FB9561211F3}"/>
              </a:ext>
            </a:extLst>
          </p:cNvPr>
          <p:cNvSpPr/>
          <p:nvPr/>
        </p:nvSpPr>
        <p:spPr bwMode="auto">
          <a:xfrm rot="-1800000">
            <a:off x="399533" y="55355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" name="Freeform 23">
            <a:extLst>
              <a:ext uri="{FF2B5EF4-FFF2-40B4-BE49-F238E27FC236}">
                <a16:creationId xmlns:a16="http://schemas.microsoft.com/office/drawing/2014/main" id="{09AECDC4-CF86-4403-ACFE-367618CE1301}"/>
              </a:ext>
            </a:extLst>
          </p:cNvPr>
          <p:cNvSpPr/>
          <p:nvPr/>
        </p:nvSpPr>
        <p:spPr bwMode="auto">
          <a:xfrm rot="-1800000">
            <a:off x="2775797" y="55355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" name="Freeform 23">
            <a:extLst>
              <a:ext uri="{FF2B5EF4-FFF2-40B4-BE49-F238E27FC236}">
                <a16:creationId xmlns:a16="http://schemas.microsoft.com/office/drawing/2014/main" id="{52A89E96-86C4-4E8A-94F6-3753F446B123}"/>
              </a:ext>
            </a:extLst>
          </p:cNvPr>
          <p:cNvSpPr/>
          <p:nvPr/>
        </p:nvSpPr>
        <p:spPr bwMode="auto">
          <a:xfrm rot="-1800000">
            <a:off x="5152061" y="55355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" name="Freeform 23">
            <a:extLst>
              <a:ext uri="{FF2B5EF4-FFF2-40B4-BE49-F238E27FC236}">
                <a16:creationId xmlns:a16="http://schemas.microsoft.com/office/drawing/2014/main" id="{B3F7EA46-ECC6-4351-9E72-F9B9F3BC1205}"/>
              </a:ext>
            </a:extLst>
          </p:cNvPr>
          <p:cNvSpPr/>
          <p:nvPr/>
        </p:nvSpPr>
        <p:spPr bwMode="auto">
          <a:xfrm rot="-1800000">
            <a:off x="7528325" y="55355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8" name="Freeform 23">
            <a:extLst>
              <a:ext uri="{FF2B5EF4-FFF2-40B4-BE49-F238E27FC236}">
                <a16:creationId xmlns:a16="http://schemas.microsoft.com/office/drawing/2014/main" id="{E32FA150-FA84-40C7-9E7A-4BD4BB800D37}"/>
              </a:ext>
            </a:extLst>
          </p:cNvPr>
          <p:cNvSpPr/>
          <p:nvPr/>
        </p:nvSpPr>
        <p:spPr bwMode="auto">
          <a:xfrm rot="-1800000">
            <a:off x="401493" y="105760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9" name="Freeform 23">
            <a:extLst>
              <a:ext uri="{FF2B5EF4-FFF2-40B4-BE49-F238E27FC236}">
                <a16:creationId xmlns:a16="http://schemas.microsoft.com/office/drawing/2014/main" id="{61F67B46-304C-41FE-9CAE-0E584A2A3ABB}"/>
              </a:ext>
            </a:extLst>
          </p:cNvPr>
          <p:cNvSpPr/>
          <p:nvPr/>
        </p:nvSpPr>
        <p:spPr bwMode="auto">
          <a:xfrm rot="-1800000">
            <a:off x="2777757" y="105760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0" name="Freeform 23">
            <a:extLst>
              <a:ext uri="{FF2B5EF4-FFF2-40B4-BE49-F238E27FC236}">
                <a16:creationId xmlns:a16="http://schemas.microsoft.com/office/drawing/2014/main" id="{140753A6-63D5-4559-AF1B-F34B3B612964}"/>
              </a:ext>
            </a:extLst>
          </p:cNvPr>
          <p:cNvSpPr/>
          <p:nvPr/>
        </p:nvSpPr>
        <p:spPr bwMode="auto">
          <a:xfrm rot="-1800000">
            <a:off x="5154021" y="105760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1" name="Freeform 23">
            <a:extLst>
              <a:ext uri="{FF2B5EF4-FFF2-40B4-BE49-F238E27FC236}">
                <a16:creationId xmlns:a16="http://schemas.microsoft.com/office/drawing/2014/main" id="{F7CAE0A7-7C29-4E76-BD3A-E551C1D915C6}"/>
              </a:ext>
            </a:extLst>
          </p:cNvPr>
          <p:cNvSpPr/>
          <p:nvPr/>
        </p:nvSpPr>
        <p:spPr bwMode="auto">
          <a:xfrm rot="-1800000">
            <a:off x="7530285" y="105760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2" name="Freeform 23">
            <a:extLst>
              <a:ext uri="{FF2B5EF4-FFF2-40B4-BE49-F238E27FC236}">
                <a16:creationId xmlns:a16="http://schemas.microsoft.com/office/drawing/2014/main" id="{6DF8ADB4-0F00-4BD1-9FFF-F9517BDEE550}"/>
              </a:ext>
            </a:extLst>
          </p:cNvPr>
          <p:cNvSpPr/>
          <p:nvPr/>
        </p:nvSpPr>
        <p:spPr bwMode="auto">
          <a:xfrm rot="-1800000">
            <a:off x="403453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3" name="Freeform 23">
            <a:extLst>
              <a:ext uri="{FF2B5EF4-FFF2-40B4-BE49-F238E27FC236}">
                <a16:creationId xmlns:a16="http://schemas.microsoft.com/office/drawing/2014/main" id="{148FF79A-18E1-4C30-B566-620BDA7FB66A}"/>
              </a:ext>
            </a:extLst>
          </p:cNvPr>
          <p:cNvSpPr/>
          <p:nvPr/>
        </p:nvSpPr>
        <p:spPr bwMode="auto">
          <a:xfrm rot="-1800000">
            <a:off x="2779717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4" name="Freeform 23">
            <a:extLst>
              <a:ext uri="{FF2B5EF4-FFF2-40B4-BE49-F238E27FC236}">
                <a16:creationId xmlns:a16="http://schemas.microsoft.com/office/drawing/2014/main" id="{41EB1BCB-09C1-462D-A9A2-298FDE889CEE}"/>
              </a:ext>
            </a:extLst>
          </p:cNvPr>
          <p:cNvSpPr/>
          <p:nvPr/>
        </p:nvSpPr>
        <p:spPr bwMode="auto">
          <a:xfrm rot="-1800000">
            <a:off x="5155981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5" name="Freeform 23">
            <a:extLst>
              <a:ext uri="{FF2B5EF4-FFF2-40B4-BE49-F238E27FC236}">
                <a16:creationId xmlns:a16="http://schemas.microsoft.com/office/drawing/2014/main" id="{63E9F571-F859-4CFE-AC8D-E1AFE4E317A7}"/>
              </a:ext>
            </a:extLst>
          </p:cNvPr>
          <p:cNvSpPr/>
          <p:nvPr/>
        </p:nvSpPr>
        <p:spPr bwMode="auto">
          <a:xfrm rot="-1800000">
            <a:off x="7532245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6" name="Freeform 23">
            <a:extLst>
              <a:ext uri="{FF2B5EF4-FFF2-40B4-BE49-F238E27FC236}">
                <a16:creationId xmlns:a16="http://schemas.microsoft.com/office/drawing/2014/main" id="{8F7FA58B-FAD3-4246-8D8E-C2F898CD83E2}"/>
              </a:ext>
            </a:extLst>
          </p:cNvPr>
          <p:cNvSpPr/>
          <p:nvPr/>
        </p:nvSpPr>
        <p:spPr bwMode="auto">
          <a:xfrm rot="-1800000">
            <a:off x="9908509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7" name="Freeform 23">
            <a:extLst>
              <a:ext uri="{FF2B5EF4-FFF2-40B4-BE49-F238E27FC236}">
                <a16:creationId xmlns:a16="http://schemas.microsoft.com/office/drawing/2014/main" id="{C2E9CC0E-5D96-43DD-9E82-5942C8BE5C7A}"/>
              </a:ext>
            </a:extLst>
          </p:cNvPr>
          <p:cNvSpPr/>
          <p:nvPr/>
        </p:nvSpPr>
        <p:spPr bwMode="auto">
          <a:xfrm rot="-1800000">
            <a:off x="405413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8" name="Freeform 23">
            <a:extLst>
              <a:ext uri="{FF2B5EF4-FFF2-40B4-BE49-F238E27FC236}">
                <a16:creationId xmlns:a16="http://schemas.microsoft.com/office/drawing/2014/main" id="{45A1AF09-FBDC-4A4F-A89D-4152DB1D3438}"/>
              </a:ext>
            </a:extLst>
          </p:cNvPr>
          <p:cNvSpPr/>
          <p:nvPr/>
        </p:nvSpPr>
        <p:spPr bwMode="auto">
          <a:xfrm rot="-1800000">
            <a:off x="2781677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9" name="Freeform 23">
            <a:extLst>
              <a:ext uri="{FF2B5EF4-FFF2-40B4-BE49-F238E27FC236}">
                <a16:creationId xmlns:a16="http://schemas.microsoft.com/office/drawing/2014/main" id="{92C196DB-C852-4F0A-AEA4-4FA8A5DBF64F}"/>
              </a:ext>
            </a:extLst>
          </p:cNvPr>
          <p:cNvSpPr/>
          <p:nvPr/>
        </p:nvSpPr>
        <p:spPr bwMode="auto">
          <a:xfrm rot="-1800000">
            <a:off x="5157941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0" name="Freeform 23">
            <a:extLst>
              <a:ext uri="{FF2B5EF4-FFF2-40B4-BE49-F238E27FC236}">
                <a16:creationId xmlns:a16="http://schemas.microsoft.com/office/drawing/2014/main" id="{6D478F51-4D1E-431C-8627-25181D6FF05E}"/>
              </a:ext>
            </a:extLst>
          </p:cNvPr>
          <p:cNvSpPr/>
          <p:nvPr/>
        </p:nvSpPr>
        <p:spPr bwMode="auto">
          <a:xfrm rot="-1800000">
            <a:off x="7534205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1" name="Freeform 23">
            <a:extLst>
              <a:ext uri="{FF2B5EF4-FFF2-40B4-BE49-F238E27FC236}">
                <a16:creationId xmlns:a16="http://schemas.microsoft.com/office/drawing/2014/main" id="{C669ACF7-4C66-4A71-A9FD-D54690DB439F}"/>
              </a:ext>
            </a:extLst>
          </p:cNvPr>
          <p:cNvSpPr/>
          <p:nvPr/>
        </p:nvSpPr>
        <p:spPr bwMode="auto">
          <a:xfrm rot="-1800000">
            <a:off x="9910469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2" name="Freeform 23">
            <a:extLst>
              <a:ext uri="{FF2B5EF4-FFF2-40B4-BE49-F238E27FC236}">
                <a16:creationId xmlns:a16="http://schemas.microsoft.com/office/drawing/2014/main" id="{F7D8476D-6CE3-4E70-9458-EAE33F5911F3}"/>
              </a:ext>
            </a:extLst>
          </p:cNvPr>
          <p:cNvSpPr/>
          <p:nvPr/>
        </p:nvSpPr>
        <p:spPr bwMode="auto">
          <a:xfrm rot="-1800000">
            <a:off x="407373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3" name="Freeform 23">
            <a:extLst>
              <a:ext uri="{FF2B5EF4-FFF2-40B4-BE49-F238E27FC236}">
                <a16:creationId xmlns:a16="http://schemas.microsoft.com/office/drawing/2014/main" id="{E62573EF-5B37-45FE-9730-4A4297FAC29E}"/>
              </a:ext>
            </a:extLst>
          </p:cNvPr>
          <p:cNvSpPr/>
          <p:nvPr/>
        </p:nvSpPr>
        <p:spPr bwMode="auto">
          <a:xfrm rot="-1800000">
            <a:off x="2783637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63F2D44C-9216-4052-BD64-8536F185D80F}"/>
              </a:ext>
            </a:extLst>
          </p:cNvPr>
          <p:cNvSpPr/>
          <p:nvPr/>
        </p:nvSpPr>
        <p:spPr bwMode="auto">
          <a:xfrm rot="-1800000">
            <a:off x="5159901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5" name="Freeform 23">
            <a:extLst>
              <a:ext uri="{FF2B5EF4-FFF2-40B4-BE49-F238E27FC236}">
                <a16:creationId xmlns:a16="http://schemas.microsoft.com/office/drawing/2014/main" id="{7D9A8CAF-4673-42BD-95DF-CCE84FCDA3C2}"/>
              </a:ext>
            </a:extLst>
          </p:cNvPr>
          <p:cNvSpPr/>
          <p:nvPr/>
        </p:nvSpPr>
        <p:spPr bwMode="auto">
          <a:xfrm rot="-1800000">
            <a:off x="7536165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6" name="Freeform 23">
            <a:extLst>
              <a:ext uri="{FF2B5EF4-FFF2-40B4-BE49-F238E27FC236}">
                <a16:creationId xmlns:a16="http://schemas.microsoft.com/office/drawing/2014/main" id="{44103C73-3C63-4805-A7D6-01C08CDF227D}"/>
              </a:ext>
            </a:extLst>
          </p:cNvPr>
          <p:cNvSpPr/>
          <p:nvPr/>
        </p:nvSpPr>
        <p:spPr bwMode="auto">
          <a:xfrm rot="-1800000">
            <a:off x="9912429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7" name="Freeform 23">
            <a:extLst>
              <a:ext uri="{FF2B5EF4-FFF2-40B4-BE49-F238E27FC236}">
                <a16:creationId xmlns:a16="http://schemas.microsoft.com/office/drawing/2014/main" id="{65DF3C6A-3903-4FCA-A859-7E5FCB189816}"/>
              </a:ext>
            </a:extLst>
          </p:cNvPr>
          <p:cNvSpPr/>
          <p:nvPr/>
        </p:nvSpPr>
        <p:spPr bwMode="auto">
          <a:xfrm rot="-1800000">
            <a:off x="409333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8" name="Freeform 23">
            <a:extLst>
              <a:ext uri="{FF2B5EF4-FFF2-40B4-BE49-F238E27FC236}">
                <a16:creationId xmlns:a16="http://schemas.microsoft.com/office/drawing/2014/main" id="{0D58DB64-E6F9-408E-9DBE-5880ACFDA2F3}"/>
              </a:ext>
            </a:extLst>
          </p:cNvPr>
          <p:cNvSpPr/>
          <p:nvPr/>
        </p:nvSpPr>
        <p:spPr bwMode="auto">
          <a:xfrm rot="-1800000">
            <a:off x="2785597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9" name="Freeform 23">
            <a:extLst>
              <a:ext uri="{FF2B5EF4-FFF2-40B4-BE49-F238E27FC236}">
                <a16:creationId xmlns:a16="http://schemas.microsoft.com/office/drawing/2014/main" id="{1E4DEB23-1294-4AE2-A86C-E5A12BF163BB}"/>
              </a:ext>
            </a:extLst>
          </p:cNvPr>
          <p:cNvSpPr/>
          <p:nvPr/>
        </p:nvSpPr>
        <p:spPr bwMode="auto">
          <a:xfrm rot="-1800000">
            <a:off x="5161861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0" name="Freeform 23">
            <a:extLst>
              <a:ext uri="{FF2B5EF4-FFF2-40B4-BE49-F238E27FC236}">
                <a16:creationId xmlns:a16="http://schemas.microsoft.com/office/drawing/2014/main" id="{97B632D8-9CB5-4DFD-9E26-7F4E43BC9227}"/>
              </a:ext>
            </a:extLst>
          </p:cNvPr>
          <p:cNvSpPr/>
          <p:nvPr/>
        </p:nvSpPr>
        <p:spPr bwMode="auto">
          <a:xfrm rot="-1800000">
            <a:off x="7538125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1" name="Freeform 23">
            <a:extLst>
              <a:ext uri="{FF2B5EF4-FFF2-40B4-BE49-F238E27FC236}">
                <a16:creationId xmlns:a16="http://schemas.microsoft.com/office/drawing/2014/main" id="{97AFDCCB-53DE-4D08-929A-F26323C10563}"/>
              </a:ext>
            </a:extLst>
          </p:cNvPr>
          <p:cNvSpPr/>
          <p:nvPr/>
        </p:nvSpPr>
        <p:spPr bwMode="auto">
          <a:xfrm rot="-1800000">
            <a:off x="9914389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2" name="Freeform 23">
            <a:extLst>
              <a:ext uri="{FF2B5EF4-FFF2-40B4-BE49-F238E27FC236}">
                <a16:creationId xmlns:a16="http://schemas.microsoft.com/office/drawing/2014/main" id="{CD5A8B41-F189-41C0-A0AC-8739DF4A22F0}"/>
              </a:ext>
            </a:extLst>
          </p:cNvPr>
          <p:cNvSpPr/>
          <p:nvPr/>
        </p:nvSpPr>
        <p:spPr bwMode="auto">
          <a:xfrm rot="-1800000">
            <a:off x="411293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3" name="Freeform 23">
            <a:extLst>
              <a:ext uri="{FF2B5EF4-FFF2-40B4-BE49-F238E27FC236}">
                <a16:creationId xmlns:a16="http://schemas.microsoft.com/office/drawing/2014/main" id="{15ACDE39-4246-4B0F-AFA5-6293A8C6E24F}"/>
              </a:ext>
            </a:extLst>
          </p:cNvPr>
          <p:cNvSpPr/>
          <p:nvPr/>
        </p:nvSpPr>
        <p:spPr bwMode="auto">
          <a:xfrm rot="-1800000">
            <a:off x="2787557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4" name="Freeform 23">
            <a:extLst>
              <a:ext uri="{FF2B5EF4-FFF2-40B4-BE49-F238E27FC236}">
                <a16:creationId xmlns:a16="http://schemas.microsoft.com/office/drawing/2014/main" id="{7802D00B-C38F-4597-A388-3440B9785646}"/>
              </a:ext>
            </a:extLst>
          </p:cNvPr>
          <p:cNvSpPr/>
          <p:nvPr/>
        </p:nvSpPr>
        <p:spPr bwMode="auto">
          <a:xfrm rot="-1800000">
            <a:off x="5163821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5" name="Freeform 23">
            <a:extLst>
              <a:ext uri="{FF2B5EF4-FFF2-40B4-BE49-F238E27FC236}">
                <a16:creationId xmlns:a16="http://schemas.microsoft.com/office/drawing/2014/main" id="{E45003AD-385A-49D6-9ACC-D824521E57BC}"/>
              </a:ext>
            </a:extLst>
          </p:cNvPr>
          <p:cNvSpPr/>
          <p:nvPr/>
        </p:nvSpPr>
        <p:spPr bwMode="auto">
          <a:xfrm rot="-1800000">
            <a:off x="7540085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6" name="Freeform 23">
            <a:extLst>
              <a:ext uri="{FF2B5EF4-FFF2-40B4-BE49-F238E27FC236}">
                <a16:creationId xmlns:a16="http://schemas.microsoft.com/office/drawing/2014/main" id="{3308376E-A1C2-4C81-BE17-C8305B401260}"/>
              </a:ext>
            </a:extLst>
          </p:cNvPr>
          <p:cNvSpPr/>
          <p:nvPr/>
        </p:nvSpPr>
        <p:spPr bwMode="auto">
          <a:xfrm rot="-1800000">
            <a:off x="9916349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7" name="Freeform 23">
            <a:extLst>
              <a:ext uri="{FF2B5EF4-FFF2-40B4-BE49-F238E27FC236}">
                <a16:creationId xmlns:a16="http://schemas.microsoft.com/office/drawing/2014/main" id="{72A437EE-D2E9-4423-953A-780DF568D255}"/>
              </a:ext>
            </a:extLst>
          </p:cNvPr>
          <p:cNvSpPr/>
          <p:nvPr/>
        </p:nvSpPr>
        <p:spPr bwMode="auto">
          <a:xfrm rot="-1800000">
            <a:off x="413253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8" name="Freeform 23">
            <a:extLst>
              <a:ext uri="{FF2B5EF4-FFF2-40B4-BE49-F238E27FC236}">
                <a16:creationId xmlns:a16="http://schemas.microsoft.com/office/drawing/2014/main" id="{7CE389C5-13F8-4D59-95BB-308200B7519B}"/>
              </a:ext>
            </a:extLst>
          </p:cNvPr>
          <p:cNvSpPr/>
          <p:nvPr/>
        </p:nvSpPr>
        <p:spPr bwMode="auto">
          <a:xfrm rot="-1800000">
            <a:off x="2789517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9" name="Freeform 23">
            <a:extLst>
              <a:ext uri="{FF2B5EF4-FFF2-40B4-BE49-F238E27FC236}">
                <a16:creationId xmlns:a16="http://schemas.microsoft.com/office/drawing/2014/main" id="{611BF925-4A2C-4833-BB26-29CCE4C127ED}"/>
              </a:ext>
            </a:extLst>
          </p:cNvPr>
          <p:cNvSpPr/>
          <p:nvPr/>
        </p:nvSpPr>
        <p:spPr bwMode="auto">
          <a:xfrm rot="-1800000">
            <a:off x="5165781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0" name="Freeform 23">
            <a:extLst>
              <a:ext uri="{FF2B5EF4-FFF2-40B4-BE49-F238E27FC236}">
                <a16:creationId xmlns:a16="http://schemas.microsoft.com/office/drawing/2014/main" id="{7DB74AF6-153C-4AA3-B192-7A9DA0E12F62}"/>
              </a:ext>
            </a:extLst>
          </p:cNvPr>
          <p:cNvSpPr/>
          <p:nvPr/>
        </p:nvSpPr>
        <p:spPr bwMode="auto">
          <a:xfrm rot="-1800000">
            <a:off x="7542045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1" name="Freeform 23">
            <a:extLst>
              <a:ext uri="{FF2B5EF4-FFF2-40B4-BE49-F238E27FC236}">
                <a16:creationId xmlns:a16="http://schemas.microsoft.com/office/drawing/2014/main" id="{2E7B15A7-E3CF-46FB-BED6-919FC4B75283}"/>
              </a:ext>
            </a:extLst>
          </p:cNvPr>
          <p:cNvSpPr/>
          <p:nvPr/>
        </p:nvSpPr>
        <p:spPr bwMode="auto">
          <a:xfrm rot="-1800000">
            <a:off x="9918309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2" name="Freeform 23">
            <a:extLst>
              <a:ext uri="{FF2B5EF4-FFF2-40B4-BE49-F238E27FC236}">
                <a16:creationId xmlns:a16="http://schemas.microsoft.com/office/drawing/2014/main" id="{15D76545-EA33-49EB-9FB9-02208B5C2398}"/>
              </a:ext>
            </a:extLst>
          </p:cNvPr>
          <p:cNvSpPr/>
          <p:nvPr/>
        </p:nvSpPr>
        <p:spPr bwMode="auto">
          <a:xfrm rot="-1800000">
            <a:off x="415213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3" name="Freeform 23">
            <a:extLst>
              <a:ext uri="{FF2B5EF4-FFF2-40B4-BE49-F238E27FC236}">
                <a16:creationId xmlns:a16="http://schemas.microsoft.com/office/drawing/2014/main" id="{00B988FC-D72A-480C-B17A-8F9090693506}"/>
              </a:ext>
            </a:extLst>
          </p:cNvPr>
          <p:cNvSpPr/>
          <p:nvPr/>
        </p:nvSpPr>
        <p:spPr bwMode="auto">
          <a:xfrm rot="-1800000">
            <a:off x="2791477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4" name="Freeform 23">
            <a:extLst>
              <a:ext uri="{FF2B5EF4-FFF2-40B4-BE49-F238E27FC236}">
                <a16:creationId xmlns:a16="http://schemas.microsoft.com/office/drawing/2014/main" id="{7E3C27C4-9F87-45AD-A4D0-D5A2F5B6247D}"/>
              </a:ext>
            </a:extLst>
          </p:cNvPr>
          <p:cNvSpPr/>
          <p:nvPr/>
        </p:nvSpPr>
        <p:spPr bwMode="auto">
          <a:xfrm rot="-1800000">
            <a:off x="5167741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5" name="Freeform 23">
            <a:extLst>
              <a:ext uri="{FF2B5EF4-FFF2-40B4-BE49-F238E27FC236}">
                <a16:creationId xmlns:a16="http://schemas.microsoft.com/office/drawing/2014/main" id="{337780CB-744D-4203-BFA0-DAB0F3C1176B}"/>
              </a:ext>
            </a:extLst>
          </p:cNvPr>
          <p:cNvSpPr/>
          <p:nvPr/>
        </p:nvSpPr>
        <p:spPr bwMode="auto">
          <a:xfrm rot="-1800000">
            <a:off x="7544005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6" name="Freeform 23">
            <a:extLst>
              <a:ext uri="{FF2B5EF4-FFF2-40B4-BE49-F238E27FC236}">
                <a16:creationId xmlns:a16="http://schemas.microsoft.com/office/drawing/2014/main" id="{3CAD5102-F5A7-4B0E-8FD4-736D1864F46D}"/>
              </a:ext>
            </a:extLst>
          </p:cNvPr>
          <p:cNvSpPr/>
          <p:nvPr/>
        </p:nvSpPr>
        <p:spPr bwMode="auto">
          <a:xfrm rot="-1800000">
            <a:off x="9920269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7" name="Freeform 23">
            <a:extLst>
              <a:ext uri="{FF2B5EF4-FFF2-40B4-BE49-F238E27FC236}">
                <a16:creationId xmlns:a16="http://schemas.microsoft.com/office/drawing/2014/main" id="{BDE27711-0AE6-4246-858F-9ACC006436AC}"/>
              </a:ext>
            </a:extLst>
          </p:cNvPr>
          <p:cNvSpPr/>
          <p:nvPr/>
        </p:nvSpPr>
        <p:spPr bwMode="auto">
          <a:xfrm rot="-1800000">
            <a:off x="417173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8" name="Freeform 23">
            <a:extLst>
              <a:ext uri="{FF2B5EF4-FFF2-40B4-BE49-F238E27FC236}">
                <a16:creationId xmlns:a16="http://schemas.microsoft.com/office/drawing/2014/main" id="{5AC1B6C5-6138-4583-BFAB-38E29D0CB580}"/>
              </a:ext>
            </a:extLst>
          </p:cNvPr>
          <p:cNvSpPr/>
          <p:nvPr/>
        </p:nvSpPr>
        <p:spPr bwMode="auto">
          <a:xfrm rot="-1800000">
            <a:off x="2793437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9" name="Freeform 23">
            <a:extLst>
              <a:ext uri="{FF2B5EF4-FFF2-40B4-BE49-F238E27FC236}">
                <a16:creationId xmlns:a16="http://schemas.microsoft.com/office/drawing/2014/main" id="{20DFF190-A94B-4BD5-83BB-02C026368A37}"/>
              </a:ext>
            </a:extLst>
          </p:cNvPr>
          <p:cNvSpPr/>
          <p:nvPr/>
        </p:nvSpPr>
        <p:spPr bwMode="auto">
          <a:xfrm rot="-1800000">
            <a:off x="5169701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0" name="Freeform 23">
            <a:extLst>
              <a:ext uri="{FF2B5EF4-FFF2-40B4-BE49-F238E27FC236}">
                <a16:creationId xmlns:a16="http://schemas.microsoft.com/office/drawing/2014/main" id="{3D345660-96FF-4E9A-B29E-80FB03CF27F0}"/>
              </a:ext>
            </a:extLst>
          </p:cNvPr>
          <p:cNvSpPr/>
          <p:nvPr/>
        </p:nvSpPr>
        <p:spPr bwMode="auto">
          <a:xfrm rot="-1800000">
            <a:off x="7545965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1" name="Freeform 23">
            <a:extLst>
              <a:ext uri="{FF2B5EF4-FFF2-40B4-BE49-F238E27FC236}">
                <a16:creationId xmlns:a16="http://schemas.microsoft.com/office/drawing/2014/main" id="{5AB3786C-5F31-4289-9A33-482CF53C879E}"/>
              </a:ext>
            </a:extLst>
          </p:cNvPr>
          <p:cNvSpPr/>
          <p:nvPr/>
        </p:nvSpPr>
        <p:spPr bwMode="auto">
          <a:xfrm rot="-1800000">
            <a:off x="9922229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2" name="Freeform 23">
            <a:extLst>
              <a:ext uri="{FF2B5EF4-FFF2-40B4-BE49-F238E27FC236}">
                <a16:creationId xmlns:a16="http://schemas.microsoft.com/office/drawing/2014/main" id="{E3219691-0427-4DB3-9D20-A36148490719}"/>
              </a:ext>
            </a:extLst>
          </p:cNvPr>
          <p:cNvSpPr/>
          <p:nvPr/>
        </p:nvSpPr>
        <p:spPr bwMode="auto">
          <a:xfrm rot="-1800000">
            <a:off x="419133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3" name="Freeform 23">
            <a:extLst>
              <a:ext uri="{FF2B5EF4-FFF2-40B4-BE49-F238E27FC236}">
                <a16:creationId xmlns:a16="http://schemas.microsoft.com/office/drawing/2014/main" id="{4651F915-3563-4939-9293-CF873D782620}"/>
              </a:ext>
            </a:extLst>
          </p:cNvPr>
          <p:cNvSpPr/>
          <p:nvPr/>
        </p:nvSpPr>
        <p:spPr bwMode="auto">
          <a:xfrm rot="-1800000">
            <a:off x="2795397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4" name="Freeform 23">
            <a:extLst>
              <a:ext uri="{FF2B5EF4-FFF2-40B4-BE49-F238E27FC236}">
                <a16:creationId xmlns:a16="http://schemas.microsoft.com/office/drawing/2014/main" id="{E3AFD6D4-2E04-4B67-8B0E-47CF91FF34FF}"/>
              </a:ext>
            </a:extLst>
          </p:cNvPr>
          <p:cNvSpPr/>
          <p:nvPr/>
        </p:nvSpPr>
        <p:spPr bwMode="auto">
          <a:xfrm rot="-1800000">
            <a:off x="5171661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5" name="Freeform 23">
            <a:extLst>
              <a:ext uri="{FF2B5EF4-FFF2-40B4-BE49-F238E27FC236}">
                <a16:creationId xmlns:a16="http://schemas.microsoft.com/office/drawing/2014/main" id="{B91AE312-227C-4198-A85D-C486215BCAFF}"/>
              </a:ext>
            </a:extLst>
          </p:cNvPr>
          <p:cNvSpPr/>
          <p:nvPr/>
        </p:nvSpPr>
        <p:spPr bwMode="auto">
          <a:xfrm rot="-1800000">
            <a:off x="7547925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6" name="Freeform 23">
            <a:extLst>
              <a:ext uri="{FF2B5EF4-FFF2-40B4-BE49-F238E27FC236}">
                <a16:creationId xmlns:a16="http://schemas.microsoft.com/office/drawing/2014/main" id="{D24863ED-C44C-415A-96B1-B13786D54AFC}"/>
              </a:ext>
            </a:extLst>
          </p:cNvPr>
          <p:cNvSpPr/>
          <p:nvPr/>
        </p:nvSpPr>
        <p:spPr bwMode="auto">
          <a:xfrm rot="-1800000">
            <a:off x="9924189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7" name="Freeform 23">
            <a:extLst>
              <a:ext uri="{FF2B5EF4-FFF2-40B4-BE49-F238E27FC236}">
                <a16:creationId xmlns:a16="http://schemas.microsoft.com/office/drawing/2014/main" id="{7EE5912E-6AF0-4376-8519-5B1DCE345B43}"/>
              </a:ext>
            </a:extLst>
          </p:cNvPr>
          <p:cNvSpPr/>
          <p:nvPr/>
        </p:nvSpPr>
        <p:spPr bwMode="auto">
          <a:xfrm rot="-1800000">
            <a:off x="421093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8" name="Freeform 23">
            <a:extLst>
              <a:ext uri="{FF2B5EF4-FFF2-40B4-BE49-F238E27FC236}">
                <a16:creationId xmlns:a16="http://schemas.microsoft.com/office/drawing/2014/main" id="{243C6C72-0F3C-465F-983B-C8881E1E298F}"/>
              </a:ext>
            </a:extLst>
          </p:cNvPr>
          <p:cNvSpPr/>
          <p:nvPr/>
        </p:nvSpPr>
        <p:spPr bwMode="auto">
          <a:xfrm rot="-1800000">
            <a:off x="2797357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9" name="Freeform 23">
            <a:extLst>
              <a:ext uri="{FF2B5EF4-FFF2-40B4-BE49-F238E27FC236}">
                <a16:creationId xmlns:a16="http://schemas.microsoft.com/office/drawing/2014/main" id="{B0035DCE-DA5F-4D3F-8D72-206C123F0C7D}"/>
              </a:ext>
            </a:extLst>
          </p:cNvPr>
          <p:cNvSpPr/>
          <p:nvPr/>
        </p:nvSpPr>
        <p:spPr bwMode="auto">
          <a:xfrm rot="-1800000">
            <a:off x="5173621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0" name="Freeform 23">
            <a:extLst>
              <a:ext uri="{FF2B5EF4-FFF2-40B4-BE49-F238E27FC236}">
                <a16:creationId xmlns:a16="http://schemas.microsoft.com/office/drawing/2014/main" id="{484B4727-EC74-4C13-B525-63031919B29C}"/>
              </a:ext>
            </a:extLst>
          </p:cNvPr>
          <p:cNvSpPr/>
          <p:nvPr/>
        </p:nvSpPr>
        <p:spPr bwMode="auto">
          <a:xfrm rot="-1800000">
            <a:off x="7549885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1" name="Freeform 23">
            <a:extLst>
              <a:ext uri="{FF2B5EF4-FFF2-40B4-BE49-F238E27FC236}">
                <a16:creationId xmlns:a16="http://schemas.microsoft.com/office/drawing/2014/main" id="{487737C9-C5F6-45A5-B411-42090FFF9786}"/>
              </a:ext>
            </a:extLst>
          </p:cNvPr>
          <p:cNvSpPr/>
          <p:nvPr/>
        </p:nvSpPr>
        <p:spPr bwMode="auto">
          <a:xfrm rot="-1800000">
            <a:off x="9926149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4977130" y="960755"/>
            <a:ext cx="150114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zh-CN" sz="4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声</a:t>
            </a:r>
            <a:r>
              <a:rPr lang="en-US" sz="4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</a:t>
            </a:r>
            <a:r>
              <a:rPr lang="zh-CN" sz="4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明</a:t>
            </a:r>
            <a:endParaRPr lang="zh-CN" altLang="en-US" sz="4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82015" y="1806575"/>
            <a:ext cx="10228580" cy="3322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sz="2800" b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</a:t>
            </a:r>
            <a:r>
              <a:rPr lang="zh-CN" sz="2800" b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本文件著作权为创作公司所有，仅限于教师教学及其他非商业性和非盈利性用途。如发现盗用、转卖、网络传播等侵权行为，本公司将依法追究其相应法律责任。</a:t>
            </a:r>
          </a:p>
          <a:p>
            <a:pPr latinLnBrk="0">
              <a:lnSpc>
                <a:spcPct val="150000"/>
              </a:lnSpc>
            </a:pPr>
            <a:r>
              <a:rPr lang="zh-CN" altLang="en-US" sz="28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b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</a:t>
            </a:r>
            <a:r>
              <a:rPr lang="zh-CN" sz="2800" b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部分素材选自网络，如有争议，请联系删改。</a:t>
            </a:r>
            <a:endParaRPr lang="zh-CN" altLang="en-US" sz="2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atinLnBrk="0">
              <a:lnSpc>
                <a:spcPct val="150000"/>
              </a:lnSpc>
            </a:pPr>
            <a:endParaRPr lang="zh-CN" altLang="en-US" sz="2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矩形 2"/>
          <p:cNvSpPr>
            <a:spLocks noChangeArrowheads="1"/>
          </p:cNvSpPr>
          <p:nvPr/>
        </p:nvSpPr>
        <p:spPr bwMode="auto">
          <a:xfrm>
            <a:off x="1055440" y="1628800"/>
            <a:ext cx="10860616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8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例</a:t>
            </a:r>
            <a:r>
              <a:rPr lang="en-US" altLang="zh-CN" sz="28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如图所示，一个半球形物体浸没在水中，受到水向下的压力为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30 N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，物体受到水施加的浮力为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80 N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，则物体受到水向上的压力为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________N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343472" y="3017706"/>
            <a:ext cx="8976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dirty="0">
                <a:solidFill>
                  <a:srgbClr val="F8081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110</a:t>
            </a:r>
          </a:p>
        </p:txBody>
      </p:sp>
      <p:grpSp>
        <p:nvGrpSpPr>
          <p:cNvPr id="11" name="组合 10"/>
          <p:cNvGrpSpPr/>
          <p:nvPr/>
        </p:nvGrpSpPr>
        <p:grpSpPr bwMode="auto">
          <a:xfrm>
            <a:off x="-101600" y="404813"/>
            <a:ext cx="4295775" cy="523875"/>
            <a:chOff x="0" y="623478"/>
            <a:chExt cx="3786638" cy="459735"/>
          </a:xfrm>
        </p:grpSpPr>
        <p:grpSp>
          <p:nvGrpSpPr>
            <p:cNvPr id="12" name="组合 15"/>
            <p:cNvGrpSpPr/>
            <p:nvPr/>
          </p:nvGrpSpPr>
          <p:grpSpPr bwMode="auto">
            <a:xfrm>
              <a:off x="0" y="678733"/>
              <a:ext cx="771176" cy="347209"/>
              <a:chOff x="0" y="537328"/>
              <a:chExt cx="771176" cy="347209"/>
            </a:xfrm>
          </p:grpSpPr>
          <p:sp>
            <p:nvSpPr>
              <p:cNvPr id="14" name="矩形 13"/>
              <p:cNvSpPr/>
              <p:nvPr/>
            </p:nvSpPr>
            <p:spPr>
              <a:xfrm>
                <a:off x="86760" y="575413"/>
                <a:ext cx="684282" cy="30927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0" y="537798"/>
                <a:ext cx="684282" cy="309276"/>
              </a:xfrm>
              <a:prstGeom prst="rect">
                <a:avLst/>
              </a:prstGeom>
              <a:solidFill>
                <a:srgbClr val="008080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3" name="文本框 16"/>
            <p:cNvSpPr txBox="1">
              <a:spLocks noChangeArrowheads="1"/>
            </p:cNvSpPr>
            <p:nvPr/>
          </p:nvSpPr>
          <p:spPr bwMode="auto">
            <a:xfrm>
              <a:off x="771662" y="623478"/>
              <a:ext cx="3014976" cy="459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>
                  <a:solidFill>
                    <a:srgbClr val="008080"/>
                  </a:solidFill>
                  <a:latin typeface="微软雅黑" panose="020B0503020204020204" pitchFamily="34" charset="-122"/>
                </a:rPr>
                <a:t>典例精析</a:t>
              </a:r>
            </a:p>
          </p:txBody>
        </p:sp>
      </p:grpSp>
      <p:sp>
        <p:nvSpPr>
          <p:cNvPr id="16" name="矩形 2"/>
          <p:cNvSpPr>
            <a:spLocks noChangeArrowheads="1"/>
          </p:cNvSpPr>
          <p:nvPr/>
        </p:nvSpPr>
        <p:spPr bwMode="auto">
          <a:xfrm>
            <a:off x="1703512" y="5536888"/>
            <a:ext cx="864096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4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物体受到水向上的压力</a:t>
            </a:r>
            <a:r>
              <a:rPr lang="en-US" altLang="zh-CN" sz="24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</a:t>
            </a:r>
            <a:r>
              <a:rPr lang="zh-CN" altLang="en-US" sz="2400" baseline="-250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向上</a:t>
            </a:r>
            <a:r>
              <a:rPr lang="zh-CN" altLang="en-US" sz="24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＝</a:t>
            </a:r>
            <a:r>
              <a:rPr lang="en-US" altLang="zh-CN" sz="24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</a:t>
            </a:r>
            <a:r>
              <a:rPr lang="zh-CN" altLang="en-US" sz="2400" baseline="-250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浮</a:t>
            </a:r>
            <a:r>
              <a:rPr lang="zh-CN" altLang="en-US" sz="24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＋</a:t>
            </a:r>
            <a:r>
              <a:rPr lang="en-US" altLang="zh-CN" sz="24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</a:t>
            </a:r>
            <a:r>
              <a:rPr lang="zh-CN" altLang="en-US" sz="2400" baseline="-250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向下</a:t>
            </a:r>
            <a:r>
              <a:rPr lang="zh-CN" altLang="en-US" sz="24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＝</a:t>
            </a:r>
            <a:r>
              <a:rPr lang="en-US" altLang="zh-CN" sz="24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80N</a:t>
            </a:r>
            <a:r>
              <a:rPr lang="zh-CN" altLang="en-US" sz="24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＋</a:t>
            </a:r>
            <a:r>
              <a:rPr lang="en-US" altLang="zh-CN" sz="24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30N</a:t>
            </a:r>
            <a:r>
              <a:rPr lang="zh-CN" altLang="en-US" sz="24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＝</a:t>
            </a:r>
            <a:r>
              <a:rPr lang="en-US" altLang="zh-CN" sz="24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110N</a:t>
            </a:r>
            <a:r>
              <a:rPr lang="zh-CN" altLang="en-US" sz="24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pic>
        <p:nvPicPr>
          <p:cNvPr id="20" name="Picture 6" descr="W28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75920" y="3660125"/>
            <a:ext cx="173355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9"/>
          <p:cNvSpPr txBox="1">
            <a:spLocks noChangeArrowheads="1"/>
          </p:cNvSpPr>
          <p:nvPr/>
        </p:nvSpPr>
        <p:spPr bwMode="auto">
          <a:xfrm>
            <a:off x="1151120" y="1127091"/>
            <a:ext cx="9745744" cy="3969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zh-CN" altLang="en-US" sz="28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例</a:t>
            </a:r>
            <a:r>
              <a:rPr lang="en-US" altLang="zh-CN" sz="28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  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用弹簧测力计悬挂一实心物块，物块下表面与水面刚好接触，如图甲所示。从此处匀速下放物体，直至浸没于水中并继续匀速下放（物体未与水底接触）。物块下放过程中，弹簧测力计示数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F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与物块下表面进入水的深度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的关系如图乙所示。则物块受到的重力为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______N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，物块完全浸没在水中受到的浮力为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______N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5735960" y="3789040"/>
            <a:ext cx="7520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dirty="0">
                <a:solidFill>
                  <a:srgbClr val="F8081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18</a:t>
            </a:r>
          </a:p>
        </p:txBody>
      </p:sp>
      <p:grpSp>
        <p:nvGrpSpPr>
          <p:cNvPr id="4" name="组合 3"/>
          <p:cNvGrpSpPr/>
          <p:nvPr/>
        </p:nvGrpSpPr>
        <p:grpSpPr bwMode="auto">
          <a:xfrm>
            <a:off x="-101600" y="404813"/>
            <a:ext cx="4295775" cy="523875"/>
            <a:chOff x="0" y="623478"/>
            <a:chExt cx="3786638" cy="459735"/>
          </a:xfrm>
        </p:grpSpPr>
        <p:grpSp>
          <p:nvGrpSpPr>
            <p:cNvPr id="5" name="组合 15"/>
            <p:cNvGrpSpPr/>
            <p:nvPr/>
          </p:nvGrpSpPr>
          <p:grpSpPr bwMode="auto">
            <a:xfrm>
              <a:off x="0" y="678733"/>
              <a:ext cx="771176" cy="347209"/>
              <a:chOff x="0" y="537328"/>
              <a:chExt cx="771176" cy="347209"/>
            </a:xfrm>
          </p:grpSpPr>
          <p:sp>
            <p:nvSpPr>
              <p:cNvPr id="7" name="矩形 6"/>
              <p:cNvSpPr/>
              <p:nvPr/>
            </p:nvSpPr>
            <p:spPr>
              <a:xfrm>
                <a:off x="86760" y="575413"/>
                <a:ext cx="684282" cy="30927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0" y="537798"/>
                <a:ext cx="684282" cy="309276"/>
              </a:xfrm>
              <a:prstGeom prst="rect">
                <a:avLst/>
              </a:prstGeom>
              <a:solidFill>
                <a:srgbClr val="008080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6" name="文本框 16"/>
            <p:cNvSpPr txBox="1">
              <a:spLocks noChangeArrowheads="1"/>
            </p:cNvSpPr>
            <p:nvPr/>
          </p:nvSpPr>
          <p:spPr bwMode="auto">
            <a:xfrm>
              <a:off x="771662" y="623478"/>
              <a:ext cx="3014976" cy="459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>
                  <a:solidFill>
                    <a:srgbClr val="008080"/>
                  </a:solidFill>
                  <a:latin typeface="微软雅黑" panose="020B0503020204020204" pitchFamily="34" charset="-122"/>
                </a:rPr>
                <a:t>典例精析</a:t>
              </a:r>
            </a:p>
          </p:txBody>
        </p:sp>
      </p:grpSp>
      <p:sp>
        <p:nvSpPr>
          <p:cNvPr id="9" name="矩形 2"/>
          <p:cNvSpPr>
            <a:spLocks noChangeArrowheads="1"/>
          </p:cNvSpPr>
          <p:nvPr/>
        </p:nvSpPr>
        <p:spPr bwMode="auto">
          <a:xfrm>
            <a:off x="1415480" y="5295812"/>
            <a:ext cx="410445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zh-CN" altLang="en-US" sz="24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物块受到的浮力</a:t>
            </a:r>
            <a:endParaRPr lang="en-US" altLang="zh-CN" sz="2400" dirty="0">
              <a:solidFill>
                <a:srgbClr val="00808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/>
            <a:r>
              <a:rPr lang="en-US" altLang="zh-CN" sz="24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</a:t>
            </a:r>
            <a:r>
              <a:rPr lang="zh-CN" altLang="en-US" sz="2400" baseline="-250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浮</a:t>
            </a:r>
            <a:r>
              <a:rPr lang="zh-CN" altLang="en-US" sz="24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＝</a:t>
            </a:r>
            <a:r>
              <a:rPr lang="en-US" altLang="zh-CN" sz="24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</a:t>
            </a:r>
            <a:r>
              <a:rPr lang="zh-CN" altLang="en-US" sz="24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－</a:t>
            </a:r>
            <a:r>
              <a:rPr lang="en-US" altLang="zh-CN" sz="24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</a:t>
            </a:r>
            <a:r>
              <a:rPr lang="zh-CN" altLang="en-US" sz="24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＝</a:t>
            </a:r>
            <a:r>
              <a:rPr lang="en-US" altLang="zh-CN" sz="24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18N</a:t>
            </a:r>
            <a:r>
              <a:rPr lang="zh-CN" altLang="en-US" sz="24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－</a:t>
            </a:r>
            <a:r>
              <a:rPr lang="en-US" altLang="zh-CN" sz="24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10N</a:t>
            </a:r>
            <a:r>
              <a:rPr lang="zh-CN" altLang="en-US" sz="24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＝</a:t>
            </a:r>
            <a:r>
              <a:rPr lang="en-US" altLang="zh-CN" sz="24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8N</a:t>
            </a:r>
            <a:r>
              <a:rPr lang="zh-CN" altLang="en-US" sz="24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3359696" y="4450483"/>
            <a:ext cx="7520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dirty="0">
                <a:solidFill>
                  <a:srgbClr val="F8081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46154" t="46053" r="2336" b="2159"/>
          <a:stretch>
            <a:fillRect/>
          </a:stretch>
        </p:blipFill>
        <p:spPr>
          <a:xfrm>
            <a:off x="6634925" y="4436854"/>
            <a:ext cx="4213603" cy="23794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3"/>
          <p:cNvSpPr txBox="1">
            <a:spLocks noChangeArrowheads="1"/>
          </p:cNvSpPr>
          <p:nvPr/>
        </p:nvSpPr>
        <p:spPr bwMode="auto">
          <a:xfrm>
            <a:off x="773113" y="1340009"/>
            <a:ext cx="1065148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内容：浸在液体中的物体受到向上的浮力，浮力的大小等于它排开的液体所受的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________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公式：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F</a:t>
            </a:r>
            <a:r>
              <a:rPr lang="zh-CN" altLang="en-US" sz="2800" baseline="-25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浮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＝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G</a:t>
            </a:r>
            <a:r>
              <a:rPr lang="zh-CN" altLang="en-US" sz="2800" baseline="-25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排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＝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________________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F</a:t>
            </a:r>
            <a:r>
              <a:rPr lang="zh-CN" altLang="en-US" sz="2800" baseline="-25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浮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表示浮力，单位为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N;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G</a:t>
            </a:r>
            <a:r>
              <a:rPr lang="zh-CN" altLang="en-US" sz="2800" baseline="-25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排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表示排开的液体的重力，单位为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N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 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ρ</a:t>
            </a:r>
            <a:r>
              <a:rPr lang="zh-CN" altLang="en-US" sz="2800" baseline="-25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液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表示液体密度，单位为 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kg/m</a:t>
            </a:r>
            <a:r>
              <a:rPr lang="en-US" altLang="zh-CN" sz="28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V</a:t>
            </a:r>
            <a:r>
              <a:rPr lang="zh-CN" altLang="en-US" sz="2800" baseline="-25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排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表示物体排开液体的体积，单位为 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</a:t>
            </a:r>
            <a:r>
              <a:rPr lang="en-US" altLang="zh-CN" sz="28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适用范围：阿基米德原理不仅适用于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_________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，也适用于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________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7" name="组合 56"/>
          <p:cNvGrpSpPr/>
          <p:nvPr/>
        </p:nvGrpSpPr>
        <p:grpSpPr bwMode="auto">
          <a:xfrm>
            <a:off x="-101600" y="404813"/>
            <a:ext cx="5189487" cy="523220"/>
            <a:chOff x="0" y="623478"/>
            <a:chExt cx="4574427" cy="459160"/>
          </a:xfrm>
        </p:grpSpPr>
        <p:grpSp>
          <p:nvGrpSpPr>
            <p:cNvPr id="58" name="组合 20"/>
            <p:cNvGrpSpPr/>
            <p:nvPr/>
          </p:nvGrpSpPr>
          <p:grpSpPr bwMode="auto">
            <a:xfrm>
              <a:off x="0" y="678733"/>
              <a:ext cx="771176" cy="347209"/>
              <a:chOff x="0" y="537328"/>
              <a:chExt cx="771176" cy="347209"/>
            </a:xfrm>
          </p:grpSpPr>
          <p:sp>
            <p:nvSpPr>
              <p:cNvPr id="60" name="矩形 59"/>
              <p:cNvSpPr/>
              <p:nvPr/>
            </p:nvSpPr>
            <p:spPr>
              <a:xfrm>
                <a:off x="86760" y="575413"/>
                <a:ext cx="684282" cy="30927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61" name="矩形 60"/>
              <p:cNvSpPr/>
              <p:nvPr/>
            </p:nvSpPr>
            <p:spPr>
              <a:xfrm>
                <a:off x="0" y="537798"/>
                <a:ext cx="684282" cy="309276"/>
              </a:xfrm>
              <a:prstGeom prst="rect">
                <a:avLst/>
              </a:prstGeom>
              <a:solidFill>
                <a:srgbClr val="008080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59" name="文本框 21"/>
            <p:cNvSpPr txBox="1">
              <a:spLocks noChangeArrowheads="1"/>
            </p:cNvSpPr>
            <p:nvPr/>
          </p:nvSpPr>
          <p:spPr bwMode="auto">
            <a:xfrm>
              <a:off x="771661" y="623478"/>
              <a:ext cx="3802766" cy="459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>
                  <a:solidFill>
                    <a:srgbClr val="008080"/>
                  </a:solidFill>
                  <a:latin typeface="微软雅黑" panose="020B0503020204020204" pitchFamily="34" charset="-122"/>
                </a:rPr>
                <a:t>重点回顾：阿基米德原理</a:t>
              </a:r>
            </a:p>
          </p:txBody>
        </p:sp>
      </p:grpSp>
      <p:sp>
        <p:nvSpPr>
          <p:cNvPr id="13" name="TextBox 2"/>
          <p:cNvSpPr txBox="1"/>
          <p:nvPr/>
        </p:nvSpPr>
        <p:spPr>
          <a:xfrm>
            <a:off x="3547527" y="1504717"/>
            <a:ext cx="9163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重力</a:t>
            </a:r>
          </a:p>
        </p:txBody>
      </p:sp>
      <p:sp>
        <p:nvSpPr>
          <p:cNvPr id="14" name="TextBox 2"/>
          <p:cNvSpPr txBox="1"/>
          <p:nvPr/>
        </p:nvSpPr>
        <p:spPr>
          <a:xfrm>
            <a:off x="4606057" y="2137792"/>
            <a:ext cx="2035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ρ</a:t>
            </a:r>
            <a:r>
              <a:rPr lang="en-US" altLang="zh-CN" sz="2800" baseline="-25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液</a:t>
            </a:r>
            <a:r>
              <a:rPr lang="en-US" altLang="zh-CN" sz="2800" i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gV</a:t>
            </a:r>
            <a:r>
              <a:rPr lang="en-US" altLang="zh-CN" sz="2800" baseline="-25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排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　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TextBox 2"/>
          <p:cNvSpPr txBox="1"/>
          <p:nvPr/>
        </p:nvSpPr>
        <p:spPr>
          <a:xfrm>
            <a:off x="7114907" y="5390262"/>
            <a:ext cx="1128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液体</a:t>
            </a:r>
          </a:p>
        </p:txBody>
      </p:sp>
      <p:sp>
        <p:nvSpPr>
          <p:cNvPr id="16" name="TextBox 2"/>
          <p:cNvSpPr txBox="1"/>
          <p:nvPr/>
        </p:nvSpPr>
        <p:spPr>
          <a:xfrm>
            <a:off x="1061283" y="5913502"/>
            <a:ext cx="9385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气体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795458" y="3068201"/>
            <a:ext cx="3600400" cy="1615827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注意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：由公式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F</a:t>
            </a:r>
            <a:r>
              <a:rPr lang="zh-CN" altLang="en-US" baseline="-25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浮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=G</a:t>
            </a:r>
            <a:r>
              <a:rPr lang="zh-CN" altLang="en-US" baseline="-25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排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=ρ</a:t>
            </a:r>
            <a:r>
              <a:rPr lang="zh-CN" altLang="en-US" baseline="-25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液</a:t>
            </a: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gV</a:t>
            </a:r>
            <a:r>
              <a:rPr lang="zh-CN" altLang="en-US" baseline="-25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排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可以看出，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浮力大小只与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ρ</a:t>
            </a:r>
            <a:r>
              <a:rPr lang="zh-CN" altLang="en-US" baseline="-25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液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</a:t>
            </a:r>
            <a:r>
              <a:rPr lang="zh-CN" altLang="en-US" baseline="-25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排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这两个因素有关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，而与物体本身的体积、密度、形状，在液体中的深度等因素无关。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2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9"/>
          <p:cNvSpPr txBox="1">
            <a:spLocks noChangeArrowheads="1"/>
          </p:cNvSpPr>
          <p:nvPr/>
        </p:nvSpPr>
        <p:spPr bwMode="auto">
          <a:xfrm>
            <a:off x="844548" y="1295649"/>
            <a:ext cx="9787956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zh-CN" altLang="en-US" sz="28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例</a:t>
            </a:r>
            <a:r>
              <a:rPr lang="en-US" altLang="zh-CN" sz="28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  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如图所示，有一圆柱形容器，放在水平桌面上。现将一体积为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2×10</a:t>
            </a:r>
            <a:r>
              <a:rPr lang="zh-CN" altLang="en-US" sz="28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－</a:t>
            </a:r>
            <a:r>
              <a:rPr lang="en-US" altLang="zh-CN" sz="28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</a:t>
            </a:r>
            <a:r>
              <a:rPr lang="en-US" altLang="zh-CN" sz="28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，质量为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0.54kg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的长方体金属块放在容器底部，再向容器中加入水将金属块完全浸没，则浸没时，金属块受到的浮力是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__________N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，金属块对容器底部的压力是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________N(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金属块与容器底部不是紧密接触，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ρ</a:t>
            </a:r>
            <a:r>
              <a:rPr lang="zh-CN" altLang="en-US" sz="2800" baseline="-25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水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＝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1.0×10</a:t>
            </a:r>
            <a:r>
              <a:rPr lang="en-US" altLang="zh-CN" sz="28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kg/m</a:t>
            </a:r>
            <a:r>
              <a:rPr lang="en-US" altLang="zh-CN" sz="28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g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取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 N/kg)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grpSp>
        <p:nvGrpSpPr>
          <p:cNvPr id="4" name="组合 3"/>
          <p:cNvGrpSpPr/>
          <p:nvPr/>
        </p:nvGrpSpPr>
        <p:grpSpPr bwMode="auto">
          <a:xfrm>
            <a:off x="-101600" y="404813"/>
            <a:ext cx="4295775" cy="523875"/>
            <a:chOff x="0" y="623478"/>
            <a:chExt cx="3786638" cy="459735"/>
          </a:xfrm>
        </p:grpSpPr>
        <p:grpSp>
          <p:nvGrpSpPr>
            <p:cNvPr id="5" name="组合 15"/>
            <p:cNvGrpSpPr/>
            <p:nvPr/>
          </p:nvGrpSpPr>
          <p:grpSpPr bwMode="auto">
            <a:xfrm>
              <a:off x="0" y="678733"/>
              <a:ext cx="771176" cy="347209"/>
              <a:chOff x="0" y="537328"/>
              <a:chExt cx="771176" cy="347209"/>
            </a:xfrm>
          </p:grpSpPr>
          <p:sp>
            <p:nvSpPr>
              <p:cNvPr id="7" name="矩形 6"/>
              <p:cNvSpPr/>
              <p:nvPr/>
            </p:nvSpPr>
            <p:spPr>
              <a:xfrm>
                <a:off x="86760" y="575413"/>
                <a:ext cx="684282" cy="30927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0" y="537798"/>
                <a:ext cx="684282" cy="309276"/>
              </a:xfrm>
              <a:prstGeom prst="rect">
                <a:avLst/>
              </a:prstGeom>
              <a:solidFill>
                <a:srgbClr val="008080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6" name="文本框 16"/>
            <p:cNvSpPr txBox="1">
              <a:spLocks noChangeArrowheads="1"/>
            </p:cNvSpPr>
            <p:nvPr/>
          </p:nvSpPr>
          <p:spPr bwMode="auto">
            <a:xfrm>
              <a:off x="771662" y="623478"/>
              <a:ext cx="3014976" cy="459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>
                  <a:solidFill>
                    <a:srgbClr val="008080"/>
                  </a:solidFill>
                  <a:latin typeface="微软雅黑" panose="020B0503020204020204" pitchFamily="34" charset="-122"/>
                </a:rPr>
                <a:t>典例精析</a:t>
              </a:r>
            </a:p>
          </p:txBody>
        </p:sp>
      </p:grpSp>
      <p:sp>
        <p:nvSpPr>
          <p:cNvPr id="2" name="矩形 1"/>
          <p:cNvSpPr/>
          <p:nvPr/>
        </p:nvSpPr>
        <p:spPr>
          <a:xfrm>
            <a:off x="2824870" y="618890"/>
            <a:ext cx="66599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金属块浸没在水中所受的浮力是</a:t>
            </a:r>
            <a:r>
              <a:rPr lang="en-US" altLang="zh-CN" sz="24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F</a:t>
            </a:r>
            <a:r>
              <a:rPr lang="zh-CN" altLang="en-US" sz="2400" baseline="-250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浮</a:t>
            </a:r>
            <a:r>
              <a:rPr lang="zh-CN" altLang="en-US" sz="24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＝</a:t>
            </a:r>
            <a:r>
              <a:rPr lang="el-GR" altLang="zh-CN" sz="24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ρ</a:t>
            </a:r>
            <a:r>
              <a:rPr lang="zh-CN" altLang="en-US" sz="2400" baseline="-250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水</a:t>
            </a:r>
            <a:r>
              <a:rPr lang="en-US" altLang="zh-CN" sz="24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V</a:t>
            </a:r>
            <a:r>
              <a:rPr lang="zh-CN" altLang="en-US" sz="2400" baseline="-250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排</a:t>
            </a:r>
            <a:r>
              <a:rPr lang="en-US" altLang="zh-CN" sz="24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g</a:t>
            </a:r>
            <a:r>
              <a:rPr lang="zh-CN" altLang="en-US" sz="24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＝</a:t>
            </a:r>
            <a:r>
              <a:rPr lang="en-US" altLang="zh-CN" sz="24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1.0×10</a:t>
            </a:r>
            <a:r>
              <a:rPr lang="en-US" altLang="zh-CN" sz="2400" baseline="300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3</a:t>
            </a:r>
            <a:r>
              <a:rPr lang="en-US" altLang="zh-CN" sz="24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kg/m</a:t>
            </a:r>
            <a:r>
              <a:rPr lang="en-US" altLang="zh-CN" sz="2400" baseline="300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3</a:t>
            </a:r>
            <a:r>
              <a:rPr lang="en-US" altLang="zh-CN" sz="24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×2×10</a:t>
            </a:r>
            <a:r>
              <a:rPr lang="zh-CN" altLang="en-US" sz="2400" baseline="300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－</a:t>
            </a:r>
            <a:r>
              <a:rPr lang="en-US" altLang="zh-CN" sz="2400" baseline="300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4</a:t>
            </a:r>
            <a:r>
              <a:rPr lang="en-US" altLang="zh-CN" sz="24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m</a:t>
            </a:r>
            <a:r>
              <a:rPr lang="en-US" altLang="zh-CN" sz="2400" baseline="300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3</a:t>
            </a:r>
            <a:r>
              <a:rPr lang="en-US" altLang="zh-CN" sz="24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×10N/kg</a:t>
            </a:r>
            <a:r>
              <a:rPr lang="zh-CN" altLang="en-US" sz="24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＝</a:t>
            </a:r>
            <a:r>
              <a:rPr lang="en-US" altLang="zh-CN" sz="24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2N</a:t>
            </a:r>
            <a:r>
              <a:rPr lang="zh-CN" altLang="en-US" sz="24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；</a:t>
            </a:r>
            <a:endParaRPr lang="zh-CN" altLang="en-US" sz="2400" dirty="0">
              <a:solidFill>
                <a:srgbClr val="008080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217634" y="3282457"/>
            <a:ext cx="899972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2</a:t>
            </a:r>
            <a:endParaRPr lang="en-US" altLang="zh-CN" sz="2800" baseline="300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199456" y="3917916"/>
            <a:ext cx="864096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3.4</a:t>
            </a:r>
            <a:endParaRPr lang="en-US" altLang="zh-CN" sz="2800" baseline="300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12" name="Picture 8" descr="Z26"/>
          <p:cNvPicPr>
            <a:picLocks noChangeAspect="1" noChangeArrowheads="1"/>
          </p:cNvPicPr>
          <p:nvPr/>
        </p:nvPicPr>
        <p:blipFill rotWithShape="1"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r="25020"/>
          <a:stretch>
            <a:fillRect/>
          </a:stretch>
        </p:blipFill>
        <p:spPr bwMode="auto">
          <a:xfrm>
            <a:off x="7752184" y="4728302"/>
            <a:ext cx="1728191" cy="1772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矩形 12"/>
          <p:cNvSpPr/>
          <p:nvPr/>
        </p:nvSpPr>
        <p:spPr>
          <a:xfrm>
            <a:off x="864187" y="5234519"/>
            <a:ext cx="66599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金属块的重力是</a:t>
            </a:r>
            <a:r>
              <a:rPr lang="en-US" altLang="zh-CN" sz="24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G</a:t>
            </a:r>
            <a:r>
              <a:rPr lang="zh-CN" altLang="en-US" sz="2400" baseline="-250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金</a:t>
            </a:r>
            <a:r>
              <a:rPr lang="zh-CN" altLang="en-US" sz="24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＝</a:t>
            </a:r>
            <a:r>
              <a:rPr lang="en-US" altLang="zh-CN" sz="24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m</a:t>
            </a:r>
            <a:r>
              <a:rPr lang="zh-CN" altLang="en-US" sz="2400" baseline="-250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金</a:t>
            </a:r>
            <a:r>
              <a:rPr lang="en-US" altLang="zh-CN" sz="24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g</a:t>
            </a:r>
            <a:r>
              <a:rPr lang="zh-CN" altLang="en-US" sz="24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＝</a:t>
            </a:r>
            <a:r>
              <a:rPr lang="en-US" altLang="zh-CN" sz="24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0.54kg×10N/kg</a:t>
            </a:r>
            <a:r>
              <a:rPr lang="zh-CN" altLang="en-US" sz="24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＝</a:t>
            </a:r>
            <a:r>
              <a:rPr lang="en-US" altLang="zh-CN" sz="24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5.4N</a:t>
            </a:r>
            <a:r>
              <a:rPr lang="zh-CN" altLang="en-US" sz="24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；由平衡条件知道，金属块对容器底部的压力是</a:t>
            </a:r>
            <a:r>
              <a:rPr lang="en-US" altLang="zh-CN" sz="24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F</a:t>
            </a:r>
            <a:r>
              <a:rPr lang="zh-CN" altLang="en-US" sz="2400" baseline="-250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压</a:t>
            </a:r>
            <a:r>
              <a:rPr lang="zh-CN" altLang="en-US" sz="24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 ＝</a:t>
            </a:r>
            <a:r>
              <a:rPr lang="en-US" altLang="zh-CN" sz="24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G</a:t>
            </a:r>
            <a:r>
              <a:rPr lang="zh-CN" altLang="en-US" sz="2400" baseline="-250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金</a:t>
            </a:r>
            <a:r>
              <a:rPr lang="zh-CN" altLang="en-US" sz="24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－</a:t>
            </a:r>
            <a:r>
              <a:rPr lang="en-US" altLang="zh-CN" sz="24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F</a:t>
            </a:r>
            <a:r>
              <a:rPr lang="zh-CN" altLang="en-US" sz="2400" baseline="-250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浮</a:t>
            </a:r>
            <a:r>
              <a:rPr lang="zh-CN" altLang="en-US" sz="24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＝</a:t>
            </a:r>
            <a:r>
              <a:rPr lang="en-US" altLang="zh-CN" sz="24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5.4N</a:t>
            </a:r>
            <a:r>
              <a:rPr lang="zh-CN" altLang="en-US" sz="24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－</a:t>
            </a:r>
            <a:r>
              <a:rPr lang="en-US" altLang="zh-CN" sz="24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2N</a:t>
            </a:r>
            <a:r>
              <a:rPr lang="zh-CN" altLang="en-US" sz="24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＝</a:t>
            </a:r>
            <a:r>
              <a:rPr lang="en-US" altLang="zh-CN" sz="24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3.4N</a:t>
            </a:r>
            <a:r>
              <a:rPr lang="zh-CN" altLang="en-US" sz="24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。</a:t>
            </a:r>
            <a:endParaRPr lang="zh-CN" altLang="en-US" sz="2400" dirty="0">
              <a:solidFill>
                <a:srgbClr val="00808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9"/>
          <p:cNvSpPr txBox="1">
            <a:spLocks noChangeArrowheads="1"/>
          </p:cNvSpPr>
          <p:nvPr/>
        </p:nvSpPr>
        <p:spPr bwMode="auto">
          <a:xfrm>
            <a:off x="806416" y="1070268"/>
            <a:ext cx="9745744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zh-CN" altLang="en-US" sz="28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例</a:t>
            </a:r>
            <a:r>
              <a:rPr lang="en-US" altLang="zh-CN" sz="28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  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老师给小强一个烧杯、一只弹簧测力计和一根细线，要求测量小石块的密度。小强将小石块挂在弹簧测力计下端，示数如图甲所示，再将小石块浸没在水中，示数如图乙所示，则小石块浸没在水中时受到的浮力为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_____N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小石块的密度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___________kg/m</a:t>
            </a:r>
            <a:r>
              <a:rPr lang="en-US" altLang="zh-CN" sz="28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(g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取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 N/kg) </a:t>
            </a:r>
          </a:p>
        </p:txBody>
      </p:sp>
      <p:grpSp>
        <p:nvGrpSpPr>
          <p:cNvPr id="4" name="组合 3"/>
          <p:cNvGrpSpPr/>
          <p:nvPr/>
        </p:nvGrpSpPr>
        <p:grpSpPr bwMode="auto">
          <a:xfrm>
            <a:off x="-101600" y="404813"/>
            <a:ext cx="4295775" cy="523875"/>
            <a:chOff x="0" y="623478"/>
            <a:chExt cx="3786638" cy="459735"/>
          </a:xfrm>
        </p:grpSpPr>
        <p:grpSp>
          <p:nvGrpSpPr>
            <p:cNvPr id="5" name="组合 15"/>
            <p:cNvGrpSpPr/>
            <p:nvPr/>
          </p:nvGrpSpPr>
          <p:grpSpPr bwMode="auto">
            <a:xfrm>
              <a:off x="0" y="678733"/>
              <a:ext cx="771176" cy="347209"/>
              <a:chOff x="0" y="537328"/>
              <a:chExt cx="771176" cy="347209"/>
            </a:xfrm>
          </p:grpSpPr>
          <p:sp>
            <p:nvSpPr>
              <p:cNvPr id="7" name="矩形 6"/>
              <p:cNvSpPr/>
              <p:nvPr/>
            </p:nvSpPr>
            <p:spPr>
              <a:xfrm>
                <a:off x="86760" y="575413"/>
                <a:ext cx="684282" cy="30927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0" y="537798"/>
                <a:ext cx="684282" cy="309276"/>
              </a:xfrm>
              <a:prstGeom prst="rect">
                <a:avLst/>
              </a:prstGeom>
              <a:solidFill>
                <a:srgbClr val="008080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6" name="文本框 16"/>
            <p:cNvSpPr txBox="1">
              <a:spLocks noChangeArrowheads="1"/>
            </p:cNvSpPr>
            <p:nvPr/>
          </p:nvSpPr>
          <p:spPr bwMode="auto">
            <a:xfrm>
              <a:off x="771662" y="623478"/>
              <a:ext cx="3014976" cy="459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>
                  <a:solidFill>
                    <a:srgbClr val="008080"/>
                  </a:solidFill>
                  <a:latin typeface="微软雅黑" panose="020B0503020204020204" pitchFamily="34" charset="-122"/>
                </a:rPr>
                <a:t>典例精析</a:t>
              </a:r>
            </a:p>
          </p:txBody>
        </p:sp>
      </p:grpSp>
      <p:pic>
        <p:nvPicPr>
          <p:cNvPr id="18" name="图片 -2147482364" descr="C:\Documents and Settings\Administrator\桌面\2020山西物理9.2补单片\W565.TIF"/>
          <p:cNvPicPr>
            <a:picLocks noChangeAspect="1"/>
          </p:cNvPicPr>
          <p:nvPr/>
        </p:nvPicPr>
        <p:blipFill>
          <a:blip r:embed="rId2" r:link="rId4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06123" y="3581386"/>
            <a:ext cx="1710616" cy="264879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" name="文本框 19"/>
          <p:cNvSpPr txBox="1"/>
          <p:nvPr/>
        </p:nvSpPr>
        <p:spPr>
          <a:xfrm>
            <a:off x="6719517" y="3058166"/>
            <a:ext cx="62230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2</a:t>
            </a:r>
            <a:endParaRPr lang="en-US" altLang="zh-CN" sz="2800" baseline="300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071664" y="3697868"/>
            <a:ext cx="1872208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/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2.5×10</a:t>
            </a:r>
            <a:r>
              <a:rPr lang="en-US" altLang="zh-CN" sz="2800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3</a:t>
            </a:r>
          </a:p>
        </p:txBody>
      </p:sp>
      <p:sp>
        <p:nvSpPr>
          <p:cNvPr id="19" name="矩形 18"/>
          <p:cNvSpPr/>
          <p:nvPr/>
        </p:nvSpPr>
        <p:spPr>
          <a:xfrm>
            <a:off x="9064970" y="5401022"/>
            <a:ext cx="12241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G=5N</a:t>
            </a:r>
            <a:endParaRPr lang="zh-CN" altLang="en-US" sz="2400" dirty="0">
              <a:solidFill>
                <a:srgbClr val="008080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0852135" y="4800240"/>
            <a:ext cx="12241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F=3N</a:t>
            </a:r>
            <a:endParaRPr lang="zh-CN" altLang="en-US" sz="2400" dirty="0">
              <a:solidFill>
                <a:srgbClr val="008080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8101697" y="3026945"/>
            <a:ext cx="39745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zh-CN" sz="24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F</a:t>
            </a:r>
            <a:r>
              <a:rPr lang="zh-CN" altLang="pt-BR" sz="2400" baseline="-250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浮</a:t>
            </a:r>
            <a:r>
              <a:rPr lang="zh-CN" altLang="pt-BR" sz="24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＝</a:t>
            </a:r>
            <a:r>
              <a:rPr lang="pt-BR" altLang="zh-CN" sz="24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G</a:t>
            </a:r>
            <a:r>
              <a:rPr lang="zh-CN" altLang="pt-BR" sz="24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－</a:t>
            </a:r>
            <a:r>
              <a:rPr lang="pt-BR" altLang="zh-CN" sz="24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F</a:t>
            </a:r>
            <a:r>
              <a:rPr lang="zh-CN" altLang="pt-BR" sz="24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＝</a:t>
            </a:r>
            <a:r>
              <a:rPr lang="pt-BR" altLang="zh-CN" sz="24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5N</a:t>
            </a:r>
            <a:r>
              <a:rPr lang="zh-CN" altLang="pt-BR" sz="24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－</a:t>
            </a:r>
            <a:r>
              <a:rPr lang="pt-BR" altLang="zh-CN" sz="24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3N</a:t>
            </a:r>
            <a:r>
              <a:rPr lang="zh-CN" altLang="pt-BR" sz="24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＝</a:t>
            </a:r>
            <a:r>
              <a:rPr lang="pt-BR" altLang="zh-CN" sz="24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2N</a:t>
            </a:r>
            <a:endParaRPr lang="zh-CN" altLang="en-US" sz="2400" dirty="0">
              <a:solidFill>
                <a:srgbClr val="008080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773112" y="4221088"/>
            <a:ext cx="9427344" cy="2692364"/>
            <a:chOff x="773112" y="4221088"/>
            <a:chExt cx="9427344" cy="2692364"/>
          </a:xfrm>
        </p:grpSpPr>
        <p:sp>
          <p:nvSpPr>
            <p:cNvPr id="22" name="矩形 21"/>
            <p:cNvSpPr/>
            <p:nvPr/>
          </p:nvSpPr>
          <p:spPr>
            <a:xfrm>
              <a:off x="773112" y="4456889"/>
              <a:ext cx="9427344" cy="23069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400" dirty="0">
                  <a:solidFill>
                    <a:srgbClr val="00808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由</a:t>
              </a:r>
              <a:r>
                <a:rPr lang="en-US" altLang="zh-CN" sz="2400" dirty="0">
                  <a:solidFill>
                    <a:srgbClr val="00808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F</a:t>
              </a:r>
              <a:r>
                <a:rPr lang="zh-CN" altLang="en-US" sz="2400" baseline="-25000" dirty="0">
                  <a:solidFill>
                    <a:srgbClr val="00808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浮</a:t>
              </a:r>
              <a:r>
                <a:rPr lang="en-US" altLang="zh-CN" sz="2400" dirty="0">
                  <a:solidFill>
                    <a:srgbClr val="00808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=G</a:t>
              </a:r>
              <a:r>
                <a:rPr lang="zh-CN" altLang="en-US" sz="2400" baseline="-25000" dirty="0">
                  <a:solidFill>
                    <a:srgbClr val="00808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排</a:t>
              </a:r>
              <a:r>
                <a:rPr lang="en-US" altLang="zh-CN" sz="2400" dirty="0">
                  <a:solidFill>
                    <a:srgbClr val="00808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=ρ</a:t>
              </a:r>
              <a:r>
                <a:rPr lang="zh-CN" altLang="en-US" sz="2400" baseline="-25000" dirty="0">
                  <a:solidFill>
                    <a:srgbClr val="00808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液</a:t>
              </a:r>
              <a:r>
                <a:rPr lang="en-US" altLang="zh-CN" sz="2400" dirty="0" err="1">
                  <a:solidFill>
                    <a:srgbClr val="00808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gV</a:t>
              </a:r>
              <a:r>
                <a:rPr lang="zh-CN" altLang="en-US" sz="2400" baseline="-25000" dirty="0">
                  <a:solidFill>
                    <a:srgbClr val="00808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排</a:t>
              </a:r>
              <a:r>
                <a:rPr lang="zh-CN" altLang="en-US" sz="2400" dirty="0">
                  <a:solidFill>
                    <a:srgbClr val="00808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得，小石块体积</a:t>
              </a:r>
              <a:r>
                <a:rPr lang="en-US" altLang="zh-CN" sz="2400" dirty="0">
                  <a:solidFill>
                    <a:srgbClr val="00808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V=V</a:t>
              </a:r>
              <a:r>
                <a:rPr lang="zh-CN" altLang="en-US" sz="2400" baseline="-25000" dirty="0">
                  <a:solidFill>
                    <a:srgbClr val="00808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排</a:t>
              </a:r>
              <a:r>
                <a:rPr lang="en-US" altLang="zh-CN" sz="2400" dirty="0">
                  <a:solidFill>
                    <a:srgbClr val="00808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=</a:t>
              </a:r>
            </a:p>
            <a:p>
              <a:endParaRPr lang="en-US" altLang="zh-CN" sz="24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en-US" altLang="zh-CN" sz="2400" dirty="0">
                  <a:solidFill>
                    <a:srgbClr val="00808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=                                      =2×10</a:t>
              </a:r>
              <a:r>
                <a:rPr lang="en-US" altLang="zh-CN" sz="2400" baseline="30000" dirty="0">
                  <a:solidFill>
                    <a:srgbClr val="00808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-4</a:t>
              </a:r>
              <a:r>
                <a:rPr lang="en-US" altLang="zh-CN" sz="2400" dirty="0">
                  <a:solidFill>
                    <a:srgbClr val="00808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</a:t>
              </a:r>
              <a:r>
                <a:rPr lang="en-US" altLang="zh-CN" sz="2400" baseline="30000" dirty="0">
                  <a:solidFill>
                    <a:srgbClr val="00808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r>
                <a:rPr lang="en-US" altLang="zh-CN" sz="2400" dirty="0">
                  <a:solidFill>
                    <a:srgbClr val="00808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</a:p>
            <a:p>
              <a:endParaRPr lang="en-US" altLang="zh-CN" sz="24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endParaRPr lang="en-US" altLang="zh-CN" sz="24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2400" dirty="0">
                  <a:solidFill>
                    <a:srgbClr val="00808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小石块的密度</a:t>
              </a:r>
              <a:r>
                <a:rPr lang="en-US" altLang="zh-CN" sz="2400" dirty="0">
                  <a:solidFill>
                    <a:srgbClr val="00808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ρ=      =        =                                =2.5×10</a:t>
              </a:r>
              <a:r>
                <a:rPr lang="en-US" altLang="zh-CN" sz="2400" baseline="30000" dirty="0">
                  <a:solidFill>
                    <a:srgbClr val="00808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r>
                <a:rPr lang="en-US" altLang="zh-CN" sz="2400" dirty="0">
                  <a:solidFill>
                    <a:srgbClr val="00808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kg/m</a:t>
              </a:r>
              <a:r>
                <a:rPr lang="en-US" altLang="zh-CN" sz="2400" baseline="30000" dirty="0">
                  <a:solidFill>
                    <a:srgbClr val="00808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2400" dirty="0">
                <a:solidFill>
                  <a:srgbClr val="008080"/>
                </a:solidFill>
              </a:endParaRP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6669213" y="4221088"/>
              <a:ext cx="878230" cy="933266"/>
              <a:chOff x="3417570" y="5924734"/>
              <a:chExt cx="878230" cy="933266"/>
            </a:xfrm>
          </p:grpSpPr>
          <p:sp>
            <p:nvSpPr>
              <p:cNvPr id="25" name="矩形 24"/>
              <p:cNvSpPr/>
              <p:nvPr/>
            </p:nvSpPr>
            <p:spPr>
              <a:xfrm>
                <a:off x="3519556" y="5924734"/>
                <a:ext cx="64807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altLang="zh-CN" sz="2400" dirty="0">
                    <a:solidFill>
                      <a:srgbClr val="00808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仿宋" panose="02010609060101010101" charset="-122"/>
                  </a:rPr>
                  <a:t>F</a:t>
                </a:r>
                <a:r>
                  <a:rPr lang="zh-CN" altLang="pt-BR" sz="2400" baseline="-25000" dirty="0">
                    <a:solidFill>
                      <a:srgbClr val="00808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仿宋" panose="02010609060101010101" charset="-122"/>
                  </a:rPr>
                  <a:t>浮</a:t>
                </a:r>
                <a:endParaRPr lang="zh-CN" altLang="en-US" sz="2400" dirty="0">
                  <a:solidFill>
                    <a:srgbClr val="008080"/>
                  </a:solidFill>
                </a:endParaRPr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3417570" y="6396335"/>
                <a:ext cx="87823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400" dirty="0">
                    <a:solidFill>
                      <a:srgbClr val="00808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ρ</a:t>
                </a:r>
                <a:r>
                  <a:rPr lang="zh-CN" altLang="en-US" sz="2400" baseline="-25000" dirty="0">
                    <a:solidFill>
                      <a:srgbClr val="00808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液</a:t>
                </a:r>
                <a:r>
                  <a:rPr lang="en-US" altLang="zh-CN" sz="2400" dirty="0">
                    <a:solidFill>
                      <a:srgbClr val="00808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g</a:t>
                </a:r>
                <a:endParaRPr lang="zh-CN" altLang="en-US" sz="2400" dirty="0">
                  <a:solidFill>
                    <a:srgbClr val="00808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9" name="直接连接符 8"/>
              <p:cNvCxnSpPr/>
              <p:nvPr/>
            </p:nvCxnSpPr>
            <p:spPr>
              <a:xfrm>
                <a:off x="3417570" y="6396335"/>
                <a:ext cx="776605" cy="0"/>
              </a:xfrm>
              <a:prstGeom prst="line">
                <a:avLst/>
              </a:prstGeom>
              <a:ln w="19050">
                <a:solidFill>
                  <a:srgbClr val="0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组合 26"/>
            <p:cNvGrpSpPr/>
            <p:nvPr/>
          </p:nvGrpSpPr>
          <p:grpSpPr>
            <a:xfrm>
              <a:off x="982252" y="5031073"/>
              <a:ext cx="3663950" cy="1145842"/>
              <a:chOff x="3174501" y="5969020"/>
              <a:chExt cx="3663950" cy="1145842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4666106" y="5969020"/>
                <a:ext cx="64807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400" dirty="0">
                    <a:solidFill>
                      <a:srgbClr val="00808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仿宋" panose="02010609060101010101" charset="-122"/>
                  </a:rPr>
                  <a:t>2N</a:t>
                </a:r>
                <a:endParaRPr lang="zh-CN" altLang="en-US" sz="2400" dirty="0">
                  <a:solidFill>
                    <a:srgbClr val="008080"/>
                  </a:solidFill>
                </a:endParaRPr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3174501" y="6445927"/>
                <a:ext cx="3663950" cy="6689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400" dirty="0">
                    <a:solidFill>
                      <a:srgbClr val="00808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1.0×10</a:t>
                </a:r>
                <a:r>
                  <a:rPr lang="en-US" altLang="zh-CN" sz="2400" baseline="30000" dirty="0">
                    <a:solidFill>
                      <a:srgbClr val="00808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3</a:t>
                </a:r>
                <a:r>
                  <a:rPr lang="en-US" altLang="zh-CN" sz="2400" dirty="0">
                    <a:solidFill>
                      <a:srgbClr val="00808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kg/m</a:t>
                </a:r>
                <a:r>
                  <a:rPr lang="en-US" altLang="zh-CN" sz="2400" baseline="30000" dirty="0">
                    <a:solidFill>
                      <a:srgbClr val="00808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3</a:t>
                </a:r>
                <a:r>
                  <a:rPr lang="en-US" altLang="zh-CN" sz="2400" dirty="0">
                    <a:solidFill>
                      <a:srgbClr val="00808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×10N/kg</a:t>
                </a:r>
                <a:endParaRPr lang="zh-CN" altLang="en-US" sz="2400" dirty="0">
                  <a:solidFill>
                    <a:srgbClr val="00808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31" name="直接连接符 30"/>
              <p:cNvCxnSpPr/>
              <p:nvPr/>
            </p:nvCxnSpPr>
            <p:spPr>
              <a:xfrm>
                <a:off x="3417570" y="6396335"/>
                <a:ext cx="3168352" cy="0"/>
              </a:xfrm>
              <a:prstGeom prst="line">
                <a:avLst/>
              </a:prstGeom>
              <a:ln w="19050">
                <a:solidFill>
                  <a:srgbClr val="0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组合 31"/>
            <p:cNvGrpSpPr/>
            <p:nvPr/>
          </p:nvGrpSpPr>
          <p:grpSpPr>
            <a:xfrm>
              <a:off x="3096516" y="6051387"/>
              <a:ext cx="911252" cy="852338"/>
              <a:chOff x="3392157" y="5948517"/>
              <a:chExt cx="911252" cy="852338"/>
            </a:xfrm>
          </p:grpSpPr>
          <p:sp>
            <p:nvSpPr>
              <p:cNvPr id="33" name="矩形 32"/>
              <p:cNvSpPr/>
              <p:nvPr/>
            </p:nvSpPr>
            <p:spPr>
              <a:xfrm>
                <a:off x="3392157" y="5948517"/>
                <a:ext cx="64807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400" dirty="0">
                    <a:solidFill>
                      <a:srgbClr val="008080"/>
                    </a:solidFill>
                  </a:rPr>
                  <a:t>m</a:t>
                </a:r>
                <a:endParaRPr lang="zh-CN" altLang="en-US" sz="2400" dirty="0">
                  <a:solidFill>
                    <a:srgbClr val="008080"/>
                  </a:solidFill>
                </a:endParaRPr>
              </a:p>
            </p:txBody>
          </p:sp>
          <p:sp>
            <p:nvSpPr>
              <p:cNvPr id="34" name="矩形 33"/>
              <p:cNvSpPr/>
              <p:nvPr/>
            </p:nvSpPr>
            <p:spPr>
              <a:xfrm>
                <a:off x="3425179" y="6339190"/>
                <a:ext cx="87823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400" dirty="0">
                    <a:solidFill>
                      <a:srgbClr val="00808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V</a:t>
                </a:r>
                <a:endParaRPr lang="zh-CN" altLang="en-US" sz="2400" dirty="0">
                  <a:solidFill>
                    <a:srgbClr val="00808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35" name="直接连接符 34"/>
              <p:cNvCxnSpPr/>
              <p:nvPr/>
            </p:nvCxnSpPr>
            <p:spPr>
              <a:xfrm>
                <a:off x="3417570" y="6396335"/>
                <a:ext cx="439115" cy="0"/>
              </a:xfrm>
              <a:prstGeom prst="line">
                <a:avLst/>
              </a:prstGeom>
              <a:ln w="19050">
                <a:solidFill>
                  <a:srgbClr val="0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组合 35"/>
            <p:cNvGrpSpPr/>
            <p:nvPr/>
          </p:nvGrpSpPr>
          <p:grpSpPr>
            <a:xfrm>
              <a:off x="3907691" y="6124964"/>
              <a:ext cx="978307" cy="788488"/>
              <a:chOff x="3417570" y="6003279"/>
              <a:chExt cx="978307" cy="788488"/>
            </a:xfrm>
          </p:grpSpPr>
          <p:sp>
            <p:nvSpPr>
              <p:cNvPr id="37" name="矩形 36"/>
              <p:cNvSpPr/>
              <p:nvPr/>
            </p:nvSpPr>
            <p:spPr>
              <a:xfrm>
                <a:off x="3536248" y="6003279"/>
                <a:ext cx="64807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400" dirty="0">
                    <a:solidFill>
                      <a:srgbClr val="00808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仿宋" panose="02010609060101010101" charset="-122"/>
                  </a:rPr>
                  <a:t>G</a:t>
                </a:r>
                <a:endParaRPr lang="zh-CN" altLang="en-US" sz="2400" dirty="0">
                  <a:solidFill>
                    <a:srgbClr val="008080"/>
                  </a:solidFill>
                </a:endParaRPr>
              </a:p>
            </p:txBody>
          </p:sp>
          <p:sp>
            <p:nvSpPr>
              <p:cNvPr id="38" name="矩形 37"/>
              <p:cNvSpPr/>
              <p:nvPr/>
            </p:nvSpPr>
            <p:spPr>
              <a:xfrm>
                <a:off x="3517647" y="6330102"/>
                <a:ext cx="87823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400" dirty="0">
                    <a:solidFill>
                      <a:srgbClr val="00808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Vg</a:t>
                </a:r>
                <a:endParaRPr lang="zh-CN" altLang="en-US" sz="2400" dirty="0">
                  <a:solidFill>
                    <a:srgbClr val="00808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39" name="直接连接符 38"/>
              <p:cNvCxnSpPr/>
              <p:nvPr/>
            </p:nvCxnSpPr>
            <p:spPr>
              <a:xfrm>
                <a:off x="3417570" y="6396335"/>
                <a:ext cx="547910" cy="0"/>
              </a:xfrm>
              <a:prstGeom prst="line">
                <a:avLst/>
              </a:prstGeom>
              <a:ln w="19050">
                <a:solidFill>
                  <a:srgbClr val="0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" name="组合 40"/>
            <p:cNvGrpSpPr/>
            <p:nvPr/>
          </p:nvGrpSpPr>
          <p:grpSpPr>
            <a:xfrm>
              <a:off x="4799420" y="6108309"/>
              <a:ext cx="3027090" cy="799550"/>
              <a:chOff x="3376114" y="6011438"/>
              <a:chExt cx="3027090" cy="799550"/>
            </a:xfrm>
          </p:grpSpPr>
          <p:sp>
            <p:nvSpPr>
              <p:cNvPr id="42" name="矩形 41"/>
              <p:cNvSpPr/>
              <p:nvPr/>
            </p:nvSpPr>
            <p:spPr>
              <a:xfrm>
                <a:off x="4444169" y="6011438"/>
                <a:ext cx="64807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400" dirty="0">
                    <a:solidFill>
                      <a:srgbClr val="00808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仿宋" panose="02010609060101010101" charset="-122"/>
                  </a:rPr>
                  <a:t>5N</a:t>
                </a:r>
                <a:endParaRPr lang="zh-CN" altLang="en-US" sz="2400" dirty="0">
                  <a:solidFill>
                    <a:srgbClr val="008080"/>
                  </a:solidFill>
                </a:endParaRPr>
              </a:p>
            </p:txBody>
          </p:sp>
          <p:sp>
            <p:nvSpPr>
              <p:cNvPr id="43" name="矩形 42"/>
              <p:cNvSpPr/>
              <p:nvPr/>
            </p:nvSpPr>
            <p:spPr>
              <a:xfrm>
                <a:off x="3376114" y="6349323"/>
                <a:ext cx="302709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400" dirty="0">
                    <a:solidFill>
                      <a:srgbClr val="00808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2×10</a:t>
                </a:r>
                <a:r>
                  <a:rPr lang="en-US" altLang="zh-CN" sz="2400" baseline="30000" dirty="0">
                    <a:solidFill>
                      <a:srgbClr val="00808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-4</a:t>
                </a:r>
                <a:r>
                  <a:rPr lang="en-US" altLang="zh-CN" sz="2400" dirty="0">
                    <a:solidFill>
                      <a:srgbClr val="00808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m</a:t>
                </a:r>
                <a:r>
                  <a:rPr lang="en-US" altLang="zh-CN" sz="2400" baseline="30000" dirty="0">
                    <a:solidFill>
                      <a:srgbClr val="00808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3</a:t>
                </a:r>
                <a:r>
                  <a:rPr lang="en-US" altLang="zh-CN" sz="2400" dirty="0">
                    <a:solidFill>
                      <a:srgbClr val="00808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×10N/kg</a:t>
                </a:r>
                <a:endParaRPr lang="zh-CN" altLang="en-US" sz="2400" dirty="0">
                  <a:solidFill>
                    <a:srgbClr val="00808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44" name="直接连接符 43"/>
              <p:cNvCxnSpPr/>
              <p:nvPr/>
            </p:nvCxnSpPr>
            <p:spPr>
              <a:xfrm>
                <a:off x="3417570" y="6396335"/>
                <a:ext cx="2732428" cy="0"/>
              </a:xfrm>
              <a:prstGeom prst="line">
                <a:avLst/>
              </a:prstGeom>
              <a:ln w="19050">
                <a:solidFill>
                  <a:srgbClr val="0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7" grpId="0"/>
      <p:bldP spid="2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26a505e9-c995-45d7-b252-1dd01bb6bcf4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1c717b1e-6a8e-4da2-b6ee-cd4395753b37}"/>
</p:tagLst>
</file>

<file path=ppt/theme/theme1.xml><?xml version="1.0" encoding="utf-8"?>
<a:theme xmlns:a="http://schemas.openxmlformats.org/drawingml/2006/main" name="默认设计模板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</TotalTime>
  <Words>4679</Words>
  <Application>Microsoft Office PowerPoint</Application>
  <PresentationFormat>宽屏</PresentationFormat>
  <Paragraphs>391</Paragraphs>
  <Slides>45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45</vt:i4>
      </vt:variant>
    </vt:vector>
  </HeadingPairs>
  <TitlesOfParts>
    <vt:vector size="51" baseType="lpstr">
      <vt:lpstr>思源宋体 CN</vt:lpstr>
      <vt:lpstr>微软雅黑</vt:lpstr>
      <vt:lpstr>Arial</vt:lpstr>
      <vt:lpstr>Calibri</vt:lpstr>
      <vt:lpstr>Calibri Light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TWJ</cp:lastModifiedBy>
  <cp:revision>618</cp:revision>
  <dcterms:created xsi:type="dcterms:W3CDTF">2015-07-09T08:14:00Z</dcterms:created>
  <dcterms:modified xsi:type="dcterms:W3CDTF">2021-09-14T06:27:05Z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2052-11.1.0.10214</vt:lpwstr>
  </property>
</Properties>
</file>