
<file path=[Content_Types].xml><?xml version="1.0" encoding="utf-8"?>
<Types xmlns="http://schemas.openxmlformats.org/package/2006/content-types">
  <Default Extension="bin" ContentType="application/vnd.ms-office.activeX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activeX/activeX1.xml" ContentType="application/vnd.ms-office.activeX+xml"/>
  <Override PartName="/ppt/activeX/activeX2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26"/>
  </p:notesMasterIdLst>
  <p:handoutMasterIdLst>
    <p:handoutMasterId r:id="rId27"/>
  </p:handoutMasterIdLst>
  <p:sldIdLst>
    <p:sldId id="703" r:id="rId3"/>
    <p:sldId id="737" r:id="rId4"/>
    <p:sldId id="734" r:id="rId5"/>
    <p:sldId id="736" r:id="rId6"/>
    <p:sldId id="717" r:id="rId7"/>
    <p:sldId id="719" r:id="rId8"/>
    <p:sldId id="718" r:id="rId9"/>
    <p:sldId id="722" r:id="rId10"/>
    <p:sldId id="723" r:id="rId11"/>
    <p:sldId id="724" r:id="rId12"/>
    <p:sldId id="725" r:id="rId13"/>
    <p:sldId id="738" r:id="rId14"/>
    <p:sldId id="726" r:id="rId15"/>
    <p:sldId id="727" r:id="rId16"/>
    <p:sldId id="730" r:id="rId17"/>
    <p:sldId id="732" r:id="rId18"/>
    <p:sldId id="731" r:id="rId19"/>
    <p:sldId id="733" r:id="rId20"/>
    <p:sldId id="739" r:id="rId21"/>
    <p:sldId id="712" r:id="rId22"/>
    <p:sldId id="740" r:id="rId23"/>
    <p:sldId id="714" r:id="rId24"/>
    <p:sldId id="748" r:id="rId25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>
          <p15:clr>
            <a:srgbClr val="A4A3A4"/>
          </p15:clr>
        </p15:guide>
        <p15:guide id="2" pos="388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5E0B02"/>
    <a:srgbClr val="F2F2F2"/>
    <a:srgbClr val="487D7D"/>
    <a:srgbClr val="175B5C"/>
    <a:srgbClr val="F4B183"/>
    <a:srgbClr val="013564"/>
    <a:srgbClr val="8497B0"/>
    <a:srgbClr val="BFE2EB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656" autoAdjust="0"/>
    <p:restoredTop sz="94660" autoAdjust="0"/>
  </p:normalViewPr>
  <p:slideViewPr>
    <p:cSldViewPr>
      <p:cViewPr varScale="1">
        <p:scale>
          <a:sx n="85" d="100"/>
          <a:sy n="85" d="100"/>
        </p:scale>
        <p:origin x="216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control" Target="../activeX/activeX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4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7.png"/><Relationship Id="rId11" Type="http://schemas.openxmlformats.org/officeDocument/2006/relationships/image" Target="../media/image4.pn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.xml"/><Relationship Id="rId4" Type="http://schemas.openxmlformats.org/officeDocument/2006/relationships/image" Target="../media/image7.GI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hyperlink" Target="&#25506;&#31350;&#27668;&#20307;&#27969;&#36895;&#19982;&#21387;&#24378;&#30340;&#20851;&#31995;_1080.mp4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0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736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5E0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第四节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567608" y="2511467"/>
            <a:ext cx="64087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流体压强与流速的关系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976320" y="652626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第九章    压强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4"/>
          <p:cNvSpPr txBox="1">
            <a:spLocks noChangeArrowheads="1"/>
          </p:cNvSpPr>
          <p:nvPr/>
        </p:nvSpPr>
        <p:spPr bwMode="auto">
          <a:xfrm>
            <a:off x="821267" y="597564"/>
            <a:ext cx="1744347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80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/>
              <a:t>实验分析</a:t>
            </a: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821267" y="1012945"/>
            <a:ext cx="10452100" cy="33239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水流动时，水平管粗细不同，但流量是相同的，故三段水平管中水的流速是不同的，粗管中的水流速小，细管中的水流速大。水流动时，小竖管中水柱的高度不相同，根据液体的压强公式</a:t>
            </a:r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p=</a:t>
            </a:r>
            <a:r>
              <a:rPr lang="el-GR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en-US" altLang="zh-CN" sz="2800" b="1" i="1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gh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，也就是说各段水平管中水的压强不相同，粗管中水的压强大，细管中水的压强小。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897302" y="4583070"/>
            <a:ext cx="1744347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80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/>
              <a:t>实验结论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897302" y="5373216"/>
            <a:ext cx="10671306" cy="73303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在液体中，流速较大的位置压强较小，流速较小的位置压强较大。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23">
            <a:extLst>
              <a:ext uri="{FF2B5EF4-FFF2-40B4-BE49-F238E27FC236}">
                <a16:creationId xmlns:a16="http://schemas.microsoft.com/office/drawing/2014/main" id="{8665A7E4-AC56-49C2-9B59-BA812A86C42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9D67C54-A83A-47C2-B67C-98AD86F516B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5E36E64A-3C20-4FEA-A16C-0DF753804A42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9027A3DE-6F4E-4396-ACB9-1523528B9F4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FD050A76-287C-4675-BAD8-BCF01C098499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B59CC266-601E-4DBF-AF17-EDAB22C4B588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F3880BEE-3B31-4F2D-A1AC-3EEACB829AE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F20AD03E-22DD-4468-9051-FC9361036ED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546004D3-0406-4444-8B01-5893A25C64DB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11875C7-B044-4C55-A142-3ED27DD1C4F8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9A1D37A9-9638-421A-A573-7C31C2A95432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6BBDE82E-3203-4F5E-9275-8307CE8A7AB2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BCF4AD6D-F052-4401-9C72-C3B67504F5C3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DCD0B4F1-304C-4D79-8216-6B479A371DE3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C74A4AE5-485A-4961-9814-CAD9D90C4BD5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B67DC33-4761-40B8-8DCF-173DB83C4BCD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0BDC8AF0-FD50-40F5-99B3-EBDE9F8BB98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7D6A7FEF-39C4-4A8E-A56E-AFB349DED0F7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FCD1291-7E7D-49B9-BF37-36D5421116D4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D195528-9E2D-4C4C-97A0-1126127BD5A3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F516F32B-3507-4E96-92ED-0DF0B38D2A4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24A0F8FC-61EB-4275-BE01-7EBBF4FB8A55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F4AB82D3-F0E1-4FDA-AC88-E583CDFAC15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F30EAE18-96A1-4E44-B306-4C3B41B0154C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9F7C8514-F782-40BD-8668-890EDA1ED7DF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E10CE10-7F54-4FB9-8E7D-AA4BD22D10C8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3312F497-01C4-4F83-8385-B3FBC48334F7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942FAE75-5447-4561-962F-3B66AD49ADB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A2A9F211-F262-45C9-8A8C-7D9BEBC4CBDB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11EA57D1-4CCF-452B-95F6-58C2864D5FB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287FE09-FD61-4A5D-9086-DD2BCC31131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649D8218-5585-4484-8403-2979FEE42720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339A259E-B6B0-498C-A209-978798C1E231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3E516E34-C309-4D4B-9CD6-3F0991DAE38B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C483762-B92C-48F1-8E10-5B62A9AFE797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89DF90FF-FEB2-48B8-AB7E-EE0A29FD870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1862487A-7928-43A5-8863-1B9A502A3EC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B697A2A-3B40-449D-8762-5703D2028051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DCCA535-D89B-4ED3-9D55-B07C715CB7FE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5EBE837-7CB8-4EF2-8D7E-7C4F97CA963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BCEA6CB-8BE1-4DFD-B967-38A6FD500159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738A9722-B24E-478B-A09F-9FD502D00CCA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844B1B8-680E-42B4-8E37-4582B8A5E0E8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3F2F078-8D78-4B9A-8162-48C418F362AD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EAE4EE0E-3D48-495E-88C7-6B477F8B54BC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09C74A6-A4E2-4DFD-AAA3-B605A3878AA0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937402ED-6EE3-440B-A69A-DD473591491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4731185-AEB1-4622-96D3-DEFFAACF0B93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DF6AAF0F-EF7C-4C7E-92FE-BB405EE28CD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60EAE06-44C7-4F3C-820E-FBD3FE42807E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F64705F-EAF2-41BB-84E4-C7E6AC5DE190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14356AC4-4923-4F88-9DA0-795FAEE61D5B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B3D4BB19-1C3C-48B3-A549-E2D0B68BB3E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F9DE23B1-B101-4304-AE55-A6066F89884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755E268-C3D5-45F6-9717-B75AC5DFCB0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DB809CC9-C97A-4016-8E94-44401F851631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729FF49C-8755-4CBA-B7EA-FDBAEFA987B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57D0165A-C347-4C1F-8D5A-7F4BDA7A60EC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339" name="Rectangle 4"/>
          <p:cNvSpPr>
            <a:spLocks noChangeArrowheads="1"/>
          </p:cNvSpPr>
          <p:nvPr/>
        </p:nvSpPr>
        <p:spPr bwMode="auto">
          <a:xfrm>
            <a:off x="1096529" y="1988840"/>
            <a:ext cx="10066525" cy="15696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在流体中，流速越大的位置压强越小，流速越小的位置压强越大。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0" y="459532"/>
            <a:ext cx="1641674" cy="523220"/>
            <a:chOff x="0" y="459532"/>
            <a:chExt cx="1641674" cy="523220"/>
          </a:xfrm>
        </p:grpSpPr>
        <p:cxnSp>
          <p:nvCxnSpPr>
            <p:cNvPr id="6" name="直接连接符 5"/>
            <p:cNvCxnSpPr/>
            <p:nvPr/>
          </p:nvCxnSpPr>
          <p:spPr>
            <a:xfrm>
              <a:off x="0" y="982752"/>
              <a:ext cx="1468909" cy="0"/>
            </a:xfrm>
            <a:prstGeom prst="line">
              <a:avLst/>
            </a:prstGeom>
            <a:ln w="38100"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文本框 1"/>
            <p:cNvSpPr txBox="1">
              <a:spLocks noChangeArrowheads="1"/>
            </p:cNvSpPr>
            <p:nvPr/>
          </p:nvSpPr>
          <p:spPr bwMode="auto">
            <a:xfrm>
              <a:off x="551384" y="459532"/>
              <a:ext cx="109029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小结</a:t>
              </a: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778013" y="1257761"/>
            <a:ext cx="10657184" cy="19552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无风的秋天，汽车在马路上快速驶过，马路两边原来静止的树叶会随风飘动，如图所示，汽车快速向左行驶过程中，马路两边的树叶会沿着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哪一个方向飘动（　　）</a:t>
            </a:r>
          </a:p>
        </p:txBody>
      </p:sp>
      <p:pic>
        <p:nvPicPr>
          <p:cNvPr id="3073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6040" y="3501008"/>
            <a:ext cx="3816424" cy="2688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271464" y="3501008"/>
            <a:ext cx="570693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．向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方向飘动	</a:t>
            </a:r>
            <a:endParaRPr kumimoji="0" lang="en-US" alt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．向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方向飘动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．向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方向飘动	</a:t>
            </a:r>
            <a:endParaRPr kumimoji="0" lang="en-US" alt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．向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方向飘动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6978402" y="2689756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C:\Users\Administrator\Desktop\图片1.png图片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6380963" y="2420888"/>
            <a:ext cx="4949825" cy="2821305"/>
          </a:xfrm>
          <a:prstGeom prst="ellipse">
            <a:avLst/>
          </a:prstGeom>
          <a:noFill/>
          <a:ln w="19050">
            <a:noFill/>
          </a:ln>
        </p:spPr>
      </p:pic>
      <p:sp>
        <p:nvSpPr>
          <p:cNvPr id="15363" name="Rectangle 4"/>
          <p:cNvSpPr>
            <a:spLocks noChangeArrowheads="1"/>
          </p:cNvSpPr>
          <p:nvPr/>
        </p:nvSpPr>
        <p:spPr bwMode="auto">
          <a:xfrm>
            <a:off x="983432" y="1518737"/>
            <a:ext cx="5141384" cy="33239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思考：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几十吨重的飞机为什么能够腾空而起？你观察过飞机的机翼吗？它的横截面是什么形状的？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1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2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4" name="矩形 13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5" name="矩形 14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3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飞机的升力</a:t>
              </a: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4"/>
          <p:cNvSpPr>
            <a:spLocks noChangeArrowheads="1"/>
          </p:cNvSpPr>
          <p:nvPr/>
        </p:nvSpPr>
        <p:spPr bwMode="auto">
          <a:xfrm>
            <a:off x="2783632" y="1268760"/>
            <a:ext cx="3598333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飞机上升的原因</a:t>
            </a:r>
            <a:endParaRPr lang="en-US" altLang="zh-CN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7752184" y="3387333"/>
            <a:ext cx="3816424" cy="130888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机翼上、下表面的压强差是产生升力的原因。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106" name="ShockwaveFlash1" r:id="rId2" imgW="5688000" imgH="4105440"/>
        </mc:Choice>
        <mc:Fallback>
          <p:control name="ShockwaveFlash1" r:id="rId2" imgW="5688000" imgH="410544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416050" y="1989138"/>
                  <a:ext cx="5688330" cy="4105275"/>
                </a:xfrm>
                <a:prstGeom prst="rect">
                  <a:avLst/>
                </a:prstGeom>
                <a:noFill/>
                <a:ln w="9525"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037077FD-0FA1-41A4-BA6A-A203528A1606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B07886DF-985A-43F4-A98D-97F73C783EC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0511A84F-4F58-4ECE-844C-9D223AA1C7F0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5A1250BA-D740-4D11-A1EE-0AA3EC319357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5A8C215-8F7F-40F4-81D4-F3ED16060D2D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4873CE7-BE0B-43A8-A19D-CA1FC43FF892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A8470C78-12B4-4E37-BB7A-21409E5E3ADE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9C40341D-A088-4B94-8721-9D343309D7D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715355E-ED26-452D-9B04-216E2B0A438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7B2AB99-A311-40F1-88DF-A834F64A1671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4C242BED-7933-460F-A37B-DD598C0C0DDB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F4B4DDE-C653-41B6-B241-C549F31F6BF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87AC61BC-3EEF-4F31-A553-22B65BBFFC5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AA6F8D04-883B-4263-BE57-7EA66207963A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D6E99ED-8485-46A6-A74E-983253060F67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51BD0590-3AFB-4CDD-ACF5-826689302C0E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60C826B-BAF9-4538-93F3-5C7BAD98D810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4118F020-0F4A-4D54-98C0-759A84C5952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8E21012-1C5E-497E-BA7D-B2F121CD4C94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B3B7CFA-67C5-4C1A-A82A-3B053BFC6D2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3C313098-6DA8-48FA-B254-D1E540350E7E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53FCAFED-066E-4E5B-9BB2-08DD15B86AFC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34484A8-535E-4091-B478-6AEC13C0259B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2AEC1926-CEFE-43F1-BA07-88FDB8FBE39F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2C0A5811-A552-44E0-9FFC-9E1AC5795DE4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5B430BE-851F-4530-9656-54D4374E1DD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FAFA1B48-2EBB-4A84-91F0-8E62F2F81F9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594A24F4-032B-4E3D-AC5A-470B7D0AE22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44A5E267-4409-439C-B34F-16BD706CA808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580F093-2A26-4B00-AF10-6E2F5DA7770C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53E9715D-700B-4538-B501-4A8DD59AF1FA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C688CEC-DF84-4196-93A7-421CDE22DD32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CBA199A3-A531-4F8B-95E9-66A83CB3ACD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BD79140F-71C5-467B-8F61-B5C9B91A6A20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C155558-4FF0-4D46-AF74-8EE79BAF9E51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26DB324-0308-453C-996A-BE8C204EA58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3900A7BB-E282-4AD2-A10C-CEC8A70358E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6E716A1D-51BF-4918-AF62-AB4A6073FA55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6C485B52-BAD8-41B6-89F6-91603393A2AA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99DE351D-02CB-4B5E-BD1A-D7EC12DA96C0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DB4E80DE-6475-4C37-AF63-9D3FE2F8D11F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1EAEE85-1006-4349-84DF-A70C13B1043C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81E4EE4C-AC36-469A-8CAD-FFEC9E626D39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0CAE602-382C-4429-9E28-3FDA77BA3C1F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9B14DF8-16D7-466F-BB6A-1E041F10AB2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49E6CE9-57A8-4064-A687-D5B82FAC970B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CF2EC2C2-A002-4D1C-9823-04772C768706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F7FA889-CC2A-4E09-87CA-14DA29A26961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9765405F-586A-4E3D-8AB4-8F62D789ECEB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E23B7237-32ED-40A1-A8B5-4699B188829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F5D18AA-9E21-4906-B228-7E1E96D94880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A4BB772F-D74E-43AA-8BB7-852853DADB71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74657053-234E-42F8-9551-04E484324638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42A860B0-34CE-4F30-A65F-892AB85CC7E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73E64FE3-C033-4A2E-A8F1-09DD7D67BF61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9BE11DD0-93BF-49DD-A986-2D05C657BF2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8E8812C5-81DB-4581-8A41-533F195B7EE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B31ECC5C-4720-4509-8A13-630EA98748A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19458" name="Picture 37" descr="草原犬鼠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487488" y="1628800"/>
            <a:ext cx="3039533" cy="3283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59" name="Picture 29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5015880" y="1772816"/>
            <a:ext cx="6374620" cy="3354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1" name="文本框 1"/>
          <p:cNvSpPr txBox="1">
            <a:spLocks noChangeArrowheads="1"/>
          </p:cNvSpPr>
          <p:nvPr/>
        </p:nvSpPr>
        <p:spPr bwMode="auto">
          <a:xfrm>
            <a:off x="6135957" y="5145459"/>
            <a:ext cx="4134465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草原犬鼠的“空调”洞穴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101600" y="404813"/>
            <a:ext cx="7421736" cy="523220"/>
            <a:chOff x="0" y="623478"/>
            <a:chExt cx="6542109" cy="459160"/>
          </a:xfrm>
        </p:grpSpPr>
        <p:grpSp>
          <p:nvGrpSpPr>
            <p:cNvPr id="1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5770448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生活中有关流体压强与流速关系的现象</a:t>
              </a: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3" y="1052736"/>
            <a:ext cx="5556961" cy="525774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0016" y="1772816"/>
            <a:ext cx="4868341" cy="2736304"/>
          </a:xfrm>
          <a:prstGeom prst="rect">
            <a:avLst/>
          </a:prstGeom>
        </p:spPr>
      </p:pic>
      <p:sp>
        <p:nvSpPr>
          <p:cNvPr id="6" name="文本框 1"/>
          <p:cNvSpPr txBox="1">
            <a:spLocks noChangeArrowheads="1"/>
          </p:cNvSpPr>
          <p:nvPr/>
        </p:nvSpPr>
        <p:spPr bwMode="auto">
          <a:xfrm>
            <a:off x="7968208" y="4653136"/>
            <a:ext cx="162095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列车进站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0970"/>
          <p:cNvGrpSpPr/>
          <p:nvPr/>
        </p:nvGrpSpPr>
        <p:grpSpPr bwMode="auto">
          <a:xfrm>
            <a:off x="6252047" y="1844824"/>
            <a:ext cx="5316562" cy="4132437"/>
            <a:chOff x="-88" y="969"/>
            <a:chExt cx="3977" cy="2989"/>
          </a:xfrm>
        </p:grpSpPr>
        <p:pic>
          <p:nvPicPr>
            <p:cNvPr id="20487" name="图片 40963" descr="C:\Users\Administrator\Desktop\图片2.png图片2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-88" y="969"/>
              <a:ext cx="3967" cy="2989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</p:spPr>
        </p:pic>
        <p:sp>
          <p:nvSpPr>
            <p:cNvPr id="40965" name="文本框 40964"/>
            <p:cNvSpPr txBox="1"/>
            <p:nvPr/>
          </p:nvSpPr>
          <p:spPr>
            <a:xfrm>
              <a:off x="1175" y="3580"/>
              <a:ext cx="2714" cy="378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spcBef>
                  <a:spcPts val="0"/>
                </a:spcBef>
                <a:defRPr sz="2800"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noProof="1"/>
                <a:t>地铁站台安装屏蔽门</a:t>
              </a:r>
              <a:endParaRPr lang="en-US" altLang="zh-CN" noProof="1"/>
            </a:p>
          </p:txBody>
        </p:sp>
      </p:grpSp>
      <p:grpSp>
        <p:nvGrpSpPr>
          <p:cNvPr id="3" name="组合 40969"/>
          <p:cNvGrpSpPr/>
          <p:nvPr/>
        </p:nvGrpSpPr>
        <p:grpSpPr bwMode="auto">
          <a:xfrm>
            <a:off x="695400" y="1340768"/>
            <a:ext cx="5184576" cy="4248472"/>
            <a:chOff x="930" y="696"/>
            <a:chExt cx="3900" cy="2928"/>
          </a:xfrm>
        </p:grpSpPr>
        <p:pic>
          <p:nvPicPr>
            <p:cNvPr id="20485" name="图片 40968" descr="铁路防护网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30" y="696"/>
              <a:ext cx="3900" cy="2928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</p:spPr>
        </p:pic>
        <p:sp>
          <p:nvSpPr>
            <p:cNvPr id="40967" name="文本框 40966"/>
            <p:cNvSpPr txBox="1"/>
            <p:nvPr/>
          </p:nvSpPr>
          <p:spPr>
            <a:xfrm>
              <a:off x="930" y="3261"/>
              <a:ext cx="2113" cy="361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txBody>
            <a:bodyPr wrap="square">
              <a:spAutoFit/>
            </a:bodyPr>
            <a:lstStyle/>
            <a:p>
              <a:pPr>
                <a:spcBef>
                  <a:spcPts val="0"/>
                </a:spcBef>
                <a:defRPr/>
              </a:pPr>
              <a:r>
                <a:rPr lang="zh-CN" altLang="en-US" sz="2800" noProof="1">
                  <a:latin typeface="微软雅黑" panose="020B0503020204020204" pitchFamily="34" charset="-122"/>
                  <a:ea typeface="微软雅黑" panose="020B0503020204020204" pitchFamily="34" charset="-122"/>
                </a:rPr>
                <a:t>铁路旁有防护网</a:t>
              </a:r>
              <a:endPara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文本框 1"/>
          <p:cNvSpPr txBox="1">
            <a:spLocks noChangeArrowheads="1"/>
          </p:cNvSpPr>
          <p:nvPr/>
        </p:nvSpPr>
        <p:spPr bwMode="auto">
          <a:xfrm>
            <a:off x="623392" y="2420888"/>
            <a:ext cx="1008112" cy="2595220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/>
          <a:p>
            <a:r>
              <a:rPr lang="zh-CN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流体压强与流速的关系</a:t>
            </a:r>
          </a:p>
        </p:txBody>
      </p:sp>
      <p:sp>
        <p:nvSpPr>
          <p:cNvPr id="22532" name="文本框 2"/>
          <p:cNvSpPr txBox="1">
            <a:spLocks noChangeArrowheads="1"/>
          </p:cNvSpPr>
          <p:nvPr/>
        </p:nvSpPr>
        <p:spPr bwMode="auto">
          <a:xfrm>
            <a:off x="2201499" y="1848421"/>
            <a:ext cx="2022293" cy="95410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流体压强与流速的关系</a:t>
            </a:r>
          </a:p>
        </p:txBody>
      </p:sp>
      <p:sp>
        <p:nvSpPr>
          <p:cNvPr id="22533" name="文本框 3"/>
          <p:cNvSpPr txBox="1">
            <a:spLocks noChangeArrowheads="1"/>
          </p:cNvSpPr>
          <p:nvPr/>
        </p:nvSpPr>
        <p:spPr bwMode="auto">
          <a:xfrm>
            <a:off x="2135560" y="4509120"/>
            <a:ext cx="2088232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飞机的升力</a:t>
            </a:r>
          </a:p>
        </p:txBody>
      </p:sp>
      <p:sp>
        <p:nvSpPr>
          <p:cNvPr id="22534" name="文本框 5"/>
          <p:cNvSpPr txBox="1">
            <a:spLocks noChangeArrowheads="1"/>
          </p:cNvSpPr>
          <p:nvPr/>
        </p:nvSpPr>
        <p:spPr bwMode="auto">
          <a:xfrm>
            <a:off x="5015880" y="1844824"/>
            <a:ext cx="3816424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在气体和液体中，流速越大的位置压强越小</a:t>
            </a:r>
          </a:p>
        </p:txBody>
      </p:sp>
      <p:sp>
        <p:nvSpPr>
          <p:cNvPr id="22535" name="文本框 8"/>
          <p:cNvSpPr txBox="1">
            <a:spLocks noChangeArrowheads="1"/>
          </p:cNvSpPr>
          <p:nvPr/>
        </p:nvSpPr>
        <p:spPr bwMode="auto">
          <a:xfrm>
            <a:off x="5087888" y="4365104"/>
            <a:ext cx="2534600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机翼上下表面存在压强差</a:t>
            </a:r>
          </a:p>
        </p:txBody>
      </p:sp>
      <p:sp>
        <p:nvSpPr>
          <p:cNvPr id="15" name="左箭头 14"/>
          <p:cNvSpPr/>
          <p:nvPr/>
        </p:nvSpPr>
        <p:spPr>
          <a:xfrm flipH="1">
            <a:off x="4367808" y="2204864"/>
            <a:ext cx="480484" cy="287337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19" name="左箭头 18"/>
          <p:cNvSpPr/>
          <p:nvPr/>
        </p:nvSpPr>
        <p:spPr>
          <a:xfrm flipH="1">
            <a:off x="4439816" y="4581128"/>
            <a:ext cx="480484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22539" name="文本框 5"/>
          <p:cNvSpPr txBox="1">
            <a:spLocks noChangeArrowheads="1"/>
          </p:cNvSpPr>
          <p:nvPr/>
        </p:nvSpPr>
        <p:spPr bwMode="auto">
          <a:xfrm>
            <a:off x="8328248" y="3501008"/>
            <a:ext cx="2826361" cy="11695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机翼上表面空气流速大，压强小</a:t>
            </a:r>
          </a:p>
        </p:txBody>
      </p:sp>
      <p:sp>
        <p:nvSpPr>
          <p:cNvPr id="22540" name="文本框 6"/>
          <p:cNvSpPr txBox="1">
            <a:spLocks noChangeArrowheads="1"/>
          </p:cNvSpPr>
          <p:nvPr/>
        </p:nvSpPr>
        <p:spPr bwMode="auto">
          <a:xfrm>
            <a:off x="8328248" y="5157192"/>
            <a:ext cx="2736304" cy="11695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机翼下表面空气流速小，压强大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703512" y="2348880"/>
            <a:ext cx="695494" cy="2364582"/>
            <a:chOff x="1775520" y="2156166"/>
            <a:chExt cx="695494" cy="2364582"/>
          </a:xfrm>
        </p:grpSpPr>
        <p:cxnSp>
          <p:nvCxnSpPr>
            <p:cNvPr id="23" name="直接连接符 22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组合 26"/>
          <p:cNvGrpSpPr/>
          <p:nvPr/>
        </p:nvGrpSpPr>
        <p:grpSpPr>
          <a:xfrm>
            <a:off x="7752184" y="4077072"/>
            <a:ext cx="389283" cy="1656184"/>
            <a:chOff x="1775520" y="2156166"/>
            <a:chExt cx="695494" cy="2364582"/>
          </a:xfrm>
        </p:grpSpPr>
        <p:cxnSp>
          <p:nvCxnSpPr>
            <p:cNvPr id="28" name="直接连接符 27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32104" y="2802227"/>
            <a:ext cx="4706520" cy="3261643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94686" y="1549241"/>
            <a:ext cx="10873922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．如图所示，当从管的一端吹气时，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管中的液面会下降，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管中的液面会上升。下列现象产生的原理与此实验原理不同的是（　　）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773113" y="3284984"/>
            <a:ext cx="6990865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．大风把茅草屋顶掀翻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．高铁错车时，会自动向中间靠拢一些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．用抽水机把井中的水抽上来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．外面刮风时窗帘飘向窗外</a:t>
            </a:r>
          </a:p>
        </p:txBody>
      </p:sp>
      <p:grpSp>
        <p:nvGrpSpPr>
          <p:cNvPr id="5" name="组合 4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5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553447" y="2401724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23">
            <a:extLst>
              <a:ext uri="{FF2B5EF4-FFF2-40B4-BE49-F238E27FC236}">
                <a16:creationId xmlns:a16="http://schemas.microsoft.com/office/drawing/2014/main" id="{8A493D07-87C5-4922-BE67-93E88171A26A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26720BB4-3E88-48ED-B893-01902E595D46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9D106253-9FBE-4D8A-ADA3-7CDA0494534E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E50F63C1-DC85-481E-9130-A9535BD8DDBB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CC9E0DB5-7970-43CC-AC1C-6CDE4B638A97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AEAE61B5-817E-4B95-9EA2-40E2200D25FC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ADB253A7-3065-4F62-8EBD-F0C5EDDDBD0C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F2A3B7C-5641-4A84-A7E5-BEDBDFE2A245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806AC39A-0F68-49E2-B970-571CB0EAAF0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B7A9F2AF-FD3A-4A61-B225-1AC24084247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7E07069-E116-4A56-AE2F-32026B9FB855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94F72A8E-A7FD-4FF4-AE3B-E284ADF14D0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398705F-0E3F-4745-BA54-2F492686208A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6F1B9EA-9CF4-40DF-B82E-9BBDE87614EE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08FB1BEF-33E0-4BC4-8401-FFA57840EDB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4441C188-99C3-4A52-95B6-68371B8306A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A089D3B9-2E41-498C-A395-B0BB7ABE975A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DBB3514-8382-4E6D-8C15-44D0AFA221B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CE14A6F-B138-4C9B-858E-47290835AB62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B57A476-F171-489D-AC3D-22A5C3DAE302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545D9C3-4BE2-4D18-8F6B-683133DCCF0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BF9B7FB6-9A00-436E-B7F7-B795FD72B4CD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AE9460B-1B5C-4D22-BD82-C97E61C9D52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4F5C625-FC78-4F77-B561-E3B19FBCC92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4158150-DCD5-4B43-BC23-B60AFB6F7E82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F169269-1BA5-4EEB-B209-2E5C2DCBF21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3B00765-B881-4F2C-836D-9526D86ACB0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FBDE8368-DC25-4BA6-8141-7CBD84889645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7062305F-CAAC-46F8-824F-23AD530E8309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57BEB2D1-7D6C-4867-953F-E9F829F8AF50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BF541EF-9D69-4287-99B9-0D82FCE02A7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A2B23BB8-8B05-4479-8FF0-DACCCCF8E96F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44556C5B-446D-4696-8E12-902DEA4F154E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1132A2E9-7014-467E-B0E3-73F57682E4F2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C0EBE04-88B0-45D4-8A46-1C0EE5E0F3F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C16E327A-E750-4FBE-9D1A-C28A7402EFE5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65256BB-A1C1-49C7-9189-B679B181977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EC75D88-3D78-4021-916B-332A22EC3F5D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3D80F090-E036-4120-B201-083D8FC774B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F458952A-D030-40AC-9601-AAF630F3BCDD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51BA7FB6-5ADA-415E-856C-4F6567B6764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8927B423-89E6-4CA8-8E69-F912733DF8A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1ED15D6-E8F0-4D47-BD29-61C066D843F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3EBA63C5-57B2-4EBF-A545-F2C1AE2B0B3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4C4DA958-D88F-4097-82D5-2AF4FB62907F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CFC8F610-57F3-4F5C-A352-7412AE758813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0377A1D-8099-4CD0-BC39-65AA223BA4BA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F9BE63E8-6199-4FC9-8CD1-DEF7F95AE205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58D6BDC4-E9B4-45D4-BCA8-DB924ED63A7B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945AA38B-9DC0-45EF-9FFD-9C56FE2E987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4EE10BC3-E12D-48D6-A8A5-2E0879AFDA29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7BC975DC-F174-4C98-9B39-8202A3FC9623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FEE44038-9F11-4FCB-8D07-99877EB3EE6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814BB2E7-6BA6-4FA6-8373-F3B7B820F66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B1A1F17C-758F-4A17-8510-02131A6D08D2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A2153B34-C799-4135-AB2A-F2A3522C20D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612C3873-D7CB-4B74-9FDD-D90CB3593EB1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129D7DFF-F30B-46CD-BB5B-A15E74860C84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339" name="文本框 2"/>
          <p:cNvSpPr txBox="1">
            <a:spLocks noChangeArrowheads="1"/>
          </p:cNvSpPr>
          <p:nvPr/>
        </p:nvSpPr>
        <p:spPr bwMode="auto">
          <a:xfrm>
            <a:off x="1127448" y="1314185"/>
            <a:ext cx="10009112" cy="1415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在硬币上方沿着与桌面平行的方向用力吹一口气，硬币就可能跳过木块。</a:t>
            </a:r>
          </a:p>
        </p:txBody>
      </p:sp>
      <p:grpSp>
        <p:nvGrpSpPr>
          <p:cNvPr id="7" name="组合 6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7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11" name="图片 10" descr="04404001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E1E7F5"/>
              </a:clrFrom>
              <a:clrTo>
                <a:srgbClr val="E1E7F5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59496" y="2492896"/>
            <a:ext cx="4983007" cy="3521310"/>
          </a:xfrm>
          <a:prstGeom prst="rect">
            <a:avLst/>
          </a:prstGeom>
          <a:ln w="22225">
            <a:noFill/>
          </a:ln>
        </p:spPr>
      </p:pic>
      <p:sp>
        <p:nvSpPr>
          <p:cNvPr id="13" name="Text Box 42"/>
          <p:cNvSpPr txBox="1">
            <a:spLocks noChangeArrowheads="1"/>
          </p:cNvSpPr>
          <p:nvPr/>
        </p:nvSpPr>
        <p:spPr bwMode="auto">
          <a:xfrm>
            <a:off x="7248128" y="4005064"/>
            <a:ext cx="3672408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是什么力使得硬币向上“跳”起来了？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9" grpId="0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95400" y="1485964"/>
            <a:ext cx="9905597" cy="662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．一辆轿车在水平平直公路上高速行驶，如图所示（　　）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95400" y="2362714"/>
            <a:ext cx="6264696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．轿车上表面空气流速小压强大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．轿车上表面空气流速大压强小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．轿车行驶过快，可能飞离地面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．轿车对地面的压力等于重力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520877" y="1662729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01" t="15120" r="23040" b="20621"/>
          <a:stretch>
            <a:fillRect/>
          </a:stretch>
        </p:blipFill>
        <p:spPr>
          <a:xfrm>
            <a:off x="7176120" y="2477406"/>
            <a:ext cx="4032448" cy="244827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23392" y="764703"/>
            <a:ext cx="10513168" cy="3323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．如图所示，把长约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20cm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的饮料吸管从中部剪开（但不要彻底剪断）并弯折过来，将其中一段吸管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插在盛水的烧杯中，从另一段吸管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的管口用力吹气，水将从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管的管口喷出，且呈雾状，这是因为吹气时（　　）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23392" y="3382400"/>
            <a:ext cx="930733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管上端附近气体的压强变大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管上端附近气体的压强变小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．烧杯中吸管外的水面上气体的压强变大	</a:t>
            </a:r>
          </a:p>
          <a:p>
            <a:pPr indent="173355">
              <a:lnSpc>
                <a:spcPct val="150000"/>
              </a:lnSpc>
              <a:buFontTx/>
              <a:buNone/>
              <a:tabLst>
                <a:tab pos="2794000" algn="l"/>
              </a:tabLst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．烧杯中吸管外的水面上气体的压强变小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287688" y="2859180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5302" y="2691505"/>
            <a:ext cx="2931258" cy="33732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36379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D79F414A-5A82-4800-88E6-22C4C51E78E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FC6F266-7829-49D0-BFEC-33019391DF0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4B962591-126A-4DE3-8A83-F7AD3C3CADEE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1A9537C4-C6F4-40DA-9863-5F4E2FFD2FA1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7C4DD566-3EB9-4744-AE84-4FAB80FC4D0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A355CD96-B975-4C65-8A1D-16F457FBB88B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F14E57AE-646C-46B0-BA29-F84543DC6D95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D6A7FD36-010B-4FE5-BD28-EB2808913237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99311F84-68D6-49FB-8DED-DE66CC5A1658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8200A03D-3FBB-4A7B-A83B-D567611CD26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6664096-7C1B-41A0-812A-D86A1D7DE05D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21A4A590-93C2-4B5B-8DFE-0D8B1CEF64EB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1DC1C6BF-0D89-4639-8AA0-2F4754980FE6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3E09691-EBDB-4D26-A5C1-7078099EA47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325BFA39-7E50-49BD-B16A-424B411C7A9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FE82E184-83A5-4316-968C-2BBC7BCD2E6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0362BD9B-507B-4B66-ACDB-2EA029EBD561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C999839-5450-4BBF-9CF9-AADA548D13DC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B85B1AE9-3C60-4765-AC77-410A035C633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D381CB15-0041-4A13-8023-750AF28451D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74BEDF8-EA63-4E57-A5B9-5399296C6B45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BF64F601-1782-4D09-B37C-E221CFD6009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82F7074-C01E-48D7-93C4-533484FCE0F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9B4615FB-FD56-42AA-AB80-CA83F76FD10E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E341238-48EC-4606-93A8-44CEDC87306A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11D8219-5F7B-4A6D-9E1C-8CAC3CA72B31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A66F565-4C07-48E7-BF5E-059363D97B1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BBDC49AB-1AB0-4B27-AAEE-95A10229A67A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909B3ABD-1D67-45E1-A277-22E17C1487B9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5F1F2A3-E479-4D13-92E1-F1AED3AE1037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A5BFFEFC-D19B-4706-83B7-1E0EABAFB63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DDB8B4AC-E038-47CC-A8BC-46A50E2F7815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884D8D3-F0BA-4C4D-8F16-F4387D68EA16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3174312-3A59-49B7-BC65-6D2E3147E21A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D2EA4F78-2768-4899-AD6F-1F7FE9BF626B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49494445-4962-4CAF-AA50-A592A7F4AFFF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78EF6BD3-C363-4351-90FA-3A4343645EC6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B897C324-F65A-4C3D-AD68-6F3396802C2B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656A9E04-775E-4389-B55F-BC64465E9143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691529D-F0B2-4E6F-98E8-28F58F802285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3BB04EB-F3DA-497C-9F1A-B7326B58C936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4BA27A3-70C3-4681-9FDA-9E2F02AE6A7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8051B863-B25C-43BE-9BCE-A3B289FC2678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B33F5B5B-765E-49E2-92C1-36B6B23AC440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4BEC5F9D-DC3F-437A-9635-11D9868D1262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379BA7A0-C4C0-41D1-A559-A224B1AA2A0B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6709A1FE-A6C7-4463-BBFB-55B760F1F914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380D31C1-BF3F-41B2-95D2-9D0509AB102F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B2790A8A-BC5F-47D8-8733-F1790DDC36C0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29A75DD-FBC3-4F81-8CDF-858855ABF0BE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246EBBE6-295A-4355-825E-812F683C600B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1EE8D3C-B0B7-4C31-9426-C0304B354DE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D5422522-F9C6-4011-A7BA-C117C92F70B0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52B3DD0-23BB-46A9-9B0C-FBBAD1FD0C15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BB4B7E2-9721-4B77-B2EA-852398F0FEB8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7B90817B-C0B4-4A4E-B454-B79DAB5FFA8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4690B0F-492C-4D46-9C80-0DC38105C51D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8CDB175-492A-4B73-9A2E-0A8CB0C3C5A7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部分素材选自网络，如有争议，请联系删改。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23">
            <a:extLst>
              <a:ext uri="{FF2B5EF4-FFF2-40B4-BE49-F238E27FC236}">
                <a16:creationId xmlns:a16="http://schemas.microsoft.com/office/drawing/2014/main" id="{AF7C7D9F-F9E5-4ABF-A2F6-A3FCA28BBBDA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86A703C-DBBC-45B3-B08C-CCF479EE1A4D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37433C54-C2FA-4376-A0D4-AE2D82B2AC0D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D2AC4525-A0BA-4B1B-B3D1-B2BD501301BD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E5D107F4-605E-4D67-969E-3F6A4B0FC875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9B063D9-4C3A-44B3-8AEE-B31D1B7F4929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49CF0581-C51E-43EC-968D-4559133F37D3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6FE778A-DC97-47E2-B67D-87F3926EC588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43F3C54-24DE-4DC9-9DD7-72E3718E99A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42214408-8E87-401D-9CDD-5AE5864EC7F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88F67386-C1A6-46F6-A038-4702BC258096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1ABC1BF-9B43-4452-AF54-DC50224A1C9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8A4E7127-0301-46C8-8D46-45843D84DAF0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92E6C5F-D471-451C-9636-745430E87A9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C9D0BBA8-C7E2-4E5C-A927-4EA32B260EA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EE2862B-5984-428F-9F12-B495613BB606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8DF10CBD-B0AC-4DAA-9F1A-AA8C050EA8A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9B1488D4-2C3D-4B0C-BF5D-EDFC01EB1130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BA286A1-9A50-4DB5-98F2-D0A9B39A070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7BC0D06-7967-4726-AADE-CA9BA238F384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7FE7E353-9E1E-4CB3-8A80-156B8F196B8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DD0F19D7-B682-4CD5-8B74-F2778044928C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4345F127-1733-4F8B-8F4D-6CD57E957444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E6945E8-99FA-462E-888A-17C8EC7D7FA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F4C7175F-FB0F-4DB7-8AB9-E3AA58B41D40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A2E739C-73BB-4609-A967-C35F01285C7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2CA0480-74EB-410E-8B0E-2C5CECE73A3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89CDCBA-62A3-4FC1-BD29-579D97AEB6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AC93B2BE-CA36-47A5-9BC9-BCAB223D0819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86ABD418-5962-4CD7-AA06-DF95A72828B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CE1DB662-789C-4C7D-ABB1-B6F21512F4F2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F1C60B1-8F93-4FE5-B55D-46E285BC1836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BAA0431D-38F5-49A6-A5CC-73E9CB5C5BDA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1BE2DD98-AEC5-4374-A30E-E44B4B927365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A41CBAB4-16DE-43B0-961B-AB126563D403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1670D812-EF01-4FB0-A13D-3F0E85A5A041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9FF4258-C23E-4241-9DBF-3C279AFA7B4E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5C1486B-1457-4CE2-BF2F-29D28569AF1A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973BE2C3-46B4-43E0-A7FB-C3EE176BA1CF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EBAA53FA-2A92-48AC-8D86-EF7DF525B74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F5CD2787-9FA0-4D45-B880-6C21E6F6CAE7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E0C59BAE-01EE-4667-A2BE-3E51A766CD4B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0A442C9D-A534-4ABB-88AD-8EAC28E702C9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1AE3C21A-AAC5-4C99-A028-6F5BC1D3467D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B4E1A04A-BFCB-4918-B563-4FD5596F2A31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47132DBF-0D45-40D5-A093-2F187B305D70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401452BF-5DA5-4798-9A4D-CBF773748267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A8DC74F1-1675-4170-93A4-A765F0B15C8B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197CF2CD-0449-45E6-9D83-CECB87D89FD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B1CA6DB0-1C86-4A6E-8C04-6CB21FFE038D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B353F718-B13B-4942-9634-2A010186A0D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B8B67096-0C3E-4833-B031-1951575CABC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45B8C30F-0D5C-4066-9B05-3050EB5D9D36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1E0BA24A-5B6B-4A28-BF9F-F3F9625A28D2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5804F0A2-E436-4FC8-A58B-8105DA03D06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C2E66A71-C097-4E57-B452-145712C97478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54E3BD8A-B940-4C2F-9F37-CC3FAD271A2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A9CAE519-8AEF-40D4-8F5A-5DD80DAC2840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会简单解释飞机升力产生的原因。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初步了解流体压强与流速的关系；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</a:p>
          </p:txBody>
        </p:sp>
        <p:grpSp>
          <p:nvGrpSpPr>
            <p:cNvPr id="5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5" name="文本框 2"/>
          <p:cNvSpPr txBox="1">
            <a:spLocks noChangeArrowheads="1"/>
          </p:cNvSpPr>
          <p:nvPr/>
        </p:nvSpPr>
        <p:spPr bwMode="auto">
          <a:xfrm>
            <a:off x="954955" y="1196752"/>
            <a:ext cx="1291167" cy="55399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defPPr>
              <a:defRPr lang="zh-CN"/>
            </a:defPPr>
            <a:lvl1pPr eaLnBrk="1" hangingPunct="1">
              <a:buNone/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zh-CN" altLang="en-US" b="1" dirty="0"/>
              <a:t>流体</a:t>
            </a:r>
          </a:p>
        </p:txBody>
      </p:sp>
      <p:sp>
        <p:nvSpPr>
          <p:cNvPr id="12296" name="文本框 6"/>
          <p:cNvSpPr txBox="1">
            <a:spLocks noChangeArrowheads="1"/>
          </p:cNvSpPr>
          <p:nvPr/>
        </p:nvSpPr>
        <p:spPr bwMode="auto">
          <a:xfrm>
            <a:off x="2135560" y="1197750"/>
            <a:ext cx="5848351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具有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流动性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的液体和气体。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98" name="文本框 8"/>
          <p:cNvSpPr txBox="1">
            <a:spLocks noChangeArrowheads="1"/>
          </p:cNvSpPr>
          <p:nvPr/>
        </p:nvSpPr>
        <p:spPr bwMode="auto">
          <a:xfrm>
            <a:off x="2999656" y="5354442"/>
            <a:ext cx="768351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</a:t>
            </a:r>
          </a:p>
        </p:txBody>
      </p:sp>
      <p:sp>
        <p:nvSpPr>
          <p:cNvPr id="12300" name="文本框 19"/>
          <p:cNvSpPr txBox="1">
            <a:spLocks noChangeArrowheads="1"/>
          </p:cNvSpPr>
          <p:nvPr/>
        </p:nvSpPr>
        <p:spPr bwMode="auto">
          <a:xfrm>
            <a:off x="8112224" y="5354442"/>
            <a:ext cx="1305984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黑体" panose="02010609060101010101" pitchFamily="2" charset="-122"/>
              </a:rPr>
              <a:t>空气</a:t>
            </a:r>
          </a:p>
        </p:txBody>
      </p:sp>
      <p:grpSp>
        <p:nvGrpSpPr>
          <p:cNvPr id="18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2" name="矩形 2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流体</a:t>
              </a: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55119" y="2505100"/>
            <a:ext cx="4804270" cy="2700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3347" y="2505100"/>
            <a:ext cx="4800000" cy="27000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6" grpId="0"/>
      <p:bldP spid="12298" grpId="0"/>
      <p:bldP spid="1230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17"/>
          <p:cNvSpPr/>
          <p:nvPr/>
        </p:nvSpPr>
        <p:spPr bwMode="auto">
          <a:xfrm flipH="1">
            <a:off x="3641312" y="2241323"/>
            <a:ext cx="421216" cy="1214437"/>
          </a:xfrm>
          <a:prstGeom prst="leftBrace">
            <a:avLst>
              <a:gd name="adj1" fmla="val 31893"/>
              <a:gd name="adj2" fmla="val 50000"/>
            </a:avLst>
          </a:prstGeom>
          <a:noFill/>
          <a:ln w="25400">
            <a:solidFill>
              <a:schemeClr val="tx1">
                <a:lumMod val="50000"/>
                <a:lumOff val="50000"/>
              </a:schemeClr>
            </a:solidFill>
            <a:round/>
          </a:ln>
        </p:spPr>
        <p:txBody>
          <a:bodyPr wrap="none" anchor="ctr"/>
          <a:lstStyle/>
          <a:p>
            <a:endParaRPr lang="zh-CN" altLang="en-US" sz="2800">
              <a:solidFill>
                <a:srgbClr val="0000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Text Box 34"/>
          <p:cNvSpPr txBox="1">
            <a:spLocks noChangeArrowheads="1"/>
          </p:cNvSpPr>
          <p:nvPr/>
        </p:nvSpPr>
        <p:spPr bwMode="auto">
          <a:xfrm>
            <a:off x="4239542" y="2372671"/>
            <a:ext cx="2063857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向各个方向都有压强</a:t>
            </a:r>
          </a:p>
        </p:txBody>
      </p:sp>
      <p:sp>
        <p:nvSpPr>
          <p:cNvPr id="7" name="AutoShape 41"/>
          <p:cNvSpPr/>
          <p:nvPr/>
        </p:nvSpPr>
        <p:spPr>
          <a:xfrm>
            <a:off x="6600056" y="2521772"/>
            <a:ext cx="1152128" cy="515661"/>
          </a:xfrm>
          <a:prstGeom prst="rightArrow">
            <a:avLst/>
          </a:prstGeom>
          <a:solidFill>
            <a:schemeClr val="bg1">
              <a:lumMod val="65000"/>
            </a:schemeClr>
          </a:solidFill>
          <a:ln w="2540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vert="eaVert" wrap="none" anchor="ctr"/>
          <a:lstStyle/>
          <a:p>
            <a:pPr>
              <a:defRPr/>
            </a:pPr>
            <a:endParaRPr lang="zh-CN" altLang="en-US" sz="2800" noProof="1">
              <a:solidFill>
                <a:srgbClr val="0000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Text Box 42"/>
          <p:cNvSpPr txBox="1">
            <a:spLocks noChangeArrowheads="1"/>
          </p:cNvSpPr>
          <p:nvPr/>
        </p:nvSpPr>
        <p:spPr bwMode="auto">
          <a:xfrm>
            <a:off x="8376753" y="2514213"/>
            <a:ext cx="137289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流动性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1414186" y="1936685"/>
            <a:ext cx="2200787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液体有压强</a:t>
            </a: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1412068" y="3197160"/>
            <a:ext cx="2821517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气体有压强</a:t>
            </a:r>
          </a:p>
        </p:txBody>
      </p:sp>
      <p:sp>
        <p:nvSpPr>
          <p:cNvPr id="2" name="爆炸形 2 1"/>
          <p:cNvSpPr/>
          <p:nvPr/>
        </p:nvSpPr>
        <p:spPr>
          <a:xfrm>
            <a:off x="5375920" y="3288215"/>
            <a:ext cx="2580216" cy="1725613"/>
          </a:xfrm>
          <a:prstGeom prst="irregularSeal2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buFontTx/>
              <a:buNone/>
              <a:defRPr/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静止压强</a:t>
            </a:r>
          </a:p>
        </p:txBody>
      </p:sp>
      <p:sp>
        <p:nvSpPr>
          <p:cNvPr id="4" name="左箭头 3"/>
          <p:cNvSpPr/>
          <p:nvPr/>
        </p:nvSpPr>
        <p:spPr>
          <a:xfrm rot="17390737">
            <a:off x="8106527" y="3755787"/>
            <a:ext cx="1553884" cy="629801"/>
          </a:xfrm>
          <a:prstGeom prst="left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buFontTx/>
              <a:buNone/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58" name="Text Box 42"/>
          <p:cNvSpPr txBox="1">
            <a:spLocks noChangeArrowheads="1"/>
          </p:cNvSpPr>
          <p:nvPr/>
        </p:nvSpPr>
        <p:spPr bwMode="auto">
          <a:xfrm>
            <a:off x="1703512" y="5293220"/>
            <a:ext cx="8330067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当液体和气体处于流动状态时其压强又会怎样？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6" grpId="0"/>
      <p:bldP spid="7" grpId="0" bldLvl="0" animBg="1"/>
      <p:bldP spid="8" grpId="0"/>
      <p:bldP spid="10" grpId="0"/>
      <p:bldP spid="11" grpId="0"/>
      <p:bldP spid="2" grpId="0" bldLvl="0" animBg="1"/>
      <p:bldP spid="4" grpId="0" animBg="1"/>
      <p:bldP spid="615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Text Box 42"/>
          <p:cNvSpPr txBox="1"/>
          <p:nvPr/>
        </p:nvSpPr>
        <p:spPr>
          <a:xfrm>
            <a:off x="1326712" y="1867286"/>
            <a:ext cx="2158958" cy="121264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吹气时硬币向上“跳”</a:t>
            </a:r>
          </a:p>
        </p:txBody>
      </p:sp>
      <p:sp>
        <p:nvSpPr>
          <p:cNvPr id="5" name="Text Box 42"/>
          <p:cNvSpPr txBox="1"/>
          <p:nvPr/>
        </p:nvSpPr>
        <p:spPr>
          <a:xfrm>
            <a:off x="5038959" y="1867286"/>
            <a:ext cx="5208661" cy="1158074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noProof="1">
                <a:sym typeface="+mn-ea"/>
              </a:rPr>
              <a:t>硬币上面空气向下的压力比较小，下面空气向上的压力比较大</a:t>
            </a:r>
          </a:p>
        </p:txBody>
      </p:sp>
      <p:sp>
        <p:nvSpPr>
          <p:cNvPr id="6" name="右箭头 5"/>
          <p:cNvSpPr/>
          <p:nvPr/>
        </p:nvSpPr>
        <p:spPr>
          <a:xfrm>
            <a:off x="3765809" y="2224738"/>
            <a:ext cx="970225" cy="497736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buFontTx/>
              <a:buNone/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 Box 42"/>
          <p:cNvSpPr txBox="1"/>
          <p:nvPr/>
        </p:nvSpPr>
        <p:spPr>
          <a:xfrm>
            <a:off x="6725193" y="4221088"/>
            <a:ext cx="2654167" cy="1158074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noProof="1">
                <a:sym typeface="+mn-ea"/>
              </a:rPr>
              <a:t>下面空气向上的压强比较大</a:t>
            </a:r>
          </a:p>
        </p:txBody>
      </p:sp>
      <p:sp>
        <p:nvSpPr>
          <p:cNvPr id="8" name="下箭头 7"/>
          <p:cNvSpPr/>
          <p:nvPr/>
        </p:nvSpPr>
        <p:spPr>
          <a:xfrm>
            <a:off x="7646188" y="3103425"/>
            <a:ext cx="615073" cy="1093758"/>
          </a:xfrm>
          <a:prstGeom prst="down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buFontTx/>
              <a:buNone/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8"/>
          <p:cNvSpPr txBox="1">
            <a:spLocks noChangeArrowheads="1"/>
          </p:cNvSpPr>
          <p:nvPr/>
        </p:nvSpPr>
        <p:spPr bwMode="auto">
          <a:xfrm>
            <a:off x="8472264" y="3046816"/>
            <a:ext cx="2911083" cy="11264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硬币上下两</a:t>
            </a:r>
            <a:endParaRPr lang="en-US" altLang="zh-CN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面面积相同</a:t>
            </a:r>
          </a:p>
        </p:txBody>
      </p:sp>
      <p:sp>
        <p:nvSpPr>
          <p:cNvPr id="10" name="Text Box 42"/>
          <p:cNvSpPr txBox="1"/>
          <p:nvPr/>
        </p:nvSpPr>
        <p:spPr>
          <a:xfrm>
            <a:off x="1326712" y="4149080"/>
            <a:ext cx="3409322" cy="1158074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noProof="1">
                <a:sym typeface="+mn-ea"/>
              </a:rPr>
              <a:t>由于吹气，硬币上面空气的流速变大</a:t>
            </a:r>
          </a:p>
        </p:txBody>
      </p:sp>
      <p:sp>
        <p:nvSpPr>
          <p:cNvPr id="13" name="丁字箭头 12"/>
          <p:cNvSpPr/>
          <p:nvPr/>
        </p:nvSpPr>
        <p:spPr>
          <a:xfrm rot="10800000">
            <a:off x="4840958" y="4365104"/>
            <a:ext cx="1806262" cy="1027884"/>
          </a:xfrm>
          <a:prstGeom prst="leftRightUp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buFontTx/>
              <a:buNone/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05" name="Text Box 42"/>
          <p:cNvSpPr txBox="1">
            <a:spLocks noChangeArrowheads="1"/>
          </p:cNvSpPr>
          <p:nvPr/>
        </p:nvSpPr>
        <p:spPr bwMode="auto">
          <a:xfrm>
            <a:off x="2567608" y="5640659"/>
            <a:ext cx="7608003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是不是气体的压强跟气体的流速有关系？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101600" y="404813"/>
            <a:ext cx="4973463" cy="523220"/>
            <a:chOff x="0" y="623478"/>
            <a:chExt cx="4384006" cy="459160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612345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流体压强与流速的关系</a:t>
              </a:r>
            </a:p>
          </p:txBody>
        </p:sp>
      </p:grpSp>
      <p:sp>
        <p:nvSpPr>
          <p:cNvPr id="18" name="Text Box 42"/>
          <p:cNvSpPr txBox="1">
            <a:spLocks noChangeArrowheads="1"/>
          </p:cNvSpPr>
          <p:nvPr/>
        </p:nvSpPr>
        <p:spPr bwMode="auto">
          <a:xfrm>
            <a:off x="2639616" y="1091447"/>
            <a:ext cx="711312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是什么力使得硬币向上“跳”起来了？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" grpId="0" bldLvl="0" animBg="1"/>
      <p:bldP spid="5" grpId="0" bldLvl="0" animBg="1"/>
      <p:bldP spid="6" grpId="0" bldLvl="0" animBg="1"/>
      <p:bldP spid="7" grpId="0" bldLvl="0" animBg="1"/>
      <p:bldP spid="8" grpId="0" bldLvl="0" animBg="1"/>
      <p:bldP spid="9" grpId="0" animBg="1"/>
      <p:bldP spid="10" grpId="0" bldLvl="0" animBg="1"/>
      <p:bldP spid="13" grpId="0" animBg="1"/>
      <p:bldP spid="820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9"/>
          <p:cNvGrpSpPr/>
          <p:nvPr/>
        </p:nvGrpSpPr>
        <p:grpSpPr bwMode="auto">
          <a:xfrm>
            <a:off x="-101600" y="404813"/>
            <a:ext cx="4973463" cy="523220"/>
            <a:chOff x="0" y="623478"/>
            <a:chExt cx="4384006" cy="459160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612345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流体压强与流速的关系</a:t>
              </a:r>
            </a:p>
          </p:txBody>
        </p:sp>
      </p:grpSp>
      <p:pic>
        <p:nvPicPr>
          <p:cNvPr id="11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773113" y="1556792"/>
            <a:ext cx="5652669" cy="3888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83432" y="1772816"/>
            <a:ext cx="5256583" cy="3024336"/>
          </a:xfrm>
          <a:prstGeom prst="rect">
            <a:avLst/>
          </a:prstGeom>
        </p:spPr>
      </p:pic>
      <p:sp>
        <p:nvSpPr>
          <p:cNvPr id="12" name="任意多边形: 形状 12">
            <a:hlinkClick r:id="rId4" action="ppaction://hlinkfile"/>
          </p:cNvPr>
          <p:cNvSpPr/>
          <p:nvPr/>
        </p:nvSpPr>
        <p:spPr>
          <a:xfrm>
            <a:off x="3131134" y="2708920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3" name="TextBox 4"/>
          <p:cNvSpPr txBox="1"/>
          <p:nvPr/>
        </p:nvSpPr>
        <p:spPr>
          <a:xfrm>
            <a:off x="1487488" y="5502423"/>
            <a:ext cx="44760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演示：流体压强与流速的关系</a:t>
            </a:r>
          </a:p>
        </p:txBody>
      </p:sp>
      <p:sp>
        <p:nvSpPr>
          <p:cNvPr id="14" name="Rectangle 4"/>
          <p:cNvSpPr>
            <a:spLocks noChangeArrowheads="1"/>
          </p:cNvSpPr>
          <p:nvPr/>
        </p:nvSpPr>
        <p:spPr bwMode="auto">
          <a:xfrm>
            <a:off x="7176120" y="2879378"/>
            <a:ext cx="4245171" cy="15323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结论：在气体中，流速越大的位置压强越小。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E633B737-4D33-479D-B019-1555AAA4CB1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B988CFD-D9F2-4AC1-9613-276DDA08A39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132BEF9C-FD9F-43B1-AFE6-340723ADA360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2812CD28-7E87-458C-A940-46A82AEA192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FA7F41CF-BB81-4F6A-880D-205AEE08B74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5795E3CE-F8E6-4495-A43A-92ADFFD5B80D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400E2189-23B3-4586-87EF-0A66496C13B6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393952BB-004F-4764-9883-DF5E3267A469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3D3EFEAE-66CD-4265-A011-9F5CBD81D0D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D03F3332-F16E-48B9-AAEF-673903359F4F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F2A040D-BF24-4E17-AECF-8D824E4568FA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30E1860F-D091-468F-968C-700253A74D11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65B14590-F4A4-4EA2-8678-93D5F2A2A6B0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D24EC9DE-AA47-446C-A963-410E2B757E70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438BF2E3-3E5C-4E28-BDB6-CA6A201ECF17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D9DD69AF-8463-409F-AE2B-C6F42D336B79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E493F47A-5909-4857-8FB7-FCB5549794F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4BEAB3BC-161C-40D2-8F97-C906BC0DAC7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8676BF1-62B3-459F-9121-A5A46D4CA329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03E43E8-C659-4213-B46A-920EB764071A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9248287E-30AB-4EB0-8D10-98F359F34221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D04F0516-274A-4ECF-8667-01F66B2094E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B7E09ACC-A431-4869-96A2-4FECCF1CD5C6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71C769A8-09AD-41CB-A4E4-48AB58CF48B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F98BBC0A-2A67-446B-A856-8F9B4DDE8552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79FD6C9-AF16-4BE6-BC05-DC055F7FF7FE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86B46F0A-DD29-4272-891C-E31CDF6FC5B4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C3D3E1A-ED22-4AE9-8880-E7120F069DB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B0B45FEF-D78F-4F22-81EC-7D7B04BF4CB3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EB72BD9-D59A-4F87-A6A1-8E9C45A607C3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8F8B4088-EB0E-47F3-A3B3-C944A2CE69C8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E116D14-A04B-4746-A5C5-60513CC4B136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D614CDA-32C5-49B4-B7F4-3AF8352C709E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E347923-8643-430D-A02A-650E287AB7F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D761561C-D528-4C4D-A187-A69E474E7EB6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BEE518CC-4F33-477A-8DCF-4C6D137D29E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F93E2D8-7CE6-4614-A27A-15AA6E04DA2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45717158-48A5-464E-87C7-518FFFE6315F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E3516DC-12AF-46EA-A8E1-8B853B3CA7E2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9D81314-FB88-4E03-82EF-BF9360679F14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BC43892-3ED6-4FD2-8731-FBD907EFA43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741AEECC-9AE2-453F-974A-98C28EA609B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A445A2A4-3C20-4633-98D8-D56C192E865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7D1F00B6-F3BF-406C-AF59-9474DB415B0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866FE154-0B07-4A52-946E-5601801DAB7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375F6DB-D2CF-4C14-A798-583A267443C7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836C3CC-B8AD-47DB-8B03-48ECB012DF8B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B8C6464-5C42-4B32-92B2-B26FA4028AF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3B947B13-156F-4803-B233-84207AFFD0B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19106C08-6D84-4978-AFE9-252DC514FEBE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F57D6D28-17EE-445B-A956-9402C790F898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9B02CAC-00D5-4D75-A5EC-FB7A6D9F5F39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484E638-6A62-40A0-918D-37F08B34A2C5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FB353F7E-43DD-423D-8FFF-E65430B47D9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003D91C0-9FC4-4C60-9927-7147A681E8EC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1B4FBABA-EF39-4939-9DDF-F9EBA2F71AF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8220ECF-FAE5-4567-AAB5-7934AEC627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D8F524D-7D46-472B-95F7-B3D3D94FB622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266" name="Rectangle 4"/>
          <p:cNvSpPr>
            <a:spLocks noChangeArrowheads="1"/>
          </p:cNvSpPr>
          <p:nvPr/>
        </p:nvSpPr>
        <p:spPr bwMode="auto">
          <a:xfrm>
            <a:off x="3359696" y="5683145"/>
            <a:ext cx="5930900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演示：液体压强与流速的关系</a:t>
            </a:r>
            <a:endParaRPr lang="en-US" altLang="zh-CN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082" name="ShockwaveFlash1" r:id="rId2" imgW="6192720" imgH="4321080"/>
        </mc:Choice>
        <mc:Fallback>
          <p:control name="ShockwaveFlash1" r:id="rId2" imgW="6192720" imgH="432108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2711624" y="1052736"/>
                  <a:ext cx="6192838" cy="4321175"/>
                </a:xfrm>
                <a:prstGeom prst="rect">
                  <a:avLst/>
                </a:prstGeom>
                <a:noFill/>
                <a:ln w="9525"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91" name="Picture 79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grayscl/>
          </a:blip>
          <a:srcRect/>
          <a:stretch>
            <a:fillRect/>
          </a:stretch>
        </p:blipFill>
        <p:spPr bwMode="auto">
          <a:xfrm>
            <a:off x="4798485" y="3448235"/>
            <a:ext cx="6122051" cy="17317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1" name="Text Box 8"/>
          <p:cNvSpPr txBox="1">
            <a:spLocks noChangeArrowheads="1"/>
          </p:cNvSpPr>
          <p:nvPr/>
        </p:nvSpPr>
        <p:spPr bwMode="auto">
          <a:xfrm>
            <a:off x="818092" y="548680"/>
            <a:ext cx="2469596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80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/>
              <a:t>记录实验现象</a:t>
            </a:r>
          </a:p>
        </p:txBody>
      </p:sp>
      <p:graphicFrame>
        <p:nvGraphicFramePr>
          <p:cNvPr id="38990" name="Group 78"/>
          <p:cNvGraphicFramePr>
            <a:graphicFrameLocks noGrp="1"/>
          </p:cNvGraphicFramePr>
          <p:nvPr/>
        </p:nvGraphicFramePr>
        <p:xfrm>
          <a:off x="767407" y="1273176"/>
          <a:ext cx="10225137" cy="1555365"/>
        </p:xfrm>
        <a:graphic>
          <a:graphicData uri="http://schemas.openxmlformats.org/drawingml/2006/table">
            <a:tbl>
              <a:tblPr/>
              <a:tblGrid>
                <a:gridCol w="1884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750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332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9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流体流动速度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上方液柱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分析流体压强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91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粗管</a:t>
                      </a:r>
                    </a:p>
                  </a:txBody>
                  <a:tcPr marL="121920" marR="121920"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小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较高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细管</a:t>
                      </a:r>
                    </a:p>
                  </a:txBody>
                  <a:tcPr marL="121920" marR="121920"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大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较低</a:t>
                      </a: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8978" name="Rectangle 66"/>
          <p:cNvSpPr>
            <a:spLocks noChangeArrowheads="1"/>
          </p:cNvSpPr>
          <p:nvPr/>
        </p:nvSpPr>
        <p:spPr bwMode="auto">
          <a:xfrm>
            <a:off x="9095318" y="1814514"/>
            <a:ext cx="90281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较大</a:t>
            </a:r>
          </a:p>
        </p:txBody>
      </p:sp>
      <p:sp>
        <p:nvSpPr>
          <p:cNvPr id="38979" name="Rectangle 67"/>
          <p:cNvSpPr>
            <a:spLocks noChangeArrowheads="1"/>
          </p:cNvSpPr>
          <p:nvPr/>
        </p:nvSpPr>
        <p:spPr bwMode="auto">
          <a:xfrm>
            <a:off x="9097434" y="2308226"/>
            <a:ext cx="90281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较小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72359" y="4131657"/>
            <a:ext cx="3739465" cy="116955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每秒流经管子不同截面的液体体积相等。</a:t>
            </a:r>
          </a:p>
        </p:txBody>
      </p:sp>
      <p:sp>
        <p:nvSpPr>
          <p:cNvPr id="2" name="TextBox 4"/>
          <p:cNvSpPr txBox="1"/>
          <p:nvPr/>
        </p:nvSpPr>
        <p:spPr>
          <a:xfrm>
            <a:off x="6959601" y="4345940"/>
            <a:ext cx="1138767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l-GR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υ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  <a:endParaRPr lang="en-US" altLang="zh-CN" sz="2800" noProof="1">
              <a:solidFill>
                <a:srgbClr val="F8081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TextBox 4"/>
          <p:cNvSpPr txBox="1"/>
          <p:nvPr/>
        </p:nvSpPr>
        <p:spPr>
          <a:xfrm>
            <a:off x="9643046" y="4503411"/>
            <a:ext cx="1200149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l-GR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υ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小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5404341" y="4526896"/>
            <a:ext cx="1259416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l-GR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υ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小</a:t>
            </a:r>
          </a:p>
        </p:txBody>
      </p:sp>
      <p:sp>
        <p:nvSpPr>
          <p:cNvPr id="6" name="TextBox 4"/>
          <p:cNvSpPr txBox="1"/>
          <p:nvPr/>
        </p:nvSpPr>
        <p:spPr>
          <a:xfrm>
            <a:off x="5419157" y="4017353"/>
            <a:ext cx="1244600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  <a:endParaRPr lang="en-US" altLang="zh-CN" sz="2800" noProof="1">
              <a:solidFill>
                <a:srgbClr val="F8081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Box 4"/>
          <p:cNvSpPr txBox="1"/>
          <p:nvPr/>
        </p:nvSpPr>
        <p:spPr>
          <a:xfrm>
            <a:off x="9593683" y="4003676"/>
            <a:ext cx="1439333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  <a:endParaRPr lang="en-US" altLang="zh-CN" sz="2800" noProof="1">
              <a:solidFill>
                <a:srgbClr val="F8081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TextBox 4"/>
          <p:cNvSpPr txBox="1"/>
          <p:nvPr/>
        </p:nvSpPr>
        <p:spPr>
          <a:xfrm>
            <a:off x="8032751" y="4345940"/>
            <a:ext cx="1320800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2800" i="1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小</a:t>
            </a:r>
          </a:p>
        </p:txBody>
      </p:sp>
      <p:sp>
        <p:nvSpPr>
          <p:cNvPr id="38972" name="Text Box 60"/>
          <p:cNvSpPr txBox="1">
            <a:spLocks noChangeArrowheads="1"/>
          </p:cNvSpPr>
          <p:nvPr/>
        </p:nvSpPr>
        <p:spPr bwMode="auto">
          <a:xfrm>
            <a:off x="839416" y="3553852"/>
            <a:ext cx="2464469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80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/>
              <a:t>分析实验现象</a:t>
            </a:r>
          </a:p>
        </p:txBody>
      </p:sp>
      <p:sp>
        <p:nvSpPr>
          <p:cNvPr id="16" name="Text Box 101"/>
          <p:cNvSpPr>
            <a:spLocks noChangeArrowheads="1"/>
          </p:cNvSpPr>
          <p:nvPr/>
        </p:nvSpPr>
        <p:spPr bwMode="auto">
          <a:xfrm>
            <a:off x="929577" y="5616700"/>
            <a:ext cx="9068552" cy="694592"/>
          </a:xfrm>
          <a:prstGeom prst="roundRect">
            <a:avLst>
              <a:gd name="adj" fmla="val 9435"/>
            </a:avLst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横截面积大的位置流速小，横截面积小的位置流速大。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78" grpId="0"/>
      <p:bldP spid="38979" grpId="0"/>
      <p:bldP spid="5" grpId="0"/>
      <p:bldP spid="2" grpId="0"/>
      <p:bldP spid="3" grpId="0"/>
      <p:bldP spid="4" grpId="0"/>
      <p:bldP spid="6" grpId="0"/>
      <p:bldP spid="7" grpId="0"/>
      <p:bldP spid="8" grpId="0"/>
      <p:bldP spid="38972" grpId="0" animBg="1"/>
      <p:bldP spid="16" grpId="0" bldLvl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CATEGORY" val="custom"/>
  <p:tag name="KSO_WM_TEMPLATE_INDEX" val="160240"/>
</p:tagLst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</TotalTime>
  <Words>988</Words>
  <Application>Microsoft Office PowerPoint</Application>
  <PresentationFormat>宽屏</PresentationFormat>
  <Paragraphs>116</Paragraphs>
  <Slides>23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23</vt:i4>
      </vt:variant>
    </vt:vector>
  </HeadingPairs>
  <TitlesOfParts>
    <vt:vector size="30" baseType="lpstr">
      <vt:lpstr>思源宋体 CN</vt:lpstr>
      <vt:lpstr>微软雅黑</vt:lpstr>
      <vt:lpstr>Arial</vt:lpstr>
      <vt:lpstr>Calibri</vt:lpstr>
      <vt:lpstr>Calibri Light</vt:lpstr>
      <vt:lpstr>默认设计模板</vt:lpstr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355</cp:revision>
  <dcterms:created xsi:type="dcterms:W3CDTF">2015-07-09T08:14:00Z</dcterms:created>
  <dcterms:modified xsi:type="dcterms:W3CDTF">2021-09-14T06:25:32Z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