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ags/tag1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</p:sldMasterIdLst>
  <p:notesMasterIdLst>
    <p:notesMasterId r:id="rId32"/>
  </p:notesMasterIdLst>
  <p:handoutMasterIdLst>
    <p:handoutMasterId r:id="rId33"/>
  </p:handoutMasterIdLst>
  <p:sldIdLst>
    <p:sldId id="703" r:id="rId3"/>
    <p:sldId id="754" r:id="rId4"/>
    <p:sldId id="750" r:id="rId5"/>
    <p:sldId id="779" r:id="rId6"/>
    <p:sldId id="757" r:id="rId7"/>
    <p:sldId id="758" r:id="rId8"/>
    <p:sldId id="759" r:id="rId9"/>
    <p:sldId id="776" r:id="rId10"/>
    <p:sldId id="760" r:id="rId11"/>
    <p:sldId id="761" r:id="rId12"/>
    <p:sldId id="762" r:id="rId13"/>
    <p:sldId id="763" r:id="rId14"/>
    <p:sldId id="764" r:id="rId15"/>
    <p:sldId id="765" r:id="rId16"/>
    <p:sldId id="773" r:id="rId17"/>
    <p:sldId id="774" r:id="rId18"/>
    <p:sldId id="766" r:id="rId19"/>
    <p:sldId id="767" r:id="rId20"/>
    <p:sldId id="768" r:id="rId21"/>
    <p:sldId id="769" r:id="rId22"/>
    <p:sldId id="775" r:id="rId23"/>
    <p:sldId id="772" r:id="rId24"/>
    <p:sldId id="751" r:id="rId25"/>
    <p:sldId id="752" r:id="rId26"/>
    <p:sldId id="780" r:id="rId27"/>
    <p:sldId id="777" r:id="rId28"/>
    <p:sldId id="778" r:id="rId29"/>
    <p:sldId id="714" r:id="rId30"/>
    <p:sldId id="715" r:id="rId31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0">
          <p15:clr>
            <a:srgbClr val="A4A3A4"/>
          </p15:clr>
        </p15:guide>
        <p15:guide id="2" pos="3908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80"/>
    <a:srgbClr val="7F7F7F"/>
    <a:srgbClr val="1F4E79"/>
    <a:srgbClr val="5E0B02"/>
    <a:srgbClr val="410102"/>
    <a:srgbClr val="FFE699"/>
    <a:srgbClr val="FFD966"/>
    <a:srgbClr val="339933"/>
    <a:srgbClr val="F2F2F2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149" autoAdjust="0"/>
    <p:restoredTop sz="94660" autoAdjust="0"/>
  </p:normalViewPr>
  <p:slideViewPr>
    <p:cSldViewPr>
      <p:cViewPr varScale="1">
        <p:scale>
          <a:sx n="85" d="100"/>
          <a:sy n="85" d="100"/>
        </p:scale>
        <p:origin x="384" y="90"/>
      </p:cViewPr>
      <p:guideLst>
        <p:guide orient="horz" pos="2110"/>
        <p:guide pos="3908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9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t>‹#›</a:t>
            </a:fld>
            <a:endParaRPr lang="en-US" altLang="zh-CN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microsoft.com/office/2007/relationships/hdphoto" Target="../media/hdphoto2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4" Type="http://schemas.openxmlformats.org/officeDocument/2006/relationships/hyperlink" Target="&#25506;&#31350;&#24433;&#21709;&#21387;&#21147;&#20316;&#29992;&#25928;&#26524;&#30340;&#22240;&#32032;_1080.mp4" TargetMode="Externa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1.png"/><Relationship Id="rId11" Type="http://schemas.openxmlformats.org/officeDocument/2006/relationships/image" Target="../media/image4.png"/><Relationship Id="rId5" Type="http://schemas.openxmlformats.org/officeDocument/2006/relationships/image" Target="../media/image20.png"/><Relationship Id="rId10" Type="http://schemas.openxmlformats.org/officeDocument/2006/relationships/image" Target="../media/image25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148997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44647" y="1745352"/>
            <a:ext cx="1800225" cy="1800225"/>
          </a:xfrm>
          <a:prstGeom prst="ellipse">
            <a:avLst/>
          </a:prstGeom>
          <a:solidFill>
            <a:srgbClr val="5E0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32814" y="2942064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227615" y="2159562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第一节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706120" y="2533309"/>
            <a:ext cx="158968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压强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720245" y="681010"/>
            <a:ext cx="216472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第九章    压强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20" name="文本框 7"/>
          <p:cNvSpPr txBox="1">
            <a:spLocks noChangeArrowheads="1"/>
          </p:cNvSpPr>
          <p:nvPr/>
        </p:nvSpPr>
        <p:spPr bwMode="auto">
          <a:xfrm>
            <a:off x="5060043" y="3501765"/>
            <a:ext cx="39162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</a:rPr>
              <a:t>1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课时  压力和压强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1" name="Rectangle 5"/>
          <p:cNvSpPr>
            <a:spLocks noChangeArrowheads="1"/>
          </p:cNvSpPr>
          <p:nvPr/>
        </p:nvSpPr>
        <p:spPr bwMode="auto">
          <a:xfrm>
            <a:off x="479376" y="1941652"/>
            <a:ext cx="3251200" cy="70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0" hangingPunct="0"/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猜想：</a:t>
            </a:r>
          </a:p>
        </p:txBody>
      </p:sp>
      <p:sp>
        <p:nvSpPr>
          <p:cNvPr id="34823" name="Rectangle 7"/>
          <p:cNvSpPr>
            <a:spLocks noChangeArrowheads="1"/>
          </p:cNvSpPr>
          <p:nvPr/>
        </p:nvSpPr>
        <p:spPr bwMode="auto">
          <a:xfrm>
            <a:off x="1525951" y="3706446"/>
            <a:ext cx="824245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/>
          <a:p>
            <a:pPr>
              <a:lnSpc>
                <a:spcPct val="13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猜想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：压力的作用效果可能与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_____________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有关。</a:t>
            </a:r>
          </a:p>
        </p:txBody>
      </p:sp>
      <p:sp>
        <p:nvSpPr>
          <p:cNvPr id="34824" name="Rectangle 8"/>
          <p:cNvSpPr>
            <a:spLocks noChangeArrowheads="1"/>
          </p:cNvSpPr>
          <p:nvPr/>
        </p:nvSpPr>
        <p:spPr bwMode="auto">
          <a:xfrm>
            <a:off x="1525951" y="4410929"/>
            <a:ext cx="8602497" cy="112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/>
          <a:p>
            <a:pPr>
              <a:lnSpc>
                <a:spcPct val="13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猜想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：压力的作用效果可能与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________________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有关。</a:t>
            </a:r>
          </a:p>
        </p:txBody>
      </p:sp>
      <p:sp>
        <p:nvSpPr>
          <p:cNvPr id="34825" name="Text Box 9"/>
          <p:cNvSpPr txBox="1">
            <a:spLocks noChangeArrowheads="1"/>
          </p:cNvSpPr>
          <p:nvPr/>
        </p:nvSpPr>
        <p:spPr bwMode="auto">
          <a:xfrm>
            <a:off x="6603192" y="3940136"/>
            <a:ext cx="21039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压力大小</a:t>
            </a:r>
          </a:p>
        </p:txBody>
      </p:sp>
      <p:sp>
        <p:nvSpPr>
          <p:cNvPr id="34826" name="Text Box 10"/>
          <p:cNvSpPr txBox="1">
            <a:spLocks noChangeArrowheads="1"/>
          </p:cNvSpPr>
          <p:nvPr/>
        </p:nvSpPr>
        <p:spPr bwMode="auto">
          <a:xfrm>
            <a:off x="6537054" y="4712881"/>
            <a:ext cx="2971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受力面积大小</a:t>
            </a:r>
          </a:p>
        </p:txBody>
      </p:sp>
      <p:sp>
        <p:nvSpPr>
          <p:cNvPr id="34827" name="AutoShape 11"/>
          <p:cNvSpPr>
            <a:spLocks noChangeArrowheads="1"/>
          </p:cNvSpPr>
          <p:nvPr/>
        </p:nvSpPr>
        <p:spPr bwMode="auto">
          <a:xfrm>
            <a:off x="4906638" y="1602655"/>
            <a:ext cx="5214627" cy="1946152"/>
          </a:xfrm>
          <a:prstGeom prst="wedgeRoundRectCallout">
            <a:avLst>
              <a:gd name="adj1" fmla="val -42376"/>
              <a:gd name="adj2" fmla="val 77260"/>
              <a:gd name="adj3" fmla="val 16667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2">
                <a:lumMod val="50000"/>
              </a:schemeClr>
            </a:solidFill>
            <a:miter lim="800000"/>
          </a:ln>
        </p:spPr>
        <p:txBody>
          <a:bodyPr/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因为压力作用效果可能与多个因素有关，因此在探究过程中要使用：</a:t>
            </a:r>
          </a:p>
        </p:txBody>
      </p:sp>
      <p:sp>
        <p:nvSpPr>
          <p:cNvPr id="34828" name="Text Box 12"/>
          <p:cNvSpPr txBox="1">
            <a:spLocks noChangeArrowheads="1"/>
          </p:cNvSpPr>
          <p:nvPr/>
        </p:nvSpPr>
        <p:spPr bwMode="auto">
          <a:xfrm>
            <a:off x="6537054" y="2830985"/>
            <a:ext cx="2088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控制变量法</a:t>
            </a:r>
          </a:p>
        </p:txBody>
      </p:sp>
      <p:sp>
        <p:nvSpPr>
          <p:cNvPr id="11276" name="Text Box 2"/>
          <p:cNvSpPr txBox="1">
            <a:spLocks noChangeArrowheads="1"/>
          </p:cNvSpPr>
          <p:nvPr/>
        </p:nvSpPr>
        <p:spPr bwMode="auto">
          <a:xfrm>
            <a:off x="1040112" y="777235"/>
            <a:ext cx="6982842" cy="523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压力的作用效果跟什么因素有关？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5" grpId="0"/>
      <p:bldP spid="34826" grpId="0"/>
      <p:bldP spid="34827" grpId="0" animBg="1"/>
      <p:bldP spid="3482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5"/>
          <p:cNvGrpSpPr/>
          <p:nvPr/>
        </p:nvGrpSpPr>
        <p:grpSpPr bwMode="auto">
          <a:xfrm>
            <a:off x="1501982" y="2645337"/>
            <a:ext cx="9433048" cy="2548931"/>
            <a:chOff x="2042" y="4823"/>
            <a:chExt cx="10097" cy="3251"/>
          </a:xfrm>
        </p:grpSpPr>
        <p:pic>
          <p:nvPicPr>
            <p:cNvPr id="12306" name="图片 1" descr="03004001_副本"/>
            <p:cNvPicPr>
              <a:picLocks noChangeAspect="1" noChangeArrowheads="1"/>
            </p:cNvPicPr>
            <p:nvPr/>
          </p:nvPicPr>
          <p:blipFill>
            <a:blip r:embed="rId2">
              <a:grayscl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8726" b="28506"/>
            <a:stretch>
              <a:fillRect/>
            </a:stretch>
          </p:blipFill>
          <p:spPr bwMode="auto">
            <a:xfrm>
              <a:off x="2042" y="4823"/>
              <a:ext cx="10097" cy="3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7" name="文本框 4"/>
            <p:cNvSpPr txBox="1">
              <a:spLocks noChangeArrowheads="1"/>
            </p:cNvSpPr>
            <p:nvPr/>
          </p:nvSpPr>
          <p:spPr bwMode="auto">
            <a:xfrm>
              <a:off x="3376" y="7407"/>
              <a:ext cx="8590" cy="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28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甲                        乙                            丙                              </a:t>
              </a:r>
            </a:p>
          </p:txBody>
        </p:sp>
      </p:grpSp>
      <p:sp>
        <p:nvSpPr>
          <p:cNvPr id="35844" name="Text Box 4"/>
          <p:cNvSpPr txBox="1">
            <a:spLocks noChangeArrowheads="1"/>
          </p:cNvSpPr>
          <p:nvPr/>
        </p:nvSpPr>
        <p:spPr bwMode="auto">
          <a:xfrm>
            <a:off x="1719164" y="5790666"/>
            <a:ext cx="137583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结论：</a:t>
            </a:r>
          </a:p>
        </p:txBody>
      </p:sp>
      <p:sp>
        <p:nvSpPr>
          <p:cNvPr id="35845" name="Text Box 5"/>
          <p:cNvSpPr txBox="1">
            <a:spLocks noChangeArrowheads="1"/>
          </p:cNvSpPr>
          <p:nvPr/>
        </p:nvSpPr>
        <p:spPr bwMode="auto">
          <a:xfrm>
            <a:off x="2511252" y="5805264"/>
            <a:ext cx="6511458" cy="52322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压力作用效果与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压力大小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有关。</a:t>
            </a:r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 flipH="1" flipV="1">
            <a:off x="2151212" y="4096236"/>
            <a:ext cx="4998566" cy="990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Dot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49" name="Text Box 9"/>
          <p:cNvSpPr txBox="1">
            <a:spLocks noChangeArrowheads="1"/>
          </p:cNvSpPr>
          <p:nvPr/>
        </p:nvSpPr>
        <p:spPr bwMode="auto">
          <a:xfrm>
            <a:off x="1828478" y="1503948"/>
            <a:ext cx="198002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控制变量：</a:t>
            </a:r>
          </a:p>
        </p:txBody>
      </p:sp>
      <p:sp>
        <p:nvSpPr>
          <p:cNvPr id="35850" name="Text Box 10"/>
          <p:cNvSpPr txBox="1">
            <a:spLocks noChangeArrowheads="1"/>
          </p:cNvSpPr>
          <p:nvPr/>
        </p:nvSpPr>
        <p:spPr bwMode="auto">
          <a:xfrm>
            <a:off x="3647728" y="1503948"/>
            <a:ext cx="23391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受力面积相同</a:t>
            </a:r>
          </a:p>
        </p:txBody>
      </p:sp>
      <p:sp>
        <p:nvSpPr>
          <p:cNvPr id="35851" name="Text Box 11"/>
          <p:cNvSpPr txBox="1">
            <a:spLocks noChangeArrowheads="1"/>
          </p:cNvSpPr>
          <p:nvPr/>
        </p:nvSpPr>
        <p:spPr bwMode="auto">
          <a:xfrm>
            <a:off x="1847528" y="2204864"/>
            <a:ext cx="89789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比较图中：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35852" name="Text Box 12"/>
          <p:cNvSpPr txBox="1">
            <a:spLocks noChangeArrowheads="1"/>
          </p:cNvSpPr>
          <p:nvPr/>
        </p:nvSpPr>
        <p:spPr bwMode="auto">
          <a:xfrm>
            <a:off x="3808507" y="2122117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甲</a:t>
            </a:r>
          </a:p>
        </p:txBody>
      </p:sp>
      <p:sp>
        <p:nvSpPr>
          <p:cNvPr id="35853" name="Text Box 13"/>
          <p:cNvSpPr txBox="1">
            <a:spLocks noChangeArrowheads="1"/>
          </p:cNvSpPr>
          <p:nvPr/>
        </p:nvSpPr>
        <p:spPr bwMode="auto">
          <a:xfrm>
            <a:off x="5047041" y="2080012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乙</a:t>
            </a: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992858" y="622402"/>
            <a:ext cx="1520034" cy="82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</a:t>
            </a: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5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>
                                        <p:cTn id="2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5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5" grpId="0"/>
      <p:bldP spid="35848" grpId="0" animBg="1"/>
      <p:bldP spid="35850" grpId="0"/>
      <p:bldP spid="35852" grpId="0"/>
      <p:bldP spid="3585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5"/>
          <p:cNvGrpSpPr/>
          <p:nvPr/>
        </p:nvGrpSpPr>
        <p:grpSpPr bwMode="auto">
          <a:xfrm>
            <a:off x="1559496" y="2650361"/>
            <a:ext cx="9462122" cy="2583196"/>
            <a:chOff x="2042" y="4823"/>
            <a:chExt cx="10097" cy="3240"/>
          </a:xfrm>
        </p:grpSpPr>
        <p:pic>
          <p:nvPicPr>
            <p:cNvPr id="13324" name="图片 1" descr="03004001_副本"/>
            <p:cNvPicPr>
              <a:picLocks noChangeAspect="1" noChangeArrowheads="1"/>
            </p:cNvPicPr>
            <p:nvPr/>
          </p:nvPicPr>
          <p:blipFill>
            <a:blip r:embed="rId2">
              <a:grayscl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8726" b="28506"/>
            <a:stretch>
              <a:fillRect/>
            </a:stretch>
          </p:blipFill>
          <p:spPr bwMode="auto">
            <a:xfrm>
              <a:off x="2042" y="4823"/>
              <a:ext cx="10097" cy="3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5" name="文本框 4"/>
            <p:cNvSpPr txBox="1">
              <a:spLocks noChangeArrowheads="1"/>
            </p:cNvSpPr>
            <p:nvPr/>
          </p:nvSpPr>
          <p:spPr bwMode="auto">
            <a:xfrm>
              <a:off x="3455" y="7407"/>
              <a:ext cx="7989" cy="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28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甲                          乙                         丙</a:t>
              </a:r>
              <a:endParaRPr lang="en-US" altLang="zh-CN" sz="2800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6868" name="Text Box 4"/>
          <p:cNvSpPr txBox="1">
            <a:spLocks noChangeArrowheads="1"/>
          </p:cNvSpPr>
          <p:nvPr/>
        </p:nvSpPr>
        <p:spPr bwMode="auto">
          <a:xfrm>
            <a:off x="1801853" y="5774427"/>
            <a:ext cx="118039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结论：</a:t>
            </a:r>
          </a:p>
        </p:txBody>
      </p:sp>
      <p:sp>
        <p:nvSpPr>
          <p:cNvPr id="36869" name="Text Box 5"/>
          <p:cNvSpPr txBox="1">
            <a:spLocks noChangeArrowheads="1"/>
          </p:cNvSpPr>
          <p:nvPr/>
        </p:nvSpPr>
        <p:spPr bwMode="auto">
          <a:xfrm>
            <a:off x="2596682" y="5799550"/>
            <a:ext cx="5533617" cy="52322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压力作用效果与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受力面积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有关。</a:t>
            </a:r>
          </a:p>
        </p:txBody>
      </p:sp>
      <p:sp>
        <p:nvSpPr>
          <p:cNvPr id="36872" name="Line 8"/>
          <p:cNvSpPr>
            <a:spLocks noChangeShapeType="1"/>
          </p:cNvSpPr>
          <p:nvPr/>
        </p:nvSpPr>
        <p:spPr bwMode="auto">
          <a:xfrm flipH="1">
            <a:off x="5235086" y="4071358"/>
            <a:ext cx="4922436" cy="0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Dot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873" name="Text Box 9"/>
          <p:cNvSpPr txBox="1">
            <a:spLocks noChangeArrowheads="1"/>
          </p:cNvSpPr>
          <p:nvPr/>
        </p:nvSpPr>
        <p:spPr bwMode="auto">
          <a:xfrm>
            <a:off x="1778571" y="1479070"/>
            <a:ext cx="198002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控制变量：</a:t>
            </a:r>
          </a:p>
        </p:txBody>
      </p:sp>
      <p:sp>
        <p:nvSpPr>
          <p:cNvPr id="36874" name="Text Box 10"/>
          <p:cNvSpPr txBox="1">
            <a:spLocks noChangeArrowheads="1"/>
          </p:cNvSpPr>
          <p:nvPr/>
        </p:nvSpPr>
        <p:spPr bwMode="auto">
          <a:xfrm>
            <a:off x="3719736" y="1479070"/>
            <a:ext cx="162095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压力相同</a:t>
            </a:r>
          </a:p>
        </p:txBody>
      </p:sp>
      <p:sp>
        <p:nvSpPr>
          <p:cNvPr id="36875" name="Text Box 11"/>
          <p:cNvSpPr txBox="1">
            <a:spLocks noChangeArrowheads="1"/>
          </p:cNvSpPr>
          <p:nvPr/>
        </p:nvSpPr>
        <p:spPr bwMode="auto">
          <a:xfrm>
            <a:off x="1801853" y="2127142"/>
            <a:ext cx="68664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比较图中：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36876" name="Text Box 12"/>
          <p:cNvSpPr txBox="1">
            <a:spLocks noChangeArrowheads="1"/>
          </p:cNvSpPr>
          <p:nvPr/>
        </p:nvSpPr>
        <p:spPr bwMode="auto">
          <a:xfrm>
            <a:off x="3886770" y="2055134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33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乙</a:t>
            </a:r>
          </a:p>
        </p:txBody>
      </p:sp>
      <p:sp>
        <p:nvSpPr>
          <p:cNvPr id="36877" name="Text Box 13"/>
          <p:cNvSpPr txBox="1">
            <a:spLocks noChangeArrowheads="1"/>
          </p:cNvSpPr>
          <p:nvPr/>
        </p:nvSpPr>
        <p:spPr bwMode="auto">
          <a:xfrm>
            <a:off x="5217988" y="2055134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33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丙</a:t>
            </a: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992858" y="622402"/>
            <a:ext cx="1520034" cy="82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</a:t>
            </a: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>
                                        <p:cTn id="2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6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8" grpId="0"/>
      <p:bldP spid="36869" grpId="0"/>
      <p:bldP spid="36872" grpId="0" animBg="1"/>
      <p:bldP spid="36874" grpId="0"/>
      <p:bldP spid="36876" grpId="0"/>
      <p:bldP spid="3687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2"/>
          <p:cNvSpPr txBox="1">
            <a:spLocks noChangeArrowheads="1"/>
          </p:cNvSpPr>
          <p:nvPr/>
        </p:nvSpPr>
        <p:spPr bwMode="auto">
          <a:xfrm>
            <a:off x="1008547" y="664436"/>
            <a:ext cx="3551767" cy="82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实验记录：</a:t>
            </a:r>
          </a:p>
        </p:txBody>
      </p:sp>
      <p:graphicFrame>
        <p:nvGraphicFramePr>
          <p:cNvPr id="15363" name="表格 15362"/>
          <p:cNvGraphicFramePr>
            <a:graphicFrameLocks noGrp="1"/>
          </p:cNvGraphicFramePr>
          <p:nvPr/>
        </p:nvGraphicFramePr>
        <p:xfrm>
          <a:off x="1559496" y="4005064"/>
          <a:ext cx="8701612" cy="2185702"/>
        </p:xfrm>
        <a:graphic>
          <a:graphicData uri="http://schemas.openxmlformats.org/drawingml/2006/table">
            <a:tbl>
              <a:tblPr/>
              <a:tblGrid>
                <a:gridCol w="15302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849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798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064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63252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实验次数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压  力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受力面积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压力作用效果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9452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zh-CN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CC0066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3333FF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48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2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3333FF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787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zh-CN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3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0066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7919" name="Rectangle 31"/>
          <p:cNvSpPr>
            <a:spLocks noChangeArrowheads="1"/>
          </p:cNvSpPr>
          <p:nvPr/>
        </p:nvSpPr>
        <p:spPr bwMode="auto">
          <a:xfrm>
            <a:off x="3428474" y="4599823"/>
            <a:ext cx="24341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桌子的重力</a:t>
            </a:r>
          </a:p>
        </p:txBody>
      </p:sp>
      <p:sp>
        <p:nvSpPr>
          <p:cNvPr id="37920" name="Rectangle 32"/>
          <p:cNvSpPr>
            <a:spLocks noChangeArrowheads="1"/>
          </p:cNvSpPr>
          <p:nvPr/>
        </p:nvSpPr>
        <p:spPr bwMode="auto">
          <a:xfrm>
            <a:off x="3306778" y="5157036"/>
            <a:ext cx="29400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桌子+砝码重力</a:t>
            </a:r>
          </a:p>
        </p:txBody>
      </p:sp>
      <p:sp>
        <p:nvSpPr>
          <p:cNvPr id="37921" name="Rectangle 33"/>
          <p:cNvSpPr>
            <a:spLocks noChangeArrowheads="1"/>
          </p:cNvSpPr>
          <p:nvPr/>
        </p:nvSpPr>
        <p:spPr bwMode="auto">
          <a:xfrm>
            <a:off x="3333225" y="5670200"/>
            <a:ext cx="29400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桌子+砝码重力</a:t>
            </a:r>
          </a:p>
        </p:txBody>
      </p:sp>
      <p:sp>
        <p:nvSpPr>
          <p:cNvPr id="37922" name="Rectangle 34"/>
          <p:cNvSpPr>
            <a:spLocks noChangeArrowheads="1"/>
          </p:cNvSpPr>
          <p:nvPr/>
        </p:nvSpPr>
        <p:spPr bwMode="auto">
          <a:xfrm>
            <a:off x="6492673" y="4598970"/>
            <a:ext cx="171661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桌脚</a:t>
            </a:r>
          </a:p>
        </p:txBody>
      </p:sp>
      <p:sp>
        <p:nvSpPr>
          <p:cNvPr id="37923" name="Rectangle 35"/>
          <p:cNvSpPr>
            <a:spLocks noChangeArrowheads="1"/>
          </p:cNvSpPr>
          <p:nvPr/>
        </p:nvSpPr>
        <p:spPr bwMode="auto">
          <a:xfrm>
            <a:off x="6466668" y="5138918"/>
            <a:ext cx="13335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桌脚</a:t>
            </a:r>
          </a:p>
        </p:txBody>
      </p:sp>
      <p:sp>
        <p:nvSpPr>
          <p:cNvPr id="37924" name="Rectangle 36"/>
          <p:cNvSpPr>
            <a:spLocks noChangeArrowheads="1"/>
          </p:cNvSpPr>
          <p:nvPr/>
        </p:nvSpPr>
        <p:spPr bwMode="auto">
          <a:xfrm>
            <a:off x="6507792" y="5662138"/>
            <a:ext cx="171661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桌面</a:t>
            </a:r>
          </a:p>
        </p:txBody>
      </p:sp>
      <p:sp>
        <p:nvSpPr>
          <p:cNvPr id="37925" name="Rectangle 37"/>
          <p:cNvSpPr>
            <a:spLocks noChangeArrowheads="1"/>
          </p:cNvSpPr>
          <p:nvPr/>
        </p:nvSpPr>
        <p:spPr bwMode="auto">
          <a:xfrm>
            <a:off x="8397026" y="4633816"/>
            <a:ext cx="1117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明显</a:t>
            </a:r>
          </a:p>
        </p:txBody>
      </p:sp>
      <p:sp>
        <p:nvSpPr>
          <p:cNvPr id="37926" name="Rectangle 38"/>
          <p:cNvSpPr>
            <a:spLocks noChangeArrowheads="1"/>
          </p:cNvSpPr>
          <p:nvPr/>
        </p:nvSpPr>
        <p:spPr bwMode="auto">
          <a:xfrm>
            <a:off x="8325018" y="5138918"/>
            <a:ext cx="174413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很明显</a:t>
            </a:r>
          </a:p>
        </p:txBody>
      </p:sp>
      <p:sp>
        <p:nvSpPr>
          <p:cNvPr id="37927" name="Rectangle 39"/>
          <p:cNvSpPr>
            <a:spLocks noChangeArrowheads="1"/>
          </p:cNvSpPr>
          <p:nvPr/>
        </p:nvSpPr>
        <p:spPr bwMode="auto">
          <a:xfrm>
            <a:off x="8308473" y="5683043"/>
            <a:ext cx="22690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不明显</a:t>
            </a:r>
          </a:p>
        </p:txBody>
      </p:sp>
      <p:grpSp>
        <p:nvGrpSpPr>
          <p:cNvPr id="14375" name="组合 5"/>
          <p:cNvGrpSpPr/>
          <p:nvPr/>
        </p:nvGrpSpPr>
        <p:grpSpPr bwMode="auto">
          <a:xfrm>
            <a:off x="1588032" y="1273334"/>
            <a:ext cx="8549217" cy="2164748"/>
            <a:chOff x="2042" y="4823"/>
            <a:chExt cx="10097" cy="3408"/>
          </a:xfrm>
        </p:grpSpPr>
        <p:pic>
          <p:nvPicPr>
            <p:cNvPr id="14377" name="图片 1" descr="03004001_副本"/>
            <p:cNvPicPr>
              <a:picLocks noChangeAspect="1" noChangeArrowheads="1"/>
            </p:cNvPicPr>
            <p:nvPr/>
          </p:nvPicPr>
          <p:blipFill>
            <a:blip r:embed="rId2">
              <a:grayscl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8726" b="28506"/>
            <a:stretch>
              <a:fillRect/>
            </a:stretch>
          </p:blipFill>
          <p:spPr bwMode="auto">
            <a:xfrm>
              <a:off x="2042" y="4823"/>
              <a:ext cx="10097" cy="3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78" name="文本框 4"/>
            <p:cNvSpPr txBox="1">
              <a:spLocks noChangeArrowheads="1"/>
            </p:cNvSpPr>
            <p:nvPr/>
          </p:nvSpPr>
          <p:spPr bwMode="auto">
            <a:xfrm>
              <a:off x="3455" y="7407"/>
              <a:ext cx="7989" cy="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28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甲                       乙                    丙</a:t>
              </a:r>
              <a:endParaRPr lang="en-US" altLang="zh-CN" sz="2800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19" grpId="0"/>
      <p:bldP spid="37920" grpId="0"/>
      <p:bldP spid="37921" grpId="0"/>
      <p:bldP spid="37922" grpId="0"/>
      <p:bldP spid="37923" grpId="0"/>
      <p:bldP spid="37924" grpId="0"/>
      <p:bldP spid="37925" grpId="0"/>
      <p:bldP spid="37926" grpId="0"/>
      <p:bldP spid="3792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3"/>
          <p:cNvSpPr txBox="1">
            <a:spLocks noChangeArrowheads="1"/>
          </p:cNvSpPr>
          <p:nvPr/>
        </p:nvSpPr>
        <p:spPr bwMode="auto">
          <a:xfrm>
            <a:off x="1055440" y="626619"/>
            <a:ext cx="265218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实验结果：</a:t>
            </a:r>
          </a:p>
        </p:txBody>
      </p:sp>
      <p:sp>
        <p:nvSpPr>
          <p:cNvPr id="38916" name="Text Box 4"/>
          <p:cNvSpPr txBox="1"/>
          <p:nvPr/>
        </p:nvSpPr>
        <p:spPr>
          <a:xfrm>
            <a:off x="983432" y="3559613"/>
            <a:ext cx="10513168" cy="743986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  <a:defRPr/>
            </a:pPr>
            <a:r>
              <a:rPr lang="zh-CN" altLang="en-US" sz="32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当</a:t>
            </a:r>
            <a:r>
              <a:rPr lang="zh-CN" altLang="en-US" sz="3200" noProof="1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受力面积</a:t>
            </a:r>
            <a:r>
              <a:rPr lang="zh-CN" altLang="en-US" sz="32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相同时，</a:t>
            </a:r>
            <a:r>
              <a:rPr lang="zh-CN" altLang="en-US" sz="3200" u="sng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3200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 越大，压力的作用效果越明显；</a:t>
            </a:r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983432" y="4917262"/>
            <a:ext cx="10657184" cy="7439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indent="0" eaLnBrk="1" hangingPunct="1">
              <a:lnSpc>
                <a:spcPct val="150000"/>
              </a:lnSpc>
              <a:spcBef>
                <a:spcPct val="50000"/>
              </a:spcBef>
            </a:pP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当</a:t>
            </a:r>
            <a:r>
              <a:rPr lang="zh-CN" altLang="en-US" sz="32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</a:t>
            </a: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相同时，</a:t>
            </a:r>
            <a:r>
              <a:rPr lang="zh-CN" altLang="en-US" sz="32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</a:t>
            </a: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越小，压力的作用效果越明显。</a:t>
            </a:r>
          </a:p>
        </p:txBody>
      </p:sp>
      <p:sp>
        <p:nvSpPr>
          <p:cNvPr id="38918" name="Text Box 6"/>
          <p:cNvSpPr txBox="1">
            <a:spLocks noChangeArrowheads="1"/>
          </p:cNvSpPr>
          <p:nvPr/>
        </p:nvSpPr>
        <p:spPr bwMode="auto">
          <a:xfrm>
            <a:off x="4687973" y="3685061"/>
            <a:ext cx="117466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</a:t>
            </a:r>
          </a:p>
        </p:txBody>
      </p:sp>
      <p:sp>
        <p:nvSpPr>
          <p:cNvPr id="38919" name="Text Box 7"/>
          <p:cNvSpPr txBox="1">
            <a:spLocks noChangeArrowheads="1"/>
          </p:cNvSpPr>
          <p:nvPr/>
        </p:nvSpPr>
        <p:spPr bwMode="auto">
          <a:xfrm>
            <a:off x="3919404" y="4997853"/>
            <a:ext cx="203940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受力面积</a:t>
            </a:r>
          </a:p>
        </p:txBody>
      </p:sp>
      <p:grpSp>
        <p:nvGrpSpPr>
          <p:cNvPr id="7" name="组合 5"/>
          <p:cNvGrpSpPr/>
          <p:nvPr/>
        </p:nvGrpSpPr>
        <p:grpSpPr bwMode="auto">
          <a:xfrm>
            <a:off x="1588032" y="1273334"/>
            <a:ext cx="8549217" cy="2164748"/>
            <a:chOff x="2042" y="4823"/>
            <a:chExt cx="10097" cy="3408"/>
          </a:xfrm>
        </p:grpSpPr>
        <p:pic>
          <p:nvPicPr>
            <p:cNvPr id="8" name="图片 1" descr="03004001_副本"/>
            <p:cNvPicPr>
              <a:picLocks noChangeAspect="1" noChangeArrowheads="1"/>
            </p:cNvPicPr>
            <p:nvPr/>
          </p:nvPicPr>
          <p:blipFill>
            <a:blip r:embed="rId3">
              <a:grayscl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11200"/>
                      </a14:imgEffect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8726" b="28506"/>
            <a:stretch>
              <a:fillRect/>
            </a:stretch>
          </p:blipFill>
          <p:spPr bwMode="auto">
            <a:xfrm>
              <a:off x="2042" y="4823"/>
              <a:ext cx="10097" cy="3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文本框 4"/>
            <p:cNvSpPr txBox="1">
              <a:spLocks noChangeArrowheads="1"/>
            </p:cNvSpPr>
            <p:nvPr/>
          </p:nvSpPr>
          <p:spPr bwMode="auto">
            <a:xfrm>
              <a:off x="3455" y="7407"/>
              <a:ext cx="7989" cy="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28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甲                       乙                    丙</a:t>
              </a:r>
              <a:endParaRPr lang="en-US" altLang="zh-CN" sz="2800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8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8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8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8" grpId="0"/>
      <p:bldP spid="389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3">
            <a:extLst>
              <a:ext uri="{FF2B5EF4-FFF2-40B4-BE49-F238E27FC236}">
                <a16:creationId xmlns:a16="http://schemas.microsoft.com/office/drawing/2014/main" id="{877F0984-333B-41EC-B190-E9B6ADD85332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5832F04E-55F5-445E-8F41-9DD3DCA283F2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CF8A7FE6-2A4E-43AC-A10C-01B9692083F5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06ABBCAE-9D88-4845-87B5-6EFB88C5E22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37D01F96-C505-436A-AFEE-63E30E754506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6B99B79A-2FA5-4036-8741-0AC202F6725F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B9A0ED00-7E08-4B12-83D4-579AD5069B17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FE8A56E5-5166-45A9-B78E-B77C6387C56E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6F170E82-6BCA-4823-A816-D953FC0F933B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07906CC5-C670-49CC-9172-C0C84BA01550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CA57DF47-1082-4640-A523-0828D9CFFC67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2BF42023-6859-4C3E-B7F4-D4607805EF2E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531EB5BE-79FA-4B00-82A4-7DF7ABBC177D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665E46A8-9AF0-4ADA-89B5-423770C39DAF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3143CF71-5CBB-4A6C-A1ED-885C7D4FE416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50B36A39-E9F3-4C5F-BD7B-44680D9E47E0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51D49514-A8ED-438D-A300-6864A696AFC9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781B80E7-A034-4821-83C2-26F6F2C331C7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10E7D579-A824-4969-8A4C-E3AF6C1037D2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0FA2952A-EF52-4C1D-9D2A-1C02B9643ACC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4B4A82E9-8D88-4D1F-9CCB-F7E7756946D3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82AEAAB0-17F8-4137-9C04-C39A846E8744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B8BAADF9-A789-45A6-97EF-EC2B1084852F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977B3651-3166-4768-87BF-72D2126C487F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35101E91-3E9A-46DE-95CA-7150FB277F00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67685B0F-29EC-4A94-BE73-5BF8E80D2093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F7DB8E10-26F4-4C63-8DE1-3875DBDC241D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0A5013F5-233F-4A20-9E32-8AD210F7A410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6AD3A84D-0574-4B88-877F-961245724BE0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45952175-FF90-4C48-A0AA-BC23DB5B7304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C7483E9-8A0F-448A-9B18-73E7EFFA60C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996D097D-FD53-4C55-9171-7E99C358306E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1FB324F1-A97D-4CC4-AADB-3E2276A30E44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309C67EA-C37D-4529-AAD7-B2086D5D1C3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F8A0EFC8-D673-457A-9CE1-E7AF04D77B03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72AAFBA5-C6EF-405F-A6CD-322B34C557B6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2034B7CB-8F01-41E9-9BA8-4369E91961E1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E59581E5-B961-4498-85E1-81F6B93A03C3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2F724301-6559-4CB8-8FFF-8EFBE544D2B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6CF2057D-63A7-4F69-AEEC-D1AF94346831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1A086C61-37BF-4E90-B2FB-220E5C71302C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6325C80-02B4-494B-9CFC-003436444872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6ECFD8AB-F978-419D-B464-058D503AEF5B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D0ED40BF-3F78-49BF-A008-4BA0FDAF8B3E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26EDE990-F885-4106-84A2-DF5FE04D651F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481D307A-FB40-42D1-936F-3629C84EC15D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91B81116-9666-4132-BF51-5098750FCF63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53C032E7-7738-4509-A4B8-CA4FA60A5FF2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22A08838-9495-4A0B-A074-9C5B1EBCCD35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87AFBFC1-8F9E-4CD7-8593-80DC8A646F5A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A09707CE-04CF-47AC-8E65-630E2528E156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5945C8B0-8991-403A-86D8-2BB2C5CD8F61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0D5E2107-93C9-40D8-9C59-6C36350AB959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CA7F776F-B4E1-4C85-98B6-AF60DA7760FD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BA195284-DA3B-4B8A-8C75-2A239EFFDAE5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BC1A8C7F-41F7-4BF5-A1B1-E90F452B7D14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DEE284DD-50F5-402B-9C78-DB97139F4716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663037DD-13A0-40CA-A22A-9E351433C55D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043927" y="5452744"/>
            <a:ext cx="58331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演示：探究影响压力作用效果的因素</a:t>
            </a:r>
          </a:p>
        </p:txBody>
      </p:sp>
      <p:sp>
        <p:nvSpPr>
          <p:cNvPr id="6" name="TextBox 3"/>
          <p:cNvSpPr txBox="1">
            <a:spLocks noChangeArrowheads="1"/>
          </p:cNvSpPr>
          <p:nvPr/>
        </p:nvSpPr>
        <p:spPr bwMode="auto">
          <a:xfrm>
            <a:off x="7044539" y="2140376"/>
            <a:ext cx="4296651" cy="2157967"/>
          </a:xfrm>
          <a:prstGeom prst="roundRect">
            <a:avLst/>
          </a:prstGeom>
          <a:solidFill>
            <a:schemeClr val="bg2"/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结论：</a:t>
            </a:r>
            <a:endParaRPr lang="en-US" altLang="zh-CN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30000"/>
              </a:lnSpc>
              <a:defRPr/>
            </a:pP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压力作用效果与</a:t>
            </a:r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压力大小</a:t>
            </a: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受力面积</a:t>
            </a: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</a:t>
            </a:r>
          </a:p>
        </p:txBody>
      </p:sp>
      <p:pic>
        <p:nvPicPr>
          <p:cNvPr id="7" name="Picture" descr="Pictur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9"/>
          <a:stretch>
            <a:fillRect/>
          </a:stretch>
        </p:blipFill>
        <p:spPr bwMode="auto">
          <a:xfrm>
            <a:off x="839416" y="1340768"/>
            <a:ext cx="5652669" cy="3888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43928" y="1564312"/>
            <a:ext cx="5268096" cy="2982633"/>
          </a:xfrm>
          <a:prstGeom prst="rect">
            <a:avLst/>
          </a:prstGeom>
        </p:spPr>
      </p:pic>
      <p:sp>
        <p:nvSpPr>
          <p:cNvPr id="8" name="任意多边形: 形状 12">
            <a:hlinkClick r:id="rId4" action="ppaction://hlinkfile"/>
          </p:cNvPr>
          <p:cNvSpPr/>
          <p:nvPr/>
        </p:nvSpPr>
        <p:spPr>
          <a:xfrm>
            <a:off x="2999135" y="2572424"/>
            <a:ext cx="936625" cy="936625"/>
          </a:xfrm>
          <a:custGeom>
            <a:avLst/>
            <a:gdLst>
              <a:gd name="connsiteX0" fmla="*/ 342284 w 936104"/>
              <a:gd name="connsiteY0" fmla="*/ 242052 h 936104"/>
              <a:gd name="connsiteX1" fmla="*/ 731941 w 936104"/>
              <a:gd name="connsiteY1" fmla="*/ 468053 h 936104"/>
              <a:gd name="connsiteX2" fmla="*/ 342284 w 936104"/>
              <a:gd name="connsiteY2" fmla="*/ 694054 h 936104"/>
              <a:gd name="connsiteX3" fmla="*/ 468052 w 936104"/>
              <a:gd name="connsiteY3" fmla="*/ 59688 h 936104"/>
              <a:gd name="connsiteX4" fmla="*/ 59688 w 936104"/>
              <a:gd name="connsiteY4" fmla="*/ 468052 h 936104"/>
              <a:gd name="connsiteX5" fmla="*/ 468052 w 936104"/>
              <a:gd name="connsiteY5" fmla="*/ 876416 h 936104"/>
              <a:gd name="connsiteX6" fmla="*/ 876416 w 936104"/>
              <a:gd name="connsiteY6" fmla="*/ 468052 h 936104"/>
              <a:gd name="connsiteX7" fmla="*/ 468052 w 936104"/>
              <a:gd name="connsiteY7" fmla="*/ 59688 h 936104"/>
              <a:gd name="connsiteX8" fmla="*/ 468052 w 936104"/>
              <a:gd name="connsiteY8" fmla="*/ 0 h 936104"/>
              <a:gd name="connsiteX9" fmla="*/ 936104 w 936104"/>
              <a:gd name="connsiteY9" fmla="*/ 468052 h 936104"/>
              <a:gd name="connsiteX10" fmla="*/ 468052 w 936104"/>
              <a:gd name="connsiteY10" fmla="*/ 936104 h 936104"/>
              <a:gd name="connsiteX11" fmla="*/ 0 w 936104"/>
              <a:gd name="connsiteY11" fmla="*/ 468052 h 936104"/>
              <a:gd name="connsiteX12" fmla="*/ 468052 w 936104"/>
              <a:gd name="connsiteY12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6104" h="936104">
                <a:moveTo>
                  <a:pt x="342284" y="242052"/>
                </a:moveTo>
                <a:lnTo>
                  <a:pt x="731941" y="468053"/>
                </a:lnTo>
                <a:lnTo>
                  <a:pt x="342284" y="694054"/>
                </a:lnTo>
                <a:close/>
                <a:moveTo>
                  <a:pt x="468052" y="59688"/>
                </a:moveTo>
                <a:cubicBezTo>
                  <a:pt x="242519" y="59688"/>
                  <a:pt x="59688" y="242519"/>
                  <a:pt x="59688" y="468052"/>
                </a:cubicBezTo>
                <a:cubicBezTo>
                  <a:pt x="59688" y="693585"/>
                  <a:pt x="242519" y="876416"/>
                  <a:pt x="468052" y="876416"/>
                </a:cubicBezTo>
                <a:cubicBezTo>
                  <a:pt x="693585" y="876416"/>
                  <a:pt x="876416" y="693585"/>
                  <a:pt x="876416" y="468052"/>
                </a:cubicBezTo>
                <a:cubicBezTo>
                  <a:pt x="876416" y="242519"/>
                  <a:pt x="693585" y="59688"/>
                  <a:pt x="468052" y="5968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262302" y="2717755"/>
            <a:ext cx="1674092" cy="954107"/>
          </a:xfrm>
          <a:prstGeom prst="rect">
            <a:avLst/>
          </a:prstGeom>
          <a:noFill/>
          <a:ln w="28575">
            <a:solidFill>
              <a:srgbClr val="00808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压力的作用效果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2313" y="2164013"/>
            <a:ext cx="2677838" cy="971550"/>
          </a:xfrm>
          <a:prstGeom prst="rect">
            <a:avLst/>
          </a:prstGeom>
          <a:noFill/>
          <a:ln w="28575">
            <a:solidFill>
              <a:srgbClr val="00808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相同受力面积，比较压力大小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572312" y="3235576"/>
            <a:ext cx="2677839" cy="971550"/>
          </a:xfrm>
          <a:prstGeom prst="rect">
            <a:avLst/>
          </a:prstGeom>
          <a:noFill/>
          <a:ln w="28575">
            <a:solidFill>
              <a:srgbClr val="00808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相同压力，比较受力面积大小</a:t>
            </a:r>
          </a:p>
        </p:txBody>
      </p:sp>
      <p:grpSp>
        <p:nvGrpSpPr>
          <p:cNvPr id="7" name="Group 24"/>
          <p:cNvGrpSpPr/>
          <p:nvPr/>
        </p:nvGrpSpPr>
        <p:grpSpPr bwMode="auto">
          <a:xfrm>
            <a:off x="4056250" y="2443413"/>
            <a:ext cx="1322387" cy="928688"/>
            <a:chOff x="1565" y="1616"/>
            <a:chExt cx="833" cy="585"/>
          </a:xfrm>
        </p:grpSpPr>
        <p:sp>
          <p:nvSpPr>
            <p:cNvPr id="8" name="右箭头 7"/>
            <p:cNvSpPr/>
            <p:nvPr/>
          </p:nvSpPr>
          <p:spPr>
            <a:xfrm>
              <a:off x="1565" y="2021"/>
              <a:ext cx="833" cy="180"/>
            </a:xfrm>
            <a:prstGeom prst="rightArrow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/>
              <a:endParaRPr lang="zh-CN" altLang="en-US" sz="2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678" y="1691"/>
              <a:ext cx="569" cy="330"/>
            </a:xfrm>
            <a:prstGeom prst="rect">
              <a:avLst/>
            </a:prstGeom>
            <a:solidFill>
              <a:schemeClr val="bg2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比较</a:t>
              </a:r>
            </a:p>
          </p:txBody>
        </p:sp>
      </p:grpSp>
      <p:grpSp>
        <p:nvGrpSpPr>
          <p:cNvPr id="10" name="组合 9"/>
          <p:cNvGrpSpPr/>
          <p:nvPr/>
        </p:nvGrpSpPr>
        <p:grpSpPr bwMode="auto">
          <a:xfrm>
            <a:off x="8469628" y="3030793"/>
            <a:ext cx="1641080" cy="2286000"/>
            <a:chOff x="6646045" y="3166072"/>
            <a:chExt cx="1640731" cy="2000264"/>
          </a:xfrm>
        </p:grpSpPr>
        <p:sp>
          <p:nvSpPr>
            <p:cNvPr id="11" name="手杖形箭头 10"/>
            <p:cNvSpPr/>
            <p:nvPr/>
          </p:nvSpPr>
          <p:spPr>
            <a:xfrm rot="5400000">
              <a:off x="6038736" y="3773381"/>
              <a:ext cx="2000264" cy="785646"/>
            </a:xfrm>
            <a:prstGeom prst="uturnArrow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671354" y="3643314"/>
              <a:ext cx="615422" cy="1023364"/>
            </a:xfrm>
            <a:prstGeom prst="rect">
              <a:avLst/>
            </a:prstGeom>
            <a:solidFill>
              <a:schemeClr val="bg2"/>
            </a:solidFill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vert="eaVert"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求比值</a:t>
              </a:r>
            </a:p>
          </p:txBody>
        </p:sp>
      </p:grp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103093" y="4687917"/>
            <a:ext cx="1800000" cy="972000"/>
          </a:xfrm>
          <a:prstGeom prst="rect">
            <a:avLst/>
          </a:prstGeom>
          <a:noFill/>
          <a:ln w="28575" algn="ctr">
            <a:solidFill>
              <a:srgbClr val="008080"/>
            </a:solidFill>
            <a:miter lim="800000"/>
          </a:ln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压力</a:t>
            </a:r>
            <a:r>
              <a:rPr lang="en-US" altLang="zh-CN" sz="2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</a:p>
          <a:p>
            <a:r>
              <a:rPr lang="zh-CN" altLang="en-US" sz="2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受力面积</a:t>
            </a:r>
          </a:p>
        </p:txBody>
      </p:sp>
      <p:grpSp>
        <p:nvGrpSpPr>
          <p:cNvPr id="14" name="Group 25"/>
          <p:cNvGrpSpPr/>
          <p:nvPr/>
        </p:nvGrpSpPr>
        <p:grpSpPr bwMode="auto">
          <a:xfrm>
            <a:off x="3983225" y="4508754"/>
            <a:ext cx="1785937" cy="808038"/>
            <a:chOff x="1519" y="2917"/>
            <a:chExt cx="1125" cy="509"/>
          </a:xfrm>
        </p:grpSpPr>
        <p:sp>
          <p:nvSpPr>
            <p:cNvPr id="15" name="左箭头 14"/>
            <p:cNvSpPr/>
            <p:nvPr/>
          </p:nvSpPr>
          <p:spPr>
            <a:xfrm>
              <a:off x="1519" y="3246"/>
              <a:ext cx="1125" cy="180"/>
            </a:xfrm>
            <a:prstGeom prst="leftArrow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834" y="2917"/>
              <a:ext cx="564" cy="330"/>
            </a:xfrm>
            <a:prstGeom prst="rect">
              <a:avLst/>
            </a:prstGeom>
            <a:solidFill>
              <a:schemeClr val="bg2"/>
            </a:solidFill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定义</a:t>
              </a: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2746483" y="4870494"/>
            <a:ext cx="902811" cy="523220"/>
          </a:xfrm>
          <a:prstGeom prst="rect">
            <a:avLst/>
          </a:prstGeom>
          <a:noFill/>
          <a:ln w="28575">
            <a:solidFill>
              <a:srgbClr val="00808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压强</a:t>
            </a:r>
          </a:p>
        </p:txBody>
      </p:sp>
      <p:sp>
        <p:nvSpPr>
          <p:cNvPr id="18" name="上箭头 17"/>
          <p:cNvSpPr/>
          <p:nvPr/>
        </p:nvSpPr>
        <p:spPr>
          <a:xfrm>
            <a:off x="3041837" y="3735638"/>
            <a:ext cx="214313" cy="1071563"/>
          </a:xfrm>
          <a:prstGeom prst="upArrow">
            <a:avLst/>
          </a:prstGeom>
          <a:solidFill>
            <a:schemeClr val="bg2">
              <a:lumMod val="25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9" name="组合 9"/>
          <p:cNvGrpSpPr/>
          <p:nvPr/>
        </p:nvGrpSpPr>
        <p:grpSpPr bwMode="auto">
          <a:xfrm>
            <a:off x="-96688" y="260648"/>
            <a:ext cx="4685430" cy="523220"/>
            <a:chOff x="0" y="623478"/>
            <a:chExt cx="4130111" cy="459160"/>
          </a:xfrm>
        </p:grpSpPr>
        <p:grpSp>
          <p:nvGrpSpPr>
            <p:cNvPr id="20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2" name="矩形 2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1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358450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压强</a:t>
              </a:r>
            </a:p>
          </p:txBody>
        </p:sp>
      </p:grpSp>
      <p:sp>
        <p:nvSpPr>
          <p:cNvPr id="24" name="Text Box 8"/>
          <p:cNvSpPr txBox="1">
            <a:spLocks noChangeArrowheads="1"/>
          </p:cNvSpPr>
          <p:nvPr/>
        </p:nvSpPr>
        <p:spPr bwMode="auto">
          <a:xfrm>
            <a:off x="3474827" y="1149501"/>
            <a:ext cx="4775324" cy="523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怎样表示压力的作用效果？</a:t>
            </a:r>
          </a:p>
        </p:txBody>
      </p:sp>
      <p:cxnSp>
        <p:nvCxnSpPr>
          <p:cNvPr id="3" name="直接连接符 2"/>
          <p:cNvCxnSpPr/>
          <p:nvPr/>
        </p:nvCxnSpPr>
        <p:spPr>
          <a:xfrm>
            <a:off x="6204192" y="5173917"/>
            <a:ext cx="1620000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13" grpId="0" animBg="1"/>
      <p:bldP spid="17" grpId="0" animBg="1"/>
      <p:bldP spid="1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ext Box 2"/>
          <p:cNvSpPr txBox="1">
            <a:spLocks noChangeArrowheads="1"/>
          </p:cNvSpPr>
          <p:nvPr/>
        </p:nvSpPr>
        <p:spPr bwMode="auto">
          <a:xfrm>
            <a:off x="2318255" y="1552099"/>
            <a:ext cx="75501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表示压力作用效果的物理量。</a:t>
            </a:r>
          </a:p>
        </p:txBody>
      </p:sp>
      <p:sp>
        <p:nvSpPr>
          <p:cNvPr id="39939" name="Text Box 3"/>
          <p:cNvSpPr txBox="1">
            <a:spLocks noChangeArrowheads="1"/>
          </p:cNvSpPr>
          <p:nvPr/>
        </p:nvSpPr>
        <p:spPr bwMode="auto">
          <a:xfrm>
            <a:off x="3265754" y="2558338"/>
            <a:ext cx="695661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物体所受压力的大小与受力面积之比。</a:t>
            </a:r>
          </a:p>
        </p:txBody>
      </p:sp>
      <p:sp>
        <p:nvSpPr>
          <p:cNvPr id="39940" name="Rectangle 4"/>
          <p:cNvSpPr>
            <a:spLocks noChangeArrowheads="1"/>
          </p:cNvSpPr>
          <p:nvPr/>
        </p:nvSpPr>
        <p:spPr bwMode="auto">
          <a:xfrm>
            <a:off x="1018858" y="1318096"/>
            <a:ext cx="1301751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zh-CN" altLang="en-US" sz="40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压强</a:t>
            </a:r>
          </a:p>
        </p:txBody>
      </p:sp>
      <p:sp>
        <p:nvSpPr>
          <p:cNvPr id="39941" name="Rectangle 5"/>
          <p:cNvSpPr>
            <a:spLocks noChangeArrowheads="1"/>
          </p:cNvSpPr>
          <p:nvPr/>
        </p:nvSpPr>
        <p:spPr bwMode="auto">
          <a:xfrm>
            <a:off x="1681702" y="2589116"/>
            <a:ext cx="45804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定义：</a:t>
            </a:r>
          </a:p>
        </p:txBody>
      </p:sp>
      <p:sp>
        <p:nvSpPr>
          <p:cNvPr id="39942" name="Text Box 6"/>
          <p:cNvSpPr txBox="1">
            <a:spLocks noChangeArrowheads="1"/>
          </p:cNvSpPr>
          <p:nvPr/>
        </p:nvSpPr>
        <p:spPr bwMode="auto">
          <a:xfrm>
            <a:off x="1715569" y="4637290"/>
            <a:ext cx="3860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公式：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3265754" y="4280567"/>
            <a:ext cx="5812366" cy="1236665"/>
            <a:chOff x="3145802" y="4359520"/>
            <a:chExt cx="5812366" cy="1236665"/>
          </a:xfrm>
        </p:grpSpPr>
        <p:grpSp>
          <p:nvGrpSpPr>
            <p:cNvPr id="2" name="Group 7"/>
            <p:cNvGrpSpPr/>
            <p:nvPr/>
          </p:nvGrpSpPr>
          <p:grpSpPr bwMode="auto">
            <a:xfrm>
              <a:off x="3145802" y="4359522"/>
              <a:ext cx="3577167" cy="1236663"/>
              <a:chOff x="1142" y="2448"/>
              <a:chExt cx="1690" cy="779"/>
            </a:xfrm>
          </p:grpSpPr>
          <p:sp>
            <p:nvSpPr>
              <p:cNvPr id="16405" name="Rectangle 8"/>
              <p:cNvSpPr>
                <a:spLocks noChangeArrowheads="1"/>
              </p:cNvSpPr>
              <p:nvPr/>
            </p:nvSpPr>
            <p:spPr bwMode="auto">
              <a:xfrm>
                <a:off x="1152" y="2448"/>
                <a:ext cx="1680" cy="3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406" name="Text Box 9"/>
              <p:cNvSpPr txBox="1">
                <a:spLocks noChangeArrowheads="1"/>
              </p:cNvSpPr>
              <p:nvPr/>
            </p:nvSpPr>
            <p:spPr bwMode="auto">
              <a:xfrm>
                <a:off x="1142" y="2678"/>
                <a:ext cx="679" cy="36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zh-CN" altLang="en-US" sz="3200" dirty="0">
                    <a:solidFill>
                      <a:schemeClr val="tx1"/>
                    </a:solidFill>
                  </a:rPr>
                  <a:t>压强 </a:t>
                </a:r>
                <a:r>
                  <a:rPr lang="en-US" altLang="zh-CN" sz="3200" dirty="0">
                    <a:solidFill>
                      <a:schemeClr val="tx1"/>
                    </a:solidFill>
                  </a:rPr>
                  <a:t>=</a:t>
                </a:r>
              </a:p>
            </p:txBody>
          </p:sp>
          <p:sp>
            <p:nvSpPr>
              <p:cNvPr id="16407" name="Line 10"/>
              <p:cNvSpPr>
                <a:spLocks noChangeShapeType="1"/>
              </p:cNvSpPr>
              <p:nvPr/>
            </p:nvSpPr>
            <p:spPr bwMode="auto">
              <a:xfrm>
                <a:off x="1832" y="2859"/>
                <a:ext cx="720" cy="0"/>
              </a:xfrm>
              <a:prstGeom prst="line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408" name="Text Box 11"/>
              <p:cNvSpPr txBox="1">
                <a:spLocks noChangeArrowheads="1"/>
              </p:cNvSpPr>
              <p:nvPr/>
            </p:nvSpPr>
            <p:spPr bwMode="auto">
              <a:xfrm>
                <a:off x="1972" y="2514"/>
                <a:ext cx="631" cy="36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zh-CN" altLang="en-US" sz="3200" dirty="0">
                    <a:solidFill>
                      <a:schemeClr val="tx1"/>
                    </a:solidFill>
                  </a:rPr>
                  <a:t>压力</a:t>
                </a:r>
              </a:p>
            </p:txBody>
          </p:sp>
          <p:sp>
            <p:nvSpPr>
              <p:cNvPr id="16409" name="Text Box 12"/>
              <p:cNvSpPr txBox="1">
                <a:spLocks noChangeArrowheads="1"/>
              </p:cNvSpPr>
              <p:nvPr/>
            </p:nvSpPr>
            <p:spPr bwMode="auto">
              <a:xfrm>
                <a:off x="1753" y="2859"/>
                <a:ext cx="907" cy="36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zh-CN" altLang="en-US" sz="3200" dirty="0">
                    <a:solidFill>
                      <a:schemeClr val="tx1"/>
                    </a:solidFill>
                  </a:rPr>
                  <a:t>受力面积</a:t>
                </a:r>
              </a:p>
            </p:txBody>
          </p:sp>
        </p:grpSp>
        <p:grpSp>
          <p:nvGrpSpPr>
            <p:cNvPr id="3" name="Group 13"/>
            <p:cNvGrpSpPr/>
            <p:nvPr/>
          </p:nvGrpSpPr>
          <p:grpSpPr bwMode="auto">
            <a:xfrm>
              <a:off x="7027768" y="4359520"/>
              <a:ext cx="1930400" cy="1184275"/>
              <a:chOff x="2976" y="2448"/>
              <a:chExt cx="912" cy="746"/>
            </a:xfrm>
          </p:grpSpPr>
          <p:sp>
            <p:nvSpPr>
              <p:cNvPr id="16400" name="Rectangle 14"/>
              <p:cNvSpPr>
                <a:spLocks noChangeArrowheads="1"/>
              </p:cNvSpPr>
              <p:nvPr/>
            </p:nvSpPr>
            <p:spPr bwMode="auto">
              <a:xfrm>
                <a:off x="2976" y="2448"/>
                <a:ext cx="912" cy="3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401" name="Text Box 15"/>
              <p:cNvSpPr txBox="1">
                <a:spLocks noChangeArrowheads="1"/>
              </p:cNvSpPr>
              <p:nvPr/>
            </p:nvSpPr>
            <p:spPr bwMode="auto">
              <a:xfrm>
                <a:off x="3024" y="2666"/>
                <a:ext cx="380" cy="36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3200" dirty="0">
                    <a:solidFill>
                      <a:schemeClr val="tx1"/>
                    </a:solidFill>
                  </a:rPr>
                  <a:t>p= </a:t>
                </a:r>
              </a:p>
            </p:txBody>
          </p:sp>
          <p:sp>
            <p:nvSpPr>
              <p:cNvPr id="16402" name="Line 16"/>
              <p:cNvSpPr>
                <a:spLocks noChangeShapeType="1"/>
              </p:cNvSpPr>
              <p:nvPr/>
            </p:nvSpPr>
            <p:spPr bwMode="auto">
              <a:xfrm>
                <a:off x="3466" y="2816"/>
                <a:ext cx="336" cy="0"/>
              </a:xfrm>
              <a:prstGeom prst="line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403" name="Text Box 17"/>
              <p:cNvSpPr txBox="1">
                <a:spLocks noChangeArrowheads="1"/>
              </p:cNvSpPr>
              <p:nvPr/>
            </p:nvSpPr>
            <p:spPr bwMode="auto">
              <a:xfrm>
                <a:off x="3514" y="2513"/>
                <a:ext cx="182" cy="36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3200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16404" name="Text Box 18"/>
              <p:cNvSpPr txBox="1">
                <a:spLocks noChangeArrowheads="1"/>
              </p:cNvSpPr>
              <p:nvPr/>
            </p:nvSpPr>
            <p:spPr bwMode="auto">
              <a:xfrm>
                <a:off x="3497" y="2826"/>
                <a:ext cx="189" cy="36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3200" dirty="0">
                    <a:solidFill>
                      <a:schemeClr val="tx1"/>
                    </a:solidFill>
                  </a:rPr>
                  <a:t>S</a:t>
                </a:r>
              </a:p>
            </p:txBody>
          </p:sp>
        </p:grpSp>
        <p:cxnSp>
          <p:nvCxnSpPr>
            <p:cNvPr id="5" name="直接连接符 4"/>
            <p:cNvCxnSpPr>
              <a:endCxn id="16407" idx="1"/>
            </p:cNvCxnSpPr>
            <p:nvPr/>
          </p:nvCxnSpPr>
          <p:spPr>
            <a:xfrm>
              <a:off x="4606301" y="5011985"/>
              <a:ext cx="1524000" cy="1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/>
            <p:cNvCxnSpPr/>
            <p:nvPr/>
          </p:nvCxnSpPr>
          <p:spPr>
            <a:xfrm>
              <a:off x="8008659" y="4986582"/>
              <a:ext cx="682579" cy="1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Text Box 3"/>
          <p:cNvSpPr txBox="1">
            <a:spLocks noChangeArrowheads="1"/>
          </p:cNvSpPr>
          <p:nvPr/>
        </p:nvSpPr>
        <p:spPr bwMode="auto">
          <a:xfrm>
            <a:off x="2051829" y="3410236"/>
            <a:ext cx="9384461" cy="523220"/>
          </a:xfrm>
          <a:prstGeom prst="rect">
            <a:avLst/>
          </a:prstGeom>
          <a:noFill/>
          <a:ln w="28575">
            <a:solidFill>
              <a:srgbClr val="000000"/>
            </a:solidFill>
            <a:prstDash val="dashDot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物理意义：压强在数值上等于物体单位面积上所受的压力。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9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38" grpId="0"/>
      <p:bldP spid="39939" grpId="0"/>
      <p:bldP spid="39940" grpId="0"/>
      <p:bldP spid="39941" grpId="0"/>
      <p:bldP spid="39942" grpId="0"/>
      <p:bldP spid="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AutoShape 2"/>
          <p:cNvSpPr>
            <a:spLocks noChangeArrowheads="1"/>
          </p:cNvSpPr>
          <p:nvPr/>
        </p:nvSpPr>
        <p:spPr bwMode="auto">
          <a:xfrm>
            <a:off x="6080674" y="4262969"/>
            <a:ext cx="4104456" cy="1141081"/>
          </a:xfrm>
          <a:prstGeom prst="cloudCallout">
            <a:avLst>
              <a:gd name="adj1" fmla="val -19069"/>
              <a:gd name="adj2" fmla="val 101824"/>
            </a:avLst>
          </a:prstGeom>
          <a:noFill/>
          <a:ln w="9525">
            <a:solidFill>
              <a:srgbClr val="FF0000"/>
            </a:solidFill>
            <a:round/>
          </a:ln>
        </p:spPr>
        <p:txBody>
          <a:bodyPr/>
          <a:lstStyle/>
          <a:p>
            <a:pPr algn="ctr"/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6348235" y="4547634"/>
            <a:ext cx="3657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 Pa   = 1 N / m</a:t>
            </a:r>
            <a:r>
              <a:rPr lang="en-US" altLang="zh-CN" sz="2800" baseline="30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882652" y="5869290"/>
            <a:ext cx="103568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rPr>
              <a:t>“</a:t>
            </a: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rPr>
              <a:t>帕”的含义</a:t>
            </a: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: 1</a:t>
            </a:r>
            <a:r>
              <a: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rPr>
              <a:t>平方米的面积上受到的压力是</a:t>
            </a: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rPr>
              <a:t>牛。</a:t>
            </a:r>
          </a:p>
        </p:txBody>
      </p:sp>
      <p:sp>
        <p:nvSpPr>
          <p:cNvPr id="17413" name="Rectangle 5"/>
          <p:cNvSpPr>
            <a:spLocks noChangeArrowheads="1"/>
          </p:cNvSpPr>
          <p:nvPr/>
        </p:nvSpPr>
        <p:spPr bwMode="auto">
          <a:xfrm>
            <a:off x="1717598" y="1205241"/>
            <a:ext cx="257982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压强单位：</a:t>
            </a:r>
          </a:p>
        </p:txBody>
      </p:sp>
      <p:grpSp>
        <p:nvGrpSpPr>
          <p:cNvPr id="17424" name="Group 8"/>
          <p:cNvGrpSpPr/>
          <p:nvPr/>
        </p:nvGrpSpPr>
        <p:grpSpPr bwMode="auto">
          <a:xfrm>
            <a:off x="3281160" y="1666876"/>
            <a:ext cx="3071283" cy="1268413"/>
            <a:chOff x="0" y="0"/>
            <a:chExt cx="1451" cy="799"/>
          </a:xfrm>
        </p:grpSpPr>
        <p:sp>
          <p:nvSpPr>
            <p:cNvPr id="17425" name="Text Box 9"/>
            <p:cNvSpPr txBox="1">
              <a:spLocks noChangeArrowheads="1"/>
            </p:cNvSpPr>
            <p:nvPr/>
          </p:nvSpPr>
          <p:spPr bwMode="auto">
            <a:xfrm>
              <a:off x="0" y="228"/>
              <a:ext cx="60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压强 </a:t>
              </a:r>
              <a:r>
                <a:rPr lang="en-US" altLang="zh-CN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=</a:t>
              </a:r>
            </a:p>
          </p:txBody>
        </p:sp>
        <p:sp>
          <p:nvSpPr>
            <p:cNvPr id="17426" name="Line 10"/>
            <p:cNvSpPr>
              <a:spLocks noChangeShapeType="1"/>
            </p:cNvSpPr>
            <p:nvPr/>
          </p:nvSpPr>
          <p:spPr bwMode="auto">
            <a:xfrm>
              <a:off x="680" y="408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27" name="Text Box 11"/>
            <p:cNvSpPr txBox="1">
              <a:spLocks noChangeArrowheads="1"/>
            </p:cNvSpPr>
            <p:nvPr/>
          </p:nvSpPr>
          <p:spPr bwMode="auto">
            <a:xfrm>
              <a:off x="820" y="0"/>
              <a:ext cx="63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压力</a:t>
              </a:r>
            </a:p>
          </p:txBody>
        </p:sp>
        <p:sp>
          <p:nvSpPr>
            <p:cNvPr id="17428" name="Text Box 12"/>
            <p:cNvSpPr txBox="1">
              <a:spLocks noChangeArrowheads="1"/>
            </p:cNvSpPr>
            <p:nvPr/>
          </p:nvSpPr>
          <p:spPr bwMode="auto">
            <a:xfrm>
              <a:off x="680" y="469"/>
              <a:ext cx="76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受力面积</a:t>
              </a:r>
            </a:p>
          </p:txBody>
        </p:sp>
      </p:grpSp>
      <p:sp>
        <p:nvSpPr>
          <p:cNvPr id="40973" name="Text Box 13"/>
          <p:cNvSpPr txBox="1">
            <a:spLocks noChangeArrowheads="1"/>
          </p:cNvSpPr>
          <p:nvPr/>
        </p:nvSpPr>
        <p:spPr bwMode="auto">
          <a:xfrm>
            <a:off x="882652" y="3376286"/>
            <a:ext cx="5178425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专用名称叫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帕斯卡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pascal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简称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帕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，符号为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</a:t>
            </a:r>
          </a:p>
        </p:txBody>
      </p:sp>
      <p:sp>
        <p:nvSpPr>
          <p:cNvPr id="40974" name="Text Box 14"/>
          <p:cNvSpPr txBox="1">
            <a:spLocks noChangeArrowheads="1"/>
          </p:cNvSpPr>
          <p:nvPr/>
        </p:nvSpPr>
        <p:spPr bwMode="auto">
          <a:xfrm>
            <a:off x="6652684" y="1362076"/>
            <a:ext cx="2641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牛顿（</a:t>
            </a:r>
            <a:r>
              <a:rPr lang="en-US" altLang="zh-CN" sz="28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</a:p>
        </p:txBody>
      </p:sp>
      <p:sp>
        <p:nvSpPr>
          <p:cNvPr id="40975" name="Text Box 15"/>
          <p:cNvSpPr txBox="1">
            <a:spLocks noChangeArrowheads="1"/>
          </p:cNvSpPr>
          <p:nvPr/>
        </p:nvSpPr>
        <p:spPr bwMode="auto">
          <a:xfrm>
            <a:off x="6589216" y="3212976"/>
            <a:ext cx="3251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平方米（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</a:t>
            </a:r>
            <a:r>
              <a:rPr lang="en-US" altLang="zh-CN" sz="2800" baseline="30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</a:p>
        </p:txBody>
      </p:sp>
      <p:sp>
        <p:nvSpPr>
          <p:cNvPr id="40976" name="Line 16"/>
          <p:cNvSpPr>
            <a:spLocks noChangeShapeType="1"/>
          </p:cNvSpPr>
          <p:nvPr/>
        </p:nvSpPr>
        <p:spPr bwMode="auto">
          <a:xfrm flipH="1">
            <a:off x="3060700" y="2552046"/>
            <a:ext cx="515020" cy="68645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977" name="Line 17"/>
          <p:cNvSpPr>
            <a:spLocks noChangeShapeType="1"/>
          </p:cNvSpPr>
          <p:nvPr/>
        </p:nvSpPr>
        <p:spPr bwMode="auto">
          <a:xfrm flipV="1">
            <a:off x="6144684" y="1666875"/>
            <a:ext cx="508000" cy="3048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978" name="Line 18"/>
          <p:cNvSpPr>
            <a:spLocks noChangeShapeType="1"/>
          </p:cNvSpPr>
          <p:nvPr/>
        </p:nvSpPr>
        <p:spPr bwMode="auto">
          <a:xfrm>
            <a:off x="6144684" y="2935289"/>
            <a:ext cx="508000" cy="331786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979" name="Rectangle 19"/>
          <p:cNvSpPr>
            <a:spLocks noChangeArrowheads="1"/>
          </p:cNvSpPr>
          <p:nvPr/>
        </p:nvSpPr>
        <p:spPr bwMode="auto">
          <a:xfrm>
            <a:off x="8040216" y="1911350"/>
            <a:ext cx="3962400" cy="11203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压强的单位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N/m</a:t>
            </a:r>
            <a:r>
              <a:rPr lang="en-US" altLang="zh-CN" sz="2800" baseline="30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  <a:p>
            <a:pPr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读作  牛每平方米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0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0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0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40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0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0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40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0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0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0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0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0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0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 tmFilter="0,0; .5, 1; 1, 1"/>
                                        <p:tgtEl>
                                          <p:spTgt spid="40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2" grpId="0" bldLvl="0" animBg="1"/>
      <p:bldP spid="40964" grpId="0" bldLvl="0" animBg="1"/>
      <p:bldP spid="40973" grpId="0"/>
      <p:bldP spid="40974" grpId="0"/>
      <p:bldP spid="40975" grpId="0"/>
      <p:bldP spid="40976" grpId="0" animBg="1"/>
      <p:bldP spid="40977" grpId="0" animBg="1"/>
      <p:bldP spid="40978" grpId="0" animBg="1"/>
      <p:bldP spid="4097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23">
            <a:extLst>
              <a:ext uri="{FF2B5EF4-FFF2-40B4-BE49-F238E27FC236}">
                <a16:creationId xmlns:a16="http://schemas.microsoft.com/office/drawing/2014/main" id="{61605CF9-06D6-4F0D-8397-16E5340D657D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BE61EF5D-C64B-4854-AD18-C1D203AB6915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A2D07231-BD90-4378-ADAF-B5C7E8A12441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BDE9B5D9-77F7-40F7-AAEF-D462CF5E1D83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F999D99C-4EB7-4CCC-9EEA-8471C48BE950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61712CA7-C4DF-4C96-B7DF-56A604AA8ED5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3F834CA7-5E7B-438B-A8C5-6C73DE3CA0C7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9C41267D-9307-49F7-A363-D2152AEA5A6A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74FABE23-65E6-4DE9-B3F9-3069B7637848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544A7956-D0B7-46B5-82BF-BB5A29139E92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2A154878-F577-4B57-A50B-2305FE189DBB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4546EF36-6565-4FAE-BE0F-8E3DB4A57CE3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3BA15B2B-8042-4326-BB3C-9109F47D9D56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2ADF2CE1-7F9B-4E1A-AB0D-F22E304609A7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774722CB-CFCF-40BF-86EE-61BCED37A614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776D1BDB-40E7-48CB-BF0C-57C4576410AF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C220C4D7-FE44-42AC-BBB6-29804C9983E5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56475A0B-561B-4F00-A828-D5D716A2D67F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0BAEF725-35B9-421F-A871-D2ECE5CABE50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6DFDD830-9B16-4E71-8385-F1C1F25F83F0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E9CAAA87-41BA-4418-9C73-242DA470FAEF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2D18D081-359D-45AA-BC59-F534475A2EA3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199CCE22-E1C9-4219-9C76-0A41DB64B09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3EADBC40-17AE-4698-9D9D-21F066C79064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96D961CB-AF39-4F87-9602-C35227BAF7B5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FA0E1A4A-FC83-4FAF-BECB-F13EB61305ED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A2DA4F8-6BA9-46CA-B4E5-1D6D7E3DAAFD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58BF9D0D-EC9D-47A4-B015-6AF953DE99F1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8B21F09C-5AC1-4402-BAA9-010CB71ED763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6A8C5B0B-73DF-48FE-B5CA-C85156386042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99FB77D7-A340-4537-8FDB-5E1FDB64F71D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5FBB282A-5B57-48AD-9AEB-A925B36BBDBA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44AB7A16-1B76-4E89-88F1-D5052B3E3A69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93FCDE05-1391-4C40-B4FB-0E9FFFCBFC20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7DF5F862-9BB7-4973-86A9-84F38003C931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7AE2A127-CCE9-4BE7-BCAE-D875005E1677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4FB0DC6F-5777-4B7E-990E-E1D894453205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1233113-D835-41E0-AB3C-D4A94C910A73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00EA12CB-E250-4CEF-88DD-93110E80DD7B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795A468E-6B53-4C15-ACE9-8F46D0B07144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04805EEA-945A-496E-A2F9-C492E0BDDB33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0EEB8618-1DBE-4907-B74A-3038D3C8B040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95BD2777-C2CA-4849-8DFC-DFF2CD817464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535A03FA-CD9A-4498-BDEB-EDE3E79659BB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0193C31D-E865-4795-B293-B45CB4036D60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CE78CD29-97E6-4CFA-B6C8-E3110DB64F25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0E071C1C-C1E8-4836-AFBF-CB4E4ACD2539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2F5E3130-FBB0-47B5-87A2-8EEF1AAD2986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80ABABEB-8F28-4EFB-9D1A-4A6C121EAB5F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29A594F6-F50A-45AF-AC51-3879BA0D92D5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0C7F3CD6-9729-497D-B8F6-12401DF64D7A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14ACFE69-C8B1-45CD-944D-5DED5DFF27E5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0F8AC37E-85B4-49E6-AD6F-1985109D5C52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80AFE1F8-988C-488D-832D-3BC2061548C5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A6326B3F-8376-4BE6-A073-0DE9F1591883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0F01D879-6E1E-4355-A6E1-2EB36940ECF3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083A267A-F70C-40E9-BF37-680FFB8D4175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F209DDCA-029F-4A43-98F0-98CA01C2A6D2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987" name="Text Box 3"/>
          <p:cNvSpPr txBox="1">
            <a:spLocks noChangeArrowheads="1"/>
          </p:cNvSpPr>
          <p:nvPr/>
        </p:nvSpPr>
        <p:spPr bwMode="auto">
          <a:xfrm>
            <a:off x="1291024" y="3861048"/>
            <a:ext cx="8928992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indent="0" eaLnBrk="1" hangingPunct="1"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一颗西瓜子平放在桌面上，对桌面的压强约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 Pa</a:t>
            </a:r>
          </a:p>
          <a:p>
            <a:pPr marL="0" indent="0" eaLnBrk="1" hangingPunct="1"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一张报纸平放时对桌面的压强约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0.5 Pa</a:t>
            </a:r>
          </a:p>
          <a:p>
            <a:pPr marL="0" indent="0" eaLnBrk="1" hangingPunct="1">
              <a:spcBef>
                <a:spcPct val="5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成年人站立时对地面的压强约为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1.5×10</a:t>
            </a:r>
            <a:r>
              <a:rPr lang="en-US" altLang="zh-CN" sz="2800" baseline="30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Pa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1600" b="96600" l="1800" r="99600"/>
                    </a14:imgEffect>
                  </a14:imgLayer>
                </a14:imgProps>
              </a:ext>
            </a:extLst>
          </a:blip>
          <a:srcRect t="20864"/>
          <a:stretch>
            <a:fillRect/>
          </a:stretch>
        </p:blipFill>
        <p:spPr>
          <a:xfrm>
            <a:off x="1127447" y="1288736"/>
            <a:ext cx="2795507" cy="2212272"/>
          </a:xfrm>
          <a:prstGeom prst="rect">
            <a:avLst/>
          </a:prstGeom>
        </p:spPr>
      </p:pic>
      <p:pic>
        <p:nvPicPr>
          <p:cNvPr id="6" name="图片 5" descr="C:\Users\Administrator\Desktop\图片1副本.png图片1副本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4778375" y="1193165"/>
            <a:ext cx="2515870" cy="227520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</a:blip>
          <a:srcRect l="21019" t="21631" r="23402" b="6761"/>
          <a:stretch>
            <a:fillRect/>
          </a:stretch>
        </p:blipFill>
        <p:spPr>
          <a:xfrm>
            <a:off x="8760296" y="1260854"/>
            <a:ext cx="1661168" cy="2140264"/>
          </a:xfrm>
          <a:prstGeom prst="rect">
            <a:avLst/>
          </a:prstGeom>
        </p:spPr>
      </p:pic>
      <p:grpSp>
        <p:nvGrpSpPr>
          <p:cNvPr id="8" name="组合 9"/>
          <p:cNvGrpSpPr/>
          <p:nvPr/>
        </p:nvGrpSpPr>
        <p:grpSpPr bwMode="auto">
          <a:xfrm>
            <a:off x="-96688" y="260648"/>
            <a:ext cx="4685430" cy="523220"/>
            <a:chOff x="0" y="623478"/>
            <a:chExt cx="4130111" cy="459160"/>
          </a:xfrm>
        </p:grpSpPr>
        <p:grpSp>
          <p:nvGrpSpPr>
            <p:cNvPr id="9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2" name="矩形 11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358450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常见的压强大小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9"/>
          <p:cNvGrpSpPr/>
          <p:nvPr/>
        </p:nvGrpSpPr>
        <p:grpSpPr bwMode="auto">
          <a:xfrm>
            <a:off x="-96688" y="332656"/>
            <a:ext cx="4295775" cy="523875"/>
            <a:chOff x="0" y="623478"/>
            <a:chExt cx="3786638" cy="459735"/>
          </a:xfrm>
        </p:grpSpPr>
        <p:grpSp>
          <p:nvGrpSpPr>
            <p:cNvPr id="1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6" name="矩形 1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7" name="矩形 1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5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r="11289" b="3783"/>
          <a:stretch>
            <a:fillRect/>
          </a:stretch>
        </p:blipFill>
        <p:spPr>
          <a:xfrm>
            <a:off x="1737" y="1196309"/>
            <a:ext cx="5869447" cy="4176909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2" t="1659" r="710" b="2124"/>
          <a:stretch>
            <a:fillRect/>
          </a:stretch>
        </p:blipFill>
        <p:spPr>
          <a:xfrm>
            <a:off x="5871184" y="1196753"/>
            <a:ext cx="6320816" cy="4176465"/>
          </a:xfrm>
          <a:prstGeom prst="rect">
            <a:avLst/>
          </a:prstGeom>
        </p:spPr>
      </p:pic>
      <p:sp>
        <p:nvSpPr>
          <p:cNvPr id="7" name="TextBox 5"/>
          <p:cNvSpPr>
            <a:spLocks noChangeArrowheads="1"/>
          </p:cNvSpPr>
          <p:nvPr/>
        </p:nvSpPr>
        <p:spPr bwMode="auto">
          <a:xfrm>
            <a:off x="191344" y="5661248"/>
            <a:ext cx="11593288" cy="547750"/>
          </a:xfrm>
          <a:custGeom>
            <a:avLst/>
            <a:gdLst>
              <a:gd name="T0" fmla="*/ 3071834 w 3071834"/>
              <a:gd name="T1" fmla="*/ 1140738 h 2281476"/>
              <a:gd name="T2" fmla="*/ 1535917 w 3071834"/>
              <a:gd name="T3" fmla="*/ 2281476 h 2281476"/>
              <a:gd name="T4" fmla="*/ 0 w 3071834"/>
              <a:gd name="T5" fmla="*/ 1140738 h 2281476"/>
              <a:gd name="T6" fmla="*/ 1535917 w 3071834"/>
              <a:gd name="T7" fmla="*/ 0 h 2281476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111372 w 3071834"/>
              <a:gd name="T13" fmla="*/ 111372 h 2281476"/>
              <a:gd name="T14" fmla="*/ 2960462 w 3071834"/>
              <a:gd name="T15" fmla="*/ 2170104 h 228147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071834" h="2281476">
                <a:moveTo>
                  <a:pt x="380254" y="0"/>
                </a:moveTo>
                <a:lnTo>
                  <a:pt x="3071834" y="0"/>
                </a:lnTo>
                <a:lnTo>
                  <a:pt x="3071834" y="1901222"/>
                </a:lnTo>
                <a:cubicBezTo>
                  <a:pt x="3071834" y="2111230"/>
                  <a:pt x="2901588" y="2281475"/>
                  <a:pt x="2691580" y="2281476"/>
                </a:cubicBezTo>
                <a:lnTo>
                  <a:pt x="0" y="2281476"/>
                </a:lnTo>
                <a:lnTo>
                  <a:pt x="0" y="380254"/>
                </a:lnTo>
                <a:cubicBezTo>
                  <a:pt x="0" y="170245"/>
                  <a:pt x="170245" y="0"/>
                  <a:pt x="380254" y="0"/>
                </a:cubicBezTo>
                <a:cubicBezTo>
                  <a:pt x="380254" y="0"/>
                  <a:pt x="380254" y="0"/>
                  <a:pt x="380254" y="0"/>
                </a:cubicBezTo>
                <a:close/>
              </a:path>
            </a:pathLst>
          </a:custGeom>
          <a:noFill/>
          <a:ln w="25400" algn="ctr">
            <a:noFill/>
            <a:miter lim="800000"/>
          </a:ln>
        </p:spPr>
        <p:txBody>
          <a:bodyPr wrap="square" lIns="54000" tIns="10800" rIns="18000" bIns="1080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在雪地上行走时会留下明显的脚印，而滑雪时却不会，这是为什么呢？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11424" y="786189"/>
            <a:ext cx="10369152" cy="13849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水平桌面上放一本书，书所受的重力为</a:t>
            </a:r>
            <a:r>
              <a:rPr lang="en-US" altLang="zh-CN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 N</a:t>
            </a:r>
            <a:r>
              <a:rPr lang="zh-CN" altLang="en-US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，与桌面的接触面积为</a:t>
            </a:r>
            <a:r>
              <a:rPr lang="en-US" altLang="zh-CN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 × 10</a:t>
            </a:r>
            <a:r>
              <a:rPr lang="en-US" altLang="zh-CN" sz="2800" baseline="300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-2 </a:t>
            </a:r>
            <a:r>
              <a:rPr lang="en-US" altLang="zh-CN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</a:t>
            </a:r>
            <a:r>
              <a:rPr lang="en-US" altLang="zh-CN" sz="2800" baseline="300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，计算书对桌面的压强。</a:t>
            </a:r>
          </a:p>
        </p:txBody>
      </p:sp>
      <p:sp>
        <p:nvSpPr>
          <p:cNvPr id="3079" name="TextBox 3"/>
          <p:cNvSpPr txBox="1">
            <a:spLocks noChangeArrowheads="1"/>
          </p:cNvSpPr>
          <p:nvPr/>
        </p:nvSpPr>
        <p:spPr bwMode="auto">
          <a:xfrm>
            <a:off x="3551156" y="2905780"/>
            <a:ext cx="16319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即：</a:t>
            </a:r>
          </a:p>
        </p:txBody>
      </p:sp>
      <p:sp>
        <p:nvSpPr>
          <p:cNvPr id="3080" name="TextBox 4"/>
          <p:cNvSpPr txBox="1">
            <a:spLocks noChangeArrowheads="1"/>
          </p:cNvSpPr>
          <p:nvPr/>
        </p:nvSpPr>
        <p:spPr bwMode="auto">
          <a:xfrm>
            <a:off x="1343472" y="2276872"/>
            <a:ext cx="825711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解：书对桌面的压力大小等于它的重力，</a:t>
            </a: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4608838" y="2905780"/>
            <a:ext cx="196880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 N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1703512" y="3697868"/>
            <a:ext cx="269817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桌面的受力面积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4583832" y="3697868"/>
            <a:ext cx="265168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 × 10</a:t>
            </a:r>
            <a:r>
              <a:rPr lang="en-US" altLang="zh-CN" sz="2800" baseline="30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-2 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</a:t>
            </a:r>
            <a:r>
              <a:rPr lang="en-US" altLang="zh-CN" sz="2800" baseline="30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746851" y="4705980"/>
            <a:ext cx="162095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所以压强</a:t>
            </a:r>
          </a:p>
        </p:txBody>
      </p:sp>
      <p:sp>
        <p:nvSpPr>
          <p:cNvPr id="3085" name="TextBox 10"/>
          <p:cNvSpPr txBox="1">
            <a:spLocks noChangeArrowheads="1"/>
          </p:cNvSpPr>
          <p:nvPr/>
        </p:nvSpPr>
        <p:spPr bwMode="auto">
          <a:xfrm>
            <a:off x="1477668" y="5642084"/>
            <a:ext cx="76813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答：书对桌面的压强为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60 Pa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grpSp>
        <p:nvGrpSpPr>
          <p:cNvPr id="13" name="组合 9"/>
          <p:cNvGrpSpPr/>
          <p:nvPr/>
        </p:nvGrpSpPr>
        <p:grpSpPr bwMode="auto">
          <a:xfrm>
            <a:off x="-96688" y="241484"/>
            <a:ext cx="4685430" cy="523220"/>
            <a:chOff x="0" y="623478"/>
            <a:chExt cx="4130111" cy="459160"/>
          </a:xfrm>
        </p:grpSpPr>
        <p:grpSp>
          <p:nvGrpSpPr>
            <p:cNvPr id="1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6" name="矩形 1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7" name="矩形 1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5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358450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</a:t>
              </a: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4546220" y="4427046"/>
            <a:ext cx="6806364" cy="1107996"/>
            <a:chOff x="4546220" y="4427046"/>
            <a:chExt cx="6806364" cy="1107996"/>
          </a:xfrm>
        </p:grpSpPr>
        <p:sp>
          <p:nvSpPr>
            <p:cNvPr id="18" name="Text Box 15"/>
            <p:cNvSpPr txBox="1">
              <a:spLocks noChangeArrowheads="1"/>
            </p:cNvSpPr>
            <p:nvPr/>
          </p:nvSpPr>
          <p:spPr bwMode="auto">
            <a:xfrm>
              <a:off x="4546220" y="4624287"/>
              <a:ext cx="680636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eaLnBrk="1" hangingPunct="1">
                <a:spcBef>
                  <a:spcPct val="50000"/>
                </a:spcBef>
                <a:defRPr sz="2800">
                  <a:solidFill>
                    <a:srgbClr val="3333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r>
                <a:rPr lang="en-US" altLang="zh-CN" sz="3200" i="1" dirty="0">
                  <a:solidFill>
                    <a:srgbClr val="FF0000"/>
                  </a:solidFill>
                </a:rPr>
                <a:t>p</a:t>
              </a:r>
              <a:r>
                <a:rPr lang="en-US" altLang="zh-CN" sz="3200" dirty="0">
                  <a:solidFill>
                    <a:srgbClr val="FF0000"/>
                  </a:solidFill>
                </a:rPr>
                <a:t>=       =                     =60Pa </a:t>
              </a: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5251952" y="4427046"/>
              <a:ext cx="682579" cy="1081087"/>
              <a:chOff x="9234009" y="2285530"/>
              <a:chExt cx="682579" cy="1081087"/>
            </a:xfrm>
          </p:grpSpPr>
          <p:sp>
            <p:nvSpPr>
              <p:cNvPr id="19" name="Text Box 17"/>
              <p:cNvSpPr txBox="1">
                <a:spLocks noChangeArrowheads="1"/>
              </p:cNvSpPr>
              <p:nvPr/>
            </p:nvSpPr>
            <p:spPr bwMode="auto">
              <a:xfrm>
                <a:off x="9391885" y="2285530"/>
                <a:ext cx="385233" cy="584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3200" i="1" dirty="0">
                    <a:solidFill>
                      <a:srgbClr val="FF0000"/>
                    </a:solidFill>
                  </a:rPr>
                  <a:t>F</a:t>
                </a:r>
              </a:p>
            </p:txBody>
          </p:sp>
          <p:sp>
            <p:nvSpPr>
              <p:cNvPr id="20" name="Text Box 18"/>
              <p:cNvSpPr txBox="1">
                <a:spLocks noChangeArrowheads="1"/>
              </p:cNvSpPr>
              <p:nvPr/>
            </p:nvSpPr>
            <p:spPr bwMode="auto">
              <a:xfrm>
                <a:off x="9355901" y="2782417"/>
                <a:ext cx="400050" cy="584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3200" i="1" dirty="0">
                    <a:solidFill>
                      <a:srgbClr val="FF0000"/>
                    </a:solidFill>
                  </a:rPr>
                  <a:t>S</a:t>
                </a:r>
              </a:p>
            </p:txBody>
          </p:sp>
          <p:cxnSp>
            <p:nvCxnSpPr>
              <p:cNvPr id="21" name="直接连接符 20"/>
              <p:cNvCxnSpPr/>
              <p:nvPr/>
            </p:nvCxnSpPr>
            <p:spPr>
              <a:xfrm>
                <a:off x="9234009" y="2809404"/>
                <a:ext cx="682579" cy="1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组合 21"/>
            <p:cNvGrpSpPr/>
            <p:nvPr/>
          </p:nvGrpSpPr>
          <p:grpSpPr>
            <a:xfrm>
              <a:off x="6531805" y="4441368"/>
              <a:ext cx="2376264" cy="1093674"/>
              <a:chOff x="9391885" y="2299852"/>
              <a:chExt cx="2376264" cy="1093674"/>
            </a:xfrm>
          </p:grpSpPr>
          <p:sp>
            <p:nvSpPr>
              <p:cNvPr id="23" name="Text Box 17"/>
              <p:cNvSpPr txBox="1">
                <a:spLocks noChangeArrowheads="1"/>
              </p:cNvSpPr>
              <p:nvPr/>
            </p:nvSpPr>
            <p:spPr bwMode="auto">
              <a:xfrm>
                <a:off x="9945290" y="2299852"/>
                <a:ext cx="756485" cy="58477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3200" dirty="0">
                    <a:solidFill>
                      <a:srgbClr val="FF0000"/>
                    </a:solidFill>
                  </a:rPr>
                  <a:t>3N</a:t>
                </a:r>
              </a:p>
            </p:txBody>
          </p:sp>
          <p:sp>
            <p:nvSpPr>
              <p:cNvPr id="24" name="Text Box 18"/>
              <p:cNvSpPr txBox="1">
                <a:spLocks noChangeArrowheads="1"/>
              </p:cNvSpPr>
              <p:nvPr/>
            </p:nvSpPr>
            <p:spPr bwMode="auto">
              <a:xfrm>
                <a:off x="9391885" y="2808751"/>
                <a:ext cx="2376264" cy="58477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eaLnBrk="1" hangingPunct="1">
                  <a:spcBef>
                    <a:spcPct val="50000"/>
                  </a:spcBef>
                  <a:defRPr sz="2800">
                    <a:solidFill>
                      <a:srgbClr val="3333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r>
                  <a:rPr lang="en-US" altLang="zh-CN" sz="3200" dirty="0">
                    <a:solidFill>
                      <a:srgbClr val="FF0000"/>
                    </a:solidFill>
                  </a:rPr>
                  <a:t>5×10</a:t>
                </a:r>
                <a:r>
                  <a:rPr lang="en-US" altLang="zh-CN" sz="3200" baseline="30000" dirty="0">
                    <a:solidFill>
                      <a:srgbClr val="FF0000"/>
                    </a:solidFill>
                  </a:rPr>
                  <a:t>-2</a:t>
                </a:r>
                <a:r>
                  <a:rPr lang="en-US" altLang="zh-CN" sz="3200" dirty="0">
                    <a:solidFill>
                      <a:srgbClr val="FF0000"/>
                    </a:solidFill>
                  </a:rPr>
                  <a:t>m</a:t>
                </a:r>
                <a:r>
                  <a:rPr lang="en-US" altLang="zh-CN" sz="3200" baseline="30000" dirty="0">
                    <a:solidFill>
                      <a:srgbClr val="FF0000"/>
                    </a:solidFill>
                  </a:rPr>
                  <a:t>2</a:t>
                </a:r>
              </a:p>
            </p:txBody>
          </p:sp>
          <p:cxnSp>
            <p:nvCxnSpPr>
              <p:cNvPr id="25" name="直接连接符 24"/>
              <p:cNvCxnSpPr/>
              <p:nvPr/>
            </p:nvCxnSpPr>
            <p:spPr>
              <a:xfrm>
                <a:off x="9391885" y="2809404"/>
                <a:ext cx="2084475" cy="0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3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9" grpId="0"/>
      <p:bldP spid="3080" grpId="0"/>
      <p:bldP spid="6" grpId="0"/>
      <p:bldP spid="7" grpId="0"/>
      <p:bldP spid="8" grpId="0"/>
      <p:bldP spid="9" grpId="0"/>
      <p:bldP spid="308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 txBox="1">
            <a:spLocks noRot="1" noChangeArrowheads="1"/>
          </p:cNvSpPr>
          <p:nvPr/>
        </p:nvSpPr>
        <p:spPr bwMode="auto">
          <a:xfrm>
            <a:off x="838952" y="1412776"/>
            <a:ext cx="10226063" cy="3487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如图所示，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三个实心物体的体积、密度均相同，它们对水平桌面的压力分别为</a:t>
            </a:r>
            <a:r>
              <a:rPr lang="en-US" altLang="zh-CN" sz="2800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，它们对桌面的压强分别为</a:t>
            </a:r>
            <a:r>
              <a:rPr lang="en-US" altLang="zh-CN" sz="2800" i="1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aseline="-250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i="1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aseline="-250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i="1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aseline="-250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。则三个压力的大小关系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是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　　　　　　　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，压强自小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到大的顺序是</a:t>
            </a:r>
            <a:r>
              <a:rPr lang="zh-CN" altLang="en-US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　　　　　　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1580544" y="4000386"/>
            <a:ext cx="37443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3287688" y="4604742"/>
            <a:ext cx="35517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aseline="-2500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＜</a:t>
            </a:r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aseline="-2500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＜</a:t>
            </a:r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en-US" altLang="zh-CN" sz="2800" i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aseline="-2500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endParaRPr lang="en-US" altLang="zh-CN" sz="2800" baseline="-250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4837" name="Group 21"/>
          <p:cNvGrpSpPr/>
          <p:nvPr/>
        </p:nvGrpSpPr>
        <p:grpSpPr bwMode="auto">
          <a:xfrm>
            <a:off x="6481051" y="3124488"/>
            <a:ext cx="4464496" cy="1638794"/>
            <a:chOff x="2835" y="1525"/>
            <a:chExt cx="2630" cy="1134"/>
          </a:xfrm>
        </p:grpSpPr>
        <p:pic>
          <p:nvPicPr>
            <p:cNvPr id="34834" name="Picture 18"/>
            <p:cNvPicPr>
              <a:picLocks noChangeAspect="1" noChangeArrowheads="1"/>
            </p:cNvPicPr>
            <p:nvPr/>
          </p:nvPicPr>
          <p:blipFill>
            <a:blip r:embed="rId2">
              <a:grayscl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1525"/>
              <a:ext cx="2630" cy="11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4835" name="Text Box 19"/>
            <p:cNvSpPr txBox="1">
              <a:spLocks noChangeArrowheads="1"/>
            </p:cNvSpPr>
            <p:nvPr/>
          </p:nvSpPr>
          <p:spPr bwMode="auto">
            <a:xfrm>
              <a:off x="3151" y="2296"/>
              <a:ext cx="409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 A</a:t>
              </a:r>
            </a:p>
          </p:txBody>
        </p:sp>
        <p:sp>
          <p:nvSpPr>
            <p:cNvPr id="34836" name="Text Box 20"/>
            <p:cNvSpPr txBox="1">
              <a:spLocks noChangeArrowheads="1"/>
            </p:cNvSpPr>
            <p:nvPr/>
          </p:nvSpPr>
          <p:spPr bwMode="auto">
            <a:xfrm>
              <a:off x="3878" y="2296"/>
              <a:ext cx="45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  B</a:t>
              </a:r>
            </a:p>
          </p:txBody>
        </p:sp>
        <p:sp>
          <p:nvSpPr>
            <p:cNvPr id="34833" name="Text Box 17"/>
            <p:cNvSpPr txBox="1">
              <a:spLocks noChangeArrowheads="1"/>
            </p:cNvSpPr>
            <p:nvPr/>
          </p:nvSpPr>
          <p:spPr bwMode="auto">
            <a:xfrm>
              <a:off x="4830" y="2296"/>
              <a:ext cx="45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2800">
                  <a:latin typeface="微软雅黑" panose="020B0503020204020204" pitchFamily="34" charset="-122"/>
                  <a:ea typeface="微软雅黑" panose="020B0503020204020204" pitchFamily="34" charset="-122"/>
                </a:rPr>
                <a:t> C</a:t>
              </a:r>
            </a:p>
          </p:txBody>
        </p:sp>
      </p:grpSp>
      <p:grpSp>
        <p:nvGrpSpPr>
          <p:cNvPr id="13" name="组合 9"/>
          <p:cNvGrpSpPr/>
          <p:nvPr/>
        </p:nvGrpSpPr>
        <p:grpSpPr bwMode="auto">
          <a:xfrm>
            <a:off x="-96688" y="260648"/>
            <a:ext cx="4685430" cy="523220"/>
            <a:chOff x="0" y="623478"/>
            <a:chExt cx="4130111" cy="459160"/>
          </a:xfrm>
        </p:grpSpPr>
        <p:grpSp>
          <p:nvGrpSpPr>
            <p:cNvPr id="1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6" name="矩形 1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7" name="矩形 1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5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358450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文本框 1"/>
          <p:cNvSpPr txBox="1">
            <a:spLocks noChangeArrowheads="1"/>
          </p:cNvSpPr>
          <p:nvPr/>
        </p:nvSpPr>
        <p:spPr bwMode="auto">
          <a:xfrm>
            <a:off x="1343472" y="2359539"/>
            <a:ext cx="610880" cy="2246769"/>
          </a:xfrm>
          <a:prstGeom prst="flowChartAlternateProcess">
            <a:avLst/>
          </a:prstGeom>
          <a:solidFill>
            <a:srgbClr val="0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2000" tIns="0" rIns="0" bIns="36000">
            <a:spAutoFit/>
          </a:bodyPr>
          <a:lstStyle>
            <a:defPPr>
              <a:defRPr lang="zh-CN"/>
            </a:defPPr>
            <a:lvl1pPr eaLnBrk="1" hangingPunct="1">
              <a:defRPr sz="2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压力与压强</a:t>
            </a:r>
          </a:p>
        </p:txBody>
      </p:sp>
      <p:sp>
        <p:nvSpPr>
          <p:cNvPr id="19459" name="文本框 2"/>
          <p:cNvSpPr txBox="1">
            <a:spLocks noChangeArrowheads="1"/>
          </p:cNvSpPr>
          <p:nvPr/>
        </p:nvSpPr>
        <p:spPr bwMode="auto">
          <a:xfrm>
            <a:off x="2748988" y="2497543"/>
            <a:ext cx="4187378" cy="523220"/>
          </a:xfrm>
          <a:prstGeom prst="rect">
            <a:avLst/>
          </a:prstGeom>
          <a:solidFill>
            <a:srgbClr val="FFE699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400">
                <a:solidFill>
                  <a:schemeClr val="dk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 marL="1143000" indent="-22860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 marL="1600200" indent="-22860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 marL="2057400" indent="-22860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r>
              <a:rPr lang="zh-CN" altLang="en-US" sz="2800" dirty="0"/>
              <a:t>影响压力作用效果的因素</a:t>
            </a:r>
          </a:p>
        </p:txBody>
      </p:sp>
      <p:sp>
        <p:nvSpPr>
          <p:cNvPr id="19460" name="文本框 3"/>
          <p:cNvSpPr txBox="1">
            <a:spLocks noChangeArrowheads="1"/>
          </p:cNvSpPr>
          <p:nvPr/>
        </p:nvSpPr>
        <p:spPr bwMode="auto">
          <a:xfrm>
            <a:off x="2748988" y="5018312"/>
            <a:ext cx="911166" cy="523220"/>
          </a:xfrm>
          <a:prstGeom prst="rect">
            <a:avLst/>
          </a:prstGeom>
          <a:solidFill>
            <a:srgbClr val="FFE699"/>
          </a:solidFill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400">
                <a:solidFill>
                  <a:schemeClr val="dk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 marL="1143000" indent="-22860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 marL="1600200" indent="-22860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 marL="2057400" indent="-22860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r>
              <a:rPr lang="zh-CN" altLang="en-US" sz="2800" dirty="0"/>
              <a:t>压强</a:t>
            </a:r>
          </a:p>
        </p:txBody>
      </p:sp>
      <p:sp>
        <p:nvSpPr>
          <p:cNvPr id="19461" name="文本框 4"/>
          <p:cNvSpPr txBox="1">
            <a:spLocks noChangeArrowheads="1"/>
          </p:cNvSpPr>
          <p:nvPr/>
        </p:nvSpPr>
        <p:spPr bwMode="auto">
          <a:xfrm>
            <a:off x="7333225" y="1882144"/>
            <a:ext cx="899285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压力</a:t>
            </a:r>
          </a:p>
        </p:txBody>
      </p:sp>
      <p:sp>
        <p:nvSpPr>
          <p:cNvPr id="19462" name="文本框 5"/>
          <p:cNvSpPr txBox="1">
            <a:spLocks noChangeArrowheads="1"/>
          </p:cNvSpPr>
          <p:nvPr/>
        </p:nvSpPr>
        <p:spPr bwMode="auto">
          <a:xfrm>
            <a:off x="7368414" y="3172172"/>
            <a:ext cx="1656184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受力面积</a:t>
            </a:r>
          </a:p>
        </p:txBody>
      </p:sp>
      <p:sp>
        <p:nvSpPr>
          <p:cNvPr id="19467" name="文本框 2"/>
          <p:cNvSpPr txBox="1">
            <a:spLocks noChangeArrowheads="1"/>
          </p:cNvSpPr>
          <p:nvPr/>
        </p:nvSpPr>
        <p:spPr bwMode="auto">
          <a:xfrm>
            <a:off x="2759902" y="1196752"/>
            <a:ext cx="6724976" cy="523220"/>
          </a:xfrm>
          <a:prstGeom prst="rect">
            <a:avLst/>
          </a:prstGeom>
          <a:solidFill>
            <a:srgbClr val="FFE699"/>
          </a:solidFill>
          <a:ln w="9525">
            <a:solidFill>
              <a:schemeClr val="accent2">
                <a:lumMod val="20000"/>
                <a:lumOff val="80000"/>
              </a:schemeClr>
            </a:solidFill>
            <a:miter lim="800000"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400">
                <a:solidFill>
                  <a:schemeClr val="dk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 marL="1143000" indent="-22860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 marL="1600200" indent="-22860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 marL="2057400" indent="-228600" eaLnBrk="0" hangingPunct="0"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r>
              <a:rPr lang="zh-CN" altLang="en-US" sz="2800" dirty="0"/>
              <a:t>压力</a:t>
            </a:r>
            <a:r>
              <a:rPr lang="en-US" altLang="zh-CN" sz="2800" dirty="0"/>
              <a:t>:</a:t>
            </a:r>
            <a:r>
              <a:rPr lang="zh-CN" altLang="en-US" sz="2800" dirty="0"/>
              <a:t>把垂直压在物体表面上的力叫做压力</a:t>
            </a:r>
          </a:p>
        </p:txBody>
      </p:sp>
      <p:sp>
        <p:nvSpPr>
          <p:cNvPr id="19468" name="文本框 2"/>
          <p:cNvSpPr txBox="1">
            <a:spLocks noChangeArrowheads="1"/>
          </p:cNvSpPr>
          <p:nvPr/>
        </p:nvSpPr>
        <p:spPr bwMode="auto">
          <a:xfrm>
            <a:off x="4118997" y="4257106"/>
            <a:ext cx="7311108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物体所受压力的大小与受力面积之比叫做压强</a:t>
            </a:r>
          </a:p>
        </p:txBody>
      </p:sp>
      <p:grpSp>
        <p:nvGrpSpPr>
          <p:cNvPr id="19" name="组合 9"/>
          <p:cNvGrpSpPr/>
          <p:nvPr/>
        </p:nvGrpSpPr>
        <p:grpSpPr bwMode="auto">
          <a:xfrm>
            <a:off x="-96688" y="260648"/>
            <a:ext cx="4685430" cy="523220"/>
            <a:chOff x="0" y="623478"/>
            <a:chExt cx="4130111" cy="459160"/>
          </a:xfrm>
        </p:grpSpPr>
        <p:grpSp>
          <p:nvGrpSpPr>
            <p:cNvPr id="20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2" name="矩形 2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1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358450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7843" y="5520296"/>
            <a:ext cx="1552575" cy="933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7" name="组合 26"/>
          <p:cNvGrpSpPr/>
          <p:nvPr/>
        </p:nvGrpSpPr>
        <p:grpSpPr>
          <a:xfrm>
            <a:off x="1954353" y="1426940"/>
            <a:ext cx="695494" cy="3872023"/>
            <a:chOff x="1775520" y="2156166"/>
            <a:chExt cx="695494" cy="2364582"/>
          </a:xfrm>
        </p:grpSpPr>
        <p:cxnSp>
          <p:nvCxnSpPr>
            <p:cNvPr id="28" name="直接连接符 27"/>
            <p:cNvCxnSpPr/>
            <p:nvPr/>
          </p:nvCxnSpPr>
          <p:spPr>
            <a:xfrm>
              <a:off x="1775520" y="3417803"/>
              <a:ext cx="335494" cy="11197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组合 31"/>
          <p:cNvGrpSpPr/>
          <p:nvPr/>
        </p:nvGrpSpPr>
        <p:grpSpPr>
          <a:xfrm>
            <a:off x="6979131" y="2141340"/>
            <a:ext cx="389283" cy="1298829"/>
            <a:chOff x="1775520" y="2156166"/>
            <a:chExt cx="695494" cy="2364582"/>
          </a:xfrm>
        </p:grpSpPr>
        <p:cxnSp>
          <p:nvCxnSpPr>
            <p:cNvPr id="33" name="直接连接符 32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接连接符 35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组合 36"/>
          <p:cNvGrpSpPr/>
          <p:nvPr/>
        </p:nvGrpSpPr>
        <p:grpSpPr>
          <a:xfrm>
            <a:off x="3696006" y="4564302"/>
            <a:ext cx="389283" cy="1429750"/>
            <a:chOff x="1775520" y="2156166"/>
            <a:chExt cx="695494" cy="2364582"/>
          </a:xfrm>
        </p:grpSpPr>
        <p:cxnSp>
          <p:nvCxnSpPr>
            <p:cNvPr id="38" name="直接连接符 37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 bwMode="auto">
          <a:xfrm>
            <a:off x="-96688" y="260648"/>
            <a:ext cx="4295775" cy="523875"/>
            <a:chOff x="0" y="623478"/>
            <a:chExt cx="3786638" cy="459735"/>
          </a:xfrm>
        </p:grpSpPr>
        <p:grpSp>
          <p:nvGrpSpPr>
            <p:cNvPr id="17" name="组合 16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9" name="矩形 18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0" name="矩形 1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8" name="文本框 16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1487488" y="1376008"/>
            <a:ext cx="8653331" cy="66255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．如图中表示物体对支持面的压力正确的是（　　）</a:t>
            </a:r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3431704" y="4040688"/>
            <a:ext cx="1693092" cy="66255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	B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6722522" y="3977647"/>
            <a:ext cx="1107996" cy="66255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7968208" y="3995440"/>
            <a:ext cx="1741182" cy="66255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	D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0" y="295275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2085489" y="4040688"/>
            <a:ext cx="797013" cy="662554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Rectangle 8"/>
          <p:cNvSpPr>
            <a:spLocks noChangeArrowheads="1"/>
          </p:cNvSpPr>
          <p:nvPr/>
        </p:nvSpPr>
        <p:spPr bwMode="auto">
          <a:xfrm>
            <a:off x="8150397" y="1376008"/>
            <a:ext cx="1741182" cy="66255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	D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1454414" y="2794695"/>
            <a:ext cx="1806188" cy="1200745"/>
            <a:chOff x="1398104" y="5252591"/>
            <a:chExt cx="1806188" cy="1200745"/>
          </a:xfrm>
        </p:grpSpPr>
        <p:grpSp>
          <p:nvGrpSpPr>
            <p:cNvPr id="22" name="Group 76"/>
            <p:cNvGrpSpPr/>
            <p:nvPr/>
          </p:nvGrpSpPr>
          <p:grpSpPr bwMode="auto">
            <a:xfrm>
              <a:off x="1398104" y="5252591"/>
              <a:ext cx="1806188" cy="575176"/>
              <a:chOff x="156" y="2152"/>
              <a:chExt cx="948" cy="412"/>
            </a:xfrm>
          </p:grpSpPr>
          <p:sp>
            <p:nvSpPr>
              <p:cNvPr id="25" name="Rectangle 91" descr="栎木"/>
              <p:cNvSpPr>
                <a:spLocks noChangeArrowheads="1"/>
              </p:cNvSpPr>
              <p:nvPr/>
            </p:nvSpPr>
            <p:spPr bwMode="auto">
              <a:xfrm>
                <a:off x="384" y="2152"/>
                <a:ext cx="388" cy="357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en-US" altLang="zh-CN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26" name="Group 92"/>
              <p:cNvGrpSpPr/>
              <p:nvPr/>
            </p:nvGrpSpPr>
            <p:grpSpPr bwMode="auto">
              <a:xfrm>
                <a:off x="156" y="2505"/>
                <a:ext cx="948" cy="59"/>
                <a:chOff x="0" y="0"/>
                <a:chExt cx="1338" cy="130"/>
              </a:xfrm>
            </p:grpSpPr>
            <p:sp>
              <p:nvSpPr>
                <p:cNvPr id="27" name="Line 93"/>
                <p:cNvSpPr>
                  <a:spLocks noChangeShapeType="1"/>
                </p:cNvSpPr>
                <p:nvPr/>
              </p:nvSpPr>
              <p:spPr bwMode="auto">
                <a:xfrm flipH="1">
                  <a:off x="0" y="8"/>
                  <a:ext cx="120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8" name="Line 94"/>
                <p:cNvSpPr>
                  <a:spLocks noChangeShapeType="1"/>
                </p:cNvSpPr>
                <p:nvPr/>
              </p:nvSpPr>
              <p:spPr bwMode="auto">
                <a:xfrm flipH="1">
                  <a:off x="120" y="8"/>
                  <a:ext cx="121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9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241" y="8"/>
                  <a:ext cx="120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0" name="Line 96"/>
                <p:cNvSpPr>
                  <a:spLocks noChangeShapeType="1"/>
                </p:cNvSpPr>
                <p:nvPr/>
              </p:nvSpPr>
              <p:spPr bwMode="auto">
                <a:xfrm flipH="1">
                  <a:off x="361" y="8"/>
                  <a:ext cx="120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1" name="Line 97"/>
                <p:cNvSpPr>
                  <a:spLocks noChangeShapeType="1"/>
                </p:cNvSpPr>
                <p:nvPr/>
              </p:nvSpPr>
              <p:spPr bwMode="auto">
                <a:xfrm flipH="1">
                  <a:off x="481" y="8"/>
                  <a:ext cx="120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2" name="Line 98"/>
                <p:cNvSpPr>
                  <a:spLocks noChangeShapeType="1"/>
                </p:cNvSpPr>
                <p:nvPr/>
              </p:nvSpPr>
              <p:spPr bwMode="auto">
                <a:xfrm flipH="1">
                  <a:off x="601" y="8"/>
                  <a:ext cx="121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3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722" y="8"/>
                  <a:ext cx="120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4" name="Line 100"/>
                <p:cNvSpPr>
                  <a:spLocks noChangeShapeType="1"/>
                </p:cNvSpPr>
                <p:nvPr/>
              </p:nvSpPr>
              <p:spPr bwMode="auto">
                <a:xfrm flipH="1">
                  <a:off x="842" y="8"/>
                  <a:ext cx="120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5" name="Line 101"/>
                <p:cNvSpPr>
                  <a:spLocks noChangeShapeType="1"/>
                </p:cNvSpPr>
                <p:nvPr/>
              </p:nvSpPr>
              <p:spPr bwMode="auto">
                <a:xfrm flipH="1">
                  <a:off x="962" y="8"/>
                  <a:ext cx="120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6" name="Line 102"/>
                <p:cNvSpPr>
                  <a:spLocks noChangeShapeType="1"/>
                </p:cNvSpPr>
                <p:nvPr/>
              </p:nvSpPr>
              <p:spPr bwMode="auto">
                <a:xfrm flipH="1">
                  <a:off x="1082" y="8"/>
                  <a:ext cx="121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7" name="Line 103"/>
                <p:cNvSpPr>
                  <a:spLocks noChangeShapeType="1"/>
                </p:cNvSpPr>
                <p:nvPr/>
              </p:nvSpPr>
              <p:spPr bwMode="auto">
                <a:xfrm flipH="1">
                  <a:off x="1203" y="8"/>
                  <a:ext cx="120" cy="122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8" name="Line 104"/>
                <p:cNvSpPr>
                  <a:spLocks noChangeShapeType="1"/>
                </p:cNvSpPr>
                <p:nvPr/>
              </p:nvSpPr>
              <p:spPr bwMode="auto">
                <a:xfrm>
                  <a:off x="23" y="0"/>
                  <a:ext cx="1315" cy="0"/>
                </a:xfrm>
                <a:prstGeom prst="line">
                  <a:avLst/>
                </a:prstGeom>
                <a:noFill/>
                <a:ln w="38100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cxnSp>
          <p:nvCxnSpPr>
            <p:cNvPr id="9" name="直接箭头连接符 8"/>
            <p:cNvCxnSpPr/>
            <p:nvPr/>
          </p:nvCxnSpPr>
          <p:spPr>
            <a:xfrm>
              <a:off x="2202125" y="5512255"/>
              <a:ext cx="0" cy="941081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椭圆 9"/>
            <p:cNvSpPr/>
            <p:nvPr/>
          </p:nvSpPr>
          <p:spPr>
            <a:xfrm>
              <a:off x="2152428" y="5455390"/>
              <a:ext cx="115624" cy="1156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2365158" y="5881950"/>
              <a:ext cx="7377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i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endParaRPr lang="zh-CN" altLang="en-US" sz="2800" i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4004530" y="2851615"/>
            <a:ext cx="1512628" cy="1346568"/>
            <a:chOff x="4488784" y="5110191"/>
            <a:chExt cx="1512628" cy="1346568"/>
          </a:xfrm>
        </p:grpSpPr>
        <p:grpSp>
          <p:nvGrpSpPr>
            <p:cNvPr id="52" name="Group 26"/>
            <p:cNvGrpSpPr/>
            <p:nvPr/>
          </p:nvGrpSpPr>
          <p:grpSpPr bwMode="auto">
            <a:xfrm>
              <a:off x="4488784" y="5110191"/>
              <a:ext cx="1512628" cy="876028"/>
              <a:chOff x="2188" y="2430"/>
              <a:chExt cx="794" cy="681"/>
            </a:xfrm>
          </p:grpSpPr>
          <p:sp>
            <p:nvSpPr>
              <p:cNvPr id="53" name="AutoShape 27" descr="白色大理石"/>
              <p:cNvSpPr>
                <a:spLocks noChangeArrowheads="1"/>
              </p:cNvSpPr>
              <p:nvPr/>
            </p:nvSpPr>
            <p:spPr bwMode="auto">
              <a:xfrm>
                <a:off x="2188" y="2430"/>
                <a:ext cx="794" cy="681"/>
              </a:xfrm>
              <a:prstGeom prst="rtTriangle">
                <a:avLst/>
              </a:prstGeom>
              <a:noFill/>
              <a:ln w="19050">
                <a:solidFill>
                  <a:schemeClr val="tx1">
                    <a:lumMod val="85000"/>
                    <a:lumOff val="15000"/>
                  </a:schemeClr>
                </a:solidFill>
                <a:miter lim="800000"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None/>
                  <a:defRPr/>
                </a:pP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54" name="Rectangle 28" descr="栎木"/>
              <p:cNvSpPr>
                <a:spLocks noChangeArrowheads="1"/>
              </p:cNvSpPr>
              <p:nvPr/>
            </p:nvSpPr>
            <p:spPr bwMode="auto">
              <a:xfrm rot="1823024">
                <a:off x="2426" y="2481"/>
                <a:ext cx="318" cy="272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None/>
                  <a:defRPr/>
                </a:pP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cxnSp>
          <p:nvCxnSpPr>
            <p:cNvPr id="55" name="直接箭头连接符 54"/>
            <p:cNvCxnSpPr/>
            <p:nvPr/>
          </p:nvCxnSpPr>
          <p:spPr>
            <a:xfrm>
              <a:off x="5165654" y="5515678"/>
              <a:ext cx="0" cy="941081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椭圆 55"/>
            <p:cNvSpPr/>
            <p:nvPr/>
          </p:nvSpPr>
          <p:spPr>
            <a:xfrm>
              <a:off x="5115957" y="5458813"/>
              <a:ext cx="115624" cy="1156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文本框 56"/>
            <p:cNvSpPr txBox="1"/>
            <p:nvPr/>
          </p:nvSpPr>
          <p:spPr>
            <a:xfrm>
              <a:off x="4633791" y="5475029"/>
              <a:ext cx="7377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i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endParaRPr lang="zh-CN" altLang="en-US" sz="2800" i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6248631" y="2935617"/>
            <a:ext cx="1512629" cy="976873"/>
            <a:chOff x="4488783" y="5110191"/>
            <a:chExt cx="1512629" cy="976873"/>
          </a:xfrm>
        </p:grpSpPr>
        <p:grpSp>
          <p:nvGrpSpPr>
            <p:cNvPr id="60" name="Group 26"/>
            <p:cNvGrpSpPr/>
            <p:nvPr/>
          </p:nvGrpSpPr>
          <p:grpSpPr bwMode="auto">
            <a:xfrm>
              <a:off x="4488784" y="5110191"/>
              <a:ext cx="1512628" cy="876028"/>
              <a:chOff x="2188" y="2430"/>
              <a:chExt cx="794" cy="681"/>
            </a:xfrm>
          </p:grpSpPr>
          <p:sp>
            <p:nvSpPr>
              <p:cNvPr id="64" name="AutoShape 27" descr="白色大理石"/>
              <p:cNvSpPr>
                <a:spLocks noChangeArrowheads="1"/>
              </p:cNvSpPr>
              <p:nvPr/>
            </p:nvSpPr>
            <p:spPr bwMode="auto">
              <a:xfrm>
                <a:off x="2188" y="2430"/>
                <a:ext cx="794" cy="681"/>
              </a:xfrm>
              <a:prstGeom prst="rtTriangle">
                <a:avLst/>
              </a:prstGeom>
              <a:noFill/>
              <a:ln w="19050">
                <a:solidFill>
                  <a:schemeClr val="tx1">
                    <a:lumMod val="85000"/>
                    <a:lumOff val="15000"/>
                  </a:schemeClr>
                </a:solidFill>
                <a:miter lim="800000"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None/>
                  <a:defRPr/>
                </a:pP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65" name="Rectangle 28" descr="栎木"/>
              <p:cNvSpPr>
                <a:spLocks noChangeArrowheads="1"/>
              </p:cNvSpPr>
              <p:nvPr/>
            </p:nvSpPr>
            <p:spPr bwMode="auto">
              <a:xfrm rot="1823024">
                <a:off x="2426" y="2481"/>
                <a:ext cx="318" cy="272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None/>
                  <a:defRPr/>
                </a:pP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cxnSp>
          <p:nvCxnSpPr>
            <p:cNvPr id="61" name="直接箭头连接符 60"/>
            <p:cNvCxnSpPr/>
            <p:nvPr/>
          </p:nvCxnSpPr>
          <p:spPr>
            <a:xfrm flipH="1">
              <a:off x="4766123" y="5371662"/>
              <a:ext cx="448791" cy="715402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椭圆 61"/>
            <p:cNvSpPr/>
            <p:nvPr/>
          </p:nvSpPr>
          <p:spPr>
            <a:xfrm>
              <a:off x="5165217" y="5314797"/>
              <a:ext cx="115624" cy="11562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文本框 62"/>
            <p:cNvSpPr txBox="1"/>
            <p:nvPr/>
          </p:nvSpPr>
          <p:spPr>
            <a:xfrm>
              <a:off x="4488783" y="5396801"/>
              <a:ext cx="7377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i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endParaRPr lang="zh-CN" altLang="en-US" sz="2800" i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8492733" y="2952750"/>
            <a:ext cx="1512628" cy="1154120"/>
            <a:chOff x="5339686" y="5299216"/>
            <a:chExt cx="1512628" cy="1154120"/>
          </a:xfrm>
        </p:grpSpPr>
        <p:grpSp>
          <p:nvGrpSpPr>
            <p:cNvPr id="67" name="组合 66"/>
            <p:cNvGrpSpPr/>
            <p:nvPr/>
          </p:nvGrpSpPr>
          <p:grpSpPr>
            <a:xfrm>
              <a:off x="5339686" y="5299216"/>
              <a:ext cx="1512628" cy="1154120"/>
              <a:chOff x="4488784" y="5110191"/>
              <a:chExt cx="1512628" cy="1154120"/>
            </a:xfrm>
          </p:grpSpPr>
          <p:grpSp>
            <p:nvGrpSpPr>
              <p:cNvPr id="68" name="Group 26"/>
              <p:cNvGrpSpPr/>
              <p:nvPr/>
            </p:nvGrpSpPr>
            <p:grpSpPr bwMode="auto">
              <a:xfrm>
                <a:off x="4488784" y="5110191"/>
                <a:ext cx="1512628" cy="876028"/>
                <a:chOff x="2188" y="2430"/>
                <a:chExt cx="794" cy="681"/>
              </a:xfrm>
            </p:grpSpPr>
            <p:sp>
              <p:nvSpPr>
                <p:cNvPr id="72" name="AutoShape 27" descr="白色大理石"/>
                <p:cNvSpPr>
                  <a:spLocks noChangeArrowheads="1"/>
                </p:cNvSpPr>
                <p:nvPr/>
              </p:nvSpPr>
              <p:spPr bwMode="auto">
                <a:xfrm>
                  <a:off x="2188" y="2430"/>
                  <a:ext cx="794" cy="681"/>
                </a:xfrm>
                <a:prstGeom prst="rtTriangle">
                  <a:avLst/>
                </a:prstGeom>
                <a:noFill/>
                <a:ln w="19050">
                  <a:solidFill>
                    <a:schemeClr val="tx1">
                      <a:lumMod val="85000"/>
                      <a:lumOff val="15000"/>
                    </a:schemeClr>
                  </a:solidFill>
                  <a:miter lim="800000"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Arial" panose="020B0604020202020204" pitchFamily="34" charset="0"/>
                    <a:buNone/>
                    <a:defRPr/>
                  </a:pPr>
                  <a:endParaRPr kumimoji="0" lang="zh-CN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73" name="Rectangle 28" descr="栎木"/>
                <p:cNvSpPr>
                  <a:spLocks noChangeArrowheads="1"/>
                </p:cNvSpPr>
                <p:nvPr/>
              </p:nvSpPr>
              <p:spPr bwMode="auto">
                <a:xfrm rot="1823024">
                  <a:off x="2426" y="2481"/>
                  <a:ext cx="318" cy="272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Arial" panose="020B0604020202020204" pitchFamily="34" charset="0"/>
                    <a:buNone/>
                    <a:defRPr/>
                  </a:pPr>
                  <a:endParaRPr kumimoji="0" lang="zh-CN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cxnSp>
            <p:nvCxnSpPr>
              <p:cNvPr id="69" name="直接箭头连接符 68"/>
              <p:cNvCxnSpPr/>
              <p:nvPr/>
            </p:nvCxnSpPr>
            <p:spPr>
              <a:xfrm flipH="1">
                <a:off x="4709435" y="5515678"/>
                <a:ext cx="456220" cy="748633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椭圆 69"/>
              <p:cNvSpPr/>
              <p:nvPr/>
            </p:nvSpPr>
            <p:spPr>
              <a:xfrm>
                <a:off x="5115957" y="5458813"/>
                <a:ext cx="115624" cy="11562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文本框 70"/>
              <p:cNvSpPr txBox="1"/>
              <p:nvPr/>
            </p:nvSpPr>
            <p:spPr>
              <a:xfrm>
                <a:off x="4633791" y="5475029"/>
                <a:ext cx="7377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F</a:t>
                </a:r>
                <a:endParaRPr lang="zh-CN" altLang="en-US" sz="2800" i="1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58" name="矩形 57"/>
            <p:cNvSpPr/>
            <p:nvPr/>
          </p:nvSpPr>
          <p:spPr>
            <a:xfrm rot="1832979">
              <a:off x="5966980" y="5761936"/>
              <a:ext cx="225768" cy="229908"/>
            </a:xfrm>
            <a:prstGeom prst="rect">
              <a:avLst/>
            </a:prstGeom>
            <a:noFill/>
            <a:ln w="2857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483ECE2B-79E1-40A5-BBBC-753BE33AF23E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21A8A609-8B5B-4A47-85B0-C46EA95DFF4F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98A25D7F-4FCD-40B3-B306-B84B0FF65AF0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34F1EF0D-7CC6-4E18-A18B-2990E5C0AB44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5B6F4886-0C41-4118-B551-FF81553E2800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99DB95A0-42D7-4459-BD09-D9CB2D4FA100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2B18EF75-C3CF-42B0-BC08-AF12B344B8C5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248AA786-8431-4667-8B1C-E46D0A3D043B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4C21CCE9-C9A6-4820-B04B-F92E25FD9210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C7DDCD50-98E2-4EF2-BFA6-53611685713D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31BAE3C1-632C-41C7-95A4-ADCDE97331C0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0ACB4880-3310-496F-A41A-2BA536E721E2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3858500B-3B01-44DA-8E49-7E64DE8BC4C9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88F3C037-E0A4-47D6-91DB-F6D696C7DB05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03B0BB4B-7111-4619-BA83-64DED7353F5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CDA6163C-A257-40D1-96A6-E624AD313D76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529AE1D6-9413-4F6B-A1A7-0D0FA71349D2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4FAD4979-7C34-4F1A-A354-50BD652C475D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0F27BB8C-445E-4121-B0CF-B7D9A0956D56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0B1D382D-141F-40BD-AFD2-82A90F652DBD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861CF55-1DD3-4238-9907-A93199CF7DB0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0977922E-C7D5-4415-9232-B779B727E1FE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DB974028-85BE-4333-BF37-80C13CCCB8E1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B08C00E6-AB3D-437C-8DA0-A33E3B512A2D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0152E0B3-DCE5-4598-858A-FFBF79B538F2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D8058372-9B6D-4257-8D99-BB291C0C760D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8536B552-7B35-441B-9D14-A03A91588AC6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7678D69B-90FB-43BA-BC08-7887C8DF858E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F1DFB93B-25B1-4706-8537-668F2AE7CF81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90CF5B83-189C-486F-BF81-573606DABC69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1B132A5A-BD05-4BBD-92A4-1B674C79F8B6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E86CAFF5-4C73-4030-A0E1-731AEF1C19D8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13F97EA0-8D53-4B65-966F-235DF77507FC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BB4A3036-CEC0-4AD0-B422-EFB863D7AEE0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AD298A6-4C59-4A98-A8BF-A9B457D6DDDF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1D1AB60-5107-46A7-AFE9-CC6D22A32269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497C16D9-C007-47D9-8A66-9AFAE35923F4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3B643B31-1139-4F5E-AFBD-6284E63370C1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2981A109-2623-4167-8532-DF066D424F00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3A16DA3E-F8A5-47F6-B53B-710C7071A11F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B21F3137-8098-4E00-9C98-46385C4E9E1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E85E6FBE-D8AD-485F-B3C3-2DE9304DDD97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989F254C-B80D-4EB0-AE5D-5B76FFFCA8AB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15780210-B496-4551-82D0-589EB866D690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A23C0EC4-8C75-4532-90F6-9580A9E063D0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89EF2C6E-1955-4D4A-A6E8-894FB24D8B8B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5C50120C-094B-4C46-9041-3C93F6BBD03E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455E5B46-412A-428F-8005-94F78B5C7A29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250A00A0-4952-4929-AAFE-A62452F1A0CD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213539CD-9576-46EC-8DEB-4F9204402675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761942DC-2F68-49FF-BE20-CB36AE009CC6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3F92D751-9E1C-4D7D-9390-47785692C513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04C405B3-F300-4AFA-A421-B29F61365CA8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0CB5E4F4-122F-4AA5-A8E0-9153CC1E4AE3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6BA6FAB7-1095-454D-AFD6-8DCB4CEC1B72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579E565D-741E-4CB3-A3C6-5A7E0DE3DFF6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2D3F36B4-F9C9-4E0B-96DC-F8D498433D27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15536074-CEC3-48E7-A853-AFBE8E1BE1A0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1055440" y="1196752"/>
            <a:ext cx="972108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．将重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40N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的物体放在水平地面上，然后在竖直方向再加一个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10N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的力，那么压力大小（　　）</a:t>
            </a: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．一定等于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50N                   	B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．一定是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10N	</a:t>
            </a: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．可能是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30N	                          D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．可能是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10N</a:t>
            </a: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5045389" y="1844786"/>
            <a:ext cx="1741182" cy="66255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	C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695400" y="900162"/>
            <a:ext cx="11017224" cy="4616648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．如图所示，在“探究影响压力作用效果的因素”的实验中，下列说法正确的是（　　）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①甲、乙两次实验中，小桌对海绵的压力大小相等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②甲图中小桌对海绵压力作用的效果比乙图中的明显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3438199" y="2222100"/>
            <a:ext cx="5625425" cy="1973833"/>
            <a:chOff x="5807968" y="757463"/>
            <a:chExt cx="5625425" cy="1973833"/>
          </a:xfrm>
        </p:grpSpPr>
        <p:pic>
          <p:nvPicPr>
            <p:cNvPr id="6" name="图片 1" descr="03004001_副本"/>
            <p:cNvPicPr>
              <a:picLocks noChangeAspect="1" noChangeArrowheads="1"/>
            </p:cNvPicPr>
            <p:nvPr/>
          </p:nvPicPr>
          <p:blipFill rotWithShape="1">
            <a:blip r:embed="rId2">
              <a:grayscl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199" t="33122" b="35444"/>
            <a:stretch>
              <a:fillRect/>
            </a:stretch>
          </p:blipFill>
          <p:spPr bwMode="auto">
            <a:xfrm>
              <a:off x="5807968" y="757463"/>
              <a:ext cx="5625425" cy="1512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文本框 3"/>
            <p:cNvSpPr txBox="1"/>
            <p:nvPr/>
          </p:nvSpPr>
          <p:spPr>
            <a:xfrm>
              <a:off x="6888088" y="2269631"/>
              <a:ext cx="37444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甲                             乙</a:t>
              </a: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695400" y="900162"/>
            <a:ext cx="11017224" cy="5262979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．如图所示，在“探究影响压力作用效果的因素”的实验中，下列说法正确的是（　　）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③甲、乙两次实验，说明压力作用的效果跟受力面积的大小有关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④甲、乙两次实验，可通过对比海绵被压下的深浅来反映压力的作用效果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703512" y="5870754"/>
            <a:ext cx="993710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460500" algn="l"/>
                <a:tab pos="2794000" algn="l"/>
                <a:tab pos="4064000" algn="l"/>
              </a:tabLst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．①②</a:t>
            </a:r>
            <a:r>
              <a:rPr kumimoji="0" lang="zh-CN" altLang="en-US" sz="2800" b="0" i="0" u="none" strike="noStrike" cap="none" normalizeH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    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．①②④	   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．①③④	  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．①②③④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2567608" y="1556792"/>
            <a:ext cx="1741182" cy="66255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	D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3438199" y="2222100"/>
            <a:ext cx="5625425" cy="1973833"/>
            <a:chOff x="5807968" y="757463"/>
            <a:chExt cx="5625425" cy="1973833"/>
          </a:xfrm>
        </p:grpSpPr>
        <p:pic>
          <p:nvPicPr>
            <p:cNvPr id="6" name="图片 1" descr="03004001_副本"/>
            <p:cNvPicPr>
              <a:picLocks noChangeAspect="1" noChangeArrowheads="1"/>
            </p:cNvPicPr>
            <p:nvPr/>
          </p:nvPicPr>
          <p:blipFill rotWithShape="1">
            <a:blip r:embed="rId2">
              <a:grayscl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199" t="33122" b="35444"/>
            <a:stretch>
              <a:fillRect/>
            </a:stretch>
          </p:blipFill>
          <p:spPr bwMode="auto">
            <a:xfrm>
              <a:off x="5807968" y="757463"/>
              <a:ext cx="5625425" cy="1512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文本框 3"/>
            <p:cNvSpPr txBox="1"/>
            <p:nvPr/>
          </p:nvSpPr>
          <p:spPr>
            <a:xfrm>
              <a:off x="6888088" y="2269631"/>
              <a:ext cx="37444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甲                             乙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055440" y="1628800"/>
            <a:ext cx="9937104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．小明同学重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600N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，走路时对地面的压强为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en-US" altLang="zh-CN" sz="2800" baseline="30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Pa 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，当他双脚站立时，对地面的压强为</a:t>
            </a:r>
            <a:r>
              <a:rPr lang="zh-CN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</a:t>
            </a:r>
            <a:r>
              <a:rPr lang="en-US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zh-CN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Pa 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。若他的书包重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60N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，背着书包走路时，他对地面的压力为</a:t>
            </a:r>
            <a:r>
              <a:rPr lang="zh-CN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</a:t>
            </a:r>
            <a:r>
              <a:rPr lang="en-US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zh-CN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，地面所受压强为</a:t>
            </a:r>
            <a:r>
              <a:rPr lang="zh-CN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</a:t>
            </a:r>
            <a:r>
              <a:rPr lang="en-US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zh-CN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</a:t>
            </a:r>
            <a:r>
              <a:rPr lang="en-US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Pa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3" name="矩形 2"/>
          <p:cNvSpPr/>
          <p:nvPr/>
        </p:nvSpPr>
        <p:spPr>
          <a:xfrm>
            <a:off x="6240016" y="2348880"/>
            <a:ext cx="122180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en-US" altLang="zh-CN" sz="2800" baseline="30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8040216" y="3049796"/>
            <a:ext cx="8146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660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2855640" y="3645024"/>
            <a:ext cx="151836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2.2</a:t>
            </a:r>
            <a:r>
              <a:rPr lang="zh-CN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en-US" altLang="zh-CN" sz="2800" baseline="30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/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/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/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/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/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/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/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1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36379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点击进入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580BEE81-B934-45F0-BE27-1C38B105E5A2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EB938D39-54F1-40A3-86F3-D17858156597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322FCF4A-7492-4219-B584-156126762BDA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27AE9ECF-0C3E-48D2-B554-B12D772FB55E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6D0618B1-8A8B-4F0B-9A14-189FB13D178A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BBD65B91-D575-4770-96F5-64A758B394A1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626CE878-D64B-48B3-AC6F-EF2AEA2CFD31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5B449D72-CEB4-479A-96B0-484B4A03D847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48BAD679-1952-4D8C-89F1-4A0FA32209FC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E4017CF2-62D8-4D4B-9226-1FE0FFCA001E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FCEF8A28-D0EB-4764-B34B-90E6947C203B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05B80432-EA5D-4753-B565-CF7155E62BCA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5D701BD3-CEBE-410D-ABB1-716816A46A5A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04EDB094-8D2E-4B24-9DDA-D89E6BC06AB0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1931D749-5CFF-49D7-96E6-A1CB4A9F84B8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452DC266-F9EC-4951-8A02-3FB9B3D99B7D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F6EDB446-17C1-4F19-B68D-0949C516CB53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6377BAF2-2C2D-40EA-BE5B-DC8F992C3932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A96A866E-7E9B-4C5B-9E7C-B274FE6C0C38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C9B6E049-5B28-41AC-B7CA-6B08F0C28871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543C3F04-B289-4A5A-9CDC-3F9E06C875EF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59C4AF43-714D-40E4-8EA0-62C4EA55A106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1E55756F-2D4C-4BC7-8E6D-DCBF6971DEC4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0BCB94F4-BBF4-4976-97CD-B6A826E8CD51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7E58766-24EE-48B6-A17E-53BF307B8521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DD072A9F-9EFF-45FB-9C25-55126EA5A4C4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81166BF5-C2D7-4EF4-82A5-9D5C92F8981D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197626D9-26A3-4ACB-B4D5-43CE1DCD1921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FCDA42FE-A95B-49D0-A307-7AC16C82B8FC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D609441D-59CA-462C-BE42-B5F5528C35B1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3A42A4EE-67A0-43B1-AD19-7A01C0317DAD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C5286609-7330-441C-B616-ABF2A5E87800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94AAB904-F851-4B1A-92DF-9417F3599EF6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2A6B186E-60EE-4B9A-8E51-5FAFA1FF0DE6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183C3E66-1F7C-4D58-AD47-1829CD9928B5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3FBEE8D5-C36B-49A0-9BA2-DA0A05FC76FA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CF9CF288-11BA-4F61-8684-14F80725DA47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E78A97CE-0D06-4C7D-9C0C-850DE3B6E79A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0098F833-5463-4402-B877-6B0531CF0D63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2F7FFC9D-23CE-4EC9-AECE-7455938EA90A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44CC6D7E-E86A-4DA3-A66C-2BDE8DEF3105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A48D5CC1-4A72-4F13-A9B2-3CA19E40FEEA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CD9D0C52-23E4-48BE-9490-A7285C628354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8C2F06C3-B7C7-4544-A5CB-214CC48A1948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54AD8BF9-CAF1-4698-A643-AB90F2C170E3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BA712A68-8F05-45D3-8875-33DD40DCB663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268E181F-3158-447E-8776-A80C6C7344FF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5E1ECE86-0FD1-45E7-ADD1-3FCD3E6ED9C1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11AEC5EB-36FA-4434-B3FA-F75976DEBBB0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3E104E76-4279-475D-B0C3-F536E4713597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9A37AD57-5851-4ED5-B9BB-80AE3C15C62E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7269F80C-DF58-42BE-B000-5FFD8716DECE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2389339C-7830-4184-A418-5F829276892C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A438E2C9-5E31-4010-A0AE-88FB35C637D7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4CCC195A-F276-4360-AB05-FEDB3B5DAAA1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BA82D4FA-217F-482C-A338-E99EB65B8224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CC1C8938-1361-484F-BEF4-99BDA2F94107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B73480C8-8420-4E8D-996B-29A9419814CC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ctr"/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lang="en-US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atinLnBrk="0">
              <a:lnSpc>
                <a:spcPct val="150000"/>
              </a:lnSpc>
            </a:pP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latinLnBrk="0">
              <a:lnSpc>
                <a:spcPct val="150000"/>
              </a:lnSpc>
            </a:pPr>
            <a:r>
              <a:rPr lang="zh-CN" altLang="en-US" sz="2800" b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部分素材选自网络，如有争议，请联系删改。</a:t>
            </a: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atinLnBrk="0">
              <a:lnSpc>
                <a:spcPct val="150000"/>
              </a:lnSpc>
            </a:pP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23">
            <a:extLst>
              <a:ext uri="{FF2B5EF4-FFF2-40B4-BE49-F238E27FC236}">
                <a16:creationId xmlns:a16="http://schemas.microsoft.com/office/drawing/2014/main" id="{27398818-48D5-4949-BF7D-B313CC3E937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16752399-B44D-4F07-9935-7C39678AE315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68065036-7ECC-45BD-851B-64CACCF7BDDB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9079BCFC-A5C1-4A2A-99F5-B7206380527A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507B9023-9326-41C4-88D5-820F73426A9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FAABD4A4-826B-4CD6-B12F-B01162B5F34D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53BE76FD-3CB5-461A-9F9D-88411D8A8DC6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16BC680-A4EE-4E94-9576-D582B85A27C1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2F271B5B-0984-4D0B-8277-37E0F48C1EE6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74867E93-9640-43A4-A952-1543423475D7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A9F9BBFA-E2B1-4711-8915-91F786F2F85E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99D27DD5-7349-4DE7-B652-77CDC0FB6D3C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B829EC1D-A86F-4475-9C3C-096872D30755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DC9618D9-7AB4-401F-BEE5-5C66F74FCFF5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F3A9899C-BEA8-459B-9FD5-58D5770B7060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D21482D2-49E1-4D62-AA5E-041F7E1B0EE2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504C9846-6DB4-46A9-A4A2-C5CBE672562B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9463942F-E442-470A-B864-52EC5CD7A2D2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8B21013A-7925-4179-8CCC-36115B3C618C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78311991-FA08-4D23-A2E7-926B6148B0AB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785041B9-1A9D-4104-8797-F63737CE7E32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2B9E1E0D-7C96-4FEF-A7EE-0D7B0CF6B074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60744593-1BCD-44C7-A7F6-CC4310791E7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1BC9FEAF-F21F-43B3-B35C-583F6D3F22D5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E93BB03D-193B-451E-B87A-E692AB2DB3B1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F361654D-84D4-413E-9952-473A42E0905A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40338296-402D-41FF-BDD8-BDB80AEA874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106CB8C0-C280-40CC-8913-AC8244FFC5C3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77A3AC74-426D-46BE-A50F-9BFE1662F664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9FFFEC17-8A9F-47A9-BEF0-2A5D0A1B24E0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E82A25E3-3916-41F6-91FA-055F8F44D00D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1DCA7265-9DC6-47AC-8AC3-CA27BB8AE830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904E5006-69CE-471D-99FC-5637FA5073A3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5B9D2352-64CA-45D2-80EA-7889CC0323DF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D3EF8346-ABF3-46CD-80A5-DEC6258E9A75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F729551A-F5DB-4CAB-A0C4-F3BE1A71E3BE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1EB68B17-B2B5-4522-9FBA-513FE275421F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628372DE-53A1-40EE-8158-F5A6EF1A7139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01E114AB-7E2A-4DF7-93AD-9A247955F9F5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F1EDF260-D5BA-42ED-BFB3-C5CB6735CE56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961A851D-0364-4EF1-AA2E-676880408C8B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134053F2-18C1-439D-BC43-BDC82BA22837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5548C63C-6381-4C8A-825F-53A56D693076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82C36796-20F5-4013-AD0F-B4CFD7B8A15B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30A8B96F-E59F-4589-B12C-262DEEA4829E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64A45F27-793A-4E9E-B4ED-C958DBD8F29E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DF14C884-7BD1-43E4-9D3D-B3B3D4490F1B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5B2825BD-AF4D-4105-B1EF-77F1C6A1A3C4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C1B97AB1-30F5-41EF-BE88-13DE3992CF7E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FFCB6433-8750-4D78-AAD5-08A2DD673968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6A377435-7978-456D-AA7D-37FBD6776E7C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0FCAFE34-B8A3-4302-96C9-0D0FA242E7FD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72EE3767-F171-4461-9960-F3EFB8F166FB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A6CBB704-8C63-4FC9-BE62-4F84A1B9BA5B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927B7492-0095-4FCB-B88E-CB6E3A620899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651E4926-24C3-4AB1-8A4C-2F0D6FB4239D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AEA18BF7-33B5-4980-9970-04725AF7D6F8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FC4B53FB-AAFD-4132-8C97-18225A580B44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316351" y="3279364"/>
            <a:ext cx="9257001" cy="1135054"/>
            <a:chOff x="2111375" y="3331373"/>
            <a:chExt cx="9257001" cy="1135054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331373"/>
              <a:ext cx="8441026" cy="1135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通过实验探究理解压强的概念，能用压强公式进行简单的计算。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（重点）</a:t>
              </a:r>
            </a:p>
          </p:txBody>
        </p:sp>
        <p:grpSp>
          <p:nvGrpSpPr>
            <p:cNvPr id="12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32783" y="4521020"/>
                <a:ext cx="659028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343472" y="2029204"/>
            <a:ext cx="9551384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92358"/>
              <a:ext cx="7921625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知道压力，会画压力示意图，知道压力和重力的区别；</a:t>
              </a:r>
            </a:p>
          </p:txBody>
        </p:sp>
        <p:grpSp>
          <p:nvGrpSpPr>
            <p:cNvPr id="17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08373" y="1585499"/>
                <a:ext cx="644050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5" name="组合 9"/>
          <p:cNvGrpSpPr/>
          <p:nvPr/>
        </p:nvGrpSpPr>
        <p:grpSpPr bwMode="auto">
          <a:xfrm>
            <a:off x="-96688" y="332656"/>
            <a:ext cx="4295775" cy="523875"/>
            <a:chOff x="0" y="623478"/>
            <a:chExt cx="3786638" cy="459735"/>
          </a:xfrm>
        </p:grpSpPr>
        <p:grpSp>
          <p:nvGrpSpPr>
            <p:cNvPr id="2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/>
          <p:nvPr/>
        </p:nvGrpSpPr>
        <p:grpSpPr bwMode="auto">
          <a:xfrm>
            <a:off x="1396911" y="2416856"/>
            <a:ext cx="2589259" cy="825731"/>
            <a:chOff x="207" y="2256"/>
            <a:chExt cx="1527" cy="782"/>
          </a:xfrm>
        </p:grpSpPr>
        <p:sp>
          <p:nvSpPr>
            <p:cNvPr id="6176" name="Line 19"/>
            <p:cNvSpPr>
              <a:spLocks noChangeShapeType="1"/>
            </p:cNvSpPr>
            <p:nvPr/>
          </p:nvSpPr>
          <p:spPr bwMode="auto">
            <a:xfrm flipV="1">
              <a:off x="207" y="3027"/>
              <a:ext cx="1527" cy="11"/>
            </a:xfrm>
            <a:prstGeom prst="line">
              <a:avLst/>
            </a:prstGeom>
            <a:ln w="76200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>
              <a:flatTx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177" name="AutoShape 20"/>
            <p:cNvSpPr>
              <a:spLocks noChangeArrowheads="1"/>
            </p:cNvSpPr>
            <p:nvPr/>
          </p:nvSpPr>
          <p:spPr bwMode="auto">
            <a:xfrm>
              <a:off x="555" y="2256"/>
              <a:ext cx="861" cy="771"/>
            </a:xfrm>
            <a:custGeom>
              <a:avLst/>
              <a:gdLst>
                <a:gd name="T0" fmla="*/ 0 w 21600"/>
                <a:gd name="T1" fmla="*/ 0 h 21600"/>
                <a:gd name="T2" fmla="*/ 5400 w 21600"/>
                <a:gd name="T3" fmla="*/ 21600 h 21600"/>
                <a:gd name="T4" fmla="*/ 16200 w 21600"/>
                <a:gd name="T5" fmla="*/ 21600 h 21600"/>
                <a:gd name="T6" fmla="*/ 2160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178" name="Line 21"/>
            <p:cNvSpPr>
              <a:spLocks noChangeShapeType="1"/>
            </p:cNvSpPr>
            <p:nvPr/>
          </p:nvSpPr>
          <p:spPr bwMode="auto">
            <a:xfrm flipH="1">
              <a:off x="1373" y="2482"/>
              <a:ext cx="45" cy="227"/>
            </a:xfrm>
            <a:prstGeom prst="line">
              <a:avLst/>
            </a:prstGeom>
            <a:noFill/>
            <a:ln w="38100">
              <a:solidFill>
                <a:schemeClr val="accent1">
                  <a:lumMod val="50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179" name="Line 22"/>
            <p:cNvSpPr>
              <a:spLocks noChangeShapeType="1"/>
            </p:cNvSpPr>
            <p:nvPr/>
          </p:nvSpPr>
          <p:spPr bwMode="auto">
            <a:xfrm flipV="1">
              <a:off x="1283" y="2482"/>
              <a:ext cx="136" cy="91"/>
            </a:xfrm>
            <a:prstGeom prst="line">
              <a:avLst/>
            </a:prstGeom>
            <a:noFill/>
            <a:ln w="38100">
              <a:solidFill>
                <a:schemeClr val="accent1">
                  <a:lumMod val="50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180" name="Line 23"/>
            <p:cNvSpPr>
              <a:spLocks noChangeShapeType="1"/>
            </p:cNvSpPr>
            <p:nvPr/>
          </p:nvSpPr>
          <p:spPr bwMode="auto">
            <a:xfrm flipV="1">
              <a:off x="1237" y="2709"/>
              <a:ext cx="136" cy="91"/>
            </a:xfrm>
            <a:prstGeom prst="line">
              <a:avLst/>
            </a:prstGeom>
            <a:noFill/>
            <a:ln w="38100">
              <a:solidFill>
                <a:schemeClr val="accent1">
                  <a:lumMod val="50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6648" name="Line 24"/>
          <p:cNvSpPr>
            <a:spLocks noChangeShapeType="1"/>
          </p:cNvSpPr>
          <p:nvPr/>
        </p:nvSpPr>
        <p:spPr bwMode="auto">
          <a:xfrm>
            <a:off x="2648540" y="3219361"/>
            <a:ext cx="0" cy="7921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6649" name="Text Box 25"/>
          <p:cNvSpPr txBox="1">
            <a:spLocks noChangeArrowheads="1"/>
          </p:cNvSpPr>
          <p:nvPr/>
        </p:nvSpPr>
        <p:spPr bwMode="auto">
          <a:xfrm>
            <a:off x="2351584" y="3986832"/>
            <a:ext cx="138853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F</a:t>
            </a:r>
          </a:p>
        </p:txBody>
      </p:sp>
      <p:grpSp>
        <p:nvGrpSpPr>
          <p:cNvPr id="3" name="Group 26"/>
          <p:cNvGrpSpPr/>
          <p:nvPr/>
        </p:nvGrpSpPr>
        <p:grpSpPr bwMode="auto">
          <a:xfrm>
            <a:off x="4933466" y="2403658"/>
            <a:ext cx="3025255" cy="876028"/>
            <a:chOff x="2188" y="2430"/>
            <a:chExt cx="1588" cy="681"/>
          </a:xfrm>
        </p:grpSpPr>
        <p:sp>
          <p:nvSpPr>
            <p:cNvPr id="6174" name="AutoShape 27" descr="白色大理石"/>
            <p:cNvSpPr>
              <a:spLocks noChangeArrowheads="1"/>
            </p:cNvSpPr>
            <p:nvPr/>
          </p:nvSpPr>
          <p:spPr bwMode="auto">
            <a:xfrm>
              <a:off x="2188" y="2430"/>
              <a:ext cx="1588" cy="681"/>
            </a:xfrm>
            <a:prstGeom prst="rtTriangle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  <a:miter lim="800000"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175" name="Rectangle 28" descr="栎木"/>
            <p:cNvSpPr>
              <a:spLocks noChangeArrowheads="1"/>
            </p:cNvSpPr>
            <p:nvPr/>
          </p:nvSpPr>
          <p:spPr bwMode="auto">
            <a:xfrm rot="1139842">
              <a:off x="2695" y="2456"/>
              <a:ext cx="318" cy="27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6653" name="Line 29"/>
          <p:cNvSpPr>
            <a:spLocks noChangeShapeType="1"/>
          </p:cNvSpPr>
          <p:nvPr/>
        </p:nvSpPr>
        <p:spPr bwMode="auto">
          <a:xfrm flipH="1">
            <a:off x="5735959" y="2762142"/>
            <a:ext cx="366691" cy="93766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6654" name="Text Box 30"/>
          <p:cNvSpPr txBox="1">
            <a:spLocks noChangeArrowheads="1"/>
          </p:cNvSpPr>
          <p:nvPr/>
        </p:nvSpPr>
        <p:spPr bwMode="auto">
          <a:xfrm>
            <a:off x="5386516" y="3615442"/>
            <a:ext cx="146309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8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F</a:t>
            </a:r>
          </a:p>
        </p:txBody>
      </p:sp>
      <p:grpSp>
        <p:nvGrpSpPr>
          <p:cNvPr id="4" name="Group 31"/>
          <p:cNvGrpSpPr/>
          <p:nvPr/>
        </p:nvGrpSpPr>
        <p:grpSpPr bwMode="auto">
          <a:xfrm>
            <a:off x="9696400" y="1906984"/>
            <a:ext cx="431800" cy="2314104"/>
            <a:chOff x="5091" y="2112"/>
            <a:chExt cx="272" cy="1588"/>
          </a:xfrm>
        </p:grpSpPr>
        <p:sp>
          <p:nvSpPr>
            <p:cNvPr id="6171" name="Line 32"/>
            <p:cNvSpPr>
              <a:spLocks noChangeShapeType="1"/>
            </p:cNvSpPr>
            <p:nvPr/>
          </p:nvSpPr>
          <p:spPr bwMode="auto">
            <a:xfrm>
              <a:off x="5091" y="2112"/>
              <a:ext cx="0" cy="1588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172" name="Line 33"/>
            <p:cNvSpPr>
              <a:spLocks noChangeShapeType="1"/>
            </p:cNvSpPr>
            <p:nvPr/>
          </p:nvSpPr>
          <p:spPr bwMode="auto">
            <a:xfrm>
              <a:off x="5091" y="2883"/>
              <a:ext cx="136" cy="0"/>
            </a:xfrm>
            <a:prstGeom prst="line">
              <a:avLst/>
            </a:prstGeom>
            <a:noFill/>
            <a:ln w="38100">
              <a:solidFill>
                <a:schemeClr val="bg2">
                  <a:lumMod val="10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173" name="AutoShape 34" descr="新闻纸"/>
            <p:cNvSpPr>
              <a:spLocks noChangeArrowheads="1"/>
            </p:cNvSpPr>
            <p:nvPr/>
          </p:nvSpPr>
          <p:spPr bwMode="auto">
            <a:xfrm>
              <a:off x="5227" y="2777"/>
              <a:ext cx="136" cy="227"/>
            </a:xfrm>
            <a:prstGeom prst="flowChartDelay">
              <a:avLst/>
            </a:prstGeom>
            <a:solidFill>
              <a:srgbClr val="1F4E79"/>
            </a:solidFill>
            <a:ln w="19050">
              <a:noFill/>
              <a:miter lim="800000"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6659" name="Line 35"/>
          <p:cNvSpPr>
            <a:spLocks noChangeShapeType="1"/>
          </p:cNvSpPr>
          <p:nvPr/>
        </p:nvSpPr>
        <p:spPr bwMode="auto">
          <a:xfrm flipH="1">
            <a:off x="8616900" y="3014815"/>
            <a:ext cx="10795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6660" name="Text Box 36"/>
          <p:cNvSpPr txBox="1">
            <a:spLocks noChangeArrowheads="1"/>
          </p:cNvSpPr>
          <p:nvPr/>
        </p:nvSpPr>
        <p:spPr bwMode="auto">
          <a:xfrm>
            <a:off x="8400256" y="3058994"/>
            <a:ext cx="620184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800" b="1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F</a:t>
            </a:r>
          </a:p>
        </p:txBody>
      </p:sp>
      <p:sp>
        <p:nvSpPr>
          <p:cNvPr id="26661" name="Line 37"/>
          <p:cNvSpPr>
            <a:spLocks noChangeShapeType="1"/>
          </p:cNvSpPr>
          <p:nvPr/>
        </p:nvSpPr>
        <p:spPr bwMode="auto">
          <a:xfrm>
            <a:off x="2635840" y="3365410"/>
            <a:ext cx="2032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6662" name="Line 38"/>
          <p:cNvSpPr>
            <a:spLocks noChangeShapeType="1"/>
          </p:cNvSpPr>
          <p:nvPr/>
        </p:nvSpPr>
        <p:spPr bwMode="auto">
          <a:xfrm flipV="1">
            <a:off x="2839040" y="3213010"/>
            <a:ext cx="0" cy="1524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6663" name="Line 39"/>
          <p:cNvSpPr>
            <a:spLocks noChangeShapeType="1"/>
          </p:cNvSpPr>
          <p:nvPr/>
        </p:nvSpPr>
        <p:spPr bwMode="auto">
          <a:xfrm>
            <a:off x="6072342" y="2882099"/>
            <a:ext cx="91444" cy="3087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6664" name="Line 40"/>
          <p:cNvSpPr>
            <a:spLocks noChangeShapeType="1"/>
          </p:cNvSpPr>
          <p:nvPr/>
        </p:nvSpPr>
        <p:spPr bwMode="auto">
          <a:xfrm flipH="1">
            <a:off x="6180317" y="2787655"/>
            <a:ext cx="45722" cy="13256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6665" name="Line 41"/>
          <p:cNvSpPr>
            <a:spLocks noChangeShapeType="1"/>
          </p:cNvSpPr>
          <p:nvPr/>
        </p:nvSpPr>
        <p:spPr bwMode="auto">
          <a:xfrm>
            <a:off x="9544000" y="3131120"/>
            <a:ext cx="1524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6666" name="Line 42"/>
          <p:cNvSpPr>
            <a:spLocks noChangeShapeType="1"/>
          </p:cNvSpPr>
          <p:nvPr/>
        </p:nvSpPr>
        <p:spPr bwMode="auto">
          <a:xfrm flipV="1">
            <a:off x="9544000" y="2998300"/>
            <a:ext cx="0" cy="14424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164" name="文本框 2"/>
          <p:cNvSpPr txBox="1">
            <a:spLocks noChangeArrowheads="1"/>
          </p:cNvSpPr>
          <p:nvPr/>
        </p:nvSpPr>
        <p:spPr bwMode="auto">
          <a:xfrm>
            <a:off x="4025530" y="4932063"/>
            <a:ext cx="5594670" cy="523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这些力的共同特点是什么？</a:t>
            </a:r>
          </a:p>
        </p:txBody>
      </p:sp>
      <p:grpSp>
        <p:nvGrpSpPr>
          <p:cNvPr id="37" name="组合 9"/>
          <p:cNvGrpSpPr/>
          <p:nvPr/>
        </p:nvGrpSpPr>
        <p:grpSpPr bwMode="auto">
          <a:xfrm>
            <a:off x="-101600" y="332656"/>
            <a:ext cx="4685430" cy="523220"/>
            <a:chOff x="0" y="623478"/>
            <a:chExt cx="4130111" cy="459160"/>
          </a:xfrm>
        </p:grpSpPr>
        <p:grpSp>
          <p:nvGrpSpPr>
            <p:cNvPr id="3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40" name="矩形 3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None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41" name="矩形 4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None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39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358450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808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压力</a:t>
              </a:r>
            </a:p>
          </p:txBody>
        </p:sp>
      </p:grpSp>
      <p:sp>
        <p:nvSpPr>
          <p:cNvPr id="33" name="文本框 2"/>
          <p:cNvSpPr txBox="1">
            <a:spLocks noChangeArrowheads="1"/>
          </p:cNvSpPr>
          <p:nvPr/>
        </p:nvSpPr>
        <p:spPr bwMode="auto">
          <a:xfrm>
            <a:off x="1283083" y="1274626"/>
            <a:ext cx="26846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茶杯对桌面的力</a:t>
            </a:r>
          </a:p>
        </p:txBody>
      </p:sp>
      <p:sp>
        <p:nvSpPr>
          <p:cNvPr id="34" name="文本框 2"/>
          <p:cNvSpPr txBox="1">
            <a:spLocks noChangeArrowheads="1"/>
          </p:cNvSpPr>
          <p:nvPr/>
        </p:nvSpPr>
        <p:spPr bwMode="auto">
          <a:xfrm>
            <a:off x="4643720" y="1248204"/>
            <a:ext cx="26846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物块对</a:t>
            </a:r>
            <a:r>
              <a:rPr lang="zh-CN" altLang="en-US" sz="28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斜</a:t>
            </a:r>
            <a:r>
              <a:rPr kumimoji="0" lang="zh-CN" altLang="en-US" sz="2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面的力</a:t>
            </a:r>
          </a:p>
        </p:txBody>
      </p:sp>
      <p:sp>
        <p:nvSpPr>
          <p:cNvPr id="35" name="文本框 2"/>
          <p:cNvSpPr txBox="1">
            <a:spLocks noChangeArrowheads="1"/>
          </p:cNvSpPr>
          <p:nvPr/>
        </p:nvSpPr>
        <p:spPr bwMode="auto">
          <a:xfrm>
            <a:off x="8277861" y="1248204"/>
            <a:ext cx="26846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图钉对</a:t>
            </a:r>
            <a:r>
              <a:rPr lang="zh-CN" altLang="en-US" sz="2800" noProof="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墙</a:t>
            </a:r>
            <a:r>
              <a:rPr kumimoji="0" lang="zh-CN" altLang="en-US" sz="2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面的力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6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6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48" grpId="0" animBg="1"/>
      <p:bldP spid="26649" grpId="0"/>
      <p:bldP spid="26653" grpId="0" animBg="1"/>
      <p:bldP spid="26654" grpId="0"/>
      <p:bldP spid="26659" grpId="0" animBg="1"/>
      <p:bldP spid="26660" grpId="0"/>
      <p:bldP spid="26661" grpId="0" animBg="1"/>
      <p:bldP spid="26662" grpId="0" animBg="1"/>
      <p:bldP spid="26663" grpId="0" animBg="1"/>
      <p:bldP spid="26664" grpId="0" animBg="1"/>
      <p:bldP spid="26665" grpId="0" animBg="1"/>
      <p:bldP spid="26666" grpId="0" bldLvl="0" animBg="1"/>
      <p:bldP spid="616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>
            <a:spLocks noChangeArrowheads="1"/>
          </p:cNvSpPr>
          <p:nvPr/>
        </p:nvSpPr>
        <p:spPr bwMode="auto">
          <a:xfrm>
            <a:off x="1545795" y="3697349"/>
            <a:ext cx="875046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定义：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垂直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作用在物体表面上的力称为压力。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作用效果：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使受压物体发生形变。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压力的方向：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垂直于接触面指向被压物体。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作用点：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在所压表面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上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grpSp>
        <p:nvGrpSpPr>
          <p:cNvPr id="29" name="Group 18"/>
          <p:cNvGrpSpPr/>
          <p:nvPr/>
        </p:nvGrpSpPr>
        <p:grpSpPr bwMode="auto">
          <a:xfrm>
            <a:off x="1345196" y="1591887"/>
            <a:ext cx="2614694" cy="814116"/>
            <a:chOff x="192" y="2256"/>
            <a:chExt cx="1542" cy="771"/>
          </a:xfrm>
          <a:solidFill>
            <a:schemeClr val="accent1">
              <a:lumMod val="50000"/>
            </a:schemeClr>
          </a:solidFill>
        </p:grpSpPr>
        <p:sp>
          <p:nvSpPr>
            <p:cNvPr id="30" name="Line 19"/>
            <p:cNvSpPr>
              <a:spLocks noChangeShapeType="1"/>
            </p:cNvSpPr>
            <p:nvPr/>
          </p:nvSpPr>
          <p:spPr bwMode="auto">
            <a:xfrm>
              <a:off x="192" y="3027"/>
              <a:ext cx="1542" cy="0"/>
            </a:xfrm>
            <a:prstGeom prst="line">
              <a:avLst/>
            </a:prstGeom>
            <a:ln w="76200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>
              <a:flatTx/>
            </a:bodyPr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AutoShape 20"/>
            <p:cNvSpPr>
              <a:spLocks noChangeArrowheads="1"/>
            </p:cNvSpPr>
            <p:nvPr/>
          </p:nvSpPr>
          <p:spPr bwMode="auto">
            <a:xfrm>
              <a:off x="555" y="2256"/>
              <a:ext cx="861" cy="771"/>
            </a:xfrm>
            <a:custGeom>
              <a:avLst/>
              <a:gdLst>
                <a:gd name="T0" fmla="*/ 0 w 21600"/>
                <a:gd name="T1" fmla="*/ 0 h 21600"/>
                <a:gd name="T2" fmla="*/ 5400 w 21600"/>
                <a:gd name="T3" fmla="*/ 21600 h 21600"/>
                <a:gd name="T4" fmla="*/ 16200 w 21600"/>
                <a:gd name="T5" fmla="*/ 21600 h 21600"/>
                <a:gd name="T6" fmla="*/ 2160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Line 21"/>
            <p:cNvSpPr>
              <a:spLocks noChangeShapeType="1"/>
            </p:cNvSpPr>
            <p:nvPr/>
          </p:nvSpPr>
          <p:spPr bwMode="auto">
            <a:xfrm flipH="1">
              <a:off x="1389" y="2482"/>
              <a:ext cx="45" cy="227"/>
            </a:xfrm>
            <a:prstGeom prst="line">
              <a:avLst/>
            </a:prstGeom>
            <a:grpFill/>
            <a:ln w="38100">
              <a:solidFill>
                <a:schemeClr val="accent1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Line 22"/>
            <p:cNvSpPr>
              <a:spLocks noChangeShapeType="1"/>
            </p:cNvSpPr>
            <p:nvPr/>
          </p:nvSpPr>
          <p:spPr bwMode="auto">
            <a:xfrm flipV="1">
              <a:off x="1299" y="2482"/>
              <a:ext cx="136" cy="91"/>
            </a:xfrm>
            <a:prstGeom prst="line">
              <a:avLst/>
            </a:prstGeom>
            <a:grpFill/>
            <a:ln w="38100">
              <a:solidFill>
                <a:schemeClr val="accent1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Line 23"/>
            <p:cNvSpPr>
              <a:spLocks noChangeShapeType="1"/>
            </p:cNvSpPr>
            <p:nvPr/>
          </p:nvSpPr>
          <p:spPr bwMode="auto">
            <a:xfrm flipV="1">
              <a:off x="1253" y="2709"/>
              <a:ext cx="136" cy="91"/>
            </a:xfrm>
            <a:prstGeom prst="line">
              <a:avLst/>
            </a:prstGeom>
            <a:grpFill/>
            <a:ln w="38100">
              <a:solidFill>
                <a:schemeClr val="accent1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5" name="Line 24"/>
          <p:cNvSpPr>
            <a:spLocks noChangeShapeType="1"/>
          </p:cNvSpPr>
          <p:nvPr/>
        </p:nvSpPr>
        <p:spPr bwMode="auto">
          <a:xfrm>
            <a:off x="2650264" y="2407590"/>
            <a:ext cx="0" cy="7921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Text Box 25"/>
          <p:cNvSpPr txBox="1">
            <a:spLocks noChangeArrowheads="1"/>
          </p:cNvSpPr>
          <p:nvPr/>
        </p:nvSpPr>
        <p:spPr bwMode="auto">
          <a:xfrm>
            <a:off x="2353308" y="3175061"/>
            <a:ext cx="138853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grpSp>
        <p:nvGrpSpPr>
          <p:cNvPr id="37" name="Group 26"/>
          <p:cNvGrpSpPr/>
          <p:nvPr/>
        </p:nvGrpSpPr>
        <p:grpSpPr bwMode="auto">
          <a:xfrm>
            <a:off x="4935190" y="1591887"/>
            <a:ext cx="3025255" cy="876028"/>
            <a:chOff x="2188" y="2430"/>
            <a:chExt cx="1588" cy="681"/>
          </a:xfrm>
        </p:grpSpPr>
        <p:sp>
          <p:nvSpPr>
            <p:cNvPr id="38" name="AutoShape 27" descr="白色大理石"/>
            <p:cNvSpPr>
              <a:spLocks noChangeArrowheads="1"/>
            </p:cNvSpPr>
            <p:nvPr/>
          </p:nvSpPr>
          <p:spPr bwMode="auto">
            <a:xfrm>
              <a:off x="2188" y="2430"/>
              <a:ext cx="1588" cy="681"/>
            </a:xfrm>
            <a:prstGeom prst="rtTriangle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  <a:miter lim="800000"/>
            </a:ln>
          </p:spPr>
          <p:txBody>
            <a:bodyPr wrap="none" anchor="ctr"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Rectangle 28" descr="栎木"/>
            <p:cNvSpPr>
              <a:spLocks noChangeArrowheads="1"/>
            </p:cNvSpPr>
            <p:nvPr/>
          </p:nvSpPr>
          <p:spPr bwMode="auto">
            <a:xfrm rot="1139842">
              <a:off x="2695" y="2456"/>
              <a:ext cx="318" cy="27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 w="9525">
              <a:noFill/>
              <a:miter lim="800000"/>
            </a:ln>
          </p:spPr>
          <p:txBody>
            <a:bodyPr wrap="none" anchor="ctr"/>
            <a:lstStyle/>
            <a:p>
              <a:endPara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0" name="Line 29"/>
          <p:cNvSpPr>
            <a:spLocks noChangeShapeType="1"/>
          </p:cNvSpPr>
          <p:nvPr/>
        </p:nvSpPr>
        <p:spPr bwMode="auto">
          <a:xfrm flipH="1">
            <a:off x="5737683" y="1950371"/>
            <a:ext cx="366691" cy="93766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Text Box 30"/>
          <p:cNvSpPr txBox="1">
            <a:spLocks noChangeArrowheads="1"/>
          </p:cNvSpPr>
          <p:nvPr/>
        </p:nvSpPr>
        <p:spPr bwMode="auto">
          <a:xfrm>
            <a:off x="5496215" y="2803671"/>
            <a:ext cx="146309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grpSp>
        <p:nvGrpSpPr>
          <p:cNvPr id="42" name="Group 31"/>
          <p:cNvGrpSpPr/>
          <p:nvPr/>
        </p:nvGrpSpPr>
        <p:grpSpPr bwMode="auto">
          <a:xfrm>
            <a:off x="9698124" y="982306"/>
            <a:ext cx="431800" cy="2314104"/>
            <a:chOff x="5091" y="2112"/>
            <a:chExt cx="272" cy="1588"/>
          </a:xfrm>
        </p:grpSpPr>
        <p:sp>
          <p:nvSpPr>
            <p:cNvPr id="43" name="Line 32"/>
            <p:cNvSpPr>
              <a:spLocks noChangeShapeType="1"/>
            </p:cNvSpPr>
            <p:nvPr/>
          </p:nvSpPr>
          <p:spPr bwMode="auto">
            <a:xfrm>
              <a:off x="5091" y="2112"/>
              <a:ext cx="0" cy="1588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Line 33"/>
            <p:cNvSpPr>
              <a:spLocks noChangeShapeType="1"/>
            </p:cNvSpPr>
            <p:nvPr/>
          </p:nvSpPr>
          <p:spPr bwMode="auto">
            <a:xfrm>
              <a:off x="5091" y="2883"/>
              <a:ext cx="136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AutoShape 34" descr="新闻纸"/>
            <p:cNvSpPr>
              <a:spLocks noChangeArrowheads="1"/>
            </p:cNvSpPr>
            <p:nvPr/>
          </p:nvSpPr>
          <p:spPr bwMode="auto">
            <a:xfrm>
              <a:off x="5227" y="2747"/>
              <a:ext cx="136" cy="227"/>
            </a:xfrm>
            <a:prstGeom prst="flowChartDelay">
              <a:avLst/>
            </a:prstGeom>
            <a:solidFill>
              <a:schemeClr val="accent1">
                <a:lumMod val="50000"/>
              </a:schemeClr>
            </a:solidFill>
            <a:ln w="19050">
              <a:noFill/>
              <a:miter lim="800000"/>
            </a:ln>
          </p:spPr>
          <p:txBody>
            <a:bodyPr wrap="none" anchor="ctr"/>
            <a:lstStyle/>
            <a:p>
              <a:endPara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6" name="Line 35"/>
          <p:cNvSpPr>
            <a:spLocks noChangeShapeType="1"/>
          </p:cNvSpPr>
          <p:nvPr/>
        </p:nvSpPr>
        <p:spPr bwMode="auto">
          <a:xfrm flipH="1">
            <a:off x="8618624" y="2090137"/>
            <a:ext cx="10795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Text Box 36"/>
          <p:cNvSpPr txBox="1">
            <a:spLocks noChangeArrowheads="1"/>
          </p:cNvSpPr>
          <p:nvPr/>
        </p:nvSpPr>
        <p:spPr bwMode="auto">
          <a:xfrm>
            <a:off x="8401980" y="2166309"/>
            <a:ext cx="620184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 dirty="0">
                <a:solidFill>
                  <a:srgbClr val="FF33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sp>
        <p:nvSpPr>
          <p:cNvPr id="48" name="Line 37"/>
          <p:cNvSpPr>
            <a:spLocks noChangeShapeType="1"/>
          </p:cNvSpPr>
          <p:nvPr/>
        </p:nvSpPr>
        <p:spPr bwMode="auto">
          <a:xfrm>
            <a:off x="2637564" y="2553639"/>
            <a:ext cx="2032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Line 38"/>
          <p:cNvSpPr>
            <a:spLocks noChangeShapeType="1"/>
          </p:cNvSpPr>
          <p:nvPr/>
        </p:nvSpPr>
        <p:spPr bwMode="auto">
          <a:xfrm flipV="1">
            <a:off x="2840764" y="2401239"/>
            <a:ext cx="0" cy="1524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0" name="Line 39"/>
          <p:cNvSpPr>
            <a:spLocks noChangeShapeType="1"/>
          </p:cNvSpPr>
          <p:nvPr/>
        </p:nvSpPr>
        <p:spPr bwMode="auto">
          <a:xfrm>
            <a:off x="6074066" y="2070328"/>
            <a:ext cx="91444" cy="3087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" name="Line 40"/>
          <p:cNvSpPr>
            <a:spLocks noChangeShapeType="1"/>
          </p:cNvSpPr>
          <p:nvPr/>
        </p:nvSpPr>
        <p:spPr bwMode="auto">
          <a:xfrm flipH="1">
            <a:off x="6182041" y="1975884"/>
            <a:ext cx="45722" cy="13256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Line 41"/>
          <p:cNvSpPr>
            <a:spLocks noChangeShapeType="1"/>
          </p:cNvSpPr>
          <p:nvPr/>
        </p:nvSpPr>
        <p:spPr bwMode="auto">
          <a:xfrm>
            <a:off x="9545724" y="2206442"/>
            <a:ext cx="1524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Line 42"/>
          <p:cNvSpPr>
            <a:spLocks noChangeShapeType="1"/>
          </p:cNvSpPr>
          <p:nvPr/>
        </p:nvSpPr>
        <p:spPr bwMode="auto">
          <a:xfrm flipV="1">
            <a:off x="9545724" y="2062192"/>
            <a:ext cx="0" cy="14424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2"/>
          <p:cNvSpPr txBox="1">
            <a:spLocks noChangeArrowheads="1"/>
          </p:cNvSpPr>
          <p:nvPr/>
        </p:nvSpPr>
        <p:spPr bwMode="auto">
          <a:xfrm>
            <a:off x="4655840" y="1738678"/>
            <a:ext cx="2808312" cy="56560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压力不是重力</a:t>
            </a:r>
            <a:endParaRPr lang="en-US" altLang="zh-CN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195" name="Text Box 3"/>
          <p:cNvSpPr txBox="1">
            <a:spLocks noChangeArrowheads="1"/>
          </p:cNvSpPr>
          <p:nvPr/>
        </p:nvSpPr>
        <p:spPr bwMode="auto">
          <a:xfrm>
            <a:off x="660896" y="889556"/>
            <a:ext cx="6299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压力大小：</a:t>
            </a:r>
          </a:p>
        </p:txBody>
      </p:sp>
      <p:graphicFrame>
        <p:nvGraphicFramePr>
          <p:cNvPr id="28677" name="Group 5"/>
          <p:cNvGraphicFramePr>
            <a:graphicFrameLocks noGrp="1"/>
          </p:cNvGraphicFramePr>
          <p:nvPr>
            <p:ph sz="half" idx="4294967295"/>
          </p:nvPr>
        </p:nvGraphicFramePr>
        <p:xfrm>
          <a:off x="695400" y="2760334"/>
          <a:ext cx="10846381" cy="2261552"/>
        </p:xfrm>
        <a:graphic>
          <a:graphicData uri="http://schemas.openxmlformats.org/drawingml/2006/table">
            <a:tbl>
              <a:tblPr/>
              <a:tblGrid>
                <a:gridCol w="10131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52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52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92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705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72933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施力物体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受力物体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力的方向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力的大小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3851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压力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836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重力</a:t>
                      </a: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zh-CN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121920" marR="12192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8703" name="Text Box 31"/>
          <p:cNvSpPr txBox="1">
            <a:spLocks noChangeArrowheads="1"/>
          </p:cNvSpPr>
          <p:nvPr/>
        </p:nvSpPr>
        <p:spPr bwMode="auto">
          <a:xfrm>
            <a:off x="1619705" y="4473451"/>
            <a:ext cx="18499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地球</a:t>
            </a:r>
          </a:p>
        </p:txBody>
      </p:sp>
      <p:sp>
        <p:nvSpPr>
          <p:cNvPr id="28704" name="Text Box 32"/>
          <p:cNvSpPr txBox="1">
            <a:spLocks noChangeArrowheads="1"/>
          </p:cNvSpPr>
          <p:nvPr/>
        </p:nvSpPr>
        <p:spPr bwMode="auto">
          <a:xfrm>
            <a:off x="3026213" y="4498668"/>
            <a:ext cx="25611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某物体</a:t>
            </a:r>
          </a:p>
        </p:txBody>
      </p:sp>
      <p:sp>
        <p:nvSpPr>
          <p:cNvPr id="28705" name="Text Box 33"/>
          <p:cNvSpPr txBox="1">
            <a:spLocks noChangeArrowheads="1"/>
          </p:cNvSpPr>
          <p:nvPr/>
        </p:nvSpPr>
        <p:spPr bwMode="auto">
          <a:xfrm>
            <a:off x="1296583" y="3678154"/>
            <a:ext cx="2540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某物体</a:t>
            </a:r>
          </a:p>
        </p:txBody>
      </p:sp>
      <p:sp>
        <p:nvSpPr>
          <p:cNvPr id="28706" name="Text Box 34"/>
          <p:cNvSpPr txBox="1">
            <a:spLocks noChangeArrowheads="1"/>
          </p:cNvSpPr>
          <p:nvPr/>
        </p:nvSpPr>
        <p:spPr bwMode="auto">
          <a:xfrm>
            <a:off x="3087597" y="3649335"/>
            <a:ext cx="24384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接触面</a:t>
            </a:r>
          </a:p>
        </p:txBody>
      </p:sp>
      <p:sp>
        <p:nvSpPr>
          <p:cNvPr id="28707" name="Rectangle 35"/>
          <p:cNvSpPr>
            <a:spLocks noChangeArrowheads="1"/>
          </p:cNvSpPr>
          <p:nvPr/>
        </p:nvSpPr>
        <p:spPr bwMode="auto">
          <a:xfrm>
            <a:off x="5185015" y="3678154"/>
            <a:ext cx="277270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可以是任何方向</a:t>
            </a:r>
          </a:p>
        </p:txBody>
      </p:sp>
      <p:sp>
        <p:nvSpPr>
          <p:cNvPr id="28708" name="Text Box 36"/>
          <p:cNvSpPr txBox="1">
            <a:spLocks noChangeArrowheads="1"/>
          </p:cNvSpPr>
          <p:nvPr/>
        </p:nvSpPr>
        <p:spPr bwMode="auto">
          <a:xfrm>
            <a:off x="5185015" y="4416147"/>
            <a:ext cx="2641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竖直向下</a:t>
            </a:r>
          </a:p>
        </p:txBody>
      </p:sp>
      <p:sp>
        <p:nvSpPr>
          <p:cNvPr id="28709" name="Rectangle 37"/>
          <p:cNvSpPr>
            <a:spLocks noChangeArrowheads="1"/>
          </p:cNvSpPr>
          <p:nvPr/>
        </p:nvSpPr>
        <p:spPr bwMode="auto">
          <a:xfrm>
            <a:off x="8065335" y="3649335"/>
            <a:ext cx="34764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一般和重力大小无关</a:t>
            </a:r>
          </a:p>
        </p:txBody>
      </p:sp>
      <p:sp>
        <p:nvSpPr>
          <p:cNvPr id="28710" name="Text Box 38"/>
          <p:cNvSpPr txBox="1">
            <a:spLocks noChangeArrowheads="1"/>
          </p:cNvSpPr>
          <p:nvPr/>
        </p:nvSpPr>
        <p:spPr bwMode="auto">
          <a:xfrm>
            <a:off x="8635157" y="4448785"/>
            <a:ext cx="2336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2800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G=mg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8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8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8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8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8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8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8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7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87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86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8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4" grpId="0"/>
      <p:bldP spid="28703" grpId="0"/>
      <p:bldP spid="28704" grpId="0"/>
      <p:bldP spid="28705" grpId="0"/>
      <p:bldP spid="28706" grpId="0"/>
      <p:bldP spid="28707" grpId="0"/>
      <p:bldP spid="28708" grpId="0"/>
      <p:bldP spid="28709" grpId="0"/>
      <p:bldP spid="287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717550" y="1406526"/>
            <a:ext cx="1038078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只有当物体放在水平面时，物体对水平面的压力在数值上等于重力，即                  。</a:t>
            </a: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1975197" y="2213803"/>
            <a:ext cx="1727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G</a:t>
            </a:r>
          </a:p>
        </p:txBody>
      </p:sp>
      <p:sp>
        <p:nvSpPr>
          <p:cNvPr id="9220" name="Text Box 4"/>
          <p:cNvSpPr txBox="1">
            <a:spLocks noChangeArrowheads="1"/>
          </p:cNvSpPr>
          <p:nvPr/>
        </p:nvSpPr>
        <p:spPr bwMode="auto">
          <a:xfrm>
            <a:off x="3563490" y="4131557"/>
            <a:ext cx="653504" cy="558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en-US" altLang="zh-CN" sz="2800" b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Group 5"/>
          <p:cNvGrpSpPr/>
          <p:nvPr/>
        </p:nvGrpSpPr>
        <p:grpSpPr bwMode="auto">
          <a:xfrm>
            <a:off x="5147775" y="3385503"/>
            <a:ext cx="1604147" cy="518981"/>
            <a:chOff x="2301" y="2090"/>
            <a:chExt cx="949" cy="346"/>
          </a:xfrm>
        </p:grpSpPr>
        <p:grpSp>
          <p:nvGrpSpPr>
            <p:cNvPr id="9321" name="Group 6"/>
            <p:cNvGrpSpPr/>
            <p:nvPr/>
          </p:nvGrpSpPr>
          <p:grpSpPr bwMode="auto">
            <a:xfrm rot="-1512945">
              <a:off x="2301" y="2378"/>
              <a:ext cx="949" cy="58"/>
              <a:chOff x="0" y="0"/>
              <a:chExt cx="1338" cy="130"/>
            </a:xfrm>
          </p:grpSpPr>
          <p:sp>
            <p:nvSpPr>
              <p:cNvPr id="9323" name="Line 7"/>
              <p:cNvSpPr>
                <a:spLocks noChangeShapeType="1"/>
              </p:cNvSpPr>
              <p:nvPr/>
            </p:nvSpPr>
            <p:spPr bwMode="auto">
              <a:xfrm flipH="1">
                <a:off x="0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24" name="Line 8"/>
              <p:cNvSpPr>
                <a:spLocks noChangeShapeType="1"/>
              </p:cNvSpPr>
              <p:nvPr/>
            </p:nvSpPr>
            <p:spPr bwMode="auto">
              <a:xfrm flipH="1">
                <a:off x="120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25" name="Line 9"/>
              <p:cNvSpPr>
                <a:spLocks noChangeShapeType="1"/>
              </p:cNvSpPr>
              <p:nvPr/>
            </p:nvSpPr>
            <p:spPr bwMode="auto">
              <a:xfrm flipH="1">
                <a:off x="24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26" name="Line 10"/>
              <p:cNvSpPr>
                <a:spLocks noChangeShapeType="1"/>
              </p:cNvSpPr>
              <p:nvPr/>
            </p:nvSpPr>
            <p:spPr bwMode="auto">
              <a:xfrm flipH="1">
                <a:off x="36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27" name="Line 11"/>
              <p:cNvSpPr>
                <a:spLocks noChangeShapeType="1"/>
              </p:cNvSpPr>
              <p:nvPr/>
            </p:nvSpPr>
            <p:spPr bwMode="auto">
              <a:xfrm flipH="1">
                <a:off x="48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28" name="Line 12"/>
              <p:cNvSpPr>
                <a:spLocks noChangeShapeType="1"/>
              </p:cNvSpPr>
              <p:nvPr/>
            </p:nvSpPr>
            <p:spPr bwMode="auto">
              <a:xfrm flipH="1">
                <a:off x="601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29" name="Line 13"/>
              <p:cNvSpPr>
                <a:spLocks noChangeShapeType="1"/>
              </p:cNvSpPr>
              <p:nvPr/>
            </p:nvSpPr>
            <p:spPr bwMode="auto">
              <a:xfrm flipH="1">
                <a:off x="72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30" name="Line 14"/>
              <p:cNvSpPr>
                <a:spLocks noChangeShapeType="1"/>
              </p:cNvSpPr>
              <p:nvPr/>
            </p:nvSpPr>
            <p:spPr bwMode="auto">
              <a:xfrm flipH="1">
                <a:off x="84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31" name="Line 15"/>
              <p:cNvSpPr>
                <a:spLocks noChangeShapeType="1"/>
              </p:cNvSpPr>
              <p:nvPr/>
            </p:nvSpPr>
            <p:spPr bwMode="auto">
              <a:xfrm flipH="1">
                <a:off x="96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32" name="Line 16"/>
              <p:cNvSpPr>
                <a:spLocks noChangeShapeType="1"/>
              </p:cNvSpPr>
              <p:nvPr/>
            </p:nvSpPr>
            <p:spPr bwMode="auto">
              <a:xfrm flipH="1">
                <a:off x="1082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33" name="Line 17"/>
              <p:cNvSpPr>
                <a:spLocks noChangeShapeType="1"/>
              </p:cNvSpPr>
              <p:nvPr/>
            </p:nvSpPr>
            <p:spPr bwMode="auto">
              <a:xfrm flipH="1">
                <a:off x="1203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34" name="Line 18"/>
              <p:cNvSpPr>
                <a:spLocks noChangeShapeType="1"/>
              </p:cNvSpPr>
              <p:nvPr/>
            </p:nvSpPr>
            <p:spPr bwMode="auto">
              <a:xfrm>
                <a:off x="23" y="0"/>
                <a:ext cx="1315" cy="0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322" name="Rectangle 19" descr="栎木"/>
            <p:cNvSpPr>
              <a:spLocks noChangeArrowheads="1"/>
            </p:cNvSpPr>
            <p:nvPr/>
          </p:nvSpPr>
          <p:spPr bwMode="auto">
            <a:xfrm rot="19939739">
              <a:off x="2538" y="2090"/>
              <a:ext cx="388" cy="28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lang="en-US" altLang="zh-CN" sz="2800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" name="Group 20"/>
          <p:cNvGrpSpPr/>
          <p:nvPr/>
        </p:nvGrpSpPr>
        <p:grpSpPr bwMode="auto">
          <a:xfrm>
            <a:off x="8786803" y="3110393"/>
            <a:ext cx="2037631" cy="1843541"/>
            <a:chOff x="4192" y="1941"/>
            <a:chExt cx="1192" cy="1319"/>
          </a:xfrm>
        </p:grpSpPr>
        <p:grpSp>
          <p:nvGrpSpPr>
            <p:cNvPr id="9273" name="Group 21"/>
            <p:cNvGrpSpPr/>
            <p:nvPr/>
          </p:nvGrpSpPr>
          <p:grpSpPr bwMode="auto">
            <a:xfrm rot="5347773">
              <a:off x="3692" y="2441"/>
              <a:ext cx="1052" cy="52"/>
              <a:chOff x="0" y="0"/>
              <a:chExt cx="1338" cy="130"/>
            </a:xfrm>
          </p:grpSpPr>
          <p:sp>
            <p:nvSpPr>
              <p:cNvPr id="9309" name="Line 22"/>
              <p:cNvSpPr>
                <a:spLocks noChangeShapeType="1"/>
              </p:cNvSpPr>
              <p:nvPr/>
            </p:nvSpPr>
            <p:spPr bwMode="auto">
              <a:xfrm flipH="1">
                <a:off x="0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0" name="Line 23"/>
              <p:cNvSpPr>
                <a:spLocks noChangeShapeType="1"/>
              </p:cNvSpPr>
              <p:nvPr/>
            </p:nvSpPr>
            <p:spPr bwMode="auto">
              <a:xfrm flipH="1">
                <a:off x="120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1" name="Line 24"/>
              <p:cNvSpPr>
                <a:spLocks noChangeShapeType="1"/>
              </p:cNvSpPr>
              <p:nvPr/>
            </p:nvSpPr>
            <p:spPr bwMode="auto">
              <a:xfrm flipH="1">
                <a:off x="24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2" name="Line 25"/>
              <p:cNvSpPr>
                <a:spLocks noChangeShapeType="1"/>
              </p:cNvSpPr>
              <p:nvPr/>
            </p:nvSpPr>
            <p:spPr bwMode="auto">
              <a:xfrm flipH="1">
                <a:off x="36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3" name="Line 26"/>
              <p:cNvSpPr>
                <a:spLocks noChangeShapeType="1"/>
              </p:cNvSpPr>
              <p:nvPr/>
            </p:nvSpPr>
            <p:spPr bwMode="auto">
              <a:xfrm flipH="1">
                <a:off x="48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4" name="Line 27"/>
              <p:cNvSpPr>
                <a:spLocks noChangeShapeType="1"/>
              </p:cNvSpPr>
              <p:nvPr/>
            </p:nvSpPr>
            <p:spPr bwMode="auto">
              <a:xfrm flipH="1">
                <a:off x="601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5" name="Line 28"/>
              <p:cNvSpPr>
                <a:spLocks noChangeShapeType="1"/>
              </p:cNvSpPr>
              <p:nvPr/>
            </p:nvSpPr>
            <p:spPr bwMode="auto">
              <a:xfrm flipH="1">
                <a:off x="72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6" name="Line 29"/>
              <p:cNvSpPr>
                <a:spLocks noChangeShapeType="1"/>
              </p:cNvSpPr>
              <p:nvPr/>
            </p:nvSpPr>
            <p:spPr bwMode="auto">
              <a:xfrm flipH="1">
                <a:off x="84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7" name="Line 30"/>
              <p:cNvSpPr>
                <a:spLocks noChangeShapeType="1"/>
              </p:cNvSpPr>
              <p:nvPr/>
            </p:nvSpPr>
            <p:spPr bwMode="auto">
              <a:xfrm flipH="1">
                <a:off x="96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8" name="Line 31"/>
              <p:cNvSpPr>
                <a:spLocks noChangeShapeType="1"/>
              </p:cNvSpPr>
              <p:nvPr/>
            </p:nvSpPr>
            <p:spPr bwMode="auto">
              <a:xfrm flipH="1">
                <a:off x="1082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19" name="Line 32"/>
              <p:cNvSpPr>
                <a:spLocks noChangeShapeType="1"/>
              </p:cNvSpPr>
              <p:nvPr/>
            </p:nvSpPr>
            <p:spPr bwMode="auto">
              <a:xfrm flipH="1">
                <a:off x="1203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20" name="Line 33"/>
              <p:cNvSpPr>
                <a:spLocks noChangeShapeType="1"/>
              </p:cNvSpPr>
              <p:nvPr/>
            </p:nvSpPr>
            <p:spPr bwMode="auto">
              <a:xfrm>
                <a:off x="23" y="0"/>
                <a:ext cx="1315" cy="0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9274" name="Group 34"/>
            <p:cNvGrpSpPr/>
            <p:nvPr/>
          </p:nvGrpSpPr>
          <p:grpSpPr bwMode="auto">
            <a:xfrm rot="5400000">
              <a:off x="4260" y="2148"/>
              <a:ext cx="287" cy="388"/>
              <a:chOff x="0" y="0"/>
              <a:chExt cx="294" cy="1530"/>
            </a:xfrm>
          </p:grpSpPr>
          <p:sp>
            <p:nvSpPr>
              <p:cNvPr id="9307" name="AutoShape 35"/>
              <p:cNvSpPr>
                <a:spLocks noChangeArrowheads="1"/>
              </p:cNvSpPr>
              <p:nvPr/>
            </p:nvSpPr>
            <p:spPr bwMode="auto">
              <a:xfrm flipV="1">
                <a:off x="105" y="90"/>
                <a:ext cx="105" cy="1440"/>
              </a:xfrm>
              <a:prstGeom prst="triangle">
                <a:avLst>
                  <a:gd name="adj" fmla="val 50000"/>
                </a:avLst>
              </a:prstGeom>
              <a:solidFill>
                <a:srgbClr val="969696"/>
              </a:solidFill>
              <a:ln w="9525">
                <a:solidFill>
                  <a:srgbClr val="000000"/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08" name="Oval 3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94" cy="77"/>
              </a:xfrm>
              <a:prstGeom prst="ellipse">
                <a:avLst/>
              </a:prstGeom>
              <a:solidFill>
                <a:srgbClr val="969696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9275" name="Group 37"/>
            <p:cNvGrpSpPr/>
            <p:nvPr/>
          </p:nvGrpSpPr>
          <p:grpSpPr bwMode="auto">
            <a:xfrm rot="5400000">
              <a:off x="4494" y="2370"/>
              <a:ext cx="1004" cy="776"/>
              <a:chOff x="0" y="0"/>
              <a:chExt cx="2475" cy="3140"/>
            </a:xfrm>
          </p:grpSpPr>
          <p:grpSp>
            <p:nvGrpSpPr>
              <p:cNvPr id="9276" name="Group 38"/>
              <p:cNvGrpSpPr/>
              <p:nvPr/>
            </p:nvGrpSpPr>
            <p:grpSpPr bwMode="auto">
              <a:xfrm>
                <a:off x="0" y="739"/>
                <a:ext cx="2288" cy="2401"/>
                <a:chOff x="0" y="0"/>
                <a:chExt cx="2288" cy="2401"/>
              </a:xfrm>
            </p:grpSpPr>
            <p:grpSp>
              <p:nvGrpSpPr>
                <p:cNvPr id="9280" name="Group 39"/>
                <p:cNvGrpSpPr/>
                <p:nvPr/>
              </p:nvGrpSpPr>
              <p:grpSpPr bwMode="auto">
                <a:xfrm>
                  <a:off x="1803" y="0"/>
                  <a:ext cx="485" cy="328"/>
                  <a:chOff x="0" y="0"/>
                  <a:chExt cx="485" cy="328"/>
                </a:xfrm>
              </p:grpSpPr>
              <p:sp>
                <p:nvSpPr>
                  <p:cNvPr id="9305" name="未知"/>
                  <p:cNvSpPr>
                    <a:spLocks noChangeArrowheads="1"/>
                  </p:cNvSpPr>
                  <p:nvPr/>
                </p:nvSpPr>
                <p:spPr bwMode="auto">
                  <a:xfrm>
                    <a:off x="0" y="150"/>
                    <a:ext cx="293" cy="178"/>
                  </a:xfrm>
                  <a:custGeom>
                    <a:avLst/>
                    <a:gdLst>
                      <a:gd name="T0" fmla="*/ 0 w 293"/>
                      <a:gd name="T1" fmla="*/ 178 h 178"/>
                      <a:gd name="T2" fmla="*/ 293 w 293"/>
                      <a:gd name="T3" fmla="*/ 144 h 178"/>
                      <a:gd name="T4" fmla="*/ 98 w 293"/>
                      <a:gd name="T5" fmla="*/ 0 h 178"/>
                      <a:gd name="T6" fmla="*/ 0 w 293"/>
                      <a:gd name="T7" fmla="*/ 178 h 17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93"/>
                      <a:gd name="T13" fmla="*/ 0 h 178"/>
                      <a:gd name="T14" fmla="*/ 293 w 293"/>
                      <a:gd name="T15" fmla="*/ 178 h 178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93" h="178">
                        <a:moveTo>
                          <a:pt x="0" y="178"/>
                        </a:moveTo>
                        <a:lnTo>
                          <a:pt x="293" y="144"/>
                        </a:lnTo>
                        <a:lnTo>
                          <a:pt x="98" y="0"/>
                        </a:lnTo>
                        <a:lnTo>
                          <a:pt x="0" y="178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9306" name="未知"/>
                  <p:cNvSpPr>
                    <a:spLocks noChangeArrowheads="1"/>
                  </p:cNvSpPr>
                  <p:nvPr/>
                </p:nvSpPr>
                <p:spPr bwMode="auto">
                  <a:xfrm>
                    <a:off x="276" y="0"/>
                    <a:ext cx="209" cy="189"/>
                  </a:xfrm>
                  <a:custGeom>
                    <a:avLst/>
                    <a:gdLst>
                      <a:gd name="T0" fmla="*/ 0 w 209"/>
                      <a:gd name="T1" fmla="*/ 178 h 189"/>
                      <a:gd name="T2" fmla="*/ 209 w 209"/>
                      <a:gd name="T3" fmla="*/ 189 h 189"/>
                      <a:gd name="T4" fmla="*/ 160 w 209"/>
                      <a:gd name="T5" fmla="*/ 0 h 189"/>
                      <a:gd name="T6" fmla="*/ 0 w 209"/>
                      <a:gd name="T7" fmla="*/ 178 h 18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9"/>
                      <a:gd name="T13" fmla="*/ 0 h 189"/>
                      <a:gd name="T14" fmla="*/ 209 w 209"/>
                      <a:gd name="T15" fmla="*/ 189 h 18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9" h="189">
                        <a:moveTo>
                          <a:pt x="0" y="178"/>
                        </a:moveTo>
                        <a:lnTo>
                          <a:pt x="209" y="189"/>
                        </a:lnTo>
                        <a:lnTo>
                          <a:pt x="160" y="0"/>
                        </a:lnTo>
                        <a:lnTo>
                          <a:pt x="0" y="178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</p:grpSp>
            <p:grpSp>
              <p:nvGrpSpPr>
                <p:cNvPr id="9281" name="Group 42"/>
                <p:cNvGrpSpPr/>
                <p:nvPr/>
              </p:nvGrpSpPr>
              <p:grpSpPr bwMode="auto">
                <a:xfrm>
                  <a:off x="0" y="83"/>
                  <a:ext cx="2197" cy="2318"/>
                  <a:chOff x="0" y="0"/>
                  <a:chExt cx="2197" cy="2318"/>
                </a:xfrm>
              </p:grpSpPr>
              <p:sp>
                <p:nvSpPr>
                  <p:cNvPr id="9282" name="未知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2197" cy="2318"/>
                  </a:xfrm>
                  <a:custGeom>
                    <a:avLst/>
                    <a:gdLst>
                      <a:gd name="T0" fmla="*/ 902 w 2197"/>
                      <a:gd name="T1" fmla="*/ 73 h 2318"/>
                      <a:gd name="T2" fmla="*/ 893 w 2197"/>
                      <a:gd name="T3" fmla="*/ 199 h 2318"/>
                      <a:gd name="T4" fmla="*/ 860 w 2197"/>
                      <a:gd name="T5" fmla="*/ 355 h 2318"/>
                      <a:gd name="T6" fmla="*/ 796 w 2197"/>
                      <a:gd name="T7" fmla="*/ 482 h 2318"/>
                      <a:gd name="T8" fmla="*/ 696 w 2197"/>
                      <a:gd name="T9" fmla="*/ 597 h 2318"/>
                      <a:gd name="T10" fmla="*/ 589 w 2197"/>
                      <a:gd name="T11" fmla="*/ 722 h 2318"/>
                      <a:gd name="T12" fmla="*/ 486 w 2197"/>
                      <a:gd name="T13" fmla="*/ 989 h 2318"/>
                      <a:gd name="T14" fmla="*/ 453 w 2197"/>
                      <a:gd name="T15" fmla="*/ 1213 h 2318"/>
                      <a:gd name="T16" fmla="*/ 404 w 2197"/>
                      <a:gd name="T17" fmla="*/ 1463 h 2318"/>
                      <a:gd name="T18" fmla="*/ 321 w 2197"/>
                      <a:gd name="T19" fmla="*/ 1667 h 2318"/>
                      <a:gd name="T20" fmla="*/ 198 w 2197"/>
                      <a:gd name="T21" fmla="*/ 1890 h 2318"/>
                      <a:gd name="T22" fmla="*/ 85 w 2197"/>
                      <a:gd name="T23" fmla="*/ 2082 h 2318"/>
                      <a:gd name="T24" fmla="*/ 0 w 2197"/>
                      <a:gd name="T25" fmla="*/ 2208 h 2318"/>
                      <a:gd name="T26" fmla="*/ 15 w 2197"/>
                      <a:gd name="T27" fmla="*/ 2247 h 2318"/>
                      <a:gd name="T28" fmla="*/ 64 w 2197"/>
                      <a:gd name="T29" fmla="*/ 2287 h 2318"/>
                      <a:gd name="T30" fmla="*/ 232 w 2197"/>
                      <a:gd name="T31" fmla="*/ 2318 h 2318"/>
                      <a:gd name="T32" fmla="*/ 381 w 2197"/>
                      <a:gd name="T33" fmla="*/ 2259 h 2318"/>
                      <a:gd name="T34" fmla="*/ 525 w 2197"/>
                      <a:gd name="T35" fmla="*/ 2105 h 2318"/>
                      <a:gd name="T36" fmla="*/ 571 w 2197"/>
                      <a:gd name="T37" fmla="*/ 2001 h 2318"/>
                      <a:gd name="T38" fmla="*/ 678 w 2197"/>
                      <a:gd name="T39" fmla="*/ 1775 h 2318"/>
                      <a:gd name="T40" fmla="*/ 832 w 2197"/>
                      <a:gd name="T41" fmla="*/ 1783 h 2318"/>
                      <a:gd name="T42" fmla="*/ 881 w 2197"/>
                      <a:gd name="T43" fmla="*/ 1983 h 2318"/>
                      <a:gd name="T44" fmla="*/ 933 w 2197"/>
                      <a:gd name="T45" fmla="*/ 2097 h 2318"/>
                      <a:gd name="T46" fmla="*/ 989 w 2197"/>
                      <a:gd name="T47" fmla="*/ 2189 h 2318"/>
                      <a:gd name="T48" fmla="*/ 1053 w 2197"/>
                      <a:gd name="T49" fmla="*/ 2252 h 2318"/>
                      <a:gd name="T50" fmla="*/ 1144 w 2197"/>
                      <a:gd name="T51" fmla="*/ 2287 h 2318"/>
                      <a:gd name="T52" fmla="*/ 1241 w 2197"/>
                      <a:gd name="T53" fmla="*/ 2288 h 2318"/>
                      <a:gd name="T54" fmla="*/ 1314 w 2197"/>
                      <a:gd name="T55" fmla="*/ 2267 h 2318"/>
                      <a:gd name="T56" fmla="*/ 1434 w 2197"/>
                      <a:gd name="T57" fmla="*/ 2040 h 2318"/>
                      <a:gd name="T58" fmla="*/ 1553 w 2197"/>
                      <a:gd name="T59" fmla="*/ 2069 h 2318"/>
                      <a:gd name="T60" fmla="*/ 1623 w 2197"/>
                      <a:gd name="T61" fmla="*/ 2060 h 2318"/>
                      <a:gd name="T62" fmla="*/ 1680 w 2197"/>
                      <a:gd name="T63" fmla="*/ 2001 h 2318"/>
                      <a:gd name="T64" fmla="*/ 1729 w 2197"/>
                      <a:gd name="T65" fmla="*/ 1907 h 2318"/>
                      <a:gd name="T66" fmla="*/ 1741 w 2197"/>
                      <a:gd name="T67" fmla="*/ 1826 h 2318"/>
                      <a:gd name="T68" fmla="*/ 1814 w 2197"/>
                      <a:gd name="T69" fmla="*/ 1790 h 2318"/>
                      <a:gd name="T70" fmla="*/ 1886 w 2197"/>
                      <a:gd name="T71" fmla="*/ 1765 h 2318"/>
                      <a:gd name="T72" fmla="*/ 1942 w 2197"/>
                      <a:gd name="T73" fmla="*/ 1711 h 2318"/>
                      <a:gd name="T74" fmla="*/ 1989 w 2197"/>
                      <a:gd name="T75" fmla="*/ 1639 h 2318"/>
                      <a:gd name="T76" fmla="*/ 2009 w 2197"/>
                      <a:gd name="T77" fmla="*/ 1558 h 2318"/>
                      <a:gd name="T78" fmla="*/ 1966 w 2197"/>
                      <a:gd name="T79" fmla="*/ 1442 h 2318"/>
                      <a:gd name="T80" fmla="*/ 2071 w 2197"/>
                      <a:gd name="T81" fmla="*/ 1437 h 2318"/>
                      <a:gd name="T82" fmla="*/ 2123 w 2197"/>
                      <a:gd name="T83" fmla="*/ 1391 h 2318"/>
                      <a:gd name="T84" fmla="*/ 2167 w 2197"/>
                      <a:gd name="T85" fmla="*/ 1313 h 2318"/>
                      <a:gd name="T86" fmla="*/ 2197 w 2197"/>
                      <a:gd name="T87" fmla="*/ 1236 h 2318"/>
                      <a:gd name="T88" fmla="*/ 2192 w 2197"/>
                      <a:gd name="T89" fmla="*/ 1157 h 2318"/>
                      <a:gd name="T90" fmla="*/ 2167 w 2197"/>
                      <a:gd name="T91" fmla="*/ 1084 h 2318"/>
                      <a:gd name="T92" fmla="*/ 2105 w 2197"/>
                      <a:gd name="T93" fmla="*/ 1005 h 2318"/>
                      <a:gd name="T94" fmla="*/ 2064 w 2197"/>
                      <a:gd name="T95" fmla="*/ 835 h 2318"/>
                      <a:gd name="T96" fmla="*/ 1993 w 2197"/>
                      <a:gd name="T97" fmla="*/ 695 h 2318"/>
                      <a:gd name="T98" fmla="*/ 1993 w 2197"/>
                      <a:gd name="T99" fmla="*/ 603 h 2318"/>
                      <a:gd name="T100" fmla="*/ 1934 w 2197"/>
                      <a:gd name="T101" fmla="*/ 480 h 2318"/>
                      <a:gd name="T102" fmla="*/ 1916 w 2197"/>
                      <a:gd name="T103" fmla="*/ 361 h 2318"/>
                      <a:gd name="T104" fmla="*/ 1888 w 2197"/>
                      <a:gd name="T105" fmla="*/ 257 h 2318"/>
                      <a:gd name="T106" fmla="*/ 1888 w 2197"/>
                      <a:gd name="T107" fmla="*/ 150 h 2318"/>
                      <a:gd name="T108" fmla="*/ 1860 w 2197"/>
                      <a:gd name="T109" fmla="*/ 0 h 2318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2197"/>
                      <a:gd name="T166" fmla="*/ 0 h 2318"/>
                      <a:gd name="T167" fmla="*/ 2197 w 2197"/>
                      <a:gd name="T168" fmla="*/ 2318 h 2318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2197" h="2318">
                        <a:moveTo>
                          <a:pt x="893" y="10"/>
                        </a:moveTo>
                        <a:lnTo>
                          <a:pt x="902" y="73"/>
                        </a:lnTo>
                        <a:lnTo>
                          <a:pt x="906" y="123"/>
                        </a:lnTo>
                        <a:lnTo>
                          <a:pt x="893" y="199"/>
                        </a:lnTo>
                        <a:lnTo>
                          <a:pt x="868" y="317"/>
                        </a:lnTo>
                        <a:lnTo>
                          <a:pt x="860" y="355"/>
                        </a:lnTo>
                        <a:lnTo>
                          <a:pt x="837" y="412"/>
                        </a:lnTo>
                        <a:lnTo>
                          <a:pt x="796" y="482"/>
                        </a:lnTo>
                        <a:lnTo>
                          <a:pt x="745" y="546"/>
                        </a:lnTo>
                        <a:lnTo>
                          <a:pt x="696" y="597"/>
                        </a:lnTo>
                        <a:lnTo>
                          <a:pt x="646" y="649"/>
                        </a:lnTo>
                        <a:lnTo>
                          <a:pt x="589" y="722"/>
                        </a:lnTo>
                        <a:lnTo>
                          <a:pt x="530" y="830"/>
                        </a:lnTo>
                        <a:lnTo>
                          <a:pt x="486" y="989"/>
                        </a:lnTo>
                        <a:lnTo>
                          <a:pt x="479" y="1074"/>
                        </a:lnTo>
                        <a:lnTo>
                          <a:pt x="453" y="1213"/>
                        </a:lnTo>
                        <a:lnTo>
                          <a:pt x="428" y="1371"/>
                        </a:lnTo>
                        <a:lnTo>
                          <a:pt x="404" y="1463"/>
                        </a:lnTo>
                        <a:lnTo>
                          <a:pt x="373" y="1535"/>
                        </a:lnTo>
                        <a:lnTo>
                          <a:pt x="321" y="1667"/>
                        </a:lnTo>
                        <a:lnTo>
                          <a:pt x="249" y="1814"/>
                        </a:lnTo>
                        <a:lnTo>
                          <a:pt x="198" y="1890"/>
                        </a:lnTo>
                        <a:lnTo>
                          <a:pt x="147" y="1981"/>
                        </a:lnTo>
                        <a:lnTo>
                          <a:pt x="85" y="2082"/>
                        </a:lnTo>
                        <a:lnTo>
                          <a:pt x="8" y="2180"/>
                        </a:lnTo>
                        <a:lnTo>
                          <a:pt x="0" y="2208"/>
                        </a:lnTo>
                        <a:lnTo>
                          <a:pt x="2" y="2228"/>
                        </a:lnTo>
                        <a:lnTo>
                          <a:pt x="15" y="2247"/>
                        </a:lnTo>
                        <a:lnTo>
                          <a:pt x="36" y="2269"/>
                        </a:lnTo>
                        <a:lnTo>
                          <a:pt x="64" y="2287"/>
                        </a:lnTo>
                        <a:lnTo>
                          <a:pt x="172" y="2313"/>
                        </a:lnTo>
                        <a:lnTo>
                          <a:pt x="232" y="2318"/>
                        </a:lnTo>
                        <a:lnTo>
                          <a:pt x="301" y="2305"/>
                        </a:lnTo>
                        <a:lnTo>
                          <a:pt x="381" y="2259"/>
                        </a:lnTo>
                        <a:lnTo>
                          <a:pt x="453" y="2190"/>
                        </a:lnTo>
                        <a:lnTo>
                          <a:pt x="525" y="2105"/>
                        </a:lnTo>
                        <a:lnTo>
                          <a:pt x="551" y="2061"/>
                        </a:lnTo>
                        <a:lnTo>
                          <a:pt x="571" y="2001"/>
                        </a:lnTo>
                        <a:lnTo>
                          <a:pt x="618" y="1885"/>
                        </a:lnTo>
                        <a:lnTo>
                          <a:pt x="678" y="1775"/>
                        </a:lnTo>
                        <a:lnTo>
                          <a:pt x="788" y="1597"/>
                        </a:lnTo>
                        <a:lnTo>
                          <a:pt x="832" y="1783"/>
                        </a:lnTo>
                        <a:lnTo>
                          <a:pt x="852" y="1888"/>
                        </a:lnTo>
                        <a:lnTo>
                          <a:pt x="881" y="1983"/>
                        </a:lnTo>
                        <a:lnTo>
                          <a:pt x="907" y="2037"/>
                        </a:lnTo>
                        <a:lnTo>
                          <a:pt x="933" y="2097"/>
                        </a:lnTo>
                        <a:lnTo>
                          <a:pt x="968" y="2156"/>
                        </a:lnTo>
                        <a:lnTo>
                          <a:pt x="989" y="2189"/>
                        </a:lnTo>
                        <a:lnTo>
                          <a:pt x="1012" y="2220"/>
                        </a:lnTo>
                        <a:lnTo>
                          <a:pt x="1053" y="2252"/>
                        </a:lnTo>
                        <a:lnTo>
                          <a:pt x="1082" y="2272"/>
                        </a:lnTo>
                        <a:lnTo>
                          <a:pt x="1144" y="2287"/>
                        </a:lnTo>
                        <a:lnTo>
                          <a:pt x="1190" y="2292"/>
                        </a:lnTo>
                        <a:lnTo>
                          <a:pt x="1241" y="2288"/>
                        </a:lnTo>
                        <a:lnTo>
                          <a:pt x="1282" y="2279"/>
                        </a:lnTo>
                        <a:lnTo>
                          <a:pt x="1314" y="2267"/>
                        </a:lnTo>
                        <a:lnTo>
                          <a:pt x="1353" y="2197"/>
                        </a:lnTo>
                        <a:lnTo>
                          <a:pt x="1434" y="2040"/>
                        </a:lnTo>
                        <a:lnTo>
                          <a:pt x="1499" y="2063"/>
                        </a:lnTo>
                        <a:lnTo>
                          <a:pt x="1553" y="2069"/>
                        </a:lnTo>
                        <a:lnTo>
                          <a:pt x="1597" y="2069"/>
                        </a:lnTo>
                        <a:lnTo>
                          <a:pt x="1623" y="2060"/>
                        </a:lnTo>
                        <a:lnTo>
                          <a:pt x="1654" y="2027"/>
                        </a:lnTo>
                        <a:lnTo>
                          <a:pt x="1680" y="2001"/>
                        </a:lnTo>
                        <a:lnTo>
                          <a:pt x="1707" y="1965"/>
                        </a:lnTo>
                        <a:lnTo>
                          <a:pt x="1729" y="1907"/>
                        </a:lnTo>
                        <a:lnTo>
                          <a:pt x="1741" y="1857"/>
                        </a:lnTo>
                        <a:lnTo>
                          <a:pt x="1741" y="1826"/>
                        </a:lnTo>
                        <a:lnTo>
                          <a:pt x="1777" y="1795"/>
                        </a:lnTo>
                        <a:lnTo>
                          <a:pt x="1814" y="1790"/>
                        </a:lnTo>
                        <a:lnTo>
                          <a:pt x="1855" y="1775"/>
                        </a:lnTo>
                        <a:lnTo>
                          <a:pt x="1886" y="1765"/>
                        </a:lnTo>
                        <a:lnTo>
                          <a:pt x="1919" y="1736"/>
                        </a:lnTo>
                        <a:lnTo>
                          <a:pt x="1942" y="1711"/>
                        </a:lnTo>
                        <a:lnTo>
                          <a:pt x="1966" y="1682"/>
                        </a:lnTo>
                        <a:lnTo>
                          <a:pt x="1989" y="1639"/>
                        </a:lnTo>
                        <a:lnTo>
                          <a:pt x="2001" y="1599"/>
                        </a:lnTo>
                        <a:lnTo>
                          <a:pt x="2009" y="1558"/>
                        </a:lnTo>
                        <a:lnTo>
                          <a:pt x="1997" y="1515"/>
                        </a:lnTo>
                        <a:lnTo>
                          <a:pt x="1966" y="1442"/>
                        </a:lnTo>
                        <a:lnTo>
                          <a:pt x="2042" y="1442"/>
                        </a:lnTo>
                        <a:lnTo>
                          <a:pt x="2071" y="1437"/>
                        </a:lnTo>
                        <a:lnTo>
                          <a:pt x="2099" y="1417"/>
                        </a:lnTo>
                        <a:lnTo>
                          <a:pt x="2123" y="1391"/>
                        </a:lnTo>
                        <a:lnTo>
                          <a:pt x="2146" y="1355"/>
                        </a:lnTo>
                        <a:lnTo>
                          <a:pt x="2167" y="1313"/>
                        </a:lnTo>
                        <a:lnTo>
                          <a:pt x="2187" y="1275"/>
                        </a:lnTo>
                        <a:lnTo>
                          <a:pt x="2197" y="1236"/>
                        </a:lnTo>
                        <a:lnTo>
                          <a:pt x="2197" y="1198"/>
                        </a:lnTo>
                        <a:lnTo>
                          <a:pt x="2192" y="1157"/>
                        </a:lnTo>
                        <a:lnTo>
                          <a:pt x="2185" y="1116"/>
                        </a:lnTo>
                        <a:lnTo>
                          <a:pt x="2167" y="1084"/>
                        </a:lnTo>
                        <a:lnTo>
                          <a:pt x="2141" y="1049"/>
                        </a:lnTo>
                        <a:lnTo>
                          <a:pt x="2105" y="1005"/>
                        </a:lnTo>
                        <a:lnTo>
                          <a:pt x="2086" y="909"/>
                        </a:lnTo>
                        <a:lnTo>
                          <a:pt x="2064" y="835"/>
                        </a:lnTo>
                        <a:lnTo>
                          <a:pt x="2045" y="789"/>
                        </a:lnTo>
                        <a:lnTo>
                          <a:pt x="1993" y="695"/>
                        </a:lnTo>
                        <a:lnTo>
                          <a:pt x="1991" y="668"/>
                        </a:lnTo>
                        <a:lnTo>
                          <a:pt x="1993" y="603"/>
                        </a:lnTo>
                        <a:lnTo>
                          <a:pt x="1970" y="543"/>
                        </a:lnTo>
                        <a:lnTo>
                          <a:pt x="1934" y="480"/>
                        </a:lnTo>
                        <a:lnTo>
                          <a:pt x="1926" y="435"/>
                        </a:lnTo>
                        <a:lnTo>
                          <a:pt x="1916" y="361"/>
                        </a:lnTo>
                        <a:lnTo>
                          <a:pt x="1898" y="312"/>
                        </a:lnTo>
                        <a:lnTo>
                          <a:pt x="1888" y="257"/>
                        </a:lnTo>
                        <a:lnTo>
                          <a:pt x="1883" y="198"/>
                        </a:lnTo>
                        <a:lnTo>
                          <a:pt x="1888" y="150"/>
                        </a:lnTo>
                        <a:lnTo>
                          <a:pt x="1906" y="105"/>
                        </a:lnTo>
                        <a:lnTo>
                          <a:pt x="1860" y="0"/>
                        </a:lnTo>
                        <a:lnTo>
                          <a:pt x="893" y="1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8255">
                    <a:solidFill>
                      <a:srgbClr val="000000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 sz="2800" dirty="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grpSp>
                <p:nvGrpSpPr>
                  <p:cNvPr id="9283" name="Group 44"/>
                  <p:cNvGrpSpPr/>
                  <p:nvPr/>
                </p:nvGrpSpPr>
                <p:grpSpPr bwMode="auto">
                  <a:xfrm>
                    <a:off x="75" y="173"/>
                    <a:ext cx="2039" cy="2061"/>
                    <a:chOff x="0" y="0"/>
                    <a:chExt cx="2039" cy="2061"/>
                  </a:xfrm>
                </p:grpSpPr>
                <p:grpSp>
                  <p:nvGrpSpPr>
                    <p:cNvPr id="9284" name="Group 45"/>
                    <p:cNvGrpSpPr/>
                    <p:nvPr/>
                  </p:nvGrpSpPr>
                  <p:grpSpPr bwMode="auto">
                    <a:xfrm>
                      <a:off x="0" y="0"/>
                      <a:ext cx="2039" cy="2061"/>
                      <a:chOff x="0" y="0"/>
                      <a:chExt cx="2039" cy="2061"/>
                    </a:xfrm>
                  </p:grpSpPr>
                  <p:sp>
                    <p:nvSpPr>
                      <p:cNvPr id="9286" name="未知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182" y="960"/>
                        <a:ext cx="485" cy="689"/>
                      </a:xfrm>
                      <a:custGeom>
                        <a:avLst/>
                        <a:gdLst>
                          <a:gd name="T0" fmla="*/ 75 w 485"/>
                          <a:gd name="T1" fmla="*/ 482 h 689"/>
                          <a:gd name="T2" fmla="*/ 80 w 485"/>
                          <a:gd name="T3" fmla="*/ 451 h 689"/>
                          <a:gd name="T4" fmla="*/ 77 w 485"/>
                          <a:gd name="T5" fmla="*/ 430 h 689"/>
                          <a:gd name="T6" fmla="*/ 69 w 485"/>
                          <a:gd name="T7" fmla="*/ 400 h 689"/>
                          <a:gd name="T8" fmla="*/ 56 w 485"/>
                          <a:gd name="T9" fmla="*/ 374 h 689"/>
                          <a:gd name="T10" fmla="*/ 47 w 485"/>
                          <a:gd name="T11" fmla="*/ 350 h 689"/>
                          <a:gd name="T12" fmla="*/ 34 w 485"/>
                          <a:gd name="T13" fmla="*/ 315 h 689"/>
                          <a:gd name="T14" fmla="*/ 23 w 485"/>
                          <a:gd name="T15" fmla="*/ 281 h 689"/>
                          <a:gd name="T16" fmla="*/ 13 w 485"/>
                          <a:gd name="T17" fmla="*/ 240 h 689"/>
                          <a:gd name="T18" fmla="*/ 7 w 485"/>
                          <a:gd name="T19" fmla="*/ 206 h 689"/>
                          <a:gd name="T20" fmla="*/ 2 w 485"/>
                          <a:gd name="T21" fmla="*/ 173 h 689"/>
                          <a:gd name="T22" fmla="*/ 0 w 485"/>
                          <a:gd name="T23" fmla="*/ 137 h 689"/>
                          <a:gd name="T24" fmla="*/ 0 w 485"/>
                          <a:gd name="T25" fmla="*/ 111 h 689"/>
                          <a:gd name="T26" fmla="*/ 7 w 485"/>
                          <a:gd name="T27" fmla="*/ 86 h 689"/>
                          <a:gd name="T28" fmla="*/ 18 w 485"/>
                          <a:gd name="T29" fmla="*/ 65 h 689"/>
                          <a:gd name="T30" fmla="*/ 33 w 485"/>
                          <a:gd name="T31" fmla="*/ 49 h 689"/>
                          <a:gd name="T32" fmla="*/ 61 w 485"/>
                          <a:gd name="T33" fmla="*/ 29 h 689"/>
                          <a:gd name="T34" fmla="*/ 87 w 485"/>
                          <a:gd name="T35" fmla="*/ 14 h 689"/>
                          <a:gd name="T36" fmla="*/ 118 w 485"/>
                          <a:gd name="T37" fmla="*/ 3 h 689"/>
                          <a:gd name="T38" fmla="*/ 147 w 485"/>
                          <a:gd name="T39" fmla="*/ 0 h 689"/>
                          <a:gd name="T40" fmla="*/ 177 w 485"/>
                          <a:gd name="T41" fmla="*/ 3 h 689"/>
                          <a:gd name="T42" fmla="*/ 204 w 485"/>
                          <a:gd name="T43" fmla="*/ 14 h 689"/>
                          <a:gd name="T44" fmla="*/ 234 w 485"/>
                          <a:gd name="T45" fmla="*/ 29 h 689"/>
                          <a:gd name="T46" fmla="*/ 263 w 485"/>
                          <a:gd name="T47" fmla="*/ 47 h 689"/>
                          <a:gd name="T48" fmla="*/ 288 w 485"/>
                          <a:gd name="T49" fmla="*/ 75 h 689"/>
                          <a:gd name="T50" fmla="*/ 307 w 485"/>
                          <a:gd name="T51" fmla="*/ 98 h 689"/>
                          <a:gd name="T52" fmla="*/ 320 w 485"/>
                          <a:gd name="T53" fmla="*/ 117 h 689"/>
                          <a:gd name="T54" fmla="*/ 338 w 485"/>
                          <a:gd name="T55" fmla="*/ 144 h 689"/>
                          <a:gd name="T56" fmla="*/ 353 w 485"/>
                          <a:gd name="T57" fmla="*/ 166 h 689"/>
                          <a:gd name="T58" fmla="*/ 366 w 485"/>
                          <a:gd name="T59" fmla="*/ 191 h 689"/>
                          <a:gd name="T60" fmla="*/ 378 w 485"/>
                          <a:gd name="T61" fmla="*/ 217 h 689"/>
                          <a:gd name="T62" fmla="*/ 402 w 485"/>
                          <a:gd name="T63" fmla="*/ 297 h 689"/>
                          <a:gd name="T64" fmla="*/ 432 w 485"/>
                          <a:gd name="T65" fmla="*/ 390 h 689"/>
                          <a:gd name="T66" fmla="*/ 436 w 485"/>
                          <a:gd name="T67" fmla="*/ 454 h 689"/>
                          <a:gd name="T68" fmla="*/ 466 w 485"/>
                          <a:gd name="T69" fmla="*/ 533 h 689"/>
                          <a:gd name="T70" fmla="*/ 485 w 485"/>
                          <a:gd name="T71" fmla="*/ 601 h 689"/>
                          <a:gd name="T72" fmla="*/ 485 w 485"/>
                          <a:gd name="T73" fmla="*/ 689 h 689"/>
                          <a:gd name="T74" fmla="*/ 481 w 485"/>
                          <a:gd name="T75" fmla="*/ 689 h 689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w 485"/>
                          <a:gd name="T115" fmla="*/ 0 h 689"/>
                          <a:gd name="T116" fmla="*/ 485 w 485"/>
                          <a:gd name="T117" fmla="*/ 689 h 689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T114" t="T115" r="T116" b="T117"/>
                        <a:pathLst>
                          <a:path w="485" h="689">
                            <a:moveTo>
                              <a:pt x="75" y="482"/>
                            </a:moveTo>
                            <a:lnTo>
                              <a:pt x="80" y="451"/>
                            </a:lnTo>
                            <a:lnTo>
                              <a:pt x="77" y="430"/>
                            </a:lnTo>
                            <a:lnTo>
                              <a:pt x="69" y="400"/>
                            </a:lnTo>
                            <a:lnTo>
                              <a:pt x="56" y="374"/>
                            </a:lnTo>
                            <a:lnTo>
                              <a:pt x="47" y="350"/>
                            </a:lnTo>
                            <a:lnTo>
                              <a:pt x="34" y="315"/>
                            </a:lnTo>
                            <a:lnTo>
                              <a:pt x="23" y="281"/>
                            </a:lnTo>
                            <a:lnTo>
                              <a:pt x="13" y="240"/>
                            </a:lnTo>
                            <a:lnTo>
                              <a:pt x="7" y="206"/>
                            </a:lnTo>
                            <a:lnTo>
                              <a:pt x="2" y="173"/>
                            </a:lnTo>
                            <a:lnTo>
                              <a:pt x="0" y="137"/>
                            </a:lnTo>
                            <a:lnTo>
                              <a:pt x="0" y="111"/>
                            </a:lnTo>
                            <a:lnTo>
                              <a:pt x="7" y="86"/>
                            </a:lnTo>
                            <a:lnTo>
                              <a:pt x="18" y="65"/>
                            </a:lnTo>
                            <a:lnTo>
                              <a:pt x="33" y="49"/>
                            </a:lnTo>
                            <a:lnTo>
                              <a:pt x="61" y="29"/>
                            </a:lnTo>
                            <a:lnTo>
                              <a:pt x="87" y="14"/>
                            </a:lnTo>
                            <a:lnTo>
                              <a:pt x="118" y="3"/>
                            </a:lnTo>
                            <a:lnTo>
                              <a:pt x="147" y="0"/>
                            </a:lnTo>
                            <a:lnTo>
                              <a:pt x="177" y="3"/>
                            </a:lnTo>
                            <a:lnTo>
                              <a:pt x="204" y="14"/>
                            </a:lnTo>
                            <a:lnTo>
                              <a:pt x="234" y="29"/>
                            </a:lnTo>
                            <a:lnTo>
                              <a:pt x="263" y="47"/>
                            </a:lnTo>
                            <a:lnTo>
                              <a:pt x="288" y="75"/>
                            </a:lnTo>
                            <a:lnTo>
                              <a:pt x="307" y="98"/>
                            </a:lnTo>
                            <a:lnTo>
                              <a:pt x="320" y="117"/>
                            </a:lnTo>
                            <a:lnTo>
                              <a:pt x="338" y="144"/>
                            </a:lnTo>
                            <a:lnTo>
                              <a:pt x="353" y="166"/>
                            </a:lnTo>
                            <a:lnTo>
                              <a:pt x="366" y="191"/>
                            </a:lnTo>
                            <a:lnTo>
                              <a:pt x="378" y="217"/>
                            </a:lnTo>
                            <a:lnTo>
                              <a:pt x="402" y="297"/>
                            </a:lnTo>
                            <a:lnTo>
                              <a:pt x="432" y="390"/>
                            </a:lnTo>
                            <a:lnTo>
                              <a:pt x="436" y="454"/>
                            </a:lnTo>
                            <a:lnTo>
                              <a:pt x="466" y="533"/>
                            </a:lnTo>
                            <a:lnTo>
                              <a:pt x="485" y="601"/>
                            </a:lnTo>
                            <a:lnTo>
                              <a:pt x="485" y="689"/>
                            </a:lnTo>
                            <a:lnTo>
                              <a:pt x="481" y="689"/>
                            </a:lnTo>
                          </a:path>
                        </a:pathLst>
                      </a:custGeom>
                      <a:noFill/>
                      <a:ln w="8255">
                        <a:solidFill>
                          <a:srgbClr val="000000"/>
                        </a:solidFill>
                        <a:rou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 sz="2800">
                          <a:latin typeface="微软雅黑" panose="020B0503020204020204" pitchFamily="34" charset="-122"/>
                          <a:ea typeface="微软雅黑" panose="020B0503020204020204" pitchFamily="34" charset="-122"/>
                        </a:endParaRPr>
                      </a:p>
                    </p:txBody>
                  </p:sp>
                  <p:sp>
                    <p:nvSpPr>
                      <p:cNvPr id="9287" name="未知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4" y="1295"/>
                        <a:ext cx="414" cy="578"/>
                      </a:xfrm>
                      <a:custGeom>
                        <a:avLst/>
                        <a:gdLst>
                          <a:gd name="T0" fmla="*/ 0 w 414"/>
                          <a:gd name="T1" fmla="*/ 137 h 578"/>
                          <a:gd name="T2" fmla="*/ 4 w 414"/>
                          <a:gd name="T3" fmla="*/ 121 h 578"/>
                          <a:gd name="T4" fmla="*/ 9 w 414"/>
                          <a:gd name="T5" fmla="*/ 100 h 578"/>
                          <a:gd name="T6" fmla="*/ 17 w 414"/>
                          <a:gd name="T7" fmla="*/ 80 h 578"/>
                          <a:gd name="T8" fmla="*/ 28 w 414"/>
                          <a:gd name="T9" fmla="*/ 59 h 578"/>
                          <a:gd name="T10" fmla="*/ 38 w 414"/>
                          <a:gd name="T11" fmla="*/ 44 h 578"/>
                          <a:gd name="T12" fmla="*/ 59 w 414"/>
                          <a:gd name="T13" fmla="*/ 23 h 578"/>
                          <a:gd name="T14" fmla="*/ 77 w 414"/>
                          <a:gd name="T15" fmla="*/ 10 h 578"/>
                          <a:gd name="T16" fmla="*/ 92 w 414"/>
                          <a:gd name="T17" fmla="*/ 3 h 578"/>
                          <a:gd name="T18" fmla="*/ 123 w 414"/>
                          <a:gd name="T19" fmla="*/ 0 h 578"/>
                          <a:gd name="T20" fmla="*/ 146 w 414"/>
                          <a:gd name="T21" fmla="*/ 1 h 578"/>
                          <a:gd name="T22" fmla="*/ 167 w 414"/>
                          <a:gd name="T23" fmla="*/ 6 h 578"/>
                          <a:gd name="T24" fmla="*/ 192 w 414"/>
                          <a:gd name="T25" fmla="*/ 18 h 578"/>
                          <a:gd name="T26" fmla="*/ 216 w 414"/>
                          <a:gd name="T27" fmla="*/ 39 h 578"/>
                          <a:gd name="T28" fmla="*/ 233 w 414"/>
                          <a:gd name="T29" fmla="*/ 59 h 578"/>
                          <a:gd name="T30" fmla="*/ 247 w 414"/>
                          <a:gd name="T31" fmla="*/ 83 h 578"/>
                          <a:gd name="T32" fmla="*/ 262 w 414"/>
                          <a:gd name="T33" fmla="*/ 108 h 578"/>
                          <a:gd name="T34" fmla="*/ 278 w 414"/>
                          <a:gd name="T35" fmla="*/ 142 h 578"/>
                          <a:gd name="T36" fmla="*/ 303 w 414"/>
                          <a:gd name="T37" fmla="*/ 191 h 578"/>
                          <a:gd name="T38" fmla="*/ 329 w 414"/>
                          <a:gd name="T39" fmla="*/ 234 h 578"/>
                          <a:gd name="T40" fmla="*/ 345 w 414"/>
                          <a:gd name="T41" fmla="*/ 260 h 578"/>
                          <a:gd name="T42" fmla="*/ 370 w 414"/>
                          <a:gd name="T43" fmla="*/ 301 h 578"/>
                          <a:gd name="T44" fmla="*/ 393 w 414"/>
                          <a:gd name="T45" fmla="*/ 337 h 578"/>
                          <a:gd name="T46" fmla="*/ 406 w 414"/>
                          <a:gd name="T47" fmla="*/ 364 h 578"/>
                          <a:gd name="T48" fmla="*/ 412 w 414"/>
                          <a:gd name="T49" fmla="*/ 395 h 578"/>
                          <a:gd name="T50" fmla="*/ 414 w 414"/>
                          <a:gd name="T51" fmla="*/ 425 h 578"/>
                          <a:gd name="T52" fmla="*/ 414 w 414"/>
                          <a:gd name="T53" fmla="*/ 453 h 578"/>
                          <a:gd name="T54" fmla="*/ 409 w 414"/>
                          <a:gd name="T55" fmla="*/ 477 h 578"/>
                          <a:gd name="T56" fmla="*/ 403 w 414"/>
                          <a:gd name="T57" fmla="*/ 502 h 578"/>
                          <a:gd name="T58" fmla="*/ 394 w 414"/>
                          <a:gd name="T59" fmla="*/ 528 h 578"/>
                          <a:gd name="T60" fmla="*/ 388 w 414"/>
                          <a:gd name="T61" fmla="*/ 551 h 578"/>
                          <a:gd name="T62" fmla="*/ 378 w 414"/>
                          <a:gd name="T63" fmla="*/ 578 h 578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414"/>
                          <a:gd name="T97" fmla="*/ 0 h 578"/>
                          <a:gd name="T98" fmla="*/ 414 w 414"/>
                          <a:gd name="T99" fmla="*/ 578 h 578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414" h="578">
                            <a:moveTo>
                              <a:pt x="0" y="137"/>
                            </a:moveTo>
                            <a:lnTo>
                              <a:pt x="4" y="121"/>
                            </a:lnTo>
                            <a:lnTo>
                              <a:pt x="9" y="100"/>
                            </a:lnTo>
                            <a:lnTo>
                              <a:pt x="17" y="80"/>
                            </a:lnTo>
                            <a:lnTo>
                              <a:pt x="28" y="59"/>
                            </a:lnTo>
                            <a:lnTo>
                              <a:pt x="38" y="44"/>
                            </a:lnTo>
                            <a:lnTo>
                              <a:pt x="59" y="23"/>
                            </a:lnTo>
                            <a:lnTo>
                              <a:pt x="77" y="10"/>
                            </a:lnTo>
                            <a:lnTo>
                              <a:pt x="92" y="3"/>
                            </a:lnTo>
                            <a:lnTo>
                              <a:pt x="123" y="0"/>
                            </a:lnTo>
                            <a:lnTo>
                              <a:pt x="146" y="1"/>
                            </a:lnTo>
                            <a:lnTo>
                              <a:pt x="167" y="6"/>
                            </a:lnTo>
                            <a:lnTo>
                              <a:pt x="192" y="18"/>
                            </a:lnTo>
                            <a:lnTo>
                              <a:pt x="216" y="39"/>
                            </a:lnTo>
                            <a:lnTo>
                              <a:pt x="233" y="59"/>
                            </a:lnTo>
                            <a:lnTo>
                              <a:pt x="247" y="83"/>
                            </a:lnTo>
                            <a:lnTo>
                              <a:pt x="262" y="108"/>
                            </a:lnTo>
                            <a:lnTo>
                              <a:pt x="278" y="142"/>
                            </a:lnTo>
                            <a:lnTo>
                              <a:pt x="303" y="191"/>
                            </a:lnTo>
                            <a:lnTo>
                              <a:pt x="329" y="234"/>
                            </a:lnTo>
                            <a:lnTo>
                              <a:pt x="345" y="260"/>
                            </a:lnTo>
                            <a:lnTo>
                              <a:pt x="370" y="301"/>
                            </a:lnTo>
                            <a:lnTo>
                              <a:pt x="393" y="337"/>
                            </a:lnTo>
                            <a:lnTo>
                              <a:pt x="406" y="364"/>
                            </a:lnTo>
                            <a:lnTo>
                              <a:pt x="412" y="395"/>
                            </a:lnTo>
                            <a:lnTo>
                              <a:pt x="414" y="425"/>
                            </a:lnTo>
                            <a:lnTo>
                              <a:pt x="414" y="453"/>
                            </a:lnTo>
                            <a:lnTo>
                              <a:pt x="409" y="477"/>
                            </a:lnTo>
                            <a:lnTo>
                              <a:pt x="403" y="502"/>
                            </a:lnTo>
                            <a:lnTo>
                              <a:pt x="394" y="528"/>
                            </a:lnTo>
                            <a:lnTo>
                              <a:pt x="388" y="551"/>
                            </a:lnTo>
                            <a:lnTo>
                              <a:pt x="378" y="578"/>
                            </a:lnTo>
                          </a:path>
                        </a:pathLst>
                      </a:custGeom>
                      <a:noFill/>
                      <a:ln w="8255">
                        <a:solidFill>
                          <a:srgbClr val="000000"/>
                        </a:solidFill>
                        <a:rou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 sz="2800">
                          <a:latin typeface="微软雅黑" panose="020B0503020204020204" pitchFamily="34" charset="-122"/>
                          <a:ea typeface="微软雅黑" panose="020B0503020204020204" pitchFamily="34" charset="-122"/>
                        </a:endParaRPr>
                      </a:p>
                    </p:txBody>
                  </p:sp>
                  <p:sp>
                    <p:nvSpPr>
                      <p:cNvPr id="9288" name="未知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75" y="731"/>
                        <a:ext cx="618" cy="536"/>
                      </a:xfrm>
                      <a:custGeom>
                        <a:avLst/>
                        <a:gdLst>
                          <a:gd name="T0" fmla="*/ 25 w 618"/>
                          <a:gd name="T1" fmla="*/ 234 h 536"/>
                          <a:gd name="T2" fmla="*/ 15 w 618"/>
                          <a:gd name="T3" fmla="*/ 203 h 536"/>
                          <a:gd name="T4" fmla="*/ 8 w 618"/>
                          <a:gd name="T5" fmla="*/ 176 h 536"/>
                          <a:gd name="T6" fmla="*/ 3 w 618"/>
                          <a:gd name="T7" fmla="*/ 144 h 536"/>
                          <a:gd name="T8" fmla="*/ 0 w 618"/>
                          <a:gd name="T9" fmla="*/ 114 h 536"/>
                          <a:gd name="T10" fmla="*/ 2 w 618"/>
                          <a:gd name="T11" fmla="*/ 91 h 536"/>
                          <a:gd name="T12" fmla="*/ 10 w 618"/>
                          <a:gd name="T13" fmla="*/ 72 h 536"/>
                          <a:gd name="T14" fmla="*/ 25 w 618"/>
                          <a:gd name="T15" fmla="*/ 51 h 536"/>
                          <a:gd name="T16" fmla="*/ 48 w 618"/>
                          <a:gd name="T17" fmla="*/ 28 h 536"/>
                          <a:gd name="T18" fmla="*/ 72 w 618"/>
                          <a:gd name="T19" fmla="*/ 11 h 536"/>
                          <a:gd name="T20" fmla="*/ 97 w 618"/>
                          <a:gd name="T21" fmla="*/ 1 h 536"/>
                          <a:gd name="T22" fmla="*/ 124 w 618"/>
                          <a:gd name="T23" fmla="*/ 0 h 536"/>
                          <a:gd name="T24" fmla="*/ 160 w 618"/>
                          <a:gd name="T25" fmla="*/ 5 h 536"/>
                          <a:gd name="T26" fmla="*/ 203 w 618"/>
                          <a:gd name="T27" fmla="*/ 16 h 536"/>
                          <a:gd name="T28" fmla="*/ 232 w 618"/>
                          <a:gd name="T29" fmla="*/ 34 h 536"/>
                          <a:gd name="T30" fmla="*/ 257 w 618"/>
                          <a:gd name="T31" fmla="*/ 49 h 536"/>
                          <a:gd name="T32" fmla="*/ 280 w 618"/>
                          <a:gd name="T33" fmla="*/ 69 h 536"/>
                          <a:gd name="T34" fmla="*/ 298 w 618"/>
                          <a:gd name="T35" fmla="*/ 88 h 536"/>
                          <a:gd name="T36" fmla="*/ 319 w 618"/>
                          <a:gd name="T37" fmla="*/ 113 h 536"/>
                          <a:gd name="T38" fmla="*/ 340 w 618"/>
                          <a:gd name="T39" fmla="*/ 142 h 536"/>
                          <a:gd name="T40" fmla="*/ 368 w 618"/>
                          <a:gd name="T41" fmla="*/ 185 h 536"/>
                          <a:gd name="T42" fmla="*/ 396 w 618"/>
                          <a:gd name="T43" fmla="*/ 234 h 536"/>
                          <a:gd name="T44" fmla="*/ 410 w 618"/>
                          <a:gd name="T45" fmla="*/ 260 h 536"/>
                          <a:gd name="T46" fmla="*/ 427 w 618"/>
                          <a:gd name="T47" fmla="*/ 281 h 536"/>
                          <a:gd name="T48" fmla="*/ 451 w 618"/>
                          <a:gd name="T49" fmla="*/ 306 h 536"/>
                          <a:gd name="T50" fmla="*/ 476 w 618"/>
                          <a:gd name="T51" fmla="*/ 333 h 536"/>
                          <a:gd name="T52" fmla="*/ 509 w 618"/>
                          <a:gd name="T53" fmla="*/ 364 h 536"/>
                          <a:gd name="T54" fmla="*/ 527 w 618"/>
                          <a:gd name="T55" fmla="*/ 387 h 536"/>
                          <a:gd name="T56" fmla="*/ 554 w 618"/>
                          <a:gd name="T57" fmla="*/ 425 h 536"/>
                          <a:gd name="T58" fmla="*/ 574 w 618"/>
                          <a:gd name="T59" fmla="*/ 456 h 536"/>
                          <a:gd name="T60" fmla="*/ 592 w 618"/>
                          <a:gd name="T61" fmla="*/ 485 h 536"/>
                          <a:gd name="T62" fmla="*/ 607 w 618"/>
                          <a:gd name="T63" fmla="*/ 511 h 536"/>
                          <a:gd name="T64" fmla="*/ 618 w 618"/>
                          <a:gd name="T65" fmla="*/ 536 h 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w 618"/>
                          <a:gd name="T100" fmla="*/ 0 h 536"/>
                          <a:gd name="T101" fmla="*/ 618 w 618"/>
                          <a:gd name="T102" fmla="*/ 536 h 536"/>
                        </a:gdLst>
                        <a:ahLst/>
                        <a:cxnLst>
                          <a:cxn ang="T66">
                            <a:pos x="T0" y="T1"/>
                          </a:cxn>
                          <a:cxn ang="T67">
                            <a:pos x="T2" y="T3"/>
                          </a:cxn>
                          <a:cxn ang="T68">
                            <a:pos x="T4" y="T5"/>
                          </a:cxn>
                          <a:cxn ang="T69">
                            <a:pos x="T6" y="T7"/>
                          </a:cxn>
                          <a:cxn ang="T70">
                            <a:pos x="T8" y="T9"/>
                          </a:cxn>
                          <a:cxn ang="T71">
                            <a:pos x="T10" y="T11"/>
                          </a:cxn>
                          <a:cxn ang="T72">
                            <a:pos x="T12" y="T13"/>
                          </a:cxn>
                          <a:cxn ang="T73">
                            <a:pos x="T14" y="T15"/>
                          </a:cxn>
                          <a:cxn ang="T74">
                            <a:pos x="T16" y="T17"/>
                          </a:cxn>
                          <a:cxn ang="T75">
                            <a:pos x="T18" y="T19"/>
                          </a:cxn>
                          <a:cxn ang="T76">
                            <a:pos x="T20" y="T21"/>
                          </a:cxn>
                          <a:cxn ang="T77">
                            <a:pos x="T22" y="T23"/>
                          </a:cxn>
                          <a:cxn ang="T78">
                            <a:pos x="T24" y="T25"/>
                          </a:cxn>
                          <a:cxn ang="T79">
                            <a:pos x="T26" y="T27"/>
                          </a:cxn>
                          <a:cxn ang="T80">
                            <a:pos x="T28" y="T29"/>
                          </a:cxn>
                          <a:cxn ang="T81">
                            <a:pos x="T30" y="T31"/>
                          </a:cxn>
                          <a:cxn ang="T82">
                            <a:pos x="T32" y="T33"/>
                          </a:cxn>
                          <a:cxn ang="T83">
                            <a:pos x="T34" y="T35"/>
                          </a:cxn>
                          <a:cxn ang="T84">
                            <a:pos x="T36" y="T37"/>
                          </a:cxn>
                          <a:cxn ang="T85">
                            <a:pos x="T38" y="T39"/>
                          </a:cxn>
                          <a:cxn ang="T86">
                            <a:pos x="T40" y="T41"/>
                          </a:cxn>
                          <a:cxn ang="T87">
                            <a:pos x="T42" y="T43"/>
                          </a:cxn>
                          <a:cxn ang="T88">
                            <a:pos x="T44" y="T45"/>
                          </a:cxn>
                          <a:cxn ang="T89">
                            <a:pos x="T46" y="T47"/>
                          </a:cxn>
                          <a:cxn ang="T90">
                            <a:pos x="T48" y="T49"/>
                          </a:cxn>
                          <a:cxn ang="T91">
                            <a:pos x="T50" y="T51"/>
                          </a:cxn>
                          <a:cxn ang="T92">
                            <a:pos x="T52" y="T53"/>
                          </a:cxn>
                          <a:cxn ang="T93">
                            <a:pos x="T54" y="T55"/>
                          </a:cxn>
                          <a:cxn ang="T94">
                            <a:pos x="T56" y="T57"/>
                          </a:cxn>
                          <a:cxn ang="T95">
                            <a:pos x="T58" y="T59"/>
                          </a:cxn>
                          <a:cxn ang="T96">
                            <a:pos x="T60" y="T61"/>
                          </a:cxn>
                          <a:cxn ang="T97">
                            <a:pos x="T62" y="T63"/>
                          </a:cxn>
                          <a:cxn ang="T98">
                            <a:pos x="T64" y="T65"/>
                          </a:cxn>
                        </a:cxnLst>
                        <a:rect l="T99" t="T100" r="T101" b="T102"/>
                        <a:pathLst>
                          <a:path w="618" h="536">
                            <a:moveTo>
                              <a:pt x="25" y="234"/>
                            </a:moveTo>
                            <a:lnTo>
                              <a:pt x="15" y="203"/>
                            </a:lnTo>
                            <a:lnTo>
                              <a:pt x="8" y="176"/>
                            </a:lnTo>
                            <a:lnTo>
                              <a:pt x="3" y="144"/>
                            </a:lnTo>
                            <a:lnTo>
                              <a:pt x="0" y="114"/>
                            </a:lnTo>
                            <a:lnTo>
                              <a:pt x="2" y="91"/>
                            </a:lnTo>
                            <a:lnTo>
                              <a:pt x="10" y="72"/>
                            </a:lnTo>
                            <a:lnTo>
                              <a:pt x="25" y="51"/>
                            </a:lnTo>
                            <a:lnTo>
                              <a:pt x="48" y="28"/>
                            </a:lnTo>
                            <a:lnTo>
                              <a:pt x="72" y="11"/>
                            </a:lnTo>
                            <a:lnTo>
                              <a:pt x="97" y="1"/>
                            </a:lnTo>
                            <a:lnTo>
                              <a:pt x="124" y="0"/>
                            </a:lnTo>
                            <a:lnTo>
                              <a:pt x="160" y="5"/>
                            </a:lnTo>
                            <a:lnTo>
                              <a:pt x="203" y="16"/>
                            </a:lnTo>
                            <a:lnTo>
                              <a:pt x="232" y="34"/>
                            </a:lnTo>
                            <a:lnTo>
                              <a:pt x="257" y="49"/>
                            </a:lnTo>
                            <a:lnTo>
                              <a:pt x="280" y="69"/>
                            </a:lnTo>
                            <a:lnTo>
                              <a:pt x="298" y="88"/>
                            </a:lnTo>
                            <a:lnTo>
                              <a:pt x="319" y="113"/>
                            </a:lnTo>
                            <a:lnTo>
                              <a:pt x="340" y="142"/>
                            </a:lnTo>
                            <a:lnTo>
                              <a:pt x="368" y="185"/>
                            </a:lnTo>
                            <a:lnTo>
                              <a:pt x="396" y="234"/>
                            </a:lnTo>
                            <a:lnTo>
                              <a:pt x="410" y="260"/>
                            </a:lnTo>
                            <a:lnTo>
                              <a:pt x="427" y="281"/>
                            </a:lnTo>
                            <a:lnTo>
                              <a:pt x="451" y="306"/>
                            </a:lnTo>
                            <a:lnTo>
                              <a:pt x="476" y="333"/>
                            </a:lnTo>
                            <a:lnTo>
                              <a:pt x="509" y="364"/>
                            </a:lnTo>
                            <a:lnTo>
                              <a:pt x="527" y="387"/>
                            </a:lnTo>
                            <a:lnTo>
                              <a:pt x="554" y="425"/>
                            </a:lnTo>
                            <a:lnTo>
                              <a:pt x="574" y="456"/>
                            </a:lnTo>
                            <a:lnTo>
                              <a:pt x="592" y="485"/>
                            </a:lnTo>
                            <a:lnTo>
                              <a:pt x="607" y="511"/>
                            </a:lnTo>
                            <a:lnTo>
                              <a:pt x="618" y="536"/>
                            </a:lnTo>
                          </a:path>
                        </a:pathLst>
                      </a:custGeom>
                      <a:noFill/>
                      <a:ln w="8255">
                        <a:solidFill>
                          <a:srgbClr val="000000"/>
                        </a:solidFill>
                        <a:rou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 sz="2800">
                          <a:latin typeface="微软雅黑" panose="020B0503020204020204" pitchFamily="34" charset="-122"/>
                          <a:ea typeface="微软雅黑" panose="020B0503020204020204" pitchFamily="34" charset="-122"/>
                        </a:endParaRPr>
                      </a:p>
                    </p:txBody>
                  </p:sp>
                  <p:grpSp>
                    <p:nvGrpSpPr>
                      <p:cNvPr id="9289" name="Group 49"/>
                      <p:cNvGrpSpPr/>
                      <p:nvPr/>
                    </p:nvGrpSpPr>
                    <p:grpSpPr bwMode="auto">
                      <a:xfrm>
                        <a:off x="0" y="0"/>
                        <a:ext cx="2039" cy="2061"/>
                        <a:chOff x="0" y="0"/>
                        <a:chExt cx="2039" cy="2061"/>
                      </a:xfrm>
                    </p:grpSpPr>
                    <p:grpSp>
                      <p:nvGrpSpPr>
                        <p:cNvPr id="9290" name="Group 50"/>
                        <p:cNvGrpSpPr/>
                        <p:nvPr/>
                      </p:nvGrpSpPr>
                      <p:grpSpPr bwMode="auto">
                        <a:xfrm>
                          <a:off x="652" y="0"/>
                          <a:ext cx="1387" cy="1893"/>
                          <a:chOff x="0" y="0"/>
                          <a:chExt cx="1387" cy="1893"/>
                        </a:xfrm>
                      </p:grpSpPr>
                      <p:grpSp>
                        <p:nvGrpSpPr>
                          <p:cNvPr id="9292" name="Group 51"/>
                          <p:cNvGrpSpPr/>
                          <p:nvPr/>
                        </p:nvGrpSpPr>
                        <p:grpSpPr bwMode="auto">
                          <a:xfrm>
                            <a:off x="247" y="1522"/>
                            <a:ext cx="214" cy="371"/>
                            <a:chOff x="0" y="0"/>
                            <a:chExt cx="214" cy="371"/>
                          </a:xfrm>
                        </p:grpSpPr>
                        <p:sp>
                          <p:nvSpPr>
                            <p:cNvPr id="9302" name="未知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0" y="0"/>
                              <a:ext cx="134" cy="301"/>
                            </a:xfrm>
                            <a:custGeom>
                              <a:avLst/>
                              <a:gdLst>
                                <a:gd name="T0" fmla="*/ 0 w 134"/>
                                <a:gd name="T1" fmla="*/ 0 h 301"/>
                                <a:gd name="T2" fmla="*/ 2 w 134"/>
                                <a:gd name="T3" fmla="*/ 33 h 301"/>
                                <a:gd name="T4" fmla="*/ 7 w 134"/>
                                <a:gd name="T5" fmla="*/ 65 h 301"/>
                                <a:gd name="T6" fmla="*/ 10 w 134"/>
                                <a:gd name="T7" fmla="*/ 88 h 301"/>
                                <a:gd name="T8" fmla="*/ 15 w 134"/>
                                <a:gd name="T9" fmla="*/ 114 h 301"/>
                                <a:gd name="T10" fmla="*/ 25 w 134"/>
                                <a:gd name="T11" fmla="*/ 150 h 301"/>
                                <a:gd name="T12" fmla="*/ 36 w 134"/>
                                <a:gd name="T13" fmla="*/ 183 h 301"/>
                                <a:gd name="T14" fmla="*/ 51 w 134"/>
                                <a:gd name="T15" fmla="*/ 209 h 301"/>
                                <a:gd name="T16" fmla="*/ 67 w 134"/>
                                <a:gd name="T17" fmla="*/ 232 h 301"/>
                                <a:gd name="T18" fmla="*/ 90 w 134"/>
                                <a:gd name="T19" fmla="*/ 260 h 301"/>
                                <a:gd name="T20" fmla="*/ 112 w 134"/>
                                <a:gd name="T21" fmla="*/ 281 h 301"/>
                                <a:gd name="T22" fmla="*/ 134 w 134"/>
                                <a:gd name="T23" fmla="*/ 301 h 301"/>
                                <a:gd name="T24" fmla="*/ 0 60000 65536"/>
                                <a:gd name="T25" fmla="*/ 0 60000 65536"/>
                                <a:gd name="T26" fmla="*/ 0 60000 65536"/>
                                <a:gd name="T27" fmla="*/ 0 60000 65536"/>
                                <a:gd name="T28" fmla="*/ 0 60000 65536"/>
                                <a:gd name="T29" fmla="*/ 0 60000 65536"/>
                                <a:gd name="T30" fmla="*/ 0 60000 65536"/>
                                <a:gd name="T31" fmla="*/ 0 60000 65536"/>
                                <a:gd name="T32" fmla="*/ 0 60000 65536"/>
                                <a:gd name="T33" fmla="*/ 0 60000 65536"/>
                                <a:gd name="T34" fmla="*/ 0 60000 65536"/>
                                <a:gd name="T35" fmla="*/ 0 60000 65536"/>
                                <a:gd name="T36" fmla="*/ 0 w 134"/>
                                <a:gd name="T37" fmla="*/ 0 h 301"/>
                                <a:gd name="T38" fmla="*/ 134 w 134"/>
                                <a:gd name="T39" fmla="*/ 301 h 301"/>
                              </a:gdLst>
                              <a:ahLst/>
                              <a:cxnLst>
                                <a:cxn ang="T24">
                                  <a:pos x="T0" y="T1"/>
                                </a:cxn>
                                <a:cxn ang="T25">
                                  <a:pos x="T2" y="T3"/>
                                </a:cxn>
                                <a:cxn ang="T26">
                                  <a:pos x="T4" y="T5"/>
                                </a:cxn>
                                <a:cxn ang="T27">
                                  <a:pos x="T6" y="T7"/>
                                </a:cxn>
                                <a:cxn ang="T28">
                                  <a:pos x="T8" y="T9"/>
                                </a:cxn>
                                <a:cxn ang="T29">
                                  <a:pos x="T10" y="T11"/>
                                </a:cxn>
                                <a:cxn ang="T30">
                                  <a:pos x="T12" y="T13"/>
                                </a:cxn>
                                <a:cxn ang="T31">
                                  <a:pos x="T14" y="T15"/>
                                </a:cxn>
                                <a:cxn ang="T32">
                                  <a:pos x="T16" y="T17"/>
                                </a:cxn>
                                <a:cxn ang="T33">
                                  <a:pos x="T18" y="T19"/>
                                </a:cxn>
                                <a:cxn ang="T34">
                                  <a:pos x="T20" y="T21"/>
                                </a:cxn>
                                <a:cxn ang="T35">
                                  <a:pos x="T22" y="T23"/>
                                </a:cxn>
                              </a:cxnLst>
                              <a:rect l="T36" t="T37" r="T38" b="T39"/>
                              <a:pathLst>
                                <a:path w="134" h="301">
                                  <a:moveTo>
                                    <a:pt x="0" y="0"/>
                                  </a:moveTo>
                                  <a:lnTo>
                                    <a:pt x="2" y="33"/>
                                  </a:lnTo>
                                  <a:lnTo>
                                    <a:pt x="7" y="65"/>
                                  </a:lnTo>
                                  <a:lnTo>
                                    <a:pt x="10" y="88"/>
                                  </a:lnTo>
                                  <a:lnTo>
                                    <a:pt x="15" y="114"/>
                                  </a:lnTo>
                                  <a:lnTo>
                                    <a:pt x="25" y="150"/>
                                  </a:lnTo>
                                  <a:lnTo>
                                    <a:pt x="36" y="183"/>
                                  </a:lnTo>
                                  <a:lnTo>
                                    <a:pt x="51" y="209"/>
                                  </a:lnTo>
                                  <a:lnTo>
                                    <a:pt x="67" y="232"/>
                                  </a:lnTo>
                                  <a:lnTo>
                                    <a:pt x="90" y="260"/>
                                  </a:lnTo>
                                  <a:lnTo>
                                    <a:pt x="112" y="281"/>
                                  </a:lnTo>
                                  <a:lnTo>
                                    <a:pt x="134" y="301"/>
                                  </a:lnTo>
                                </a:path>
                              </a:pathLst>
                            </a:custGeom>
                            <a:noFill/>
                            <a:ln w="8255">
                              <a:solidFill>
                                <a:srgbClr val="000000"/>
                              </a:solidFill>
                              <a:rou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zh-CN" altLang="en-US" sz="2800">
                                <a:latin typeface="微软雅黑" panose="020B0503020204020204" pitchFamily="34" charset="-122"/>
                                <a:ea typeface="微软雅黑" panose="020B0503020204020204" pitchFamily="34" charset="-122"/>
                              </a:endParaRPr>
                            </a:p>
                          </p:txBody>
                        </p:sp>
                        <p:sp>
                          <p:nvSpPr>
                            <p:cNvPr id="9303" name="未知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23" y="265"/>
                              <a:ext cx="46" cy="106"/>
                            </a:xfrm>
                            <a:custGeom>
                              <a:avLst/>
                              <a:gdLst>
                                <a:gd name="T0" fmla="*/ 46 w 46"/>
                                <a:gd name="T1" fmla="*/ 0 h 106"/>
                                <a:gd name="T2" fmla="*/ 29 w 46"/>
                                <a:gd name="T3" fmla="*/ 11 h 106"/>
                                <a:gd name="T4" fmla="*/ 18 w 46"/>
                                <a:gd name="T5" fmla="*/ 23 h 106"/>
                                <a:gd name="T6" fmla="*/ 6 w 46"/>
                                <a:gd name="T7" fmla="*/ 37 h 106"/>
                                <a:gd name="T8" fmla="*/ 2 w 46"/>
                                <a:gd name="T9" fmla="*/ 54 h 106"/>
                                <a:gd name="T10" fmla="*/ 0 w 46"/>
                                <a:gd name="T11" fmla="*/ 75 h 106"/>
                                <a:gd name="T12" fmla="*/ 3 w 46"/>
                                <a:gd name="T13" fmla="*/ 106 h 106"/>
                                <a:gd name="T14" fmla="*/ 0 60000 65536"/>
                                <a:gd name="T15" fmla="*/ 0 60000 65536"/>
                                <a:gd name="T16" fmla="*/ 0 60000 65536"/>
                                <a:gd name="T17" fmla="*/ 0 60000 65536"/>
                                <a:gd name="T18" fmla="*/ 0 60000 65536"/>
                                <a:gd name="T19" fmla="*/ 0 60000 65536"/>
                                <a:gd name="T20" fmla="*/ 0 60000 65536"/>
                                <a:gd name="T21" fmla="*/ 0 w 46"/>
                                <a:gd name="T22" fmla="*/ 0 h 106"/>
                                <a:gd name="T23" fmla="*/ 46 w 46"/>
                                <a:gd name="T24" fmla="*/ 106 h 106"/>
                              </a:gdLst>
                              <a:ahLst/>
                              <a:cxnLst>
                                <a:cxn ang="T14">
                                  <a:pos x="T0" y="T1"/>
                                </a:cxn>
                                <a:cxn ang="T15">
                                  <a:pos x="T2" y="T3"/>
                                </a:cxn>
                                <a:cxn ang="T16">
                                  <a:pos x="T4" y="T5"/>
                                </a:cxn>
                                <a:cxn ang="T17">
                                  <a:pos x="T6" y="T7"/>
                                </a:cxn>
                                <a:cxn ang="T18">
                                  <a:pos x="T8" y="T9"/>
                                </a:cxn>
                                <a:cxn ang="T19">
                                  <a:pos x="T10" y="T11"/>
                                </a:cxn>
                                <a:cxn ang="T20">
                                  <a:pos x="T12" y="T13"/>
                                </a:cxn>
                              </a:cxnLst>
                              <a:rect l="T21" t="T22" r="T23" b="T24"/>
                              <a:pathLst>
                                <a:path w="46" h="106">
                                  <a:moveTo>
                                    <a:pt x="46" y="0"/>
                                  </a:moveTo>
                                  <a:lnTo>
                                    <a:pt x="29" y="11"/>
                                  </a:lnTo>
                                  <a:lnTo>
                                    <a:pt x="18" y="23"/>
                                  </a:lnTo>
                                  <a:lnTo>
                                    <a:pt x="6" y="37"/>
                                  </a:lnTo>
                                  <a:lnTo>
                                    <a:pt x="2" y="54"/>
                                  </a:lnTo>
                                  <a:lnTo>
                                    <a:pt x="0" y="75"/>
                                  </a:lnTo>
                                  <a:lnTo>
                                    <a:pt x="3" y="106"/>
                                  </a:lnTo>
                                </a:path>
                              </a:pathLst>
                            </a:custGeom>
                            <a:noFill/>
                            <a:ln w="8255">
                              <a:solidFill>
                                <a:srgbClr val="000000"/>
                              </a:solidFill>
                              <a:rou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zh-CN" altLang="en-US" sz="2800">
                                <a:latin typeface="微软雅黑" panose="020B0503020204020204" pitchFamily="34" charset="-122"/>
                                <a:ea typeface="微软雅黑" panose="020B0503020204020204" pitchFamily="34" charset="-122"/>
                              </a:endParaRPr>
                            </a:p>
                          </p:txBody>
                        </p:sp>
                        <p:sp>
                          <p:nvSpPr>
                            <p:cNvPr id="9304" name="未知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0" y="38"/>
                              <a:ext cx="80" cy="58"/>
                            </a:xfrm>
                            <a:custGeom>
                              <a:avLst/>
                              <a:gdLst>
                                <a:gd name="T0" fmla="*/ 80 w 80"/>
                                <a:gd name="T1" fmla="*/ 0 h 58"/>
                                <a:gd name="T2" fmla="*/ 61 w 80"/>
                                <a:gd name="T3" fmla="*/ 4 h 58"/>
                                <a:gd name="T4" fmla="*/ 43 w 80"/>
                                <a:gd name="T5" fmla="*/ 13 h 58"/>
                                <a:gd name="T6" fmla="*/ 28 w 80"/>
                                <a:gd name="T7" fmla="*/ 26 h 58"/>
                                <a:gd name="T8" fmla="*/ 10 w 80"/>
                                <a:gd name="T9" fmla="*/ 42 h 58"/>
                                <a:gd name="T10" fmla="*/ 0 w 80"/>
                                <a:gd name="T11" fmla="*/ 58 h 58"/>
                                <a:gd name="T12" fmla="*/ 0 60000 65536"/>
                                <a:gd name="T13" fmla="*/ 0 60000 65536"/>
                                <a:gd name="T14" fmla="*/ 0 60000 65536"/>
                                <a:gd name="T15" fmla="*/ 0 60000 65536"/>
                                <a:gd name="T16" fmla="*/ 0 60000 65536"/>
                                <a:gd name="T17" fmla="*/ 0 60000 65536"/>
                                <a:gd name="T18" fmla="*/ 0 w 80"/>
                                <a:gd name="T19" fmla="*/ 0 h 58"/>
                                <a:gd name="T20" fmla="*/ 80 w 80"/>
                                <a:gd name="T21" fmla="*/ 58 h 58"/>
                              </a:gdLst>
                              <a:ahLst/>
                              <a:cxnLst>
                                <a:cxn ang="T12">
                                  <a:pos x="T0" y="T1"/>
                                </a:cxn>
                                <a:cxn ang="T13">
                                  <a:pos x="T2" y="T3"/>
                                </a:cxn>
                                <a:cxn ang="T14">
                                  <a:pos x="T4" y="T5"/>
                                </a:cxn>
                                <a:cxn ang="T15">
                                  <a:pos x="T6" y="T7"/>
                                </a:cxn>
                                <a:cxn ang="T16">
                                  <a:pos x="T8" y="T9"/>
                                </a:cxn>
                                <a:cxn ang="T17">
                                  <a:pos x="T10" y="T11"/>
                                </a:cxn>
                              </a:cxnLst>
                              <a:rect l="T18" t="T19" r="T20" b="T21"/>
                              <a:pathLst>
                                <a:path w="80" h="58">
                                  <a:moveTo>
                                    <a:pt x="80" y="0"/>
                                  </a:moveTo>
                                  <a:lnTo>
                                    <a:pt x="61" y="4"/>
                                  </a:lnTo>
                                  <a:lnTo>
                                    <a:pt x="43" y="13"/>
                                  </a:lnTo>
                                  <a:lnTo>
                                    <a:pt x="28" y="26"/>
                                  </a:lnTo>
                                  <a:lnTo>
                                    <a:pt x="10" y="42"/>
                                  </a:lnTo>
                                  <a:lnTo>
                                    <a:pt x="0" y="58"/>
                                  </a:lnTo>
                                </a:path>
                              </a:pathLst>
                            </a:custGeom>
                            <a:noFill/>
                            <a:ln w="8255">
                              <a:solidFill>
                                <a:srgbClr val="000000"/>
                              </a:solidFill>
                              <a:rou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zh-CN" altLang="en-US" sz="2800">
                                <a:latin typeface="微软雅黑" panose="020B0503020204020204" pitchFamily="34" charset="-122"/>
                                <a:ea typeface="微软雅黑" panose="020B0503020204020204" pitchFamily="34" charset="-122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9293" name="未知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3" y="1491"/>
                            <a:ext cx="219" cy="114"/>
                          </a:xfrm>
                          <a:custGeom>
                            <a:avLst/>
                            <a:gdLst>
                              <a:gd name="T0" fmla="*/ 0 w 219"/>
                              <a:gd name="T1" fmla="*/ 42 h 114"/>
                              <a:gd name="T2" fmla="*/ 8 w 219"/>
                              <a:gd name="T3" fmla="*/ 56 h 114"/>
                              <a:gd name="T4" fmla="*/ 22 w 219"/>
                              <a:gd name="T5" fmla="*/ 75 h 114"/>
                              <a:gd name="T6" fmla="*/ 37 w 219"/>
                              <a:gd name="T7" fmla="*/ 91 h 114"/>
                              <a:gd name="T8" fmla="*/ 54 w 219"/>
                              <a:gd name="T9" fmla="*/ 101 h 114"/>
                              <a:gd name="T10" fmla="*/ 75 w 219"/>
                              <a:gd name="T11" fmla="*/ 113 h 114"/>
                              <a:gd name="T12" fmla="*/ 101 w 219"/>
                              <a:gd name="T13" fmla="*/ 114 h 114"/>
                              <a:gd name="T14" fmla="*/ 122 w 219"/>
                              <a:gd name="T15" fmla="*/ 111 h 114"/>
                              <a:gd name="T16" fmla="*/ 142 w 219"/>
                              <a:gd name="T17" fmla="*/ 105 h 114"/>
                              <a:gd name="T18" fmla="*/ 163 w 219"/>
                              <a:gd name="T19" fmla="*/ 91 h 114"/>
                              <a:gd name="T20" fmla="*/ 178 w 219"/>
                              <a:gd name="T21" fmla="*/ 80 h 114"/>
                              <a:gd name="T22" fmla="*/ 191 w 219"/>
                              <a:gd name="T23" fmla="*/ 64 h 114"/>
                              <a:gd name="T24" fmla="*/ 201 w 219"/>
                              <a:gd name="T25" fmla="*/ 47 h 114"/>
                              <a:gd name="T26" fmla="*/ 210 w 219"/>
                              <a:gd name="T27" fmla="*/ 28 h 114"/>
                              <a:gd name="T28" fmla="*/ 219 w 219"/>
                              <a:gd name="T29" fmla="*/ 0 h 114"/>
                              <a:gd name="T30" fmla="*/ 0 60000 65536"/>
                              <a:gd name="T31" fmla="*/ 0 60000 65536"/>
                              <a:gd name="T32" fmla="*/ 0 60000 65536"/>
                              <a:gd name="T33" fmla="*/ 0 60000 65536"/>
                              <a:gd name="T34" fmla="*/ 0 60000 65536"/>
                              <a:gd name="T35" fmla="*/ 0 60000 65536"/>
                              <a:gd name="T36" fmla="*/ 0 60000 65536"/>
                              <a:gd name="T37" fmla="*/ 0 60000 65536"/>
                              <a:gd name="T38" fmla="*/ 0 60000 65536"/>
                              <a:gd name="T39" fmla="*/ 0 60000 65536"/>
                              <a:gd name="T40" fmla="*/ 0 60000 65536"/>
                              <a:gd name="T41" fmla="*/ 0 60000 65536"/>
                              <a:gd name="T42" fmla="*/ 0 60000 65536"/>
                              <a:gd name="T43" fmla="*/ 0 60000 65536"/>
                              <a:gd name="T44" fmla="*/ 0 60000 65536"/>
                              <a:gd name="T45" fmla="*/ 0 w 219"/>
                              <a:gd name="T46" fmla="*/ 0 h 114"/>
                              <a:gd name="T47" fmla="*/ 219 w 219"/>
                              <a:gd name="T48" fmla="*/ 114 h 114"/>
                            </a:gdLst>
                            <a:ahLst/>
                            <a:cxnLst>
                              <a:cxn ang="T30">
                                <a:pos x="T0" y="T1"/>
                              </a:cxn>
                              <a:cxn ang="T31">
                                <a:pos x="T2" y="T3"/>
                              </a:cxn>
                              <a:cxn ang="T32">
                                <a:pos x="T4" y="T5"/>
                              </a:cxn>
                              <a:cxn ang="T33">
                                <a:pos x="T6" y="T7"/>
                              </a:cxn>
                              <a:cxn ang="T34">
                                <a:pos x="T8" y="T9"/>
                              </a:cxn>
                              <a:cxn ang="T35">
                                <a:pos x="T10" y="T11"/>
                              </a:cxn>
                              <a:cxn ang="T36">
                                <a:pos x="T12" y="T13"/>
                              </a:cxn>
                              <a:cxn ang="T37">
                                <a:pos x="T14" y="T15"/>
                              </a:cxn>
                              <a:cxn ang="T38">
                                <a:pos x="T16" y="T17"/>
                              </a:cxn>
                              <a:cxn ang="T39">
                                <a:pos x="T18" y="T19"/>
                              </a:cxn>
                              <a:cxn ang="T40">
                                <a:pos x="T20" y="T21"/>
                              </a:cxn>
                              <a:cxn ang="T41">
                                <a:pos x="T22" y="T23"/>
                              </a:cxn>
                              <a:cxn ang="T42">
                                <a:pos x="T24" y="T25"/>
                              </a:cxn>
                              <a:cxn ang="T43">
                                <a:pos x="T26" y="T27"/>
                              </a:cxn>
                              <a:cxn ang="T44">
                                <a:pos x="T28" y="T29"/>
                              </a:cxn>
                            </a:cxnLst>
                            <a:rect l="T45" t="T46" r="T47" b="T48"/>
                            <a:pathLst>
                              <a:path w="219" h="114">
                                <a:moveTo>
                                  <a:pt x="0" y="42"/>
                                </a:moveTo>
                                <a:lnTo>
                                  <a:pt x="8" y="56"/>
                                </a:lnTo>
                                <a:lnTo>
                                  <a:pt x="22" y="75"/>
                                </a:lnTo>
                                <a:lnTo>
                                  <a:pt x="37" y="91"/>
                                </a:lnTo>
                                <a:lnTo>
                                  <a:pt x="54" y="101"/>
                                </a:lnTo>
                                <a:lnTo>
                                  <a:pt x="75" y="113"/>
                                </a:lnTo>
                                <a:lnTo>
                                  <a:pt x="101" y="114"/>
                                </a:lnTo>
                                <a:lnTo>
                                  <a:pt x="122" y="111"/>
                                </a:lnTo>
                                <a:lnTo>
                                  <a:pt x="142" y="105"/>
                                </a:lnTo>
                                <a:lnTo>
                                  <a:pt x="163" y="91"/>
                                </a:lnTo>
                                <a:lnTo>
                                  <a:pt x="178" y="80"/>
                                </a:lnTo>
                                <a:lnTo>
                                  <a:pt x="191" y="64"/>
                                </a:lnTo>
                                <a:lnTo>
                                  <a:pt x="201" y="47"/>
                                </a:lnTo>
                                <a:lnTo>
                                  <a:pt x="210" y="28"/>
                                </a:lnTo>
                                <a:lnTo>
                                  <a:pt x="219" y="0"/>
                                </a:lnTo>
                              </a:path>
                            </a:pathLst>
                          </a:custGeom>
                          <a:noFill/>
                          <a:ln w="8255">
                            <a:solidFill>
                              <a:srgbClr val="000000"/>
                            </a:solidFill>
                            <a:rou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zh-CN" altLang="en-US" sz="2800">
                              <a:latin typeface="微软雅黑" panose="020B0503020204020204" pitchFamily="34" charset="-122"/>
                              <a:ea typeface="微软雅黑" panose="020B0503020204020204" pitchFamily="34" charset="-122"/>
                            </a:endParaRPr>
                          </a:p>
                        </p:txBody>
                      </p:sp>
                      <p:sp>
                        <p:nvSpPr>
                          <p:cNvPr id="9294" name="未知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571" y="1017"/>
                            <a:ext cx="219" cy="227"/>
                          </a:xfrm>
                          <a:custGeom>
                            <a:avLst/>
                            <a:gdLst>
                              <a:gd name="T0" fmla="*/ 0 w 219"/>
                              <a:gd name="T1" fmla="*/ 121 h 227"/>
                              <a:gd name="T2" fmla="*/ 13 w 219"/>
                              <a:gd name="T3" fmla="*/ 137 h 227"/>
                              <a:gd name="T4" fmla="*/ 24 w 219"/>
                              <a:gd name="T5" fmla="*/ 155 h 227"/>
                              <a:gd name="T6" fmla="*/ 44 w 219"/>
                              <a:gd name="T7" fmla="*/ 180 h 227"/>
                              <a:gd name="T8" fmla="*/ 64 w 219"/>
                              <a:gd name="T9" fmla="*/ 203 h 227"/>
                              <a:gd name="T10" fmla="*/ 87 w 219"/>
                              <a:gd name="T11" fmla="*/ 219 h 227"/>
                              <a:gd name="T12" fmla="*/ 108 w 219"/>
                              <a:gd name="T13" fmla="*/ 227 h 227"/>
                              <a:gd name="T14" fmla="*/ 134 w 219"/>
                              <a:gd name="T15" fmla="*/ 225 h 227"/>
                              <a:gd name="T16" fmla="*/ 155 w 219"/>
                              <a:gd name="T17" fmla="*/ 219 h 227"/>
                              <a:gd name="T18" fmla="*/ 176 w 219"/>
                              <a:gd name="T19" fmla="*/ 209 h 227"/>
                              <a:gd name="T20" fmla="*/ 191 w 219"/>
                              <a:gd name="T21" fmla="*/ 199 h 227"/>
                              <a:gd name="T22" fmla="*/ 206 w 219"/>
                              <a:gd name="T23" fmla="*/ 185 h 227"/>
                              <a:gd name="T24" fmla="*/ 219 w 219"/>
                              <a:gd name="T25" fmla="*/ 158 h 227"/>
                              <a:gd name="T26" fmla="*/ 219 w 219"/>
                              <a:gd name="T27" fmla="*/ 131 h 227"/>
                              <a:gd name="T28" fmla="*/ 216 w 219"/>
                              <a:gd name="T29" fmla="*/ 100 h 227"/>
                              <a:gd name="T30" fmla="*/ 209 w 219"/>
                              <a:gd name="T31" fmla="*/ 78 h 227"/>
                              <a:gd name="T32" fmla="*/ 198 w 219"/>
                              <a:gd name="T33" fmla="*/ 54 h 227"/>
                              <a:gd name="T34" fmla="*/ 185 w 219"/>
                              <a:gd name="T35" fmla="*/ 29 h 227"/>
                              <a:gd name="T36" fmla="*/ 167 w 219"/>
                              <a:gd name="T37" fmla="*/ 0 h 227"/>
                              <a:gd name="T38" fmla="*/ 0 60000 65536"/>
                              <a:gd name="T39" fmla="*/ 0 60000 65536"/>
                              <a:gd name="T40" fmla="*/ 0 60000 65536"/>
                              <a:gd name="T41" fmla="*/ 0 60000 65536"/>
                              <a:gd name="T42" fmla="*/ 0 60000 65536"/>
                              <a:gd name="T43" fmla="*/ 0 60000 65536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w 219"/>
                              <a:gd name="T58" fmla="*/ 0 h 227"/>
                              <a:gd name="T59" fmla="*/ 219 w 219"/>
                              <a:gd name="T60" fmla="*/ 227 h 227"/>
                            </a:gdLst>
                            <a:ahLst/>
                            <a:cxnLst>
                              <a:cxn ang="T38">
                                <a:pos x="T0" y="T1"/>
                              </a:cxn>
                              <a:cxn ang="T39">
                                <a:pos x="T2" y="T3"/>
                              </a:cxn>
                              <a:cxn ang="T40">
                                <a:pos x="T4" y="T5"/>
                              </a:cxn>
                              <a:cxn ang="T41">
                                <a:pos x="T6" y="T7"/>
                              </a:cxn>
                              <a:cxn ang="T42">
                                <a:pos x="T8" y="T9"/>
                              </a:cxn>
                              <a:cxn ang="T43">
                                <a:pos x="T10" y="T11"/>
                              </a:cxn>
                              <a:cxn ang="T44">
                                <a:pos x="T12" y="T13"/>
                              </a:cxn>
                              <a:cxn ang="T45">
                                <a:pos x="T14" y="T15"/>
                              </a:cxn>
                              <a:cxn ang="T46">
                                <a:pos x="T16" y="T17"/>
                              </a:cxn>
                              <a:cxn ang="T47">
                                <a:pos x="T18" y="T19"/>
                              </a:cxn>
                              <a:cxn ang="T48">
                                <a:pos x="T20" y="T21"/>
                              </a:cxn>
                              <a:cxn ang="T49">
                                <a:pos x="T22" y="T23"/>
                              </a:cxn>
                              <a:cxn ang="T50">
                                <a:pos x="T24" y="T25"/>
                              </a:cxn>
                              <a:cxn ang="T51">
                                <a:pos x="T26" y="T27"/>
                              </a:cxn>
                              <a:cxn ang="T52">
                                <a:pos x="T28" y="T29"/>
                              </a:cxn>
                              <a:cxn ang="T53">
                                <a:pos x="T30" y="T31"/>
                              </a:cxn>
                              <a:cxn ang="T54">
                                <a:pos x="T32" y="T33"/>
                              </a:cxn>
                              <a:cxn ang="T55">
                                <a:pos x="T34" y="T35"/>
                              </a:cxn>
                              <a:cxn ang="T56">
                                <a:pos x="T36" y="T37"/>
                              </a:cxn>
                            </a:cxnLst>
                            <a:rect l="T57" t="T58" r="T59" b="T60"/>
                            <a:pathLst>
                              <a:path w="219" h="227">
                                <a:moveTo>
                                  <a:pt x="0" y="121"/>
                                </a:moveTo>
                                <a:lnTo>
                                  <a:pt x="13" y="137"/>
                                </a:lnTo>
                                <a:lnTo>
                                  <a:pt x="24" y="155"/>
                                </a:lnTo>
                                <a:lnTo>
                                  <a:pt x="44" y="180"/>
                                </a:lnTo>
                                <a:lnTo>
                                  <a:pt x="64" y="203"/>
                                </a:lnTo>
                                <a:lnTo>
                                  <a:pt x="87" y="219"/>
                                </a:lnTo>
                                <a:lnTo>
                                  <a:pt x="108" y="227"/>
                                </a:lnTo>
                                <a:lnTo>
                                  <a:pt x="134" y="225"/>
                                </a:lnTo>
                                <a:lnTo>
                                  <a:pt x="155" y="219"/>
                                </a:lnTo>
                                <a:lnTo>
                                  <a:pt x="176" y="209"/>
                                </a:lnTo>
                                <a:lnTo>
                                  <a:pt x="191" y="199"/>
                                </a:lnTo>
                                <a:lnTo>
                                  <a:pt x="206" y="185"/>
                                </a:lnTo>
                                <a:lnTo>
                                  <a:pt x="219" y="158"/>
                                </a:lnTo>
                                <a:lnTo>
                                  <a:pt x="219" y="131"/>
                                </a:lnTo>
                                <a:lnTo>
                                  <a:pt x="216" y="100"/>
                                </a:lnTo>
                                <a:lnTo>
                                  <a:pt x="209" y="78"/>
                                </a:lnTo>
                                <a:lnTo>
                                  <a:pt x="198" y="54"/>
                                </a:lnTo>
                                <a:lnTo>
                                  <a:pt x="185" y="29"/>
                                </a:lnTo>
                                <a:lnTo>
                                  <a:pt x="167" y="0"/>
                                </a:lnTo>
                              </a:path>
                            </a:pathLst>
                          </a:custGeom>
                          <a:noFill/>
                          <a:ln w="8255">
                            <a:solidFill>
                              <a:srgbClr val="000000"/>
                            </a:solidFill>
                            <a:rou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zh-CN" altLang="en-US" sz="2800">
                              <a:latin typeface="微软雅黑" panose="020B0503020204020204" pitchFamily="34" charset="-122"/>
                              <a:ea typeface="微软雅黑" panose="020B0503020204020204" pitchFamily="34" charset="-122"/>
                            </a:endParaRPr>
                          </a:p>
                        </p:txBody>
                      </p:sp>
                      <p:sp>
                        <p:nvSpPr>
                          <p:cNvPr id="9295" name="未知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06" y="773"/>
                            <a:ext cx="84" cy="232"/>
                          </a:xfrm>
                          <a:custGeom>
                            <a:avLst/>
                            <a:gdLst>
                              <a:gd name="T0" fmla="*/ 2 w 84"/>
                              <a:gd name="T1" fmla="*/ 0 h 232"/>
                              <a:gd name="T2" fmla="*/ 46 w 84"/>
                              <a:gd name="T3" fmla="*/ 62 h 232"/>
                              <a:gd name="T4" fmla="*/ 74 w 84"/>
                              <a:gd name="T5" fmla="*/ 103 h 232"/>
                              <a:gd name="T6" fmla="*/ 80 w 84"/>
                              <a:gd name="T7" fmla="*/ 125 h 232"/>
                              <a:gd name="T8" fmla="*/ 84 w 84"/>
                              <a:gd name="T9" fmla="*/ 143 h 232"/>
                              <a:gd name="T10" fmla="*/ 79 w 84"/>
                              <a:gd name="T11" fmla="*/ 182 h 232"/>
                              <a:gd name="T12" fmla="*/ 67 w 84"/>
                              <a:gd name="T13" fmla="*/ 208 h 232"/>
                              <a:gd name="T14" fmla="*/ 51 w 84"/>
                              <a:gd name="T15" fmla="*/ 224 h 232"/>
                              <a:gd name="T16" fmla="*/ 26 w 84"/>
                              <a:gd name="T17" fmla="*/ 232 h 232"/>
                              <a:gd name="T18" fmla="*/ 0 w 84"/>
                              <a:gd name="T19" fmla="*/ 228 h 232"/>
                              <a:gd name="T20" fmla="*/ 0 60000 65536"/>
                              <a:gd name="T21" fmla="*/ 0 60000 65536"/>
                              <a:gd name="T22" fmla="*/ 0 60000 65536"/>
                              <a:gd name="T23" fmla="*/ 0 60000 65536"/>
                              <a:gd name="T24" fmla="*/ 0 60000 65536"/>
                              <a:gd name="T25" fmla="*/ 0 60000 65536"/>
                              <a:gd name="T26" fmla="*/ 0 60000 65536"/>
                              <a:gd name="T27" fmla="*/ 0 60000 65536"/>
                              <a:gd name="T28" fmla="*/ 0 60000 65536"/>
                              <a:gd name="T29" fmla="*/ 0 60000 65536"/>
                              <a:gd name="T30" fmla="*/ 0 w 84"/>
                              <a:gd name="T31" fmla="*/ 0 h 232"/>
                              <a:gd name="T32" fmla="*/ 84 w 84"/>
                              <a:gd name="T33" fmla="*/ 232 h 232"/>
                            </a:gdLst>
                            <a:ahLst/>
                            <a:cxnLst>
                              <a:cxn ang="T20">
                                <a:pos x="T0" y="T1"/>
                              </a:cxn>
                              <a:cxn ang="T21">
                                <a:pos x="T2" y="T3"/>
                              </a:cxn>
                              <a:cxn ang="T22">
                                <a:pos x="T4" y="T5"/>
                              </a:cxn>
                              <a:cxn ang="T23">
                                <a:pos x="T6" y="T7"/>
                              </a:cxn>
                              <a:cxn ang="T24">
                                <a:pos x="T8" y="T9"/>
                              </a:cxn>
                              <a:cxn ang="T25">
                                <a:pos x="T10" y="T11"/>
                              </a:cxn>
                              <a:cxn ang="T26">
                                <a:pos x="T12" y="T13"/>
                              </a:cxn>
                              <a:cxn ang="T27">
                                <a:pos x="T14" y="T15"/>
                              </a:cxn>
                              <a:cxn ang="T28">
                                <a:pos x="T16" y="T17"/>
                              </a:cxn>
                              <a:cxn ang="T29">
                                <a:pos x="T18" y="T19"/>
                              </a:cxn>
                            </a:cxnLst>
                            <a:rect l="T30" t="T31" r="T32" b="T33"/>
                            <a:pathLst>
                              <a:path w="84" h="232">
                                <a:moveTo>
                                  <a:pt x="2" y="0"/>
                                </a:moveTo>
                                <a:lnTo>
                                  <a:pt x="46" y="62"/>
                                </a:lnTo>
                                <a:lnTo>
                                  <a:pt x="74" y="103"/>
                                </a:lnTo>
                                <a:lnTo>
                                  <a:pt x="80" y="125"/>
                                </a:lnTo>
                                <a:lnTo>
                                  <a:pt x="84" y="143"/>
                                </a:lnTo>
                                <a:lnTo>
                                  <a:pt x="79" y="182"/>
                                </a:lnTo>
                                <a:lnTo>
                                  <a:pt x="67" y="208"/>
                                </a:lnTo>
                                <a:lnTo>
                                  <a:pt x="51" y="224"/>
                                </a:lnTo>
                                <a:lnTo>
                                  <a:pt x="26" y="232"/>
                                </a:lnTo>
                                <a:lnTo>
                                  <a:pt x="0" y="228"/>
                                </a:lnTo>
                              </a:path>
                            </a:pathLst>
                          </a:custGeom>
                          <a:noFill/>
                          <a:ln w="8255">
                            <a:solidFill>
                              <a:srgbClr val="000000"/>
                            </a:solidFill>
                            <a:rou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zh-CN" altLang="en-US" sz="2800">
                              <a:latin typeface="微软雅黑" panose="020B0503020204020204" pitchFamily="34" charset="-122"/>
                              <a:ea typeface="微软雅黑" panose="020B0503020204020204" pitchFamily="34" charset="-122"/>
                            </a:endParaRPr>
                          </a:p>
                        </p:txBody>
                      </p:sp>
                      <p:sp>
                        <p:nvSpPr>
                          <p:cNvPr id="9296" name="未知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54" y="620"/>
                            <a:ext cx="533" cy="335"/>
                          </a:xfrm>
                          <a:custGeom>
                            <a:avLst/>
                            <a:gdLst>
                              <a:gd name="T0" fmla="*/ 0 w 533"/>
                              <a:gd name="T1" fmla="*/ 137 h 335"/>
                              <a:gd name="T2" fmla="*/ 0 w 533"/>
                              <a:gd name="T3" fmla="*/ 114 h 335"/>
                              <a:gd name="T4" fmla="*/ 3 w 533"/>
                              <a:gd name="T5" fmla="*/ 93 h 335"/>
                              <a:gd name="T6" fmla="*/ 11 w 533"/>
                              <a:gd name="T7" fmla="*/ 73 h 335"/>
                              <a:gd name="T8" fmla="*/ 24 w 533"/>
                              <a:gd name="T9" fmla="*/ 54 h 335"/>
                              <a:gd name="T10" fmla="*/ 45 w 533"/>
                              <a:gd name="T11" fmla="*/ 36 h 335"/>
                              <a:gd name="T12" fmla="*/ 67 w 533"/>
                              <a:gd name="T13" fmla="*/ 19 h 335"/>
                              <a:gd name="T14" fmla="*/ 96 w 533"/>
                              <a:gd name="T15" fmla="*/ 6 h 335"/>
                              <a:gd name="T16" fmla="*/ 124 w 533"/>
                              <a:gd name="T17" fmla="*/ 0 h 335"/>
                              <a:gd name="T18" fmla="*/ 155 w 533"/>
                              <a:gd name="T19" fmla="*/ 3 h 335"/>
                              <a:gd name="T20" fmla="*/ 184 w 533"/>
                              <a:gd name="T21" fmla="*/ 14 h 335"/>
                              <a:gd name="T22" fmla="*/ 217 w 533"/>
                              <a:gd name="T23" fmla="*/ 37 h 335"/>
                              <a:gd name="T24" fmla="*/ 255 w 533"/>
                              <a:gd name="T25" fmla="*/ 65 h 335"/>
                              <a:gd name="T26" fmla="*/ 278 w 533"/>
                              <a:gd name="T27" fmla="*/ 81 h 335"/>
                              <a:gd name="T28" fmla="*/ 320 w 533"/>
                              <a:gd name="T29" fmla="*/ 129 h 335"/>
                              <a:gd name="T30" fmla="*/ 353 w 533"/>
                              <a:gd name="T31" fmla="*/ 162 h 335"/>
                              <a:gd name="T32" fmla="*/ 377 w 533"/>
                              <a:gd name="T33" fmla="*/ 188 h 335"/>
                              <a:gd name="T34" fmla="*/ 405 w 533"/>
                              <a:gd name="T35" fmla="*/ 209 h 335"/>
                              <a:gd name="T36" fmla="*/ 439 w 533"/>
                              <a:gd name="T37" fmla="*/ 237 h 335"/>
                              <a:gd name="T38" fmla="*/ 488 w 533"/>
                              <a:gd name="T39" fmla="*/ 282 h 335"/>
                              <a:gd name="T40" fmla="*/ 533 w 533"/>
                              <a:gd name="T41" fmla="*/ 335 h 335"/>
                              <a:gd name="T42" fmla="*/ 0 60000 65536"/>
                              <a:gd name="T43" fmla="*/ 0 60000 65536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w 533"/>
                              <a:gd name="T64" fmla="*/ 0 h 335"/>
                              <a:gd name="T65" fmla="*/ 533 w 533"/>
                              <a:gd name="T66" fmla="*/ 335 h 335"/>
                            </a:gdLst>
                            <a:ahLst/>
                            <a:cxnLst>
                              <a:cxn ang="T42">
                                <a:pos x="T0" y="T1"/>
                              </a:cxn>
                              <a:cxn ang="T43">
                                <a:pos x="T2" y="T3"/>
                              </a:cxn>
                              <a:cxn ang="T44">
                                <a:pos x="T4" y="T5"/>
                              </a:cxn>
                              <a:cxn ang="T45">
                                <a:pos x="T6" y="T7"/>
                              </a:cxn>
                              <a:cxn ang="T46">
                                <a:pos x="T8" y="T9"/>
                              </a:cxn>
                              <a:cxn ang="T47">
                                <a:pos x="T10" y="T11"/>
                              </a:cxn>
                              <a:cxn ang="T48">
                                <a:pos x="T12" y="T13"/>
                              </a:cxn>
                              <a:cxn ang="T49">
                                <a:pos x="T14" y="T15"/>
                              </a:cxn>
                              <a:cxn ang="T50">
                                <a:pos x="T16" y="T17"/>
                              </a:cxn>
                              <a:cxn ang="T51">
                                <a:pos x="T18" y="T19"/>
                              </a:cxn>
                              <a:cxn ang="T52">
                                <a:pos x="T20" y="T21"/>
                              </a:cxn>
                              <a:cxn ang="T53">
                                <a:pos x="T22" y="T23"/>
                              </a:cxn>
                              <a:cxn ang="T54">
                                <a:pos x="T24" y="T25"/>
                              </a:cxn>
                              <a:cxn ang="T55">
                                <a:pos x="T26" y="T27"/>
                              </a:cxn>
                              <a:cxn ang="T56">
                                <a:pos x="T28" y="T29"/>
                              </a:cxn>
                              <a:cxn ang="T57">
                                <a:pos x="T30" y="T31"/>
                              </a:cxn>
                              <a:cxn ang="T58">
                                <a:pos x="T32" y="T33"/>
                              </a:cxn>
                              <a:cxn ang="T59">
                                <a:pos x="T34" y="T35"/>
                              </a:cxn>
                              <a:cxn ang="T60">
                                <a:pos x="T36" y="T37"/>
                              </a:cxn>
                              <a:cxn ang="T61">
                                <a:pos x="T38" y="T39"/>
                              </a:cxn>
                              <a:cxn ang="T62">
                                <a:pos x="T40" y="T41"/>
                              </a:cxn>
                            </a:cxnLst>
                            <a:rect l="T63" t="T64" r="T65" b="T66"/>
                            <a:pathLst>
                              <a:path w="533" h="335">
                                <a:moveTo>
                                  <a:pt x="0" y="137"/>
                                </a:moveTo>
                                <a:lnTo>
                                  <a:pt x="0" y="114"/>
                                </a:lnTo>
                                <a:lnTo>
                                  <a:pt x="3" y="93"/>
                                </a:lnTo>
                                <a:lnTo>
                                  <a:pt x="11" y="73"/>
                                </a:lnTo>
                                <a:lnTo>
                                  <a:pt x="24" y="54"/>
                                </a:lnTo>
                                <a:lnTo>
                                  <a:pt x="45" y="36"/>
                                </a:lnTo>
                                <a:lnTo>
                                  <a:pt x="67" y="19"/>
                                </a:lnTo>
                                <a:lnTo>
                                  <a:pt x="96" y="6"/>
                                </a:lnTo>
                                <a:lnTo>
                                  <a:pt x="124" y="0"/>
                                </a:lnTo>
                                <a:lnTo>
                                  <a:pt x="155" y="3"/>
                                </a:lnTo>
                                <a:lnTo>
                                  <a:pt x="184" y="14"/>
                                </a:lnTo>
                                <a:lnTo>
                                  <a:pt x="217" y="37"/>
                                </a:lnTo>
                                <a:lnTo>
                                  <a:pt x="255" y="65"/>
                                </a:lnTo>
                                <a:lnTo>
                                  <a:pt x="278" y="81"/>
                                </a:lnTo>
                                <a:lnTo>
                                  <a:pt x="320" y="129"/>
                                </a:lnTo>
                                <a:lnTo>
                                  <a:pt x="353" y="162"/>
                                </a:lnTo>
                                <a:lnTo>
                                  <a:pt x="377" y="188"/>
                                </a:lnTo>
                                <a:lnTo>
                                  <a:pt x="405" y="209"/>
                                </a:lnTo>
                                <a:lnTo>
                                  <a:pt x="439" y="237"/>
                                </a:lnTo>
                                <a:lnTo>
                                  <a:pt x="488" y="282"/>
                                </a:lnTo>
                                <a:lnTo>
                                  <a:pt x="533" y="335"/>
                                </a:lnTo>
                              </a:path>
                            </a:pathLst>
                          </a:custGeom>
                          <a:noFill/>
                          <a:ln w="8255">
                            <a:solidFill>
                              <a:srgbClr val="000000"/>
                            </a:solidFill>
                            <a:rou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zh-CN" altLang="en-US" sz="2800">
                              <a:latin typeface="微软雅黑" panose="020B0503020204020204" pitchFamily="34" charset="-122"/>
                              <a:ea typeface="微软雅黑" panose="020B0503020204020204" pitchFamily="34" charset="-122"/>
                            </a:endParaRPr>
                          </a:p>
                        </p:txBody>
                      </p:sp>
                      <p:sp>
                        <p:nvSpPr>
                          <p:cNvPr id="9297" name="未知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39" y="675"/>
                            <a:ext cx="116" cy="175"/>
                          </a:xfrm>
                          <a:custGeom>
                            <a:avLst/>
                            <a:gdLst>
                              <a:gd name="T0" fmla="*/ 68 w 116"/>
                              <a:gd name="T1" fmla="*/ 0 h 175"/>
                              <a:gd name="T2" fmla="*/ 86 w 116"/>
                              <a:gd name="T3" fmla="*/ 28 h 175"/>
                              <a:gd name="T4" fmla="*/ 103 w 116"/>
                              <a:gd name="T5" fmla="*/ 56 h 175"/>
                              <a:gd name="T6" fmla="*/ 112 w 116"/>
                              <a:gd name="T7" fmla="*/ 82 h 175"/>
                              <a:gd name="T8" fmla="*/ 116 w 116"/>
                              <a:gd name="T9" fmla="*/ 111 h 175"/>
                              <a:gd name="T10" fmla="*/ 116 w 116"/>
                              <a:gd name="T11" fmla="*/ 136 h 175"/>
                              <a:gd name="T12" fmla="*/ 101 w 116"/>
                              <a:gd name="T13" fmla="*/ 159 h 175"/>
                              <a:gd name="T14" fmla="*/ 91 w 116"/>
                              <a:gd name="T15" fmla="*/ 170 h 175"/>
                              <a:gd name="T16" fmla="*/ 68 w 116"/>
                              <a:gd name="T17" fmla="*/ 175 h 175"/>
                              <a:gd name="T18" fmla="*/ 44 w 116"/>
                              <a:gd name="T19" fmla="*/ 175 h 175"/>
                              <a:gd name="T20" fmla="*/ 23 w 116"/>
                              <a:gd name="T21" fmla="*/ 169 h 175"/>
                              <a:gd name="T22" fmla="*/ 0 w 116"/>
                              <a:gd name="T23" fmla="*/ 152 h 175"/>
                              <a:gd name="T24" fmla="*/ 0 60000 65536"/>
                              <a:gd name="T25" fmla="*/ 0 60000 65536"/>
                              <a:gd name="T26" fmla="*/ 0 60000 65536"/>
                              <a:gd name="T27" fmla="*/ 0 60000 65536"/>
                              <a:gd name="T28" fmla="*/ 0 60000 65536"/>
                              <a:gd name="T29" fmla="*/ 0 60000 65536"/>
                              <a:gd name="T30" fmla="*/ 0 60000 65536"/>
                              <a:gd name="T31" fmla="*/ 0 60000 65536"/>
                              <a:gd name="T32" fmla="*/ 0 60000 65536"/>
                              <a:gd name="T33" fmla="*/ 0 60000 65536"/>
                              <a:gd name="T34" fmla="*/ 0 60000 65536"/>
                              <a:gd name="T35" fmla="*/ 0 60000 65536"/>
                              <a:gd name="T36" fmla="*/ 0 w 116"/>
                              <a:gd name="T37" fmla="*/ 0 h 175"/>
                              <a:gd name="T38" fmla="*/ 116 w 116"/>
                              <a:gd name="T39" fmla="*/ 175 h 175"/>
                            </a:gdLst>
                            <a:ahLst/>
                            <a:cxnLst>
                              <a:cxn ang="T24">
                                <a:pos x="T0" y="T1"/>
                              </a:cxn>
                              <a:cxn ang="T25">
                                <a:pos x="T2" y="T3"/>
                              </a:cxn>
                              <a:cxn ang="T26">
                                <a:pos x="T4" y="T5"/>
                              </a:cxn>
                              <a:cxn ang="T27">
                                <a:pos x="T6" y="T7"/>
                              </a:cxn>
                              <a:cxn ang="T28">
                                <a:pos x="T8" y="T9"/>
                              </a:cxn>
                              <a:cxn ang="T29">
                                <a:pos x="T10" y="T11"/>
                              </a:cxn>
                              <a:cxn ang="T30">
                                <a:pos x="T12" y="T13"/>
                              </a:cxn>
                              <a:cxn ang="T31">
                                <a:pos x="T14" y="T15"/>
                              </a:cxn>
                              <a:cxn ang="T32">
                                <a:pos x="T16" y="T17"/>
                              </a:cxn>
                              <a:cxn ang="T33">
                                <a:pos x="T18" y="T19"/>
                              </a:cxn>
                              <a:cxn ang="T34">
                                <a:pos x="T20" y="T21"/>
                              </a:cxn>
                              <a:cxn ang="T35">
                                <a:pos x="T22" y="T23"/>
                              </a:cxn>
                            </a:cxnLst>
                            <a:rect l="T36" t="T37" r="T38" b="T39"/>
                            <a:pathLst>
                              <a:path w="116" h="175">
                                <a:moveTo>
                                  <a:pt x="68" y="0"/>
                                </a:moveTo>
                                <a:lnTo>
                                  <a:pt x="86" y="28"/>
                                </a:lnTo>
                                <a:lnTo>
                                  <a:pt x="103" y="56"/>
                                </a:lnTo>
                                <a:lnTo>
                                  <a:pt x="112" y="82"/>
                                </a:lnTo>
                                <a:lnTo>
                                  <a:pt x="116" y="111"/>
                                </a:lnTo>
                                <a:lnTo>
                                  <a:pt x="116" y="136"/>
                                </a:lnTo>
                                <a:lnTo>
                                  <a:pt x="101" y="159"/>
                                </a:lnTo>
                                <a:lnTo>
                                  <a:pt x="91" y="170"/>
                                </a:lnTo>
                                <a:lnTo>
                                  <a:pt x="68" y="175"/>
                                </a:lnTo>
                                <a:lnTo>
                                  <a:pt x="44" y="175"/>
                                </a:lnTo>
                                <a:lnTo>
                                  <a:pt x="23" y="169"/>
                                </a:lnTo>
                                <a:lnTo>
                                  <a:pt x="0" y="152"/>
                                </a:lnTo>
                              </a:path>
                            </a:pathLst>
                          </a:custGeom>
                          <a:noFill/>
                          <a:ln w="8255">
                            <a:solidFill>
                              <a:srgbClr val="000000"/>
                            </a:solidFill>
                            <a:rou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zh-CN" altLang="en-US" sz="2800">
                              <a:latin typeface="微软雅黑" panose="020B0503020204020204" pitchFamily="34" charset="-122"/>
                              <a:ea typeface="微软雅黑" panose="020B0503020204020204" pitchFamily="34" charset="-122"/>
                            </a:endParaRPr>
                          </a:p>
                        </p:txBody>
                      </p:sp>
                      <p:sp>
                        <p:nvSpPr>
                          <p:cNvPr id="9298" name="未知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53" y="1050"/>
                            <a:ext cx="364" cy="387"/>
                          </a:xfrm>
                          <a:custGeom>
                            <a:avLst/>
                            <a:gdLst>
                              <a:gd name="T0" fmla="*/ 364 w 364"/>
                              <a:gd name="T1" fmla="*/ 0 h 387"/>
                              <a:gd name="T2" fmla="*/ 361 w 364"/>
                              <a:gd name="T3" fmla="*/ 31 h 387"/>
                              <a:gd name="T4" fmla="*/ 358 w 364"/>
                              <a:gd name="T5" fmla="*/ 58 h 387"/>
                              <a:gd name="T6" fmla="*/ 350 w 364"/>
                              <a:gd name="T7" fmla="*/ 85 h 387"/>
                              <a:gd name="T8" fmla="*/ 340 w 364"/>
                              <a:gd name="T9" fmla="*/ 112 h 387"/>
                              <a:gd name="T10" fmla="*/ 325 w 364"/>
                              <a:gd name="T11" fmla="*/ 147 h 387"/>
                              <a:gd name="T12" fmla="*/ 310 w 364"/>
                              <a:gd name="T13" fmla="*/ 171 h 387"/>
                              <a:gd name="T14" fmla="*/ 291 w 364"/>
                              <a:gd name="T15" fmla="*/ 197 h 387"/>
                              <a:gd name="T16" fmla="*/ 265 w 364"/>
                              <a:gd name="T17" fmla="*/ 217 h 387"/>
                              <a:gd name="T18" fmla="*/ 240 w 364"/>
                              <a:gd name="T19" fmla="*/ 233 h 387"/>
                              <a:gd name="T20" fmla="*/ 214 w 364"/>
                              <a:gd name="T21" fmla="*/ 243 h 387"/>
                              <a:gd name="T22" fmla="*/ 186 w 364"/>
                              <a:gd name="T23" fmla="*/ 253 h 387"/>
                              <a:gd name="T24" fmla="*/ 149 w 364"/>
                              <a:gd name="T25" fmla="*/ 266 h 387"/>
                              <a:gd name="T26" fmla="*/ 134 w 364"/>
                              <a:gd name="T27" fmla="*/ 292 h 387"/>
                              <a:gd name="T28" fmla="*/ 121 w 364"/>
                              <a:gd name="T29" fmla="*/ 305 h 387"/>
                              <a:gd name="T30" fmla="*/ 88 w 364"/>
                              <a:gd name="T31" fmla="*/ 318 h 387"/>
                              <a:gd name="T32" fmla="*/ 54 w 364"/>
                              <a:gd name="T33" fmla="*/ 331 h 387"/>
                              <a:gd name="T34" fmla="*/ 19 w 364"/>
                              <a:gd name="T35" fmla="*/ 348 h 387"/>
                              <a:gd name="T36" fmla="*/ 0 w 364"/>
                              <a:gd name="T37" fmla="*/ 387 h 387"/>
                              <a:gd name="T38" fmla="*/ 0 60000 65536"/>
                              <a:gd name="T39" fmla="*/ 0 60000 65536"/>
                              <a:gd name="T40" fmla="*/ 0 60000 65536"/>
                              <a:gd name="T41" fmla="*/ 0 60000 65536"/>
                              <a:gd name="T42" fmla="*/ 0 60000 65536"/>
                              <a:gd name="T43" fmla="*/ 0 60000 65536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w 364"/>
                              <a:gd name="T58" fmla="*/ 0 h 387"/>
                              <a:gd name="T59" fmla="*/ 364 w 364"/>
                              <a:gd name="T60" fmla="*/ 387 h 387"/>
                            </a:gdLst>
                            <a:ahLst/>
                            <a:cxnLst>
                              <a:cxn ang="T38">
                                <a:pos x="T0" y="T1"/>
                              </a:cxn>
                              <a:cxn ang="T39">
                                <a:pos x="T2" y="T3"/>
                              </a:cxn>
                              <a:cxn ang="T40">
                                <a:pos x="T4" y="T5"/>
                              </a:cxn>
                              <a:cxn ang="T41">
                                <a:pos x="T6" y="T7"/>
                              </a:cxn>
                              <a:cxn ang="T42">
                                <a:pos x="T8" y="T9"/>
                              </a:cxn>
                              <a:cxn ang="T43">
                                <a:pos x="T10" y="T11"/>
                              </a:cxn>
                              <a:cxn ang="T44">
                                <a:pos x="T12" y="T13"/>
                              </a:cxn>
                              <a:cxn ang="T45">
                                <a:pos x="T14" y="T15"/>
                              </a:cxn>
                              <a:cxn ang="T46">
                                <a:pos x="T16" y="T17"/>
                              </a:cxn>
                              <a:cxn ang="T47">
                                <a:pos x="T18" y="T19"/>
                              </a:cxn>
                              <a:cxn ang="T48">
                                <a:pos x="T20" y="T21"/>
                              </a:cxn>
                              <a:cxn ang="T49">
                                <a:pos x="T22" y="T23"/>
                              </a:cxn>
                              <a:cxn ang="T50">
                                <a:pos x="T24" y="T25"/>
                              </a:cxn>
                              <a:cxn ang="T51">
                                <a:pos x="T26" y="T27"/>
                              </a:cxn>
                              <a:cxn ang="T52">
                                <a:pos x="T28" y="T29"/>
                              </a:cxn>
                              <a:cxn ang="T53">
                                <a:pos x="T30" y="T31"/>
                              </a:cxn>
                              <a:cxn ang="T54">
                                <a:pos x="T32" y="T33"/>
                              </a:cxn>
                              <a:cxn ang="T55">
                                <a:pos x="T34" y="T35"/>
                              </a:cxn>
                              <a:cxn ang="T56">
                                <a:pos x="T36" y="T37"/>
                              </a:cxn>
                            </a:cxnLst>
                            <a:rect l="T57" t="T58" r="T59" b="T60"/>
                            <a:pathLst>
                              <a:path w="364" h="387">
                                <a:moveTo>
                                  <a:pt x="364" y="0"/>
                                </a:moveTo>
                                <a:lnTo>
                                  <a:pt x="361" y="31"/>
                                </a:lnTo>
                                <a:lnTo>
                                  <a:pt x="358" y="58"/>
                                </a:lnTo>
                                <a:lnTo>
                                  <a:pt x="350" y="85"/>
                                </a:lnTo>
                                <a:lnTo>
                                  <a:pt x="340" y="112"/>
                                </a:lnTo>
                                <a:lnTo>
                                  <a:pt x="325" y="147"/>
                                </a:lnTo>
                                <a:lnTo>
                                  <a:pt x="310" y="171"/>
                                </a:lnTo>
                                <a:lnTo>
                                  <a:pt x="291" y="197"/>
                                </a:lnTo>
                                <a:lnTo>
                                  <a:pt x="265" y="217"/>
                                </a:lnTo>
                                <a:lnTo>
                                  <a:pt x="240" y="233"/>
                                </a:lnTo>
                                <a:lnTo>
                                  <a:pt x="214" y="243"/>
                                </a:lnTo>
                                <a:lnTo>
                                  <a:pt x="186" y="253"/>
                                </a:lnTo>
                                <a:lnTo>
                                  <a:pt x="149" y="266"/>
                                </a:lnTo>
                                <a:lnTo>
                                  <a:pt x="134" y="292"/>
                                </a:lnTo>
                                <a:lnTo>
                                  <a:pt x="121" y="305"/>
                                </a:lnTo>
                                <a:lnTo>
                                  <a:pt x="88" y="318"/>
                                </a:lnTo>
                                <a:lnTo>
                                  <a:pt x="54" y="331"/>
                                </a:lnTo>
                                <a:lnTo>
                                  <a:pt x="19" y="348"/>
                                </a:lnTo>
                                <a:lnTo>
                                  <a:pt x="0" y="387"/>
                                </a:lnTo>
                              </a:path>
                            </a:pathLst>
                          </a:custGeom>
                          <a:noFill/>
                          <a:ln w="8255">
                            <a:solidFill>
                              <a:srgbClr val="000000"/>
                            </a:solidFill>
                            <a:rou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zh-CN" altLang="en-US" sz="2800">
                              <a:latin typeface="微软雅黑" panose="020B0503020204020204" pitchFamily="34" charset="-122"/>
                              <a:ea typeface="微软雅黑" panose="020B0503020204020204" pitchFamily="34" charset="-122"/>
                            </a:endParaRPr>
                          </a:p>
                        </p:txBody>
                      </p:sp>
                      <p:sp>
                        <p:nvSpPr>
                          <p:cNvPr id="9299" name="未知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715" y="84"/>
                            <a:ext cx="403" cy="76"/>
                          </a:xfrm>
                          <a:custGeom>
                            <a:avLst/>
                            <a:gdLst>
                              <a:gd name="T0" fmla="*/ 0 w 403"/>
                              <a:gd name="T1" fmla="*/ 76 h 76"/>
                              <a:gd name="T2" fmla="*/ 39 w 403"/>
                              <a:gd name="T3" fmla="*/ 47 h 76"/>
                              <a:gd name="T4" fmla="*/ 75 w 403"/>
                              <a:gd name="T5" fmla="*/ 29 h 76"/>
                              <a:gd name="T6" fmla="*/ 137 w 403"/>
                              <a:gd name="T7" fmla="*/ 9 h 76"/>
                              <a:gd name="T8" fmla="*/ 193 w 403"/>
                              <a:gd name="T9" fmla="*/ 1 h 76"/>
                              <a:gd name="T10" fmla="*/ 242 w 403"/>
                              <a:gd name="T11" fmla="*/ 0 h 76"/>
                              <a:gd name="T12" fmla="*/ 287 w 403"/>
                              <a:gd name="T13" fmla="*/ 4 h 76"/>
                              <a:gd name="T14" fmla="*/ 332 w 403"/>
                              <a:gd name="T15" fmla="*/ 19 h 76"/>
                              <a:gd name="T16" fmla="*/ 368 w 403"/>
                              <a:gd name="T17" fmla="*/ 36 h 76"/>
                              <a:gd name="T18" fmla="*/ 403 w 403"/>
                              <a:gd name="T19" fmla="*/ 65 h 76"/>
                              <a:gd name="T20" fmla="*/ 0 60000 65536"/>
                              <a:gd name="T21" fmla="*/ 0 60000 65536"/>
                              <a:gd name="T22" fmla="*/ 0 60000 65536"/>
                              <a:gd name="T23" fmla="*/ 0 60000 65536"/>
                              <a:gd name="T24" fmla="*/ 0 60000 65536"/>
                              <a:gd name="T25" fmla="*/ 0 60000 65536"/>
                              <a:gd name="T26" fmla="*/ 0 60000 65536"/>
                              <a:gd name="T27" fmla="*/ 0 60000 65536"/>
                              <a:gd name="T28" fmla="*/ 0 60000 65536"/>
                              <a:gd name="T29" fmla="*/ 0 60000 65536"/>
                              <a:gd name="T30" fmla="*/ 0 w 403"/>
                              <a:gd name="T31" fmla="*/ 0 h 76"/>
                              <a:gd name="T32" fmla="*/ 403 w 403"/>
                              <a:gd name="T33" fmla="*/ 76 h 76"/>
                            </a:gdLst>
                            <a:ahLst/>
                            <a:cxnLst>
                              <a:cxn ang="T20">
                                <a:pos x="T0" y="T1"/>
                              </a:cxn>
                              <a:cxn ang="T21">
                                <a:pos x="T2" y="T3"/>
                              </a:cxn>
                              <a:cxn ang="T22">
                                <a:pos x="T4" y="T5"/>
                              </a:cxn>
                              <a:cxn ang="T23">
                                <a:pos x="T6" y="T7"/>
                              </a:cxn>
                              <a:cxn ang="T24">
                                <a:pos x="T8" y="T9"/>
                              </a:cxn>
                              <a:cxn ang="T25">
                                <a:pos x="T10" y="T11"/>
                              </a:cxn>
                              <a:cxn ang="T26">
                                <a:pos x="T12" y="T13"/>
                              </a:cxn>
                              <a:cxn ang="T27">
                                <a:pos x="T14" y="T15"/>
                              </a:cxn>
                              <a:cxn ang="T28">
                                <a:pos x="T16" y="T17"/>
                              </a:cxn>
                              <a:cxn ang="T29">
                                <a:pos x="T18" y="T19"/>
                              </a:cxn>
                            </a:cxnLst>
                            <a:rect l="T30" t="T31" r="T32" b="T33"/>
                            <a:pathLst>
                              <a:path w="403" h="76">
                                <a:moveTo>
                                  <a:pt x="0" y="76"/>
                                </a:moveTo>
                                <a:lnTo>
                                  <a:pt x="39" y="47"/>
                                </a:lnTo>
                                <a:lnTo>
                                  <a:pt x="75" y="29"/>
                                </a:lnTo>
                                <a:lnTo>
                                  <a:pt x="137" y="9"/>
                                </a:lnTo>
                                <a:lnTo>
                                  <a:pt x="193" y="1"/>
                                </a:lnTo>
                                <a:lnTo>
                                  <a:pt x="242" y="0"/>
                                </a:lnTo>
                                <a:lnTo>
                                  <a:pt x="287" y="4"/>
                                </a:lnTo>
                                <a:lnTo>
                                  <a:pt x="332" y="19"/>
                                </a:lnTo>
                                <a:lnTo>
                                  <a:pt x="368" y="36"/>
                                </a:lnTo>
                                <a:lnTo>
                                  <a:pt x="403" y="65"/>
                                </a:lnTo>
                              </a:path>
                            </a:pathLst>
                          </a:custGeom>
                          <a:noFill/>
                          <a:ln w="8255">
                            <a:solidFill>
                              <a:srgbClr val="000000"/>
                            </a:solidFill>
                            <a:rou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zh-CN" altLang="en-US" sz="2800">
                              <a:latin typeface="微软雅黑" panose="020B0503020204020204" pitchFamily="34" charset="-122"/>
                              <a:ea typeface="微软雅黑" panose="020B0503020204020204" pitchFamily="34" charset="-122"/>
                            </a:endParaRPr>
                          </a:p>
                        </p:txBody>
                      </p:sp>
                      <p:sp>
                        <p:nvSpPr>
                          <p:cNvPr id="9300" name="未知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06" y="0"/>
                            <a:ext cx="222" cy="80"/>
                          </a:xfrm>
                          <a:custGeom>
                            <a:avLst/>
                            <a:gdLst>
                              <a:gd name="T0" fmla="*/ 0 w 222"/>
                              <a:gd name="T1" fmla="*/ 5 h 80"/>
                              <a:gd name="T2" fmla="*/ 29 w 222"/>
                              <a:gd name="T3" fmla="*/ 3 h 80"/>
                              <a:gd name="T4" fmla="*/ 56 w 222"/>
                              <a:gd name="T5" fmla="*/ 0 h 80"/>
                              <a:gd name="T6" fmla="*/ 96 w 222"/>
                              <a:gd name="T7" fmla="*/ 7 h 80"/>
                              <a:gd name="T8" fmla="*/ 127 w 222"/>
                              <a:gd name="T9" fmla="*/ 17 h 80"/>
                              <a:gd name="T10" fmla="*/ 160 w 222"/>
                              <a:gd name="T11" fmla="*/ 33 h 80"/>
                              <a:gd name="T12" fmla="*/ 193 w 222"/>
                              <a:gd name="T13" fmla="*/ 53 h 80"/>
                              <a:gd name="T14" fmla="*/ 222 w 222"/>
                              <a:gd name="T15" fmla="*/ 80 h 80"/>
                              <a:gd name="T16" fmla="*/ 0 60000 65536"/>
                              <a:gd name="T17" fmla="*/ 0 60000 65536"/>
                              <a:gd name="T18" fmla="*/ 0 60000 65536"/>
                              <a:gd name="T19" fmla="*/ 0 60000 65536"/>
                              <a:gd name="T20" fmla="*/ 0 60000 65536"/>
                              <a:gd name="T21" fmla="*/ 0 60000 65536"/>
                              <a:gd name="T22" fmla="*/ 0 60000 65536"/>
                              <a:gd name="T23" fmla="*/ 0 60000 65536"/>
                              <a:gd name="T24" fmla="*/ 0 w 222"/>
                              <a:gd name="T25" fmla="*/ 0 h 80"/>
                              <a:gd name="T26" fmla="*/ 222 w 222"/>
                              <a:gd name="T27" fmla="*/ 80 h 80"/>
                            </a:gdLst>
                            <a:ahLst/>
                            <a:cxnLst>
                              <a:cxn ang="T16">
                                <a:pos x="T0" y="T1"/>
                              </a:cxn>
                              <a:cxn ang="T17">
                                <a:pos x="T2" y="T3"/>
                              </a:cxn>
                              <a:cxn ang="T18">
                                <a:pos x="T4" y="T5"/>
                              </a:cxn>
                              <a:cxn ang="T19">
                                <a:pos x="T6" y="T7"/>
                              </a:cxn>
                              <a:cxn ang="T20">
                                <a:pos x="T8" y="T9"/>
                              </a:cxn>
                              <a:cxn ang="T21">
                                <a:pos x="T10" y="T11"/>
                              </a:cxn>
                              <a:cxn ang="T22">
                                <a:pos x="T12" y="T13"/>
                              </a:cxn>
                              <a:cxn ang="T23">
                                <a:pos x="T14" y="T15"/>
                              </a:cxn>
                            </a:cxnLst>
                            <a:rect l="T24" t="T25" r="T26" b="T27"/>
                            <a:pathLst>
                              <a:path w="222" h="80">
                                <a:moveTo>
                                  <a:pt x="0" y="5"/>
                                </a:moveTo>
                                <a:lnTo>
                                  <a:pt x="29" y="3"/>
                                </a:lnTo>
                                <a:lnTo>
                                  <a:pt x="56" y="0"/>
                                </a:lnTo>
                                <a:lnTo>
                                  <a:pt x="96" y="7"/>
                                </a:lnTo>
                                <a:lnTo>
                                  <a:pt x="127" y="17"/>
                                </a:lnTo>
                                <a:lnTo>
                                  <a:pt x="160" y="33"/>
                                </a:lnTo>
                                <a:lnTo>
                                  <a:pt x="193" y="53"/>
                                </a:lnTo>
                                <a:lnTo>
                                  <a:pt x="222" y="80"/>
                                </a:lnTo>
                              </a:path>
                            </a:pathLst>
                          </a:custGeom>
                          <a:noFill/>
                          <a:ln w="8255">
                            <a:solidFill>
                              <a:srgbClr val="000000"/>
                            </a:solidFill>
                            <a:rou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zh-CN" altLang="en-US" sz="2800">
                              <a:latin typeface="微软雅黑" panose="020B0503020204020204" pitchFamily="34" charset="-122"/>
                              <a:ea typeface="微软雅黑" panose="020B0503020204020204" pitchFamily="34" charset="-122"/>
                            </a:endParaRPr>
                          </a:p>
                        </p:txBody>
                      </p:sp>
                      <p:sp>
                        <p:nvSpPr>
                          <p:cNvPr id="9301" name="未知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0" y="180"/>
                            <a:ext cx="416" cy="214"/>
                          </a:xfrm>
                          <a:custGeom>
                            <a:avLst/>
                            <a:gdLst>
                              <a:gd name="T0" fmla="*/ 0 w 416"/>
                              <a:gd name="T1" fmla="*/ 214 h 214"/>
                              <a:gd name="T2" fmla="*/ 50 w 416"/>
                              <a:gd name="T3" fmla="*/ 175 h 214"/>
                              <a:gd name="T4" fmla="*/ 82 w 416"/>
                              <a:gd name="T5" fmla="*/ 149 h 214"/>
                              <a:gd name="T6" fmla="*/ 107 w 416"/>
                              <a:gd name="T7" fmla="*/ 121 h 214"/>
                              <a:gd name="T8" fmla="*/ 126 w 416"/>
                              <a:gd name="T9" fmla="*/ 96 h 214"/>
                              <a:gd name="T10" fmla="*/ 146 w 416"/>
                              <a:gd name="T11" fmla="*/ 72 h 214"/>
                              <a:gd name="T12" fmla="*/ 172 w 416"/>
                              <a:gd name="T13" fmla="*/ 51 h 214"/>
                              <a:gd name="T14" fmla="*/ 195 w 416"/>
                              <a:gd name="T15" fmla="*/ 33 h 214"/>
                              <a:gd name="T16" fmla="*/ 224 w 416"/>
                              <a:gd name="T17" fmla="*/ 18 h 214"/>
                              <a:gd name="T18" fmla="*/ 254 w 416"/>
                              <a:gd name="T19" fmla="*/ 7 h 214"/>
                              <a:gd name="T20" fmla="*/ 287 w 416"/>
                              <a:gd name="T21" fmla="*/ 2 h 214"/>
                              <a:gd name="T22" fmla="*/ 332 w 416"/>
                              <a:gd name="T23" fmla="*/ 0 h 214"/>
                              <a:gd name="T24" fmla="*/ 416 w 416"/>
                              <a:gd name="T25" fmla="*/ 3 h 214"/>
                              <a:gd name="T26" fmla="*/ 0 60000 65536"/>
                              <a:gd name="T27" fmla="*/ 0 60000 65536"/>
                              <a:gd name="T28" fmla="*/ 0 60000 65536"/>
                              <a:gd name="T29" fmla="*/ 0 60000 65536"/>
                              <a:gd name="T30" fmla="*/ 0 60000 65536"/>
                              <a:gd name="T31" fmla="*/ 0 60000 65536"/>
                              <a:gd name="T32" fmla="*/ 0 60000 65536"/>
                              <a:gd name="T33" fmla="*/ 0 60000 65536"/>
                              <a:gd name="T34" fmla="*/ 0 60000 65536"/>
                              <a:gd name="T35" fmla="*/ 0 60000 65536"/>
                              <a:gd name="T36" fmla="*/ 0 60000 65536"/>
                              <a:gd name="T37" fmla="*/ 0 60000 65536"/>
                              <a:gd name="T38" fmla="*/ 0 60000 65536"/>
                              <a:gd name="T39" fmla="*/ 0 w 416"/>
                              <a:gd name="T40" fmla="*/ 0 h 214"/>
                              <a:gd name="T41" fmla="*/ 416 w 416"/>
                              <a:gd name="T42" fmla="*/ 214 h 214"/>
                            </a:gdLst>
                            <a:ahLst/>
                            <a:cxnLst>
                              <a:cxn ang="T26">
                                <a:pos x="T0" y="T1"/>
                              </a:cxn>
                              <a:cxn ang="T27">
                                <a:pos x="T2" y="T3"/>
                              </a:cxn>
                              <a:cxn ang="T28">
                                <a:pos x="T4" y="T5"/>
                              </a:cxn>
                              <a:cxn ang="T29">
                                <a:pos x="T6" y="T7"/>
                              </a:cxn>
                              <a:cxn ang="T30">
                                <a:pos x="T8" y="T9"/>
                              </a:cxn>
                              <a:cxn ang="T31">
                                <a:pos x="T10" y="T11"/>
                              </a:cxn>
                              <a:cxn ang="T32">
                                <a:pos x="T12" y="T13"/>
                              </a:cxn>
                              <a:cxn ang="T33">
                                <a:pos x="T14" y="T15"/>
                              </a:cxn>
                              <a:cxn ang="T34">
                                <a:pos x="T16" y="T17"/>
                              </a:cxn>
                              <a:cxn ang="T35">
                                <a:pos x="T18" y="T19"/>
                              </a:cxn>
                              <a:cxn ang="T36">
                                <a:pos x="T20" y="T21"/>
                              </a:cxn>
                              <a:cxn ang="T37">
                                <a:pos x="T22" y="T23"/>
                              </a:cxn>
                              <a:cxn ang="T38">
                                <a:pos x="T24" y="T25"/>
                              </a:cxn>
                            </a:cxnLst>
                            <a:rect l="T39" t="T40" r="T41" b="T42"/>
                            <a:pathLst>
                              <a:path w="416" h="214">
                                <a:moveTo>
                                  <a:pt x="0" y="214"/>
                                </a:moveTo>
                                <a:lnTo>
                                  <a:pt x="50" y="175"/>
                                </a:lnTo>
                                <a:lnTo>
                                  <a:pt x="82" y="149"/>
                                </a:lnTo>
                                <a:lnTo>
                                  <a:pt x="107" y="121"/>
                                </a:lnTo>
                                <a:lnTo>
                                  <a:pt x="126" y="96"/>
                                </a:lnTo>
                                <a:lnTo>
                                  <a:pt x="146" y="72"/>
                                </a:lnTo>
                                <a:lnTo>
                                  <a:pt x="172" y="51"/>
                                </a:lnTo>
                                <a:lnTo>
                                  <a:pt x="195" y="33"/>
                                </a:lnTo>
                                <a:lnTo>
                                  <a:pt x="224" y="18"/>
                                </a:lnTo>
                                <a:lnTo>
                                  <a:pt x="254" y="7"/>
                                </a:lnTo>
                                <a:lnTo>
                                  <a:pt x="287" y="2"/>
                                </a:lnTo>
                                <a:lnTo>
                                  <a:pt x="332" y="0"/>
                                </a:lnTo>
                                <a:lnTo>
                                  <a:pt x="416" y="3"/>
                                </a:lnTo>
                              </a:path>
                            </a:pathLst>
                          </a:custGeom>
                          <a:noFill/>
                          <a:ln w="8255">
                            <a:solidFill>
                              <a:srgbClr val="000000"/>
                            </a:solidFill>
                            <a:rou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zh-CN" altLang="en-US" sz="2800">
                              <a:latin typeface="微软雅黑" panose="020B0503020204020204" pitchFamily="34" charset="-122"/>
                              <a:ea typeface="微软雅黑" panose="020B0503020204020204" pitchFamily="34" charset="-122"/>
                            </a:endParaRPr>
                          </a:p>
                        </p:txBody>
                      </p:sp>
                    </p:grpSp>
                    <p:sp>
                      <p:nvSpPr>
                        <p:cNvPr id="9291" name="未知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0" y="1829"/>
                          <a:ext cx="128" cy="232"/>
                        </a:xfrm>
                        <a:custGeom>
                          <a:avLst/>
                          <a:gdLst>
                            <a:gd name="T0" fmla="*/ 72 w 128"/>
                            <a:gd name="T1" fmla="*/ 0 h 232"/>
                            <a:gd name="T2" fmla="*/ 89 w 128"/>
                            <a:gd name="T3" fmla="*/ 4 h 232"/>
                            <a:gd name="T4" fmla="*/ 108 w 128"/>
                            <a:gd name="T5" fmla="*/ 17 h 232"/>
                            <a:gd name="T6" fmla="*/ 123 w 128"/>
                            <a:gd name="T7" fmla="*/ 33 h 232"/>
                            <a:gd name="T8" fmla="*/ 128 w 128"/>
                            <a:gd name="T9" fmla="*/ 48 h 232"/>
                            <a:gd name="T10" fmla="*/ 123 w 128"/>
                            <a:gd name="T11" fmla="*/ 85 h 232"/>
                            <a:gd name="T12" fmla="*/ 115 w 128"/>
                            <a:gd name="T13" fmla="*/ 107 h 232"/>
                            <a:gd name="T14" fmla="*/ 97 w 128"/>
                            <a:gd name="T15" fmla="*/ 141 h 232"/>
                            <a:gd name="T16" fmla="*/ 74 w 128"/>
                            <a:gd name="T17" fmla="*/ 169 h 232"/>
                            <a:gd name="T18" fmla="*/ 56 w 128"/>
                            <a:gd name="T19" fmla="*/ 188 h 232"/>
                            <a:gd name="T20" fmla="*/ 35 w 128"/>
                            <a:gd name="T21" fmla="*/ 206 h 232"/>
                            <a:gd name="T22" fmla="*/ 0 w 128"/>
                            <a:gd name="T23" fmla="*/ 232 h 232"/>
                            <a:gd name="T24" fmla="*/ 0 60000 65536"/>
                            <a:gd name="T25" fmla="*/ 0 60000 65536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  <a:gd name="T30" fmla="*/ 0 60000 65536"/>
                            <a:gd name="T31" fmla="*/ 0 60000 65536"/>
                            <a:gd name="T32" fmla="*/ 0 60000 65536"/>
                            <a:gd name="T33" fmla="*/ 0 60000 65536"/>
                            <a:gd name="T34" fmla="*/ 0 60000 65536"/>
                            <a:gd name="T35" fmla="*/ 0 60000 65536"/>
                            <a:gd name="T36" fmla="*/ 0 w 128"/>
                            <a:gd name="T37" fmla="*/ 0 h 232"/>
                            <a:gd name="T38" fmla="*/ 128 w 128"/>
                            <a:gd name="T39" fmla="*/ 232 h 232"/>
                          </a:gdLst>
                          <a:ahLst/>
                          <a:cxnLst>
                            <a:cxn ang="T24">
                              <a:pos x="T0" y="T1"/>
                            </a:cxn>
                            <a:cxn ang="T25">
                              <a:pos x="T2" y="T3"/>
                            </a:cxn>
                            <a:cxn ang="T26">
                              <a:pos x="T4" y="T5"/>
                            </a:cxn>
                            <a:cxn ang="T27">
                              <a:pos x="T6" y="T7"/>
                            </a:cxn>
                            <a:cxn ang="T28">
                              <a:pos x="T8" y="T9"/>
                            </a:cxn>
                            <a:cxn ang="T29">
                              <a:pos x="T10" y="T11"/>
                            </a:cxn>
                            <a:cxn ang="T30">
                              <a:pos x="T12" y="T13"/>
                            </a:cxn>
                            <a:cxn ang="T31">
                              <a:pos x="T14" y="T15"/>
                            </a:cxn>
                            <a:cxn ang="T32">
                              <a:pos x="T16" y="T17"/>
                            </a:cxn>
                            <a:cxn ang="T33">
                              <a:pos x="T18" y="T19"/>
                            </a:cxn>
                            <a:cxn ang="T34">
                              <a:pos x="T20" y="T21"/>
                            </a:cxn>
                            <a:cxn ang="T35">
                              <a:pos x="T22" y="T23"/>
                            </a:cxn>
                          </a:cxnLst>
                          <a:rect l="T36" t="T37" r="T38" b="T39"/>
                          <a:pathLst>
                            <a:path w="128" h="232">
                              <a:moveTo>
                                <a:pt x="72" y="0"/>
                              </a:moveTo>
                              <a:lnTo>
                                <a:pt x="89" y="4"/>
                              </a:lnTo>
                              <a:lnTo>
                                <a:pt x="108" y="17"/>
                              </a:lnTo>
                              <a:lnTo>
                                <a:pt x="123" y="33"/>
                              </a:lnTo>
                              <a:lnTo>
                                <a:pt x="128" y="48"/>
                              </a:lnTo>
                              <a:lnTo>
                                <a:pt x="123" y="85"/>
                              </a:lnTo>
                              <a:lnTo>
                                <a:pt x="115" y="107"/>
                              </a:lnTo>
                              <a:lnTo>
                                <a:pt x="97" y="141"/>
                              </a:lnTo>
                              <a:lnTo>
                                <a:pt x="74" y="169"/>
                              </a:lnTo>
                              <a:lnTo>
                                <a:pt x="56" y="188"/>
                              </a:lnTo>
                              <a:lnTo>
                                <a:pt x="35" y="206"/>
                              </a:lnTo>
                              <a:lnTo>
                                <a:pt x="0" y="232"/>
                              </a:lnTo>
                            </a:path>
                          </a:pathLst>
                        </a:custGeom>
                        <a:noFill/>
                        <a:ln w="8255">
                          <a:solidFill>
                            <a:srgbClr val="000000"/>
                          </a:solidFill>
                          <a:rou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zh-CN" altLang="en-US" sz="2800">
                            <a:latin typeface="微软雅黑" panose="020B0503020204020204" pitchFamily="34" charset="-122"/>
                            <a:ea typeface="微软雅黑" panose="020B0503020204020204" pitchFamily="34" charset="-122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9285" name="未知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3" y="448"/>
                      <a:ext cx="46" cy="280"/>
                    </a:xfrm>
                    <a:custGeom>
                      <a:avLst/>
                      <a:gdLst>
                        <a:gd name="T0" fmla="*/ 11 w 46"/>
                        <a:gd name="T1" fmla="*/ 0 h 280"/>
                        <a:gd name="T2" fmla="*/ 28 w 46"/>
                        <a:gd name="T3" fmla="*/ 47 h 280"/>
                        <a:gd name="T4" fmla="*/ 37 w 46"/>
                        <a:gd name="T5" fmla="*/ 82 h 280"/>
                        <a:gd name="T6" fmla="*/ 41 w 46"/>
                        <a:gd name="T7" fmla="*/ 103 h 280"/>
                        <a:gd name="T8" fmla="*/ 46 w 46"/>
                        <a:gd name="T9" fmla="*/ 132 h 280"/>
                        <a:gd name="T10" fmla="*/ 46 w 46"/>
                        <a:gd name="T11" fmla="*/ 170 h 280"/>
                        <a:gd name="T12" fmla="*/ 42 w 46"/>
                        <a:gd name="T13" fmla="*/ 195 h 280"/>
                        <a:gd name="T14" fmla="*/ 37 w 46"/>
                        <a:gd name="T15" fmla="*/ 214 h 280"/>
                        <a:gd name="T16" fmla="*/ 29 w 46"/>
                        <a:gd name="T17" fmla="*/ 231 h 280"/>
                        <a:gd name="T18" fmla="*/ 15 w 46"/>
                        <a:gd name="T19" fmla="*/ 257 h 280"/>
                        <a:gd name="T20" fmla="*/ 0 w 46"/>
                        <a:gd name="T21" fmla="*/ 280 h 280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46"/>
                        <a:gd name="T34" fmla="*/ 0 h 280"/>
                        <a:gd name="T35" fmla="*/ 46 w 46"/>
                        <a:gd name="T36" fmla="*/ 280 h 280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46" h="280">
                          <a:moveTo>
                            <a:pt x="11" y="0"/>
                          </a:moveTo>
                          <a:lnTo>
                            <a:pt x="28" y="47"/>
                          </a:lnTo>
                          <a:lnTo>
                            <a:pt x="37" y="82"/>
                          </a:lnTo>
                          <a:lnTo>
                            <a:pt x="41" y="103"/>
                          </a:lnTo>
                          <a:lnTo>
                            <a:pt x="46" y="132"/>
                          </a:lnTo>
                          <a:lnTo>
                            <a:pt x="46" y="170"/>
                          </a:lnTo>
                          <a:lnTo>
                            <a:pt x="42" y="195"/>
                          </a:lnTo>
                          <a:lnTo>
                            <a:pt x="37" y="214"/>
                          </a:lnTo>
                          <a:lnTo>
                            <a:pt x="29" y="231"/>
                          </a:lnTo>
                          <a:lnTo>
                            <a:pt x="15" y="257"/>
                          </a:lnTo>
                          <a:lnTo>
                            <a:pt x="0" y="280"/>
                          </a:lnTo>
                        </a:path>
                      </a:pathLst>
                    </a:custGeom>
                    <a:noFill/>
                    <a:ln w="8255">
                      <a:solidFill>
                        <a:srgbClr val="000000"/>
                      </a:solidFill>
                      <a:rou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</p:grpSp>
            </p:grpSp>
          </p:grpSp>
          <p:grpSp>
            <p:nvGrpSpPr>
              <p:cNvPr id="9277" name="Group 66"/>
              <p:cNvGrpSpPr/>
              <p:nvPr/>
            </p:nvGrpSpPr>
            <p:grpSpPr bwMode="auto">
              <a:xfrm>
                <a:off x="844" y="0"/>
                <a:ext cx="1631" cy="1048"/>
                <a:chOff x="0" y="0"/>
                <a:chExt cx="1631" cy="1048"/>
              </a:xfrm>
            </p:grpSpPr>
            <p:sp>
              <p:nvSpPr>
                <p:cNvPr id="9278" name="未知"/>
                <p:cNvSpPr>
                  <a:spLocks noChangeArrowheads="1"/>
                </p:cNvSpPr>
                <p:nvPr/>
              </p:nvSpPr>
              <p:spPr bwMode="auto">
                <a:xfrm>
                  <a:off x="37" y="546"/>
                  <a:ext cx="1318" cy="502"/>
                </a:xfrm>
                <a:custGeom>
                  <a:avLst/>
                  <a:gdLst>
                    <a:gd name="T0" fmla="*/ 16 w 1318"/>
                    <a:gd name="T1" fmla="*/ 9 h 502"/>
                    <a:gd name="T2" fmla="*/ 31 w 1318"/>
                    <a:gd name="T3" fmla="*/ 55 h 502"/>
                    <a:gd name="T4" fmla="*/ 0 w 1318"/>
                    <a:gd name="T5" fmla="*/ 361 h 502"/>
                    <a:gd name="T6" fmla="*/ 129 w 1318"/>
                    <a:gd name="T7" fmla="*/ 345 h 502"/>
                    <a:gd name="T8" fmla="*/ 234 w 1318"/>
                    <a:gd name="T9" fmla="*/ 335 h 502"/>
                    <a:gd name="T10" fmla="*/ 397 w 1318"/>
                    <a:gd name="T11" fmla="*/ 333 h 502"/>
                    <a:gd name="T12" fmla="*/ 548 w 1318"/>
                    <a:gd name="T13" fmla="*/ 338 h 502"/>
                    <a:gd name="T14" fmla="*/ 633 w 1318"/>
                    <a:gd name="T15" fmla="*/ 343 h 502"/>
                    <a:gd name="T16" fmla="*/ 791 w 1318"/>
                    <a:gd name="T17" fmla="*/ 367 h 502"/>
                    <a:gd name="T18" fmla="*/ 904 w 1318"/>
                    <a:gd name="T19" fmla="*/ 389 h 502"/>
                    <a:gd name="T20" fmla="*/ 976 w 1318"/>
                    <a:gd name="T21" fmla="*/ 403 h 502"/>
                    <a:gd name="T22" fmla="*/ 1048 w 1318"/>
                    <a:gd name="T23" fmla="*/ 425 h 502"/>
                    <a:gd name="T24" fmla="*/ 1141 w 1318"/>
                    <a:gd name="T25" fmla="*/ 462 h 502"/>
                    <a:gd name="T26" fmla="*/ 1185 w 1318"/>
                    <a:gd name="T27" fmla="*/ 484 h 502"/>
                    <a:gd name="T28" fmla="*/ 1216 w 1318"/>
                    <a:gd name="T29" fmla="*/ 502 h 502"/>
                    <a:gd name="T30" fmla="*/ 1318 w 1318"/>
                    <a:gd name="T31" fmla="*/ 248 h 502"/>
                    <a:gd name="T32" fmla="*/ 924 w 1318"/>
                    <a:gd name="T33" fmla="*/ 108 h 502"/>
                    <a:gd name="T34" fmla="*/ 533 w 1318"/>
                    <a:gd name="T35" fmla="*/ 19 h 502"/>
                    <a:gd name="T36" fmla="*/ 231 w 1318"/>
                    <a:gd name="T37" fmla="*/ 0 h 502"/>
                    <a:gd name="T38" fmla="*/ 16 w 1318"/>
                    <a:gd name="T39" fmla="*/ 9 h 50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318"/>
                    <a:gd name="T61" fmla="*/ 0 h 502"/>
                    <a:gd name="T62" fmla="*/ 1318 w 1318"/>
                    <a:gd name="T63" fmla="*/ 502 h 50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318" h="502">
                      <a:moveTo>
                        <a:pt x="16" y="9"/>
                      </a:moveTo>
                      <a:lnTo>
                        <a:pt x="31" y="55"/>
                      </a:lnTo>
                      <a:lnTo>
                        <a:pt x="0" y="361"/>
                      </a:lnTo>
                      <a:lnTo>
                        <a:pt x="129" y="345"/>
                      </a:lnTo>
                      <a:lnTo>
                        <a:pt x="234" y="335"/>
                      </a:lnTo>
                      <a:lnTo>
                        <a:pt x="397" y="333"/>
                      </a:lnTo>
                      <a:lnTo>
                        <a:pt x="548" y="338"/>
                      </a:lnTo>
                      <a:lnTo>
                        <a:pt x="633" y="343"/>
                      </a:lnTo>
                      <a:lnTo>
                        <a:pt x="791" y="367"/>
                      </a:lnTo>
                      <a:lnTo>
                        <a:pt x="904" y="389"/>
                      </a:lnTo>
                      <a:lnTo>
                        <a:pt x="976" y="403"/>
                      </a:lnTo>
                      <a:lnTo>
                        <a:pt x="1048" y="425"/>
                      </a:lnTo>
                      <a:lnTo>
                        <a:pt x="1141" y="462"/>
                      </a:lnTo>
                      <a:lnTo>
                        <a:pt x="1185" y="484"/>
                      </a:lnTo>
                      <a:lnTo>
                        <a:pt x="1216" y="502"/>
                      </a:lnTo>
                      <a:lnTo>
                        <a:pt x="1318" y="248"/>
                      </a:lnTo>
                      <a:lnTo>
                        <a:pt x="924" y="108"/>
                      </a:lnTo>
                      <a:lnTo>
                        <a:pt x="533" y="19"/>
                      </a:lnTo>
                      <a:lnTo>
                        <a:pt x="231" y="0"/>
                      </a:lnTo>
                      <a:lnTo>
                        <a:pt x="16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9279" name="未知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631" cy="930"/>
                </a:xfrm>
                <a:custGeom>
                  <a:avLst/>
                  <a:gdLst>
                    <a:gd name="T0" fmla="*/ 0 w 1631"/>
                    <a:gd name="T1" fmla="*/ 0 h 930"/>
                    <a:gd name="T2" fmla="*/ 1631 w 1631"/>
                    <a:gd name="T3" fmla="*/ 0 h 930"/>
                    <a:gd name="T4" fmla="*/ 1444 w 1631"/>
                    <a:gd name="T5" fmla="*/ 930 h 930"/>
                    <a:gd name="T6" fmla="*/ 1364 w 1631"/>
                    <a:gd name="T7" fmla="*/ 881 h 930"/>
                    <a:gd name="T8" fmla="*/ 1194 w 1631"/>
                    <a:gd name="T9" fmla="*/ 804 h 930"/>
                    <a:gd name="T10" fmla="*/ 1104 w 1631"/>
                    <a:gd name="T11" fmla="*/ 765 h 930"/>
                    <a:gd name="T12" fmla="*/ 1062 w 1631"/>
                    <a:gd name="T13" fmla="*/ 747 h 930"/>
                    <a:gd name="T14" fmla="*/ 977 w 1631"/>
                    <a:gd name="T15" fmla="*/ 721 h 930"/>
                    <a:gd name="T16" fmla="*/ 913 w 1631"/>
                    <a:gd name="T17" fmla="*/ 704 h 930"/>
                    <a:gd name="T18" fmla="*/ 838 w 1631"/>
                    <a:gd name="T19" fmla="*/ 685 h 930"/>
                    <a:gd name="T20" fmla="*/ 756 w 1631"/>
                    <a:gd name="T21" fmla="*/ 660 h 930"/>
                    <a:gd name="T22" fmla="*/ 634 w 1631"/>
                    <a:gd name="T23" fmla="*/ 632 h 930"/>
                    <a:gd name="T24" fmla="*/ 519 w 1631"/>
                    <a:gd name="T25" fmla="*/ 616 h 930"/>
                    <a:gd name="T26" fmla="*/ 379 w 1631"/>
                    <a:gd name="T27" fmla="*/ 601 h 930"/>
                    <a:gd name="T28" fmla="*/ 276 w 1631"/>
                    <a:gd name="T29" fmla="*/ 596 h 930"/>
                    <a:gd name="T30" fmla="*/ 148 w 1631"/>
                    <a:gd name="T31" fmla="*/ 596 h 930"/>
                    <a:gd name="T32" fmla="*/ 44 w 1631"/>
                    <a:gd name="T33" fmla="*/ 598 h 930"/>
                    <a:gd name="T34" fmla="*/ 0 w 1631"/>
                    <a:gd name="T35" fmla="*/ 0 h 93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631"/>
                    <a:gd name="T55" fmla="*/ 0 h 930"/>
                    <a:gd name="T56" fmla="*/ 1631 w 1631"/>
                    <a:gd name="T57" fmla="*/ 930 h 93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631" h="930">
                      <a:moveTo>
                        <a:pt x="0" y="0"/>
                      </a:moveTo>
                      <a:lnTo>
                        <a:pt x="1631" y="0"/>
                      </a:lnTo>
                      <a:lnTo>
                        <a:pt x="1444" y="930"/>
                      </a:lnTo>
                      <a:lnTo>
                        <a:pt x="1364" y="881"/>
                      </a:lnTo>
                      <a:lnTo>
                        <a:pt x="1194" y="804"/>
                      </a:lnTo>
                      <a:lnTo>
                        <a:pt x="1104" y="765"/>
                      </a:lnTo>
                      <a:lnTo>
                        <a:pt x="1062" y="747"/>
                      </a:lnTo>
                      <a:lnTo>
                        <a:pt x="977" y="721"/>
                      </a:lnTo>
                      <a:lnTo>
                        <a:pt x="913" y="704"/>
                      </a:lnTo>
                      <a:lnTo>
                        <a:pt x="838" y="685"/>
                      </a:lnTo>
                      <a:lnTo>
                        <a:pt x="756" y="660"/>
                      </a:lnTo>
                      <a:lnTo>
                        <a:pt x="634" y="632"/>
                      </a:lnTo>
                      <a:lnTo>
                        <a:pt x="519" y="616"/>
                      </a:lnTo>
                      <a:lnTo>
                        <a:pt x="379" y="601"/>
                      </a:lnTo>
                      <a:lnTo>
                        <a:pt x="276" y="596"/>
                      </a:lnTo>
                      <a:lnTo>
                        <a:pt x="148" y="596"/>
                      </a:lnTo>
                      <a:lnTo>
                        <a:pt x="44" y="59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2800" dirty="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</p:grpSp>
      <p:sp>
        <p:nvSpPr>
          <p:cNvPr id="30789" name="Text Box 69"/>
          <p:cNvSpPr txBox="1">
            <a:spLocks noChangeArrowheads="1"/>
          </p:cNvSpPr>
          <p:nvPr/>
        </p:nvSpPr>
        <p:spPr bwMode="auto">
          <a:xfrm>
            <a:off x="5605572" y="4229670"/>
            <a:ext cx="5781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800" b="1" i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</a:p>
        </p:txBody>
      </p:sp>
      <p:sp>
        <p:nvSpPr>
          <p:cNvPr id="30791" name="Rectangle 71"/>
          <p:cNvSpPr>
            <a:spLocks noChangeArrowheads="1"/>
          </p:cNvSpPr>
          <p:nvPr/>
        </p:nvSpPr>
        <p:spPr bwMode="auto">
          <a:xfrm>
            <a:off x="1049869" y="5332010"/>
            <a:ext cx="231489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altLang="zh-CN" sz="2800" b="1" i="1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baseline="-25000">
                <a:latin typeface="微软雅黑" panose="020B0503020204020204" pitchFamily="34" charset="-122"/>
                <a:ea typeface="微软雅黑" panose="020B0503020204020204" pitchFamily="34" charset="-122"/>
              </a:rPr>
              <a:t>压</a:t>
            </a:r>
            <a:r>
              <a:rPr lang="zh-CN" altLang="en-US" sz="2800" b="1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b="1" i="1">
                <a:latin typeface="微软雅黑" panose="020B0503020204020204" pitchFamily="34" charset="-122"/>
                <a:ea typeface="微软雅黑" panose="020B0503020204020204" pitchFamily="34" charset="-122"/>
              </a:rPr>
              <a:t> G</a:t>
            </a:r>
          </a:p>
        </p:txBody>
      </p:sp>
      <p:sp>
        <p:nvSpPr>
          <p:cNvPr id="30792" name="Rectangle 72"/>
          <p:cNvSpPr>
            <a:spLocks noChangeArrowheads="1"/>
          </p:cNvSpPr>
          <p:nvPr/>
        </p:nvSpPr>
        <p:spPr bwMode="auto">
          <a:xfrm>
            <a:off x="5487777" y="5157192"/>
            <a:ext cx="154432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baseline="-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压</a:t>
            </a: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≠</a:t>
            </a:r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G</a:t>
            </a:r>
          </a:p>
        </p:txBody>
      </p:sp>
      <p:sp>
        <p:nvSpPr>
          <p:cNvPr id="30793" name="Rectangle 73"/>
          <p:cNvSpPr>
            <a:spLocks noChangeArrowheads="1"/>
          </p:cNvSpPr>
          <p:nvPr/>
        </p:nvSpPr>
        <p:spPr bwMode="auto">
          <a:xfrm>
            <a:off x="7558617" y="5157192"/>
            <a:ext cx="326581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baseline="-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压</a:t>
            </a: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与</a:t>
            </a:r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G </a:t>
            </a: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无关</a:t>
            </a:r>
          </a:p>
        </p:txBody>
      </p:sp>
      <p:sp>
        <p:nvSpPr>
          <p:cNvPr id="30794" name="Line 74"/>
          <p:cNvSpPr>
            <a:spLocks noChangeShapeType="1"/>
          </p:cNvSpPr>
          <p:nvPr/>
        </p:nvSpPr>
        <p:spPr bwMode="auto">
          <a:xfrm rot="180000">
            <a:off x="3686167" y="3995095"/>
            <a:ext cx="32461" cy="58445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229" name="Text Box 75"/>
          <p:cNvSpPr txBox="1">
            <a:spLocks noChangeArrowheads="1"/>
          </p:cNvSpPr>
          <p:nvPr/>
        </p:nvSpPr>
        <p:spPr bwMode="auto">
          <a:xfrm>
            <a:off x="1429890" y="4118857"/>
            <a:ext cx="653504" cy="558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en-US" altLang="zh-CN" sz="2800" b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7" name="Group 76"/>
          <p:cNvGrpSpPr/>
          <p:nvPr/>
        </p:nvGrpSpPr>
        <p:grpSpPr bwMode="auto">
          <a:xfrm>
            <a:off x="947290" y="3486100"/>
            <a:ext cx="3726692" cy="586344"/>
            <a:chOff x="156" y="2152"/>
            <a:chExt cx="1956" cy="420"/>
          </a:xfrm>
        </p:grpSpPr>
        <p:sp>
          <p:nvSpPr>
            <p:cNvPr id="9245" name="Rectangle 77" descr="栎木"/>
            <p:cNvSpPr>
              <a:spLocks noChangeArrowheads="1"/>
            </p:cNvSpPr>
            <p:nvPr/>
          </p:nvSpPr>
          <p:spPr bwMode="auto">
            <a:xfrm>
              <a:off x="1392" y="2160"/>
              <a:ext cx="388" cy="35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9246" name="Group 78"/>
            <p:cNvGrpSpPr/>
            <p:nvPr/>
          </p:nvGrpSpPr>
          <p:grpSpPr bwMode="auto">
            <a:xfrm>
              <a:off x="1164" y="2513"/>
              <a:ext cx="948" cy="59"/>
              <a:chOff x="0" y="0"/>
              <a:chExt cx="1338" cy="130"/>
            </a:xfrm>
          </p:grpSpPr>
          <p:sp>
            <p:nvSpPr>
              <p:cNvPr id="9261" name="Line 79"/>
              <p:cNvSpPr>
                <a:spLocks noChangeShapeType="1"/>
              </p:cNvSpPr>
              <p:nvPr/>
            </p:nvSpPr>
            <p:spPr bwMode="auto">
              <a:xfrm flipH="1">
                <a:off x="0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62" name="Line 80"/>
              <p:cNvSpPr>
                <a:spLocks noChangeShapeType="1"/>
              </p:cNvSpPr>
              <p:nvPr/>
            </p:nvSpPr>
            <p:spPr bwMode="auto">
              <a:xfrm flipH="1">
                <a:off x="120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63" name="Line 81"/>
              <p:cNvSpPr>
                <a:spLocks noChangeShapeType="1"/>
              </p:cNvSpPr>
              <p:nvPr/>
            </p:nvSpPr>
            <p:spPr bwMode="auto">
              <a:xfrm flipH="1">
                <a:off x="24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64" name="Line 82"/>
              <p:cNvSpPr>
                <a:spLocks noChangeShapeType="1"/>
              </p:cNvSpPr>
              <p:nvPr/>
            </p:nvSpPr>
            <p:spPr bwMode="auto">
              <a:xfrm flipH="1">
                <a:off x="36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65" name="Line 83"/>
              <p:cNvSpPr>
                <a:spLocks noChangeShapeType="1"/>
              </p:cNvSpPr>
              <p:nvPr/>
            </p:nvSpPr>
            <p:spPr bwMode="auto">
              <a:xfrm flipH="1">
                <a:off x="48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66" name="Line 84"/>
              <p:cNvSpPr>
                <a:spLocks noChangeShapeType="1"/>
              </p:cNvSpPr>
              <p:nvPr/>
            </p:nvSpPr>
            <p:spPr bwMode="auto">
              <a:xfrm flipH="1">
                <a:off x="601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67" name="Line 85"/>
              <p:cNvSpPr>
                <a:spLocks noChangeShapeType="1"/>
              </p:cNvSpPr>
              <p:nvPr/>
            </p:nvSpPr>
            <p:spPr bwMode="auto">
              <a:xfrm flipH="1">
                <a:off x="72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68" name="Line 86"/>
              <p:cNvSpPr>
                <a:spLocks noChangeShapeType="1"/>
              </p:cNvSpPr>
              <p:nvPr/>
            </p:nvSpPr>
            <p:spPr bwMode="auto">
              <a:xfrm flipH="1">
                <a:off x="84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69" name="Line 87"/>
              <p:cNvSpPr>
                <a:spLocks noChangeShapeType="1"/>
              </p:cNvSpPr>
              <p:nvPr/>
            </p:nvSpPr>
            <p:spPr bwMode="auto">
              <a:xfrm flipH="1">
                <a:off x="96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70" name="Line 88"/>
              <p:cNvSpPr>
                <a:spLocks noChangeShapeType="1"/>
              </p:cNvSpPr>
              <p:nvPr/>
            </p:nvSpPr>
            <p:spPr bwMode="auto">
              <a:xfrm flipH="1">
                <a:off x="1082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71" name="Line 89"/>
              <p:cNvSpPr>
                <a:spLocks noChangeShapeType="1"/>
              </p:cNvSpPr>
              <p:nvPr/>
            </p:nvSpPr>
            <p:spPr bwMode="auto">
              <a:xfrm flipH="1">
                <a:off x="1203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72" name="Line 90"/>
              <p:cNvSpPr>
                <a:spLocks noChangeShapeType="1"/>
              </p:cNvSpPr>
              <p:nvPr/>
            </p:nvSpPr>
            <p:spPr bwMode="auto">
              <a:xfrm>
                <a:off x="23" y="0"/>
                <a:ext cx="1315" cy="0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247" name="Rectangle 91" descr="栎木"/>
            <p:cNvSpPr>
              <a:spLocks noChangeArrowheads="1"/>
            </p:cNvSpPr>
            <p:nvPr/>
          </p:nvSpPr>
          <p:spPr bwMode="auto">
            <a:xfrm>
              <a:off x="384" y="2152"/>
              <a:ext cx="388" cy="35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9248" name="Group 92"/>
            <p:cNvGrpSpPr/>
            <p:nvPr/>
          </p:nvGrpSpPr>
          <p:grpSpPr bwMode="auto">
            <a:xfrm>
              <a:off x="156" y="2505"/>
              <a:ext cx="948" cy="59"/>
              <a:chOff x="0" y="0"/>
              <a:chExt cx="1338" cy="130"/>
            </a:xfrm>
          </p:grpSpPr>
          <p:sp>
            <p:nvSpPr>
              <p:cNvPr id="9249" name="Line 93"/>
              <p:cNvSpPr>
                <a:spLocks noChangeShapeType="1"/>
              </p:cNvSpPr>
              <p:nvPr/>
            </p:nvSpPr>
            <p:spPr bwMode="auto">
              <a:xfrm flipH="1">
                <a:off x="0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0" name="Line 94"/>
              <p:cNvSpPr>
                <a:spLocks noChangeShapeType="1"/>
              </p:cNvSpPr>
              <p:nvPr/>
            </p:nvSpPr>
            <p:spPr bwMode="auto">
              <a:xfrm flipH="1">
                <a:off x="120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1" name="Line 95"/>
              <p:cNvSpPr>
                <a:spLocks noChangeShapeType="1"/>
              </p:cNvSpPr>
              <p:nvPr/>
            </p:nvSpPr>
            <p:spPr bwMode="auto">
              <a:xfrm flipH="1">
                <a:off x="24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2" name="Line 96"/>
              <p:cNvSpPr>
                <a:spLocks noChangeShapeType="1"/>
              </p:cNvSpPr>
              <p:nvPr/>
            </p:nvSpPr>
            <p:spPr bwMode="auto">
              <a:xfrm flipH="1">
                <a:off x="36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3" name="Line 97"/>
              <p:cNvSpPr>
                <a:spLocks noChangeShapeType="1"/>
              </p:cNvSpPr>
              <p:nvPr/>
            </p:nvSpPr>
            <p:spPr bwMode="auto">
              <a:xfrm flipH="1">
                <a:off x="481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4" name="Line 98"/>
              <p:cNvSpPr>
                <a:spLocks noChangeShapeType="1"/>
              </p:cNvSpPr>
              <p:nvPr/>
            </p:nvSpPr>
            <p:spPr bwMode="auto">
              <a:xfrm flipH="1">
                <a:off x="601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5" name="Line 99"/>
              <p:cNvSpPr>
                <a:spLocks noChangeShapeType="1"/>
              </p:cNvSpPr>
              <p:nvPr/>
            </p:nvSpPr>
            <p:spPr bwMode="auto">
              <a:xfrm flipH="1">
                <a:off x="72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6" name="Line 100"/>
              <p:cNvSpPr>
                <a:spLocks noChangeShapeType="1"/>
              </p:cNvSpPr>
              <p:nvPr/>
            </p:nvSpPr>
            <p:spPr bwMode="auto">
              <a:xfrm flipH="1">
                <a:off x="84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7" name="Line 101"/>
              <p:cNvSpPr>
                <a:spLocks noChangeShapeType="1"/>
              </p:cNvSpPr>
              <p:nvPr/>
            </p:nvSpPr>
            <p:spPr bwMode="auto">
              <a:xfrm flipH="1">
                <a:off x="962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8" name="Line 102"/>
              <p:cNvSpPr>
                <a:spLocks noChangeShapeType="1"/>
              </p:cNvSpPr>
              <p:nvPr/>
            </p:nvSpPr>
            <p:spPr bwMode="auto">
              <a:xfrm flipH="1">
                <a:off x="1082" y="8"/>
                <a:ext cx="121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59" name="Line 103"/>
              <p:cNvSpPr>
                <a:spLocks noChangeShapeType="1"/>
              </p:cNvSpPr>
              <p:nvPr/>
            </p:nvSpPr>
            <p:spPr bwMode="auto">
              <a:xfrm flipH="1">
                <a:off x="1203" y="8"/>
                <a:ext cx="120" cy="122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60" name="Line 104"/>
              <p:cNvSpPr>
                <a:spLocks noChangeShapeType="1"/>
              </p:cNvSpPr>
              <p:nvPr/>
            </p:nvSpPr>
            <p:spPr bwMode="auto">
              <a:xfrm>
                <a:off x="23" y="0"/>
                <a:ext cx="1315" cy="0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30825" name="Line 105"/>
          <p:cNvSpPr>
            <a:spLocks noChangeShapeType="1"/>
          </p:cNvSpPr>
          <p:nvPr/>
        </p:nvSpPr>
        <p:spPr bwMode="auto">
          <a:xfrm flipH="1">
            <a:off x="1751311" y="3766454"/>
            <a:ext cx="5977" cy="629574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 dirty="0">
              <a:highlight>
                <a:srgbClr val="FFFF00"/>
              </a:highligh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826" name="Rectangle 106"/>
          <p:cNvSpPr>
            <a:spLocks noChangeArrowheads="1"/>
          </p:cNvSpPr>
          <p:nvPr/>
        </p:nvSpPr>
        <p:spPr bwMode="auto">
          <a:xfrm>
            <a:off x="1616201" y="4220881"/>
            <a:ext cx="73162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altLang="zh-CN" sz="2800" b="1" i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endParaRPr lang="zh-CN" altLang="en-US" sz="2800" b="1" i="1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827" name="Rectangle 107"/>
          <p:cNvSpPr>
            <a:spLocks noChangeArrowheads="1"/>
          </p:cNvSpPr>
          <p:nvPr/>
        </p:nvSpPr>
        <p:spPr bwMode="auto">
          <a:xfrm>
            <a:off x="3598099" y="4591218"/>
            <a:ext cx="6633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i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</a:t>
            </a:r>
          </a:p>
        </p:txBody>
      </p:sp>
      <p:sp>
        <p:nvSpPr>
          <p:cNvPr id="30828" name="Line 108"/>
          <p:cNvSpPr>
            <a:spLocks noChangeShapeType="1"/>
          </p:cNvSpPr>
          <p:nvPr/>
        </p:nvSpPr>
        <p:spPr bwMode="auto">
          <a:xfrm>
            <a:off x="6015427" y="3782900"/>
            <a:ext cx="188290" cy="36869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829" name="Rectangle 109"/>
          <p:cNvSpPr>
            <a:spLocks noChangeArrowheads="1"/>
          </p:cNvSpPr>
          <p:nvPr/>
        </p:nvSpPr>
        <p:spPr bwMode="auto">
          <a:xfrm>
            <a:off x="6286189" y="3783475"/>
            <a:ext cx="62171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i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</a:t>
            </a:r>
          </a:p>
        </p:txBody>
      </p:sp>
      <p:sp>
        <p:nvSpPr>
          <p:cNvPr id="30830" name="Line 110"/>
          <p:cNvSpPr>
            <a:spLocks noChangeShapeType="1"/>
          </p:cNvSpPr>
          <p:nvPr/>
        </p:nvSpPr>
        <p:spPr bwMode="auto">
          <a:xfrm flipH="1">
            <a:off x="5876318" y="3624745"/>
            <a:ext cx="18305" cy="67530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833" name="Text Box 113"/>
          <p:cNvSpPr txBox="1">
            <a:spLocks noChangeArrowheads="1"/>
          </p:cNvSpPr>
          <p:nvPr/>
        </p:nvSpPr>
        <p:spPr bwMode="auto">
          <a:xfrm>
            <a:off x="8996657" y="4384024"/>
            <a:ext cx="7239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800" b="1" i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</a:p>
        </p:txBody>
      </p:sp>
      <p:sp>
        <p:nvSpPr>
          <p:cNvPr id="30834" name="Line 114"/>
          <p:cNvSpPr>
            <a:spLocks noChangeShapeType="1"/>
          </p:cNvSpPr>
          <p:nvPr/>
        </p:nvSpPr>
        <p:spPr bwMode="auto">
          <a:xfrm>
            <a:off x="9254701" y="3721335"/>
            <a:ext cx="0" cy="666934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835" name="Line 115"/>
          <p:cNvSpPr>
            <a:spLocks noChangeShapeType="1"/>
          </p:cNvSpPr>
          <p:nvPr/>
        </p:nvSpPr>
        <p:spPr bwMode="auto">
          <a:xfrm flipH="1">
            <a:off x="8102573" y="3685189"/>
            <a:ext cx="78583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836" name="Rectangle 116"/>
          <p:cNvSpPr>
            <a:spLocks noChangeArrowheads="1"/>
          </p:cNvSpPr>
          <p:nvPr/>
        </p:nvSpPr>
        <p:spPr bwMode="auto">
          <a:xfrm>
            <a:off x="7752184" y="3088032"/>
            <a:ext cx="62388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="1" i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压</a:t>
            </a:r>
          </a:p>
        </p:txBody>
      </p:sp>
      <p:sp>
        <p:nvSpPr>
          <p:cNvPr id="29698" name="Rectangle 2"/>
          <p:cNvSpPr>
            <a:spLocks noChangeArrowheads="1"/>
          </p:cNvSpPr>
          <p:nvPr/>
        </p:nvSpPr>
        <p:spPr bwMode="auto">
          <a:xfrm>
            <a:off x="717551" y="792164"/>
            <a:ext cx="95123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压力可以由重力产生，也可以由其他力产生。</a:t>
            </a:r>
          </a:p>
        </p:txBody>
      </p:sp>
      <p:sp>
        <p:nvSpPr>
          <p:cNvPr id="3" name="矩形 2"/>
          <p:cNvSpPr/>
          <p:nvPr/>
        </p:nvSpPr>
        <p:spPr>
          <a:xfrm>
            <a:off x="832977" y="2814432"/>
            <a:ext cx="3920272" cy="3163192"/>
          </a:xfrm>
          <a:prstGeom prst="rect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矩形 117"/>
          <p:cNvSpPr/>
          <p:nvPr/>
        </p:nvSpPr>
        <p:spPr>
          <a:xfrm>
            <a:off x="4784665" y="2821307"/>
            <a:ext cx="2632429" cy="3163192"/>
          </a:xfrm>
          <a:prstGeom prst="rect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矩形 118"/>
          <p:cNvSpPr/>
          <p:nvPr/>
        </p:nvSpPr>
        <p:spPr>
          <a:xfrm>
            <a:off x="7437816" y="2814432"/>
            <a:ext cx="3636885" cy="3163192"/>
          </a:xfrm>
          <a:prstGeom prst="rect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0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0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0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0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0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0" grpId="0"/>
      <p:bldP spid="30789" grpId="0"/>
      <p:bldP spid="30791" grpId="0"/>
      <p:bldP spid="30792" grpId="0"/>
      <p:bldP spid="30793" grpId="0"/>
      <p:bldP spid="30794" grpId="0" animBg="1"/>
      <p:bldP spid="9229" grpId="0"/>
      <p:bldP spid="30825" grpId="0" animBg="1"/>
      <p:bldP spid="30826" grpId="0"/>
      <p:bldP spid="30827" grpId="0"/>
      <p:bldP spid="30828" grpId="0" animBg="1"/>
      <p:bldP spid="30829" grpId="0"/>
      <p:bldP spid="30830" grpId="0" animBg="1"/>
      <p:bldP spid="30833" grpId="0"/>
      <p:bldP spid="30834" grpId="0" animBg="1"/>
      <p:bldP spid="30835" grpId="0" animBg="1"/>
      <p:bldP spid="3083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23">
            <a:extLst>
              <a:ext uri="{FF2B5EF4-FFF2-40B4-BE49-F238E27FC236}">
                <a16:creationId xmlns:a16="http://schemas.microsoft.com/office/drawing/2014/main" id="{17DE25BE-473E-434F-A9CB-70B85E24B9FB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78B6701B-5DE9-41AC-89C5-A28B476DDD74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DC11D00A-347C-4897-8C39-2780BA2BF7AD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C6274280-B8C5-48C2-B2D5-E690D8D416EF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AFD40FEE-4B63-4044-9EF9-DF4C5CF812CC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AD777C02-8932-4DE2-A667-BB41A4C072D6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2C44AB9A-C449-4E43-952A-24AD96C7E30C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618BA117-2F10-47E8-875D-2EFE3173C4A9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13EFE021-D3AC-4F41-90EB-6F507333D3E4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C550FB9B-0DFA-4663-A945-78C99839D2FE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45898129-05FE-4157-B5A2-7590C59309B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F875B83F-D7F3-496C-86A0-83892556F779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0E190180-0FCC-4DE6-89B5-FE11A8ADD740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5B6C7BB5-2D59-4793-9602-AA3418FC5E0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FAE812DB-3327-41B5-8D72-3B757EEF260D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CE44D64C-5D26-41E2-BFF2-7AEA8097FC02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7A5ABE51-32E0-4E9D-82BC-56986556E728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F2D0768D-4F79-4B11-9962-95F94698BDA6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93EC5AA6-0161-4AE5-B5CF-374FA48FD0C3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A93EEA6F-2E8F-450F-8653-24F25F21CCC1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870DC2BB-7B67-439D-A3FE-3B5203AD1128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99025144-328D-44C3-ADA7-79AE6A9B2424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E3FB7169-C187-475D-8F26-F759AE1AA451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E1DC5547-CDDB-4CC6-8C79-70E9C7DC739A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D477C4EE-7832-4AAF-806C-95EE6B4D779A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3D668AE0-2449-4AE5-9713-5F6B11B8430E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D8A0DA70-60B5-4A79-8870-CABBC836D3F7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5F0F6E94-5DE5-463A-9F39-65973045F7EF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8E00FF37-7B1E-4DB9-A58D-4ED1359F8F54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4536FD52-69EA-4DC1-8D41-123DA6C96348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7DB32C14-9BA1-4038-B8AE-AAE858781F78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79D561ED-FDB6-4A80-BC8E-7F3A1402BEB3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90D2D13C-0105-4324-90B4-074664FB00D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F7DD3BD8-B8E6-49E8-B18C-33B374F9D0DD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73268A5E-0021-4540-86D2-AF6AC86F2841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AA4EE050-72F1-47B1-AFC2-7874698B023C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088E8241-750C-451F-8D6F-DCEE0102E4FF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DF08B40A-89D2-4F02-B6A7-C048B7182735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DBFAF739-E662-48C9-BD08-39FF1B632EE8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B11F7127-1E8A-4E20-B9CA-7F231A52629C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0B2E3916-4E0D-473D-AD25-E008AAB2E041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9CCD4C58-DBB9-405C-8615-36425208A2C6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4C679D3B-0873-4E0A-A4A0-5C803FFEDBD7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579CE2F9-C479-4B7D-9980-37C3E2183973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29AE492F-1AC3-4789-B479-39CCA4BF71C5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6A118F5C-77D1-4A00-A8D2-4BE27ADAA8CE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BC58ADB9-113E-40F1-83D5-F09C249F1294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785C3631-64DE-4710-9AAE-09294104E6CD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5807559C-10FE-4261-BD0C-EFBA93B6A15E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958E2459-ED34-47C7-8881-558BA6A963AD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1EED9692-B1A2-40B3-B166-61402C9F916A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AB0DA5D1-39FF-4BD4-8C5E-8C3A08AC2D56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A0F08698-BFF4-4A03-8F46-0DE1B1E64CF5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F0D8C903-E75E-4566-9176-A1970DCEA7EE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A6FCCFFC-6996-4744-8506-1151CB58342D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14E69492-9AF9-463A-9BE1-B184714398BC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888FC6DF-7666-4C84-9076-D46A361137AA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BC66DF44-BC4F-4F20-833F-E162135FAB64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530" name="文本框 1"/>
          <p:cNvSpPr txBox="1">
            <a:spLocks noChangeArrowheads="1"/>
          </p:cNvSpPr>
          <p:nvPr/>
        </p:nvSpPr>
        <p:spPr bwMode="auto">
          <a:xfrm>
            <a:off x="850033" y="1146693"/>
            <a:ext cx="10358535" cy="14157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如图所示，用50N的力</a:t>
            </a:r>
            <a:r>
              <a:rPr lang="en-US" altLang="zh-CN" sz="2800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 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把砖分别压在水平桌面上和竖直墙壁上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如果砖重为20N，则桌面和墙面受到的压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力</a:t>
            </a:r>
            <a:r>
              <a:rPr lang="en-US" altLang="zh-CN" sz="28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分别为多少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？</a:t>
            </a:r>
          </a:p>
        </p:txBody>
      </p:sp>
      <p:pic>
        <p:nvPicPr>
          <p:cNvPr id="22531" name="图片 2" descr="HZX29-1"/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9175"/>
          <a:stretch>
            <a:fillRect/>
          </a:stretch>
        </p:blipFill>
        <p:spPr bwMode="auto">
          <a:xfrm>
            <a:off x="2596382" y="2603837"/>
            <a:ext cx="2238175" cy="29137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矩形 1"/>
          <p:cNvSpPr/>
          <p:nvPr/>
        </p:nvSpPr>
        <p:spPr>
          <a:xfrm>
            <a:off x="1343472" y="5728712"/>
            <a:ext cx="44406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</a:t>
            </a:r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=20N+50N=70N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7464152" y="5733256"/>
            <a:ext cx="19511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=50N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2" descr="HZX29-1"/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024"/>
          <a:stretch>
            <a:fillRect/>
          </a:stretch>
        </p:blipFill>
        <p:spPr bwMode="auto">
          <a:xfrm>
            <a:off x="7357444" y="2626801"/>
            <a:ext cx="2410963" cy="29137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组合 9"/>
          <p:cNvGrpSpPr/>
          <p:nvPr/>
        </p:nvGrpSpPr>
        <p:grpSpPr bwMode="auto">
          <a:xfrm>
            <a:off x="-96688" y="404664"/>
            <a:ext cx="4685430" cy="523220"/>
            <a:chOff x="0" y="623478"/>
            <a:chExt cx="4130111" cy="459160"/>
          </a:xfrm>
        </p:grpSpPr>
        <p:grpSp>
          <p:nvGrpSpPr>
            <p:cNvPr id="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0" name="矩形 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1" name="矩形 1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358450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214532" y="1343024"/>
            <a:ext cx="5018641" cy="27717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2771" name="Picture 3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26533" y="1384300"/>
            <a:ext cx="5080000" cy="27305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  <p:style>
          <a:lnRef idx="0">
            <a:scrgbClr r="0" g="0" b="0"/>
          </a:lnRef>
          <a:fillRef idx="1001">
            <a:schemeClr val="lt1"/>
          </a:fillRef>
          <a:effectRef idx="0">
            <a:scrgbClr r="0" g="0" b="0"/>
          </a:effectRef>
          <a:fontRef idx="major"/>
        </p:style>
      </p:pic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626533" y="1384300"/>
            <a:ext cx="914400" cy="522288"/>
          </a:xfrm>
          <a:prstGeom prst="rect">
            <a:avLst/>
          </a:prstGeom>
          <a:solidFill>
            <a:schemeClr val="bg1">
              <a:alpha val="8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粗</a:t>
            </a:r>
          </a:p>
        </p:txBody>
      </p:sp>
      <p:sp>
        <p:nvSpPr>
          <p:cNvPr id="32773" name="Text Box 5"/>
          <p:cNvSpPr txBox="1">
            <a:spLocks noChangeArrowheads="1"/>
          </p:cNvSpPr>
          <p:nvPr/>
        </p:nvSpPr>
        <p:spPr bwMode="auto">
          <a:xfrm>
            <a:off x="4901551" y="1384300"/>
            <a:ext cx="812800" cy="522288"/>
          </a:xfrm>
          <a:prstGeom prst="rect">
            <a:avLst/>
          </a:prstGeom>
          <a:solidFill>
            <a:schemeClr val="bg1">
              <a:alpha val="8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细</a:t>
            </a: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6214532" y="3162299"/>
            <a:ext cx="2133600" cy="952500"/>
          </a:xfrm>
          <a:prstGeom prst="rect">
            <a:avLst/>
          </a:prstGeom>
          <a:solidFill>
            <a:schemeClr val="bg1">
              <a:alpha val="8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受力</a:t>
            </a:r>
          </a:p>
          <a:p>
            <a:pPr algn="ctr" eaLnBrk="1" hangingPunct="1"/>
            <a:r>
              <a:rPr lang="zh-CN" altLang="en-US" sz="28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面积大</a:t>
            </a:r>
          </a:p>
        </p:txBody>
      </p:sp>
      <p:sp>
        <p:nvSpPr>
          <p:cNvPr id="32775" name="Text Box 7"/>
          <p:cNvSpPr txBox="1">
            <a:spLocks noChangeArrowheads="1"/>
          </p:cNvSpPr>
          <p:nvPr/>
        </p:nvSpPr>
        <p:spPr bwMode="auto">
          <a:xfrm>
            <a:off x="9120336" y="1340768"/>
            <a:ext cx="2133600" cy="952500"/>
          </a:xfrm>
          <a:prstGeom prst="rect">
            <a:avLst/>
          </a:prstGeom>
          <a:solidFill>
            <a:schemeClr val="bg1">
              <a:alpha val="8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8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受力</a:t>
            </a:r>
          </a:p>
          <a:p>
            <a:pPr algn="ctr" eaLnBrk="1" hangingPunct="1"/>
            <a:r>
              <a:rPr lang="zh-CN" altLang="en-US" sz="28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面积小</a:t>
            </a:r>
          </a:p>
        </p:txBody>
      </p:sp>
      <p:sp>
        <p:nvSpPr>
          <p:cNvPr id="32776" name="Text Box 8"/>
          <p:cNvSpPr txBox="1">
            <a:spLocks noChangeArrowheads="1"/>
          </p:cNvSpPr>
          <p:nvPr/>
        </p:nvSpPr>
        <p:spPr bwMode="auto">
          <a:xfrm>
            <a:off x="569384" y="4365104"/>
            <a:ext cx="5300133" cy="1212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5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手指受压的感觉有什么不同？用力后这种感觉有何变化？</a:t>
            </a:r>
          </a:p>
        </p:txBody>
      </p:sp>
      <p:sp>
        <p:nvSpPr>
          <p:cNvPr id="32777" name="Text Box 9"/>
          <p:cNvSpPr txBox="1">
            <a:spLocks noChangeArrowheads="1"/>
          </p:cNvSpPr>
          <p:nvPr/>
        </p:nvSpPr>
        <p:spPr bwMode="auto">
          <a:xfrm>
            <a:off x="6136218" y="4365104"/>
            <a:ext cx="5268383" cy="1772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5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与手掌接触的那部分气球的形变较小，而手指顶着的那部分形变明显。用力越大，形变越明显。</a:t>
            </a:r>
          </a:p>
        </p:txBody>
      </p:sp>
      <p:grpSp>
        <p:nvGrpSpPr>
          <p:cNvPr id="12" name="组合 9"/>
          <p:cNvGrpSpPr/>
          <p:nvPr/>
        </p:nvGrpSpPr>
        <p:grpSpPr bwMode="auto">
          <a:xfrm>
            <a:off x="-96688" y="408970"/>
            <a:ext cx="5693544" cy="523220"/>
            <a:chOff x="0" y="623478"/>
            <a:chExt cx="5018743" cy="459160"/>
          </a:xfrm>
        </p:grpSpPr>
        <p:grpSp>
          <p:nvGrpSpPr>
            <p:cNvPr id="1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4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4247082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探究压力作用影响的影响因素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" dur="500"/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32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32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8" dur="1000"/>
                                        <p:tgtEl>
                                          <p:spTgt spid="32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" dur="500"/>
                                        <p:tgtEl>
                                          <p:spTgt spid="32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" dur="500"/>
                                        <p:tgtEl>
                                          <p:spTgt spid="32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2" grpId="0" bldLvl="0" animBg="1"/>
      <p:bldP spid="32773" grpId="0" bldLvl="0" animBg="1"/>
      <p:bldP spid="32774" grpId="0" bldLvl="0" animBg="1"/>
      <p:bldP spid="32775" grpId="0" bldLvl="0" animBg="1"/>
      <p:bldP spid="32776" grpId="0"/>
      <p:bldP spid="3277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CATEGORY" val="custom"/>
  <p:tag name="KSO_WM_TEMPLATE_INDEX" val="160240"/>
</p:tagLst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</TotalTime>
  <Words>1424</Words>
  <Application>Microsoft Office PowerPoint</Application>
  <PresentationFormat>宽屏</PresentationFormat>
  <Paragraphs>237</Paragraphs>
  <Slides>29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29</vt:i4>
      </vt:variant>
    </vt:vector>
  </HeadingPairs>
  <TitlesOfParts>
    <vt:vector size="37" baseType="lpstr">
      <vt:lpstr>黑体</vt:lpstr>
      <vt:lpstr>思源宋体 CN</vt:lpstr>
      <vt:lpstr>微软雅黑</vt:lpstr>
      <vt:lpstr>Arial</vt:lpstr>
      <vt:lpstr>Calibri</vt:lpstr>
      <vt:lpstr>Calibri Light</vt:lpstr>
      <vt:lpstr>默认设计模板</vt:lpstr>
      <vt:lpstr>1_默认设计模板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406</cp:revision>
  <dcterms:created xsi:type="dcterms:W3CDTF">2015-07-09T08:14:00Z</dcterms:created>
  <dcterms:modified xsi:type="dcterms:W3CDTF">2021-09-14T06:25:55Z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2052-11.1.0.10214</vt:lpwstr>
  </property>
</Properties>
</file>