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703" r:id="rId2"/>
    <p:sldId id="737" r:id="rId3"/>
    <p:sldId id="715" r:id="rId4"/>
    <p:sldId id="764" r:id="rId5"/>
    <p:sldId id="765" r:id="rId6"/>
    <p:sldId id="766" r:id="rId7"/>
    <p:sldId id="770" r:id="rId8"/>
    <p:sldId id="773" r:id="rId9"/>
    <p:sldId id="775" r:id="rId10"/>
    <p:sldId id="769" r:id="rId11"/>
    <p:sldId id="791" r:id="rId12"/>
    <p:sldId id="789" r:id="rId13"/>
    <p:sldId id="792" r:id="rId14"/>
    <p:sldId id="795" r:id="rId15"/>
    <p:sldId id="796" r:id="rId16"/>
    <p:sldId id="793" r:id="rId17"/>
    <p:sldId id="794" r:id="rId18"/>
    <p:sldId id="798" r:id="rId19"/>
    <p:sldId id="828" r:id="rId20"/>
    <p:sldId id="827" r:id="rId21"/>
    <p:sldId id="790" r:id="rId22"/>
    <p:sldId id="863" r:id="rId23"/>
    <p:sldId id="865" r:id="rId24"/>
    <p:sldId id="866" r:id="rId25"/>
    <p:sldId id="850" r:id="rId26"/>
    <p:sldId id="851" r:id="rId27"/>
    <p:sldId id="852" r:id="rId28"/>
    <p:sldId id="853" r:id="rId29"/>
    <p:sldId id="854" r:id="rId30"/>
    <p:sldId id="855" r:id="rId31"/>
    <p:sldId id="856" r:id="rId32"/>
    <p:sldId id="857" r:id="rId33"/>
    <p:sldId id="858" r:id="rId34"/>
    <p:sldId id="859" r:id="rId35"/>
    <p:sldId id="860" r:id="rId36"/>
    <p:sldId id="861" r:id="rId37"/>
    <p:sldId id="862" r:id="rId38"/>
    <p:sldId id="843" r:id="rId39"/>
    <p:sldId id="847" r:id="rId40"/>
    <p:sldId id="867" r:id="rId41"/>
    <p:sldId id="868" r:id="rId42"/>
    <p:sldId id="848" r:id="rId43"/>
    <p:sldId id="849" r:id="rId44"/>
    <p:sldId id="869" r:id="rId45"/>
    <p:sldId id="870" r:id="rId46"/>
    <p:sldId id="747" r:id="rId47"/>
    <p:sldId id="748" r:id="rId4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">
          <p15:clr>
            <a:srgbClr val="A4A3A4"/>
          </p15:clr>
        </p15:guide>
        <p15:guide id="2" pos="531">
          <p15:clr>
            <a:srgbClr val="A4A3A4"/>
          </p15:clr>
        </p15:guide>
        <p15:guide id="3" pos="6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E0B02"/>
    <a:srgbClr val="0C8686"/>
    <a:srgbClr val="008080"/>
    <a:srgbClr val="F2F2F2"/>
    <a:srgbClr val="79B9B9"/>
    <a:srgbClr val="175B5C"/>
    <a:srgbClr val="013564"/>
    <a:srgbClr val="5B9BD5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7332" autoAdjust="0"/>
  </p:normalViewPr>
  <p:slideViewPr>
    <p:cSldViewPr showGuides="1">
      <p:cViewPr varScale="1">
        <p:scale>
          <a:sx n="90" d="100"/>
          <a:sy n="90" d="100"/>
        </p:scale>
        <p:origin x="546" y="90"/>
      </p:cViewPr>
      <p:guideLst>
        <p:guide orient="horz" pos="420"/>
        <p:guide pos="531"/>
        <p:guide pos="69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90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217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4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8696" y="1052736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5E0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第九章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830556" y="653956"/>
            <a:ext cx="31291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第九章    压强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85414" y="2618740"/>
            <a:ext cx="341058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小结与复习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-101600" y="404813"/>
            <a:ext cx="4295775" cy="521970"/>
            <a:chOff x="0" y="623478"/>
            <a:chExt cx="3786638" cy="458063"/>
          </a:xfrm>
        </p:grpSpPr>
        <p:grpSp>
          <p:nvGrpSpPr>
            <p:cNvPr id="20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重点回顾：液体压强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821690" y="1605618"/>
            <a:ext cx="11063605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产生原因：由于液体受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的作用，且具有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，液体内各个方向都有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特点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．在液体内部的同一深度，向各个方向的压强都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．液体密度一定时，深度越深，压强越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．在深度相同时，液体的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越大，压强越大。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5230" y="3957400"/>
            <a:ext cx="1009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583170" y="4644470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大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242560" y="5389960"/>
            <a:ext cx="92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密度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5154295" y="1773000"/>
            <a:ext cx="101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重力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3289577" y="2490272"/>
            <a:ext cx="11297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压强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9004300" y="1773000"/>
            <a:ext cx="150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流动性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5660" y="1125000"/>
            <a:ext cx="259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一、液体压强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7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>
            <a:extLst>
              <a:ext uri="{FF2B5EF4-FFF2-40B4-BE49-F238E27FC236}">
                <a16:creationId xmlns:a16="http://schemas.microsoft.com/office/drawing/2014/main" id="{E633F587-3E76-4F7C-89E6-955851DBE402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96040E4C-15DC-4369-8AF1-53BB85EC3DE3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85139732-EFC8-4688-922C-8F9C8AB13B0D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647B418C-6CCB-439B-83BA-641DE33F2BF2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947CD2A9-0EAC-4C92-8788-0AEDE69850CF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95F95B8C-C7CF-4CE3-B6D0-DB3B3D32D144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C624A896-7B86-46BD-8F86-4768476C3569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7A9034A2-FC02-4E20-BCD9-7FC817A411AE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D034633C-9782-4A92-A5A2-C825E4E4B9A8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9B74E26-D3A7-4C33-B7BF-A3485EEA4D6E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189BE5F7-4BA8-4E40-9F2F-DED5CCE784D5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B9AC2FC7-BE77-487F-8049-B0FF10A90DB7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61635A4A-412A-47CA-B932-153FDAF6195C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07A206AA-504C-483B-BC5D-DEBE4334E7B0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15CD378B-199C-48B0-8B12-47F202B0385C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4C4D2C99-BB1B-4FAB-B6B3-A5D4FD34091B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3BDB4200-79D0-4949-9F95-C6175A5B474B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FB532383-DC07-40ED-A5F9-24EC326539E2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6A1A3914-8C3E-4D3D-904B-299518FABD44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3CE463D0-ECFB-4C34-9500-14212815A983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713F68D2-FD9A-4BF9-8C10-3D775BB7388A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EBC92D6D-2EA0-4D6B-BF68-1C55D9049A68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24A5BAC-79CA-4653-A9FD-02F2D8820A3E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B70047CD-2102-44A3-AC68-77E1F221977C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D6265F5A-E420-4038-A984-FDA45D94135C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B2B19DBA-5730-4F7F-91F8-EE502DCFCE62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6D2FDBCC-0892-48F8-9F9E-C4F3960C5DE9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BB62E41A-280D-4B3B-80C1-F65AA5442FDB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51BD0EC5-52D0-4C2D-A662-C22D6BCF8D59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D2996512-6FE6-4D93-9752-81ADC80FFB91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B3AC45FB-412C-4858-B051-B478A6453EB0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7B061DDC-BEE2-4100-BB8E-9E7B994DEA7E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8D86D4C1-6890-41C0-B87B-B2FA104A944C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0330F7FC-C0CB-4749-865E-F894F7683F35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666A09EF-C018-456F-9DB3-AFE9C7F0E4AF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A5E9A577-871F-4AAD-B3F6-E04B5F8A6CD9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226DECB-647E-461B-BA58-7E7DE2E2311F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DB42AA75-8B8D-46D8-9645-34601B01F3DB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093ABEEB-0C40-4646-ABC0-EAA91EC58CDD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B6546734-DC84-4390-A918-09DD6B49CC69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D565837F-7200-4210-8059-BB4474011B0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D6C9FF23-F6E8-4E14-9A5D-B069A86B6835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02C7E900-A7BA-440F-B637-42A1BF411350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FA9A5205-23C0-41A5-9104-E684039A736E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24F9431B-6C7E-43B2-B5A7-7147CED8719B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393FB35F-06AA-4609-B589-949CDECE1041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00CFA4CC-68A7-4C27-960C-01A8E9EFC761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F45D0A77-22E2-40CE-898D-C1F784FAC247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F18062B6-036C-4DB7-946F-DD59D5E9872D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ABA53619-7BB8-4517-A2D4-E1531952D893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2CB823C8-6B45-4497-91FD-45A898CF7A04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07B1241B-688A-49C8-A9B2-799128F2A069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CD4DEE90-2BD2-427A-ABB3-CB388892E6EE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21FB8174-EEE1-45E3-ADE7-A704B83B5CB4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7E49CB25-87D3-4F83-9089-3A6A1A0E63A8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783F04F6-BD86-42E2-957F-FF964DD506B1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7E1D0985-9D1C-4197-A462-F24D1D6DF681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6A776EB8-31FE-40B3-8B3F-CC8F64EA7955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-101600" y="404813"/>
            <a:ext cx="4295775" cy="521970"/>
            <a:chOff x="0" y="623478"/>
            <a:chExt cx="3786638" cy="458063"/>
          </a:xfrm>
        </p:grpSpPr>
        <p:grpSp>
          <p:nvGrpSpPr>
            <p:cNvPr id="20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重点回顾：液体压强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821690" y="1456055"/>
            <a:ext cx="11063605" cy="228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3.公式：</a:t>
            </a:r>
            <a:r>
              <a:rPr 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＝_____ ．物理量的单位：</a:t>
            </a:r>
            <a:r>
              <a:rPr 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表示压强，单位为 Pa；</a:t>
            </a:r>
            <a:r>
              <a:rPr 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ρ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表示液体密度，单位为 kg／m</a:t>
            </a:r>
            <a:r>
              <a:rPr lang="en-US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；h表示液体深度(研究点到自由液面的竖直距离)，单位为m.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3002280" y="1663700"/>
            <a:ext cx="120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ρgh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35660" y="970280"/>
            <a:ext cx="259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二、连通器</a:t>
            </a:r>
          </a:p>
        </p:txBody>
      </p:sp>
      <p:sp>
        <p:nvSpPr>
          <p:cNvPr id="2" name="矩形 1"/>
          <p:cNvSpPr/>
          <p:nvPr/>
        </p:nvSpPr>
        <p:spPr>
          <a:xfrm>
            <a:off x="828040" y="1412875"/>
            <a:ext cx="1107059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定义：上端开口、下端连通的容器叫做连通器．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特点：连通器里装的是相同的液体，当液体不流动时，连通器各部分中的液面高度总是________的． 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应用举例：水壶的壶嘴与壶身、排水管的 Ｕ形“反水弯”、锅炉和外面的水位计、船闸、地漏等都是连通器原理的应用 ．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4342765" y="3312795"/>
            <a:ext cx="1141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相同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02945" y="1153795"/>
            <a:ext cx="1091184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algn="just" fontAlgn="auto">
              <a:lnSpc>
                <a:spcPct val="150000"/>
              </a:lnSpc>
            </a:pPr>
            <a:r>
              <a:rPr 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小亮的叔叔承包了村里的鱼塘，有人向叔叔推荐了一个一本万利的投资项目．设计图纸如图所示，用水管和水池就可以让水车持续转动，带动发电机不断发电．你认为这个投资项目的设计方案</a:t>
            </a:r>
            <a:r>
              <a:rPr sz="28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(选填“可行”或“不可行”)，理由是____________________________________________．</a:t>
            </a:r>
          </a:p>
        </p:txBody>
      </p:sp>
      <p:pic>
        <p:nvPicPr>
          <p:cNvPr id="2" name="图片 -2147482456" descr="C:\Documents and Settings\Administrator\桌面\2020山西物理9.2补单片\W529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5330" y="4679315"/>
            <a:ext cx="3843020" cy="1832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95425" y="3168015"/>
            <a:ext cx="1343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不可行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7415" y="3834130"/>
            <a:ext cx="7092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水管中的水只能达到与水池水面相同的高度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04215" y="1165225"/>
            <a:ext cx="11243310" cy="46139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algn="just" fontAlgn="auto">
              <a:lnSpc>
                <a:spcPct val="180000"/>
              </a:lnSpc>
            </a:pPr>
            <a:r>
              <a:rPr 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如图所示为长江某水坝的示意图．水坝左侧水面高，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两点处于同一高度，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两点到各自液面的距离相等．水在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A、B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三点产生的压强分别为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，则(　　)</a:t>
            </a:r>
          </a:p>
          <a:p>
            <a:pPr marL="127000" indent="0" algn="just" fontAlgn="auto">
              <a:lnSpc>
                <a:spcPct val="180000"/>
              </a:lnSpc>
            </a:pP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  B. 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endParaRPr sz="2800" i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0" indent="0" algn="just" fontAlgn="auto">
              <a:lnSpc>
                <a:spcPct val="180000"/>
              </a:lnSpc>
            </a:pP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 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D. 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endParaRPr sz="2800" i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0" indent="0" algn="just" fontAlgn="auto">
              <a:lnSpc>
                <a:spcPct val="150000"/>
              </a:lnSpc>
            </a:pPr>
            <a:endParaRPr sz="2800" i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-2147482454" descr="C:\Documents and Settings\Administrator\桌面\2020山西物理9.2补单片\W530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4610" y="4382135"/>
            <a:ext cx="2530475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928485" y="2996565"/>
            <a:ext cx="635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0114280" y="2047875"/>
            <a:ext cx="1833245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52170" y="2893060"/>
            <a:ext cx="219456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049510" y="1014095"/>
            <a:ext cx="189801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266440" y="2893060"/>
            <a:ext cx="5629275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357870" y="2996565"/>
            <a:ext cx="189801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=h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828675" y="1097280"/>
            <a:ext cx="11113135" cy="302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如图所示，质量为200g、底面积为20 cm</a:t>
            </a:r>
            <a:r>
              <a:rPr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的薄壁容器中盛有800g水，将容器放置在水平地面上，容器内水深h为30 cm，则水对容器底部的压力为</a:t>
            </a:r>
            <a:r>
              <a:rPr altLang="zh-CN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N，容器对地面的压强为</a:t>
            </a:r>
            <a:r>
              <a:rPr altLang="zh-CN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</a:t>
            </a:r>
            <a:r>
              <a:rPr 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</a:t>
            </a:r>
            <a:r>
              <a:rPr altLang="zh-CN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Pa.(</a:t>
            </a:r>
            <a:r>
              <a:rPr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ρ</a:t>
            </a:r>
            <a:r>
              <a:rPr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＝1.0×10</a:t>
            </a:r>
            <a:r>
              <a:rPr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kg/m</a:t>
            </a:r>
            <a:r>
              <a:rPr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 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取10 N/kg)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9860" y="2813685"/>
            <a:ext cx="1309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2260" y="2799715"/>
            <a:ext cx="410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3" name="图片 -2147482426" descr="C:\Documents and Settings\Administrator\桌面\2020山西物理9.2补单片\W545A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1905" y="4325620"/>
            <a:ext cx="2248535" cy="1519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602105" y="4325620"/>
            <a:ext cx="499046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液体对底部压力公式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F=PS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23670" y="5140325"/>
            <a:ext cx="617664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容器对桌面的压力大小为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zh-CN" altLang="en-US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杯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+G</a:t>
            </a:r>
            <a:r>
              <a:rPr lang="zh-CN" altLang="en-US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-101600" y="404813"/>
            <a:ext cx="4295775" cy="521970"/>
            <a:chOff x="0" y="623478"/>
            <a:chExt cx="3786638" cy="458063"/>
          </a:xfrm>
        </p:grpSpPr>
        <p:grpSp>
          <p:nvGrpSpPr>
            <p:cNvPr id="20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重点回顾：大气压强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847090" y="1109980"/>
            <a:ext cx="11070590" cy="581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定义：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大气对处在其中的物体有压强，这种压强叫做大气压强，简称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9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)产生原因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）空气受到重力的作用；（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）空气具有流动性。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9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)验证试验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证明了大气压的存在。</a:t>
            </a:r>
          </a:p>
          <a:p>
            <a:pPr algn="just">
              <a:lnSpc>
                <a:spcPct val="1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(4)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大小：意大利科学家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最早测出大气压的数值等于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水银柱产生的压强，通常这样大小的大气压叫做标准大气压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</a:t>
            </a:r>
          </a:p>
          <a:p>
            <a:pPr algn="just">
              <a:lnSpc>
                <a:spcPct val="190000"/>
              </a:lnSpc>
            </a:pPr>
            <a:r>
              <a:rPr lang="en-US" altLang="zh-CN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1521460" y="2201545"/>
            <a:ext cx="1598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大气压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3263900" y="3815715"/>
            <a:ext cx="3119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马德堡半球实验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4787900" y="4634865"/>
            <a:ext cx="1861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托里拆利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10621645" y="4539615"/>
            <a:ext cx="1062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760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1248410" y="6254115"/>
            <a:ext cx="189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1.01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5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5660" y="970280"/>
            <a:ext cx="259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一、大气压强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7090" y="1109980"/>
            <a:ext cx="11070590" cy="500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大气压与高度的关系：海拔越高，大气压越</a:t>
            </a:r>
            <a:r>
              <a:rPr lang="zh-CN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9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大气压与沸点的关系：液体的沸点随气压的减小而</a:t>
            </a:r>
            <a:r>
              <a:rPr lang="zh-CN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，随气压的增大而</a:t>
            </a:r>
            <a:r>
              <a:rPr lang="zh-CN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9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)大气压与温度的关系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一般情况下，当体积一定时，气体的温度越高，压强越大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algn="just">
              <a:lnSpc>
                <a:spcPct val="1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(4)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应用：活塞式抽水机、离心水泵、高压锅、吸盘挂钩等。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9371965" y="2171700"/>
            <a:ext cx="989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降低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8431530" y="1415415"/>
            <a:ext cx="699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2513965" y="3009900"/>
            <a:ext cx="989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升高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35660" y="970280"/>
            <a:ext cx="259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二、气压计</a:t>
            </a:r>
          </a:p>
        </p:txBody>
      </p:sp>
      <p:sp>
        <p:nvSpPr>
          <p:cNvPr id="2" name="矩形 1"/>
          <p:cNvSpPr/>
          <p:nvPr/>
        </p:nvSpPr>
        <p:spPr>
          <a:xfrm>
            <a:off x="912495" y="1405890"/>
            <a:ext cx="10775950" cy="387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所需器材：一个带有橡胶塞的小瓶、一根两端开口的细玻璃管、带颜色的水</a:t>
            </a:r>
          </a:p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制作步骤：</a:t>
            </a:r>
          </a:p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①将小瓶的橡皮塞取下，在小瓶中装适量带颜色的水并用橡皮塞塞紧，在细玻璃管上面画上刻度并将其穿过橡皮塞插入水中；</a:t>
            </a:r>
          </a:p>
          <a:p>
            <a:pPr algn="just">
              <a:lnSpc>
                <a:spcPct val="150000"/>
              </a:lnSpc>
            </a:pPr>
            <a:endParaRPr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-2147482432" descr="C:\Documents and Settings\Administrator\桌面\2020山西物理9.2补单片\W541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5090" y="4214495"/>
            <a:ext cx="1049655" cy="2332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3">
            <a:extLst>
              <a:ext uri="{FF2B5EF4-FFF2-40B4-BE49-F238E27FC236}">
                <a16:creationId xmlns:a16="http://schemas.microsoft.com/office/drawing/2014/main" id="{37879EE1-3AD9-41C7-BA5F-393E32329417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A2592CCB-332E-4084-8CA6-FF806CBE2A69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4E3D2769-E754-4764-BCCA-D6C088BCC93E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35D9C852-4041-4160-A9A9-1240AA70FCEF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F9DEAB74-7884-4708-AF3B-3E618DAF3242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3E913C0-9242-4DDC-88C8-88512ABC26D4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7A47DE3-2B5D-4AC0-A6F1-C39E2705B3AD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936808B-20D1-4028-B3C7-1B482AEEA6CA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050546A-661B-4397-9ACE-9E463309D547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C679427A-77EA-4EE6-863A-7E0A9324A85A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7E78B643-A1EF-4C30-8853-4FEC9C40807B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98D45720-38F8-4031-A48C-D75492B8FC55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CF477097-5415-427F-8E6C-F15A0B625C91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E7E8C53C-8120-40D0-BE8E-5B02F5904083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1EF113AF-37E1-4681-8B76-C9A57454B62F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B2775790-B37D-4832-8D8A-1BDD1B697AB5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9CA661E-A67F-47CA-B545-1D4D2960328E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F138E46-AC56-465F-84D9-B2DCDA3713E3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BB53D667-7C65-4EC6-8286-BC9B883BD023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D7FEEE3-8216-4BAA-AB40-D2F69F949BA0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1D39C9D-B15B-4997-A122-3BDAC29F7496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5CD406E6-C5D5-40B0-AA1E-8AB15969B6DC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4A9998C7-C41D-472D-9CEA-DE2E722C3226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DF9C058A-E001-41E3-97D9-AEC9708DB680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42D961E7-B480-400E-B4AF-2A7B04F689B4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C2785437-DCCD-47FD-97CD-47541C26290C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06D167B2-196D-4B87-A131-E6799BC4C629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B1B1C337-3629-43F8-884B-AAC6387B3F9E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EF3817F-A0B7-4109-8590-263B1A588B62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2A64D9B4-3DBC-4C8A-B6A6-D2BA596B2212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A367F3F8-0FF5-4B06-B0DE-6EEF298A5DD2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9B783CF2-981C-4426-8895-D1958BA74978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F158F8BC-DF94-4C7E-B889-8D6CB61E4852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270945C4-2C5F-4E9F-AAEC-44CAD22E6F71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C01997AB-7AA8-41A2-898A-3B6BB322CFD1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3D9CD8CF-C724-41B2-8D81-7FAD2AA8C016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1D905E07-660D-4781-90A7-2FFED1384D7C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BC0C51AB-E2E7-4898-B804-AC5F3ABE0AD2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95A5B740-B5CF-4266-9A8B-C3F3DF8101E5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D226893F-9CEE-4B17-835F-1BFF250565AB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45D66467-5184-448D-BD99-E72FC67F94B5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8ECF8F7B-D0E7-4FC9-A450-243D5825816B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349A7B75-CF38-4248-8390-2BCC83E542D0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70913BB6-4570-4951-8F09-3195B24C1B2E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6FE8A12C-6DFD-4817-84C4-78A08CE24D77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32005068-725B-4CF6-A6B0-B17DDD8251A0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04CE01BC-DBFE-4B2E-BA52-83BA80541A60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D258E3A4-C31D-4CEB-BE55-C6B05D8AFAEE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0963210C-074B-4687-9EA8-479565AE5B39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E3CC676F-7460-4EEF-A1A0-6C51BE618A7B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D2B290A7-4861-4E60-A2D5-6583EF003148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1AF5292E-DD9B-4A85-8574-F42CC872C53C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32A6F364-2F5E-4B7D-8117-7005E33F5ABB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7A977C1C-9BFD-43E2-9030-4610A4DEEC23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FE71678A-7125-40F3-B88D-F88A60E9D226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2AC0B44C-75C7-4167-9383-053E5F9A8E14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26820B3A-BC2D-4E9E-8C7A-C14BA7AB647A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B0902EBB-7655-4C71-B785-C8E0924E0398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35660" y="970280"/>
            <a:ext cx="259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二、气压计</a:t>
            </a:r>
          </a:p>
        </p:txBody>
      </p:sp>
      <p:sp>
        <p:nvSpPr>
          <p:cNvPr id="2" name="矩形 1"/>
          <p:cNvSpPr/>
          <p:nvPr/>
        </p:nvSpPr>
        <p:spPr>
          <a:xfrm>
            <a:off x="912495" y="1405890"/>
            <a:ext cx="10775950" cy="387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所需器材：一个带有橡胶塞的小瓶、一根两端开口的细玻璃管、带颜色的水</a:t>
            </a:r>
          </a:p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制作步骤：</a:t>
            </a:r>
          </a:p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②从细玻璃管上端吹入少量气体，使瓶内气体压强________ 大气压，水沿玻璃管上升到瓶口以上.</a:t>
            </a:r>
          </a:p>
          <a:p>
            <a:pPr algn="just">
              <a:lnSpc>
                <a:spcPct val="150000"/>
              </a:lnSpc>
            </a:pPr>
            <a:endParaRPr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0660" y="3364865"/>
            <a:ext cx="89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</a:p>
        </p:txBody>
      </p:sp>
      <p:pic>
        <p:nvPicPr>
          <p:cNvPr id="3" name="图片 -2147482432" descr="C:\Documents and Settings\Administrator\桌面\2020山西物理9.2补单片\W541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5090" y="4214495"/>
            <a:ext cx="1049655" cy="2332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3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知识结构</a:t>
              </a:r>
            </a:p>
          </p:txBody>
        </p:sp>
      </p:grpSp>
      <p:sp>
        <p:nvSpPr>
          <p:cNvPr id="101" name="MainIdea"/>
          <p:cNvSpPr/>
          <p:nvPr/>
        </p:nvSpPr>
        <p:spPr>
          <a:xfrm>
            <a:off x="4687570" y="3002915"/>
            <a:ext cx="1483360" cy="1298575"/>
          </a:xfrm>
          <a:custGeom>
            <a:avLst/>
            <a:gdLst>
              <a:gd name="rtl" fmla="*/ 224960 w 969760"/>
              <a:gd name="rtt" fmla="*/ 132240 h 547200"/>
              <a:gd name="rtr" fmla="*/ 741760 w 969760"/>
              <a:gd name="rtb" fmla="*/ 428640 h 547200"/>
            </a:gdLst>
            <a:ahLst/>
            <a:cxnLst/>
            <a:rect l="rtl" t="rtt" r="rtr" b="rtb"/>
            <a:pathLst>
              <a:path w="969760" h="547200">
                <a:moveTo>
                  <a:pt x="273600" y="0"/>
                </a:moveTo>
                <a:lnTo>
                  <a:pt x="696160" y="0"/>
                </a:lnTo>
                <a:cubicBezTo>
                  <a:pt x="847269" y="0"/>
                  <a:pt x="969760" y="122491"/>
                  <a:pt x="969760" y="273600"/>
                </a:cubicBezTo>
                <a:cubicBezTo>
                  <a:pt x="969760" y="424709"/>
                  <a:pt x="847269" y="547200"/>
                  <a:pt x="696160" y="547200"/>
                </a:cubicBezTo>
                <a:lnTo>
                  <a:pt x="273600" y="547200"/>
                </a:lnTo>
                <a:cubicBezTo>
                  <a:pt x="122491" y="547200"/>
                  <a:pt x="0" y="424709"/>
                  <a:pt x="0" y="273600"/>
                </a:cubicBezTo>
                <a:cubicBezTo>
                  <a:pt x="0" y="122491"/>
                  <a:pt x="122491" y="0"/>
                  <a:pt x="273600" y="0"/>
                </a:cubicBezTo>
                <a:close/>
              </a:path>
            </a:pathLst>
          </a:custGeom>
          <a:solidFill>
            <a:srgbClr val="FFFFFF"/>
          </a:solidFill>
          <a:ln w="30400" cap="flat">
            <a:solidFill>
              <a:srgbClr val="008080"/>
            </a:solidFill>
            <a:round/>
          </a:ln>
        </p:spPr>
        <p:txBody>
          <a:bodyPr wrap="none" lIns="0" tIns="0" rIns="0" bIns="22500" rtlCol="0" anchor="ctr"/>
          <a:lstStyle/>
          <a:p>
            <a:pPr algn="ctr"/>
            <a:r>
              <a:rPr sz="2400" b="1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49525" y="4117975"/>
            <a:ext cx="2712085" cy="817245"/>
            <a:chOff x="4015" y="6711"/>
            <a:chExt cx="4271" cy="1287"/>
          </a:xfrm>
        </p:grpSpPr>
        <p:sp>
          <p:nvSpPr>
            <p:cNvPr id="103" name="MMConnector"/>
            <p:cNvSpPr/>
            <p:nvPr/>
          </p:nvSpPr>
          <p:spPr>
            <a:xfrm>
              <a:off x="7095" y="6711"/>
              <a:ext cx="1191" cy="1095"/>
            </a:xfrm>
            <a:custGeom>
              <a:avLst/>
              <a:gdLst/>
              <a:ahLst/>
              <a:cxnLst/>
              <a:rect l="0" t="0" r="0" b="0"/>
              <a:pathLst>
                <a:path w="816610" h="292961">
                  <a:moveTo>
                    <a:pt x="185581" y="-72308"/>
                  </a:moveTo>
                  <a:cubicBezTo>
                    <a:pt x="203332" y="-79500"/>
                    <a:pt x="210270" y="-95817"/>
                    <a:pt x="204544" y="-109280"/>
                  </a:cubicBezTo>
                  <a:cubicBezTo>
                    <a:pt x="198818" y="-122742"/>
                    <a:pt x="182112" y="-129370"/>
                    <a:pt x="164760" y="-121264"/>
                  </a:cubicBezTo>
                  <a:cubicBezTo>
                    <a:pt x="148448" y="-113645"/>
                    <a:pt x="132136" y="-106025"/>
                    <a:pt x="115997" y="-98144"/>
                  </a:cubicBezTo>
                  <a:cubicBezTo>
                    <a:pt x="99858" y="-90263"/>
                    <a:pt x="83892" y="-82120"/>
                    <a:pt x="68023" y="-73857"/>
                  </a:cubicBezTo>
                  <a:cubicBezTo>
                    <a:pt x="52155" y="-65594"/>
                    <a:pt x="36384" y="-57210"/>
                    <a:pt x="20695" y="-48742"/>
                  </a:cubicBezTo>
                  <a:cubicBezTo>
                    <a:pt x="5005" y="-40273"/>
                    <a:pt x="-10603" y="-31719"/>
                    <a:pt x="-26168" y="-23145"/>
                  </a:cubicBezTo>
                  <a:cubicBezTo>
                    <a:pt x="-41733" y="-14571"/>
                    <a:pt x="-57255" y="-5977"/>
                    <a:pt x="-72768" y="2579"/>
                  </a:cubicBezTo>
                  <a:cubicBezTo>
                    <a:pt x="-88282" y="11135"/>
                    <a:pt x="-103787" y="19653"/>
                    <a:pt x="-119322" y="28071"/>
                  </a:cubicBezTo>
                  <a:cubicBezTo>
                    <a:pt x="-134857" y="36488"/>
                    <a:pt x="-150421" y="44806"/>
                    <a:pt x="-166049" y="52962"/>
                  </a:cubicBezTo>
                  <a:cubicBezTo>
                    <a:pt x="-181677" y="61117"/>
                    <a:pt x="-197369" y="69110"/>
                    <a:pt x="-213157" y="76877"/>
                  </a:cubicBezTo>
                  <a:cubicBezTo>
                    <a:pt x="-228945" y="84644"/>
                    <a:pt x="-244828" y="92185"/>
                    <a:pt x="-260834" y="99437"/>
                  </a:cubicBezTo>
                  <a:cubicBezTo>
                    <a:pt x="-276839" y="106688"/>
                    <a:pt x="-292966" y="113650"/>
                    <a:pt x="-309229" y="120261"/>
                  </a:cubicBezTo>
                  <a:cubicBezTo>
                    <a:pt x="-325492" y="126872"/>
                    <a:pt x="-341891" y="133132"/>
                    <a:pt x="-358445" y="138983"/>
                  </a:cubicBezTo>
                  <a:cubicBezTo>
                    <a:pt x="-375000" y="144835"/>
                    <a:pt x="-391710" y="150280"/>
                    <a:pt x="-408523" y="155266"/>
                  </a:cubicBezTo>
                  <a:cubicBezTo>
                    <a:pt x="-425336" y="160253"/>
                    <a:pt x="-442253" y="164781"/>
                    <a:pt x="-459438" y="168821"/>
                  </a:cubicBezTo>
                  <a:cubicBezTo>
                    <a:pt x="-476624" y="172861"/>
                    <a:pt x="-494079" y="176411"/>
                    <a:pt x="-511105" y="179430"/>
                  </a:cubicBezTo>
                  <a:cubicBezTo>
                    <a:pt x="-528132" y="182448"/>
                    <a:pt x="-544729" y="184936"/>
                    <a:pt x="-563385" y="186958"/>
                  </a:cubicBezTo>
                  <a:cubicBezTo>
                    <a:pt x="-582041" y="188980"/>
                    <a:pt x="-602755" y="190537"/>
                    <a:pt x="-616107" y="191363"/>
                  </a:cubicBezTo>
                  <a:cubicBezTo>
                    <a:pt x="-629459" y="192188"/>
                    <a:pt x="-635449" y="192282"/>
                    <a:pt x="-641440" y="192375"/>
                  </a:cubicBezTo>
                  <a:cubicBezTo>
                    <a:pt x="-644176" y="192418"/>
                    <a:pt x="-646000" y="194085"/>
                    <a:pt x="-646000" y="196175"/>
                  </a:cubicBezTo>
                  <a:cubicBezTo>
                    <a:pt x="-646000" y="198265"/>
                    <a:pt x="-644174" y="199875"/>
                    <a:pt x="-641440" y="199975"/>
                  </a:cubicBezTo>
                  <a:cubicBezTo>
                    <a:pt x="-635407" y="200195"/>
                    <a:pt x="-629374" y="200415"/>
                    <a:pt x="-615859" y="200284"/>
                  </a:cubicBezTo>
                  <a:cubicBezTo>
                    <a:pt x="-602345" y="200152"/>
                    <a:pt x="-581348" y="199669"/>
                    <a:pt x="-562370" y="198605"/>
                  </a:cubicBezTo>
                  <a:cubicBezTo>
                    <a:pt x="-543393" y="197542"/>
                    <a:pt x="-526434" y="195897"/>
                    <a:pt x="-508991" y="193733"/>
                  </a:cubicBezTo>
                  <a:cubicBezTo>
                    <a:pt x="-491549" y="191569"/>
                    <a:pt x="-473622" y="188884"/>
                    <a:pt x="-455922" y="185684"/>
                  </a:cubicBezTo>
                  <a:cubicBezTo>
                    <a:pt x="-438223" y="182484"/>
                    <a:pt x="-420751" y="178769"/>
                    <a:pt x="-403350" y="174578"/>
                  </a:cubicBezTo>
                  <a:cubicBezTo>
                    <a:pt x="-385948" y="170388"/>
                    <a:pt x="-368618" y="165723"/>
                    <a:pt x="-351424" y="160634"/>
                  </a:cubicBezTo>
                  <a:cubicBezTo>
                    <a:pt x="-334229" y="155544"/>
                    <a:pt x="-317171" y="150030"/>
                    <a:pt x="-300242" y="144154"/>
                  </a:cubicBezTo>
                  <a:cubicBezTo>
                    <a:pt x="-283312" y="138278"/>
                    <a:pt x="-266511" y="132040"/>
                    <a:pt x="-249837" y="125507"/>
                  </a:cubicBezTo>
                  <a:cubicBezTo>
                    <a:pt x="-233163" y="118975"/>
                    <a:pt x="-216616" y="112148"/>
                    <a:pt x="-200180" y="105099"/>
                  </a:cubicBezTo>
                  <a:cubicBezTo>
                    <a:pt x="-183745" y="98049"/>
                    <a:pt x="-167421" y="90777"/>
                    <a:pt x="-151188" y="83352"/>
                  </a:cubicBezTo>
                  <a:cubicBezTo>
                    <a:pt x="-134954" y="75927"/>
                    <a:pt x="-118811" y="68351"/>
                    <a:pt x="-102733" y="60691"/>
                  </a:cubicBezTo>
                  <a:cubicBezTo>
                    <a:pt x="-86654" y="53032"/>
                    <a:pt x="-70640" y="45289"/>
                    <a:pt x="-54661" y="37531"/>
                  </a:cubicBezTo>
                  <a:cubicBezTo>
                    <a:pt x="-38683" y="29773"/>
                    <a:pt x="-22741" y="22000"/>
                    <a:pt x="-6806" y="14274"/>
                  </a:cubicBezTo>
                  <a:cubicBezTo>
                    <a:pt x="9128" y="6547"/>
                    <a:pt x="25053" y="-1132"/>
                    <a:pt x="40999" y="-8697"/>
                  </a:cubicBezTo>
                  <a:cubicBezTo>
                    <a:pt x="56945" y="-16261"/>
                    <a:pt x="72911" y="-23711"/>
                    <a:pt x="88912" y="-31013"/>
                  </a:cubicBezTo>
                  <a:cubicBezTo>
                    <a:pt x="104914" y="-38314"/>
                    <a:pt x="120953" y="-45467"/>
                    <a:pt x="137070" y="-52325"/>
                  </a:cubicBezTo>
                  <a:cubicBezTo>
                    <a:pt x="153188" y="-59183"/>
                    <a:pt x="169385" y="-65746"/>
                    <a:pt x="185581" y="-72308"/>
                  </a:cubicBezTo>
                  <a:close/>
                </a:path>
              </a:pathLst>
            </a:custGeom>
            <a:solidFill>
              <a:srgbClr val="008080"/>
            </a:solidFill>
            <a:ln w="7600" cap="rnd">
              <a:solidFill>
                <a:srgbClr val="008080"/>
              </a:solidFill>
              <a:round/>
            </a:ln>
          </p:spPr>
        </p:sp>
        <p:sp>
          <p:nvSpPr>
            <p:cNvPr id="102" name="MainTopic"/>
            <p:cNvSpPr/>
            <p:nvPr/>
          </p:nvSpPr>
          <p:spPr>
            <a:xfrm>
              <a:off x="4015" y="6890"/>
              <a:ext cx="2123" cy="1108"/>
            </a:xfrm>
            <a:custGeom>
              <a:avLst/>
              <a:gdLst>
                <a:gd name="rtl" fmla="*/ 135280 w 881600"/>
                <a:gd name="rtt" fmla="*/ 71440 h 296400"/>
                <a:gd name="rtr" fmla="*/ 743280 w 881600"/>
                <a:gd name="rtb" fmla="*/ 238640 h 296400"/>
              </a:gdLst>
              <a:ahLst/>
              <a:cxnLst/>
              <a:rect l="rtl" t="rtt" r="rtr" b="rtb"/>
              <a:pathLst>
                <a:path w="881600" h="296400">
                  <a:moveTo>
                    <a:pt x="30400" y="0"/>
                  </a:moveTo>
                  <a:lnTo>
                    <a:pt x="851200" y="0"/>
                  </a:lnTo>
                  <a:cubicBezTo>
                    <a:pt x="867981" y="0"/>
                    <a:pt x="881600" y="13619"/>
                    <a:pt x="881600" y="30400"/>
                  </a:cubicBezTo>
                  <a:lnTo>
                    <a:pt x="881600" y="266000"/>
                  </a:lnTo>
                  <a:cubicBezTo>
                    <a:pt x="881600" y="282781"/>
                    <a:pt x="867981" y="296400"/>
                    <a:pt x="8512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2" action="ppaction://hlinksldjump"/>
                </a:rPr>
                <a:t>液体压强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66180" y="4712970"/>
            <a:ext cx="3653790" cy="1694180"/>
            <a:chOff x="9868" y="7648"/>
            <a:chExt cx="5754" cy="2668"/>
          </a:xfrm>
        </p:grpSpPr>
        <p:sp>
          <p:nvSpPr>
            <p:cNvPr id="107" name="MMConnector"/>
            <p:cNvSpPr/>
            <p:nvPr/>
          </p:nvSpPr>
          <p:spPr>
            <a:xfrm>
              <a:off x="9868" y="7648"/>
              <a:ext cx="1069" cy="2668"/>
            </a:xfrm>
            <a:custGeom>
              <a:avLst/>
              <a:gdLst/>
              <a:ahLst/>
              <a:cxnLst/>
              <a:rect l="0" t="0" r="0" b="0"/>
              <a:pathLst>
                <a:path w="865540" h="713951">
                  <a:moveTo>
                    <a:pt x="-205638" y="-286126"/>
                  </a:moveTo>
                  <a:cubicBezTo>
                    <a:pt x="-218949" y="-299895"/>
                    <a:pt x="-236925" y="-299663"/>
                    <a:pt x="-247080" y="-289131"/>
                  </a:cubicBezTo>
                  <a:cubicBezTo>
                    <a:pt x="-257234" y="-278598"/>
                    <a:pt x="-256403" y="-261065"/>
                    <a:pt x="-242563" y="-247826"/>
                  </a:cubicBezTo>
                  <a:cubicBezTo>
                    <a:pt x="-230079" y="-235885"/>
                    <a:pt x="-217595" y="-223944"/>
                    <a:pt x="-205435" y="-211586"/>
                  </a:cubicBezTo>
                  <a:cubicBezTo>
                    <a:pt x="-193276" y="-199227"/>
                    <a:pt x="-181442" y="-186452"/>
                    <a:pt x="-169790" y="-173463"/>
                  </a:cubicBezTo>
                  <a:cubicBezTo>
                    <a:pt x="-158138" y="-160475"/>
                    <a:pt x="-146669" y="-147274"/>
                    <a:pt x="-135360" y="-133885"/>
                  </a:cubicBezTo>
                  <a:cubicBezTo>
                    <a:pt x="-124052" y="-120495"/>
                    <a:pt x="-112904" y="-106918"/>
                    <a:pt x="-101862" y="-93215"/>
                  </a:cubicBezTo>
                  <a:cubicBezTo>
                    <a:pt x="-90819" y="-79512"/>
                    <a:pt x="-79882" y="-65683"/>
                    <a:pt x="-69003" y="-51772"/>
                  </a:cubicBezTo>
                  <a:cubicBezTo>
                    <a:pt x="-58123" y="-37861"/>
                    <a:pt x="-47302" y="-23868"/>
                    <a:pt x="-36488" y="-9837"/>
                  </a:cubicBezTo>
                  <a:cubicBezTo>
                    <a:pt x="-25674" y="4193"/>
                    <a:pt x="-14868" y="18262"/>
                    <a:pt x="-4020" y="32328"/>
                  </a:cubicBezTo>
                  <a:cubicBezTo>
                    <a:pt x="6828" y="46393"/>
                    <a:pt x="17718" y="60455"/>
                    <a:pt x="28701" y="74471"/>
                  </a:cubicBezTo>
                  <a:cubicBezTo>
                    <a:pt x="39684" y="88487"/>
                    <a:pt x="50761" y="102457"/>
                    <a:pt x="61982" y="116336"/>
                  </a:cubicBezTo>
                  <a:cubicBezTo>
                    <a:pt x="73203" y="130214"/>
                    <a:pt x="84569" y="144000"/>
                    <a:pt x="96134" y="157643"/>
                  </a:cubicBezTo>
                  <a:cubicBezTo>
                    <a:pt x="107698" y="171285"/>
                    <a:pt x="119460" y="184785"/>
                    <a:pt x="131474" y="198080"/>
                  </a:cubicBezTo>
                  <a:cubicBezTo>
                    <a:pt x="143488" y="211376"/>
                    <a:pt x="155754" y="224468"/>
                    <a:pt x="168322" y="237285"/>
                  </a:cubicBezTo>
                  <a:cubicBezTo>
                    <a:pt x="180891" y="250103"/>
                    <a:pt x="193764" y="262645"/>
                    <a:pt x="206986" y="274829"/>
                  </a:cubicBezTo>
                  <a:cubicBezTo>
                    <a:pt x="220209" y="287013"/>
                    <a:pt x="233781" y="298838"/>
                    <a:pt x="247741" y="310207"/>
                  </a:cubicBezTo>
                  <a:cubicBezTo>
                    <a:pt x="261700" y="321576"/>
                    <a:pt x="276046" y="332489"/>
                    <a:pt x="290795" y="342839"/>
                  </a:cubicBezTo>
                  <a:cubicBezTo>
                    <a:pt x="305545" y="353188"/>
                    <a:pt x="320698" y="362974"/>
                    <a:pt x="336248" y="372089"/>
                  </a:cubicBezTo>
                  <a:cubicBezTo>
                    <a:pt x="351797" y="381203"/>
                    <a:pt x="367743" y="389645"/>
                    <a:pt x="384039" y="397319"/>
                  </a:cubicBezTo>
                  <a:cubicBezTo>
                    <a:pt x="400334" y="404993"/>
                    <a:pt x="416978" y="411898"/>
                    <a:pt x="433927" y="417972"/>
                  </a:cubicBezTo>
                  <a:cubicBezTo>
                    <a:pt x="450875" y="424046"/>
                    <a:pt x="468127" y="429290"/>
                    <a:pt x="485502" y="433662"/>
                  </a:cubicBezTo>
                  <a:cubicBezTo>
                    <a:pt x="502878" y="438035"/>
                    <a:pt x="520376" y="441536"/>
                    <a:pt x="538249" y="444243"/>
                  </a:cubicBezTo>
                  <a:cubicBezTo>
                    <a:pt x="556123" y="446950"/>
                    <a:pt x="574372" y="448862"/>
                    <a:pt x="591633" y="449818"/>
                  </a:cubicBezTo>
                  <a:cubicBezTo>
                    <a:pt x="608894" y="450774"/>
                    <a:pt x="625167" y="450775"/>
                    <a:pt x="641440" y="450775"/>
                  </a:cubicBezTo>
                  <a:cubicBezTo>
                    <a:pt x="644176" y="450775"/>
                    <a:pt x="646000" y="449065"/>
                    <a:pt x="646000" y="446975"/>
                  </a:cubicBezTo>
                  <a:cubicBezTo>
                    <a:pt x="646000" y="444885"/>
                    <a:pt x="644174" y="443282"/>
                    <a:pt x="641440" y="443175"/>
                  </a:cubicBezTo>
                  <a:cubicBezTo>
                    <a:pt x="625382" y="442546"/>
                    <a:pt x="609324" y="441917"/>
                    <a:pt x="592379" y="440313"/>
                  </a:cubicBezTo>
                  <a:cubicBezTo>
                    <a:pt x="575434" y="438709"/>
                    <a:pt x="557602" y="436130"/>
                    <a:pt x="540208" y="432796"/>
                  </a:cubicBezTo>
                  <a:cubicBezTo>
                    <a:pt x="522815" y="429462"/>
                    <a:pt x="505862" y="425372"/>
                    <a:pt x="489097" y="420450"/>
                  </a:cubicBezTo>
                  <a:cubicBezTo>
                    <a:pt x="472333" y="415527"/>
                    <a:pt x="455757" y="409771"/>
                    <a:pt x="439535" y="403231"/>
                  </a:cubicBezTo>
                  <a:cubicBezTo>
                    <a:pt x="423312" y="396690"/>
                    <a:pt x="407442" y="389366"/>
                    <a:pt x="391953" y="381318"/>
                  </a:cubicBezTo>
                  <a:cubicBezTo>
                    <a:pt x="376463" y="373270"/>
                    <a:pt x="361354" y="364497"/>
                    <a:pt x="346655" y="355091"/>
                  </a:cubicBezTo>
                  <a:cubicBezTo>
                    <a:pt x="331956" y="345685"/>
                    <a:pt x="317667" y="335645"/>
                    <a:pt x="303782" y="325068"/>
                  </a:cubicBezTo>
                  <a:cubicBezTo>
                    <a:pt x="289896" y="314492"/>
                    <a:pt x="276415" y="303379"/>
                    <a:pt x="263310" y="291825"/>
                  </a:cubicBezTo>
                  <a:cubicBezTo>
                    <a:pt x="250205" y="280272"/>
                    <a:pt x="237478" y="268278"/>
                    <a:pt x="225087" y="255930"/>
                  </a:cubicBezTo>
                  <a:cubicBezTo>
                    <a:pt x="212695" y="243582"/>
                    <a:pt x="200639" y="230881"/>
                    <a:pt x="188869" y="217900"/>
                  </a:cubicBezTo>
                  <a:cubicBezTo>
                    <a:pt x="177100" y="204920"/>
                    <a:pt x="165616" y="191661"/>
                    <a:pt x="154365" y="178186"/>
                  </a:cubicBezTo>
                  <a:cubicBezTo>
                    <a:pt x="143114" y="164712"/>
                    <a:pt x="132096" y="151022"/>
                    <a:pt x="121255" y="137171"/>
                  </a:cubicBezTo>
                  <a:cubicBezTo>
                    <a:pt x="110415" y="123320"/>
                    <a:pt x="99753" y="109307"/>
                    <a:pt x="89215" y="95178"/>
                  </a:cubicBezTo>
                  <a:cubicBezTo>
                    <a:pt x="78676" y="81048"/>
                    <a:pt x="68261" y="66803"/>
                    <a:pt x="57916" y="52482"/>
                  </a:cubicBezTo>
                  <a:cubicBezTo>
                    <a:pt x="47571" y="38161"/>
                    <a:pt x="37295" y="23764"/>
                    <a:pt x="27035" y="9328"/>
                  </a:cubicBezTo>
                  <a:cubicBezTo>
                    <a:pt x="16775" y="-5108"/>
                    <a:pt x="6531" y="-19583"/>
                    <a:pt x="-3752" y="-34062"/>
                  </a:cubicBezTo>
                  <a:cubicBezTo>
                    <a:pt x="-14036" y="-48541"/>
                    <a:pt x="-24357" y="-63024"/>
                    <a:pt x="-34775" y="-77473"/>
                  </a:cubicBezTo>
                  <a:cubicBezTo>
                    <a:pt x="-45192" y="-91923"/>
                    <a:pt x="-55705" y="-106340"/>
                    <a:pt x="-66368" y="-120686"/>
                  </a:cubicBezTo>
                  <a:cubicBezTo>
                    <a:pt x="-77032" y="-135032"/>
                    <a:pt x="-87846" y="-149308"/>
                    <a:pt x="-98882" y="-163461"/>
                  </a:cubicBezTo>
                  <a:cubicBezTo>
                    <a:pt x="-109917" y="-177613"/>
                    <a:pt x="-121174" y="-191642"/>
                    <a:pt x="-132678" y="-205522"/>
                  </a:cubicBezTo>
                  <a:cubicBezTo>
                    <a:pt x="-144183" y="-219403"/>
                    <a:pt x="-155935" y="-233135"/>
                    <a:pt x="-168136" y="-246544"/>
                  </a:cubicBezTo>
                  <a:cubicBezTo>
                    <a:pt x="-180337" y="-259953"/>
                    <a:pt x="-192988" y="-273039"/>
                    <a:pt x="-205638" y="-286126"/>
                  </a:cubicBezTo>
                  <a:close/>
                </a:path>
              </a:pathLst>
            </a:custGeom>
            <a:solidFill>
              <a:srgbClr val="008080"/>
            </a:solidFill>
            <a:ln w="7600" cap="rnd">
              <a:solidFill>
                <a:srgbClr val="008080"/>
              </a:solidFill>
              <a:round/>
            </a:ln>
          </p:spPr>
        </p:sp>
        <p:sp>
          <p:nvSpPr>
            <p:cNvPr id="106" name="MainTopic"/>
            <p:cNvSpPr/>
            <p:nvPr/>
          </p:nvSpPr>
          <p:spPr>
            <a:xfrm>
              <a:off x="10664" y="8764"/>
              <a:ext cx="4958" cy="1108"/>
            </a:xfrm>
            <a:custGeom>
              <a:avLst/>
              <a:gdLst>
                <a:gd name="rtl" fmla="*/ 135280 w 1748000"/>
                <a:gd name="rtt" fmla="*/ 71440 h 296400"/>
                <a:gd name="rtr" fmla="*/ 1609680 w 1748000"/>
                <a:gd name="rtb" fmla="*/ 238640 h 296400"/>
              </a:gdLst>
              <a:ahLst/>
              <a:cxnLst/>
              <a:rect l="rtl" t="rtt" r="rtr" b="rtb"/>
              <a:pathLst>
                <a:path w="1748000" h="296400">
                  <a:moveTo>
                    <a:pt x="30400" y="0"/>
                  </a:moveTo>
                  <a:lnTo>
                    <a:pt x="1717600" y="0"/>
                  </a:lnTo>
                  <a:cubicBezTo>
                    <a:pt x="1734381" y="0"/>
                    <a:pt x="1748000" y="13619"/>
                    <a:pt x="1748000" y="30400"/>
                  </a:cubicBezTo>
                  <a:lnTo>
                    <a:pt x="1748000" y="266000"/>
                  </a:lnTo>
                  <a:cubicBezTo>
                    <a:pt x="1748000" y="282781"/>
                    <a:pt x="1734381" y="296400"/>
                    <a:pt x="17176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2" action="ppaction://hlinksldjump"/>
                </a:rPr>
                <a:t>流体压强与流速的关系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90850" y="1851025"/>
            <a:ext cx="2366010" cy="2190115"/>
            <a:chOff x="4710" y="3141"/>
            <a:chExt cx="3726" cy="3449"/>
          </a:xfrm>
        </p:grpSpPr>
        <p:sp>
          <p:nvSpPr>
            <p:cNvPr id="117" name="MMConnector"/>
            <p:cNvSpPr/>
            <p:nvPr/>
          </p:nvSpPr>
          <p:spPr>
            <a:xfrm>
              <a:off x="7118" y="4836"/>
              <a:ext cx="1318" cy="1754"/>
            </a:xfrm>
            <a:custGeom>
              <a:avLst/>
              <a:gdLst/>
              <a:ahLst/>
              <a:cxnLst/>
              <a:rect l="0" t="0" r="0" b="0"/>
              <a:pathLst>
                <a:path w="837461" h="469220">
                  <a:moveTo>
                    <a:pt x="181253" y="185919"/>
                  </a:moveTo>
                  <a:cubicBezTo>
                    <a:pt x="196790" y="197117"/>
                    <a:pt x="214447" y="193685"/>
                    <a:pt x="222570" y="181517"/>
                  </a:cubicBezTo>
                  <a:cubicBezTo>
                    <a:pt x="230692" y="169349"/>
                    <a:pt x="226830" y="152136"/>
                    <a:pt x="210789" y="141672"/>
                  </a:cubicBezTo>
                  <a:cubicBezTo>
                    <a:pt x="196248" y="132185"/>
                    <a:pt x="181707" y="122699"/>
                    <a:pt x="167361" y="112825"/>
                  </a:cubicBezTo>
                  <a:cubicBezTo>
                    <a:pt x="153015" y="102951"/>
                    <a:pt x="138864" y="92689"/>
                    <a:pt x="124816" y="82229"/>
                  </a:cubicBezTo>
                  <a:cubicBezTo>
                    <a:pt x="110768" y="71770"/>
                    <a:pt x="96822" y="61113"/>
                    <a:pt x="82955" y="50291"/>
                  </a:cubicBezTo>
                  <a:cubicBezTo>
                    <a:pt x="69089" y="39469"/>
                    <a:pt x="55302" y="28482"/>
                    <a:pt x="41545" y="17403"/>
                  </a:cubicBezTo>
                  <a:cubicBezTo>
                    <a:pt x="27789" y="6325"/>
                    <a:pt x="14064" y="-4847"/>
                    <a:pt x="325" y="-16049"/>
                  </a:cubicBezTo>
                  <a:cubicBezTo>
                    <a:pt x="-13414" y="-27252"/>
                    <a:pt x="-27167" y="-38486"/>
                    <a:pt x="-40983" y="-49686"/>
                  </a:cubicBezTo>
                  <a:cubicBezTo>
                    <a:pt x="-54798" y="-60887"/>
                    <a:pt x="-68677" y="-72054"/>
                    <a:pt x="-82666" y="-83121"/>
                  </a:cubicBezTo>
                  <a:cubicBezTo>
                    <a:pt x="-96655" y="-94188"/>
                    <a:pt x="-110755" y="-105155"/>
                    <a:pt x="-125012" y="-115950"/>
                  </a:cubicBezTo>
                  <a:cubicBezTo>
                    <a:pt x="-139269" y="-126746"/>
                    <a:pt x="-153684" y="-137369"/>
                    <a:pt x="-168299" y="-147743"/>
                  </a:cubicBezTo>
                  <a:cubicBezTo>
                    <a:pt x="-182913" y="-158117"/>
                    <a:pt x="-197728" y="-168241"/>
                    <a:pt x="-212777" y="-178032"/>
                  </a:cubicBezTo>
                  <a:cubicBezTo>
                    <a:pt x="-227827" y="-187823"/>
                    <a:pt x="-243110" y="-197280"/>
                    <a:pt x="-258652" y="-206314"/>
                  </a:cubicBezTo>
                  <a:cubicBezTo>
                    <a:pt x="-274194" y="-215349"/>
                    <a:pt x="-289994" y="-223961"/>
                    <a:pt x="-306055" y="-232061"/>
                  </a:cubicBezTo>
                  <a:cubicBezTo>
                    <a:pt x="-322115" y="-240161"/>
                    <a:pt x="-338436" y="-247749"/>
                    <a:pt x="-355016" y="-254742"/>
                  </a:cubicBezTo>
                  <a:cubicBezTo>
                    <a:pt x="-371597" y="-261735"/>
                    <a:pt x="-388437" y="-268133"/>
                    <a:pt x="-405450" y="-273871"/>
                  </a:cubicBezTo>
                  <a:cubicBezTo>
                    <a:pt x="-422464" y="-279609"/>
                    <a:pt x="-439652" y="-284687"/>
                    <a:pt x="-457150" y="-289059"/>
                  </a:cubicBezTo>
                  <a:cubicBezTo>
                    <a:pt x="-474648" y="-293431"/>
                    <a:pt x="-492455" y="-297097"/>
                    <a:pt x="-509812" y="-300060"/>
                  </a:cubicBezTo>
                  <a:cubicBezTo>
                    <a:pt x="-527169" y="-303024"/>
                    <a:pt x="-544076" y="-305284"/>
                    <a:pt x="-563081" y="-306804"/>
                  </a:cubicBezTo>
                  <a:cubicBezTo>
                    <a:pt x="-582086" y="-308324"/>
                    <a:pt x="-603189" y="-309103"/>
                    <a:pt x="-616599" y="-309383"/>
                  </a:cubicBezTo>
                  <a:cubicBezTo>
                    <a:pt x="-630009" y="-309663"/>
                    <a:pt x="-635724" y="-309444"/>
                    <a:pt x="-641440" y="-309225"/>
                  </a:cubicBezTo>
                  <a:cubicBezTo>
                    <a:pt x="-644174" y="-309120"/>
                    <a:pt x="-646000" y="-307515"/>
                    <a:pt x="-646000" y="-305425"/>
                  </a:cubicBezTo>
                  <a:cubicBezTo>
                    <a:pt x="-646000" y="-303335"/>
                    <a:pt x="-644176" y="-301647"/>
                    <a:pt x="-641440" y="-301625"/>
                  </a:cubicBezTo>
                  <a:cubicBezTo>
                    <a:pt x="-635773" y="-301579"/>
                    <a:pt x="-630106" y="-301532"/>
                    <a:pt x="-616893" y="-300642"/>
                  </a:cubicBezTo>
                  <a:cubicBezTo>
                    <a:pt x="-603679" y="-299751"/>
                    <a:pt x="-582919" y="-298016"/>
                    <a:pt x="-564306" y="-295655"/>
                  </a:cubicBezTo>
                  <a:cubicBezTo>
                    <a:pt x="-545693" y="-293293"/>
                    <a:pt x="-529226" y="-290306"/>
                    <a:pt x="-512379" y="-286617"/>
                  </a:cubicBezTo>
                  <a:cubicBezTo>
                    <a:pt x="-495533" y="-282929"/>
                    <a:pt x="-478307" y="-278539"/>
                    <a:pt x="-461444" y="-273484"/>
                  </a:cubicBezTo>
                  <a:cubicBezTo>
                    <a:pt x="-444581" y="-268429"/>
                    <a:pt x="-428082" y="-262709"/>
                    <a:pt x="-411797" y="-256361"/>
                  </a:cubicBezTo>
                  <a:cubicBezTo>
                    <a:pt x="-395513" y="-250013"/>
                    <a:pt x="-379444" y="-243038"/>
                    <a:pt x="-363659" y="-235499"/>
                  </a:cubicBezTo>
                  <a:cubicBezTo>
                    <a:pt x="-347875" y="-227961"/>
                    <a:pt x="-332374" y="-219859"/>
                    <a:pt x="-317144" y="-211269"/>
                  </a:cubicBezTo>
                  <a:cubicBezTo>
                    <a:pt x="-301913" y="-202679"/>
                    <a:pt x="-286953" y="-193600"/>
                    <a:pt x="-272248" y="-184113"/>
                  </a:cubicBezTo>
                  <a:cubicBezTo>
                    <a:pt x="-257543" y="-174625"/>
                    <a:pt x="-243093" y="-164729"/>
                    <a:pt x="-228865" y="-154502"/>
                  </a:cubicBezTo>
                  <a:cubicBezTo>
                    <a:pt x="-214637" y="-144276"/>
                    <a:pt x="-200630" y="-133718"/>
                    <a:pt x="-186802" y="-122904"/>
                  </a:cubicBezTo>
                  <a:cubicBezTo>
                    <a:pt x="-172975" y="-112090"/>
                    <a:pt x="-159326" y="-101019"/>
                    <a:pt x="-145808" y="-89760"/>
                  </a:cubicBezTo>
                  <a:cubicBezTo>
                    <a:pt x="-132290" y="-78500"/>
                    <a:pt x="-118902" y="-67052"/>
                    <a:pt x="-105591" y="-55478"/>
                  </a:cubicBezTo>
                  <a:cubicBezTo>
                    <a:pt x="-92281" y="-43904"/>
                    <a:pt x="-79048" y="-32205"/>
                    <a:pt x="-65837" y="-20438"/>
                  </a:cubicBezTo>
                  <a:cubicBezTo>
                    <a:pt x="-52627" y="-8672"/>
                    <a:pt x="-39440" y="3161"/>
                    <a:pt x="-26219" y="15004"/>
                  </a:cubicBezTo>
                  <a:cubicBezTo>
                    <a:pt x="-12999" y="26846"/>
                    <a:pt x="255" y="38697"/>
                    <a:pt x="13595" y="50503"/>
                  </a:cubicBezTo>
                  <a:cubicBezTo>
                    <a:pt x="26936" y="62308"/>
                    <a:pt x="40363" y="74067"/>
                    <a:pt x="53937" y="85714"/>
                  </a:cubicBezTo>
                  <a:cubicBezTo>
                    <a:pt x="67511" y="97360"/>
                    <a:pt x="81233" y="108893"/>
                    <a:pt x="95129" y="120279"/>
                  </a:cubicBezTo>
                  <a:cubicBezTo>
                    <a:pt x="109024" y="131664"/>
                    <a:pt x="123093" y="142902"/>
                    <a:pt x="137476" y="153818"/>
                  </a:cubicBezTo>
                  <a:cubicBezTo>
                    <a:pt x="151859" y="164733"/>
                    <a:pt x="166556" y="175326"/>
                    <a:pt x="181253" y="185919"/>
                  </a:cubicBezTo>
                  <a:close/>
                </a:path>
              </a:pathLst>
            </a:custGeom>
            <a:solidFill>
              <a:srgbClr val="008080"/>
            </a:solidFill>
            <a:ln w="7600" cap="rnd">
              <a:noFill/>
              <a:round/>
            </a:ln>
          </p:spPr>
        </p:sp>
        <p:sp>
          <p:nvSpPr>
            <p:cNvPr id="116" name="MainTopic"/>
            <p:cNvSpPr/>
            <p:nvPr/>
          </p:nvSpPr>
          <p:spPr>
            <a:xfrm>
              <a:off x="4710" y="3141"/>
              <a:ext cx="1428" cy="1108"/>
            </a:xfrm>
            <a:custGeom>
              <a:avLst/>
              <a:gdLst>
                <a:gd name="rtl" fmla="*/ 135280 w 592800"/>
                <a:gd name="rtt" fmla="*/ 71440 h 296400"/>
                <a:gd name="rtr" fmla="*/ 454480 w 592800"/>
                <a:gd name="rtb" fmla="*/ 238640 h 296400"/>
              </a:gdLst>
              <a:ahLst/>
              <a:cxnLst/>
              <a:rect l="rtl" t="rtt" r="rtr" b="rtb"/>
              <a:pathLst>
                <a:path w="592800" h="296400">
                  <a:moveTo>
                    <a:pt x="30400" y="0"/>
                  </a:moveTo>
                  <a:lnTo>
                    <a:pt x="562400" y="0"/>
                  </a:lnTo>
                  <a:cubicBezTo>
                    <a:pt x="579181" y="0"/>
                    <a:pt x="592800" y="13619"/>
                    <a:pt x="592800" y="30400"/>
                  </a:cubicBezTo>
                  <a:lnTo>
                    <a:pt x="592800" y="266000"/>
                  </a:lnTo>
                  <a:cubicBezTo>
                    <a:pt x="592800" y="282781"/>
                    <a:pt x="579181" y="296400"/>
                    <a:pt x="562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2" action="ppaction://hlinksldjump"/>
                </a:rPr>
                <a:t>压力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07845" y="1988185"/>
            <a:ext cx="1342390" cy="534670"/>
            <a:chOff x="2898" y="3357"/>
            <a:chExt cx="2114" cy="842"/>
          </a:xfrm>
        </p:grpSpPr>
        <p:sp>
          <p:nvSpPr>
            <p:cNvPr id="321" name="MMConnector"/>
            <p:cNvSpPr/>
            <p:nvPr/>
          </p:nvSpPr>
          <p:spPr>
            <a:xfrm>
              <a:off x="4408" y="3863"/>
              <a:ext cx="604" cy="337"/>
            </a:xfrm>
            <a:custGeom>
              <a:avLst/>
              <a:gdLst/>
              <a:ahLst/>
              <a:cxnLst/>
              <a:rect l="0" t="0" r="0" b="0"/>
              <a:pathLst>
                <a:path w="250800" h="90250" fill="none">
                  <a:moveTo>
                    <a:pt x="125400" y="-45125"/>
                  </a:moveTo>
                  <a:cubicBezTo>
                    <a:pt x="14483" y="-45125"/>
                    <a:pt x="-25434" y="45125"/>
                    <a:pt x="-125400" y="4512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300" name="SubTopic"/>
            <p:cNvSpPr/>
            <p:nvPr/>
          </p:nvSpPr>
          <p:spPr>
            <a:xfrm>
              <a:off x="2898" y="3357"/>
              <a:ext cx="1208" cy="675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作用点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93900" y="1470025"/>
            <a:ext cx="1156335" cy="883920"/>
            <a:chOff x="3191" y="2541"/>
            <a:chExt cx="1821" cy="1392"/>
          </a:xfrm>
        </p:grpSpPr>
        <p:sp>
          <p:nvSpPr>
            <p:cNvPr id="322" name="MMConnector"/>
            <p:cNvSpPr/>
            <p:nvPr/>
          </p:nvSpPr>
          <p:spPr>
            <a:xfrm>
              <a:off x="4408" y="3455"/>
              <a:ext cx="604" cy="479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125400" y="64125"/>
                  </a:moveTo>
                  <a:cubicBezTo>
                    <a:pt x="10072" y="64125"/>
                    <a:pt x="-15142" y="-64125"/>
                    <a:pt x="-125400" y="-6412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308" name="SubTopic"/>
            <p:cNvSpPr/>
            <p:nvPr/>
          </p:nvSpPr>
          <p:spPr>
            <a:xfrm>
              <a:off x="3191" y="2541"/>
              <a:ext cx="915" cy="67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239284" y="2675255"/>
            <a:ext cx="2344420" cy="795020"/>
            <a:chOff x="1320" y="4174"/>
            <a:chExt cx="3692" cy="1252"/>
          </a:xfrm>
        </p:grpSpPr>
        <p:sp>
          <p:nvSpPr>
            <p:cNvPr id="390" name="MMConnector"/>
            <p:cNvSpPr/>
            <p:nvPr/>
          </p:nvSpPr>
          <p:spPr>
            <a:xfrm>
              <a:off x="4408" y="4272"/>
              <a:ext cx="604" cy="1154"/>
            </a:xfrm>
            <a:custGeom>
              <a:avLst/>
              <a:gdLst/>
              <a:ahLst/>
              <a:cxnLst/>
              <a:rect l="0" t="0" r="0" b="0"/>
              <a:pathLst>
                <a:path w="250800" h="308750" fill="none">
                  <a:moveTo>
                    <a:pt x="125400" y="-154375"/>
                  </a:moveTo>
                  <a:cubicBezTo>
                    <a:pt x="-9893" y="-154375"/>
                    <a:pt x="31445" y="154375"/>
                    <a:pt x="-125400" y="15437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389" name="SubTopic"/>
            <p:cNvSpPr/>
            <p:nvPr/>
          </p:nvSpPr>
          <p:spPr>
            <a:xfrm>
              <a:off x="1320" y="4174"/>
              <a:ext cx="2787" cy="675"/>
            </a:xfrm>
            <a:custGeom>
              <a:avLst/>
              <a:gdLst>
                <a:gd name="rtl" fmla="*/ 54150 w 866400"/>
                <a:gd name="rtt" fmla="*/ 26030 h 180500"/>
                <a:gd name="rtr" fmla="*/ 814150 w 866400"/>
                <a:gd name="rtb" fmla="*/ 162830 h 180500"/>
              </a:gdLst>
              <a:ahLst/>
              <a:cxnLst/>
              <a:rect l="rtl" t="rtt" r="rtr" b="rtb"/>
              <a:pathLst>
                <a:path w="866400" h="180500" stroke="0">
                  <a:moveTo>
                    <a:pt x="0" y="0"/>
                  </a:moveTo>
                  <a:lnTo>
                    <a:pt x="866400" y="0"/>
                  </a:lnTo>
                  <a:lnTo>
                    <a:pt x="866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866400" h="180500" fill="none">
                  <a:moveTo>
                    <a:pt x="0" y="180500"/>
                  </a:moveTo>
                  <a:lnTo>
                    <a:pt x="8664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与重力的关系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09665" y="1327785"/>
            <a:ext cx="2099310" cy="2560955"/>
            <a:chOff x="10004" y="3091"/>
            <a:chExt cx="3306" cy="4033"/>
          </a:xfrm>
        </p:grpSpPr>
        <p:sp>
          <p:nvSpPr>
            <p:cNvPr id="115" name="MMConnector"/>
            <p:cNvSpPr/>
            <p:nvPr/>
          </p:nvSpPr>
          <p:spPr>
            <a:xfrm>
              <a:off x="10004" y="4970"/>
              <a:ext cx="1521" cy="2154"/>
            </a:xfrm>
            <a:custGeom>
              <a:avLst/>
              <a:gdLst/>
              <a:ahLst/>
              <a:cxnLst/>
              <a:rect l="0" t="0" r="0" b="0"/>
              <a:pathLst>
                <a:path w="838805" h="480327">
                  <a:moveTo>
                    <a:pt x="-212353" y="146276"/>
                  </a:moveTo>
                  <a:cubicBezTo>
                    <a:pt x="-228284" y="156905"/>
                    <a:pt x="-231979" y="174150"/>
                    <a:pt x="-223736" y="186237"/>
                  </a:cubicBezTo>
                  <a:cubicBezTo>
                    <a:pt x="-215493" y="198323"/>
                    <a:pt x="-197802" y="201580"/>
                    <a:pt x="-182377" y="190227"/>
                  </a:cubicBezTo>
                  <a:cubicBezTo>
                    <a:pt x="-167782" y="179485"/>
                    <a:pt x="-153187" y="168743"/>
                    <a:pt x="-138914" y="157677"/>
                  </a:cubicBezTo>
                  <a:cubicBezTo>
                    <a:pt x="-124641" y="146611"/>
                    <a:pt x="-110689" y="135221"/>
                    <a:pt x="-96916" y="123682"/>
                  </a:cubicBezTo>
                  <a:cubicBezTo>
                    <a:pt x="-83142" y="112144"/>
                    <a:pt x="-69546" y="100456"/>
                    <a:pt x="-56102" y="88655"/>
                  </a:cubicBezTo>
                  <a:cubicBezTo>
                    <a:pt x="-42658" y="76854"/>
                    <a:pt x="-29365" y="64939"/>
                    <a:pt x="-16161" y="52976"/>
                  </a:cubicBezTo>
                  <a:cubicBezTo>
                    <a:pt x="-2958" y="41013"/>
                    <a:pt x="10155" y="29002"/>
                    <a:pt x="23233" y="16998"/>
                  </a:cubicBezTo>
                  <a:cubicBezTo>
                    <a:pt x="36311" y="4994"/>
                    <a:pt x="49353" y="-7003"/>
                    <a:pt x="62416" y="-18937"/>
                  </a:cubicBezTo>
                  <a:cubicBezTo>
                    <a:pt x="75480" y="-30871"/>
                    <a:pt x="88563" y="-42741"/>
                    <a:pt x="101723" y="-54490"/>
                  </a:cubicBezTo>
                  <a:cubicBezTo>
                    <a:pt x="114883" y="-66239"/>
                    <a:pt x="128119" y="-77866"/>
                    <a:pt x="141485" y="-89310"/>
                  </a:cubicBezTo>
                  <a:cubicBezTo>
                    <a:pt x="154850" y="-100754"/>
                    <a:pt x="168345" y="-112014"/>
                    <a:pt x="182020" y="-123024"/>
                  </a:cubicBezTo>
                  <a:cubicBezTo>
                    <a:pt x="195694" y="-134034"/>
                    <a:pt x="209548" y="-144792"/>
                    <a:pt x="223626" y="-155227"/>
                  </a:cubicBezTo>
                  <a:cubicBezTo>
                    <a:pt x="237703" y="-165662"/>
                    <a:pt x="252004" y="-175773"/>
                    <a:pt x="266564" y="-185481"/>
                  </a:cubicBezTo>
                  <a:cubicBezTo>
                    <a:pt x="281124" y="-195189"/>
                    <a:pt x="295942" y="-204495"/>
                    <a:pt x="311037" y="-213317"/>
                  </a:cubicBezTo>
                  <a:cubicBezTo>
                    <a:pt x="326133" y="-222139"/>
                    <a:pt x="341505" y="-230479"/>
                    <a:pt x="357167" y="-238258"/>
                  </a:cubicBezTo>
                  <a:cubicBezTo>
                    <a:pt x="372829" y="-246037"/>
                    <a:pt x="388781" y="-253256"/>
                    <a:pt x="404969" y="-259847"/>
                  </a:cubicBezTo>
                  <a:cubicBezTo>
                    <a:pt x="421157" y="-266439"/>
                    <a:pt x="437581" y="-272403"/>
                    <a:pt x="454341" y="-277698"/>
                  </a:cubicBezTo>
                  <a:cubicBezTo>
                    <a:pt x="471100" y="-282993"/>
                    <a:pt x="488196" y="-287619"/>
                    <a:pt x="505069" y="-291535"/>
                  </a:cubicBezTo>
                  <a:cubicBezTo>
                    <a:pt x="521941" y="-295451"/>
                    <a:pt x="538591" y="-298658"/>
                    <a:pt x="556854" y="-301233"/>
                  </a:cubicBezTo>
                  <a:cubicBezTo>
                    <a:pt x="575117" y="-303809"/>
                    <a:pt x="594994" y="-305753"/>
                    <a:pt x="609360" y="-306822"/>
                  </a:cubicBezTo>
                  <a:cubicBezTo>
                    <a:pt x="623727" y="-307890"/>
                    <a:pt x="632583" y="-308083"/>
                    <a:pt x="641440" y="-308275"/>
                  </a:cubicBezTo>
                  <a:cubicBezTo>
                    <a:pt x="644175" y="-308334"/>
                    <a:pt x="646000" y="-309985"/>
                    <a:pt x="646000" y="-312075"/>
                  </a:cubicBezTo>
                  <a:cubicBezTo>
                    <a:pt x="646000" y="-314165"/>
                    <a:pt x="644175" y="-315808"/>
                    <a:pt x="641440" y="-315875"/>
                  </a:cubicBezTo>
                  <a:cubicBezTo>
                    <a:pt x="632493" y="-316093"/>
                    <a:pt x="623547" y="-316311"/>
                    <a:pt x="608955" y="-315900"/>
                  </a:cubicBezTo>
                  <a:cubicBezTo>
                    <a:pt x="594364" y="-315489"/>
                    <a:pt x="574127" y="-314448"/>
                    <a:pt x="555452" y="-312686"/>
                  </a:cubicBezTo>
                  <a:cubicBezTo>
                    <a:pt x="536777" y="-310924"/>
                    <a:pt x="519663" y="-308442"/>
                    <a:pt x="502258" y="-305239"/>
                  </a:cubicBezTo>
                  <a:cubicBezTo>
                    <a:pt x="484852" y="-302036"/>
                    <a:pt x="467155" y="-298112"/>
                    <a:pt x="449740" y="-293480"/>
                  </a:cubicBezTo>
                  <a:cubicBezTo>
                    <a:pt x="432326" y="-288849"/>
                    <a:pt x="415195" y="-283508"/>
                    <a:pt x="398261" y="-277506"/>
                  </a:cubicBezTo>
                  <a:cubicBezTo>
                    <a:pt x="381327" y="-271505"/>
                    <a:pt x="364590" y="-264841"/>
                    <a:pt x="348121" y="-257587"/>
                  </a:cubicBezTo>
                  <a:cubicBezTo>
                    <a:pt x="331651" y="-250332"/>
                    <a:pt x="315449" y="-242485"/>
                    <a:pt x="299516" y="-234133"/>
                  </a:cubicBezTo>
                  <a:cubicBezTo>
                    <a:pt x="283583" y="-225781"/>
                    <a:pt x="267919" y="-216922"/>
                    <a:pt x="252519" y="-207648"/>
                  </a:cubicBezTo>
                  <a:cubicBezTo>
                    <a:pt x="237118" y="-198375"/>
                    <a:pt x="221981" y="-188685"/>
                    <a:pt x="207081" y="-178670"/>
                  </a:cubicBezTo>
                  <a:cubicBezTo>
                    <a:pt x="192182" y="-168655"/>
                    <a:pt x="177519" y="-158314"/>
                    <a:pt x="163058" y="-147730"/>
                  </a:cubicBezTo>
                  <a:cubicBezTo>
                    <a:pt x="148597" y="-137147"/>
                    <a:pt x="134337" y="-126321"/>
                    <a:pt x="120233" y="-115329"/>
                  </a:cubicBezTo>
                  <a:cubicBezTo>
                    <a:pt x="106130" y="-104337"/>
                    <a:pt x="92184" y="-93180"/>
                    <a:pt x="78347" y="-81927"/>
                  </a:cubicBezTo>
                  <a:cubicBezTo>
                    <a:pt x="64510" y="-70675"/>
                    <a:pt x="50782" y="-59327"/>
                    <a:pt x="37115" y="-47951"/>
                  </a:cubicBezTo>
                  <a:cubicBezTo>
                    <a:pt x="23448" y="-36574"/>
                    <a:pt x="9841" y="-25168"/>
                    <a:pt x="-3754" y="-13796"/>
                  </a:cubicBezTo>
                  <a:cubicBezTo>
                    <a:pt x="-17350" y="-2425"/>
                    <a:pt x="-30934" y="8912"/>
                    <a:pt x="-44553" y="20154"/>
                  </a:cubicBezTo>
                  <a:cubicBezTo>
                    <a:pt x="-58172" y="31397"/>
                    <a:pt x="-71825" y="42544"/>
                    <a:pt x="-85562" y="53525"/>
                  </a:cubicBezTo>
                  <a:cubicBezTo>
                    <a:pt x="-99299" y="64505"/>
                    <a:pt x="-113119" y="75319"/>
                    <a:pt x="-127045" y="85933"/>
                  </a:cubicBezTo>
                  <a:cubicBezTo>
                    <a:pt x="-140972" y="96548"/>
                    <a:pt x="-155006" y="106963"/>
                    <a:pt x="-169242" y="116986"/>
                  </a:cubicBezTo>
                  <a:cubicBezTo>
                    <a:pt x="-183477" y="127010"/>
                    <a:pt x="-197915" y="136643"/>
                    <a:pt x="-212353" y="146276"/>
                  </a:cubicBezTo>
                  <a:close/>
                </a:path>
              </a:pathLst>
            </a:custGeom>
            <a:solidFill>
              <a:srgbClr val="008080"/>
            </a:solidFill>
            <a:ln w="7600" cap="rnd">
              <a:solidFill>
                <a:srgbClr val="008080"/>
              </a:solidFill>
              <a:round/>
            </a:ln>
          </p:spPr>
        </p:sp>
        <p:sp>
          <p:nvSpPr>
            <p:cNvPr id="114" name="MainTopic"/>
            <p:cNvSpPr/>
            <p:nvPr/>
          </p:nvSpPr>
          <p:spPr>
            <a:xfrm>
              <a:off x="11187" y="3091"/>
              <a:ext cx="2123" cy="1108"/>
            </a:xfrm>
            <a:custGeom>
              <a:avLst/>
              <a:gdLst>
                <a:gd name="rtl" fmla="*/ 135280 w 881600"/>
                <a:gd name="rtt" fmla="*/ 71440 h 296400"/>
                <a:gd name="rtr" fmla="*/ 743280 w 881600"/>
                <a:gd name="rtb" fmla="*/ 238640 h 296400"/>
              </a:gdLst>
              <a:ahLst/>
              <a:cxnLst/>
              <a:rect l="rtl" t="rtt" r="rtr" b="rtb"/>
              <a:pathLst>
                <a:path w="881600" h="296400">
                  <a:moveTo>
                    <a:pt x="30400" y="0"/>
                  </a:moveTo>
                  <a:lnTo>
                    <a:pt x="851200" y="0"/>
                  </a:lnTo>
                  <a:cubicBezTo>
                    <a:pt x="867981" y="0"/>
                    <a:pt x="881600" y="13619"/>
                    <a:pt x="881600" y="30400"/>
                  </a:cubicBezTo>
                  <a:lnTo>
                    <a:pt x="881600" y="266000"/>
                  </a:lnTo>
                  <a:cubicBezTo>
                    <a:pt x="881600" y="282781"/>
                    <a:pt x="867981" y="296400"/>
                    <a:pt x="8512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2" action="ppaction://hlinksldjump"/>
                </a:rPr>
                <a:t>固体压强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01380" y="687705"/>
            <a:ext cx="772160" cy="1273810"/>
            <a:chOff x="13613" y="2083"/>
            <a:chExt cx="1216" cy="2006"/>
          </a:xfrm>
        </p:grpSpPr>
        <p:sp>
          <p:nvSpPr>
            <p:cNvPr id="297" name="MMConnector"/>
            <p:cNvSpPr/>
            <p:nvPr/>
          </p:nvSpPr>
          <p:spPr>
            <a:xfrm>
              <a:off x="13613" y="3201"/>
              <a:ext cx="604" cy="888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-125400" y="118750"/>
                  </a:moveTo>
                  <a:cubicBezTo>
                    <a:pt x="2259" y="118750"/>
                    <a:pt x="-13632" y="-118750"/>
                    <a:pt x="125400" y="-118750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276" name="SubTopic"/>
            <p:cNvSpPr/>
            <p:nvPr/>
          </p:nvSpPr>
          <p:spPr>
            <a:xfrm>
              <a:off x="13915" y="2083"/>
              <a:ext cx="915" cy="67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01380" y="1205865"/>
            <a:ext cx="772160" cy="495300"/>
            <a:chOff x="13613" y="2899"/>
            <a:chExt cx="1216" cy="780"/>
          </a:xfrm>
        </p:grpSpPr>
        <p:sp>
          <p:nvSpPr>
            <p:cNvPr id="392" name="MMConnector"/>
            <p:cNvSpPr/>
            <p:nvPr/>
          </p:nvSpPr>
          <p:spPr>
            <a:xfrm>
              <a:off x="13613" y="3609"/>
              <a:ext cx="604" cy="71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-125400" y="9500"/>
                  </a:moveTo>
                  <a:cubicBezTo>
                    <a:pt x="-25080" y="9500"/>
                    <a:pt x="50160" y="-9500"/>
                    <a:pt x="125400" y="-9500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391" name="SubTopic"/>
            <p:cNvSpPr/>
            <p:nvPr/>
          </p:nvSpPr>
          <p:spPr>
            <a:xfrm>
              <a:off x="13915" y="2899"/>
              <a:ext cx="915" cy="67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公式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01380" y="1724660"/>
            <a:ext cx="1288415" cy="665480"/>
            <a:chOff x="13613" y="3716"/>
            <a:chExt cx="2029" cy="1048"/>
          </a:xfrm>
        </p:grpSpPr>
        <p:sp>
          <p:nvSpPr>
            <p:cNvPr id="151" name="MMConnector"/>
            <p:cNvSpPr/>
            <p:nvPr/>
          </p:nvSpPr>
          <p:spPr>
            <a:xfrm>
              <a:off x="13613" y="4018"/>
              <a:ext cx="604" cy="746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50" name="SubTopic"/>
            <p:cNvSpPr/>
            <p:nvPr/>
          </p:nvSpPr>
          <p:spPr>
            <a:xfrm>
              <a:off x="13926" y="3716"/>
              <a:ext cx="1716" cy="675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物理意义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01380" y="2175510"/>
            <a:ext cx="2204085" cy="991870"/>
            <a:chOff x="13613" y="4426"/>
            <a:chExt cx="3471" cy="1562"/>
          </a:xfrm>
        </p:grpSpPr>
        <p:sp>
          <p:nvSpPr>
            <p:cNvPr id="153" name="MMConnector"/>
            <p:cNvSpPr/>
            <p:nvPr/>
          </p:nvSpPr>
          <p:spPr>
            <a:xfrm>
              <a:off x="13613" y="4426"/>
              <a:ext cx="604" cy="1562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-125400" y="-209000"/>
                  </a:moveTo>
                  <a:cubicBezTo>
                    <a:pt x="20723" y="-209000"/>
                    <a:pt x="-56714" y="209000"/>
                    <a:pt x="125400" y="209000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52" name="SubTopic"/>
            <p:cNvSpPr/>
            <p:nvPr/>
          </p:nvSpPr>
          <p:spPr>
            <a:xfrm>
              <a:off x="13878" y="4533"/>
              <a:ext cx="3207" cy="675"/>
            </a:xfrm>
            <a:custGeom>
              <a:avLst/>
              <a:gdLst>
                <a:gd name="rtl" fmla="*/ 54150 w 988000"/>
                <a:gd name="rtt" fmla="*/ 26030 h 180500"/>
                <a:gd name="rtr" fmla="*/ 935750 w 988000"/>
                <a:gd name="rtb" fmla="*/ 162830 h 180500"/>
              </a:gdLst>
              <a:ahLst/>
              <a:cxnLst/>
              <a:rect l="rtl" t="rtt" r="rtr" b="rtb"/>
              <a:pathLst>
                <a:path w="988000" h="180500" stroke="0">
                  <a:moveTo>
                    <a:pt x="0" y="0"/>
                  </a:moveTo>
                  <a:lnTo>
                    <a:pt x="988000" y="0"/>
                  </a:lnTo>
                  <a:lnTo>
                    <a:pt x="988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988000" h="180500" fill="none">
                  <a:moveTo>
                    <a:pt x="0" y="180500"/>
                  </a:moveTo>
                  <a:lnTo>
                    <a:pt x="988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 dirty="0" err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改变压强的方法</a:t>
              </a:r>
              <a:endParaRPr sz="24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12850" y="3331845"/>
            <a:ext cx="1528445" cy="1663065"/>
            <a:chOff x="1910" y="5473"/>
            <a:chExt cx="2407" cy="2619"/>
          </a:xfrm>
        </p:grpSpPr>
        <p:sp>
          <p:nvSpPr>
            <p:cNvPr id="155" name="MMConnector"/>
            <p:cNvSpPr/>
            <p:nvPr/>
          </p:nvSpPr>
          <p:spPr>
            <a:xfrm>
              <a:off x="3713" y="6796"/>
              <a:ext cx="604" cy="1296"/>
            </a:xfrm>
            <a:custGeom>
              <a:avLst/>
              <a:gdLst/>
              <a:ahLst/>
              <a:cxnLst/>
              <a:rect l="0" t="0" r="0" b="0"/>
              <a:pathLst>
                <a:path w="250800" h="346750" fill="none">
                  <a:moveTo>
                    <a:pt x="125400" y="173375"/>
                  </a:moveTo>
                  <a:cubicBezTo>
                    <a:pt x="-13793" y="173375"/>
                    <a:pt x="40543" y="-173375"/>
                    <a:pt x="-125400" y="-17337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54" name="SubTopic"/>
            <p:cNvSpPr/>
            <p:nvPr/>
          </p:nvSpPr>
          <p:spPr>
            <a:xfrm>
              <a:off x="1910" y="5473"/>
              <a:ext cx="1501" cy="675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产生原因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12850" y="3850640"/>
            <a:ext cx="1528445" cy="883920"/>
            <a:chOff x="1910" y="6290"/>
            <a:chExt cx="2407" cy="1392"/>
          </a:xfrm>
        </p:grpSpPr>
        <p:sp>
          <p:nvSpPr>
            <p:cNvPr id="158" name="MMConnector"/>
            <p:cNvSpPr/>
            <p:nvPr/>
          </p:nvSpPr>
          <p:spPr>
            <a:xfrm>
              <a:off x="3713" y="7204"/>
              <a:ext cx="604" cy="479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125400" y="64125"/>
                  </a:moveTo>
                  <a:cubicBezTo>
                    <a:pt x="10072" y="64125"/>
                    <a:pt x="-15142" y="-64125"/>
                    <a:pt x="-125400" y="-6412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57" name="SubTopic"/>
            <p:cNvSpPr/>
            <p:nvPr/>
          </p:nvSpPr>
          <p:spPr>
            <a:xfrm>
              <a:off x="1910" y="6290"/>
              <a:ext cx="1501" cy="675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84960" y="4369435"/>
            <a:ext cx="1156335" cy="534035"/>
            <a:chOff x="2496" y="7107"/>
            <a:chExt cx="1821" cy="841"/>
          </a:xfrm>
        </p:grpSpPr>
        <p:sp>
          <p:nvSpPr>
            <p:cNvPr id="160" name="MMConnector"/>
            <p:cNvSpPr/>
            <p:nvPr/>
          </p:nvSpPr>
          <p:spPr>
            <a:xfrm>
              <a:off x="3713" y="7612"/>
              <a:ext cx="604" cy="337"/>
            </a:xfrm>
            <a:custGeom>
              <a:avLst/>
              <a:gdLst/>
              <a:ahLst/>
              <a:cxnLst/>
              <a:rect l="0" t="0" r="0" b="0"/>
              <a:pathLst>
                <a:path w="250800" h="90250" fill="none">
                  <a:moveTo>
                    <a:pt x="125400" y="-45125"/>
                  </a:moveTo>
                  <a:cubicBezTo>
                    <a:pt x="14483" y="-45125"/>
                    <a:pt x="-25434" y="45125"/>
                    <a:pt x="-125400" y="4512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59" name="SubTopic"/>
            <p:cNvSpPr/>
            <p:nvPr/>
          </p:nvSpPr>
          <p:spPr>
            <a:xfrm>
              <a:off x="2496" y="7107"/>
              <a:ext cx="915" cy="67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公式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98905" y="5079365"/>
            <a:ext cx="1342390" cy="991870"/>
            <a:chOff x="2203" y="8225"/>
            <a:chExt cx="2114" cy="1562"/>
          </a:xfrm>
        </p:grpSpPr>
        <p:sp>
          <p:nvSpPr>
            <p:cNvPr id="162" name="MMConnector"/>
            <p:cNvSpPr/>
            <p:nvPr/>
          </p:nvSpPr>
          <p:spPr>
            <a:xfrm>
              <a:off x="3713" y="8225"/>
              <a:ext cx="604" cy="1562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125400" y="-209000"/>
                  </a:moveTo>
                  <a:cubicBezTo>
                    <a:pt x="-20723" y="-209000"/>
                    <a:pt x="56714" y="209000"/>
                    <a:pt x="-125400" y="209000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61" name="SubTopic"/>
            <p:cNvSpPr/>
            <p:nvPr/>
          </p:nvSpPr>
          <p:spPr>
            <a:xfrm>
              <a:off x="2203" y="8331"/>
              <a:ext cx="1208" cy="675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连通器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4340" y="4887595"/>
            <a:ext cx="1156335" cy="817245"/>
            <a:chOff x="684" y="7923"/>
            <a:chExt cx="1821" cy="1287"/>
          </a:xfrm>
        </p:grpSpPr>
        <p:sp>
          <p:nvSpPr>
            <p:cNvPr id="165" name="MMConnector"/>
            <p:cNvSpPr/>
            <p:nvPr/>
          </p:nvSpPr>
          <p:spPr>
            <a:xfrm>
              <a:off x="1901" y="8802"/>
              <a:ext cx="604" cy="408"/>
            </a:xfrm>
            <a:custGeom>
              <a:avLst/>
              <a:gdLst/>
              <a:ahLst/>
              <a:cxnLst/>
              <a:rect l="0" t="0" r="0" b="0"/>
              <a:pathLst>
                <a:path w="250800" h="109250" fill="none">
                  <a:moveTo>
                    <a:pt x="125400" y="54625"/>
                  </a:moveTo>
                  <a:cubicBezTo>
                    <a:pt x="12272" y="54625"/>
                    <a:pt x="-20275" y="-54625"/>
                    <a:pt x="-125400" y="-5462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63" name="SubTopic"/>
            <p:cNvSpPr/>
            <p:nvPr/>
          </p:nvSpPr>
          <p:spPr>
            <a:xfrm>
              <a:off x="684" y="7923"/>
              <a:ext cx="915" cy="67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4340" y="5406390"/>
            <a:ext cx="1156335" cy="557530"/>
            <a:chOff x="684" y="8740"/>
            <a:chExt cx="1821" cy="878"/>
          </a:xfrm>
        </p:grpSpPr>
        <p:sp>
          <p:nvSpPr>
            <p:cNvPr id="167" name="MMConnector"/>
            <p:cNvSpPr/>
            <p:nvPr/>
          </p:nvSpPr>
          <p:spPr>
            <a:xfrm>
              <a:off x="1901" y="9210"/>
              <a:ext cx="604" cy="408"/>
            </a:xfrm>
            <a:custGeom>
              <a:avLst/>
              <a:gdLst/>
              <a:ahLst/>
              <a:cxnLst/>
              <a:rect l="0" t="0" r="0" b="0"/>
              <a:pathLst>
                <a:path w="250800" h="109250" fill="none">
                  <a:moveTo>
                    <a:pt x="125400" y="-54625"/>
                  </a:moveTo>
                  <a:cubicBezTo>
                    <a:pt x="12272" y="-54625"/>
                    <a:pt x="-20275" y="54625"/>
                    <a:pt x="-125400" y="5462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66" name="SubTopic"/>
            <p:cNvSpPr/>
            <p:nvPr/>
          </p:nvSpPr>
          <p:spPr>
            <a:xfrm>
              <a:off x="684" y="8740"/>
              <a:ext cx="915" cy="675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96990" y="3223260"/>
            <a:ext cx="1962150" cy="703580"/>
            <a:chOff x="10074" y="5189"/>
            <a:chExt cx="3090" cy="1108"/>
          </a:xfrm>
        </p:grpSpPr>
        <p:sp>
          <p:nvSpPr>
            <p:cNvPr id="105" name="MMConnector"/>
            <p:cNvSpPr/>
            <p:nvPr/>
          </p:nvSpPr>
          <p:spPr>
            <a:xfrm rot="20760000">
              <a:off x="10074" y="5524"/>
              <a:ext cx="1191" cy="490"/>
            </a:xfrm>
            <a:custGeom>
              <a:avLst/>
              <a:gdLst/>
              <a:ahLst/>
              <a:cxnLst/>
              <a:rect l="0" t="0" r="0" b="0"/>
              <a:pathLst>
                <a:path w="807240" h="199031">
                  <a:moveTo>
                    <a:pt x="-158420" y="-89686"/>
                  </a:moveTo>
                  <a:cubicBezTo>
                    <a:pt x="-176633" y="-95612"/>
                    <a:pt x="-192408" y="-87042"/>
                    <a:pt x="-196467" y="-72986"/>
                  </a:cubicBezTo>
                  <a:cubicBezTo>
                    <a:pt x="-200526" y="-58931"/>
                    <a:pt x="-191688" y="-43498"/>
                    <a:pt x="-173180" y="-38575"/>
                  </a:cubicBezTo>
                  <a:cubicBezTo>
                    <a:pt x="-156213" y="-34062"/>
                    <a:pt x="-139246" y="-29549"/>
                    <a:pt x="-122308" y="-24824"/>
                  </a:cubicBezTo>
                  <a:cubicBezTo>
                    <a:pt x="-105369" y="-20100"/>
                    <a:pt x="-88459" y="-15163"/>
                    <a:pt x="-71558" y="-10121"/>
                  </a:cubicBezTo>
                  <a:cubicBezTo>
                    <a:pt x="-54658" y="-5079"/>
                    <a:pt x="-37768" y="68"/>
                    <a:pt x="-20878" y="5295"/>
                  </a:cubicBezTo>
                  <a:cubicBezTo>
                    <a:pt x="-3988" y="10522"/>
                    <a:pt x="12901" y="15828"/>
                    <a:pt x="29803" y="21160"/>
                  </a:cubicBezTo>
                  <a:cubicBezTo>
                    <a:pt x="46705" y="26492"/>
                    <a:pt x="63621" y="31851"/>
                    <a:pt x="80563" y="37186"/>
                  </a:cubicBezTo>
                  <a:cubicBezTo>
                    <a:pt x="97505" y="42521"/>
                    <a:pt x="114475" y="47833"/>
                    <a:pt x="131485" y="53068"/>
                  </a:cubicBezTo>
                  <a:cubicBezTo>
                    <a:pt x="148495" y="58304"/>
                    <a:pt x="165546" y="63462"/>
                    <a:pt x="182649" y="68489"/>
                  </a:cubicBezTo>
                  <a:cubicBezTo>
                    <a:pt x="199752" y="73516"/>
                    <a:pt x="216907" y="78411"/>
                    <a:pt x="234124" y="83121"/>
                  </a:cubicBezTo>
                  <a:cubicBezTo>
                    <a:pt x="251341" y="87831"/>
                    <a:pt x="268619" y="92355"/>
                    <a:pt x="285961" y="96641"/>
                  </a:cubicBezTo>
                  <a:cubicBezTo>
                    <a:pt x="303303" y="100926"/>
                    <a:pt x="320709" y="104974"/>
                    <a:pt x="338185" y="108733"/>
                  </a:cubicBezTo>
                  <a:cubicBezTo>
                    <a:pt x="355661" y="112493"/>
                    <a:pt x="373206" y="115966"/>
                    <a:pt x="390788" y="119109"/>
                  </a:cubicBezTo>
                  <a:cubicBezTo>
                    <a:pt x="408369" y="122251"/>
                    <a:pt x="425986" y="125064"/>
                    <a:pt x="443730" y="127512"/>
                  </a:cubicBezTo>
                  <a:cubicBezTo>
                    <a:pt x="461474" y="129959"/>
                    <a:pt x="479344" y="132041"/>
                    <a:pt x="496941" y="133736"/>
                  </a:cubicBezTo>
                  <a:cubicBezTo>
                    <a:pt x="514538" y="135431"/>
                    <a:pt x="531861" y="136739"/>
                    <a:pt x="550325" y="137634"/>
                  </a:cubicBezTo>
                  <a:cubicBezTo>
                    <a:pt x="568790" y="138529"/>
                    <a:pt x="588396" y="139010"/>
                    <a:pt x="603772" y="139119"/>
                  </a:cubicBezTo>
                  <a:cubicBezTo>
                    <a:pt x="619148" y="139228"/>
                    <a:pt x="630294" y="138964"/>
                    <a:pt x="641440" y="138700"/>
                  </a:cubicBezTo>
                  <a:cubicBezTo>
                    <a:pt x="644175" y="138635"/>
                    <a:pt x="646000" y="136990"/>
                    <a:pt x="646000" y="134900"/>
                  </a:cubicBezTo>
                  <a:cubicBezTo>
                    <a:pt x="646000" y="132810"/>
                    <a:pt x="644175" y="131185"/>
                    <a:pt x="641440" y="131100"/>
                  </a:cubicBezTo>
                  <a:cubicBezTo>
                    <a:pt x="630371" y="130758"/>
                    <a:pt x="619301" y="130415"/>
                    <a:pt x="604082" y="129476"/>
                  </a:cubicBezTo>
                  <a:cubicBezTo>
                    <a:pt x="588863" y="128537"/>
                    <a:pt x="569494" y="127001"/>
                    <a:pt x="551299" y="125120"/>
                  </a:cubicBezTo>
                  <a:cubicBezTo>
                    <a:pt x="533103" y="123240"/>
                    <a:pt x="516081" y="121015"/>
                    <a:pt x="498824" y="118396"/>
                  </a:cubicBezTo>
                  <a:cubicBezTo>
                    <a:pt x="481566" y="115778"/>
                    <a:pt x="464074" y="112765"/>
                    <a:pt x="446737" y="109401"/>
                  </a:cubicBezTo>
                  <a:cubicBezTo>
                    <a:pt x="429400" y="106038"/>
                    <a:pt x="412217" y="102323"/>
                    <a:pt x="395091" y="98287"/>
                  </a:cubicBezTo>
                  <a:cubicBezTo>
                    <a:pt x="377965" y="94251"/>
                    <a:pt x="360896" y="89893"/>
                    <a:pt x="343906" y="85255"/>
                  </a:cubicBezTo>
                  <a:cubicBezTo>
                    <a:pt x="326917" y="80618"/>
                    <a:pt x="310009" y="75700"/>
                    <a:pt x="293165" y="70548"/>
                  </a:cubicBezTo>
                  <a:cubicBezTo>
                    <a:pt x="276320" y="65396"/>
                    <a:pt x="259541" y="60009"/>
                    <a:pt x="242814" y="54436"/>
                  </a:cubicBezTo>
                  <a:cubicBezTo>
                    <a:pt x="226087" y="48864"/>
                    <a:pt x="209412" y="43105"/>
                    <a:pt x="192772" y="37211"/>
                  </a:cubicBezTo>
                  <a:cubicBezTo>
                    <a:pt x="176132" y="31316"/>
                    <a:pt x="159526" y="25286"/>
                    <a:pt x="142935" y="19171"/>
                  </a:cubicBezTo>
                  <a:cubicBezTo>
                    <a:pt x="126344" y="13056"/>
                    <a:pt x="109767" y="6855"/>
                    <a:pt x="93183" y="620"/>
                  </a:cubicBezTo>
                  <a:cubicBezTo>
                    <a:pt x="76599" y="-5615"/>
                    <a:pt x="60009" y="-11886"/>
                    <a:pt x="43391" y="-18144"/>
                  </a:cubicBezTo>
                  <a:cubicBezTo>
                    <a:pt x="26774" y="-24401"/>
                    <a:pt x="10130" y="-30647"/>
                    <a:pt x="-6562" y="-36828"/>
                  </a:cubicBezTo>
                  <a:cubicBezTo>
                    <a:pt x="-23254" y="-43010"/>
                    <a:pt x="-39993" y="-49128"/>
                    <a:pt x="-56789" y="-55154"/>
                  </a:cubicBezTo>
                  <a:cubicBezTo>
                    <a:pt x="-73585" y="-61181"/>
                    <a:pt x="-90436" y="-67116"/>
                    <a:pt x="-107384" y="-72856"/>
                  </a:cubicBezTo>
                  <a:cubicBezTo>
                    <a:pt x="-124332" y="-78596"/>
                    <a:pt x="-141376" y="-84141"/>
                    <a:pt x="-158420" y="-89686"/>
                  </a:cubicBezTo>
                  <a:close/>
                </a:path>
              </a:pathLst>
            </a:custGeom>
            <a:solidFill>
              <a:srgbClr val="008080"/>
            </a:solidFill>
            <a:ln w="7600" cap="rnd">
              <a:solidFill>
                <a:srgbClr val="008080"/>
              </a:solidFill>
              <a:round/>
            </a:ln>
          </p:spPr>
        </p:sp>
        <p:sp>
          <p:nvSpPr>
            <p:cNvPr id="104" name="MainTopic"/>
            <p:cNvSpPr/>
            <p:nvPr/>
          </p:nvSpPr>
          <p:spPr>
            <a:xfrm>
              <a:off x="11072" y="5189"/>
              <a:ext cx="2092" cy="1108"/>
            </a:xfrm>
            <a:custGeom>
              <a:avLst/>
              <a:gdLst>
                <a:gd name="rtl" fmla="*/ 135280 w 881600"/>
                <a:gd name="rtt" fmla="*/ 71440 h 296400"/>
                <a:gd name="rtr" fmla="*/ 743280 w 881600"/>
                <a:gd name="rtb" fmla="*/ 238640 h 296400"/>
              </a:gdLst>
              <a:ahLst/>
              <a:cxnLst/>
              <a:rect l="rtl" t="rtt" r="rtr" b="rtb"/>
              <a:pathLst>
                <a:path w="881600" h="296400">
                  <a:moveTo>
                    <a:pt x="30400" y="0"/>
                  </a:moveTo>
                  <a:lnTo>
                    <a:pt x="851200" y="0"/>
                  </a:lnTo>
                  <a:cubicBezTo>
                    <a:pt x="867981" y="0"/>
                    <a:pt x="881600" y="13619"/>
                    <a:pt x="881600" y="30400"/>
                  </a:cubicBezTo>
                  <a:lnTo>
                    <a:pt x="881600" y="266000"/>
                  </a:lnTo>
                  <a:cubicBezTo>
                    <a:pt x="881600" y="282781"/>
                    <a:pt x="867981" y="296400"/>
                    <a:pt x="8512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2" action="ppaction://hlinksldjump"/>
                </a:rPr>
                <a:t>大气压强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49005" y="2770505"/>
            <a:ext cx="3235668" cy="884555"/>
            <a:chOff x="13387" y="5832"/>
            <a:chExt cx="5171" cy="1393"/>
          </a:xfrm>
        </p:grpSpPr>
        <p:sp>
          <p:nvSpPr>
            <p:cNvPr id="177" name="MMConnector"/>
            <p:cNvSpPr/>
            <p:nvPr/>
          </p:nvSpPr>
          <p:spPr>
            <a:xfrm>
              <a:off x="13387" y="6746"/>
              <a:ext cx="604" cy="479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-125400" y="64125"/>
                  </a:moveTo>
                  <a:cubicBezTo>
                    <a:pt x="-10072" y="64125"/>
                    <a:pt x="15142" y="-64125"/>
                    <a:pt x="125400" y="-6412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56" name="SubTopic"/>
            <p:cNvSpPr/>
            <p:nvPr/>
          </p:nvSpPr>
          <p:spPr>
            <a:xfrm>
              <a:off x="13653" y="5832"/>
              <a:ext cx="4905" cy="675"/>
            </a:xfrm>
            <a:custGeom>
              <a:avLst/>
              <a:gdLst>
                <a:gd name="rtl" fmla="*/ 54150 w 1474400"/>
                <a:gd name="rtt" fmla="*/ 26030 h 180500"/>
                <a:gd name="rtr" fmla="*/ 1422150 w 1474400"/>
                <a:gd name="rtb" fmla="*/ 162830 h 180500"/>
              </a:gdLst>
              <a:ahLst/>
              <a:cxnLst/>
              <a:rect l="rtl" t="rtt" r="rtr" b="rtb"/>
              <a:pathLst>
                <a:path w="1474400" h="180500" stroke="0">
                  <a:moveTo>
                    <a:pt x="0" y="0"/>
                  </a:moveTo>
                  <a:lnTo>
                    <a:pt x="1474400" y="0"/>
                  </a:lnTo>
                  <a:lnTo>
                    <a:pt x="1474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1474400" h="180500" fill="none">
                  <a:moveTo>
                    <a:pt x="0" y="180500"/>
                  </a:moveTo>
                  <a:lnTo>
                    <a:pt x="14744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 dirty="0" err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证明大气压强存在的实验</a:t>
              </a:r>
              <a:endParaRPr sz="24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49005" y="3289300"/>
            <a:ext cx="2892425" cy="534035"/>
            <a:chOff x="13387" y="6649"/>
            <a:chExt cx="4622" cy="841"/>
          </a:xfrm>
        </p:grpSpPr>
        <p:sp>
          <p:nvSpPr>
            <p:cNvPr id="178" name="MMConnector"/>
            <p:cNvSpPr/>
            <p:nvPr/>
          </p:nvSpPr>
          <p:spPr>
            <a:xfrm>
              <a:off x="13387" y="7154"/>
              <a:ext cx="604" cy="337"/>
            </a:xfrm>
            <a:custGeom>
              <a:avLst/>
              <a:gdLst/>
              <a:ahLst/>
              <a:cxnLst/>
              <a:rect l="0" t="0" r="0" b="0"/>
              <a:pathLst>
                <a:path w="250800" h="90250" fill="none">
                  <a:moveTo>
                    <a:pt x="-125400" y="-45125"/>
                  </a:moveTo>
                  <a:cubicBezTo>
                    <a:pt x="-14483" y="-45125"/>
                    <a:pt x="25434" y="45125"/>
                    <a:pt x="125400" y="4512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64" name="SubTopic"/>
            <p:cNvSpPr/>
            <p:nvPr/>
          </p:nvSpPr>
          <p:spPr>
            <a:xfrm>
              <a:off x="13653" y="6649"/>
              <a:ext cx="4357" cy="675"/>
            </a:xfrm>
            <a:custGeom>
              <a:avLst/>
              <a:gdLst>
                <a:gd name="rtl" fmla="*/ 54150 w 1231200"/>
                <a:gd name="rtt" fmla="*/ 26030 h 180500"/>
                <a:gd name="rtr" fmla="*/ 1178950 w 1231200"/>
                <a:gd name="rtb" fmla="*/ 162830 h 180500"/>
              </a:gdLst>
              <a:ahLst/>
              <a:cxnLst/>
              <a:rect l="rtl" t="rtt" r="rtr" b="rtb"/>
              <a:pathLst>
                <a:path w="1231200" h="180500" stroke="0">
                  <a:moveTo>
                    <a:pt x="0" y="0"/>
                  </a:moveTo>
                  <a:lnTo>
                    <a:pt x="1231200" y="0"/>
                  </a:lnTo>
                  <a:lnTo>
                    <a:pt x="1231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1231200" h="180500" fill="none">
                  <a:moveTo>
                    <a:pt x="0" y="180500"/>
                  </a:moveTo>
                  <a:lnTo>
                    <a:pt x="12312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测量大气压强的实验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49005" y="3807460"/>
            <a:ext cx="2405380" cy="795020"/>
            <a:chOff x="13387" y="7465"/>
            <a:chExt cx="3844" cy="1252"/>
          </a:xfrm>
        </p:grpSpPr>
        <p:sp>
          <p:nvSpPr>
            <p:cNvPr id="169" name="MMConnector"/>
            <p:cNvSpPr/>
            <p:nvPr/>
          </p:nvSpPr>
          <p:spPr>
            <a:xfrm>
              <a:off x="13387" y="7563"/>
              <a:ext cx="604" cy="1154"/>
            </a:xfrm>
            <a:custGeom>
              <a:avLst/>
              <a:gdLst/>
              <a:ahLst/>
              <a:cxnLst/>
              <a:rect l="0" t="0" r="0" b="0"/>
              <a:pathLst>
                <a:path w="250800" h="308750" fill="none">
                  <a:moveTo>
                    <a:pt x="-125400" y="-154375"/>
                  </a:moveTo>
                  <a:cubicBezTo>
                    <a:pt x="9893" y="-154375"/>
                    <a:pt x="-31445" y="154375"/>
                    <a:pt x="125400" y="154375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168" name="SubTopic"/>
            <p:cNvSpPr/>
            <p:nvPr/>
          </p:nvSpPr>
          <p:spPr>
            <a:xfrm>
              <a:off x="13653" y="7465"/>
              <a:ext cx="3579" cy="675"/>
            </a:xfrm>
            <a:custGeom>
              <a:avLst/>
              <a:gdLst>
                <a:gd name="rtl" fmla="*/ 54150 w 1048800"/>
                <a:gd name="rtt" fmla="*/ 26030 h 180500"/>
                <a:gd name="rtr" fmla="*/ 996550 w 1048800"/>
                <a:gd name="rtb" fmla="*/ 162830 h 180500"/>
              </a:gdLst>
              <a:ahLst/>
              <a:cxnLst/>
              <a:rect l="rtl" t="rtt" r="rtr" b="rtb"/>
              <a:pathLst>
                <a:path w="1048800" h="180500" stroke="0">
                  <a:moveTo>
                    <a:pt x="0" y="0"/>
                  </a:moveTo>
                  <a:lnTo>
                    <a:pt x="1048800" y="0"/>
                  </a:lnTo>
                  <a:lnTo>
                    <a:pt x="1048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1048800" h="180500" fill="none">
                  <a:moveTo>
                    <a:pt x="0" y="180500"/>
                  </a:moveTo>
                  <a:lnTo>
                    <a:pt x="10488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标准大气压的值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49005" y="4156710"/>
            <a:ext cx="2893060" cy="1333500"/>
            <a:chOff x="13463" y="6703"/>
            <a:chExt cx="4556" cy="2100"/>
          </a:xfrm>
        </p:grpSpPr>
        <p:sp>
          <p:nvSpPr>
            <p:cNvPr id="5" name="MMConnector"/>
            <p:cNvSpPr/>
            <p:nvPr/>
          </p:nvSpPr>
          <p:spPr>
            <a:xfrm>
              <a:off x="13463" y="6703"/>
              <a:ext cx="604" cy="2100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-125400" y="-209000"/>
                  </a:moveTo>
                  <a:cubicBezTo>
                    <a:pt x="20723" y="-209000"/>
                    <a:pt x="-56714" y="209000"/>
                    <a:pt x="125400" y="209000"/>
                  </a:cubicBezTo>
                </a:path>
              </a:pathLst>
            </a:custGeom>
            <a:noFill/>
            <a:ln w="15200" cap="rnd">
              <a:solidFill>
                <a:srgbClr val="008080"/>
              </a:solidFill>
              <a:round/>
            </a:ln>
          </p:spPr>
        </p:sp>
        <p:sp>
          <p:nvSpPr>
            <p:cNvPr id="6" name="SubTopic"/>
            <p:cNvSpPr/>
            <p:nvPr/>
          </p:nvSpPr>
          <p:spPr>
            <a:xfrm>
              <a:off x="13728" y="6946"/>
              <a:ext cx="4291" cy="819"/>
            </a:xfrm>
            <a:custGeom>
              <a:avLst/>
              <a:gdLst>
                <a:gd name="rtl" fmla="*/ 54150 w 988000"/>
                <a:gd name="rtt" fmla="*/ 26030 h 180500"/>
                <a:gd name="rtr" fmla="*/ 935750 w 988000"/>
                <a:gd name="rtb" fmla="*/ 162830 h 180500"/>
              </a:gdLst>
              <a:ahLst/>
              <a:cxnLst/>
              <a:rect l="rtl" t="rtt" r="rtr" b="rtb"/>
              <a:pathLst>
                <a:path w="988000" h="180500" stroke="0">
                  <a:moveTo>
                    <a:pt x="0" y="0"/>
                  </a:moveTo>
                  <a:lnTo>
                    <a:pt x="988000" y="0"/>
                  </a:lnTo>
                  <a:lnTo>
                    <a:pt x="988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988000" h="180500" fill="none">
                  <a:moveTo>
                    <a:pt x="0" y="180500"/>
                  </a:moveTo>
                  <a:lnTo>
                    <a:pt x="988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大气压与高度的关系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47100" y="4412615"/>
            <a:ext cx="2633345" cy="1813560"/>
            <a:chOff x="13437" y="7129"/>
            <a:chExt cx="4147" cy="2856"/>
          </a:xfrm>
        </p:grpSpPr>
        <p:sp>
          <p:nvSpPr>
            <p:cNvPr id="8" name="MMConnector"/>
            <p:cNvSpPr/>
            <p:nvPr/>
          </p:nvSpPr>
          <p:spPr>
            <a:xfrm>
              <a:off x="13437" y="7129"/>
              <a:ext cx="604" cy="2856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-125400" y="-209000"/>
                  </a:moveTo>
                  <a:cubicBezTo>
                    <a:pt x="20723" y="-209000"/>
                    <a:pt x="-56714" y="209000"/>
                    <a:pt x="125400" y="209000"/>
                  </a:cubicBezTo>
                </a:path>
              </a:pathLst>
            </a:custGeom>
            <a:noFill/>
            <a:ln w="15200" cap="rnd">
              <a:solidFill>
                <a:srgbClr val="0C8686"/>
              </a:solidFill>
              <a:round/>
            </a:ln>
          </p:spPr>
        </p:sp>
        <p:sp>
          <p:nvSpPr>
            <p:cNvPr id="9" name="SubTopic"/>
            <p:cNvSpPr/>
            <p:nvPr/>
          </p:nvSpPr>
          <p:spPr>
            <a:xfrm>
              <a:off x="13702" y="7895"/>
              <a:ext cx="3882" cy="664"/>
            </a:xfrm>
            <a:custGeom>
              <a:avLst/>
              <a:gdLst>
                <a:gd name="rtl" fmla="*/ 54150 w 988000"/>
                <a:gd name="rtt" fmla="*/ 26030 h 180500"/>
                <a:gd name="rtr" fmla="*/ 935750 w 988000"/>
                <a:gd name="rtb" fmla="*/ 162830 h 180500"/>
              </a:gdLst>
              <a:ahLst/>
              <a:cxnLst/>
              <a:rect l="rtl" t="rtt" r="rtr" b="rtb"/>
              <a:pathLst>
                <a:path w="988000" h="180500" stroke="0">
                  <a:moveTo>
                    <a:pt x="0" y="0"/>
                  </a:moveTo>
                  <a:lnTo>
                    <a:pt x="988000" y="0"/>
                  </a:lnTo>
                  <a:lnTo>
                    <a:pt x="988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988000" h="180500" fill="none">
                  <a:moveTo>
                    <a:pt x="0" y="180500"/>
                  </a:moveTo>
                  <a:lnTo>
                    <a:pt x="988000" y="180500"/>
                  </a:lnTo>
                </a:path>
              </a:pathLst>
            </a:custGeom>
            <a:noFill/>
            <a:ln w="15200" cap="flat">
              <a:solidFill>
                <a:srgbClr val="008080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沸点与气压的关系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35660" y="970280"/>
            <a:ext cx="259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二、气压计</a:t>
            </a:r>
          </a:p>
        </p:txBody>
      </p:sp>
      <p:sp>
        <p:nvSpPr>
          <p:cNvPr id="2" name="矩形 1"/>
          <p:cNvSpPr/>
          <p:nvPr/>
        </p:nvSpPr>
        <p:spPr>
          <a:xfrm>
            <a:off x="912495" y="1443990"/>
            <a:ext cx="10775950" cy="2325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8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使用及现象：将自制气压计从一楼拿到十楼，发现玻璃管内水柱________(选填“上升”或“下降”)，说明大气压随着高度的增加而________(选填“增大”或“减小”).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23950" y="2396490"/>
            <a:ext cx="89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上升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149350" y="3176270"/>
            <a:ext cx="1299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减小</a:t>
            </a:r>
          </a:p>
        </p:txBody>
      </p:sp>
      <p:pic>
        <p:nvPicPr>
          <p:cNvPr id="3" name="图片 -2147482432" descr="C:\Documents and Settings\Administrator\桌面\2020山西物理9.2补单片\W541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5090" y="4214495"/>
            <a:ext cx="1049655" cy="2332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963930" y="1268730"/>
            <a:ext cx="10431780" cy="3967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sz="2800" dirty="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例子</a:t>
            </a:r>
            <a:r>
              <a:rPr lang="en-US" altLang="zh-CN" sz="2800" dirty="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为保持家里的盆景有较充足的水分，小梦设计了一个自动供水装置．她用一个塑料瓶装满水后倒放在盆景盘中，瓶口刚刚被水淹没，如图所示．瓶内气体压强________(选填“大于”“小于”或“等于”)外界大气压．随着盘中水位下降，则桌面受到的压力________(选填“变大”“变小”或“不变”)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8835" y="3066415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　</a:t>
            </a:r>
          </a:p>
        </p:txBody>
      </p:sp>
      <p:pic>
        <p:nvPicPr>
          <p:cNvPr id="5" name="图片 -2147482437" descr="C:\Documents and Settings\Administrator\桌面\2020山西物理9.2补单片\W536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5010" y="5236210"/>
            <a:ext cx="2776220" cy="1487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3"/>
          <p:cNvSpPr txBox="1"/>
          <p:nvPr/>
        </p:nvSpPr>
        <p:spPr>
          <a:xfrm>
            <a:off x="1987550" y="4594860"/>
            <a:ext cx="967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62795" y="4805680"/>
            <a:ext cx="187388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2800" baseline="-2500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</a:t>
            </a:r>
            <a:r>
              <a:rPr lang="en-US" altLang="zh-CN" sz="280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=P</a:t>
            </a:r>
            <a:r>
              <a:rPr lang="zh-CN" altLang="en-US" sz="2800" baseline="-2500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lang="en-US" altLang="zh-CN" sz="280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+P</a:t>
            </a:r>
            <a:r>
              <a:rPr lang="zh-CN" altLang="en-US" sz="2800" baseline="-2500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80105" y="5429885"/>
            <a:ext cx="3556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一部分水蒸发到空气中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82650" y="929005"/>
            <a:ext cx="10426700" cy="219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 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在薄铁桶内放少量的水，用火加热，沸腾之后把桶口堵住，然后浇上冷水，如图所示，铁桶在____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____的作用下被压扁，该现象说明力可以改变物体的________．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5855335" y="1823720"/>
            <a:ext cx="3309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大气压(大气压强)　</a:t>
            </a:r>
          </a:p>
        </p:txBody>
      </p:sp>
      <p:pic>
        <p:nvPicPr>
          <p:cNvPr id="9" name="图片 -2147482438" descr="C:\Documents and Settings\Administrator\桌面\2020山西物理9.2补单片\W535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7530" y="2896870"/>
            <a:ext cx="1944370" cy="3106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3"/>
          <p:cNvSpPr txBox="1"/>
          <p:nvPr/>
        </p:nvSpPr>
        <p:spPr>
          <a:xfrm>
            <a:off x="5711825" y="2565400"/>
            <a:ext cx="997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形状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81405" y="3588385"/>
            <a:ext cx="656653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C86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桶内水蒸汽遇冷液化，气压减小，小于外界大气压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-101600" y="404813"/>
            <a:ext cx="6637656" cy="521970"/>
            <a:chOff x="0" y="623478"/>
            <a:chExt cx="5850958" cy="458063"/>
          </a:xfrm>
        </p:grpSpPr>
        <p:grpSp>
          <p:nvGrpSpPr>
            <p:cNvPr id="20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1"/>
            <p:cNvSpPr txBox="1">
              <a:spLocks noChangeArrowheads="1"/>
            </p:cNvSpPr>
            <p:nvPr/>
          </p:nvSpPr>
          <p:spPr bwMode="auto">
            <a:xfrm>
              <a:off x="771881" y="623478"/>
              <a:ext cx="5079077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重点回顾：流体压强与流速的关系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776981" y="968400"/>
            <a:ext cx="10585176" cy="551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在气体和液体中，流速越大的位置，压强越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___________.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飞机的升力：如图，飞机机翼横截面的上表面弯曲，下表面比较平，飞机前进时， 机翼上方的空气流速较</a:t>
            </a:r>
            <a:r>
              <a:rPr 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，压强较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；下方的空气流速较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，压强较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．这样，机翼上、下表面就存在着压强差，因而有压力差，这就是产生升力的原因．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应用：等候列车时，应站在安全线以外区域；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并排同向行驶的船不能靠太近；风雨中雨伞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容易上翻等  ．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8470900" y="1082040"/>
            <a:ext cx="591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8610600" y="2282190"/>
            <a:ext cx="681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742305" y="2892425"/>
            <a:ext cx="756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1206500" y="2880360"/>
            <a:ext cx="681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8623300" y="2878455"/>
            <a:ext cx="66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</a:t>
            </a:r>
          </a:p>
        </p:txBody>
      </p:sp>
      <p:pic>
        <p:nvPicPr>
          <p:cNvPr id="2" name="图片 1" descr="微信截图_20190913223908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881" t="11626" r="7727" b="13413"/>
          <a:stretch>
            <a:fillRect/>
          </a:stretch>
        </p:blipFill>
        <p:spPr>
          <a:xfrm>
            <a:off x="8087995" y="4502785"/>
            <a:ext cx="2831465" cy="151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07695" y="878840"/>
            <a:ext cx="1071562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algn="just" fontAlgn="auto">
              <a:lnSpc>
                <a:spcPct val="150000"/>
              </a:lnSpc>
            </a:pPr>
            <a:r>
              <a:rPr 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如图是我国南海舰队执行任务时的场景，舰队并排快速航行时，两船间距离不能太近，这是因为在流体中流速越大的地方，压强越________，容易发生相撞事故．</a:t>
            </a:r>
          </a:p>
          <a:p>
            <a:pPr marL="127000" indent="0" algn="just" fontAlgn="auto">
              <a:lnSpc>
                <a:spcPct val="150000"/>
              </a:lnSpc>
            </a:pP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0" indent="0" algn="just" fontAlgn="auto">
              <a:lnSpc>
                <a:spcPct val="150000"/>
              </a:lnSpc>
            </a:pP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0" indent="0" algn="just" fontAlgn="auto">
              <a:lnSpc>
                <a:spcPct val="150000"/>
              </a:lnSpc>
            </a:pPr>
            <a:r>
              <a:rPr 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挂衣钩紧紧吸在墙壁上，是由于受到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____作用．如图所示说明流速越大的位置压强越________．</a:t>
            </a:r>
          </a:p>
        </p:txBody>
      </p:sp>
      <p:pic>
        <p:nvPicPr>
          <p:cNvPr id="2" name="图片 -2147482451" descr="C:\Documents and Settings\Administrator\桌面\2020山西物理9.2补单片\W460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555105" y="2338705"/>
            <a:ext cx="2968625" cy="1696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115060" y="2303780"/>
            <a:ext cx="649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42530" y="4180840"/>
            <a:ext cx="3306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大气压(或大气压强)　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42530" y="4802505"/>
            <a:ext cx="605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</a:t>
            </a:r>
          </a:p>
        </p:txBody>
      </p:sp>
      <p:pic>
        <p:nvPicPr>
          <p:cNvPr id="7" name="图片 -2147482450" descr="C:\Documents and Settings\Administrator\桌面\2020山西物理9.2补单片\W461.TIF"/>
          <p:cNvPicPr>
            <a:picLocks noChangeAspect="1"/>
          </p:cNvPicPr>
          <p:nvPr/>
        </p:nvPicPr>
        <p:blipFill>
          <a:blip r:embed="rId4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9515" y="4971415"/>
            <a:ext cx="2214245" cy="17119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73430" y="1605915"/>
            <a:ext cx="1095375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小红想探究压力的作用效果到底与哪些因素有关，她做出了如下猜想：</a:t>
            </a:r>
          </a:p>
          <a:p>
            <a:pPr algn="just">
              <a:lnSpc>
                <a:spcPct val="150000"/>
              </a:lnSpc>
            </a:pPr>
            <a:r>
              <a:rPr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猜想一：可能与压力大小有关；</a:t>
            </a:r>
          </a:p>
          <a:p>
            <a:pPr algn="just">
              <a:lnSpc>
                <a:spcPct val="150000"/>
              </a:lnSpc>
            </a:pPr>
            <a:r>
              <a:rPr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猜想二：可能与受力面积的大小有关；</a:t>
            </a:r>
          </a:p>
          <a:p>
            <a:pPr algn="just">
              <a:lnSpc>
                <a:spcPct val="150000"/>
              </a:lnSpc>
            </a:pPr>
            <a:r>
              <a:rPr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为验证上述猜想，小红利用小桌、海绵和砝码等器材进行了如图所示的实验．</a:t>
            </a:r>
          </a:p>
        </p:txBody>
      </p:sp>
      <p:pic>
        <p:nvPicPr>
          <p:cNvPr id="7" name="图片 -2147482418" descr="C:\Documents and Settings\Administrator\桌面\2020山西物理9.2补单片\W546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2480" y="4632960"/>
            <a:ext cx="5988050" cy="18459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重点实验突破</a:t>
              </a:r>
            </a:p>
          </p:txBody>
        </p:sp>
      </p:grp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048685" y="1198369"/>
            <a:ext cx="4094480" cy="52197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探究压强大小的影响因素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0900" y="2723515"/>
            <a:ext cx="11050270" cy="293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(1)小桌对海绵的压力改变了海绵的________(选填“形状”或“运动状态”)，实验中通过观察________________来比较压力的作用效果，实验中________(选填“可以”或“不可以”)用沙子代替海绵．</a:t>
            </a:r>
          </a:p>
          <a:p>
            <a:pPr algn="just">
              <a:lnSpc>
                <a:spcPct val="150000"/>
              </a:lnSpc>
            </a:pPr>
            <a:endParaRPr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3850" y="2941320"/>
            <a:ext cx="122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6940" y="3665855"/>
            <a:ext cx="2514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海绵的凹陷程度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0825" y="4402455"/>
            <a:ext cx="1066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-2147482418" descr="C:\Documents and Settings\Administrator\桌面\2020山西物理9.2补单片\W546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625" y="1052830"/>
            <a:ext cx="5093335" cy="1570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835" y="2597785"/>
            <a:ext cx="11089640" cy="3752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(2)为了验证猜想一，应比较________两图的实验，可得出结论：受力面积相同时，压力________(选填“越大”或“越小”)，压力的作用效果越明显．</a:t>
            </a:r>
          </a:p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(3)选择甲、丙两次实验来验证猜想二是否正确，合理吗？________，理由是________________________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4475" y="3547745"/>
            <a:ext cx="1283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越大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2520" y="5685790"/>
            <a:ext cx="334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没有控制压力一定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81590" y="4977130"/>
            <a:ext cx="1505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不合理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1955" y="2827655"/>
            <a:ext cx="1601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甲、乙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-2147482418" descr="C:\Documents and Settings\Administrator\桌面\2020山西物理9.2补单片\W546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625" y="1052830"/>
            <a:ext cx="5093335" cy="1570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-2147482418" descr="C:\Documents and Settings\Administrator\桌面\2020山西物理9.2补单片\W546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625" y="1052830"/>
            <a:ext cx="5093335" cy="1570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911860" y="2394585"/>
            <a:ext cx="10969625" cy="4865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(4)比较乙、丙两图的实验，可得出结论：压力大小相等时，_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_______越小，压力的作用效果越明显．下列实例中，直接应用该结论的是____   (选填字母)</a:t>
            </a:r>
          </a:p>
          <a:p>
            <a:pPr>
              <a:lnSpc>
                <a:spcPct val="14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 图钉的一端做得很尖</a:t>
            </a:r>
          </a:p>
          <a:p>
            <a:pPr>
              <a:lnSpc>
                <a:spcPct val="14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 交通管理部门规定，严禁货车超载</a:t>
            </a:r>
          </a:p>
          <a:p>
            <a:pPr>
              <a:lnSpc>
                <a:spcPct val="14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 书包的背带较宽</a:t>
            </a:r>
          </a:p>
          <a:p>
            <a:pPr>
              <a:lnSpc>
                <a:spcPct val="14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 菜刀要经常磨一磨</a:t>
            </a:r>
          </a:p>
          <a:p>
            <a:pPr>
              <a:lnSpc>
                <a:spcPct val="150000"/>
              </a:lnSpc>
            </a:pPr>
            <a:endParaRPr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8885" y="2445385"/>
            <a:ext cx="1848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受力面积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217275" y="3086735"/>
            <a:ext cx="734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-2147482418" descr="C:\Documents and Settings\Administrator\桌面\2020山西物理9.2补单片\W546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625" y="1052830"/>
            <a:ext cx="5093335" cy="1570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40105" y="2483485"/>
            <a:ext cx="106895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5)本实验的科学探究方法是____________和转换法．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5285740" y="2628900"/>
            <a:ext cx="2336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控制变量法　</a:t>
            </a:r>
          </a:p>
        </p:txBody>
      </p:sp>
      <p:sp>
        <p:nvSpPr>
          <p:cNvPr id="5" name="矩形 4"/>
          <p:cNvSpPr/>
          <p:nvPr/>
        </p:nvSpPr>
        <p:spPr>
          <a:xfrm>
            <a:off x="826135" y="3331845"/>
            <a:ext cx="11105515" cy="293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(6)若将该小桌和砝码放在如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图所示的木板上，比较图乙中海绵受到的压强</a:t>
            </a:r>
            <a:r>
              <a:rPr altLang="zh-CN"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乙</a:t>
            </a:r>
            <a:r>
              <a: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和图丁中木板受到的压强</a:t>
            </a:r>
            <a:r>
              <a:rPr altLang="zh-CN"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丁</a:t>
            </a:r>
            <a:r>
              <a: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的大小关系为</a:t>
            </a:r>
            <a:r>
              <a:rPr altLang="zh-CN"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乙</a:t>
            </a:r>
            <a:r>
              <a: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altLang="zh-CN"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丁</a:t>
            </a:r>
            <a:r>
              <a: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(选填“&gt;”“&lt;”或“＝”)．</a:t>
            </a:r>
          </a:p>
          <a:p>
            <a:pPr algn="just">
              <a:lnSpc>
                <a:spcPct val="150000"/>
              </a:lnSpc>
            </a:pPr>
            <a:endParaRPr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9935210" y="4321810"/>
            <a:ext cx="528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＝</a:t>
            </a:r>
          </a:p>
        </p:txBody>
      </p:sp>
      <p:pic>
        <p:nvPicPr>
          <p:cNvPr id="10" name="图片 -2147482413" descr="C:\Documents and Settings\Administrator\桌面\2020山西物理9.2补单片\W547.tif"/>
          <p:cNvPicPr>
            <a:picLocks noChangeAspect="1"/>
          </p:cNvPicPr>
          <p:nvPr/>
        </p:nvPicPr>
        <p:blipFill>
          <a:blip r:embed="rId4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48350" b="13128"/>
          <a:stretch>
            <a:fillRect/>
          </a:stretch>
        </p:blipFill>
        <p:spPr>
          <a:xfrm>
            <a:off x="8722360" y="4999990"/>
            <a:ext cx="2533650" cy="1579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-101600" y="404813"/>
            <a:ext cx="4295775" cy="521970"/>
            <a:chOff x="0" y="623478"/>
            <a:chExt cx="3786638" cy="458063"/>
          </a:xfrm>
        </p:grpSpPr>
        <p:grpSp>
          <p:nvGrpSpPr>
            <p:cNvPr id="1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重点回顾：固体压强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907415" y="1483435"/>
            <a:ext cx="10871835" cy="439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作用在物体表面的力。</a:t>
            </a:r>
          </a:p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方向：总是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于被压物体表面且指向被压物体内部。 </a:t>
            </a:r>
          </a:p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作用点：在受力物体表面上。 </a:t>
            </a:r>
          </a:p>
          <a:p>
            <a:pPr algn="just"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压力与重力的关系：只有放在水平面上的物体，在不受外力或只受水平外力时压力的大小才等于重力的大小，方向才与重力方向相同。</a:t>
            </a:r>
          </a:p>
          <a:p>
            <a:pPr algn="just">
              <a:lnSpc>
                <a:spcPct val="17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影响压力作用效果的因素：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的大小，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的大小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4720" y="1678380"/>
            <a:ext cx="119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垂直　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2924175" y="2401645"/>
            <a:ext cx="910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垂直</a:t>
            </a:r>
            <a:endParaRPr lang="zh-CN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695315" y="5301055"/>
            <a:ext cx="1080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压力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350885" y="5290895"/>
            <a:ext cx="1822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受力面积　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5660" y="1037030"/>
            <a:ext cx="1890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一、压力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3915" y="1145540"/>
            <a:ext cx="10891520" cy="302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在“探究影响液体内部压强的因素”的实验中．小聪进行了大胆猜想：</a:t>
            </a:r>
          </a:p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猜想1：液体内部的压强大小可能与方向有关</a:t>
            </a:r>
          </a:p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猜想2：液体内部的压强大小可能与液体深度有关</a:t>
            </a:r>
          </a:p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猜想3：液体内部的压强大小可能与液体的密度有关</a:t>
            </a:r>
          </a:p>
        </p:txBody>
      </p:sp>
      <p:pic>
        <p:nvPicPr>
          <p:cNvPr id="7" name="图片 -2147482407" descr="C:\Documents and Settings\Administrator\桌面\2020山西物理9.2补单片\W548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3270" y="4671060"/>
            <a:ext cx="5586095" cy="15805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重点实验突破</a:t>
              </a:r>
            </a:p>
          </p:txBody>
        </p:sp>
      </p:grp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194100" y="703069"/>
            <a:ext cx="4094480" cy="52197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探究液体压强的影响因素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3915" y="1145540"/>
            <a:ext cx="110871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为验证以上猜想是否正确，小聪在老师的帮助下找来了一些实验器材，实验时的情景如图所示，请你完成下列问题：</a:t>
            </a:r>
          </a:p>
        </p:txBody>
      </p:sp>
      <p:sp>
        <p:nvSpPr>
          <p:cNvPr id="5" name="矩形 4"/>
          <p:cNvSpPr/>
          <p:nvPr/>
        </p:nvSpPr>
        <p:spPr>
          <a:xfrm>
            <a:off x="843915" y="2339975"/>
            <a:ext cx="11066780" cy="448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实验前，要通过调试，使压强计U形管两边的液面________，小聪在调试时发现，用手指无论是轻压还是重压探头的橡皮膜时，U形管两边液柱的高度差变化都很小，则说明该压强计的气密性________(选填“好”或“差”)，调节的方法是________(选填字母)．</a:t>
            </a:r>
          </a:p>
          <a:p>
            <a:pPr algn="just">
              <a:lnSpc>
                <a:spcPct val="17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 从U形管中倒出适量      B. 向U形管中加入适量水     C. 取下软管重新安装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69730" y="2339975"/>
            <a:ext cx="134493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相平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999980" y="3784600"/>
            <a:ext cx="6146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90005" y="4521835"/>
            <a:ext cx="64262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43915" y="1204595"/>
            <a:ext cx="11116310" cy="215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(2)实验是用U形管两侧液面高度差来________探头受到的压强大小，U形管两侧液面高度差越大，表示液体在此处的压强就越________．实验中主要用到的研究方法有转换法和____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 法．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02450" y="1218565"/>
            <a:ext cx="10179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反映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25990" y="1913890"/>
            <a:ext cx="80391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34455" y="2541270"/>
            <a:ext cx="21291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控制变量</a:t>
            </a:r>
          </a:p>
        </p:txBody>
      </p:sp>
      <p:sp>
        <p:nvSpPr>
          <p:cNvPr id="4" name="矩形 3"/>
          <p:cNvSpPr/>
          <p:nvPr/>
        </p:nvSpPr>
        <p:spPr>
          <a:xfrm>
            <a:off x="831850" y="3194685"/>
            <a:ext cx="1104265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(3)保持探头在水中的深度不变，改变它的方向，如图乙、丙所示，根据实验现象可以初步得出结论：________________________________________________ .</a:t>
            </a:r>
          </a:p>
          <a:p>
            <a:pPr algn="l">
              <a:lnSpc>
                <a:spcPct val="150000"/>
              </a:lnSpc>
            </a:pP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3915" y="4435475"/>
            <a:ext cx="87496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在同种液体的相同深度，液体向各个方向的压强相等　</a:t>
            </a:r>
          </a:p>
        </p:txBody>
      </p:sp>
      <p:pic>
        <p:nvPicPr>
          <p:cNvPr id="18" name="图片 -2147482407" descr="C:\Documents and Settings\Administrator\桌面\2020山西物理9.2补单片\W548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3945" y="5277485"/>
            <a:ext cx="5586095" cy="1580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6" grpId="0"/>
      <p:bldP spid="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7230" y="1336675"/>
            <a:ext cx="1080389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(4)比较图甲和图________，可以初步得出结论：在同种液体中，液体内部压强随深度的增加而增大，请列举出一个与此相关的实例___________________．</a:t>
            </a:r>
          </a:p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(5)比较图乙和图丁，能初步得出液体内部压强与液体密度有关的结论吗？________，理由是：_____________________________________．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88410" y="1308735"/>
            <a:ext cx="7302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乙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22020" y="2538730"/>
            <a:ext cx="26809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拦河坝上窄下宽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37080" y="3852545"/>
            <a:ext cx="89789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不能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74920" y="3852545"/>
            <a:ext cx="617029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没有控制探头在液体中的深度相同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pic>
        <p:nvPicPr>
          <p:cNvPr id="18" name="图片 -2147482407" descr="C:\Documents and Settings\Administrator\桌面\2020山西物理9.2补单片\W548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0590" y="4902835"/>
            <a:ext cx="5586095" cy="1580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260" y="1464310"/>
            <a:ext cx="1069594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(6)在探究液体压强与密度关系时，为了使结论更具普遍性，小聪还应如何继续实验(请写出实验思路，不需要写具体步骤)___________________________________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___________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___________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24610" y="2764790"/>
            <a:ext cx="92913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保持探头在液体中的方向和深度不变，换不同密度的液体重复实验　</a:t>
            </a:r>
          </a:p>
        </p:txBody>
      </p:sp>
      <p:pic>
        <p:nvPicPr>
          <p:cNvPr id="18" name="图片 -2147482407" descr="C:\Documents and Settings\Administrator\桌面\2020山西物理9.2补单片\W548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0590" y="4902835"/>
            <a:ext cx="5586095" cy="1580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4880" y="1136650"/>
            <a:ext cx="104190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著名的马德堡半球实验证明了大气压强的存在。托里拆利实验第一次测出了大气压的值，如图所示是托里拆利实验，根据图示完成下面的问题。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（1）实验过程中，若像图丁中一样将玻璃管倾斜，则水银柱的高度将</a:t>
            </a:r>
            <a:r>
              <a:rPr lang="en-US" altLang="zh-CN" sz="28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。（选填“变长”“变短”或“不变”）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2615" y="4459605"/>
            <a:ext cx="6694170" cy="21990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97735" y="3842385"/>
            <a:ext cx="1172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不变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重点实验突破</a:t>
              </a:r>
            </a:p>
          </p:txBody>
        </p:sp>
      </p:grp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994200" y="703069"/>
            <a:ext cx="2316480" cy="52197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托里拆利实验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4880" y="1136650"/>
            <a:ext cx="10419080" cy="302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（2）若实验过程中，玻璃管中的水银没有装满，则测量的大气压值比真实值要</a:t>
            </a:r>
            <a:r>
              <a:rPr lang="en-US" altLang="zh-CN" sz="28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。（选填“偏大”或“偏小”）</a:t>
            </a:r>
          </a:p>
          <a:p>
            <a:pPr algn="just">
              <a:lnSpc>
                <a:spcPct val="17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（3）实验中不小心将玻璃管的顶部打破，能看到的现象是</a:t>
            </a:r>
            <a:r>
              <a:rPr lang="en-US" altLang="zh-CN" sz="28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2615" y="4459605"/>
            <a:ext cx="6694170" cy="2199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79825" y="2051050"/>
            <a:ext cx="1172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56055" y="3501390"/>
            <a:ext cx="675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试管中水银会下降到与管外水银面相平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4380" y="1174750"/>
            <a:ext cx="10419080" cy="1550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（4）若将实验中用的水银换成水，玻璃管中的液面</a:t>
            </a:r>
            <a:r>
              <a:rPr lang="en-US" altLang="zh-CN" sz="28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下降。（选填“会”或“不会”）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50655" y="1376045"/>
            <a:ext cx="1172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2615" y="4459605"/>
            <a:ext cx="6694170" cy="219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594995" y="955675"/>
            <a:ext cx="10770235" cy="310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8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如图所示，穿着滑雪板的小梦总质量为55 kg，没有陷入雪地，而旁边穿着运动鞋的小明总质量为50 kg，却深陷雪地，则小梦对雪地的压强________小明对雪地的压强；小梦对雪地的压力________ 小明对雪地的压力，小明把雪踩下去，说明力可以改变物体的________．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1970405" y="2668905"/>
            <a:ext cx="1103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　　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9479915" y="2668905"/>
            <a:ext cx="925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大于</a:t>
            </a:r>
          </a:p>
        </p:txBody>
      </p:sp>
      <p:pic>
        <p:nvPicPr>
          <p:cNvPr id="16" name="图片 -2147482440" descr="C:\Documents and Settings\Administrator\桌面\2020山西物理9.2补单片\W533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160895" y="4551680"/>
            <a:ext cx="3569970" cy="1704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2"/>
          <p:cNvSpPr txBox="1"/>
          <p:nvPr/>
        </p:nvSpPr>
        <p:spPr>
          <a:xfrm>
            <a:off x="9672955" y="3470910"/>
            <a:ext cx="1007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形状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51685" y="4761865"/>
            <a:ext cx="4267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减小受力面积可以增大压强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17" grpId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8330" y="950595"/>
            <a:ext cx="10742295" cy="310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某柏油路面能承受的压强不得超过7×10</a:t>
            </a:r>
            <a:r>
              <a:rPr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Pa，某四轮砂土车质量为2 t，每个轮胎与地面的接触面积为0.125 m</a:t>
            </a:r>
            <a:r>
              <a:rPr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，g取10 N/kg.</a:t>
            </a:r>
          </a:p>
          <a:p>
            <a:pPr algn="just">
              <a:lnSpc>
                <a:spcPct val="18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(1)四轮砂土车静止在水平路面上，对路面的压强为________Pa.</a:t>
            </a:r>
          </a:p>
          <a:p>
            <a:pPr algn="just">
              <a:lnSpc>
                <a:spcPct val="180000"/>
              </a:lnSpc>
            </a:pP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(2)这段柏油路面能承受四轮砂土车的最大压力为________N.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2815" y="2726055"/>
            <a:ext cx="1229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4×10</a:t>
            </a:r>
            <a:r>
              <a:rPr lang="zh-CN" alt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4020" y="3472815"/>
            <a:ext cx="1797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3.5×10</a:t>
            </a:r>
            <a:r>
              <a:rPr lang="zh-CN" alt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209665" y="1720850"/>
            <a:ext cx="1646555" cy="0"/>
          </a:xfrm>
          <a:prstGeom prst="line">
            <a:avLst/>
          </a:prstGeom>
          <a:ln w="317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949065" y="520065"/>
            <a:ext cx="5689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通过最大压强乘以面积求出最大压力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660" y="970280"/>
            <a:ext cx="1890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二、压强</a:t>
            </a:r>
          </a:p>
        </p:txBody>
      </p:sp>
      <p:sp>
        <p:nvSpPr>
          <p:cNvPr id="3" name="矩形 2"/>
          <p:cNvSpPr/>
          <p:nvPr/>
        </p:nvSpPr>
        <p:spPr>
          <a:xfrm>
            <a:off x="920115" y="1414145"/>
            <a:ext cx="10215885" cy="517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定义：在物理学中，物体所受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的大小与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之比叫做压强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公式：</a:t>
            </a:r>
            <a:r>
              <a:rPr 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其中</a:t>
            </a:r>
            <a:r>
              <a:rPr lang="en-US" sz="2800" i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表示压力，单位是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，</a:t>
            </a:r>
            <a:r>
              <a:rPr 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 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表示受力面积，单位是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 单位是帕斯卡，简称帕，符号是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1Pa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1N/m</a:t>
            </a:r>
            <a:r>
              <a:rPr lang="en-US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压强在数值上等于物体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所受的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压强越大，压力产生的效果越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5968365" y="1492250"/>
            <a:ext cx="92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压力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8531225" y="1492250"/>
            <a:ext cx="1880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受力面积　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8595360" y="2950210"/>
            <a:ext cx="948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牛(N)　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4180341" y="3739159"/>
            <a:ext cx="2165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平方米(m</a:t>
            </a:r>
            <a:r>
              <a:rPr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7549651" y="3739159"/>
            <a:ext cx="1069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压强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4512128" y="4634230"/>
            <a:ext cx="751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4728000" y="5339080"/>
            <a:ext cx="1871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单位面积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7643495" y="5258533"/>
            <a:ext cx="951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压力</a:t>
            </a:r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3950470" y="5921069"/>
            <a:ext cx="937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明显　</a:t>
            </a:r>
          </a:p>
        </p:txBody>
      </p:sp>
      <p:grpSp>
        <p:nvGrpSpPr>
          <p:cNvPr id="8" name="组合 66586"/>
          <p:cNvGrpSpPr/>
          <p:nvPr/>
        </p:nvGrpSpPr>
        <p:grpSpPr bwMode="auto">
          <a:xfrm>
            <a:off x="3306315" y="2470226"/>
            <a:ext cx="539750" cy="960438"/>
            <a:chOff x="2082" y="2268"/>
            <a:chExt cx="255" cy="605"/>
          </a:xfrm>
        </p:grpSpPr>
        <p:sp>
          <p:nvSpPr>
            <p:cNvPr id="12" name="直接连接符 66576"/>
            <p:cNvSpPr>
              <a:spLocks noChangeShapeType="1"/>
            </p:cNvSpPr>
            <p:nvPr/>
          </p:nvSpPr>
          <p:spPr bwMode="auto">
            <a:xfrm>
              <a:off x="2082" y="2576"/>
              <a:ext cx="25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66577"/>
            <p:cNvSpPr txBox="1">
              <a:spLocks noChangeArrowheads="1"/>
            </p:cNvSpPr>
            <p:nvPr/>
          </p:nvSpPr>
          <p:spPr bwMode="auto">
            <a:xfrm>
              <a:off x="2102" y="2268"/>
              <a:ext cx="176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  <p:sp>
          <p:nvSpPr>
            <p:cNvPr id="20" name="文本框 66578"/>
            <p:cNvSpPr txBox="1">
              <a:spLocks noChangeArrowheads="1"/>
            </p:cNvSpPr>
            <p:nvPr/>
          </p:nvSpPr>
          <p:spPr bwMode="auto">
            <a:xfrm>
              <a:off x="2083" y="2543"/>
              <a:ext cx="185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7695" y="946150"/>
            <a:ext cx="1076706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just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(1)如图所示，两个完全相同的容器</a:t>
            </a:r>
            <a:r>
              <a:rPr kumimoji="0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kumimoji="0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，一个正放、一个倒放在水平桌面上，若在两个容器中装入相同高度的水，则两个容器底部所受的压强</a:t>
            </a:r>
            <a:r>
              <a:rPr kumimoji="0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kumimoji="0" sz="2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</a:t>
            </a:r>
            <a:r>
              <a:rPr kumimoji="0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kumimoji="0" sz="2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，两个容器底部所受的压力</a:t>
            </a:r>
            <a:r>
              <a:rPr sz="2800" i="1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sz="2800" i="1" baseline="-2500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sz="280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____</a:t>
            </a:r>
            <a:r>
              <a:rPr sz="2800" i="1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sz="2800" i="1" baseline="-2500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.(均选填“＞”“＜”或“＝”)</a:t>
            </a:r>
          </a:p>
          <a:p>
            <a:pPr marL="0" marR="0" lvl="0" indent="0" algn="just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(2)若在图示的两个容器中分别装入相等质量的水(容器未装满)，则两个容器底部所受的压强</a:t>
            </a:r>
            <a:r>
              <a:rPr sz="2800" i="1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sz="2800" i="1" baseline="-2500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sz="280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</a:t>
            </a:r>
            <a:r>
              <a:rPr sz="2800" i="1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sz="2800" i="1" baseline="-2500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，两个容器底部所受的压力</a:t>
            </a:r>
            <a:r>
              <a:rPr kumimoji="0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kumimoji="0" sz="2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____</a:t>
            </a:r>
            <a:r>
              <a:rPr kumimoji="0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kumimoji="0" sz="2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kumimoji="0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kumimoji="0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(均选填“＞”“＜”或“＝”)</a:t>
            </a:r>
          </a:p>
        </p:txBody>
      </p:sp>
      <p:pic>
        <p:nvPicPr>
          <p:cNvPr id="2" name="图片 -2147482429" descr="C:\Documents and Settings\Administrator\桌面\2020山西物理9.2补单片\W543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320" y="4991735"/>
            <a:ext cx="3169920" cy="1181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20975" y="2357120"/>
            <a:ext cx="672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　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9035415" y="2331720"/>
            <a:ext cx="760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＞</a:t>
            </a:r>
            <a:endParaRPr lang="zh-CN" altLang="en-US" sz="32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62305" y="4823460"/>
            <a:ext cx="612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＞</a:t>
            </a:r>
            <a:endParaRPr lang="zh-CN" altLang="en-US" sz="32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26865" y="520065"/>
            <a:ext cx="471043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利用公式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P=ρgh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比较压强大小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73930" y="2915285"/>
            <a:ext cx="443166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利用公式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F=PS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比较压力大小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0435" y="5627370"/>
            <a:ext cx="465709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分析两容器的形状可得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＜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5118735" y="4239260"/>
            <a:ext cx="612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＜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5035" y="6173470"/>
            <a:ext cx="792226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对比；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对比，因为两杯水质量相同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1" grpId="0"/>
      <p:bldP spid="6" grpId="0"/>
      <p:bldP spid="7" grpId="0"/>
      <p:bldP spid="9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48005" y="942975"/>
            <a:ext cx="10828020" cy="4295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0" indent="0" algn="just" fontAlgn="auto">
              <a:lnSpc>
                <a:spcPct val="180000"/>
              </a:lnSpc>
            </a:pP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如图所示，容器中盛有水，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A、B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是容器内等高的两点．阀门K打开前，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A、B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两点受到水的压强分别为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；打开阀门K，水面静止后，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A、B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两点受到水的压强分别为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′、p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，则(　　)</a:t>
            </a:r>
          </a:p>
          <a:p>
            <a:pPr marL="127000" indent="0" algn="just" fontAlgn="auto">
              <a:lnSpc>
                <a:spcPct val="180000"/>
              </a:lnSpc>
            </a:pP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′＝p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</a:t>
            </a:r>
            <a:r>
              <a:rPr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B.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′＞p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</a:t>
            </a:r>
          </a:p>
          <a:p>
            <a:pPr marL="127000" indent="0" algn="just" fontAlgn="auto">
              <a:lnSpc>
                <a:spcPct val="180000"/>
              </a:lnSpc>
            </a:pP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＜p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′＜p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D. 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′＝p</a:t>
            </a:r>
            <a:r>
              <a:rPr sz="2800" i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800" i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′</a:t>
            </a:r>
            <a:endParaRPr sz="2800" baseline="-25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0" indent="0" algn="just" fontAlgn="auto">
              <a:lnSpc>
                <a:spcPct val="150000"/>
              </a:lnSpc>
            </a:pPr>
            <a:endParaRPr sz="2800" i="1" baseline="-25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-2147482453" descr="C:\Documents and Settings\Administrator\桌面\2020山西物理9.2补单片\W531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7575" y="4183380"/>
            <a:ext cx="2503170" cy="2150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359775" y="2712720"/>
            <a:ext cx="591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65730" y="5238750"/>
            <a:ext cx="323469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阀门打开前，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65730" y="5873750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阀门打开后为连通器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73380" y="735965"/>
            <a:ext cx="11038205" cy="4485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algn="just" fontAlgn="auto">
              <a:lnSpc>
                <a:spcPct val="170000"/>
              </a:lnSpc>
            </a:pP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小明给妈妈的透明茶壶添水后，放在桌子上，如图所示．妈妈看到后问：“怎么才加了半壶水？”小明说：“我担心再多加一点，水就从细细的壶嘴溢出来了．”妈妈说：“你试试加点水看看．”于是小明反复加了几次水后明白了：茶壶的壶嘴和壶身组成________，壶嘴和壶身中的水面具有______________的特点，所以不必担心再加少许水会溢出来．</a:t>
            </a:r>
            <a:endParaRPr sz="280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-2147482457" descr="C:\Documents and Settings\Administrator\桌面\2020山西物理9.2补单片\W462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118600" y="4664710"/>
            <a:ext cx="1821815" cy="1821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992235" y="3135630"/>
            <a:ext cx="1748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连通器　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67480" y="3871595"/>
            <a:ext cx="2349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高度总是相同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19630" y="5458460"/>
            <a:ext cx="6045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上端开口、下端连通的容器叫做连通器</a:t>
            </a:r>
            <a:endParaRPr lang="en-US" altLang="en-US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" y="927100"/>
            <a:ext cx="10741660" cy="3616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图所示，是托里拆利实验的规范操作过程，关于托里拆利实验，下面说法错误的是（       ）</a:t>
            </a:r>
          </a:p>
          <a:p>
            <a:pPr algn="just">
              <a:lnSpc>
                <a:spcPct val="14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A．是大气压支持玻璃管内的水银柱不会下落</a:t>
            </a:r>
          </a:p>
          <a:p>
            <a:pPr algn="just">
              <a:lnSpc>
                <a:spcPct val="14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B．实验中玻璃管内水银面的上方有少量空气</a:t>
            </a:r>
          </a:p>
          <a:p>
            <a:pPr algn="just">
              <a:lnSpc>
                <a:spcPct val="14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C．大气压的数值等于这段水银柱产生的压强</a:t>
            </a:r>
          </a:p>
          <a:p>
            <a:pPr algn="just">
              <a:lnSpc>
                <a:spcPct val="14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D．换用更粗一些的等长玻璃管，管内外水银面高度差将不变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7755" y="4543425"/>
            <a:ext cx="4705350" cy="2201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27755" y="1607820"/>
            <a:ext cx="591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12405" y="2272030"/>
            <a:ext cx="24955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28660" y="2272030"/>
            <a:ext cx="3200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管内水银上方为真空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58100" y="2832735"/>
            <a:ext cx="27051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17510" y="2832735"/>
            <a:ext cx="413639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水银柱高度刚好为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760mm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12405" y="3479165"/>
            <a:ext cx="24955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28660" y="3435350"/>
            <a:ext cx="161671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=ρ</a:t>
            </a:r>
            <a:r>
              <a:rPr lang="zh-CN" altLang="en-US" sz="2800" baseline="-250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银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gh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6850" y="4543425"/>
            <a:ext cx="24955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33105" y="4543425"/>
            <a:ext cx="3556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水银柱高度与面积无关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752475"/>
            <a:ext cx="10726420" cy="4824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7.如图为一种“天气预报瓶”，内装适量有色液体。A为密闭球体，B为上端开口的玻璃管，底部与A相连。关于此工艺玻璃，下列说法正确的是（      ）</a:t>
            </a:r>
          </a:p>
          <a:p>
            <a:pPr algn="just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A．A球和B管液面相平时，显示内外气压不一样</a:t>
            </a:r>
          </a:p>
          <a:p>
            <a:pPr algn="just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B．若将此瓶从一楼拿到十楼，B管液面会上升</a:t>
            </a:r>
          </a:p>
          <a:p>
            <a:pPr algn="just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C．通常阴天气压比晴天低，则阴天静置室内时B管液面比晴天时低</a:t>
            </a:r>
          </a:p>
          <a:p>
            <a:pPr algn="just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D．A球内若装有较多红墨水，会增大瓶内温度变化造成的干扰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01850" y="2303145"/>
            <a:ext cx="591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7530" y="2155190"/>
            <a:ext cx="1440180" cy="16630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526405" y="2588895"/>
            <a:ext cx="3911600" cy="861060"/>
            <a:chOff x="8703" y="4077"/>
            <a:chExt cx="6160" cy="1356"/>
          </a:xfrm>
        </p:grpSpPr>
        <p:sp>
          <p:nvSpPr>
            <p:cNvPr id="7" name="文本框 6"/>
            <p:cNvSpPr txBox="1"/>
            <p:nvPr/>
          </p:nvSpPr>
          <p:spPr>
            <a:xfrm>
              <a:off x="12824" y="4755"/>
              <a:ext cx="426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703" y="4077"/>
              <a:ext cx="6160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液面相平，内外气压一样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07020" y="3676650"/>
            <a:ext cx="3716655" cy="430530"/>
            <a:chOff x="12452" y="5790"/>
            <a:chExt cx="5853" cy="678"/>
          </a:xfrm>
        </p:grpSpPr>
        <p:sp>
          <p:nvSpPr>
            <p:cNvPr id="5" name="文本框 4"/>
            <p:cNvSpPr txBox="1"/>
            <p:nvPr/>
          </p:nvSpPr>
          <p:spPr>
            <a:xfrm>
              <a:off x="12452" y="5790"/>
              <a:ext cx="393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√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265" y="5790"/>
              <a:ext cx="5040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海拔越高，气压越小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80375" y="4380230"/>
            <a:ext cx="3657600" cy="749300"/>
            <a:chOff x="12725" y="6898"/>
            <a:chExt cx="5760" cy="1180"/>
          </a:xfrm>
        </p:grpSpPr>
        <p:sp>
          <p:nvSpPr>
            <p:cNvPr id="9" name="文本框 8"/>
            <p:cNvSpPr txBox="1"/>
            <p:nvPr/>
          </p:nvSpPr>
          <p:spPr>
            <a:xfrm>
              <a:off x="17449" y="6898"/>
              <a:ext cx="426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725" y="7498"/>
              <a:ext cx="5760" cy="5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4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阴天瓶内气压大于外界气压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413875" y="5130165"/>
            <a:ext cx="1403350" cy="815340"/>
            <a:chOff x="14825" y="8079"/>
            <a:chExt cx="2210" cy="1284"/>
          </a:xfrm>
        </p:grpSpPr>
        <p:sp>
          <p:nvSpPr>
            <p:cNvPr id="11" name="文本框 10"/>
            <p:cNvSpPr txBox="1"/>
            <p:nvPr/>
          </p:nvSpPr>
          <p:spPr>
            <a:xfrm>
              <a:off x="14825" y="8783"/>
              <a:ext cx="1920" cy="5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4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没有影响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609" y="8079"/>
              <a:ext cx="426" cy="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2935" y="655320"/>
            <a:ext cx="10646410" cy="366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在火车站和地铁站台上，都画有一条安全线，当列车快速行驶过时，人越过这条线就会有危险，这是因为在列车行驶时，靠近列车的地方空气流速________，压强________，从而产生压力差就会把人推向列车，引起事故；将铁轨铺在枕木上，这是通过增大_______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</a:t>
            </a:r>
            <a:r>
              <a:rPr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_的方法来减小________．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2495" y="2225040"/>
            <a:ext cx="84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</a:p>
        </p:txBody>
      </p:sp>
      <p:pic>
        <p:nvPicPr>
          <p:cNvPr id="5" name="图片 -2147482434" descr="C:\Documents and Settings\Administrator\桌面\2020山西物理9.2补单片\W539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5925" y="4109085"/>
            <a:ext cx="2712085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3"/>
          <p:cNvSpPr txBox="1"/>
          <p:nvPr/>
        </p:nvSpPr>
        <p:spPr>
          <a:xfrm>
            <a:off x="3470275" y="2224405"/>
            <a:ext cx="805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9661525" y="3024505"/>
            <a:ext cx="1731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受力面积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906395" y="3710940"/>
            <a:ext cx="1116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压强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35630" y="4824095"/>
            <a:ext cx="3911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流体流速越快，压强越小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CFFBA7BA-CFF7-43BE-B637-4A4552EFA2B7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036DA2BF-46B7-49CC-8C77-64C525E61376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844471AE-2578-4C1E-9770-7B2342BB7A0D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0899D6CE-EDA6-46BD-91DA-78CE95B185F1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BE6E48D6-FE78-42C3-930C-3A77A93AE40C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E8B35745-53B4-4D68-8F9B-1DD74C439D93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76C0DF15-0C57-4E76-AD97-625A573E5054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6164C230-3725-4FAB-A4F2-D5178D777606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78754648-C5E2-4933-A8EE-1A1AAB2DC277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D086DF1E-32AA-4372-9695-117670C58B71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F86334ED-687C-4DAA-A78C-B1A0D73F436C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3FD50028-9432-469E-97D4-C3173ACD3672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04CEA68-B640-49B1-ACA3-744FB6528796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1D1A7838-38EE-4A51-B65A-5A82FC96869D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0D24F7EB-146D-454D-A8E8-F5B389863D91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73FF7E04-4954-48EF-A3AD-7DCF56069ECB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95C3B8F9-010B-483D-97B6-53EEDCDE0605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B7B41A7F-32B2-4F5A-8E69-E99658E42A8D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226852C5-2CF3-4CA7-8E96-BF8E833E51A8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EA280FC-0B8D-45EC-972C-9EA0A5EA4CA0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09FFF28-2BD0-4DDF-B6E7-61E19357E4AC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5429195-9BF3-4CF9-B2D9-D3E6CAAEAE8C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B6153668-50F3-4089-9F93-FFF5B105F686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A28BF4FB-3F7B-4038-BD3D-5AE9CA856E19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0126E9CD-8646-4026-BB56-4CBA4478E6DE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85815657-201E-4E0E-9EA3-E6FF008B43DF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F45A442F-F374-4765-9EB8-A9A85583424E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95859E1C-4A45-4F8F-8AE2-E9FD65CA13BD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495C2919-4D5F-41A0-AA5B-652C1E6093C0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93EC6580-11BD-4195-A2D0-0E94672BD09C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2364DB09-F713-4FF2-9681-273626684EBE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F73B956-E574-4671-9D40-F30D903D761A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0DE7402A-420A-41CE-BC54-E39DFBD27677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9C786BB4-051B-4433-87D2-FBB0C0672AA0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C44A7608-5A70-408E-B72C-2B9AABB40C3B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9F210DFE-400C-4E9F-8F5C-FDCF104067CB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558D58E-56EC-49CA-B303-651C9B88ECFF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0916F381-35AA-4FC1-B9A5-AFF89CAEB639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5CD89933-221F-4C3C-9801-8DBD58EF6FCC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9B83E660-781B-41DE-BF26-9F57EB3DFE13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5919EB0E-0E93-44E2-916D-2B011E8AD810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5C8BDD22-C6FB-4668-B880-1A5743EA0737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D498BF2D-04D6-4AD0-A561-B367FC385DBC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FA678A44-348F-45E9-B32F-0C3436FFFBDC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40FD3367-08A4-4049-ACF1-EDBA11A458CF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D743AD51-9BDF-4BCB-8265-8E805380AED3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7E69D174-4BEF-43CD-85F1-D7A158311618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11872E6D-BA93-4B18-B0D0-88A2EEC12D8D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511A8D69-8104-480C-B5B1-7B9B9A72D1E9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05BA5400-D2CA-41FE-BBB5-BB63393E8A44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FF185ADE-DC59-49D2-A017-B01806BF617B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513C5F46-F5AF-43D3-B061-0D094A47386B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2E752E17-FED2-4BEA-9A11-D0FCFEFEB98A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2EAB1E4E-DB4E-4050-A895-62E6D7E3010B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A5A87223-9204-4785-ABAC-366E803D92CC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56779E1E-F69A-46A4-B35F-2DFC1935E88F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A78594AB-93EF-4240-B230-E3C39AADED48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FE74F36C-5AF9-4169-9687-72F689DBBC75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660" y="970280"/>
            <a:ext cx="4673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三、增大或减小压强的方法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911860" y="1416050"/>
            <a:ext cx="10746740" cy="439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1.增大压强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。例：图钉尖端较尖、蚊子口器很细等。</a:t>
            </a:r>
          </a:p>
          <a:p>
            <a:pPr>
              <a:lnSpc>
                <a:spcPct val="17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例：打桩机、利用重锤钉钉子等。</a:t>
            </a:r>
          </a:p>
          <a:p>
            <a:pPr>
              <a:lnSpc>
                <a:spcPct val="17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2.减小压强</a:t>
            </a:r>
          </a:p>
          <a:p>
            <a:pPr>
              <a:lnSpc>
                <a:spcPct val="17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例：书包背带较宽、滑雪板面积较大等。</a:t>
            </a:r>
          </a:p>
          <a:p>
            <a:pPr>
              <a:lnSpc>
                <a:spcPct val="17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___________________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例：卡车限重等。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6080" y="2277000"/>
            <a:ext cx="266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减小受力面积　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005330" y="3000265"/>
            <a:ext cx="1967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增大压力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1793240" y="4406790"/>
            <a:ext cx="2529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增大受力面积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1972945" y="516117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减小压力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11860" y="1209675"/>
            <a:ext cx="11099800" cy="32315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 b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2800" b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以下四个增大压强的情境中，所用方法与另三个不同的是(　　)</a:t>
            </a: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 盲道上有凸起的小圆点</a:t>
            </a: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 菜刀刀刃很锋利</a:t>
            </a: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 压路机的碾子很重</a:t>
            </a: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 注射器的针头很尖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36275" y="1348105"/>
            <a:ext cx="5257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55260" y="2000250"/>
            <a:ext cx="2234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减小受力面积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17060" y="2673350"/>
            <a:ext cx="2234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减小受力面积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56760" y="3295650"/>
            <a:ext cx="1599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增大压力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17060" y="3917950"/>
            <a:ext cx="2234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减小受力面积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54380" y="1207770"/>
            <a:ext cx="10381620" cy="38779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0" indent="0" algn="just" fontAlgn="auto">
              <a:lnSpc>
                <a:spcPct val="150000"/>
              </a:lnSpc>
            </a:pPr>
            <a:r>
              <a:rPr 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  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海宝”是上海世博会的吉祥物，在点缀上海街头的各种“海宝”中，有一座材质均匀、实心的“海宝”雕塑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如图所示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)，其密度为2.5×10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kg/m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，所受重力为7.5×10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N，与水平地面的接触面积为1 m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 </a:t>
            </a:r>
            <a:r>
              <a:rPr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 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取10 N/kg)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求：</a:t>
            </a:r>
          </a:p>
          <a:p>
            <a:pPr marL="127000" indent="0" algn="just" fontAlgn="auto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该雕塑的体积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</a:p>
          <a:p>
            <a:pPr marL="127000" indent="0" algn="just" fontAlgn="auto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该雕塑对水平地面的压强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-2147482445" descr="C:\Documents and Settings\Administrator\桌面\2020山西物理9.2补单片\W464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608065" y="3254375"/>
            <a:ext cx="2527935" cy="1831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7783" y="2722941"/>
            <a:ext cx="10309621" cy="570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0" indent="0" algn="just" fontAlgn="auto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该雕塑的体积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0523" y="3409167"/>
            <a:ext cx="1181989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</a:t>
            </a:r>
            <a:r>
              <a:rPr 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</a:t>
            </a:r>
            <a:r>
              <a:rPr 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mg 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知“海宝”雕塑的质量： </a:t>
            </a:r>
            <a:endParaRPr lang="zh-CN" sz="2800" b="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63372" y="4033626"/>
            <a:ext cx="6884670" cy="1158240"/>
            <a:chOff x="4878" y="-822"/>
            <a:chExt cx="10842" cy="1824"/>
          </a:xfrm>
        </p:grpSpPr>
        <p:grpSp>
          <p:nvGrpSpPr>
            <p:cNvPr id="22" name="组合 66586"/>
            <p:cNvGrpSpPr/>
            <p:nvPr/>
          </p:nvGrpSpPr>
          <p:grpSpPr bwMode="auto">
            <a:xfrm>
              <a:off x="6128" y="-795"/>
              <a:ext cx="1130" cy="1705"/>
              <a:chOff x="2082" y="2223"/>
              <a:chExt cx="339" cy="682"/>
            </a:xfrm>
          </p:grpSpPr>
          <p:sp>
            <p:nvSpPr>
              <p:cNvPr id="23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3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66577"/>
              <p:cNvSpPr txBox="1">
                <a:spLocks noChangeArrowheads="1"/>
              </p:cNvSpPr>
              <p:nvPr/>
            </p:nvSpPr>
            <p:spPr bwMode="auto">
              <a:xfrm>
                <a:off x="2108" y="2223"/>
                <a:ext cx="214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66578"/>
              <p:cNvSpPr txBox="1">
                <a:spLocks noChangeArrowheads="1"/>
              </p:cNvSpPr>
              <p:nvPr/>
            </p:nvSpPr>
            <p:spPr bwMode="auto">
              <a:xfrm>
                <a:off x="2099" y="2576"/>
                <a:ext cx="194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en-US" altLang="zh-CN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直接连接符 66583"/>
            <p:cNvSpPr>
              <a:spLocks noChangeShapeType="1"/>
            </p:cNvSpPr>
            <p:nvPr/>
          </p:nvSpPr>
          <p:spPr bwMode="auto">
            <a:xfrm>
              <a:off x="7919" y="80"/>
              <a:ext cx="35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>
              <a:spLocks noChangeArrowheads="1"/>
            </p:cNvSpPr>
            <p:nvPr/>
          </p:nvSpPr>
          <p:spPr bwMode="auto">
            <a:xfrm>
              <a:off x="7115" y="-357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40" name="文本框 39"/>
            <p:cNvSpPr txBox="1">
              <a:spLocks noChangeArrowheads="1"/>
            </p:cNvSpPr>
            <p:nvPr/>
          </p:nvSpPr>
          <p:spPr bwMode="auto">
            <a:xfrm>
              <a:off x="4878" y="-333"/>
              <a:ext cx="157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200" y="-822"/>
              <a:ext cx="317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200">
                  <a:solidFill>
                    <a:srgbClr val="FF0000"/>
                  </a:solidFill>
                  <a:uFillTx/>
                </a:rPr>
                <a:t>7.5</a:t>
              </a:r>
              <a:r>
                <a:rPr lang="zh-CN" altLang="en-US" sz="2800" spc="200">
                  <a:solidFill>
                    <a:srgbClr val="FF0000"/>
                  </a:solidFill>
                  <a:uFillTx/>
                </a:rPr>
                <a:t>×</a:t>
              </a:r>
              <a:r>
                <a:rPr lang="en-US" altLang="zh-CN" sz="2800" spc="200">
                  <a:solidFill>
                    <a:srgbClr val="FF0000"/>
                  </a:solidFill>
                  <a:uFillTx/>
                </a:rPr>
                <a:t>10</a:t>
              </a:r>
              <a:r>
                <a:rPr lang="en-US" altLang="zh-CN" sz="2800" spc="200" baseline="30000">
                  <a:solidFill>
                    <a:srgbClr val="FF0000"/>
                  </a:solidFill>
                  <a:uFillTx/>
                </a:rPr>
                <a:t>4</a:t>
              </a:r>
              <a:r>
                <a:rPr lang="en-US" altLang="zh-CN" sz="2800" spc="200">
                  <a:solidFill>
                    <a:srgbClr val="FF0000"/>
                  </a:solidFill>
                  <a:uFillTx/>
                </a:rPr>
                <a:t>N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600" y="178"/>
              <a:ext cx="2328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200">
                  <a:solidFill>
                    <a:srgbClr val="FF0000"/>
                  </a:solidFill>
                  <a:uFillTx/>
                </a:rPr>
                <a:t>10N/kg</a:t>
              </a:r>
              <a:endParaRPr lang="en-US" altLang="zh-CN" sz="2800" spc="200">
                <a:solidFill>
                  <a:srgbClr val="FF0000"/>
                </a:solidFill>
                <a:uFillTx/>
              </a:endParaRPr>
            </a:p>
          </p:txBody>
        </p:sp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11595" y="-356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319" y="-331"/>
              <a:ext cx="340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spc="200">
                  <a:solidFill>
                    <a:srgbClr val="FF0000"/>
                  </a:solidFill>
                  <a:uFillTx/>
                  <a:sym typeface="+mn-ea"/>
                </a:rPr>
                <a:t>7.5</a:t>
              </a:r>
              <a:r>
                <a:rPr lang="zh-CN" altLang="en-US" sz="2800" spc="200">
                  <a:solidFill>
                    <a:srgbClr val="FF0000"/>
                  </a:solidFill>
                  <a:uFillTx/>
                  <a:sym typeface="+mn-ea"/>
                </a:rPr>
                <a:t>×</a:t>
              </a:r>
              <a:r>
                <a:rPr lang="en-US" altLang="zh-CN" sz="2800" spc="200">
                  <a:solidFill>
                    <a:srgbClr val="FF0000"/>
                  </a:solidFill>
                  <a:uFillTx/>
                  <a:sym typeface="+mn-ea"/>
                </a:rPr>
                <a:t>10</a:t>
              </a:r>
              <a:r>
                <a:rPr lang="en-US" altLang="zh-CN" sz="2800" spc="200" baseline="30000">
                  <a:solidFill>
                    <a:srgbClr val="FF0000"/>
                  </a:solidFill>
                  <a:uFillTx/>
                  <a:sym typeface="+mn-ea"/>
                </a:rPr>
                <a:t>3</a:t>
              </a:r>
              <a:r>
                <a:rPr lang="en-US" altLang="zh-CN" sz="2800" spc="200">
                  <a:solidFill>
                    <a:srgbClr val="FF0000"/>
                  </a:solidFill>
                  <a:uFillTx/>
                  <a:sym typeface="+mn-ea"/>
                </a:rPr>
                <a:t>kg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96000" y="5027911"/>
            <a:ext cx="1181989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</a:t>
            </a:r>
            <a:r>
              <a:rPr 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ρ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         知“海宝”雕塑的体积：                 </a:t>
            </a:r>
            <a:endParaRPr lang="zh-CN" sz="2800" b="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60000" y="5737239"/>
            <a:ext cx="5605780" cy="1156970"/>
            <a:chOff x="4878" y="-822"/>
            <a:chExt cx="8828" cy="1822"/>
          </a:xfrm>
        </p:grpSpPr>
        <p:grpSp>
          <p:nvGrpSpPr>
            <p:cNvPr id="31" name="组合 66586"/>
            <p:cNvGrpSpPr/>
            <p:nvPr/>
          </p:nvGrpSpPr>
          <p:grpSpPr bwMode="auto">
            <a:xfrm>
              <a:off x="6128" y="-793"/>
              <a:ext cx="1130" cy="1708"/>
              <a:chOff x="2082" y="2223"/>
              <a:chExt cx="339" cy="683"/>
            </a:xfrm>
          </p:grpSpPr>
          <p:sp>
            <p:nvSpPr>
              <p:cNvPr id="48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3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文本框 66577"/>
              <p:cNvSpPr txBox="1">
                <a:spLocks noChangeArrowheads="1"/>
              </p:cNvSpPr>
              <p:nvPr/>
            </p:nvSpPr>
            <p:spPr bwMode="auto">
              <a:xfrm>
                <a:off x="2108" y="2223"/>
                <a:ext cx="244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</a:t>
                </a:r>
                <a:endParaRPr lang="zh-CN" altLang="en-US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66578"/>
              <p:cNvSpPr txBox="1">
                <a:spLocks noChangeArrowheads="1"/>
              </p:cNvSpPr>
              <p:nvPr/>
            </p:nvSpPr>
            <p:spPr bwMode="auto">
              <a:xfrm>
                <a:off x="2099" y="2576"/>
                <a:ext cx="196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ρ</a:t>
                </a:r>
                <a:endParaRPr lang="en-US" altLang="zh-CN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直接连接符 66583"/>
            <p:cNvSpPr>
              <a:spLocks noChangeShapeType="1"/>
            </p:cNvSpPr>
            <p:nvPr/>
          </p:nvSpPr>
          <p:spPr bwMode="auto">
            <a:xfrm>
              <a:off x="7919" y="80"/>
              <a:ext cx="35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>
              <a:spLocks noChangeArrowheads="1"/>
            </p:cNvSpPr>
            <p:nvPr/>
          </p:nvSpPr>
          <p:spPr bwMode="auto">
            <a:xfrm>
              <a:off x="7115" y="-357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34" name="文本框 33"/>
            <p:cNvSpPr txBox="1">
              <a:spLocks noChangeArrowheads="1"/>
            </p:cNvSpPr>
            <p:nvPr/>
          </p:nvSpPr>
          <p:spPr bwMode="auto">
            <a:xfrm>
              <a:off x="4878" y="-333"/>
              <a:ext cx="157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 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080" y="-822"/>
              <a:ext cx="340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200" dirty="0">
                  <a:solidFill>
                    <a:srgbClr val="FF0000"/>
                  </a:solidFill>
                  <a:uFillTx/>
                </a:rPr>
                <a:t>7.5</a:t>
              </a:r>
              <a:r>
                <a:rPr lang="zh-CN" altLang="en-US" sz="2800" spc="200" dirty="0">
                  <a:solidFill>
                    <a:srgbClr val="FF0000"/>
                  </a:solidFill>
                  <a:uFillTx/>
                </a:rPr>
                <a:t>×</a:t>
              </a:r>
              <a:r>
                <a:rPr lang="en-US" altLang="zh-CN" sz="2800" spc="200" dirty="0">
                  <a:solidFill>
                    <a:srgbClr val="FF0000"/>
                  </a:solidFill>
                  <a:uFillTx/>
                </a:rPr>
                <a:t>10</a:t>
              </a:r>
              <a:r>
                <a:rPr lang="en-US" altLang="zh-CN" sz="2800" spc="200" baseline="30000" dirty="0">
                  <a:solidFill>
                    <a:srgbClr val="FF0000"/>
                  </a:solidFill>
                  <a:uFillTx/>
                </a:rPr>
                <a:t>3</a:t>
              </a:r>
              <a:r>
                <a:rPr lang="en-US" altLang="zh-CN" sz="2800" spc="200" dirty="0">
                  <a:solidFill>
                    <a:srgbClr val="FF0000"/>
                  </a:solidFill>
                  <a:uFillTx/>
                </a:rPr>
                <a:t>kg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560" y="178"/>
              <a:ext cx="434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spc="200">
                  <a:solidFill>
                    <a:srgbClr val="FF0000"/>
                  </a:solidFill>
                  <a:uFillTx/>
                  <a:sym typeface="+mn-ea"/>
                </a:rPr>
                <a:t>2.5</a:t>
              </a:r>
              <a:r>
                <a:rPr lang="zh-CN" altLang="en-US" sz="2800" spc="200">
                  <a:solidFill>
                    <a:srgbClr val="FF0000"/>
                  </a:solidFill>
                  <a:uFillTx/>
                  <a:sym typeface="+mn-ea"/>
                </a:rPr>
                <a:t>×</a:t>
              </a:r>
              <a:r>
                <a:rPr lang="en-US" altLang="zh-CN" sz="2800" spc="200">
                  <a:solidFill>
                    <a:srgbClr val="FF0000"/>
                  </a:solidFill>
                  <a:uFillTx/>
                  <a:sym typeface="+mn-ea"/>
                </a:rPr>
                <a:t>10</a:t>
              </a:r>
              <a:r>
                <a:rPr lang="en-US" altLang="zh-CN" sz="2800" spc="200" baseline="30000">
                  <a:solidFill>
                    <a:srgbClr val="FF0000"/>
                  </a:solidFill>
                  <a:uFillTx/>
                  <a:sym typeface="+mn-ea"/>
                </a:rPr>
                <a:t>3</a:t>
              </a:r>
              <a:r>
                <a:rPr lang="en-US" altLang="zh-CN" sz="2800" spc="200">
                  <a:solidFill>
                    <a:srgbClr val="FF0000"/>
                  </a:solidFill>
                  <a:uFillTx/>
                  <a:sym typeface="+mn-ea"/>
                </a:rPr>
                <a:t>kg/m</a:t>
              </a:r>
              <a:r>
                <a:rPr lang="en-US" altLang="zh-CN" sz="2800" spc="200" baseline="30000">
                  <a:solidFill>
                    <a:srgbClr val="FF0000"/>
                  </a:solidFill>
                  <a:uFillTx/>
                  <a:sym typeface="+mn-ea"/>
                </a:rPr>
                <a:t>3</a:t>
              </a: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11595" y="-356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319" y="-331"/>
              <a:ext cx="1387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spc="200">
                  <a:solidFill>
                    <a:srgbClr val="FF0000"/>
                  </a:solidFill>
                  <a:uFillTx/>
                  <a:sym typeface="+mn-ea"/>
                </a:rPr>
                <a:t>3m</a:t>
              </a:r>
              <a:r>
                <a:rPr lang="en-US" altLang="zh-CN" sz="2800" spc="200" baseline="30000">
                  <a:solidFill>
                    <a:srgbClr val="FF0000"/>
                  </a:solidFill>
                  <a:uFillTx/>
                  <a:sym typeface="+mn-ea"/>
                </a:rPr>
                <a:t>3</a:t>
              </a:r>
            </a:p>
          </p:txBody>
        </p:sp>
      </p:grpSp>
      <p:grpSp>
        <p:nvGrpSpPr>
          <p:cNvPr id="51" name="组合 66586"/>
          <p:cNvGrpSpPr/>
          <p:nvPr/>
        </p:nvGrpSpPr>
        <p:grpSpPr bwMode="auto">
          <a:xfrm>
            <a:off x="2852575" y="4898792"/>
            <a:ext cx="581963" cy="1082675"/>
            <a:chOff x="2090" y="2223"/>
            <a:chExt cx="275" cy="682"/>
          </a:xfrm>
        </p:grpSpPr>
        <p:sp>
          <p:nvSpPr>
            <p:cNvPr id="52" name="直接连接符 66576"/>
            <p:cNvSpPr>
              <a:spLocks noChangeShapeType="1"/>
            </p:cNvSpPr>
            <p:nvPr/>
          </p:nvSpPr>
          <p:spPr bwMode="auto">
            <a:xfrm>
              <a:off x="2096" y="2576"/>
              <a:ext cx="2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66577"/>
            <p:cNvSpPr txBox="1">
              <a:spLocks noChangeArrowheads="1"/>
            </p:cNvSpPr>
            <p:nvPr/>
          </p:nvSpPr>
          <p:spPr bwMode="auto">
            <a:xfrm>
              <a:off x="2116" y="2223"/>
              <a:ext cx="244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endParaRPr lang="en-US" altLang="zh-CN" sz="2800" i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66578"/>
            <p:cNvSpPr txBox="1">
              <a:spLocks noChangeArrowheads="1"/>
            </p:cNvSpPr>
            <p:nvPr/>
          </p:nvSpPr>
          <p:spPr bwMode="auto">
            <a:xfrm>
              <a:off x="2090" y="2576"/>
              <a:ext cx="200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endParaRPr lang="en-US" altLang="zh-CN" sz="2800" i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009637" y="556065"/>
            <a:ext cx="10381620" cy="218604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  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海宝”是上海世博会的吉祥物，在点缀上海街头的各种“海宝”中，有一座材质均匀、实心的“海宝”雕塑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如图所示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)，其密度为2.5×10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kg/m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，所受重力为7.5×10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N，与水平地面的接触面积为1 m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 </a:t>
            </a:r>
            <a:r>
              <a:rPr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 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取10 N/kg)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求：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6716" y="2781000"/>
            <a:ext cx="11162030" cy="570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0" indent="0" algn="just" fontAlgn="auto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该雕塑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对水平地面的压强。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6716" y="3299110"/>
            <a:ext cx="1014688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“海宝”雕塑对水平地面的压力：</a:t>
            </a:r>
            <a:r>
              <a:rPr lang="zh-CN" sz="2800" b="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zh-CN" sz="2800" b="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＝7.5×10</a:t>
            </a:r>
            <a:r>
              <a:rPr lang="zh-CN" sz="2800" b="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N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992000" y="5134005"/>
            <a:ext cx="3406140" cy="1102995"/>
            <a:chOff x="6128" y="-822"/>
            <a:chExt cx="5364" cy="1737"/>
          </a:xfrm>
        </p:grpSpPr>
        <p:grpSp>
          <p:nvGrpSpPr>
            <p:cNvPr id="11" name="组合 66586"/>
            <p:cNvGrpSpPr/>
            <p:nvPr/>
          </p:nvGrpSpPr>
          <p:grpSpPr bwMode="auto">
            <a:xfrm>
              <a:off x="6128" y="-793"/>
              <a:ext cx="1130" cy="1708"/>
              <a:chOff x="2082" y="2223"/>
              <a:chExt cx="339" cy="683"/>
            </a:xfrm>
          </p:grpSpPr>
          <p:sp>
            <p:nvSpPr>
              <p:cNvPr id="16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3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66577"/>
              <p:cNvSpPr txBox="1">
                <a:spLocks noChangeArrowheads="1"/>
              </p:cNvSpPr>
              <p:nvPr/>
            </p:nvSpPr>
            <p:spPr bwMode="auto">
              <a:xfrm>
                <a:off x="2108" y="2223"/>
                <a:ext cx="176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endParaRPr lang="zh-CN" altLang="en-US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66578"/>
              <p:cNvSpPr txBox="1">
                <a:spLocks noChangeArrowheads="1"/>
              </p:cNvSpPr>
              <p:nvPr/>
            </p:nvSpPr>
            <p:spPr bwMode="auto">
              <a:xfrm>
                <a:off x="2099" y="2576"/>
                <a:ext cx="185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S</a:t>
                </a:r>
                <a:endParaRPr lang="en-US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直接连接符 66583"/>
            <p:cNvSpPr>
              <a:spLocks noChangeShapeType="1"/>
            </p:cNvSpPr>
            <p:nvPr/>
          </p:nvSpPr>
          <p:spPr bwMode="auto">
            <a:xfrm>
              <a:off x="7919" y="80"/>
              <a:ext cx="35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7115" y="-357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80" y="-822"/>
              <a:ext cx="317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pc="200">
                  <a:solidFill>
                    <a:srgbClr val="FF0000"/>
                  </a:solidFill>
                  <a:uFillTx/>
                </a:rPr>
                <a:t>7.5</a:t>
              </a:r>
              <a:r>
                <a:rPr lang="zh-CN" altLang="en-US" sz="2800" spc="200">
                  <a:solidFill>
                    <a:srgbClr val="FF0000"/>
                  </a:solidFill>
                  <a:uFillTx/>
                </a:rPr>
                <a:t>×</a:t>
              </a:r>
              <a:r>
                <a:rPr lang="en-US" altLang="zh-CN" sz="2800" spc="200">
                  <a:solidFill>
                    <a:srgbClr val="FF0000"/>
                  </a:solidFill>
                  <a:uFillTx/>
                </a:rPr>
                <a:t>10</a:t>
              </a:r>
              <a:r>
                <a:rPr lang="en-US" altLang="zh-CN" sz="2800" spc="200" baseline="30000">
                  <a:solidFill>
                    <a:srgbClr val="FF0000"/>
                  </a:solidFill>
                  <a:uFillTx/>
                </a:rPr>
                <a:t>4</a:t>
              </a:r>
              <a:r>
                <a:rPr lang="en-US" altLang="zh-CN" sz="2800" spc="200">
                  <a:solidFill>
                    <a:srgbClr val="FF0000"/>
                  </a:solidFill>
                  <a:uFillTx/>
                </a:rPr>
                <a:t>N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02" y="89"/>
              <a:ext cx="1387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spc="200">
                  <a:solidFill>
                    <a:srgbClr val="FF0000"/>
                  </a:solidFill>
                  <a:uFillTx/>
                  <a:sym typeface="+mn-ea"/>
                </a:rPr>
                <a:t>1</a:t>
              </a:r>
              <a:r>
                <a:rPr lang="en-US" altLang="zh-CN" sz="2800" spc="200">
                  <a:solidFill>
                    <a:srgbClr val="FF0000"/>
                  </a:solidFill>
                  <a:uFillTx/>
                  <a:sym typeface="+mn-ea"/>
                </a:rPr>
                <a:t>m</a:t>
              </a:r>
              <a:r>
                <a:rPr lang="en-US" altLang="zh-CN" sz="2800" spc="200" baseline="30000">
                  <a:solidFill>
                    <a:srgbClr val="FF0000"/>
                  </a:solidFill>
                  <a:uFillTx/>
                  <a:sym typeface="+mn-ea"/>
                </a:rPr>
                <a:t>2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76342" y="3909145"/>
            <a:ext cx="846582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50000"/>
              </a:lnSpc>
            </a:pPr>
            <a:r>
              <a:rPr lang="en-US" alt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“海宝”雕塑对水平地面的压强：</a:t>
            </a:r>
          </a:p>
          <a:p>
            <a:pPr indent="0">
              <a:lnSpc>
                <a:spcPct val="250000"/>
              </a:lnSpc>
            </a:pPr>
            <a:r>
              <a:rPr lang="zh-CN" sz="2800" b="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p</a:t>
            </a:r>
            <a:r>
              <a:rPr 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                                  ＝7.5×10</a:t>
            </a:r>
            <a:r>
              <a:rPr lang="zh-CN" sz="2800" b="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Pa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09637" y="556065"/>
            <a:ext cx="10381620" cy="218604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  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海宝”是上海世博会的吉祥物，在点缀上海街头的各种“海宝”中，有一座材质均匀、实心的“海宝”雕塑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如图所示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)，其密度为2.5×10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kg/m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，所受重力为7.5×10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N，与水平地面的接触面积为1 m</a:t>
            </a:r>
            <a:r>
              <a:rPr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 </a:t>
            </a:r>
            <a:r>
              <a:rPr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 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取10 N/kg)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求：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lnSpc>
            <a:spcPct val="150000"/>
          </a:lnSpc>
          <a:defRPr lang="en-US" altLang="zh-CN" sz="2800" dirty="0" smtClean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algn="l">
          <a:defRPr lang="en-US" altLang="zh-CN" sz="280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2591</Words>
  <Application>Microsoft Office PowerPoint</Application>
  <PresentationFormat>宽屏</PresentationFormat>
  <Paragraphs>352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3" baseType="lpstr">
      <vt:lpstr>思源宋体 CN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520</cp:revision>
  <dcterms:created xsi:type="dcterms:W3CDTF">2015-07-09T08:14:00Z</dcterms:created>
  <dcterms:modified xsi:type="dcterms:W3CDTF">2021-09-14T06:25:28Z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