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703" r:id="rId2"/>
    <p:sldId id="738" r:id="rId3"/>
    <p:sldId id="750" r:id="rId4"/>
    <p:sldId id="740" r:id="rId5"/>
    <p:sldId id="742" r:id="rId6"/>
    <p:sldId id="741" r:id="rId7"/>
    <p:sldId id="743" r:id="rId8"/>
    <p:sldId id="744" r:id="rId9"/>
    <p:sldId id="745" r:id="rId10"/>
    <p:sldId id="753" r:id="rId11"/>
    <p:sldId id="746" r:id="rId12"/>
    <p:sldId id="747" r:id="rId13"/>
    <p:sldId id="748" r:id="rId14"/>
    <p:sldId id="749" r:id="rId15"/>
    <p:sldId id="754" r:id="rId16"/>
    <p:sldId id="751" r:id="rId17"/>
    <p:sldId id="752" r:id="rId18"/>
    <p:sldId id="755" r:id="rId19"/>
    <p:sldId id="756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894"/>
    <a:srgbClr val="008080"/>
    <a:srgbClr val="FF0000"/>
    <a:srgbClr val="00B0F0"/>
    <a:srgbClr val="5B9BD5"/>
    <a:srgbClr val="013564"/>
    <a:srgbClr val="175B5C"/>
    <a:srgbClr val="339933"/>
    <a:srgbClr val="2BAB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64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7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</p:spPr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2813" y="4341813"/>
            <a:ext cx="5029200" cy="4114800"/>
          </a:xfrm>
        </p:spPr>
        <p:txBody>
          <a:bodyPr anchor="ctr"/>
          <a:lstStyle/>
          <a:p>
            <a:pPr eaLnBrk="1" hangingPunct="1"/>
            <a:r>
              <a:rPr lang="zh-CN" altLang="en-US"/>
              <a:t>涂松香或将弓重一些压弦。</a:t>
            </a:r>
          </a:p>
        </p:txBody>
      </p:sp>
    </p:spTree>
    <p:extLst>
      <p:ext uri="{BB962C8B-B14F-4D97-AF65-F5344CB8AC3E}">
        <p14:creationId xmlns:p14="http://schemas.microsoft.com/office/powerpoint/2010/main" val="127814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4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6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3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3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4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576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第三节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639616" y="2509019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摩 擦 力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97632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第八章    运动和力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772074" y="3551427"/>
            <a:ext cx="4204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摩擦力与生活</a:t>
            </a:r>
          </a:p>
        </p:txBody>
      </p:sp>
    </p:spTree>
    <p:extLst>
      <p:ext uri="{BB962C8B-B14F-4D97-AF65-F5344CB8AC3E}">
        <p14:creationId xmlns:p14="http://schemas.microsoft.com/office/powerpoint/2010/main" val="26203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3">
            <a:extLst>
              <a:ext uri="{FF2B5EF4-FFF2-40B4-BE49-F238E27FC236}">
                <a16:creationId xmlns:a16="http://schemas.microsoft.com/office/drawing/2014/main" id="{0C4293A1-7080-4148-ABB4-DAB829753918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ADBA7124-D02E-4E12-9AE5-8B5FF060C4B8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7627A0D-32AB-4966-86F0-31799C15A879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022B4F5A-CC5E-4B27-B8B7-C9B045353C0F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793FD54-9E7A-4DCC-BA75-0E5911E27FE4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C912754-3918-4227-BE08-6378FC38FDC8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5806F36F-E5B7-40C4-8191-FF7594D22724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C7074A32-99B5-4FF1-A797-5C0874113EAF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1191CB6E-ECFA-4208-BB76-7A8170AE6AB3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9157244-4A0F-4D43-B992-01F15DBDC56C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A36A1F71-015E-4D21-8091-3F0313A9A7EC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F354021-964F-4D14-A92E-3FA45C5DF4E3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EF9CCB0-E73F-488B-AAA9-9B702F19E9F1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1A98F1D-9A45-4455-BA28-7441F1BC6FC8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CE69812-547E-4B9E-A0E6-E2D0A74717FE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4F1549B9-3A97-4FB4-9DA9-9C421222BDAA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DFFCC8B-A31C-4A18-AC16-C255F9840D7D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233F7D7-8D6F-4D09-8DB2-763C39D4B03C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E2D1C358-473E-4BF0-8265-BBE13838AD19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E7C92C82-1FDD-496F-AB32-3DA53AA586B6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7720D3F1-A42C-4471-8DE4-BFDD4F0BF028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E9228A14-C46A-41D1-9503-A891A3E647EF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AF6E568-0A17-49E7-8093-A7C713ED374A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CF72F10-1128-4C93-B04D-0154339894EC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C4A798B-7C27-4601-BB73-983EC749E543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F67A297-EE30-4177-B41C-7F2BEDE9176C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76630D-7432-451E-B03F-5AEE3435B988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CB1AE7A-ED10-41C5-A6CB-10BAFE2AFA62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909789DB-DF8C-4F45-B8C7-340BA9F8AFC3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E8B3689E-976B-4D5F-B2C6-2505F1B28825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8D0AC02E-BB12-4F03-9A9A-EA7CBC3B5BB5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48DA2588-C411-441E-8AAD-935155CA9964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4D766272-5BBE-4337-ADCE-F1B12BCE9C4B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CF012111-2FD6-4518-A053-6637E09B44B1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6BBBD230-8C1E-471A-971D-046693095070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F5DBB61E-2BE2-4976-8C6F-4E491CF7D23F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4FC33D4D-9113-4301-A68D-C8E9CE559D27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D442A522-6302-40A2-AF8E-DBFBB49BF090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6F7DF22B-7AC4-4106-A76B-AE3CCDB4BC05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77F8959-AD4A-4E83-BCC5-8F03F1C574E6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20EC2A1-FCE5-4D23-8FF0-792239CECF35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365E4D1-476E-4ED9-B350-D78C2BBEB121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898A298-FD72-418F-AD49-D03D483E4E02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392C1E19-9D72-4C22-9462-4A8B8375DAB8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4EA7A81F-7908-4170-A3B6-F6561507A316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4A53566D-7614-4CD4-904B-6F8696BAF75C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57CCB8F-6652-4F55-8C11-048F3CBBF440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46300F76-CCA3-4835-B49B-0C710E22D7DF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FFE23E1E-032E-4CDE-A050-A733E4F49594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EE303657-3156-41EB-99C9-A110C61907C5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7514B1EB-3E2C-47D9-B1FA-2CBC62BC0F8A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8B79FF62-C7D1-4D82-B424-67EC2A2C7CE7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3D2FBBC9-B94D-411E-8D13-4DD92542C092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83519F29-C5B0-4702-8C56-4B36C61DACA4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FE683787-CC85-404F-83A0-95D43696B539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5A187033-F489-4930-BEA1-2D47FE0BA8F0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CE7C4864-0515-4A4F-9528-87F4F6DF3EEE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6DB291F5-46CF-4DCC-ABD1-F3F33BE719D2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3568" y="2169460"/>
            <a:ext cx="1581150" cy="1971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78560" y="4431414"/>
            <a:ext cx="30572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减少箱子里的重物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2073" y="4456586"/>
            <a:ext cx="1620957" cy="581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滚动轴承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6704" y="5079486"/>
            <a:ext cx="1620957" cy="581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减小压力</a:t>
            </a:r>
            <a:endParaRPr lang="en-US" altLang="zh-CN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4592" y="5080068"/>
            <a:ext cx="2339102" cy="581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变滑动为滚动</a:t>
            </a:r>
            <a:endParaRPr lang="en-US" altLang="zh-CN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13" y="1837888"/>
            <a:ext cx="2303354" cy="21804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60611" y="4431414"/>
            <a:ext cx="1620957" cy="581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滴润滑油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01538" y="5079486"/>
            <a:ext cx="2339102" cy="581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使接触面分离</a:t>
            </a:r>
            <a:endParaRPr lang="en-US" altLang="zh-CN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4" descr="0050400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5" r="16931"/>
          <a:stretch/>
        </p:blipFill>
        <p:spPr bwMode="auto">
          <a:xfrm>
            <a:off x="1271464" y="1335070"/>
            <a:ext cx="3456385" cy="291172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0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890" y="3789040"/>
            <a:ext cx="3984937" cy="2122793"/>
          </a:xfrm>
          <a:prstGeom prst="round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31504" y="1268760"/>
            <a:ext cx="4106354" cy="2035780"/>
          </a:xfrm>
          <a:prstGeom prst="roundRect">
            <a:avLst/>
          </a:prstGeom>
          <a:ln>
            <a:noFill/>
          </a:ln>
        </p:spPr>
      </p:pic>
      <p:sp>
        <p:nvSpPr>
          <p:cNvPr id="14339" name="文本框 3"/>
          <p:cNvSpPr>
            <a:spLocks noChangeArrowheads="1"/>
          </p:cNvSpPr>
          <p:nvPr/>
        </p:nvSpPr>
        <p:spPr bwMode="auto">
          <a:xfrm>
            <a:off x="6227234" y="1052736"/>
            <a:ext cx="5122333" cy="21044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磁悬浮列车：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靠强磁场把列车从轨道上微微托起，使摩擦力大大减小。</a:t>
            </a:r>
          </a:p>
        </p:txBody>
      </p:sp>
      <p:sp>
        <p:nvSpPr>
          <p:cNvPr id="14340" name="文本框 4"/>
          <p:cNvSpPr>
            <a:spLocks noChangeArrowheads="1"/>
          </p:cNvSpPr>
          <p:nvPr/>
        </p:nvSpPr>
        <p:spPr bwMode="auto">
          <a:xfrm>
            <a:off x="6321534" y="3807427"/>
            <a:ext cx="5158317" cy="21044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气垫船：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靠船体向下喷出的强气流，在船底和水之间形成空气垫，大大减小摩擦力。</a:t>
            </a:r>
          </a:p>
        </p:txBody>
      </p:sp>
    </p:spTree>
    <p:extLst>
      <p:ext uri="{BB962C8B-B14F-4D97-AF65-F5344CB8AC3E}">
        <p14:creationId xmlns:p14="http://schemas.microsoft.com/office/powerpoint/2010/main" val="37338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73113" y="1117869"/>
            <a:ext cx="103634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古埃及人建造金字塔时，在运送的大石块下面垫上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圆形滚木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；北京故宫有一整块雕龙的大石阶重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多吨，在没有大型起重工具的情况下，据说是在冬天运送的，首先在地上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泼水，结冰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后再推拉运送。用这两种方法，利用了什么原理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-101600" y="404813"/>
            <a:ext cx="4685430" cy="523220"/>
            <a:chOff x="0" y="623478"/>
            <a:chExt cx="4130111" cy="459160"/>
          </a:xfrm>
        </p:grpSpPr>
        <p:grpSp>
          <p:nvGrpSpPr>
            <p:cNvPr id="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35845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5"/>
          <a:stretch/>
        </p:blipFill>
        <p:spPr>
          <a:xfrm>
            <a:off x="1101411" y="3861048"/>
            <a:ext cx="4468416" cy="244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5104"/>
          <a:stretch/>
        </p:blipFill>
        <p:spPr>
          <a:xfrm>
            <a:off x="6023992" y="3862483"/>
            <a:ext cx="4558621" cy="24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19" y="4266245"/>
            <a:ext cx="378181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359696" y="1036734"/>
            <a:ext cx="7125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说说图中是如何增大或减小摩擦的</a:t>
            </a:r>
          </a:p>
        </p:txBody>
      </p:sp>
      <p:grpSp>
        <p:nvGrpSpPr>
          <p:cNvPr id="8" name="组合 9"/>
          <p:cNvGrpSpPr>
            <a:grpSpLocks/>
          </p:cNvGrpSpPr>
          <p:nvPr/>
        </p:nvGrpSpPr>
        <p:grpSpPr bwMode="auto">
          <a:xfrm>
            <a:off x="-101600" y="404813"/>
            <a:ext cx="4685430" cy="523220"/>
            <a:chOff x="0" y="623478"/>
            <a:chExt cx="4130111" cy="459160"/>
          </a:xfrm>
        </p:grpSpPr>
        <p:grpSp>
          <p:nvGrpSpPr>
            <p:cNvPr id="9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35845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"/>
          <a:stretch/>
        </p:blipFill>
        <p:spPr>
          <a:xfrm>
            <a:off x="6538019" y="1758121"/>
            <a:ext cx="3781810" cy="2268000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605691994740&amp;di=5eeb2b9c5b9cceb8b484dc9cc24b6a19&amp;imgtype=0&amp;src=http%3A%2F%2Fn.sinaimg.cn%2Fsinacn13%2F0%2Fw1440h960%2F20181004%2F2805-hktxqah59062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 bwMode="auto">
          <a:xfrm>
            <a:off x="1792663" y="1758121"/>
            <a:ext cx="3764347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4204" r="1" b="3934"/>
          <a:stretch/>
        </p:blipFill>
        <p:spPr>
          <a:xfrm>
            <a:off x="1772947" y="4266245"/>
            <a:ext cx="378406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1127448" y="2052165"/>
            <a:ext cx="552087" cy="2677656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/>
              <a:t>摩擦力与生活</a:t>
            </a:r>
          </a:p>
        </p:txBody>
      </p:sp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2483996" y="1984707"/>
            <a:ext cx="16327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dirty="0"/>
              <a:t>增大摩擦</a:t>
            </a:r>
          </a:p>
        </p:txBody>
      </p:sp>
      <p:sp>
        <p:nvSpPr>
          <p:cNvPr id="15364" name="文本框 5"/>
          <p:cNvSpPr txBox="1">
            <a:spLocks noChangeArrowheads="1"/>
          </p:cNvSpPr>
          <p:nvPr/>
        </p:nvSpPr>
        <p:spPr bwMode="auto">
          <a:xfrm>
            <a:off x="2479542" y="4573494"/>
            <a:ext cx="15228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dirty="0"/>
              <a:t>减小摩擦</a:t>
            </a:r>
          </a:p>
        </p:txBody>
      </p: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4606813" y="1437562"/>
            <a:ext cx="20595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增大压力</a:t>
            </a:r>
          </a:p>
        </p:txBody>
      </p:sp>
      <p:sp>
        <p:nvSpPr>
          <p:cNvPr id="15366" name="文本框 7"/>
          <p:cNvSpPr txBox="1">
            <a:spLocks noChangeArrowheads="1"/>
          </p:cNvSpPr>
          <p:nvPr/>
        </p:nvSpPr>
        <p:spPr bwMode="auto">
          <a:xfrm>
            <a:off x="4609052" y="2436485"/>
            <a:ext cx="34563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增大接触面粗糙程度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03512" y="2215540"/>
            <a:ext cx="738339" cy="2601580"/>
            <a:chOff x="1732675" y="2156166"/>
            <a:chExt cx="738339" cy="236458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732675" y="3264907"/>
              <a:ext cx="360000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170045" y="1686932"/>
            <a:ext cx="389283" cy="1030686"/>
            <a:chOff x="1775520" y="2156166"/>
            <a:chExt cx="695494" cy="236458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002343" y="3674723"/>
            <a:ext cx="581488" cy="2140364"/>
            <a:chOff x="1384561" y="2160560"/>
            <a:chExt cx="1038889" cy="2389472"/>
          </a:xfrm>
        </p:grpSpPr>
        <p:cxnSp>
          <p:nvCxnSpPr>
            <p:cNvPr id="23" name="直接连接符 22"/>
            <p:cNvCxnSpPr>
              <a:stCxn id="15364" idx="3"/>
            </p:cNvCxnSpPr>
            <p:nvPr/>
          </p:nvCxnSpPr>
          <p:spPr>
            <a:xfrm flipV="1">
              <a:off x="1384561" y="3421633"/>
              <a:ext cx="678888" cy="1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063449" y="4539066"/>
              <a:ext cx="3600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37500" y="2160560"/>
              <a:ext cx="3600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37500" y="2185450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606813" y="3435408"/>
            <a:ext cx="16209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减少压力</a:t>
            </a:r>
          </a:p>
        </p:txBody>
      </p:sp>
      <p:sp>
        <p:nvSpPr>
          <p:cNvPr id="3" name="矩形 2"/>
          <p:cNvSpPr/>
          <p:nvPr/>
        </p:nvSpPr>
        <p:spPr>
          <a:xfrm>
            <a:off x="4624863" y="4129916"/>
            <a:ext cx="377539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减小接触面的粗糙程度</a:t>
            </a:r>
          </a:p>
        </p:txBody>
      </p:sp>
      <p:sp>
        <p:nvSpPr>
          <p:cNvPr id="4" name="矩形 3"/>
          <p:cNvSpPr/>
          <p:nvPr/>
        </p:nvSpPr>
        <p:spPr>
          <a:xfrm>
            <a:off x="4620771" y="4804326"/>
            <a:ext cx="23391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变滑动为滚动</a:t>
            </a:r>
          </a:p>
        </p:txBody>
      </p:sp>
      <p:sp>
        <p:nvSpPr>
          <p:cNvPr id="5" name="矩形 4"/>
          <p:cNvSpPr/>
          <p:nvPr/>
        </p:nvSpPr>
        <p:spPr>
          <a:xfrm>
            <a:off x="4606813" y="5543654"/>
            <a:ext cx="377539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使两个接触面彼此分离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2" name="组合 31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77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1DEF41-8F9B-4E2B-925C-85E9C0CE31E9}"/>
              </a:ext>
            </a:extLst>
          </p:cNvPr>
          <p:cNvSpPr txBox="1"/>
          <p:nvPr/>
        </p:nvSpPr>
        <p:spPr>
          <a:xfrm>
            <a:off x="844633" y="1304219"/>
            <a:ext cx="10219919" cy="400109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下列各种措施，为了减小摩擦的是 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(          )</a:t>
            </a:r>
            <a:br>
              <a:rPr lang="zh-CN" altLang="en-US" sz="28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属于增大摩擦的是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(          )</a:t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用台钳紧工件</a:t>
            </a:r>
            <a:br>
              <a:rPr lang="zh-CN" altLang="en-US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搬运笨重的机械，在它的下面垫入原木</a:t>
            </a:r>
            <a:br>
              <a:rPr lang="zh-CN" altLang="en-US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自行车的脚蹬子和把套上刻有凹凸不平的花纹</a:t>
            </a:r>
            <a:br>
              <a:rPr lang="zh-CN" altLang="en-US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给自行车车轴处加润滑油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529245-AC39-4F47-86E2-091742B341CB}"/>
              </a:ext>
            </a:extLst>
          </p:cNvPr>
          <p:cNvSpPr/>
          <p:nvPr/>
        </p:nvSpPr>
        <p:spPr>
          <a:xfrm>
            <a:off x="7104684" y="1477810"/>
            <a:ext cx="74635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BD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6529245-AC39-4F47-86E2-091742B341CB}"/>
              </a:ext>
            </a:extLst>
          </p:cNvPr>
          <p:cNvSpPr/>
          <p:nvPr/>
        </p:nvSpPr>
        <p:spPr>
          <a:xfrm>
            <a:off x="4224364" y="2125882"/>
            <a:ext cx="734875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5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1DEF41-8F9B-4E2B-925C-85E9C0CE31E9}"/>
              </a:ext>
            </a:extLst>
          </p:cNvPr>
          <p:cNvSpPr txBox="1"/>
          <p:nvPr/>
        </p:nvSpPr>
        <p:spPr>
          <a:xfrm>
            <a:off x="700617" y="860671"/>
            <a:ext cx="10219919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摩擦与我们的生活息息相关，如图所示，下列关于摩擦的说法不正确的是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(         )</a:t>
            </a:r>
          </a:p>
        </p:txBody>
      </p:sp>
      <p:sp>
        <p:nvSpPr>
          <p:cNvPr id="21508" name="矩形 8"/>
          <p:cNvSpPr>
            <a:spLocks noChangeArrowheads="1"/>
          </p:cNvSpPr>
          <p:nvPr/>
        </p:nvSpPr>
        <p:spPr bwMode="auto">
          <a:xfrm>
            <a:off x="660143" y="3495589"/>
            <a:ext cx="10780919" cy="33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甲图中利用火柴头与火柴盒之间的摩擦使火柴头温度上升而燃烧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乙图中利用货物与传送带之间的摩擦把货物送到高处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丙图中机器上安装的滚动轴承可以使摩擦力增大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丁图中气垫船通过船底向下喷气，在船底和水面之间形成一层空气垫使船航行时的阻力减小</a:t>
            </a:r>
          </a:p>
        </p:txBody>
      </p:sp>
      <p:pic>
        <p:nvPicPr>
          <p:cNvPr id="21509" name="Picture 5" descr="后改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96" y="2132856"/>
            <a:ext cx="6650567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6529245-AC39-4F47-86E2-091742B341CB}"/>
              </a:ext>
            </a:extLst>
          </p:cNvPr>
          <p:cNvSpPr/>
          <p:nvPr/>
        </p:nvSpPr>
        <p:spPr>
          <a:xfrm>
            <a:off x="2927648" y="1628800"/>
            <a:ext cx="486666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5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00BD58-09AC-4D1E-8643-CAAAA6A54B2F}"/>
              </a:ext>
            </a:extLst>
          </p:cNvPr>
          <p:cNvSpPr txBox="1"/>
          <p:nvPr/>
        </p:nvSpPr>
        <p:spPr>
          <a:xfrm>
            <a:off x="891897" y="908720"/>
            <a:ext cx="10548167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如图所示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人形机器人正在为观众表演舞蹈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其中涉及的物理知识分析正确的是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(       )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82CCFF-829F-4C41-A96C-7487F76CD82D}"/>
              </a:ext>
            </a:extLst>
          </p:cNvPr>
          <p:cNvSpPr txBox="1"/>
          <p:nvPr/>
        </p:nvSpPr>
        <p:spPr>
          <a:xfrm>
            <a:off x="863108" y="2381142"/>
            <a:ext cx="10133183" cy="270843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机器人表演舞蹈时没有惯性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机器人鞋底较宽是为了减小稳定程度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机器人鞋底上凹凸不平的花纹是为了增大摩擦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机器人站立时受到的重力和它对地面的压力是一对平衡力</a:t>
            </a:r>
          </a:p>
        </p:txBody>
      </p:sp>
      <p:pic>
        <p:nvPicPr>
          <p:cNvPr id="22532" name="Picture 2" descr="机器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916832"/>
            <a:ext cx="23800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561925B-651D-4714-8220-2B09E1059FF1}"/>
              </a:ext>
            </a:extLst>
          </p:cNvPr>
          <p:cNvSpPr/>
          <p:nvPr/>
        </p:nvSpPr>
        <p:spPr>
          <a:xfrm>
            <a:off x="3447177" y="1730877"/>
            <a:ext cx="488269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8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  <p:extLst>
      <p:ext uri="{BB962C8B-B14F-4D97-AF65-F5344CB8AC3E}">
        <p14:creationId xmlns:p14="http://schemas.microsoft.com/office/powerpoint/2010/main" val="25274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D33A873B-E4C4-4315-9166-C68B936F483E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D4CC372A-D6B9-46EC-90C8-1D62EE7F61C7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73DF017B-B123-445D-8350-A688325D52F2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0F66D8A3-3C17-4212-8A7B-86D770BD6FD0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A291A519-6C06-4CEB-94D8-4D797BB8B53B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44B0DC04-0B05-4960-9B83-8839F46D62B5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7E8ED1A9-230C-4A13-977A-2C6A5188D7F1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FB26899F-8DB5-40A8-97F7-6EE6512A59B3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80D9C37-6555-4DF6-9580-A1257CA1B1E0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70D58B27-FAE3-4D9D-A1FA-6BA9EB7FDC0E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99CD3F84-9CC8-4099-8DC4-2878F79AFD22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F64F58F1-BCF7-42EF-81CA-FA2022748651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463611CF-0D0C-4BFE-A60E-797979C97847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A6B0A8F-25C0-43DE-B0A6-A7B42264F547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4E9725F3-C020-48D2-A5DC-E3D48DB0D74D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5F4EC65D-CA09-4761-9167-71603ED3FA60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13276F82-63BD-42A5-9742-AA900F99E1D3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3EE80ED-9073-4318-B24A-BA14514EDE37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CB2FBD5A-5AF5-40F1-BE40-EA15CF285159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BB6C4D7-F486-4C2B-9135-DE6A14B7657E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165C2BD-9563-4FD9-8572-B466D5648AC1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CA2DBE29-9014-402A-9EE5-09C09F71E35B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4445A13-2BBA-4E04-A7C8-9F879E517E7D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5E31511E-4587-4169-9D1A-86E3F7B706E6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F47AB162-196E-4D7F-8F9B-6EDFFF8F94C7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BFE81336-1BF7-445B-9C79-7E45A9845A96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0C534FD-C3B9-4032-95B1-B88B15A283A6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98C9F30-6C29-4C84-A7F4-73E913CC4603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66DBCED1-F98E-4EAD-9328-CC698E9A62F0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B40CAAB7-14D7-497E-B71C-FD21FDFB74DF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4E4D4E1C-A96A-4DE1-98B4-A5E0B681EA33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16BD082-3C1A-4CC6-B855-1194045E0CBE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F50C8459-8DE8-46E7-92F1-B9AC866EE816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DC93F1B-9BBA-4BB4-8AAC-AA04334D9E3A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33447070-B967-4C8A-8D44-3BBEA0B6786C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7EEE7DC-907A-4F3E-9B8C-F2AD06349928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E60E4D08-0C5A-4C81-A427-9B1DB3F3AFCC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43C5ACD8-8980-41A3-998C-0B0702C75849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475552ED-AB16-4D11-A392-2971A0832623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34E89085-1FA6-4A92-AFA8-5FED417FE341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C138F9B4-BC57-497C-81C1-7510EF948E8D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F8054E5F-B8CA-4011-8C65-590D31071361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FAC7140C-2F13-4DA9-9CE5-83C5A9EB14F1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8DC3AEC4-5678-42E8-95EE-9A9E7D657E09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35945F9C-7F80-4285-B097-B45CA8BB8BB4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75B4BCB2-7E31-469C-BE2B-D78288E77C21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AB0D6959-363A-44D9-83A4-12DEB46DAA74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CF49678-59CE-4F6D-A44A-6645A46F6F6C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3DCD192-2B90-4702-B565-BF34C704BE35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568B5EBF-C7B0-4361-8802-44427E1A8D9A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649F6527-EF9D-4E37-9293-6ABA444C8325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830D0A2-9B06-4F28-9BEC-90CF878EB794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6809CB6A-D1E0-46C5-82FA-0A958B951AA8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A9C44A9B-8C40-4EBF-AA3F-DE1DC7087DAB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C2C67AD-F828-43DD-992B-F06D7AC33EAE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6417D11A-475D-47B3-A09E-DFE6868960A2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0C6E3F5-11C0-42A5-A897-60F2728299D6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A3B555D-20D8-4CFC-A636-07C9219E055A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29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70044" y="1333596"/>
            <a:ext cx="97863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摩擦力阻碍相对运动或相对运动趋势，是不是所有的摩擦力都是有害的呢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43472" y="2540033"/>
            <a:ext cx="2916177" cy="3840045"/>
            <a:chOff x="1343472" y="2540033"/>
            <a:chExt cx="2916177" cy="3840045"/>
          </a:xfrm>
        </p:grpSpPr>
        <p:sp>
          <p:nvSpPr>
            <p:cNvPr id="4107" name="TextBox 12"/>
            <p:cNvSpPr txBox="1">
              <a:spLocks noChangeArrowheads="1"/>
            </p:cNvSpPr>
            <p:nvPr/>
          </p:nvSpPr>
          <p:spPr bwMode="auto">
            <a:xfrm>
              <a:off x="1343472" y="5287471"/>
              <a:ext cx="2916177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600" dirty="0">
                  <a:latin typeface="微软雅黑" pitchFamily="34" charset="-122"/>
                  <a:ea typeface="微软雅黑" pitchFamily="34" charset="-122"/>
                </a:rPr>
                <a:t>举重运动员需要用到摩擦力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0"/>
            <a:stretch/>
          </p:blipFill>
          <p:spPr>
            <a:xfrm>
              <a:off x="1343472" y="2540033"/>
              <a:ext cx="2916177" cy="273997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863213" y="2636912"/>
            <a:ext cx="2782911" cy="3735704"/>
            <a:chOff x="4863213" y="2636912"/>
            <a:chExt cx="2782911" cy="373570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213" y="2636912"/>
              <a:ext cx="2782911" cy="2777345"/>
            </a:xfrm>
            <a:prstGeom prst="rect">
              <a:avLst/>
            </a:prstGeom>
          </p:spPr>
        </p:pic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5015880" y="5280009"/>
              <a:ext cx="2630244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600" dirty="0">
                  <a:latin typeface="微软雅黑" pitchFamily="34" charset="-122"/>
                  <a:ea typeface="微软雅黑" pitchFamily="34" charset="-122"/>
                </a:rPr>
                <a:t>人骑车时也要用到摩擦力</a:t>
              </a:r>
            </a:p>
          </p:txBody>
        </p:sp>
      </p:grp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8040216" y="3068960"/>
            <a:ext cx="2916177" cy="1658980"/>
          </a:xfrm>
          <a:prstGeom prst="rect">
            <a:avLst/>
          </a:prstGeom>
          <a:noFill/>
          <a:ln w="19050">
            <a:solidFill>
              <a:srgbClr val="00808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有些摩擦对我们来说是有益的，需要增大它。</a:t>
            </a:r>
          </a:p>
        </p:txBody>
      </p:sp>
    </p:spTree>
    <p:extLst>
      <p:ext uri="{BB962C8B-B14F-4D97-AF65-F5344CB8AC3E}">
        <p14:creationId xmlns:p14="http://schemas.microsoft.com/office/powerpoint/2010/main" val="8825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5152F78D-94A5-4703-A1B2-DEEBCD67E8C1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D2B4863D-AE44-465E-872E-CB659A08843D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25CDE1A3-A92F-438C-94B0-1EFCBD0FE20A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78F3257-2D02-4168-AFEE-A4CA3678AB2A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9FB5C7B-323B-433D-8F0F-6F87B19D4C48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CB3C5A27-051D-418F-A440-9082B7FB212D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8BD180CC-FF69-490A-8406-07947FF0D158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59CCEBFC-F4FA-488D-901E-526E97D4A7B3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1A73895-8025-473A-8E8C-B54278DA5C79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A9B688B7-BAC7-4D27-8A50-4D7F72A93636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9FDBCFE-6281-415F-AB43-3A7580262465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40DBCE87-F2FA-4D27-8829-DB8E6342328A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4933C72-1E02-4278-8846-F3C6D5C56DA4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15AC8CB8-1947-4839-A843-A59219114558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C4FDA25F-143C-4D5C-B01B-C0D44711D01A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FF7F48C7-3736-4BA0-87D7-C8A20FC19FAC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9EF4DB2C-3E93-488A-9177-C7D7F31AA670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63313C81-264F-478C-89CF-0DA1832AC658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65B5874-3428-42EA-8EB8-2B14E8E2491E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0726D08B-FAE8-4180-8E97-856BDBA619DD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0A701468-CE0C-4D95-946B-19682B05FEBA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52950DDB-433D-490C-A782-20DC3CAFEE47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70C68382-5C0F-48EE-840F-6417FF033521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7B60A378-7051-46E2-84F4-E668DC889852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4FB14777-ECD1-46B8-9B02-2234179B3F2E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2F86F5C-06D3-44AA-B5A6-E067BE0399B0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B0BD6F7F-49C1-458B-9B0A-027D586C70FD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73FD9C2C-E6F9-4F21-87C2-9064BA3B6085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CD4A7B9F-05D6-4CBD-A59F-E8BE49E703D8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84880BB7-2375-40B9-8D40-7F6E5C98B691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B466E62F-AD9B-4921-A770-E3669667B2BA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3417B235-DED6-4885-B1F3-F2B09C11591B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50F257E4-6B35-42B8-9000-8A5A74A2A6A5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1D67498B-3E6F-4CCC-A8BC-9208DEC2E97B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4FB6D572-3A32-4471-B02B-9617DF8715EC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5B81E458-072C-4A66-BC21-937FD0B47E73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5B862FE6-90D3-440F-8520-CD8A5BC63D54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49C298EF-4801-4528-9CCE-7DA1DBB31B35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46268DA-044E-4055-B606-A6703B323BD3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0368AEBC-8608-42EA-9B98-C32A6E41F1CD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EF5F87B-C402-46A7-A603-16D915CC76B9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3E960C08-0D63-4A14-9A3D-DE52EEA22134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F00EDB0-D88F-4F9E-87E6-F8166E527D3F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15AE4B2E-EFED-43DC-A9FA-FD5E7EB955A3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2DFA2FC5-B102-443C-8132-3F598366C298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6424C1B3-43C3-487E-AB8F-62D9DACBD71C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0A5CC083-45DD-4503-A157-3DADA53E4F78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F2684C85-BA99-4440-90A6-D20678E0D079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BFE4D075-2210-4AD9-BCF6-D84AE244C0A7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C857E327-7C7D-4022-8299-A0B8375B5584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B96BCF3A-7A36-4090-99CF-4AE3E749B7EB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3201308E-A5C6-4277-8A64-3C80069D12DF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A1A8B782-FD93-439A-9114-9A3C95F4DF0D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C53E04EA-F3BF-4F31-A2E0-AE468CB575B9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55EB1434-E023-4915-91B2-4ED616B3D07C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5E25B462-B7FD-405B-8898-7640CCD941B2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6FE1309A-AEDA-496A-8137-9C7BB5196FF5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F7CDE6DD-BAFE-41CB-B5CE-0F6227ADF154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知道增大和减小摩擦的办法。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（重点）</a:t>
              </a:r>
              <a:endPara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74899" y="4521020"/>
                <a:ext cx="574796" cy="48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sz="2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认识摩擦的利与弊。</a:t>
              </a:r>
              <a:endPara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49532" y="1585499"/>
                <a:ext cx="561732" cy="473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4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-101600" y="404813"/>
            <a:ext cx="4685430" cy="523220"/>
            <a:chOff x="0" y="623478"/>
            <a:chExt cx="4130111" cy="459160"/>
          </a:xfrm>
        </p:grpSpPr>
        <p:grpSp>
          <p:nvGrpSpPr>
            <p:cNvPr id="14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35845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增大摩擦的方法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145766" y="1628800"/>
            <a:ext cx="995478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滑动摩擦力的大小跟接触面所受的压力有关，接触面受到的</a:t>
            </a:r>
            <a:r>
              <a:rPr lang="zh-CN" altLang="en-US" sz="2800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压力越大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滑动摩擦力越大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037755" y="3861048"/>
            <a:ext cx="10170813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滑动摩擦力的大小跟接触面的粗糙程度有关，</a:t>
            </a:r>
            <a:r>
              <a:rPr lang="zh-CN" altLang="en-US" sz="2800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接触面越粗糙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滑动摩擦力越大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145766" y="2235120"/>
            <a:ext cx="1533057" cy="60632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44272" y="3902461"/>
            <a:ext cx="2304256" cy="60632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1768278" y="2857234"/>
            <a:ext cx="288032" cy="3715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1372" y="3148799"/>
            <a:ext cx="1709875" cy="59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增大压力</a:t>
            </a:r>
          </a:p>
        </p:txBody>
      </p:sp>
      <p:sp>
        <p:nvSpPr>
          <p:cNvPr id="21" name="下箭头 20"/>
          <p:cNvSpPr/>
          <p:nvPr/>
        </p:nvSpPr>
        <p:spPr>
          <a:xfrm>
            <a:off x="9543226" y="4524575"/>
            <a:ext cx="288032" cy="3715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049060" y="4861773"/>
            <a:ext cx="356439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增大接触面粗糙程度</a:t>
            </a:r>
          </a:p>
        </p:txBody>
      </p:sp>
    </p:spTree>
    <p:extLst>
      <p:ext uri="{BB962C8B-B14F-4D97-AF65-F5344CB8AC3E}">
        <p14:creationId xmlns:p14="http://schemas.microsoft.com/office/powerpoint/2010/main" val="24614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 animBg="1"/>
      <p:bldP spid="18" grpId="0" animBg="1"/>
      <p:bldP spid="8" grpId="0" animBg="1"/>
      <p:bldP spid="19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1644837" y="1370815"/>
            <a:ext cx="19447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en-US" altLang="zh-CN" sz="2800" b="1" noProof="1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noProof="1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增大压力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680633" y="2174606"/>
            <a:ext cx="3763434" cy="3270618"/>
            <a:chOff x="1025" y="2371"/>
            <a:chExt cx="5230" cy="57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" y="2371"/>
              <a:ext cx="5230" cy="3899"/>
            </a:xfrm>
            <a:prstGeom prst="round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1810" y="7314"/>
              <a:ext cx="2339" cy="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>
                <a:defRPr/>
              </a:pPr>
              <a:r>
                <a:rPr lang="zh-CN" altLang="en-US" sz="2800" noProof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自行车车闸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672064" y="2154572"/>
            <a:ext cx="3888432" cy="3218228"/>
            <a:chOff x="7850" y="2276"/>
            <a:chExt cx="5230" cy="57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0" y="2276"/>
              <a:ext cx="5230" cy="3898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TextBox 10"/>
            <p:cNvSpPr txBox="1"/>
            <p:nvPr/>
          </p:nvSpPr>
          <p:spPr>
            <a:xfrm>
              <a:off x="8635" y="7152"/>
              <a:ext cx="2763" cy="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>
                <a:defRPr/>
              </a:pPr>
              <a:r>
                <a:rPr lang="zh-CN" altLang="en-US" sz="2800" noProof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擦黑板时用力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0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11424" y="1818766"/>
            <a:ext cx="3096344" cy="3168237"/>
            <a:chOff x="668769" y="1554700"/>
            <a:chExt cx="3347284" cy="34926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769" y="1554700"/>
              <a:ext cx="3347284" cy="2165466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81" name="TextBox 12"/>
            <p:cNvSpPr txBox="1">
              <a:spLocks noChangeArrowheads="1"/>
            </p:cNvSpPr>
            <p:nvPr/>
          </p:nvSpPr>
          <p:spPr bwMode="auto">
            <a:xfrm>
              <a:off x="1262993" y="4524148"/>
              <a:ext cx="2139746" cy="52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涂防滑粉</a:t>
              </a:r>
            </a:p>
          </p:txBody>
        </p:sp>
      </p:grpSp>
      <p:grpSp>
        <p:nvGrpSpPr>
          <p:cNvPr id="7" name="组合 23572"/>
          <p:cNvGrpSpPr>
            <a:grpSpLocks/>
          </p:cNvGrpSpPr>
          <p:nvPr/>
        </p:nvGrpSpPr>
        <p:grpSpPr bwMode="auto">
          <a:xfrm>
            <a:off x="8256239" y="1818765"/>
            <a:ext cx="3240361" cy="3176070"/>
            <a:chOff x="3878" y="663"/>
            <a:chExt cx="1503" cy="2214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663"/>
              <a:ext cx="1503" cy="1379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79" name="TextBox 16"/>
            <p:cNvSpPr txBox="1">
              <a:spLocks noChangeArrowheads="1"/>
            </p:cNvSpPr>
            <p:nvPr/>
          </p:nvSpPr>
          <p:spPr bwMode="auto">
            <a:xfrm>
              <a:off x="4301" y="2547"/>
              <a:ext cx="7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瓶盖竖纹</a:t>
              </a:r>
            </a:p>
          </p:txBody>
        </p:sp>
      </p:grpSp>
      <p:sp>
        <p:nvSpPr>
          <p:cNvPr id="3" name="TextBox 10"/>
          <p:cNvSpPr txBox="1"/>
          <p:nvPr/>
        </p:nvSpPr>
        <p:spPr>
          <a:xfrm>
            <a:off x="822385" y="980728"/>
            <a:ext cx="37128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en-US" altLang="zh-CN" sz="2800" b="1" noProof="1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noProof="1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增大接触面粗糙程度</a:t>
            </a:r>
          </a:p>
        </p:txBody>
      </p:sp>
      <p:grpSp>
        <p:nvGrpSpPr>
          <p:cNvPr id="8" name="组合 12"/>
          <p:cNvGrpSpPr>
            <a:grpSpLocks/>
          </p:cNvGrpSpPr>
          <p:nvPr/>
        </p:nvGrpSpPr>
        <p:grpSpPr bwMode="auto">
          <a:xfrm>
            <a:off x="4439815" y="1818765"/>
            <a:ext cx="3312369" cy="3160193"/>
            <a:chOff x="5897" y="6328"/>
            <a:chExt cx="4472" cy="55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" y="6328"/>
              <a:ext cx="4472" cy="3406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77" name="TextBox 12"/>
            <p:cNvSpPr txBox="1">
              <a:spLocks noChangeArrowheads="1"/>
            </p:cNvSpPr>
            <p:nvPr/>
          </p:nvSpPr>
          <p:spPr bwMode="auto">
            <a:xfrm>
              <a:off x="6456" y="11004"/>
              <a:ext cx="3231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轮胎的花纹</a:t>
              </a:r>
            </a:p>
          </p:txBody>
        </p:sp>
      </p:grpSp>
      <p:sp>
        <p:nvSpPr>
          <p:cNvPr id="18" name="TextBox 10"/>
          <p:cNvSpPr txBox="1"/>
          <p:nvPr/>
        </p:nvSpPr>
        <p:spPr bwMode="auto">
          <a:xfrm>
            <a:off x="2422521" y="5441672"/>
            <a:ext cx="7470577" cy="523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你还能举出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一些</a:t>
            </a: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生活中增大摩擦力的实例吗？</a:t>
            </a:r>
          </a:p>
        </p:txBody>
      </p:sp>
    </p:spTree>
    <p:extLst>
      <p:ext uri="{BB962C8B-B14F-4D97-AF65-F5344CB8AC3E}">
        <p14:creationId xmlns:p14="http://schemas.microsoft.com/office/powerpoint/2010/main" val="2251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3">
            <a:extLst>
              <a:ext uri="{FF2B5EF4-FFF2-40B4-BE49-F238E27FC236}">
                <a16:creationId xmlns:a16="http://schemas.microsoft.com/office/drawing/2014/main" id="{395C779B-607A-4144-BA0B-D45F847704DE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1DB923B5-DDE1-4DFF-818C-96E2702E81C7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D30E39F-D000-4D54-BDE3-8AB091A31B19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F9D3717-A491-49CC-932B-7072A9A88769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7461B1DD-53A7-40F3-AC16-4160ED627287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4372516-B068-4F25-AD47-B1DE220A25A1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39DC0120-D271-4D45-B745-39FBDD8C4013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90E134F1-E52E-4BDC-8F1F-0D6CE63113A8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A8DFED57-4884-4A60-8D14-90414A7D22B8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E50DBB4-F14D-4073-8DA8-712FCCF2165F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27F3630F-C281-464B-9AA3-D66506C1318E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A3AE6F0A-8B5A-4A2D-B1BE-9B30B985E405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ACC95762-695F-48E2-8CEF-85A567CA742B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0AF708B6-54C7-49E7-9DB6-F94053BA2778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38E8ADC9-1190-4627-8A56-D6DD6F4BA624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8C880D76-21A0-4825-9F72-94B7B899F91C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5CEB0FB-FA33-455A-A3E6-1293B6F8484E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6FC6FD9D-894D-43C8-B7FD-905A9C4CEBE1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33B3D75-1AED-4A1A-AB04-50C6C7C11D3D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D815DC43-DAFF-4F9E-90EF-263C0D1A0DE0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1D79D21-3C61-44B0-9190-27652F742AA1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9963A299-6EDC-4A7E-AB70-A3DD8B555867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C36CD91A-A5BE-4A60-9805-B79499D62176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D7C8C595-42E1-4A14-BBD3-49D562F4FF89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ABAFB01B-A335-4BAA-8381-FB09DB84EE45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DA7E801-26E4-4A0B-8827-60418DCE7422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5755B12C-F940-4311-9DAE-BB3471B636FD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C3955EAC-F82A-436D-89E2-001EA0DA9FF8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0D662D2-DDFF-473C-AB67-05C9496089B1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6665420A-3396-4CFA-A4C5-98673EC48140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C11C8ED5-5DEF-4770-B24B-8EC0E3E23672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9535E966-FAFE-4891-A100-557A37E0CFF2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44194B76-9537-4B7C-9FD1-EDE974594BE8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FAF90DD-A4B5-46A6-9564-698E7AF805DC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0E7BF3B6-E64F-47FE-89C7-32332C348259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D2B81ABD-8F2B-4D00-AAB4-70284D5E3B54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B0BED69D-FB2B-4B12-AF2F-17C15F386B94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F2C5CF5D-EAA6-4D17-837B-9270F13460AA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BE7A176B-A97B-421B-9780-9A9C37E2CBF9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9F6DFD03-AEE1-4323-A1B1-3AC74C7DA3C9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A394A1EA-E971-43E7-9A0B-2442C4261F4E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7C86C768-B749-48BF-8047-48F2B4261C2F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CEC14F8-7F51-4DF9-966E-14D4F6399584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B1AE58FC-76AF-4880-A35C-61B927701EF0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9A316139-8D50-4E5B-8707-2D34FE3C2EC3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0122E986-AFCC-4C37-A8CB-FB7FA06CE3F4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2BAB340-8F91-4053-A10B-1728BFC80F37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BDFA97A0-64BB-4B03-A450-49B945E6CD71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29ED0B99-4F9F-46DC-BD54-D090F529D418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F13992B7-71D4-413A-8FAE-6C2737175AFB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B163BB14-269E-435B-9CCA-0F5C88A9A885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AD70BD39-D59F-4381-935C-5FF9374F9180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A743F69A-5DA0-4A2D-A2F4-45157F3CC203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188598C9-6069-48B9-AC2A-DC840529997F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970F9AC8-655B-48E7-98FE-5CBAD9E09BBF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3F710A2C-DC03-449A-B87A-2475FE56B991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A761E0EF-506D-4500-8FA1-D58F1568B719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5D20A1F8-B38C-43E4-9924-6EC883D8AE07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487488" y="1203419"/>
            <a:ext cx="574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怎样使小提琴拉得更响？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5559" y="1918521"/>
            <a:ext cx="1672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涂松香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26309" y="1913027"/>
            <a:ext cx="3855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增大接触面粗糙程度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170226" y="1863059"/>
            <a:ext cx="181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增大摩擦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055862" y="2558384"/>
            <a:ext cx="3470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将琴弓重压琴弦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907617" y="2558384"/>
            <a:ext cx="3647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增大压力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9170226" y="2556796"/>
            <a:ext cx="1956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增大摩擦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3541410" y="2157558"/>
            <a:ext cx="863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8126709" y="2204864"/>
            <a:ext cx="863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953000" y="2818733"/>
            <a:ext cx="863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8126709" y="2817145"/>
            <a:ext cx="863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76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569" y="3435123"/>
            <a:ext cx="5004061" cy="2996437"/>
          </a:xfrm>
          <a:prstGeom prst="roundRect">
            <a:avLst/>
          </a:prstGeom>
          <a:noFill/>
          <a:ln w="9525">
            <a:noFill/>
          </a:ln>
        </p:spPr>
      </p:pic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-101600" y="404813"/>
            <a:ext cx="4685430" cy="523220"/>
            <a:chOff x="0" y="623478"/>
            <a:chExt cx="4130111" cy="459160"/>
          </a:xfrm>
        </p:grpSpPr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35845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0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  <p:bldP spid="46087" grpId="0"/>
      <p:bldP spid="46088" grpId="0"/>
      <p:bldP spid="46089" grpId="0"/>
      <p:bldP spid="46090" grpId="0" animBg="1"/>
      <p:bldP spid="46091" grpId="0" animBg="1"/>
      <p:bldP spid="46092" grpId="0" animBg="1"/>
      <p:bldP spid="46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3" y="1475549"/>
            <a:ext cx="449353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zh-CN" altLang="en-US" sz="2800" b="1" noProof="1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很多时候摩擦又是不利的。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42637" y="4230753"/>
            <a:ext cx="3853685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自行车骑久后再骑会觉得吃力</a:t>
            </a:r>
            <a:r>
              <a:rPr lang="en-US" altLang="zh-CN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zh-CN" sz="2800" noProof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848" y="1984435"/>
            <a:ext cx="2880320" cy="192358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3642383"/>
            <a:ext cx="2963061" cy="205200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6600056" y="5519020"/>
            <a:ext cx="4608512" cy="52348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zh-CN" altLang="en-US" sz="2800" noProof="1">
                <a:latin typeface="微软雅黑" pitchFamily="34" charset="-122"/>
                <a:ea typeface="微软雅黑" pitchFamily="34" charset="-122"/>
              </a:rPr>
              <a:t>你知道怎样来减小摩擦吗？</a:t>
            </a:r>
          </a:p>
        </p:txBody>
      </p:sp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-101600" y="404813"/>
            <a:ext cx="4685430" cy="523220"/>
            <a:chOff x="0" y="623478"/>
            <a:chExt cx="4130111" cy="459160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35845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减小摩擦的方法</a:t>
              </a:r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7896200" y="2440218"/>
            <a:ext cx="3312368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地面上的重物太重时会拉不动</a:t>
            </a:r>
            <a:endParaRPr lang="en-US" altLang="zh-CN" sz="2800" noProof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9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9326034" y="63182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5225231" y="223295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029872" y="1804042"/>
            <a:ext cx="533278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减少压力；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减小接触面的粗糙程度；</a:t>
            </a: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983432" y="1001295"/>
            <a:ext cx="55446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减小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摩擦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的方法与增大摩擦相反：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51315" y="3891373"/>
            <a:ext cx="533278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变滑动为滚动；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使两个接触面彼此分离：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          a.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加润滑油  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          b.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气垫船和磁悬浮式列车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83185" y="3141716"/>
            <a:ext cx="338462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除此之外还可以：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741070"/>
            <a:ext cx="3987845" cy="32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40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</TotalTime>
  <Pages>0</Pages>
  <Words>811</Words>
  <Characters>0</Characters>
  <Application>Microsoft Office PowerPoint</Application>
  <DocSecurity>0</DocSecurity>
  <PresentationFormat>宽屏</PresentationFormat>
  <Lines>0</Lines>
  <Paragraphs>97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思源宋体 CN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344</cp:revision>
  <dcterms:created xsi:type="dcterms:W3CDTF">2015-07-09T08:14:18Z</dcterms:created>
  <dcterms:modified xsi:type="dcterms:W3CDTF">2021-09-14T06:23:53Z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