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notesMasterIdLst>
    <p:notesMasterId r:id="rId33"/>
  </p:notesMasterIdLst>
  <p:handoutMasterIdLst>
    <p:handoutMasterId r:id="rId34"/>
  </p:handoutMasterIdLst>
  <p:sldIdLst>
    <p:sldId id="703" r:id="rId2"/>
    <p:sldId id="700" r:id="rId3"/>
    <p:sldId id="728" r:id="rId4"/>
    <p:sldId id="666" r:id="rId5"/>
    <p:sldId id="740" r:id="rId6"/>
    <p:sldId id="731" r:id="rId7"/>
    <p:sldId id="753" r:id="rId8"/>
    <p:sldId id="754" r:id="rId9"/>
    <p:sldId id="741" r:id="rId10"/>
    <p:sldId id="732" r:id="rId11"/>
    <p:sldId id="750" r:id="rId12"/>
    <p:sldId id="751" r:id="rId13"/>
    <p:sldId id="752" r:id="rId14"/>
    <p:sldId id="720" r:id="rId15"/>
    <p:sldId id="736" r:id="rId16"/>
    <p:sldId id="742" r:id="rId17"/>
    <p:sldId id="756" r:id="rId18"/>
    <p:sldId id="743" r:id="rId19"/>
    <p:sldId id="744" r:id="rId20"/>
    <p:sldId id="755" r:id="rId21"/>
    <p:sldId id="724" r:id="rId22"/>
    <p:sldId id="725" r:id="rId23"/>
    <p:sldId id="727" r:id="rId24"/>
    <p:sldId id="745" r:id="rId25"/>
    <p:sldId id="712" r:id="rId26"/>
    <p:sldId id="748" r:id="rId27"/>
    <p:sldId id="747" r:id="rId28"/>
    <p:sldId id="746" r:id="rId29"/>
    <p:sldId id="749" r:id="rId30"/>
    <p:sldId id="757" r:id="rId31"/>
    <p:sldId id="758" r:id="rId32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 userDrawn="1">
          <p15:clr>
            <a:srgbClr val="A4A3A4"/>
          </p15:clr>
        </p15:guide>
        <p15:guide id="2" pos="388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6894"/>
    <a:srgbClr val="008080"/>
    <a:srgbClr val="FF0000"/>
    <a:srgbClr val="013564"/>
    <a:srgbClr val="175B5C"/>
    <a:srgbClr val="5B9BD5"/>
    <a:srgbClr val="339933"/>
    <a:srgbClr val="2BABC0"/>
    <a:srgbClr val="00B0F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85" d="100"/>
          <a:sy n="85" d="100"/>
        </p:scale>
        <p:origin x="744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pPr/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996401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4294967295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pPr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56071435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188500F-6474-46D8-8DA3-B02117C5C65B}" type="slidenum">
              <a:rPr lang="zh-CN" altLang="en-US" smtClean="0"/>
              <a:pPr/>
              <a:t>7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959338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6579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39231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2550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15405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Media">
  <p:cSld name="标题，文本与媒体剪辑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02167" y="685800"/>
            <a:ext cx="11387667" cy="1143000"/>
          </a:xfr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406401" y="1981200"/>
            <a:ext cx="5592233" cy="3886200"/>
          </a:xfrm>
        </p:spPr>
        <p:txBody>
          <a:bodyPr/>
          <a:lstStyle/>
          <a:p>
            <a:pPr lvl="0"/>
            <a:r>
              <a:rPr lang="zh-CN" altLang="en-US" noProof="1"/>
              <a:t>单击此处编辑母版文本样式</a:t>
            </a:r>
          </a:p>
          <a:p>
            <a:pPr lvl="1"/>
            <a:r>
              <a:rPr lang="zh-CN" altLang="en-US" noProof="1"/>
              <a:t>第二级</a:t>
            </a:r>
          </a:p>
          <a:p>
            <a:pPr lvl="2"/>
            <a:r>
              <a:rPr lang="zh-CN" altLang="en-US" noProof="1"/>
              <a:t>第三级</a:t>
            </a:r>
          </a:p>
          <a:p>
            <a:pPr lvl="3"/>
            <a:r>
              <a:rPr lang="zh-CN" altLang="en-US" noProof="1"/>
              <a:t>第四级</a:t>
            </a:r>
          </a:p>
          <a:p>
            <a:pPr lvl="4"/>
            <a:r>
              <a:rPr lang="zh-CN" altLang="en-US" noProof="1"/>
              <a:t>第五级</a:t>
            </a:r>
          </a:p>
        </p:txBody>
      </p:sp>
      <p:sp>
        <p:nvSpPr>
          <p:cNvPr id="4" name="媒体占位符 3"/>
          <p:cNvSpPr>
            <a:spLocks noGrp="1"/>
          </p:cNvSpPr>
          <p:nvPr>
            <p:ph type="media" sz="half" idx="2"/>
          </p:nvPr>
        </p:nvSpPr>
        <p:spPr>
          <a:xfrm>
            <a:off x="6201834" y="1981200"/>
            <a:ext cx="5592233" cy="3886200"/>
          </a:xfrm>
        </p:spPr>
        <p:txBody>
          <a:bodyPr vert="horz" wrap="square" lIns="91440" tIns="45720" rIns="91440" bIns="45720" numCol="1" anchor="t" anchorCtr="0" compatLnSpc="1"/>
          <a:lstStyle/>
          <a:p>
            <a:pPr lvl="0"/>
            <a:endParaRPr lang="zh-CN" altLang="en-US" noProof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buFontTx/>
              <a:buNone/>
              <a:defRPr noProof="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buFontTx/>
              <a:buNone/>
              <a:defRPr noProof="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>
                <a:ea typeface="宋体" pitchFamily="2" charset="-122"/>
              </a:defRPr>
            </a:lvl1pPr>
          </a:lstStyle>
          <a:p>
            <a:pPr>
              <a:defRPr/>
            </a:pPr>
            <a:fld id="{D98FCA3B-C6E9-4E1D-989F-01D96BF2FFA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85777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08977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1301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71768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4695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11724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78626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10228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32395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23411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65333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4" r:id="rId12"/>
    <p:sldLayoutId id="2147483675" r:id="rId13"/>
    <p:sldLayoutId id="214748367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hyperlink" Target="&#31607;&#23376;&#25552;&#31859;&#23567;&#23454;&#39564;.mp4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hyperlink" Target="&#30740;&#31350;&#24433;&#21709;&#28369;&#21160;&#25705;&#25830;&#21147;&#22823;&#23567;&#30340;&#22240;&#32032;_1080.mp4" TargetMode="Externa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11" Type="http://schemas.openxmlformats.org/officeDocument/2006/relationships/image" Target="../media/image4.png"/><Relationship Id="rId5" Type="http://schemas.openxmlformats.org/officeDocument/2006/relationships/image" Target="../media/image32.png"/><Relationship Id="rId10" Type="http://schemas.openxmlformats.org/officeDocument/2006/relationships/image" Target="../media/image37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5768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第三节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567608" y="2481238"/>
            <a:ext cx="424847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摩  擦  力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976320" y="652626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第八章    运动和力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3287142" y="3410744"/>
            <a:ext cx="568917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认识摩擦力及其影响因素</a:t>
            </a:r>
          </a:p>
        </p:txBody>
      </p:sp>
    </p:spTree>
    <p:extLst>
      <p:ext uri="{BB962C8B-B14F-4D97-AF65-F5344CB8AC3E}">
        <p14:creationId xmlns:p14="http://schemas.microsoft.com/office/powerpoint/2010/main" val="26203553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897" b="5285"/>
          <a:stretch/>
        </p:blipFill>
        <p:spPr>
          <a:xfrm>
            <a:off x="1415480" y="1048484"/>
            <a:ext cx="4233963" cy="3024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797" b="8200"/>
          <a:stretch/>
        </p:blipFill>
        <p:spPr>
          <a:xfrm>
            <a:off x="6412334" y="1048484"/>
            <a:ext cx="4409585" cy="3024000"/>
          </a:xfrm>
          <a:prstGeom prst="rect">
            <a:avLst/>
          </a:prstGeom>
        </p:spPr>
      </p:pic>
      <p:sp>
        <p:nvSpPr>
          <p:cNvPr id="4" name="对话气泡: 圆角矩形 3">
            <a:extLst>
              <a:ext uri="{FF2B5EF4-FFF2-40B4-BE49-F238E27FC236}">
                <a16:creationId xmlns:a16="http://schemas.microsoft.com/office/drawing/2014/main" id="{EE11A38E-D8B4-43DE-887D-8935156F55AF}"/>
              </a:ext>
            </a:extLst>
          </p:cNvPr>
          <p:cNvSpPr/>
          <p:nvPr/>
        </p:nvSpPr>
        <p:spPr bwMode="auto">
          <a:xfrm>
            <a:off x="2607107" y="4472255"/>
            <a:ext cx="6670814" cy="612929"/>
          </a:xfrm>
          <a:prstGeom prst="wedgeRoundRectCallout">
            <a:avLst>
              <a:gd name="adj1" fmla="val -23221"/>
              <a:gd name="adj2" fmla="val 51098"/>
              <a:gd name="adj3" fmla="val 16667"/>
            </a:avLst>
          </a:prstGeom>
          <a:noFill/>
          <a:ln w="19050">
            <a:solidFill>
              <a:schemeClr val="accent1">
                <a:lumMod val="50000"/>
              </a:schemeClr>
            </a:solidFill>
            <a:miter lim="800000"/>
          </a:ln>
        </p:spPr>
        <p:txBody>
          <a:bodyPr wrap="square" lIns="121917" tIns="60958" rIns="121917" bIns="60958" anchor="ctr">
            <a:spAutoFit/>
          </a:bodyPr>
          <a:lstStyle/>
          <a:p>
            <a:pPr>
              <a:defRPr/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摩擦力有时起推动作用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,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有时起阻碍作用。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112231" y="3481317"/>
            <a:ext cx="2823387" cy="523220"/>
          </a:xfrm>
          <a:prstGeom prst="rect">
            <a:avLst/>
          </a:prstGeom>
          <a:solidFill>
            <a:schemeClr val="bg1">
              <a:alpha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摩擦力使人前进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862400" y="3494460"/>
            <a:ext cx="3509452" cy="523220"/>
          </a:xfrm>
          <a:prstGeom prst="rect">
            <a:avLst/>
          </a:prstGeom>
          <a:solidFill>
            <a:schemeClr val="bg1">
              <a:alpha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摩擦力使秋千停下来</a:t>
            </a:r>
          </a:p>
        </p:txBody>
      </p:sp>
      <p:sp>
        <p:nvSpPr>
          <p:cNvPr id="11" name="矩形 10"/>
          <p:cNvSpPr/>
          <p:nvPr/>
        </p:nvSpPr>
        <p:spPr>
          <a:xfrm>
            <a:off x="1297998" y="5284343"/>
            <a:ext cx="9910570" cy="1126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注意：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摩擦力的方向总是与相对运动趋势方向或相对运动的方向相反，但不一定是与物体运动的方向相反。</a:t>
            </a:r>
            <a:endParaRPr lang="zh-CN" altLang="en-US" sz="2800" dirty="0"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22271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1011773" y="1258889"/>
            <a:ext cx="1021141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滑动摩擦力：</a:t>
            </a:r>
            <a:r>
              <a:rPr lang="zh-CN" altLang="en-US" sz="2800" dirty="0">
                <a:solidFill>
                  <a:srgbClr val="0D0D0D"/>
                </a:solidFill>
                <a:latin typeface="微软雅黑" pitchFamily="34" charset="-122"/>
                <a:ea typeface="微软雅黑" pitchFamily="34" charset="-122"/>
              </a:rPr>
              <a:t>一个物体在另一个物体表面上滑动时产生的摩擦力叫做滑动摩擦力。</a:t>
            </a:r>
          </a:p>
        </p:txBody>
      </p: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1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摩擦力的分类</a:t>
              </a: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271464" y="2868770"/>
            <a:ext cx="4295648" cy="3361408"/>
            <a:chOff x="1271464" y="2868770"/>
            <a:chExt cx="4295648" cy="3361408"/>
          </a:xfrm>
        </p:grpSpPr>
        <p:sp>
          <p:nvSpPr>
            <p:cNvPr id="9226" name="文本框 5"/>
            <p:cNvSpPr txBox="1">
              <a:spLocks noChangeArrowheads="1"/>
            </p:cNvSpPr>
            <p:nvPr/>
          </p:nvSpPr>
          <p:spPr bwMode="auto">
            <a:xfrm>
              <a:off x="3143672" y="5706886"/>
              <a:ext cx="1312233" cy="523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滑雪</a:t>
              </a:r>
            </a:p>
          </p:txBody>
        </p:sp>
        <p:pic>
          <p:nvPicPr>
            <p:cNvPr id="7" name="图片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54" b="5660"/>
            <a:stretch/>
          </p:blipFill>
          <p:spPr>
            <a:xfrm>
              <a:off x="1271464" y="2868770"/>
              <a:ext cx="4295648" cy="2736000"/>
            </a:xfrm>
            <a:prstGeom prst="rect">
              <a:avLst/>
            </a:prstGeom>
          </p:spPr>
        </p:pic>
      </p:grpSp>
      <p:grpSp>
        <p:nvGrpSpPr>
          <p:cNvPr id="15" name="组合 14"/>
          <p:cNvGrpSpPr/>
          <p:nvPr/>
        </p:nvGrpSpPr>
        <p:grpSpPr>
          <a:xfrm>
            <a:off x="6463876" y="2852933"/>
            <a:ext cx="4312644" cy="3377296"/>
            <a:chOff x="6463876" y="2852933"/>
            <a:chExt cx="4312644" cy="3377296"/>
          </a:xfrm>
        </p:grpSpPr>
        <p:sp>
          <p:nvSpPr>
            <p:cNvPr id="9224" name="文本框 6"/>
            <p:cNvSpPr txBox="1">
              <a:spLocks noChangeArrowheads="1"/>
            </p:cNvSpPr>
            <p:nvPr/>
          </p:nvSpPr>
          <p:spPr bwMode="auto">
            <a:xfrm>
              <a:off x="8184232" y="5706886"/>
              <a:ext cx="1298726" cy="523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滑梯</a:t>
              </a: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00"/>
            <a:stretch/>
          </p:blipFill>
          <p:spPr>
            <a:xfrm>
              <a:off x="6463876" y="2852933"/>
              <a:ext cx="4312644" cy="273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2037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C694C5C0-5A02-4A8C-BE6D-C1998068F6FF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FE0816C8-46FD-4F7B-B08B-50A4D86E4DD7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211DC493-DFCB-45AA-80AC-CAEE67147B63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3EC8BEEF-2E2D-4646-A6D7-3B54BD2F1594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D5557F1-4EAD-4F52-9FBF-C5034A6E42CA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CB17DD9E-03BA-47EB-8F93-76D210D6D864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28561EB-2E3B-496B-AA39-4E50B84E3295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4743C108-0A27-4EB0-9D2B-CD6DAFD659E1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0BAE51CA-5866-421A-AC91-D4EF2B47B217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D568272-FDD3-475A-B5FD-77F1C2CF2ABA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CEA87AAF-3101-4DAC-95EA-A56FE5C65C42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1A5D224-9BEA-404B-9AF7-2505A4F5542F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25773E46-DFF0-40F9-B88A-657F021F6ECD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11F3B4B7-F20E-435C-8910-159D3B330CC8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A65B5FC-4CE7-4ED9-808B-0D4B88BBC389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40EB84F5-BAEE-4A05-8750-37EF64247B6E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B8914FC2-1A7F-4B77-8C7C-807928751FE1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604B99F-BA44-4DE4-9DF8-417D034F677D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587D3721-8D46-4A5F-BBA4-405B79C56729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F2B9DF1-3041-496F-86EE-3336E0FA2451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8FBC61E-D315-466D-AC54-9B86B01173E8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866A4AF6-534B-4B18-B3FF-0BAFFF4A13AB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AD101B5C-8162-478B-BFE8-15B98EC01CA3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4825056-23FF-4B7F-AF0C-8494517A52D8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44A83310-C0DB-4A94-BED9-2284D8889BF8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0DBF0EF-A2EE-40ED-93E4-B5F6E2851FCB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63C7CD9-423C-4863-AC49-001327B3D39E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5E70223-9768-453F-B555-7258975436EC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5BDA7517-DE3F-4B22-85B8-FE38485C1B7C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8F4E287A-336B-4857-898B-93830D3E8137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D560312-51F8-4F6F-B145-B4A20538F525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D048AE11-7143-49F7-AAAE-3DA8B4F20E24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B18A1E3-D7C6-4819-82E8-84FE88800040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C66FD1E-AB70-488B-BCB8-463BBCE00BF7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2C8657AD-C3E7-4516-B678-F9C9F42C4DA7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15F6603-A1A6-4EAB-8551-3E79675853A5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0A95E09B-CB45-4034-AFCE-041CC4E98D7A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95BF987F-0FDE-44E6-98B4-D1EB4B498D0E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ED9AEA8-D72A-4534-A9BC-EB9D83DDA704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E7A01758-289C-48F3-8B58-D442E3899438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AC86AF9-5D65-4D26-AA3D-F315DB8EAFA2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521611B-97A1-4896-94B3-0A158687F681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634026E2-33D8-4284-8935-E4ED123AC4A4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3D29951-2A29-4F84-9A3A-AC687E7ACBEB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3BACF9B-E046-454C-8340-3F29D46264FE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DE976A5-6375-4BE4-91BE-74848883952B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18D77BF-B973-450D-9D7D-8A73D8565370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4604B8A2-FA44-445C-8D06-83D986D3429C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489A6215-DD32-4978-B4C0-C8431AFBE5F2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5AF4A819-2AF0-47C3-ABCD-02FAD9285E25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D3251633-C58B-41AE-8627-1723EFFE1EF9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29A761D7-D83D-4494-A449-A445166B9849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557ECF95-3D69-4306-A56B-4C43F1EED907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78843118-D5D1-4A02-AB0E-2576B751C3F7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4B82F88-D8EB-40DE-A18F-7823DC7D3E6E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EE423E1-297B-4F1F-8A30-746D7D070D29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D5F11E61-3A0C-4A42-BA50-5A009D58A33E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A901DE87-7026-436D-8A56-57A7BAA8727B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1199455" y="980728"/>
            <a:ext cx="10081121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滚动摩擦力：</a:t>
            </a:r>
            <a:r>
              <a:rPr lang="zh-CN" altLang="en-US" sz="2800" dirty="0">
                <a:solidFill>
                  <a:srgbClr val="0D0D0D"/>
                </a:solidFill>
                <a:latin typeface="微软雅黑" pitchFamily="34" charset="-122"/>
                <a:ea typeface="微软雅黑" pitchFamily="34" charset="-122"/>
              </a:rPr>
              <a:t>一个物体在另一个物体表面上滚动时产生的摩擦力叫做滚动摩擦力。</a:t>
            </a:r>
          </a:p>
        </p:txBody>
      </p:sp>
      <p:grpSp>
        <p:nvGrpSpPr>
          <p:cNvPr id="2" name="组合 11"/>
          <p:cNvGrpSpPr>
            <a:grpSpLocks/>
          </p:cNvGrpSpPr>
          <p:nvPr/>
        </p:nvGrpSpPr>
        <p:grpSpPr bwMode="auto">
          <a:xfrm>
            <a:off x="1469569" y="2933387"/>
            <a:ext cx="4358784" cy="3359455"/>
            <a:chOff x="1098" y="4619"/>
            <a:chExt cx="5777" cy="5292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1098" y="4619"/>
              <a:ext cx="5777" cy="4310"/>
            </a:xfrm>
            <a:prstGeom prst="rect">
              <a:avLst/>
            </a:prstGeom>
          </p:spPr>
        </p:pic>
        <p:sp>
          <p:nvSpPr>
            <p:cNvPr id="10249" name="文本框 9"/>
            <p:cNvSpPr txBox="1">
              <a:spLocks noChangeArrowheads="1"/>
            </p:cNvSpPr>
            <p:nvPr/>
          </p:nvSpPr>
          <p:spPr bwMode="auto">
            <a:xfrm>
              <a:off x="2535" y="9087"/>
              <a:ext cx="2948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行驶的汽车</a:t>
              </a:r>
            </a:p>
          </p:txBody>
        </p:sp>
      </p:grpSp>
      <p:grpSp>
        <p:nvGrpSpPr>
          <p:cNvPr id="3" name="组合 12"/>
          <p:cNvGrpSpPr>
            <a:grpSpLocks/>
          </p:cNvGrpSpPr>
          <p:nvPr/>
        </p:nvGrpSpPr>
        <p:grpSpPr bwMode="auto">
          <a:xfrm>
            <a:off x="6312327" y="2933701"/>
            <a:ext cx="4362604" cy="3359150"/>
            <a:chOff x="7471" y="4619"/>
            <a:chExt cx="5780" cy="5290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7471" y="4619"/>
              <a:ext cx="5780" cy="4309"/>
            </a:xfrm>
            <a:prstGeom prst="rect">
              <a:avLst/>
            </a:prstGeom>
          </p:spPr>
        </p:pic>
        <p:sp>
          <p:nvSpPr>
            <p:cNvPr id="10247" name="文本框 10"/>
            <p:cNvSpPr txBox="1">
              <a:spLocks noChangeArrowheads="1"/>
            </p:cNvSpPr>
            <p:nvPr/>
          </p:nvSpPr>
          <p:spPr bwMode="auto">
            <a:xfrm>
              <a:off x="9379" y="9085"/>
              <a:ext cx="2948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各种轴承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1291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1127449" y="868368"/>
            <a:ext cx="10009112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静摩擦力：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两个相互接触的物体，当它们要发生而尚未发生相对运动时，在它们接触面上产生一种阻碍物体相对运动趋势的力，称为静摩擦力。</a:t>
            </a:r>
          </a:p>
        </p:txBody>
      </p:sp>
      <p:grpSp>
        <p:nvGrpSpPr>
          <p:cNvPr id="4" name="组合 6"/>
          <p:cNvGrpSpPr>
            <a:grpSpLocks/>
          </p:cNvGrpSpPr>
          <p:nvPr/>
        </p:nvGrpSpPr>
        <p:grpSpPr bwMode="auto">
          <a:xfrm>
            <a:off x="6239935" y="3000379"/>
            <a:ext cx="4392906" cy="3293100"/>
            <a:chOff x="7369" y="4725"/>
            <a:chExt cx="5748" cy="5187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 rotWithShape="1">
            <a:blip r:embed="rId2" cstate="print"/>
            <a:srcRect r="6147"/>
            <a:stretch/>
          </p:blipFill>
          <p:spPr>
            <a:xfrm>
              <a:off x="7369" y="4725"/>
              <a:ext cx="5748" cy="4310"/>
            </a:xfrm>
            <a:prstGeom prst="rect">
              <a:avLst/>
            </a:prstGeom>
          </p:spPr>
        </p:pic>
        <p:sp>
          <p:nvSpPr>
            <p:cNvPr id="11271" name="文本框 2"/>
            <p:cNvSpPr txBox="1">
              <a:spLocks noChangeArrowheads="1"/>
            </p:cNvSpPr>
            <p:nvPr/>
          </p:nvSpPr>
          <p:spPr bwMode="auto">
            <a:xfrm>
              <a:off x="9725" y="9088"/>
              <a:ext cx="2948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走路</a:t>
              </a: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415480" y="3000379"/>
            <a:ext cx="4290401" cy="3324020"/>
            <a:chOff x="1343471" y="3000693"/>
            <a:chExt cx="4290401" cy="3324020"/>
          </a:xfrm>
        </p:grpSpPr>
        <p:sp>
          <p:nvSpPr>
            <p:cNvPr id="11273" name="文本框 9"/>
            <p:cNvSpPr txBox="1">
              <a:spLocks noChangeArrowheads="1"/>
            </p:cNvSpPr>
            <p:nvPr/>
          </p:nvSpPr>
          <p:spPr bwMode="auto">
            <a:xfrm>
              <a:off x="2417555" y="5801319"/>
              <a:ext cx="2142234" cy="523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握住的手机</a:t>
              </a: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345"/>
            <a:stretch/>
          </p:blipFill>
          <p:spPr>
            <a:xfrm>
              <a:off x="1343471" y="3000693"/>
              <a:ext cx="4290401" cy="273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49837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组合 76"/>
          <p:cNvGrpSpPr>
            <a:grpSpLocks/>
          </p:cNvGrpSpPr>
          <p:nvPr/>
        </p:nvGrpSpPr>
        <p:grpSpPr bwMode="auto">
          <a:xfrm>
            <a:off x="4007768" y="3434304"/>
            <a:ext cx="2580877" cy="1025555"/>
            <a:chOff x="5715" y="6222"/>
            <a:chExt cx="2970" cy="1651"/>
          </a:xfrm>
        </p:grpSpPr>
        <p:sp>
          <p:nvSpPr>
            <p:cNvPr id="48" name="直角三角形 47"/>
            <p:cNvSpPr/>
            <p:nvPr/>
          </p:nvSpPr>
          <p:spPr>
            <a:xfrm flipH="1">
              <a:off x="5715" y="6542"/>
              <a:ext cx="2970" cy="1331"/>
            </a:xfrm>
            <a:prstGeom prst="rtTriangle">
              <a:avLst/>
            </a:pr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800" noProof="1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49" name="矩形 48"/>
            <p:cNvSpPr/>
            <p:nvPr/>
          </p:nvSpPr>
          <p:spPr>
            <a:xfrm rot="20564334">
              <a:off x="6372" y="6222"/>
              <a:ext cx="1235" cy="1028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 altLang="zh-CN" sz="2800" dirty="0">
                <a:solidFill>
                  <a:srgbClr val="FFFFD9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12291" name="组合 51"/>
          <p:cNvGrpSpPr>
            <a:grpSpLocks/>
          </p:cNvGrpSpPr>
          <p:nvPr/>
        </p:nvGrpSpPr>
        <p:grpSpPr bwMode="auto">
          <a:xfrm>
            <a:off x="1174752" y="3764043"/>
            <a:ext cx="2137833" cy="787400"/>
            <a:chOff x="1048" y="4599"/>
            <a:chExt cx="2526" cy="1238"/>
          </a:xfrm>
        </p:grpSpPr>
        <p:grpSp>
          <p:nvGrpSpPr>
            <p:cNvPr id="12324" name="组合 23"/>
            <p:cNvGrpSpPr>
              <a:grpSpLocks/>
            </p:cNvGrpSpPr>
            <p:nvPr/>
          </p:nvGrpSpPr>
          <p:grpSpPr bwMode="auto">
            <a:xfrm>
              <a:off x="1048" y="5627"/>
              <a:ext cx="2526" cy="210"/>
              <a:chOff x="313" y="9443"/>
              <a:chExt cx="4070" cy="210"/>
            </a:xfrm>
          </p:grpSpPr>
          <p:cxnSp>
            <p:nvCxnSpPr>
              <p:cNvPr id="3" name="直接连接符 2"/>
              <p:cNvCxnSpPr/>
              <p:nvPr/>
            </p:nvCxnSpPr>
            <p:spPr>
              <a:xfrm>
                <a:off x="313" y="9443"/>
                <a:ext cx="4070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" name="直接连接符 3"/>
              <p:cNvCxnSpPr/>
              <p:nvPr/>
            </p:nvCxnSpPr>
            <p:spPr>
              <a:xfrm flipH="1">
                <a:off x="398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" name="直接连接符 4"/>
              <p:cNvCxnSpPr/>
              <p:nvPr/>
            </p:nvCxnSpPr>
            <p:spPr>
              <a:xfrm flipH="1">
                <a:off x="595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直接连接符 5"/>
              <p:cNvCxnSpPr/>
              <p:nvPr/>
            </p:nvCxnSpPr>
            <p:spPr>
              <a:xfrm flipH="1">
                <a:off x="797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/>
              <p:nvPr/>
            </p:nvCxnSpPr>
            <p:spPr>
              <a:xfrm flipH="1">
                <a:off x="994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/>
              <p:cNvCxnSpPr/>
              <p:nvPr/>
            </p:nvCxnSpPr>
            <p:spPr>
              <a:xfrm flipH="1">
                <a:off x="1196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直接连接符 8"/>
              <p:cNvCxnSpPr/>
              <p:nvPr/>
            </p:nvCxnSpPr>
            <p:spPr>
              <a:xfrm flipH="1">
                <a:off x="1397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直接连接符 9"/>
              <p:cNvCxnSpPr/>
              <p:nvPr/>
            </p:nvCxnSpPr>
            <p:spPr>
              <a:xfrm flipH="1">
                <a:off x="1594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直接连接符 10"/>
              <p:cNvCxnSpPr/>
              <p:nvPr/>
            </p:nvCxnSpPr>
            <p:spPr>
              <a:xfrm flipH="1">
                <a:off x="1796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/>
              <p:cNvCxnSpPr/>
              <p:nvPr/>
            </p:nvCxnSpPr>
            <p:spPr>
              <a:xfrm flipH="1">
                <a:off x="1997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/>
              <p:nvPr/>
            </p:nvCxnSpPr>
            <p:spPr>
              <a:xfrm flipH="1">
                <a:off x="2195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直接连接符 13"/>
              <p:cNvCxnSpPr/>
              <p:nvPr/>
            </p:nvCxnSpPr>
            <p:spPr>
              <a:xfrm flipH="1">
                <a:off x="2396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直接连接符 14"/>
              <p:cNvCxnSpPr/>
              <p:nvPr/>
            </p:nvCxnSpPr>
            <p:spPr>
              <a:xfrm flipH="1">
                <a:off x="2598" y="9443"/>
                <a:ext cx="157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直接连接符 15"/>
              <p:cNvCxnSpPr/>
              <p:nvPr/>
            </p:nvCxnSpPr>
            <p:spPr>
              <a:xfrm flipH="1">
                <a:off x="2795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直接连接符 16"/>
              <p:cNvCxnSpPr/>
              <p:nvPr/>
            </p:nvCxnSpPr>
            <p:spPr>
              <a:xfrm flipH="1">
                <a:off x="2795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连接符 17"/>
              <p:cNvCxnSpPr/>
              <p:nvPr/>
            </p:nvCxnSpPr>
            <p:spPr>
              <a:xfrm flipH="1">
                <a:off x="2997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/>
              <p:nvPr/>
            </p:nvCxnSpPr>
            <p:spPr>
              <a:xfrm flipH="1">
                <a:off x="3194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连接符 19"/>
              <p:cNvCxnSpPr/>
              <p:nvPr/>
            </p:nvCxnSpPr>
            <p:spPr>
              <a:xfrm flipH="1">
                <a:off x="3396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/>
              <p:cNvCxnSpPr/>
              <p:nvPr/>
            </p:nvCxnSpPr>
            <p:spPr>
              <a:xfrm flipH="1">
                <a:off x="3597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3795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/>
              <p:cNvCxnSpPr/>
              <p:nvPr/>
            </p:nvCxnSpPr>
            <p:spPr>
              <a:xfrm flipH="1">
                <a:off x="3996" y="9443"/>
                <a:ext cx="161" cy="21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" name="矩形 49"/>
            <p:cNvSpPr/>
            <p:nvPr/>
          </p:nvSpPr>
          <p:spPr>
            <a:xfrm>
              <a:off x="1693" y="4599"/>
              <a:ext cx="1235" cy="1028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2800">
                  <a:solidFill>
                    <a:schemeClr val="tx1"/>
                  </a:solidFill>
                  <a:latin typeface="微软雅黑" pitchFamily="34" charset="-122"/>
                  <a:ea typeface="微软雅黑" pitchFamily="34" charset="-122"/>
                </a:rPr>
                <a:t>A</a:t>
              </a:r>
            </a:p>
          </p:txBody>
        </p:sp>
      </p:grpSp>
      <p:sp>
        <p:nvSpPr>
          <p:cNvPr id="12292" name="文本框 78"/>
          <p:cNvSpPr txBox="1">
            <a:spLocks noChangeArrowheads="1"/>
          </p:cNvSpPr>
          <p:nvPr/>
        </p:nvSpPr>
        <p:spPr bwMode="auto">
          <a:xfrm>
            <a:off x="4945370" y="3510205"/>
            <a:ext cx="4106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800" dirty="0">
                <a:latin typeface="微软雅黑" pitchFamily="34" charset="-122"/>
                <a:ea typeface="微软雅黑" pitchFamily="34" charset="-122"/>
                <a:sym typeface="宋体" pitchFamily="2" charset="-122"/>
              </a:rPr>
              <a:t>B</a:t>
            </a:r>
          </a:p>
        </p:txBody>
      </p:sp>
      <p:sp>
        <p:nvSpPr>
          <p:cNvPr id="12293" name="文本框 80"/>
          <p:cNvSpPr txBox="1">
            <a:spLocks noChangeArrowheads="1"/>
          </p:cNvSpPr>
          <p:nvPr/>
        </p:nvSpPr>
        <p:spPr bwMode="auto">
          <a:xfrm>
            <a:off x="773113" y="1037891"/>
            <a:ext cx="10324375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如图所示，物体间的接触面均是粗糙的，物体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静止在水平面上，物体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静止在斜面上，物体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被压在竖直的墙壁上处于静止，试分析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是否受摩擦力？</a:t>
            </a:r>
          </a:p>
        </p:txBody>
      </p:sp>
      <p:grpSp>
        <p:nvGrpSpPr>
          <p:cNvPr id="12294" name="组合 83"/>
          <p:cNvGrpSpPr>
            <a:grpSpLocks/>
          </p:cNvGrpSpPr>
          <p:nvPr/>
        </p:nvGrpSpPr>
        <p:grpSpPr bwMode="auto">
          <a:xfrm>
            <a:off x="8307879" y="3319850"/>
            <a:ext cx="2082800" cy="1603375"/>
            <a:chOff x="10932" y="5079"/>
            <a:chExt cx="2461" cy="2526"/>
          </a:xfrm>
        </p:grpSpPr>
        <p:grpSp>
          <p:nvGrpSpPr>
            <p:cNvPr id="12297" name="组合 52"/>
            <p:cNvGrpSpPr>
              <a:grpSpLocks/>
            </p:cNvGrpSpPr>
            <p:nvPr/>
          </p:nvGrpSpPr>
          <p:grpSpPr bwMode="auto">
            <a:xfrm rot="5400000">
              <a:off x="10291" y="5720"/>
              <a:ext cx="2526" cy="1243"/>
              <a:chOff x="1048" y="4594"/>
              <a:chExt cx="2526" cy="1243"/>
            </a:xfrm>
          </p:grpSpPr>
          <p:grpSp>
            <p:nvGrpSpPr>
              <p:cNvPr id="12301" name="组合 53"/>
              <p:cNvGrpSpPr>
                <a:grpSpLocks/>
              </p:cNvGrpSpPr>
              <p:nvPr/>
            </p:nvGrpSpPr>
            <p:grpSpPr bwMode="auto">
              <a:xfrm>
                <a:off x="1048" y="5627"/>
                <a:ext cx="2526" cy="210"/>
                <a:chOff x="313" y="9443"/>
                <a:chExt cx="4070" cy="210"/>
              </a:xfrm>
            </p:grpSpPr>
            <p:cxnSp>
              <p:nvCxnSpPr>
                <p:cNvPr id="55" name="直接连接符 54"/>
                <p:cNvCxnSpPr/>
                <p:nvPr/>
              </p:nvCxnSpPr>
              <p:spPr>
                <a:xfrm>
                  <a:off x="313" y="9438"/>
                  <a:ext cx="4070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/>
                <p:cNvCxnSpPr/>
                <p:nvPr/>
              </p:nvCxnSpPr>
              <p:spPr>
                <a:xfrm flipH="1">
                  <a:off x="398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接连接符 56"/>
                <p:cNvCxnSpPr/>
                <p:nvPr/>
              </p:nvCxnSpPr>
              <p:spPr>
                <a:xfrm flipH="1">
                  <a:off x="595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接连接符 57"/>
                <p:cNvCxnSpPr/>
                <p:nvPr/>
              </p:nvCxnSpPr>
              <p:spPr>
                <a:xfrm flipH="1">
                  <a:off x="797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接连接符 58"/>
                <p:cNvCxnSpPr/>
                <p:nvPr/>
              </p:nvCxnSpPr>
              <p:spPr>
                <a:xfrm flipH="1">
                  <a:off x="994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接连接符 59"/>
                <p:cNvCxnSpPr/>
                <p:nvPr/>
              </p:nvCxnSpPr>
              <p:spPr>
                <a:xfrm flipH="1">
                  <a:off x="1196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直接连接符 60"/>
                <p:cNvCxnSpPr/>
                <p:nvPr/>
              </p:nvCxnSpPr>
              <p:spPr>
                <a:xfrm flipH="1">
                  <a:off x="1397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直接连接符 61"/>
                <p:cNvCxnSpPr/>
                <p:nvPr/>
              </p:nvCxnSpPr>
              <p:spPr>
                <a:xfrm flipH="1">
                  <a:off x="1594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直接连接符 62"/>
                <p:cNvCxnSpPr/>
                <p:nvPr/>
              </p:nvCxnSpPr>
              <p:spPr>
                <a:xfrm flipH="1">
                  <a:off x="1796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直接连接符 63"/>
                <p:cNvCxnSpPr/>
                <p:nvPr/>
              </p:nvCxnSpPr>
              <p:spPr>
                <a:xfrm flipH="1">
                  <a:off x="1997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直接连接符 64"/>
                <p:cNvCxnSpPr/>
                <p:nvPr/>
              </p:nvCxnSpPr>
              <p:spPr>
                <a:xfrm flipH="1">
                  <a:off x="2195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直接连接符 65"/>
                <p:cNvCxnSpPr/>
                <p:nvPr/>
              </p:nvCxnSpPr>
              <p:spPr>
                <a:xfrm flipH="1">
                  <a:off x="2396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直接连接符 66"/>
                <p:cNvCxnSpPr/>
                <p:nvPr/>
              </p:nvCxnSpPr>
              <p:spPr>
                <a:xfrm flipH="1">
                  <a:off x="2598" y="9438"/>
                  <a:ext cx="157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直接连接符 67"/>
                <p:cNvCxnSpPr/>
                <p:nvPr/>
              </p:nvCxnSpPr>
              <p:spPr>
                <a:xfrm flipH="1">
                  <a:off x="2795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直接连接符 68"/>
                <p:cNvCxnSpPr/>
                <p:nvPr/>
              </p:nvCxnSpPr>
              <p:spPr>
                <a:xfrm flipH="1">
                  <a:off x="2795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直接连接符 69"/>
                <p:cNvCxnSpPr/>
                <p:nvPr/>
              </p:nvCxnSpPr>
              <p:spPr>
                <a:xfrm flipH="1">
                  <a:off x="2997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直接连接符 70"/>
                <p:cNvCxnSpPr/>
                <p:nvPr/>
              </p:nvCxnSpPr>
              <p:spPr>
                <a:xfrm flipH="1">
                  <a:off x="3194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直接连接符 71"/>
                <p:cNvCxnSpPr/>
                <p:nvPr/>
              </p:nvCxnSpPr>
              <p:spPr>
                <a:xfrm flipH="1">
                  <a:off x="3396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直接连接符 72"/>
                <p:cNvCxnSpPr/>
                <p:nvPr/>
              </p:nvCxnSpPr>
              <p:spPr>
                <a:xfrm flipH="1">
                  <a:off x="3597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直接连接符 73"/>
                <p:cNvCxnSpPr/>
                <p:nvPr/>
              </p:nvCxnSpPr>
              <p:spPr>
                <a:xfrm flipH="1">
                  <a:off x="3795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直接连接符 74"/>
                <p:cNvCxnSpPr/>
                <p:nvPr/>
              </p:nvCxnSpPr>
              <p:spPr>
                <a:xfrm flipH="1">
                  <a:off x="3996" y="9438"/>
                  <a:ext cx="161" cy="21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6" name="矩形 75"/>
              <p:cNvSpPr/>
              <p:nvPr/>
            </p:nvSpPr>
            <p:spPr>
              <a:xfrm>
                <a:off x="1693" y="4594"/>
                <a:ext cx="1235" cy="1028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noProof="1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12298" name="文本框 79"/>
            <p:cNvSpPr txBox="1">
              <a:spLocks noChangeArrowheads="1"/>
            </p:cNvSpPr>
            <p:nvPr/>
          </p:nvSpPr>
          <p:spPr bwMode="auto">
            <a:xfrm>
              <a:off x="11405" y="5884"/>
              <a:ext cx="502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dirty="0">
                  <a:latin typeface="微软雅黑" pitchFamily="34" charset="-122"/>
                  <a:ea typeface="微软雅黑" pitchFamily="34" charset="-122"/>
                  <a:sym typeface="宋体" pitchFamily="2" charset="-122"/>
                </a:rPr>
                <a:t>C</a:t>
              </a:r>
            </a:p>
          </p:txBody>
        </p:sp>
        <p:cxnSp>
          <p:nvCxnSpPr>
            <p:cNvPr id="82" name="直接箭头连接符 81"/>
            <p:cNvCxnSpPr/>
            <p:nvPr/>
          </p:nvCxnSpPr>
          <p:spPr>
            <a:xfrm flipH="1">
              <a:off x="12268" y="6421"/>
              <a:ext cx="1125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00" name="文本框 82"/>
            <p:cNvSpPr txBox="1">
              <a:spLocks noChangeArrowheads="1"/>
            </p:cNvSpPr>
            <p:nvPr/>
          </p:nvSpPr>
          <p:spPr bwMode="auto">
            <a:xfrm>
              <a:off x="12526" y="5564"/>
              <a:ext cx="444" cy="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i="1">
                  <a:latin typeface="微软雅黑" pitchFamily="34" charset="-122"/>
                  <a:ea typeface="微软雅黑" pitchFamily="34" charset="-122"/>
                  <a:sym typeface="宋体" pitchFamily="2" charset="-122"/>
                </a:rPr>
                <a:t>F</a:t>
              </a:r>
            </a:p>
          </p:txBody>
        </p:sp>
      </p:grpSp>
      <p:sp>
        <p:nvSpPr>
          <p:cNvPr id="11322" name="文本框 1"/>
          <p:cNvSpPr txBox="1">
            <a:spLocks noChangeArrowheads="1"/>
          </p:cNvSpPr>
          <p:nvPr/>
        </p:nvSpPr>
        <p:spPr bwMode="auto">
          <a:xfrm>
            <a:off x="1055440" y="5013176"/>
            <a:ext cx="10175552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物体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分别相对地面、斜面、墙面静止，但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有相对运动趋势，故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、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受摩擦力，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不受摩擦力。</a:t>
            </a:r>
          </a:p>
        </p:txBody>
      </p:sp>
      <p:grpSp>
        <p:nvGrpSpPr>
          <p:cNvPr id="77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8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0" name="矩形 7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1" name="矩形 8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7168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55B4D17-7427-4130-893E-D799E63F7251}"/>
              </a:ext>
            </a:extLst>
          </p:cNvPr>
          <p:cNvSpPr txBox="1"/>
          <p:nvPr/>
        </p:nvSpPr>
        <p:spPr>
          <a:xfrm>
            <a:off x="1199456" y="1412776"/>
            <a:ext cx="10009112" cy="4001091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关于摩擦力</a:t>
            </a: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,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下列说法中错误的是</a:t>
            </a: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(        )</a:t>
            </a:r>
            <a:endParaRPr lang="zh-CN" altLang="en-US" sz="2800" kern="1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A.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只要两个物体接触并互相挤压</a:t>
            </a: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,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且接触面不光滑</a:t>
            </a: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,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它们之间就一定产生摩擦力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B.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运动的物体可能不受摩擦力的作用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C.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摩擦力的方向可能与物体运动的方向相同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800" kern="100" dirty="0">
                <a:latin typeface="微软雅黑" pitchFamily="34" charset="-122"/>
                <a:ea typeface="微软雅黑" pitchFamily="34" charset="-122"/>
              </a:rPr>
              <a:t>D.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静止的物体可能受到摩擦力的作用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707E37E0-2CA4-4319-A73E-1BBA3205987B}"/>
              </a:ext>
            </a:extLst>
          </p:cNvPr>
          <p:cNvSpPr txBox="1"/>
          <p:nvPr/>
        </p:nvSpPr>
        <p:spPr>
          <a:xfrm>
            <a:off x="6596176" y="1543508"/>
            <a:ext cx="685800" cy="553994"/>
          </a:xfrm>
          <a:prstGeom prst="rect">
            <a:avLst/>
          </a:prstGeom>
          <a:noFill/>
        </p:spPr>
        <p:txBody>
          <a:bodyPr lIns="121917" tIns="60958" rIns="121917" bIns="60958">
            <a:spAutoFit/>
          </a:bodyPr>
          <a:lstStyle/>
          <a:p>
            <a:pPr>
              <a:defRPr/>
            </a:pPr>
            <a:r>
              <a:rPr lang="en-US" altLang="zh-CN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endParaRPr lang="zh-CN" altLang="en-US" sz="2800" kern="1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9CA2764-D438-4B54-A6E3-B29E594B7559}"/>
              </a:ext>
            </a:extLst>
          </p:cNvPr>
          <p:cNvSpPr txBox="1"/>
          <p:nvPr/>
        </p:nvSpPr>
        <p:spPr>
          <a:xfrm>
            <a:off x="6678878" y="2767644"/>
            <a:ext cx="3278716" cy="553994"/>
          </a:xfrm>
          <a:prstGeom prst="rect">
            <a:avLst/>
          </a:prstGeom>
          <a:noFill/>
        </p:spPr>
        <p:txBody>
          <a:bodyPr lIns="121917" tIns="60958" rIns="121917" bIns="60958">
            <a:spAutoFit/>
          </a:bodyPr>
          <a:lstStyle/>
          <a:p>
            <a:pPr>
              <a:defRPr/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相对运动趋势</a:t>
            </a:r>
          </a:p>
        </p:txBody>
      </p:sp>
      <p:grpSp>
        <p:nvGrpSpPr>
          <p:cNvPr id="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7006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073673" y="1773088"/>
            <a:ext cx="1627369" cy="523220"/>
          </a:xfrm>
          <a:prstGeom prst="rect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测量工具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3715544" y="1773089"/>
            <a:ext cx="1988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弹簧测力计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084255" y="2636688"/>
            <a:ext cx="1627369" cy="523220"/>
          </a:xfrm>
          <a:prstGeom prst="rect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测量原理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3696493" y="2620814"/>
            <a:ext cx="162736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>
                <a:latin typeface="微软雅黑" pitchFamily="34" charset="-122"/>
                <a:ea typeface="微软雅黑" pitchFamily="34" charset="-122"/>
              </a:rPr>
              <a:t>二力平衡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073673" y="3547913"/>
            <a:ext cx="1627369" cy="523220"/>
          </a:xfrm>
          <a:prstGeom prst="rect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测量方法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3715544" y="3499568"/>
            <a:ext cx="5048249" cy="1158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ct val="130000"/>
              </a:lnSpc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用弹簧测力计水平拉动木块，使它沿木板做匀速直线运动。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73673" y="4987777"/>
            <a:ext cx="1627369" cy="523220"/>
          </a:xfrm>
          <a:prstGeom prst="rect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测量结果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791744" y="5013176"/>
            <a:ext cx="3765549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= </a:t>
            </a:r>
            <a:r>
              <a:rPr lang="en-US" altLang="zh-CN" sz="2800" u="sng" dirty="0">
                <a:latin typeface="微软雅黑" pitchFamily="34" charset="-122"/>
                <a:ea typeface="微软雅黑" pitchFamily="34" charset="-122"/>
              </a:rPr>
              <a:t>            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N</a:t>
            </a:r>
            <a:endParaRPr lang="zh-CN" altLang="en-US" sz="28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9248960" y="3802196"/>
            <a:ext cx="1512168" cy="59792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noFill/>
            <a:miter lim="800000"/>
            <a:headEnd/>
            <a:tailEnd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转化法</a:t>
            </a:r>
          </a:p>
        </p:txBody>
      </p:sp>
      <p:grpSp>
        <p:nvGrpSpPr>
          <p:cNvPr id="17" name="组合 16"/>
          <p:cNvGrpSpPr>
            <a:grpSpLocks/>
          </p:cNvGrpSpPr>
          <p:nvPr/>
        </p:nvGrpSpPr>
        <p:grpSpPr bwMode="auto">
          <a:xfrm>
            <a:off x="-101600" y="404813"/>
            <a:ext cx="5549526" cy="523220"/>
            <a:chOff x="0" y="623478"/>
            <a:chExt cx="4891794" cy="459160"/>
          </a:xfrm>
        </p:grpSpPr>
        <p:grpSp>
          <p:nvGrpSpPr>
            <p:cNvPr id="18" name="组合 17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4120133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测量滑动摩擦力</a:t>
              </a:r>
            </a:p>
          </p:txBody>
        </p:sp>
      </p:grpSp>
      <p:cxnSp>
        <p:nvCxnSpPr>
          <p:cNvPr id="13" name="直接箭头连接符 12"/>
          <p:cNvCxnSpPr/>
          <p:nvPr/>
        </p:nvCxnSpPr>
        <p:spPr>
          <a:xfrm>
            <a:off x="8400256" y="4071133"/>
            <a:ext cx="648072" cy="77947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图片 2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82" b="11347"/>
          <a:stretch/>
        </p:blipFill>
        <p:spPr>
          <a:xfrm>
            <a:off x="6524359" y="1628800"/>
            <a:ext cx="4185134" cy="1944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062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9" grpId="0"/>
      <p:bldP spid="12" grpId="0"/>
      <p:bldP spid="16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23">
            <a:extLst>
              <a:ext uri="{FF2B5EF4-FFF2-40B4-BE49-F238E27FC236}">
                <a16:creationId xmlns:a16="http://schemas.microsoft.com/office/drawing/2014/main" id="{78AEA82F-072C-4255-8EB7-F636C0358AC0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34B8171D-A9A5-4E47-BD64-F16F655A2D69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D4B3DB1C-CE77-47F4-A316-9EED8FA99ACB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B1CD1AE1-3B9D-4049-8F3D-AD236A3A5F3D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B9435A59-E905-446B-BBA6-4CAB89D88734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77A8A3D-DE8F-4CCF-B217-396A7F38A3B9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DAE2C0B6-C6C0-430F-B1FD-380FBAF5B1E4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200FC46C-837F-4A52-BA8F-F1FA06B0BF20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45D9811-890E-41B1-A0F2-E0F5E589F2AC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6F90D92-492C-4EC1-99A6-CD7C070D46F1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A1CAE7E8-132E-405A-A559-C4ACA3A05D67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5EFDAFE2-B411-4287-BFD9-9C04662E4465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E86EBBBF-BC29-41B0-9333-66409ADF7DDD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463CF09-58F6-4DB0-B3BC-2525263B3023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51616177-99D6-4824-BD0B-866E32D02CBB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148371D-8809-4E8F-A85C-A534582051A9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D289145-D2B1-4B8A-86CF-1C24AA73F3E1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BA25FA58-EA08-415E-8323-1058CE4B01B6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D01316EF-8AD2-4A32-AAD9-09CFCEAF7EF9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C0BD4781-8A2E-4853-A52F-A6D1EB1640A9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9A41A223-0D35-4D96-8671-EEF67EE37CCB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4465B953-3745-43B3-87DB-EFAE0BFF7D5B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995E61F2-7219-42E0-827E-EF8B7644E52B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5EA92C7F-CCEF-44F2-BC71-74C74EBE17EA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9541CB3-E4E7-4A36-BAC2-B65D05F271C7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C5F94DC-060E-4B40-BFBE-0833A2ADA53F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709853D-8122-4703-BAB5-DE18012C11A8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7A6953C0-2191-474F-A136-602A259B5E29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EF3E0D41-5C53-4E37-B18D-DA81ED2A7D7F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B505B99C-95CB-4CE4-B3A1-71166FDC9115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40A4D0D-7325-45A5-9D63-D7A6C917750D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E5B2F374-973C-467B-8AE7-CE7AB0454225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F9AFCA0-6EF0-4A12-BEA7-55D790BAA986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F1AB4257-724C-480B-83F1-FB58BCED1260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9E4F0A2-CE0D-4055-9D15-A7B399568411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5842CB92-B1D7-4A82-845A-B46087A1C0A1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627156C-F617-404B-914A-8169FAF98B87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4B64200F-7767-4620-A498-1B59223E6B1B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EE2CDDD-20E9-4332-8D47-B8FB23041A0A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863C7959-35F3-4BAD-B2B3-E054AFE9850F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40F1C51-59BC-45DF-9741-169E734091CD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D66BC120-A57D-4AC0-86A9-F2CFE37238CA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E4FE562D-FF73-441F-B9FF-17736BC05C5A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E1338208-4518-4E65-92D9-5ADEEE55D4F0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EEB1DE7-E89F-4B73-B9DB-9CDB264EE742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2033F04-CC6B-4039-8F0E-332A6691A76C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61FAEBD-6E7E-4FCD-995C-3A1E912FF290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E3790E8F-DE55-4690-8BE3-DFADAF9CC506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7A8FC64A-84CC-4BE0-8BE6-5B38D925CC19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7CEEC96E-6D8D-4948-B57D-33DF6C0E0297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23D113C5-3F2C-4632-97BF-7A5EA3BA7ECC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B64956AD-C254-4322-AC5D-38725A379167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E39BC787-963F-4F46-A46B-66943E241E0B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32ECA817-0282-402A-A25B-A66090833A5D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74D92013-0DF6-4371-A764-DA0D1C418E5D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40FE1296-F48B-4929-A9E5-726885C7A5F7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51B5AD06-1A5A-4DC6-A4AE-CAEDDE4C75D2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3BCE8A22-59B3-4EB2-ABFD-702FD0BD4E77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15584" y="3645024"/>
            <a:ext cx="5100696" cy="2664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2" name="TextBox 4"/>
          <p:cNvSpPr txBox="1">
            <a:spLocks noChangeArrowheads="1"/>
          </p:cNvSpPr>
          <p:nvPr/>
        </p:nvSpPr>
        <p:spPr bwMode="auto">
          <a:xfrm>
            <a:off x="1047819" y="980728"/>
            <a:ext cx="2621526" cy="793450"/>
          </a:xfrm>
          <a:prstGeom prst="round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216000" tIns="108000" rIns="216000" bIns="10800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ts val="43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改进方法</a:t>
            </a:r>
            <a:r>
              <a:rPr lang="zh-CN" altLang="en-US" sz="2800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endParaRPr lang="en-US" altLang="zh-CN" sz="2400" dirty="0">
              <a:solidFill>
                <a:srgbClr val="00808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文本框 1"/>
          <p:cNvSpPr txBox="1"/>
          <p:nvPr/>
        </p:nvSpPr>
        <p:spPr>
          <a:xfrm>
            <a:off x="1181159" y="1628800"/>
            <a:ext cx="9968865" cy="1822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将物块放在水平板上，通过弹簧测力计固定在铁架台上，用力抽走木板，待弹簧测力计读数稳定后，读出此时弹簧测力计的读数，大小和物块受到的滑动摩擦力大小相等。</a:t>
            </a:r>
          </a:p>
        </p:txBody>
      </p:sp>
      <p:grpSp>
        <p:nvGrpSpPr>
          <p:cNvPr id="20" name="组合 19"/>
          <p:cNvGrpSpPr/>
          <p:nvPr/>
        </p:nvGrpSpPr>
        <p:grpSpPr>
          <a:xfrm>
            <a:off x="3228369" y="4232837"/>
            <a:ext cx="4408872" cy="2032941"/>
            <a:chOff x="3228369" y="4232837"/>
            <a:chExt cx="4408872" cy="2032941"/>
          </a:xfrm>
        </p:grpSpPr>
        <p:sp>
          <p:nvSpPr>
            <p:cNvPr id="6" name="文本框 3"/>
            <p:cNvSpPr txBox="1"/>
            <p:nvPr/>
          </p:nvSpPr>
          <p:spPr>
            <a:xfrm>
              <a:off x="4067033" y="4232837"/>
              <a:ext cx="357020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4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物块保持静止，受力平衡</a:t>
              </a: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3616037" y="5865869"/>
              <a:ext cx="2746296" cy="399909"/>
              <a:chOff x="10654" y="9873"/>
              <a:chExt cx="3874" cy="390"/>
            </a:xfrm>
          </p:grpSpPr>
          <p:sp>
            <p:nvSpPr>
              <p:cNvPr id="14" name="圆角矩形 13"/>
              <p:cNvSpPr/>
              <p:nvPr/>
            </p:nvSpPr>
            <p:spPr>
              <a:xfrm>
                <a:off x="10654" y="9873"/>
                <a:ext cx="3639" cy="390"/>
              </a:xfrm>
              <a:prstGeom prst="roundRect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20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5" name="文本框 4"/>
              <p:cNvSpPr txBox="1"/>
              <p:nvPr/>
            </p:nvSpPr>
            <p:spPr>
              <a:xfrm>
                <a:off x="10766" y="9873"/>
                <a:ext cx="3762" cy="39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zh-CN" altLang="en-US" sz="2000" b="1" dirty="0">
                    <a:solidFill>
                      <a:srgbClr val="C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二力平衡，大小相等</a:t>
                </a:r>
              </a:p>
            </p:txBody>
          </p:sp>
        </p:grpSp>
        <p:cxnSp>
          <p:nvCxnSpPr>
            <p:cNvPr id="9" name="直接箭头连接符 8"/>
            <p:cNvCxnSpPr/>
            <p:nvPr/>
          </p:nvCxnSpPr>
          <p:spPr>
            <a:xfrm flipV="1">
              <a:off x="4678392" y="5292475"/>
              <a:ext cx="1381760" cy="10160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箭头连接符 9"/>
            <p:cNvCxnSpPr/>
            <p:nvPr/>
          </p:nvCxnSpPr>
          <p:spPr>
            <a:xfrm flipH="1">
              <a:off x="3348702" y="5302635"/>
              <a:ext cx="1310005" cy="2540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椭圆 10"/>
            <p:cNvSpPr/>
            <p:nvPr/>
          </p:nvSpPr>
          <p:spPr>
            <a:xfrm>
              <a:off x="4626322" y="5263900"/>
              <a:ext cx="75565" cy="75565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2" name="文本框 14"/>
            <p:cNvSpPr txBox="1"/>
            <p:nvPr/>
          </p:nvSpPr>
          <p:spPr>
            <a:xfrm>
              <a:off x="5369272" y="4589531"/>
              <a:ext cx="7753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800" i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Times New Roman" panose="02020603050405020304" charset="0"/>
                </a:rPr>
                <a:t>F</a:t>
              </a:r>
              <a:r>
                <a:rPr lang="zh-CN" altLang="en-US" sz="2800" i="1" baseline="-25000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Times New Roman" panose="02020603050405020304" charset="0"/>
                </a:rPr>
                <a:t>拉</a:t>
              </a:r>
            </a:p>
          </p:txBody>
        </p:sp>
        <p:sp>
          <p:nvSpPr>
            <p:cNvPr id="19" name="文本框 14"/>
            <p:cNvSpPr txBox="1"/>
            <p:nvPr/>
          </p:nvSpPr>
          <p:spPr>
            <a:xfrm>
              <a:off x="3228369" y="4677988"/>
              <a:ext cx="7753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800" i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Times New Roman" panose="02020603050405020304" charset="0"/>
                </a:rPr>
                <a:t>F</a:t>
              </a:r>
              <a:r>
                <a:rPr lang="zh-CN" altLang="en-US" sz="2800" i="1" baseline="-25000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Times New Roman" panose="02020603050405020304" charset="0"/>
                </a:rPr>
                <a:t>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0708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图片 4" descr="0050400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056" y="1556792"/>
            <a:ext cx="4188137" cy="260673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2"/>
          <p:cNvSpPr txBox="1"/>
          <p:nvPr/>
        </p:nvSpPr>
        <p:spPr>
          <a:xfrm>
            <a:off x="1199456" y="1268760"/>
            <a:ext cx="4896544" cy="26776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 marL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914400" lvl="2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371600" lvl="3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1828800" lvl="4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</a:lstStyle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noProof="1">
                <a:latin typeface="微软雅黑" pitchFamily="34" charset="-122"/>
                <a:ea typeface="微软雅黑" pitchFamily="34" charset="-122"/>
              </a:rPr>
              <a:t>由生活经验我们知道：当你推箱子时，箱子越重，推起来越费力；地面越粗糙，推起来越费力。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1055440" y="4869160"/>
            <a:ext cx="10143844" cy="1384995"/>
            <a:chOff x="1055440" y="4869160"/>
            <a:chExt cx="10143844" cy="1384995"/>
          </a:xfrm>
        </p:grpSpPr>
        <p:sp>
          <p:nvSpPr>
            <p:cNvPr id="2" name="圆角矩形 1"/>
            <p:cNvSpPr/>
            <p:nvPr/>
          </p:nvSpPr>
          <p:spPr>
            <a:xfrm>
              <a:off x="1055440" y="4886003"/>
              <a:ext cx="9937104" cy="1368152"/>
            </a:xfrm>
            <a:prstGeom prst="round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TextBox 3"/>
            <p:cNvSpPr txBox="1"/>
            <p:nvPr/>
          </p:nvSpPr>
          <p:spPr>
            <a:xfrm>
              <a:off x="1631504" y="4869160"/>
              <a:ext cx="9567780" cy="1384995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 marL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457200" lvl="1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914400" lvl="2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371600" lvl="3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1828800" lvl="4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</a:lstStyle>
            <a:p>
              <a:pPr>
                <a:lnSpc>
                  <a:spcPct val="150000"/>
                </a:lnSpc>
                <a:defRPr/>
              </a:pPr>
              <a:r>
                <a:rPr lang="zh-CN" altLang="en-US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我们会猜测：滑动摩擦力的大小与物重、接触面粗糙程度</a:t>
              </a:r>
              <a:r>
                <a:rPr lang="en-US" altLang="zh-CN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……</a:t>
              </a:r>
              <a:r>
                <a:rPr lang="zh-CN" altLang="en-US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有关。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86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170218" y="1761925"/>
            <a:ext cx="1685422" cy="851409"/>
          </a:xfrm>
          <a:prstGeom prst="round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216000" tIns="108000" rIns="216000" bIns="10800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ts val="4300"/>
              </a:lnSpc>
            </a:pPr>
            <a:r>
              <a:rPr lang="zh-CN" altLang="en-US" sz="3200" b="1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猜想</a:t>
            </a:r>
            <a:r>
              <a:rPr lang="zh-CN" altLang="en-US" sz="3200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endParaRPr lang="en-US" altLang="zh-CN" sz="2800" dirty="0">
              <a:solidFill>
                <a:srgbClr val="00808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1170218" y="4077072"/>
            <a:ext cx="2560250" cy="786143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216000" tIns="108000" rIns="216000" bIns="10800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3200" b="1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实验方法</a:t>
            </a:r>
            <a:r>
              <a:rPr lang="zh-CN" altLang="en-US" sz="3200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endParaRPr lang="zh-CN" altLang="en-US" sz="2800" dirty="0">
              <a:solidFill>
                <a:srgbClr val="00808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-101600" y="404813"/>
            <a:ext cx="6106002" cy="523220"/>
            <a:chOff x="0" y="623478"/>
            <a:chExt cx="5382316" cy="459160"/>
          </a:xfrm>
        </p:grpSpPr>
        <p:grpSp>
          <p:nvGrpSpPr>
            <p:cNvPr id="11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" name="文本框 11"/>
            <p:cNvSpPr txBox="1">
              <a:spLocks noChangeArrowheads="1"/>
            </p:cNvSpPr>
            <p:nvPr/>
          </p:nvSpPr>
          <p:spPr bwMode="auto">
            <a:xfrm>
              <a:off x="771660" y="623478"/>
              <a:ext cx="4610656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探究滑动摩擦力大小的影响因素</a:t>
              </a:r>
            </a:p>
          </p:txBody>
        </p:sp>
      </p:grpSp>
      <p:sp>
        <p:nvSpPr>
          <p:cNvPr id="17" name="TextBox 4"/>
          <p:cNvSpPr txBox="1">
            <a:spLocks noChangeArrowheads="1"/>
          </p:cNvSpPr>
          <p:nvPr/>
        </p:nvSpPr>
        <p:spPr bwMode="auto">
          <a:xfrm>
            <a:off x="2567608" y="1700808"/>
            <a:ext cx="8496944" cy="1461505"/>
          </a:xfrm>
          <a:prstGeom prst="round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216000" tIns="108000" rIns="216000" bIns="10800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ts val="4300"/>
              </a:lnSpc>
            </a:pPr>
            <a:r>
              <a: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itchFamily="34" charset="-122"/>
                <a:ea typeface="微软雅黑" pitchFamily="34" charset="-122"/>
              </a:rPr>
              <a:t>物重；接触面所受压力；接触面粗糙程度；物体运动的速度；接触面面积的大小</a:t>
            </a:r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itchFamily="34" charset="-122"/>
                <a:ea typeface="微软雅黑" pitchFamily="34" charset="-122"/>
              </a:rPr>
              <a:t>……</a:t>
            </a:r>
          </a:p>
        </p:txBody>
      </p:sp>
      <p:sp>
        <p:nvSpPr>
          <p:cNvPr id="18" name="TextBox 6"/>
          <p:cNvSpPr txBox="1">
            <a:spLocks noChangeArrowheads="1"/>
          </p:cNvSpPr>
          <p:nvPr/>
        </p:nvSpPr>
        <p:spPr bwMode="auto">
          <a:xfrm>
            <a:off x="3389108" y="4111123"/>
            <a:ext cx="2296328" cy="718039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216000" tIns="108000" rIns="216000" bIns="108000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itchFamily="34" charset="-122"/>
                <a:ea typeface="微软雅黑" pitchFamily="34" charset="-122"/>
              </a:rPr>
              <a:t>控制变量法</a:t>
            </a:r>
          </a:p>
        </p:txBody>
      </p:sp>
    </p:spTree>
    <p:extLst>
      <p:ext uri="{BB962C8B-B14F-4D97-AF65-F5344CB8AC3E}">
        <p14:creationId xmlns:p14="http://schemas.microsoft.com/office/powerpoint/2010/main" val="393724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23">
            <a:extLst>
              <a:ext uri="{FF2B5EF4-FFF2-40B4-BE49-F238E27FC236}">
                <a16:creationId xmlns:a16="http://schemas.microsoft.com/office/drawing/2014/main" id="{47F60574-6054-4805-B8F9-495BEE3C9512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E4F27FC3-801A-42CA-8B43-3BDEF19D2162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1CF3F9B3-BD25-41A6-A8C6-1EE50065BE3C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9D2B506C-4DDB-4380-920E-E05BC8B46AD5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9C971A8F-889A-40F8-A36C-963FF5CF3869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00673F64-BD0A-4D86-A433-572D7344D2FF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5E5E1649-D8F6-4F59-906B-DB3CCC0E30E4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3EF4BAC-6D09-4542-A8E9-AE601380BD87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BC977AD2-4DB0-4350-A590-394354FFED75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C8C5EC5-A85D-4AE1-93D8-2D8C10122E69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795BE10-40FB-48D5-9EAC-3A8E96AB5095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71E4DD7D-0C30-452C-99DC-6AD55CFB915E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D7A26EC-3415-4457-9BCA-4CC931793E27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4C03662B-0E5A-40B5-A4B4-C912258A18A8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DBC52E33-46B6-4B88-B09F-FB0939F43189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561B8D67-55B2-4B32-A562-396ED9938EFD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F72C2F56-1D3A-4B78-ACF9-EEDA90F3FCB3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88C7F875-58B0-4DEF-B4B5-C317EA5DFBFD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1BA77EF2-D9E0-4170-B37D-79A003CBD250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7AD3C1F-71B1-427F-85AD-E26A78127363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AF52D6B-DB9A-44FB-A79F-DB9040C3574B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D41D11D-C93D-4743-B4BA-54485C581E42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A37D5B5-55B1-4273-82D1-CB7821AC9CF5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8152CA4-4B85-4C2B-B8B4-67D0EC8450EA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A495E21-E071-43D5-8204-ADE06219DAFE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A421B8C-208C-47DB-B710-96F82CC266D8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58139309-7405-46DD-BAA2-CF4EEFDE4F0C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339A59E-E6E3-4147-9294-88A71F5DEE6C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8B07D05-45AA-42D6-87EC-44F3CCC97B37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767940E-ED62-4BE3-A541-EA9192EF7523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236729DA-1FF6-4905-A221-5B9BA611F10E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0FE9987A-7401-4F04-98AF-B5B78470AB74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AB63ECB1-BCA0-4BF2-AE74-D11F2AE39C20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9F9DD715-01B0-4AF6-90BA-2EFFE1B29E35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1EE0181-E5A3-42A5-A119-A6D99FACDC79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EE05E57A-3B01-4265-9701-F31E91AB78D8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7F1595B-3855-46EC-9585-C333DE0F6C32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6A4EFC9-6B36-41E3-83BF-2021D8ECD87E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8374AD83-A9C6-48F6-82CC-F25CDD8ECDC9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F00B0A9-4B5D-49A2-ABA2-C4708DAF2C21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83238DF0-BB66-4CCF-83CE-75FFD2B46A31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ACD14A8-C236-483D-A00B-5421950B59ED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D8499AA6-285D-47C0-AAC1-77D897CDAD02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B0E1BBC-CF0A-4941-989D-C97FED43598C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3AF31319-4562-4507-AABF-59E5234CE739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0A8B3E80-CB9A-4A3F-ABB0-C8F7C74119D4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BF78C3E-2110-4C70-A22E-FD4E48E8EEAA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7169F604-113A-49B3-A48D-D2A9C0F9EF88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88CCBBC-BE42-4947-B3F0-54B6C3BAD9E4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CEE97BF5-D52B-4F60-B02A-40560F56BB7D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1D523247-816E-438A-8CD4-3BAC7BDCE956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700740A-0226-4694-A820-3ECD3A242B11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F8F78E6F-FDDA-466B-AF11-998EA80C2086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C6B62079-8BD5-4E12-810B-414166B30085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A8341CD9-1133-4530-AC4B-2BF8481B9FAB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0576A23C-4DD9-4982-9D78-353CD3A9AF50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160E57EA-B3F6-42FC-BCE1-C5CA86CCF4B4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4B02E84A-9BAB-494F-9022-909FCDBA4896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10" name="Picture" descr="Picture">
            <a:extLst>
              <a:ext uri="{FF2B5EF4-FFF2-40B4-BE49-F238E27FC236}">
                <a16:creationId xmlns:a16="http://schemas.microsoft.com/office/drawing/2014/main" id="{37491AE5-9CE2-4633-A388-DE5EC8EC45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/>
        </p:blipFill>
        <p:spPr bwMode="auto">
          <a:xfrm>
            <a:off x="1954222" y="1734368"/>
            <a:ext cx="5172894" cy="3196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7067" y="1847010"/>
            <a:ext cx="5007203" cy="2662110"/>
          </a:xfrm>
          <a:prstGeom prst="rect">
            <a:avLst/>
          </a:prstGeom>
        </p:spPr>
      </p:pic>
      <p:sp>
        <p:nvSpPr>
          <p:cNvPr id="11" name="任意多边形: 形状 12">
            <a:hlinkClick r:id="rId4" action="ppaction://hlinkfile"/>
            <a:extLst>
              <a:ext uri="{FF2B5EF4-FFF2-40B4-BE49-F238E27FC236}">
                <a16:creationId xmlns:a16="http://schemas.microsoft.com/office/drawing/2014/main" id="{294966A6-8249-4D42-9C5A-892128832EAE}"/>
              </a:ext>
            </a:extLst>
          </p:cNvPr>
          <p:cNvSpPr/>
          <p:nvPr/>
        </p:nvSpPr>
        <p:spPr>
          <a:xfrm>
            <a:off x="4008213" y="2870079"/>
            <a:ext cx="898782" cy="924648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143672" y="5274454"/>
            <a:ext cx="26278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ea typeface="微软雅黑" panose="020B0503020204020204" pitchFamily="34" charset="-122"/>
              </a:rPr>
              <a:t>演示：筷子提米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3520C48D-DF02-4A41-9F9B-0961509CF3D4}"/>
              </a:ext>
            </a:extLst>
          </p:cNvPr>
          <p:cNvSpPr/>
          <p:nvPr/>
        </p:nvSpPr>
        <p:spPr>
          <a:xfrm>
            <a:off x="8567961" y="2452155"/>
            <a:ext cx="267562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为什么筷子可以把米提起来？</a:t>
            </a:r>
          </a:p>
        </p:txBody>
      </p:sp>
    </p:spTree>
    <p:extLst>
      <p:ext uri="{BB962C8B-B14F-4D97-AF65-F5344CB8AC3E}">
        <p14:creationId xmlns:p14="http://schemas.microsoft.com/office/powerpoint/2010/main" val="422101202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49" name="Text Box 25"/>
          <p:cNvSpPr txBox="1">
            <a:spLocks noChangeArrowheads="1"/>
          </p:cNvSpPr>
          <p:nvPr/>
        </p:nvSpPr>
        <p:spPr bwMode="auto">
          <a:xfrm>
            <a:off x="1775520" y="5229200"/>
            <a:ext cx="9217024" cy="738664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结论：</a:t>
            </a:r>
            <a:r>
              <a:rPr lang="zh-CN" altLang="en-US" sz="2800" u="sng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当压力相同时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，接触面越粗糙，滑动摩擦力越大。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76325" y="611359"/>
            <a:ext cx="1620957" cy="523220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b="1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进行实验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/>
          <a:srcRect l="5398" t="1" b="-2328"/>
          <a:stretch/>
        </p:blipFill>
        <p:spPr>
          <a:xfrm>
            <a:off x="6156136" y="1713484"/>
            <a:ext cx="5283719" cy="2664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5440" y="1713484"/>
            <a:ext cx="5100696" cy="2664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11" name="TextBox 11"/>
          <p:cNvSpPr txBox="1">
            <a:spLocks noChangeArrowheads="1"/>
          </p:cNvSpPr>
          <p:nvPr/>
        </p:nvSpPr>
        <p:spPr bwMode="auto">
          <a:xfrm>
            <a:off x="2711624" y="4380036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0.5N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7896200" y="4447980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0.7N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69932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49" grpId="0" bldLvl="0" animBg="1"/>
      <p:bldP spid="11" grpId="0"/>
      <p:bldP spid="1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5" name="Text Box 7"/>
          <p:cNvSpPr txBox="1">
            <a:spLocks noChangeArrowheads="1"/>
          </p:cNvSpPr>
          <p:nvPr/>
        </p:nvSpPr>
        <p:spPr bwMode="auto">
          <a:xfrm>
            <a:off x="1127448" y="5229200"/>
            <a:ext cx="10009112" cy="738664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结论：</a:t>
            </a:r>
            <a:r>
              <a:rPr lang="zh-CN" altLang="en-US" sz="2800" u="sng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当接触面的粗糙程度相同时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，压力越大滑动摩擦力越大。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5440" y="1713484"/>
            <a:ext cx="5100696" cy="2664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8" name="TextBox 11"/>
          <p:cNvSpPr txBox="1">
            <a:spLocks noChangeArrowheads="1"/>
          </p:cNvSpPr>
          <p:nvPr/>
        </p:nvSpPr>
        <p:spPr bwMode="auto">
          <a:xfrm>
            <a:off x="2711624" y="4380036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0.5N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7179" y="1713484"/>
            <a:ext cx="5140395" cy="2664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10" name="TextBox 11"/>
          <p:cNvSpPr txBox="1">
            <a:spLocks noChangeArrowheads="1"/>
          </p:cNvSpPr>
          <p:nvPr/>
        </p:nvSpPr>
        <p:spPr bwMode="auto">
          <a:xfrm>
            <a:off x="7844249" y="4377484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0.8N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3677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5" grpId="0" bldLvl="0" animBg="1"/>
      <p:bldP spid="8" grpId="0"/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97" name="Text Box 25"/>
          <p:cNvSpPr txBox="1">
            <a:spLocks noChangeArrowheads="1"/>
          </p:cNvSpPr>
          <p:nvPr/>
        </p:nvSpPr>
        <p:spPr bwMode="auto">
          <a:xfrm>
            <a:off x="1127449" y="4941168"/>
            <a:ext cx="10009112" cy="1212640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结论：</a:t>
            </a:r>
            <a:r>
              <a:rPr lang="zh-CN" altLang="en-US" sz="2800" u="sng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一定范围内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，摩擦力大小与接触面积无关。与拉木块的速度等无关。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7448" y="1190153"/>
            <a:ext cx="4820487" cy="2700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7935" y="1190153"/>
            <a:ext cx="5067991" cy="2700000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9" name="TextBox 11"/>
          <p:cNvSpPr txBox="1">
            <a:spLocks noChangeArrowheads="1"/>
          </p:cNvSpPr>
          <p:nvPr/>
        </p:nvSpPr>
        <p:spPr bwMode="auto">
          <a:xfrm>
            <a:off x="2783632" y="3933056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0.5N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TextBox 11"/>
          <p:cNvSpPr txBox="1">
            <a:spLocks noChangeArrowheads="1"/>
          </p:cNvSpPr>
          <p:nvPr/>
        </p:nvSpPr>
        <p:spPr bwMode="auto">
          <a:xfrm>
            <a:off x="7581078" y="3933056"/>
            <a:ext cx="204920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2800" i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r>
              <a:rPr lang="zh-CN" altLang="en-US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  </a:t>
            </a: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= 0.5N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35907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97" grpId="0" bldLvl="0" animBg="1"/>
      <p:bldP spid="9" grpId="0"/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23">
            <a:extLst>
              <a:ext uri="{FF2B5EF4-FFF2-40B4-BE49-F238E27FC236}">
                <a16:creationId xmlns:a16="http://schemas.microsoft.com/office/drawing/2014/main" id="{76CBF3D9-F479-4049-9DCF-5BE538D1676B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A857B1C3-AB50-4E8F-8778-4FBACDA7AEC6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0C9F5038-8FA1-4787-9228-DEA9D9671511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137A069E-7593-40D8-B763-CD86934138F7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C14592E0-DDFD-428F-9440-A7519BB220FF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15649E4A-EDD6-4CD4-B87C-EFABEC0BCA1A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1E1D49C-C8E6-4E77-A562-1922CEB4B65C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ECB88F88-8689-426D-95E7-B79DB7D19997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AE9BFE87-1477-4FAE-9662-F476741820B1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B764DD2-0250-40F8-AC3D-511C13C541BD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0AAFB1D5-AE6E-4FA4-BD32-9C2F4ECCA70F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7CBE9484-2AC6-4F16-B7BC-241371295C34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86D1B602-CBCE-495D-933F-DB1A7C1CCA5B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931D21B-2A7A-4900-8CD0-7D77990271E4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1E6196D2-CFA5-45E1-AE27-34D599694CD6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78DA4236-8795-448C-ACC3-E8BC0068DAA6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A97A1E2-DBDA-42B7-97D0-A527C146E792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CE2C656A-B894-4DD4-8A9A-AE54C9824063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CEBA4D0-D1AD-4587-B68C-E386EAD21CC4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59936315-2F58-455E-9A3D-883F5A4CF004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4C215189-F41A-42BE-B5EA-92B3C5F01DF0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FB66C65-A24E-43CA-A8FD-D6F972C85A0A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79C4D67B-2B65-4BAE-B4FB-2C381CCCFC47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2BF42F4B-47A2-40F6-9954-22F79F76FA2F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005EF2B-1640-410E-8526-E6B3440967E9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5BFF495-EE98-4EA1-84F5-BBB686D1ABEC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AEF58BBA-2130-498A-822C-42519CBB2A75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2210E7E4-3006-4085-8171-62F93CA23D0C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AE5E6AB5-A8C4-4F1D-A418-4E922104A8B7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FE46045-D1C6-4B84-BA3B-23150802B647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D56C050-63FC-4FDE-B973-98687D2218B6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992A094-6D33-4BB5-8F21-1136E097328C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A7BD9D55-6C55-46D8-8F20-4FF24F14F695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D4A51EE8-6CED-49BC-A144-37C1FC240B29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EE6ED9FB-5D88-4CFF-BCE7-BDB19FFF7059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326E236-61F4-4A13-836C-BCA2F8D9CCEA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D8FF7E18-26CD-4EC6-B068-37772E6C4A7E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B9F8577-B3E6-40F2-8CED-ABB2842E4450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F8C68B17-B512-42C9-B31E-1ACC4768B86E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85C0A5B8-A154-462A-9DA7-564B26BFA64F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90CD2140-B9F1-485B-B142-3F0AF485E419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33457ED-6702-4409-9B26-77F5DCBD71EC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2F09BE8-E428-4CE1-9364-609928EC8BF0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8D8C7004-36C1-411C-B451-8C58E5A4B905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D1EC4C5A-ECE3-4494-B05D-101AC3699875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6F876BD-6B8E-42FF-9D53-4DDC10A6BA69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9BE1DC5-C26E-4B00-AA76-72E70BA3AC35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7045EF1-0C20-46ED-B258-A2A21EAB2F1C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68F95D3C-4D16-41E5-8142-444FF02DC255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466EBCF-BD8F-4275-B5C7-AE12283AB728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D3018B4B-4F72-4221-9FEE-CF64643234F4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E961145-2173-47FF-AD51-46897566EB7C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B16CBCD-A25E-444F-B05E-7AAF85110B6F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1F4878A7-0BBC-4061-AAE9-EFD5EE44A6CB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1DC84CB2-323C-4B13-8B67-0F4CF88497C5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1170C739-F328-427A-BEB8-A07EB946006B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38E2F21-ED2A-4DF0-8901-9F2561259B97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CFA903B0-2F34-4409-A907-707AD0AF8E9B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343472" y="5013176"/>
            <a:ext cx="49685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itchFamily="34" charset="-122"/>
                <a:ea typeface="微软雅黑" pitchFamily="34" charset="-122"/>
              </a:rPr>
              <a:t>演示：探究滑动摩擦力的影响因素</a:t>
            </a:r>
          </a:p>
        </p:txBody>
      </p:sp>
      <p:sp>
        <p:nvSpPr>
          <p:cNvPr id="5" name="TextBox 3"/>
          <p:cNvSpPr txBox="1">
            <a:spLocks noChangeArrowheads="1"/>
          </p:cNvSpPr>
          <p:nvPr/>
        </p:nvSpPr>
        <p:spPr bwMode="auto">
          <a:xfrm>
            <a:off x="7320136" y="1916832"/>
            <a:ext cx="3871474" cy="2581132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影响滑动摩擦大小的因素有：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30000"/>
              </a:lnSpc>
              <a:defRPr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压力大小；</a:t>
            </a:r>
          </a:p>
          <a:p>
            <a:pPr>
              <a:lnSpc>
                <a:spcPct val="130000"/>
              </a:lnSpc>
              <a:defRPr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接触面粗糙程度。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Picture" descr="Picture">
            <a:extLst>
              <a:ext uri="{FF2B5EF4-FFF2-40B4-BE49-F238E27FC236}">
                <a16:creationId xmlns:a16="http://schemas.microsoft.com/office/drawing/2014/main" id="{37491AE5-9CE2-4633-A388-DE5EC8EC45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/>
        </p:blipFill>
        <p:spPr bwMode="auto">
          <a:xfrm>
            <a:off x="1127448" y="1340768"/>
            <a:ext cx="5184576" cy="34009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35460" y="1484784"/>
            <a:ext cx="4968552" cy="2709144"/>
          </a:xfrm>
          <a:prstGeom prst="rect">
            <a:avLst/>
          </a:prstGeom>
        </p:spPr>
      </p:pic>
      <p:sp>
        <p:nvSpPr>
          <p:cNvPr id="7" name="任意多边形: 形状 12">
            <a:hlinkClick r:id="rId4" action="ppaction://hlinkfile"/>
            <a:extLst>
              <a:ext uri="{FF2B5EF4-FFF2-40B4-BE49-F238E27FC236}">
                <a16:creationId xmlns:a16="http://schemas.microsoft.com/office/drawing/2014/main" id="{294966A6-8249-4D42-9C5A-892128832EAE}"/>
              </a:ext>
            </a:extLst>
          </p:cNvPr>
          <p:cNvSpPr/>
          <p:nvPr/>
        </p:nvSpPr>
        <p:spPr>
          <a:xfrm>
            <a:off x="3143672" y="2414789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88670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文本框 1"/>
          <p:cNvSpPr txBox="1">
            <a:spLocks noChangeArrowheads="1"/>
          </p:cNvSpPr>
          <p:nvPr/>
        </p:nvSpPr>
        <p:spPr bwMode="auto">
          <a:xfrm>
            <a:off x="854147" y="2605652"/>
            <a:ext cx="991997" cy="2723093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认识摩擦力及其影响因素</a:t>
            </a:r>
          </a:p>
        </p:txBody>
      </p:sp>
      <p:sp>
        <p:nvSpPr>
          <p:cNvPr id="15364" name="文本框 2"/>
          <p:cNvSpPr txBox="1">
            <a:spLocks noChangeArrowheads="1"/>
          </p:cNvSpPr>
          <p:nvPr/>
        </p:nvSpPr>
        <p:spPr bwMode="auto">
          <a:xfrm>
            <a:off x="2455689" y="2210165"/>
            <a:ext cx="1415966" cy="578882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摩擦力</a:t>
            </a:r>
          </a:p>
        </p:txBody>
      </p:sp>
      <p:sp>
        <p:nvSpPr>
          <p:cNvPr id="15365" name="文本框 3"/>
          <p:cNvSpPr txBox="1">
            <a:spLocks noChangeArrowheads="1"/>
          </p:cNvSpPr>
          <p:nvPr/>
        </p:nvSpPr>
        <p:spPr bwMode="auto">
          <a:xfrm>
            <a:off x="2469109" y="5058762"/>
            <a:ext cx="2276277" cy="1055608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solidFill>
                  <a:schemeClr val="bg1"/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滑动摩擦力的影响因素</a:t>
            </a:r>
          </a:p>
        </p:txBody>
      </p:sp>
      <p:sp>
        <p:nvSpPr>
          <p:cNvPr id="15366" name="文本框 5"/>
          <p:cNvSpPr txBox="1">
            <a:spLocks noChangeArrowheads="1"/>
          </p:cNvSpPr>
          <p:nvPr/>
        </p:nvSpPr>
        <p:spPr bwMode="auto">
          <a:xfrm>
            <a:off x="6563185" y="847029"/>
            <a:ext cx="2039249" cy="5232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接触面粗糙</a:t>
            </a:r>
          </a:p>
        </p:txBody>
      </p:sp>
      <p:sp>
        <p:nvSpPr>
          <p:cNvPr id="15367" name="文本框 6"/>
          <p:cNvSpPr txBox="1">
            <a:spLocks noChangeArrowheads="1"/>
          </p:cNvSpPr>
          <p:nvPr/>
        </p:nvSpPr>
        <p:spPr bwMode="auto">
          <a:xfrm>
            <a:off x="6574180" y="2238511"/>
            <a:ext cx="3612933" cy="5232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有相对运动（或趋势）</a:t>
            </a:r>
          </a:p>
        </p:txBody>
      </p:sp>
      <p:sp>
        <p:nvSpPr>
          <p:cNvPr id="15368" name="文本框 8"/>
          <p:cNvSpPr txBox="1">
            <a:spLocks noChangeArrowheads="1"/>
          </p:cNvSpPr>
          <p:nvPr/>
        </p:nvSpPr>
        <p:spPr bwMode="auto">
          <a:xfrm>
            <a:off x="5114236" y="4797152"/>
            <a:ext cx="1728192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压力大小</a:t>
            </a:r>
          </a:p>
        </p:txBody>
      </p:sp>
      <p:sp>
        <p:nvSpPr>
          <p:cNvPr id="15369" name="文本框 9"/>
          <p:cNvSpPr txBox="1">
            <a:spLocks noChangeArrowheads="1"/>
          </p:cNvSpPr>
          <p:nvPr/>
        </p:nvSpPr>
        <p:spPr bwMode="auto">
          <a:xfrm>
            <a:off x="5114235" y="5858108"/>
            <a:ext cx="2779069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接触面粗糙程度</a:t>
            </a:r>
          </a:p>
        </p:txBody>
      </p:sp>
      <p:sp>
        <p:nvSpPr>
          <p:cNvPr id="15375" name="文本框 5"/>
          <p:cNvSpPr txBox="1">
            <a:spLocks noChangeArrowheads="1"/>
          </p:cNvSpPr>
          <p:nvPr/>
        </p:nvSpPr>
        <p:spPr bwMode="auto">
          <a:xfrm>
            <a:off x="4362653" y="807423"/>
            <a:ext cx="986253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定义</a:t>
            </a:r>
          </a:p>
        </p:txBody>
      </p:sp>
      <p:sp>
        <p:nvSpPr>
          <p:cNvPr id="15376" name="文本框 5"/>
          <p:cNvSpPr txBox="1">
            <a:spLocks noChangeArrowheads="1"/>
          </p:cNvSpPr>
          <p:nvPr/>
        </p:nvSpPr>
        <p:spPr bwMode="auto">
          <a:xfrm>
            <a:off x="4366866" y="1551337"/>
            <a:ext cx="1762958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产生条件</a:t>
            </a:r>
            <a:endParaRPr lang="zh-CN" altLang="zh-CN" sz="2800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</p:txBody>
      </p:sp>
      <p:grpSp>
        <p:nvGrpSpPr>
          <p:cNvPr id="20" name="组合 1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1" name="组合 2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2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846462" y="2495460"/>
            <a:ext cx="624552" cy="3065591"/>
            <a:chOff x="1846462" y="2156166"/>
            <a:chExt cx="624552" cy="2364582"/>
          </a:xfrm>
        </p:grpSpPr>
        <p:cxnSp>
          <p:nvCxnSpPr>
            <p:cNvPr id="16" name="直接连接符 15"/>
            <p:cNvCxnSpPr/>
            <p:nvPr/>
          </p:nvCxnSpPr>
          <p:spPr>
            <a:xfrm rot="21240000">
              <a:off x="1846462" y="3302897"/>
              <a:ext cx="288000" cy="27846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组合 43"/>
          <p:cNvGrpSpPr/>
          <p:nvPr/>
        </p:nvGrpSpPr>
        <p:grpSpPr>
          <a:xfrm>
            <a:off x="3871654" y="1060481"/>
            <a:ext cx="432416" cy="2957555"/>
            <a:chOff x="1729868" y="2156166"/>
            <a:chExt cx="741146" cy="2364582"/>
          </a:xfrm>
        </p:grpSpPr>
        <p:cxnSp>
          <p:nvCxnSpPr>
            <p:cNvPr id="45" name="直接连接符 44"/>
            <p:cNvCxnSpPr/>
            <p:nvPr/>
          </p:nvCxnSpPr>
          <p:spPr>
            <a:xfrm rot="21480000">
              <a:off x="1729868" y="3306755"/>
              <a:ext cx="407413" cy="5209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组合 48"/>
          <p:cNvGrpSpPr/>
          <p:nvPr/>
        </p:nvGrpSpPr>
        <p:grpSpPr>
          <a:xfrm>
            <a:off x="4754195" y="5073897"/>
            <a:ext cx="389283" cy="1030686"/>
            <a:chOff x="1775520" y="2156166"/>
            <a:chExt cx="695494" cy="2364582"/>
          </a:xfrm>
        </p:grpSpPr>
        <p:cxnSp>
          <p:nvCxnSpPr>
            <p:cNvPr id="50" name="直接连接符 49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组合 53"/>
          <p:cNvGrpSpPr/>
          <p:nvPr/>
        </p:nvGrpSpPr>
        <p:grpSpPr>
          <a:xfrm>
            <a:off x="6148694" y="1108639"/>
            <a:ext cx="389283" cy="1429393"/>
            <a:chOff x="1775520" y="2156166"/>
            <a:chExt cx="695494" cy="2364582"/>
          </a:xfrm>
        </p:grpSpPr>
        <p:cxnSp>
          <p:nvCxnSpPr>
            <p:cNvPr id="55" name="直接连接符 54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文本框 5"/>
          <p:cNvSpPr txBox="1">
            <a:spLocks noChangeArrowheads="1"/>
          </p:cNvSpPr>
          <p:nvPr/>
        </p:nvSpPr>
        <p:spPr bwMode="auto">
          <a:xfrm>
            <a:off x="6574180" y="1518549"/>
            <a:ext cx="2039249" cy="5232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接触并挤压</a:t>
            </a:r>
          </a:p>
        </p:txBody>
      </p:sp>
      <p:sp>
        <p:nvSpPr>
          <p:cNvPr id="43" name="文本框 5"/>
          <p:cNvSpPr txBox="1">
            <a:spLocks noChangeArrowheads="1"/>
          </p:cNvSpPr>
          <p:nvPr/>
        </p:nvSpPr>
        <p:spPr bwMode="auto">
          <a:xfrm>
            <a:off x="4385736" y="2875816"/>
            <a:ext cx="6417424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方向：与相对运动（或趋势）方向相反</a:t>
            </a:r>
            <a:endParaRPr lang="zh-CN" altLang="zh-CN" sz="2800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</p:txBody>
      </p:sp>
      <p:sp>
        <p:nvSpPr>
          <p:cNvPr id="59" name="文本框 5"/>
          <p:cNvSpPr txBox="1">
            <a:spLocks noChangeArrowheads="1"/>
          </p:cNvSpPr>
          <p:nvPr/>
        </p:nvSpPr>
        <p:spPr bwMode="auto">
          <a:xfrm>
            <a:off x="4385736" y="3697868"/>
            <a:ext cx="7050496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分类：静摩擦力、滑动摩擦力、滚动摩擦力</a:t>
            </a:r>
            <a:endParaRPr lang="zh-CN" altLang="zh-CN" sz="2800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9244617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5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1296208" y="1340768"/>
            <a:ext cx="9505056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．体重为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490N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的小明用双手握住竖直的木杆匀速上攀，然后匀速下滑，他所受木杆对他的摩擦力，下列说法正确的是（　　）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．上攀过程中，等于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490N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，方向竖直向下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．下滑过程中小于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490N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，方向竖直向上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．上攀过程中，大于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490N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，方向竖直向下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D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．下滑过程中等于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490N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，方向竖直向上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47528" y="2708920"/>
            <a:ext cx="5040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D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05570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343472" y="901675"/>
            <a:ext cx="9577064" cy="1815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．如图所示，水平拉动木块在粗糙程度不变的水平桌面上做加速运动。以下说法中正确的是（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pic>
        <p:nvPicPr>
          <p:cNvPr id="3073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1864" y="2564904"/>
            <a:ext cx="3024336" cy="1008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271464" y="3573016"/>
            <a:ext cx="9217964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173038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．若只改变拉力的大小，则摩擦力的大小也会随之改变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．测力计示数发生变化，说明摩擦力与运动速度有关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．木块受到的摩擦力大小等于它受到的拉力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．绳对木块的拉力和木块对绳的拉力是一对相互作用力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76120" y="1687116"/>
            <a:ext cx="5040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D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7225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623392" y="836712"/>
            <a:ext cx="10646727" cy="37548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3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．地铁已成为北京的主要绿色交通工具之一，乘坐地铁需要进行安全检查，如图是安检时传送带运行的示意图。某乘客把一行李箱放在水平传送带上。在行李箱随传送带一起匀速运动的过程中，行李箱</a:t>
            </a:r>
            <a:r>
              <a:rPr kumimoji="0" lang="zh-CN" altLang="en-US" sz="2800" b="0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　     　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（选填“受到”或“不受”）摩擦力的作用，你判断的理由是</a:t>
            </a:r>
            <a:r>
              <a:rPr kumimoji="0" lang="zh-CN" altLang="en-US" sz="2800" b="0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　                                                                         　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。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pic>
        <p:nvPicPr>
          <p:cNvPr id="19457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7808" y="4509120"/>
            <a:ext cx="3591928" cy="1152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73038" y="11049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631504" y="2852936"/>
            <a:ext cx="9028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不受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210536" y="3501008"/>
            <a:ext cx="80842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行李箱和传送带之间没有相对运动或相对运动趋势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40041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11424" y="840384"/>
            <a:ext cx="1008112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4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．小梦买了如图中的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、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两款防滑运动鞋，她想穿其中一双运动鞋参加拔河比赛，就想知道哪双鞋底更粗糙。她说，只要给她一只弹簧测力计就能判断出来。（两双鞋后面都有鞋环如图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）请你替她完成操作。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 rot="10800000" flipV="1">
            <a:off x="1055440" y="3750985"/>
            <a:ext cx="4896544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（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1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）</a:t>
            </a:r>
            <a:r>
              <a:rPr kumimoji="0" lang="zh-CN" altLang="en-US" sz="2800" b="0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　   　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（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）</a:t>
            </a:r>
            <a:r>
              <a:rPr kumimoji="0" lang="zh-CN" altLang="en-US" sz="2800" b="0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　   　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。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（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3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）得出结论：</a:t>
            </a:r>
            <a:r>
              <a:rPr kumimoji="0" lang="zh-CN" altLang="en-US" sz="2800" b="0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　   　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。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5087888" y="3294379"/>
            <a:ext cx="6458602" cy="2280524"/>
            <a:chOff x="5087888" y="3294379"/>
            <a:chExt cx="6458602" cy="2280524"/>
          </a:xfrm>
        </p:grpSpPr>
        <p:grpSp>
          <p:nvGrpSpPr>
            <p:cNvPr id="9" name="组合 8"/>
            <p:cNvGrpSpPr/>
            <p:nvPr/>
          </p:nvGrpSpPr>
          <p:grpSpPr>
            <a:xfrm>
              <a:off x="5087888" y="3294379"/>
              <a:ext cx="2448272" cy="2254732"/>
              <a:chOff x="5087888" y="3294379"/>
              <a:chExt cx="2448272" cy="2254732"/>
            </a:xfrm>
          </p:grpSpPr>
          <p:pic>
            <p:nvPicPr>
              <p:cNvPr id="5" name="图片 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87888" y="3294379"/>
                <a:ext cx="2448272" cy="1884610"/>
              </a:xfrm>
              <a:prstGeom prst="rect">
                <a:avLst/>
              </a:prstGeom>
            </p:spPr>
          </p:pic>
          <p:sp>
            <p:nvSpPr>
              <p:cNvPr id="7" name="文本框 6"/>
              <p:cNvSpPr txBox="1"/>
              <p:nvPr/>
            </p:nvSpPr>
            <p:spPr>
              <a:xfrm>
                <a:off x="6240016" y="5087446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A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>
              <a:off x="7392144" y="3294379"/>
              <a:ext cx="2714186" cy="2280524"/>
              <a:chOff x="7392144" y="3294379"/>
              <a:chExt cx="2714186" cy="2280524"/>
            </a:xfrm>
          </p:grpSpPr>
          <p:pic>
            <p:nvPicPr>
              <p:cNvPr id="6" name="图片 5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92144" y="3294379"/>
                <a:ext cx="2714186" cy="2023900"/>
              </a:xfrm>
              <a:prstGeom prst="rect">
                <a:avLst/>
              </a:prstGeom>
            </p:spPr>
          </p:pic>
          <p:sp>
            <p:nvSpPr>
              <p:cNvPr id="10" name="文本框 9"/>
              <p:cNvSpPr txBox="1"/>
              <p:nvPr/>
            </p:nvSpPr>
            <p:spPr>
              <a:xfrm>
                <a:off x="8616280" y="5113238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B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9910688" y="3644988"/>
              <a:ext cx="1635802" cy="1904122"/>
              <a:chOff x="9910688" y="3644988"/>
              <a:chExt cx="1635802" cy="1904122"/>
            </a:xfrm>
          </p:grpSpPr>
          <p:pic>
            <p:nvPicPr>
              <p:cNvPr id="8" name="图片 7"/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24" t="1808" r="26616" b="82814"/>
              <a:stretch/>
            </p:blipFill>
            <p:spPr>
              <a:xfrm>
                <a:off x="9910688" y="3644988"/>
                <a:ext cx="1635802" cy="773171"/>
              </a:xfrm>
              <a:prstGeom prst="rect">
                <a:avLst/>
              </a:prstGeom>
            </p:spPr>
          </p:pic>
          <p:sp>
            <p:nvSpPr>
              <p:cNvPr id="11" name="文本框 10"/>
              <p:cNvSpPr txBox="1"/>
              <p:nvPr/>
            </p:nvSpPr>
            <p:spPr>
              <a:xfrm>
                <a:off x="10466370" y="5087445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9292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83432" y="836712"/>
            <a:ext cx="9793087" cy="5909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（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）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　两双鞋各取一只，</a:t>
            </a:r>
            <a:endParaRPr lang="en-US" altLang="zh-CN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将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款鞋放到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款鞋的上方，</a:t>
            </a:r>
            <a:endParaRPr lang="en-US" altLang="zh-CN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用弹簧测力计拉着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款鞋的</a:t>
            </a:r>
            <a:endParaRPr lang="en-US" altLang="zh-CN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鞋环在水平面上做匀速直线运动，读出弹簧测力计的示数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　；</a:t>
            </a:r>
          </a:p>
          <a:p>
            <a:pPr>
              <a:lnSpc>
                <a:spcPct val="150000"/>
              </a:lnSpc>
            </a:pP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（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）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　将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款鞋放到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款鞋的上方，用弹簧测力计拉着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款鞋的鞋环在同一水平面上做匀速直线运动，读出弹簧测力计的示数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；比较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和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的大小　。</a:t>
            </a:r>
          </a:p>
          <a:p>
            <a:pPr>
              <a:lnSpc>
                <a:spcPct val="150000"/>
              </a:lnSpc>
            </a:pP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（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）得出结论：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　如果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＞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，则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款鞋底更粗糙；如果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 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＜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aseline="-250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，则</a:t>
            </a: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款鞋底更粗糙　。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5375920" y="620688"/>
            <a:ext cx="6458602" cy="2280524"/>
            <a:chOff x="5087888" y="3294379"/>
            <a:chExt cx="6458602" cy="2280524"/>
          </a:xfrm>
        </p:grpSpPr>
        <p:grpSp>
          <p:nvGrpSpPr>
            <p:cNvPr id="5" name="组合 4"/>
            <p:cNvGrpSpPr/>
            <p:nvPr/>
          </p:nvGrpSpPr>
          <p:grpSpPr>
            <a:xfrm>
              <a:off x="5087888" y="3294379"/>
              <a:ext cx="2448272" cy="2254732"/>
              <a:chOff x="5087888" y="3294379"/>
              <a:chExt cx="2448272" cy="2254732"/>
            </a:xfrm>
          </p:grpSpPr>
          <p:pic>
            <p:nvPicPr>
              <p:cNvPr id="12" name="图片 1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87888" y="3294379"/>
                <a:ext cx="2448272" cy="1884610"/>
              </a:xfrm>
              <a:prstGeom prst="rect">
                <a:avLst/>
              </a:prstGeom>
            </p:spPr>
          </p:pic>
          <p:sp>
            <p:nvSpPr>
              <p:cNvPr id="13" name="文本框 12"/>
              <p:cNvSpPr txBox="1"/>
              <p:nvPr/>
            </p:nvSpPr>
            <p:spPr>
              <a:xfrm>
                <a:off x="6240016" y="5087446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A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7392144" y="3294379"/>
              <a:ext cx="2714186" cy="2280524"/>
              <a:chOff x="7392144" y="3294379"/>
              <a:chExt cx="2714186" cy="2280524"/>
            </a:xfrm>
          </p:grpSpPr>
          <p:pic>
            <p:nvPicPr>
              <p:cNvPr id="10" name="图片 9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92144" y="3294379"/>
                <a:ext cx="2714186" cy="2023900"/>
              </a:xfrm>
              <a:prstGeom prst="rect">
                <a:avLst/>
              </a:prstGeom>
            </p:spPr>
          </p:pic>
          <p:sp>
            <p:nvSpPr>
              <p:cNvPr id="11" name="文本框 10"/>
              <p:cNvSpPr txBox="1"/>
              <p:nvPr/>
            </p:nvSpPr>
            <p:spPr>
              <a:xfrm>
                <a:off x="8616280" y="5113238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B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9910688" y="3644988"/>
              <a:ext cx="1635802" cy="1904122"/>
              <a:chOff x="9910688" y="3644988"/>
              <a:chExt cx="1635802" cy="1904122"/>
            </a:xfrm>
          </p:grpSpPr>
          <p:pic>
            <p:nvPicPr>
              <p:cNvPr id="8" name="图片 7"/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124" t="1808" r="26616" b="82814"/>
              <a:stretch/>
            </p:blipFill>
            <p:spPr>
              <a:xfrm>
                <a:off x="9910688" y="3644988"/>
                <a:ext cx="1635802" cy="773171"/>
              </a:xfrm>
              <a:prstGeom prst="rect">
                <a:avLst/>
              </a:prstGeom>
            </p:spPr>
          </p:pic>
          <p:sp>
            <p:nvSpPr>
              <p:cNvPr id="9" name="文本框 8"/>
              <p:cNvSpPr txBox="1"/>
              <p:nvPr/>
            </p:nvSpPr>
            <p:spPr>
              <a:xfrm>
                <a:off x="10466370" y="5087445"/>
                <a:ext cx="72008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</a:t>
                </a:r>
                <a:endPara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2261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3520C48D-DF02-4A41-9F9B-0961509CF3D4}"/>
              </a:ext>
            </a:extLst>
          </p:cNvPr>
          <p:cNvSpPr/>
          <p:nvPr/>
        </p:nvSpPr>
        <p:spPr>
          <a:xfrm>
            <a:off x="1487488" y="1268760"/>
            <a:ext cx="9721080" cy="1308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我们骑自行车时，停止用力蹬车，最后车子会慢慢停下来，为什么？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367180B8-DCAA-4C9B-9FC4-B0AC584C2F9A}"/>
              </a:ext>
            </a:extLst>
          </p:cNvPr>
          <p:cNvSpPr/>
          <p:nvPr/>
        </p:nvSpPr>
        <p:spPr>
          <a:xfrm>
            <a:off x="1746940" y="2905785"/>
            <a:ext cx="30572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受到摩擦阻力作用</a:t>
            </a:r>
            <a:endParaRPr lang="en-US" altLang="zh-CN" sz="2800" kern="1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" name="对话气泡: 圆角矩形 11">
            <a:extLst>
              <a:ext uri="{FF2B5EF4-FFF2-40B4-BE49-F238E27FC236}">
                <a16:creationId xmlns:a16="http://schemas.microsoft.com/office/drawing/2014/main" id="{7B288058-CEC2-483F-9D2D-688EC59F60F0}"/>
              </a:ext>
            </a:extLst>
          </p:cNvPr>
          <p:cNvSpPr/>
          <p:nvPr/>
        </p:nvSpPr>
        <p:spPr bwMode="auto">
          <a:xfrm>
            <a:off x="1631504" y="4149080"/>
            <a:ext cx="3744416" cy="1384995"/>
          </a:xfrm>
          <a:prstGeom prst="rect">
            <a:avLst/>
          </a:prstGeom>
          <a:solidFill>
            <a:schemeClr val="bg1"/>
          </a:solidFill>
          <a:ln w="38100">
            <a:solidFill>
              <a:srgbClr val="008080"/>
            </a:solidFill>
            <a:miter lim="800000"/>
          </a:ln>
        </p:spPr>
        <p:txBody>
          <a:bodyPr wrap="square" anchor="ctr">
            <a:spAutoFit/>
          </a:bodyPr>
          <a:lstStyle/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我们今天就来研究关于摩擦力的问题。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2184" y="2486889"/>
            <a:ext cx="3535463" cy="3528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279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  <p:extLst>
      <p:ext uri="{BB962C8B-B14F-4D97-AF65-F5344CB8AC3E}">
        <p14:creationId xmlns:p14="http://schemas.microsoft.com/office/powerpoint/2010/main" val="1383311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59F42740-A420-4C54-BAC8-551D3C3DA27F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2B438FE5-2A90-44E8-BF90-6843AC3D0865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0D907166-2AA1-4A3C-A85E-ED20F937420F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47557D32-55E7-49A7-942E-C7FDCE801D10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2E9D1DCA-8F90-4BDD-936E-B00BAC5971F2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3B4D044-F2B7-48A8-8712-33CA6E87C3D2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7C4D82C4-7734-43FC-B7F9-E36AC51A8F97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AAA630BE-24DE-4672-9849-B9DE76A2D058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80FF5812-8A61-411C-9FB4-B38850C4E09C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31245BE2-3DCE-4C05-AD87-19817811ABDA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D245066-9BFF-4123-97A0-4268DE443C15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5E949B0-8955-497B-8AB4-5DBAAB2A6938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48F6741C-BD0A-45D0-B5BB-DD698DEC8553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ABAA86D9-7DD8-492D-877C-19118D7DB1B2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B815C3C-5EBF-44F2-812B-C52ECBA4F5BD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5F14954C-26C4-4A91-A298-6BC29986897F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5BB6EFFD-1C54-46B0-8971-B2BE7A53FABF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3F3C065E-B0F4-44BF-90EE-645E205396AA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11BEEBCA-0220-4D53-8390-E6275E828990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FC2F16F9-13F7-40ED-A62D-484C5443B96A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E925815D-A51E-4409-ADAA-A85BC86CE1A1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349AB9FF-C258-4939-BB6C-A5E79A644595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13A4EE1-6FE8-4391-BACF-F1F4D8FECBA5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B1A7D85-F539-406F-B703-B59CB83C6399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8FECBD14-83E4-4DE9-89C0-130FD2E1F33F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8E8B1872-0DDB-4658-B9FD-BA9F38F72B10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2293ECEF-7EE2-4ED0-86CC-8547A5AEEEE7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3336DE31-8E3E-4893-A329-8D177EA8FA4D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6DA4332C-256F-4B62-86DE-9C3A712E0252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29517EC3-AA65-402D-A0B8-E72EEFFE0621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0BEA9D1-0EEB-4E8E-B3D5-E271EAC35594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91EDB930-4C15-4C9C-ABDE-5CF6AC0182EF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49086B3A-94D7-4B5E-9290-572D05BE3D87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129A6ED-5450-4068-A897-3B8039DCE514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6E9ED26-D5F4-4303-BBA0-3F6734B6613D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9639C3F3-535F-48C6-9BF7-9E35D2DE55CE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2B08A35-E67A-4BA2-AFA5-CE8CF22AEE56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50CB3A0-519E-4208-B4E7-92321B170A43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1E82E8E-4D07-4479-9771-3170AC0C02ED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6C582D48-F51C-45E9-AE16-E0B833932660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95713AD-5B32-4ED6-8AC1-8FA70D73C71E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9783DAF-64C9-42AD-934B-2259FD3601BE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1E1CF714-F61A-4A6F-AD8C-3F41B665D250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E91ABAC5-FFB9-48E3-8EA0-76DE52878E51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E68A04BC-2E26-48CD-AF29-089B67CAE679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E2DBAF9C-C3E4-4B13-B38E-F3809BD4AF81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1D92923F-0A9E-48BF-B008-C5E3C5347440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E32F9CA-6476-4F53-8CD2-050BC1D645EF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8661F4B9-19A4-4ACA-8B74-7930A48D9FB7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E9DE012C-A00A-4C66-ABC3-FBD5815D7EFF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231B639E-C2DD-4BAF-846A-BF0A0BA7EAD5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9B07180-DA8A-4D83-B46F-9C8354C3DFDD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2C7C5BC-A636-48C0-BB06-362A37D027F1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47C3351-AF91-4B76-8362-8EA644DC7AE2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57A5506A-CFF4-452F-B7B4-455E10C26939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6C664D0E-F23C-499B-B2A3-9C87F1A985E3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77BDB3F-7803-40E7-A8F4-67FB5838B5F0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7EDA387A-B2C3-4B33-A94B-275D83F15640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73330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3">
            <a:extLst>
              <a:ext uri="{FF2B5EF4-FFF2-40B4-BE49-F238E27FC236}">
                <a16:creationId xmlns:a16="http://schemas.microsoft.com/office/drawing/2014/main" id="{F086FBE6-58B4-4189-9A1A-D7ACF7CE3FB6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1A57DC1-9941-463E-8A0A-11E287066680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A0D1F5F-B860-409C-9E2D-1E33AC3E087F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36CA22A2-27A9-47D0-83D2-3C2795372FBC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0DB40D67-F9ED-4F43-A706-C1DAB0FD297B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13648F2-C442-40AB-9922-5B089CB12A8A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184923B-4928-476F-9587-DCC52B417372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0C2C713-9143-444E-9DDB-3A820DA4DBCC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450B03C0-D40F-469B-979C-A64CADD88FBF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DE855026-A79D-40B7-A4B0-14C0720A7ADE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02362407-6FC6-4423-BD33-06B67E8C2D63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439150CA-CA87-4588-A45F-747868514098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FE875A01-DD71-4F21-8F28-2ECA72809E5A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4EAADB97-7674-4D8B-99CB-1254F26FD586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DCAD0F5-4303-4206-9B57-A45AFFCCBD4C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99B8BB40-95B2-4BB6-BE80-6426900EDEB3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E6668C5A-B22A-4BEC-B34C-FE93569D6774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F895DC4B-8CB9-4E06-878E-40401705E5CD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64855D63-85BA-46C4-A33E-210AA2B829AD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31CC617F-4551-4113-B01F-4CA735200595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0B4D61F4-E535-4D8A-95E5-4DBEB39E48FA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F16FB1F0-49E6-48C5-8CEE-3D67E5A46EDF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03CC291-6DF1-40EC-AFA3-0F4D49D9B446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33A5BE08-C748-4B95-9F8B-C77080410A71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719B800C-4C4E-4254-B992-0D9660EEEA44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0F2D751-45A6-4B9C-BE17-39C4F0925D60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1E26AC43-11E7-4820-B05D-0DEDC32CCFB6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9968F7B8-F2D2-42E2-B672-7B59B291A290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FA2BDF36-988A-4F0E-ADE6-BD8D354F08DF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3AB89B39-D52B-4B5B-96E8-4E06B2194439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879FEBE-C020-4539-A854-8C911C1F15F3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0082053-823C-4AAD-B7DE-9D4FD52E4FF9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9E243CF-4977-42D8-98F1-F668913C752E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747CDEC7-1FE6-48FF-A679-E8C5A6A8A916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21E5288D-E112-4104-B7C7-45B1488FDEEF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0946253-7B7D-4C92-A9EE-A0CB9469958C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569E0D51-682B-4921-8A7D-A708F7E531A4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26F5B053-7681-4B08-AF08-068E88DB9FF0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48F25E3B-27DD-4E9C-8EB0-AE5C7529BFDF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767B0CFE-1B66-420F-A389-DB037135F98C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671263C0-2A2A-40B8-ACA7-7FD5FE96D0F4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7E2D89E0-DA47-4F1A-A5D5-A945F269EB50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262AFF59-486B-42B2-8E9F-756B6E31A984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21E3D9F1-2254-4AC8-811C-7B403C35459B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82D88D30-9547-4D6A-A5A6-BA8A9030F96F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8D314954-C3A3-4077-817A-8C2916E5C9E6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3B3BDDE8-26F2-4BF9-870C-2A861CDD023E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FC8411BF-51C4-41CC-93EC-9663FD741EC0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78EEECD5-5435-4B7C-998D-9C49E6395AD8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C8C14D8F-B1E7-4427-A14D-403A194AC6DB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CEFE09F0-15A1-4AB3-8248-2909B604FF96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D264EA1A-3DFA-4BDC-ADF5-FB5C747A3693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599FB218-190C-4B17-9AC3-93E4FF0CE1D4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C8B44291-60D1-4BF0-8EF6-FE378E97D966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0D26EFE5-1818-42DB-8596-764633DF7B48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D0C33163-102A-43FB-87FC-5DC0722FC8C4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285CC47D-BD27-49AD-A02A-E41908042C03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E416EBBF-FD54-4C51-B335-241C447749DE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itchFamily="34" charset="-122"/>
                  <a:ea typeface="微软雅黑" pitchFamily="34" charset="-122"/>
                </a:rPr>
                <a:t>知道影响摩擦力大小的因素。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（重点）</a:t>
              </a:r>
              <a:endParaRPr lang="zh-CN" altLang="en-US" sz="2400" dirty="0"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32783" y="4521020"/>
                <a:ext cx="659028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itchFamily="34" charset="-122"/>
                    <a:ea typeface="微软雅黑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itchFamily="34" charset="-122"/>
                  <a:ea typeface="微软雅黑" pitchFamily="34" charset="-122"/>
                </a:rPr>
                <a:t>知道摩擦力的存在和对物体运动的影响。</a:t>
              </a:r>
              <a:endParaRPr lang="zh-CN" altLang="en-US" sz="24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08373" y="1585499"/>
                <a:ext cx="644050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itchFamily="34" charset="-122"/>
                    <a:ea typeface="微软雅黑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EC6416F6-AFA5-43B4-9A65-14F9F91EC1D4}"/>
              </a:ext>
            </a:extLst>
          </p:cNvPr>
          <p:cNvSpPr txBox="1"/>
          <p:nvPr/>
        </p:nvSpPr>
        <p:spPr>
          <a:xfrm>
            <a:off x="921850" y="2013232"/>
            <a:ext cx="7277101" cy="1415768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>
              <a:spcAft>
                <a:spcPts val="800"/>
              </a:spcAft>
              <a:defRPr/>
            </a:pP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实验</a:t>
            </a:r>
            <a:r>
              <a:rPr lang="en-US" altLang="zh-CN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双手并拢，用其中一只手推或拉，使其中一只手在另一只手掌上运动，感受有没有一个阻碍手运动的力；</a:t>
            </a:r>
          </a:p>
        </p:txBody>
      </p:sp>
      <p:sp>
        <p:nvSpPr>
          <p:cNvPr id="3" name="文本框 1">
            <a:extLst>
              <a:ext uri="{FF2B5EF4-FFF2-40B4-BE49-F238E27FC236}">
                <a16:creationId xmlns:a16="http://schemas.microsoft.com/office/drawing/2014/main" id="{817DD5E2-360C-4E2D-9BF1-64A22A725911}"/>
              </a:ext>
            </a:extLst>
          </p:cNvPr>
          <p:cNvSpPr txBox="1"/>
          <p:nvPr/>
        </p:nvSpPr>
        <p:spPr>
          <a:xfrm>
            <a:off x="911424" y="1218822"/>
            <a:ext cx="8352928" cy="553994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800" b="1" kern="1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请同学们双手掌心相对，一起来动手做几个实验：</a:t>
            </a:r>
          </a:p>
        </p:txBody>
      </p:sp>
      <p:pic>
        <p:nvPicPr>
          <p:cNvPr id="4" name="图片 17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38" t="17235" r="4651" b="7039"/>
          <a:stretch>
            <a:fillRect/>
          </a:stretch>
        </p:blipFill>
        <p:spPr bwMode="auto">
          <a:xfrm>
            <a:off x="8554698" y="1888793"/>
            <a:ext cx="2088232" cy="1468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矩形 4"/>
          <p:cNvSpPr/>
          <p:nvPr/>
        </p:nvSpPr>
        <p:spPr>
          <a:xfrm>
            <a:off x="983432" y="3467903"/>
            <a:ext cx="10119038" cy="298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  <a:spcAft>
                <a:spcPts val="0"/>
              </a:spcAft>
              <a:defRPr/>
            </a:pP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实验</a:t>
            </a:r>
            <a:r>
              <a:rPr lang="en-US" altLang="zh-CN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双手并拢，保持双手不动，也不用力推或拉，感受有没有一个阻碍手运动的力；</a:t>
            </a:r>
          </a:p>
          <a:p>
            <a:pPr>
              <a:spcBef>
                <a:spcPts val="1200"/>
              </a:spcBef>
              <a:spcAft>
                <a:spcPts val="0"/>
              </a:spcAft>
              <a:defRPr/>
            </a:pP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实验</a:t>
            </a:r>
            <a:r>
              <a:rPr lang="en-US" altLang="zh-CN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双手并拢，使双手做相向运动，感受有没有一个阻碍手运动的力；</a:t>
            </a:r>
          </a:p>
          <a:p>
            <a:pPr>
              <a:spcBef>
                <a:spcPts val="1200"/>
              </a:spcBef>
              <a:spcAft>
                <a:spcPts val="0"/>
              </a:spcAft>
              <a:defRPr/>
            </a:pP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实验</a:t>
            </a:r>
            <a:r>
              <a:rPr lang="en-US" altLang="zh-CN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4</a:t>
            </a:r>
            <a:r>
              <a:rPr lang="zh-CN" altLang="en-US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：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双手并拢，保持双手同时向上、向下运动，感受有没有一个阻碍手运动的力。</a:t>
            </a:r>
          </a:p>
        </p:txBody>
      </p:sp>
      <p:grpSp>
        <p:nvGrpSpPr>
          <p:cNvPr id="6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摩擦力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39490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96056B25-2328-468E-833E-BB7658CF8F0F}"/>
              </a:ext>
            </a:extLst>
          </p:cNvPr>
          <p:cNvSpPr txBox="1"/>
          <p:nvPr/>
        </p:nvSpPr>
        <p:spPr>
          <a:xfrm>
            <a:off x="1420654" y="1916832"/>
            <a:ext cx="3834043" cy="769437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</a:ln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</a:rPr>
              <a:t>摩擦力的作用点在哪？</a:t>
            </a:r>
            <a:endParaRPr lang="en-US" altLang="zh-CN" sz="2800" kern="1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AC952383-9641-4C6A-8AC1-F92878F498DA}"/>
              </a:ext>
            </a:extLst>
          </p:cNvPr>
          <p:cNvSpPr/>
          <p:nvPr/>
        </p:nvSpPr>
        <p:spPr>
          <a:xfrm>
            <a:off x="5396826" y="2024553"/>
            <a:ext cx="2041578" cy="553994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pPr>
              <a:defRPr/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在接触面上</a:t>
            </a:r>
            <a:endParaRPr lang="en-US" altLang="zh-CN" sz="2800" kern="1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7537F083-152F-433F-A53E-53A6CE325B6A}"/>
              </a:ext>
            </a:extLst>
          </p:cNvPr>
          <p:cNvSpPr/>
          <p:nvPr/>
        </p:nvSpPr>
        <p:spPr>
          <a:xfrm>
            <a:off x="5396826" y="3352730"/>
            <a:ext cx="3939534" cy="553994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pPr>
              <a:defRPr/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与相对运动的方向相反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C912D748-CE35-425F-B6EC-47A226B1246E}"/>
              </a:ext>
            </a:extLst>
          </p:cNvPr>
          <p:cNvSpPr/>
          <p:nvPr/>
        </p:nvSpPr>
        <p:spPr>
          <a:xfrm>
            <a:off x="5396826" y="4680907"/>
            <a:ext cx="3580461" cy="553994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pPr>
              <a:defRPr/>
            </a:pPr>
            <a:r>
              <a:rPr lang="zh-CN" altLang="en-US" sz="2800" kern="1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阻碍物体的相对运动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文本框 1">
            <a:extLst>
              <a:ext uri="{FF2B5EF4-FFF2-40B4-BE49-F238E27FC236}">
                <a16:creationId xmlns:a16="http://schemas.microsoft.com/office/drawing/2014/main" id="{817DD5E2-360C-4E2D-9BF1-64A22A725911}"/>
              </a:ext>
            </a:extLst>
          </p:cNvPr>
          <p:cNvSpPr txBox="1"/>
          <p:nvPr/>
        </p:nvSpPr>
        <p:spPr>
          <a:xfrm>
            <a:off x="1325853" y="1051241"/>
            <a:ext cx="1728192" cy="553994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800" b="1" kern="1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想一想：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96056B25-2328-468E-833E-BB7658CF8F0F}"/>
              </a:ext>
            </a:extLst>
          </p:cNvPr>
          <p:cNvSpPr txBox="1"/>
          <p:nvPr/>
        </p:nvSpPr>
        <p:spPr>
          <a:xfrm>
            <a:off x="1422526" y="3245009"/>
            <a:ext cx="3832172" cy="769437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</a:ln>
        </p:spPr>
        <p:txBody>
          <a:bodyPr wrap="square" lIns="121917" tIns="60958" rIns="121917" bIns="60958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2800" kern="100"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dirty="0"/>
              <a:t>摩擦力的方向如何？</a:t>
            </a:r>
            <a:endParaRPr lang="en-US" altLang="zh-CN" dirty="0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6056B25-2328-468E-833E-BB7658CF8F0F}"/>
              </a:ext>
            </a:extLst>
          </p:cNvPr>
          <p:cNvSpPr txBox="1"/>
          <p:nvPr/>
        </p:nvSpPr>
        <p:spPr>
          <a:xfrm>
            <a:off x="1436386" y="4519034"/>
            <a:ext cx="3818311" cy="769437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</a:ln>
        </p:spPr>
        <p:txBody>
          <a:bodyPr wrap="square" lIns="121917" tIns="60958" rIns="121917" bIns="60958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2800" kern="100"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dirty="0"/>
              <a:t>摩擦力的作用是什么？</a:t>
            </a:r>
          </a:p>
        </p:txBody>
      </p:sp>
    </p:spTree>
    <p:extLst>
      <p:ext uri="{BB962C8B-B14F-4D97-AF65-F5344CB8AC3E}">
        <p14:creationId xmlns:p14="http://schemas.microsoft.com/office/powerpoint/2010/main" val="94421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23">
            <a:extLst>
              <a:ext uri="{FF2B5EF4-FFF2-40B4-BE49-F238E27FC236}">
                <a16:creationId xmlns:a16="http://schemas.microsoft.com/office/drawing/2014/main" id="{03ACB556-6A81-4CF2-9C28-16D78999CA29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59CD5468-08A8-4466-B47F-487648C1DCF6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BB0528A1-4427-4B0F-90CE-5CB7A8A7ABC0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D15DB192-5E73-4EEE-814A-962E3BE1B44B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B6851BAE-F80D-48D8-994B-061D243418AA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ED8E3F5D-29CE-4C20-ACC6-E73150183A7F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26BAE0C1-C32A-4FBA-81EA-095400EFE16E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D88AF51D-07D6-4204-B37E-1592F441D987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AD1F4B75-225A-463B-857A-C8914B4BE7B9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81276A3-EA67-4F74-B44A-0EF38E0B7E95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44A6D7F5-3206-4B94-88D8-BC725B8563E6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EB71D96B-5344-41BC-9FD6-C39C517FFBF9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DC920C52-A3CA-4140-832E-0B287C95BE41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7A9E49F2-F66C-452A-B149-1E8B96A5B690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1B014E27-D17F-4A34-8349-5ED095F09025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7E56E86-331A-4243-98AF-3E28DA27EF2B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CC8F6EE6-9B93-49CD-BB1E-6F07C3BB0FEC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3032C18-B8F3-48CF-8553-67300C6C053B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DC6F5702-FE12-442B-A7A4-45304ECF8C8F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92A707B-CAB4-45FF-8C29-7530AD732476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FEC54A6B-90F0-44C4-BB8D-186CBFEB0245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176A0B3-118F-4B53-8CD2-BED0524DB103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E5DECC74-937C-4152-94B1-FD576E1E2D60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CB7163C2-B205-425E-BAE9-6FE673806E8E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B5AE4112-E8B0-400C-B263-185C18D15DF5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1A57928-EBA9-4A26-9718-234D7D04FB70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A502771A-312A-44B5-A993-E379051E8A3A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CBB771DB-B127-4475-922C-7F9452554B16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D3C9DAC9-61FD-4E08-A0A9-849923316B98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5A30CC50-43A1-48CC-A32D-D8461E298AE1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CA8F84C-A96F-4D46-85A7-EDF081684AEA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3EFD8FB0-6865-4EED-9EEF-FDBE3A08643A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6C415CC3-FB6D-417E-ACF8-BBE17B55D81A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797D489-E748-4E7D-98C8-08986C6F1653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E10AD179-D731-4724-9717-5C9F9A854304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97E0516-F5A3-445D-ADC5-96667E6BD81A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6447596-30CA-47CA-AD15-13E722074413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A1C74B5B-F31D-4ED8-A663-77D87D8D4DDF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C76C0EC1-3A2B-4C66-BAE0-0B64D588CAC3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A3BFFB5F-5066-472D-9D2A-685C92747668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F3EE0909-30EA-449B-86E5-3A937F148A54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7B621ECD-E828-409E-91E4-567538C2BE00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10B0F316-0E6C-4979-BB57-3F9A9A15FCBB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C662EC9-2DF8-4B82-98AD-D78694AE68E3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0249CD97-D521-4FD7-948E-869FD6B2B9CB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58FB0447-B7E1-49B1-99E5-2E77AF3D9DDB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76D92283-01DF-495C-ACA1-12E6F06F6BC4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D9B2A4DE-FC64-4CBA-81CA-650CDE32874F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C331FE22-B896-42D8-9B7F-85D12C9806BE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4F1C679C-5F53-4D80-A671-98DCA3F1C738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3845D0B6-E470-4AAB-A4AC-B6962FEE1D75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E1FED92E-87EE-4F8B-888C-97851564E483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5510CEE8-D3AB-49E3-8B52-13161D3833E7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251F9123-86C0-4297-9C04-C278047696AA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D7098600-AAC7-4D84-94D6-D860EBFEFDEF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C96083C3-231B-484D-B709-857C6D8A3FD5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11E199DB-8AE8-4E93-8FD5-3D17080858A4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92C92318-59E1-407F-A882-260B9FDA3D7F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385" name="TextBox 1"/>
          <p:cNvSpPr txBox="1">
            <a:spLocks noChangeArrowheads="1"/>
          </p:cNvSpPr>
          <p:nvPr/>
        </p:nvSpPr>
        <p:spPr bwMode="auto">
          <a:xfrm>
            <a:off x="911424" y="1268760"/>
            <a:ext cx="13948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b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定义：</a:t>
            </a:r>
          </a:p>
        </p:txBody>
      </p:sp>
      <p:sp>
        <p:nvSpPr>
          <p:cNvPr id="3" name="Rectangle 14"/>
          <p:cNvSpPr>
            <a:spLocks noChangeArrowheads="1"/>
          </p:cNvSpPr>
          <p:nvPr/>
        </p:nvSpPr>
        <p:spPr bwMode="auto">
          <a:xfrm>
            <a:off x="911424" y="1966632"/>
            <a:ext cx="10153128" cy="149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tIns="10800" bIns="1080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3200" dirty="0">
                <a:latin typeface="微软雅黑" pitchFamily="34" charset="-122"/>
                <a:ea typeface="微软雅黑" pitchFamily="34" charset="-122"/>
              </a:rPr>
              <a:t>两个互相接触的物体，当它们做</a:t>
            </a:r>
            <a:r>
              <a:rPr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相对运动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</a:rPr>
              <a:t>时，在</a:t>
            </a:r>
            <a:r>
              <a:rPr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接触面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</a:rPr>
              <a:t>上会产生一种</a:t>
            </a:r>
            <a:r>
              <a:rPr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阻碍相对运动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</a:rPr>
              <a:t>的力，这个力叫</a:t>
            </a:r>
            <a:r>
              <a:rPr lang="zh-CN" altLang="en-US" sz="3200" b="1" dirty="0">
                <a:latin typeface="微软雅黑" pitchFamily="34" charset="-122"/>
                <a:ea typeface="微软雅黑" pitchFamily="34" charset="-122"/>
              </a:rPr>
              <a:t>滑动</a:t>
            </a:r>
            <a:r>
              <a:rPr lang="zh-CN" altLang="en-US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摩擦力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grpSp>
        <p:nvGrpSpPr>
          <p:cNvPr id="1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摩擦力</a:t>
              </a:r>
            </a:p>
          </p:txBody>
        </p:sp>
      </p:grpSp>
      <p:sp>
        <p:nvSpPr>
          <p:cNvPr id="20" name="TextBox 1"/>
          <p:cNvSpPr txBox="1">
            <a:spLocks noChangeArrowheads="1"/>
          </p:cNvSpPr>
          <p:nvPr/>
        </p:nvSpPr>
        <p:spPr bwMode="auto">
          <a:xfrm>
            <a:off x="943864" y="3789040"/>
            <a:ext cx="13948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符号：</a:t>
            </a:r>
          </a:p>
        </p:txBody>
      </p:sp>
      <p:sp>
        <p:nvSpPr>
          <p:cNvPr id="21" name="TextBox 1"/>
          <p:cNvSpPr txBox="1">
            <a:spLocks noChangeArrowheads="1"/>
          </p:cNvSpPr>
          <p:nvPr/>
        </p:nvSpPr>
        <p:spPr bwMode="auto">
          <a:xfrm>
            <a:off x="2306248" y="3789040"/>
            <a:ext cx="139482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3200" i="1" dirty="0">
                <a:solidFill>
                  <a:srgbClr val="FF0000"/>
                </a:solidFill>
                <a:latin typeface="微软雅黑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3200" baseline="-25000" dirty="0">
                <a:solidFill>
                  <a:srgbClr val="FF0000"/>
                </a:solidFill>
                <a:latin typeface="微软雅黑" pitchFamily="34" charset="-122"/>
                <a:ea typeface="微软雅黑" panose="020B0503020204020204" pitchFamily="34" charset="-122"/>
              </a:rPr>
              <a:t>摩</a:t>
            </a:r>
            <a:endParaRPr lang="zh-CN" altLang="en-US" sz="32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64147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7"/>
          <p:cNvSpPr txBox="1">
            <a:spLocks noChangeArrowheads="1"/>
          </p:cNvSpPr>
          <p:nvPr/>
        </p:nvSpPr>
        <p:spPr bwMode="auto">
          <a:xfrm>
            <a:off x="1097830" y="2852936"/>
            <a:ext cx="3096345" cy="584775"/>
          </a:xfrm>
          <a:prstGeom prst="rect">
            <a:avLst/>
          </a:prstGeom>
          <a:solidFill>
            <a:schemeClr val="bg2"/>
          </a:solidFill>
          <a:ln w="28575">
            <a:noFill/>
            <a:headEnd/>
            <a:tailEnd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3.</a:t>
            </a:r>
            <a:r>
              <a: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接触面不光滑</a:t>
            </a:r>
            <a:endParaRPr lang="zh-CN" altLang="en-US" sz="3200" dirty="0">
              <a:solidFill>
                <a:srgbClr val="0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Rectangle 29"/>
          <p:cNvSpPr>
            <a:spLocks noChangeArrowheads="1"/>
          </p:cNvSpPr>
          <p:nvPr/>
        </p:nvSpPr>
        <p:spPr bwMode="auto">
          <a:xfrm>
            <a:off x="1097832" y="1400671"/>
            <a:ext cx="4710136" cy="584775"/>
          </a:xfrm>
          <a:prstGeom prst="rect">
            <a:avLst/>
          </a:prstGeom>
          <a:solidFill>
            <a:schemeClr val="bg2"/>
          </a:solidFill>
          <a:ln w="28575">
            <a:noFill/>
            <a:headEnd/>
            <a:tailEnd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1.</a:t>
            </a:r>
            <a:r>
              <a: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两个物体接触且有压力</a:t>
            </a:r>
          </a:p>
        </p:txBody>
      </p:sp>
      <p:sp>
        <p:nvSpPr>
          <p:cNvPr id="7" name="Rectangle 30"/>
          <p:cNvSpPr>
            <a:spLocks noChangeArrowheads="1"/>
          </p:cNvSpPr>
          <p:nvPr/>
        </p:nvSpPr>
        <p:spPr bwMode="auto">
          <a:xfrm>
            <a:off x="1097831" y="2116753"/>
            <a:ext cx="5862265" cy="584775"/>
          </a:xfrm>
          <a:prstGeom prst="rect">
            <a:avLst/>
          </a:prstGeom>
          <a:solidFill>
            <a:schemeClr val="bg2"/>
          </a:solidFill>
          <a:ln w="28575">
            <a:noFill/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2.</a:t>
            </a:r>
            <a:r>
              <a: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有</a:t>
            </a:r>
            <a:r>
              <a:rPr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相对运动</a:t>
            </a:r>
            <a:r>
              <a: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或</a:t>
            </a:r>
            <a:r>
              <a:rPr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sym typeface="Wingdings" pitchFamily="2" charset="2"/>
              </a:rPr>
              <a:t>相对运动的趋势</a:t>
            </a:r>
          </a:p>
        </p:txBody>
      </p:sp>
      <p:grpSp>
        <p:nvGrpSpPr>
          <p:cNvPr id="1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摩擦力产生的条件</a:t>
              </a:r>
            </a:p>
          </p:txBody>
        </p:sp>
      </p:grpSp>
      <p:pic>
        <p:nvPicPr>
          <p:cNvPr id="20" name="Picture 2" descr="D:\我的文档\My Pictures\W020140617391815278689.jp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163" y="3573016"/>
            <a:ext cx="4610872" cy="2844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117" y="4869160"/>
            <a:ext cx="5256584" cy="124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肉眼看起来十分光滑的桌面，在显微镜下观察也是</a:t>
            </a:r>
            <a:r>
              <a:rPr lang="zh-CN" altLang="en-US" sz="2800" dirty="0">
                <a:solidFill>
                  <a:srgbClr val="0070C0"/>
                </a:solidFill>
                <a:latin typeface="微软雅黑" pitchFamily="34" charset="-122"/>
                <a:ea typeface="微软雅黑" pitchFamily="34" charset="-122"/>
              </a:rPr>
              <a:t>凸凹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不平的。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04610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1165655" y="1574572"/>
            <a:ext cx="6713180" cy="584775"/>
          </a:xfrm>
          <a:prstGeom prst="rect">
            <a:avLst/>
          </a:prstGeom>
          <a:solidFill>
            <a:schemeClr val="bg2"/>
          </a:solidFill>
          <a:ln w="28575"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与相对运动或相对运动趋势方向相反</a:t>
            </a:r>
          </a:p>
        </p:txBody>
      </p:sp>
      <p:grpSp>
        <p:nvGrpSpPr>
          <p:cNvPr id="1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摩擦力的方向</a:t>
              </a: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1750066" y="4653136"/>
            <a:ext cx="2846271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物体</a:t>
            </a:r>
            <a:r>
              <a:rPr lang="zh-CN" altLang="en-US" sz="24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被拉着</a:t>
            </a: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向右运动</a:t>
            </a:r>
            <a:endParaRPr lang="en-US" sz="24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734071" y="5663221"/>
            <a:ext cx="3048000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与相对运动方向相反</a:t>
            </a:r>
            <a:endParaRPr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657566" y="5591164"/>
            <a:ext cx="1742393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摩擦力</a:t>
            </a:r>
            <a:r>
              <a:rPr lang="zh-CN" altLang="en-US" sz="24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向左</a:t>
            </a:r>
            <a:endParaRPr lang="en-US" sz="24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6854630" y="6052829"/>
            <a:ext cx="3713398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与相对运动趋势方向相反</a:t>
            </a:r>
            <a:endParaRPr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487488" y="3211975"/>
            <a:ext cx="3384376" cy="1154385"/>
            <a:chOff x="1343472" y="3068960"/>
            <a:chExt cx="3384376" cy="1154385"/>
          </a:xfrm>
        </p:grpSpPr>
        <p:sp>
          <p:nvSpPr>
            <p:cNvPr id="2" name="矩形 1"/>
            <p:cNvSpPr/>
            <p:nvPr/>
          </p:nvSpPr>
          <p:spPr>
            <a:xfrm>
              <a:off x="2207568" y="3068960"/>
              <a:ext cx="1656184" cy="9273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1343472" y="3996320"/>
              <a:ext cx="3384376" cy="227025"/>
            </a:xfrm>
            <a:prstGeom prst="rect">
              <a:avLst/>
            </a:prstGeom>
            <a:pattFill prst="ltUpDiag">
              <a:fgClr>
                <a:schemeClr val="accent1">
                  <a:lumMod val="50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1343472" y="4005064"/>
              <a:ext cx="3384376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12"/>
          <p:cNvGrpSpPr/>
          <p:nvPr/>
        </p:nvGrpSpPr>
        <p:grpSpPr>
          <a:xfrm>
            <a:off x="1928947" y="3603655"/>
            <a:ext cx="2517116" cy="144000"/>
            <a:chOff x="157322" y="2885630"/>
            <a:chExt cx="2517116" cy="144000"/>
          </a:xfrm>
        </p:grpSpPr>
        <p:sp>
          <p:nvSpPr>
            <p:cNvPr id="7" name="椭圆 6"/>
            <p:cNvSpPr/>
            <p:nvPr/>
          </p:nvSpPr>
          <p:spPr>
            <a:xfrm>
              <a:off x="1342430" y="2885630"/>
              <a:ext cx="144016" cy="14400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1" name="直接箭头连接符 10"/>
            <p:cNvCxnSpPr/>
            <p:nvPr/>
          </p:nvCxnSpPr>
          <p:spPr>
            <a:xfrm>
              <a:off x="1414438" y="2957630"/>
              <a:ext cx="1260000" cy="0"/>
            </a:xfrm>
            <a:prstGeom prst="straightConnector1">
              <a:avLst/>
            </a:prstGeom>
            <a:ln w="57150"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箭头连接符 28"/>
            <p:cNvCxnSpPr/>
            <p:nvPr/>
          </p:nvCxnSpPr>
          <p:spPr>
            <a:xfrm flipH="1">
              <a:off x="157322" y="2955588"/>
              <a:ext cx="1260000" cy="0"/>
            </a:xfrm>
            <a:prstGeom prst="straightConnector1">
              <a:avLst/>
            </a:prstGeom>
            <a:ln w="57150">
              <a:solidFill>
                <a:schemeClr val="accent4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0" name="直接箭头连接符 29"/>
          <p:cNvCxnSpPr/>
          <p:nvPr/>
        </p:nvCxnSpPr>
        <p:spPr>
          <a:xfrm>
            <a:off x="3164706" y="2995951"/>
            <a:ext cx="813122" cy="0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472" y="3204439"/>
            <a:ext cx="851825" cy="628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800" i="1" dirty="0">
                <a:solidFill>
                  <a:schemeClr val="accent4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4"/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endParaRPr lang="zh-CN" altLang="zh-CN" sz="2800" baseline="-25000" dirty="0">
              <a:solidFill>
                <a:schemeClr val="accent4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703" y="2420888"/>
            <a:ext cx="655422" cy="628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800" i="1" dirty="0">
                <a:solidFill>
                  <a:schemeClr val="accent1"/>
                </a:solidFill>
                <a:latin typeface="微软雅黑" pitchFamily="34" charset="-122"/>
                <a:ea typeface="微软雅黑" pitchFamily="34" charset="-122"/>
              </a:rPr>
              <a:t>v</a:t>
            </a:r>
            <a:endParaRPr lang="zh-CN" altLang="zh-CN" sz="2800" i="1" dirty="0">
              <a:solidFill>
                <a:schemeClr val="accent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888088" y="4603014"/>
            <a:ext cx="3680168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5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向右拉物体但没有拉动，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</a:t>
            </a:r>
            <a:r>
              <a:rPr lang="en-US" altLang="zh-CN" sz="24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有向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右运动的</a:t>
            </a:r>
            <a:r>
              <a:rPr lang="en-US" altLang="zh-CN" sz="240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趋势</a:t>
            </a:r>
            <a:endParaRPr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2245" y="3447835"/>
            <a:ext cx="655422" cy="628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800" i="1" dirty="0">
                <a:solidFill>
                  <a:schemeClr val="accent2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endParaRPr lang="zh-CN" altLang="zh-CN" sz="2800" i="1" dirty="0">
              <a:solidFill>
                <a:schemeClr val="accent2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2189432" y="5177561"/>
            <a:ext cx="1967538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4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摩擦力向左</a:t>
            </a:r>
            <a:endParaRPr lang="en-US" sz="24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672064" y="3211975"/>
            <a:ext cx="3384376" cy="1154385"/>
            <a:chOff x="1343472" y="3068960"/>
            <a:chExt cx="3384376" cy="1154385"/>
          </a:xfrm>
        </p:grpSpPr>
        <p:sp>
          <p:nvSpPr>
            <p:cNvPr id="59" name="矩形 58"/>
            <p:cNvSpPr/>
            <p:nvPr/>
          </p:nvSpPr>
          <p:spPr>
            <a:xfrm>
              <a:off x="2207568" y="3068960"/>
              <a:ext cx="1656184" cy="9273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1343472" y="3996320"/>
              <a:ext cx="3384376" cy="227025"/>
            </a:xfrm>
            <a:prstGeom prst="rect">
              <a:avLst/>
            </a:prstGeom>
            <a:pattFill prst="ltUpDiag">
              <a:fgClr>
                <a:schemeClr val="accent1">
                  <a:lumMod val="50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1" name="直接连接符 60"/>
            <p:cNvCxnSpPr/>
            <p:nvPr/>
          </p:nvCxnSpPr>
          <p:spPr>
            <a:xfrm>
              <a:off x="1343472" y="4005064"/>
              <a:ext cx="3384376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组合 61"/>
          <p:cNvGrpSpPr/>
          <p:nvPr/>
        </p:nvGrpSpPr>
        <p:grpSpPr>
          <a:xfrm>
            <a:off x="7341170" y="3603655"/>
            <a:ext cx="2037581" cy="144000"/>
            <a:chOff x="384969" y="2885630"/>
            <a:chExt cx="2037581" cy="144000"/>
          </a:xfrm>
        </p:grpSpPr>
        <p:sp>
          <p:nvSpPr>
            <p:cNvPr id="63" name="椭圆 62"/>
            <p:cNvSpPr/>
            <p:nvPr/>
          </p:nvSpPr>
          <p:spPr>
            <a:xfrm>
              <a:off x="1342430" y="2885630"/>
              <a:ext cx="144016" cy="14400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4" name="直接箭头连接符 63"/>
            <p:cNvCxnSpPr/>
            <p:nvPr/>
          </p:nvCxnSpPr>
          <p:spPr>
            <a:xfrm>
              <a:off x="1414438" y="2957630"/>
              <a:ext cx="1008112" cy="0"/>
            </a:xfrm>
            <a:prstGeom prst="straightConnector1">
              <a:avLst/>
            </a:prstGeom>
            <a:ln w="57150"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箭头连接符 64"/>
            <p:cNvCxnSpPr/>
            <p:nvPr/>
          </p:nvCxnSpPr>
          <p:spPr>
            <a:xfrm flipH="1">
              <a:off x="384969" y="2957630"/>
              <a:ext cx="1008112" cy="0"/>
            </a:xfrm>
            <a:prstGeom prst="straightConnector1">
              <a:avLst/>
            </a:prstGeom>
            <a:ln w="57150">
              <a:solidFill>
                <a:schemeClr val="accent4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7611" y="3204439"/>
            <a:ext cx="851825" cy="628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800" i="1" dirty="0">
                <a:solidFill>
                  <a:schemeClr val="accent4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aseline="-25000" dirty="0">
                <a:solidFill>
                  <a:schemeClr val="accent4"/>
                </a:solidFill>
                <a:latin typeface="微软雅黑" pitchFamily="34" charset="-122"/>
                <a:ea typeface="微软雅黑" pitchFamily="34" charset="-122"/>
              </a:rPr>
              <a:t>摩</a:t>
            </a:r>
            <a:endParaRPr lang="zh-CN" altLang="zh-CN" sz="2800" baseline="-25000" dirty="0">
              <a:solidFill>
                <a:schemeClr val="accent4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9" name="Rectangle 160">
            <a:extLst>
              <a:ext uri="{FF2B5EF4-FFF2-40B4-BE49-F238E27FC236}">
                <a16:creationId xmlns:a16="http://schemas.microsoft.com/office/drawing/2014/main" id="{ADB4BCA1-B2CA-4907-95F6-18E95B446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6821" y="3447835"/>
            <a:ext cx="655422" cy="628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800" i="1" dirty="0">
                <a:solidFill>
                  <a:schemeClr val="accent2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endParaRPr lang="zh-CN" altLang="zh-CN" sz="2800" i="1" dirty="0">
              <a:solidFill>
                <a:schemeClr val="accent2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762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2" grpId="0"/>
      <p:bldP spid="25" grpId="0"/>
      <p:bldP spid="26" grpId="0"/>
      <p:bldP spid="57" grpId="0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1209</TotalTime>
  <Pages>0</Pages>
  <Words>1582</Words>
  <Characters>0</Characters>
  <Application>Microsoft Office PowerPoint</Application>
  <DocSecurity>0</DocSecurity>
  <PresentationFormat>宽屏</PresentationFormat>
  <Lines>0</Lines>
  <Paragraphs>173</Paragraphs>
  <Slides>31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38" baseType="lpstr">
      <vt:lpstr>思源宋体 CN</vt:lpstr>
      <vt:lpstr>微软雅黑</vt:lpstr>
      <vt:lpstr>Arial</vt:lpstr>
      <vt:lpstr>Calibri</vt:lpstr>
      <vt:lpstr>Calibri Light</vt:lpstr>
      <vt:lpstr>Times New Roman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CharactersWithSpaces>0</CharactersWithSpaces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399</cp:revision>
  <dcterms:created xsi:type="dcterms:W3CDTF">2015-07-09T08:14:18Z</dcterms:created>
  <dcterms:modified xsi:type="dcterms:W3CDTF">2021-09-14T06:23:57Z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2052-10.1.0.6930</vt:lpwstr>
  </property>
</Properties>
</file>