
<file path=[Content_Types].xml><?xml version="1.0" encoding="utf-8"?>
<Types xmlns="http://schemas.openxmlformats.org/package/2006/content-types"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1" r:id="rId1"/>
  </p:sldMasterIdLst>
  <p:notesMasterIdLst>
    <p:notesMasterId r:id="rId32"/>
  </p:notesMasterIdLst>
  <p:handoutMasterIdLst>
    <p:handoutMasterId r:id="rId33"/>
  </p:handoutMasterIdLst>
  <p:sldIdLst>
    <p:sldId id="703" r:id="rId2"/>
    <p:sldId id="734" r:id="rId3"/>
    <p:sldId id="715" r:id="rId4"/>
    <p:sldId id="735" r:id="rId5"/>
    <p:sldId id="736" r:id="rId6"/>
    <p:sldId id="750" r:id="rId7"/>
    <p:sldId id="751" r:id="rId8"/>
    <p:sldId id="719" r:id="rId9"/>
    <p:sldId id="720" r:id="rId10"/>
    <p:sldId id="721" r:id="rId11"/>
    <p:sldId id="724" r:id="rId12"/>
    <p:sldId id="738" r:id="rId13"/>
    <p:sldId id="726" r:id="rId14"/>
    <p:sldId id="745" r:id="rId15"/>
    <p:sldId id="739" r:id="rId16"/>
    <p:sldId id="728" r:id="rId17"/>
    <p:sldId id="729" r:id="rId18"/>
    <p:sldId id="730" r:id="rId19"/>
    <p:sldId id="743" r:id="rId20"/>
    <p:sldId id="744" r:id="rId21"/>
    <p:sldId id="742" r:id="rId22"/>
    <p:sldId id="740" r:id="rId23"/>
    <p:sldId id="709" r:id="rId24"/>
    <p:sldId id="712" r:id="rId25"/>
    <p:sldId id="749" r:id="rId26"/>
    <p:sldId id="752" r:id="rId27"/>
    <p:sldId id="748" r:id="rId28"/>
    <p:sldId id="747" r:id="rId29"/>
    <p:sldId id="753" r:id="rId30"/>
    <p:sldId id="754" r:id="rId31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42" userDrawn="1">
          <p15:clr>
            <a:srgbClr val="A4A3A4"/>
          </p15:clr>
        </p15:guide>
        <p15:guide id="2" pos="3885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576894"/>
    <a:srgbClr val="FF0000"/>
    <a:srgbClr val="008080"/>
    <a:srgbClr val="339933"/>
    <a:srgbClr val="013564"/>
    <a:srgbClr val="175B5C"/>
    <a:srgbClr val="5B9BD5"/>
    <a:srgbClr val="2BABC0"/>
    <a:srgbClr val="00B0F0"/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60" autoAdjust="0"/>
  </p:normalViewPr>
  <p:slideViewPr>
    <p:cSldViewPr>
      <p:cViewPr varScale="1">
        <p:scale>
          <a:sx n="85" d="100"/>
          <a:sy n="85" d="100"/>
        </p:scale>
        <p:origin x="744" y="90"/>
      </p:cViewPr>
      <p:guideLst>
        <p:guide orient="horz" pos="2142"/>
        <p:guide pos="388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noProof="1">
                <a:cs typeface="+mn-ea"/>
              </a:defRPr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noProof="1"/>
            </a:lvl1pPr>
          </a:lstStyle>
          <a:p>
            <a:pPr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/>
            </a:lvl1pPr>
          </a:lstStyle>
          <a:p>
            <a:fld id="{97507433-7F0B-49F0-AB65-E126794EF150}" type="slidenum">
              <a:rPr lang="zh-CN" altLang="en-US">
                <a:ea typeface="微软雅黑" panose="020B0503020204020204" pitchFamily="34" charset="-122"/>
              </a:rPr>
              <a:pPr/>
              <a:t>‹#›</a:t>
            </a:fld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099640183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2"/>
          <p:cNvSpPr>
            <a:spLocks noGrp="1" noRot="1" noChangeAspect="1" noChangeArrowheads="1"/>
          </p:cNvSpPr>
          <p:nvPr>
            <p:ph type="sldImg" idx="4294967295"/>
          </p:nvPr>
        </p:nvSpPr>
        <p:spPr bwMode="auto">
          <a:xfrm>
            <a:off x="409575" y="754063"/>
            <a:ext cx="5854700" cy="3294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3075" name="Rectangle 3"/>
          <p:cNvSpPr>
            <a:spLocks noGrp="1" noChangeArrowheads="1"/>
          </p:cNvSpPr>
          <p:nvPr>
            <p:ph type="body" sz="quarter" idx="4294967295"/>
          </p:nvPr>
        </p:nvSpPr>
        <p:spPr bwMode="auto">
          <a:xfrm>
            <a:off x="538163" y="4387850"/>
            <a:ext cx="5780087" cy="39528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en-US" noProof="0" dirty="0"/>
              <a:t>单击此处编辑母版文本样式
第二级
第三级
第四级
第五级</a:t>
            </a:r>
          </a:p>
        </p:txBody>
      </p:sp>
      <p:sp>
        <p:nvSpPr>
          <p:cNvPr id="2052" name="Rectangle 4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3" name="Rectangle 5"/>
          <p:cNvSpPr>
            <a:spLocks noGrp="1"/>
          </p:cNvSpPr>
          <p:nvPr>
            <p:ph type="dt"/>
          </p:nvPr>
        </p:nvSpPr>
        <p:spPr>
          <a:xfrm>
            <a:off x="3883025" y="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 algn="r"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4" name="Rectangle 6"/>
          <p:cNvSpPr>
            <a:spLocks noGrp="1"/>
          </p:cNvSpPr>
          <p:nvPr>
            <p:ph type="ftr" sz="quarter"/>
          </p:nvPr>
        </p:nvSpPr>
        <p:spPr>
          <a:xfrm>
            <a:off x="0" y="8686800"/>
            <a:ext cx="2973388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/>
          <a:lstStyle>
            <a:lvl1pPr>
              <a:defRPr sz="1200" noProof="1"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2055" name="Rectangle 7"/>
          <p:cNvSpPr>
            <a:spLocks noGrp="1"/>
          </p:cNvSpPr>
          <p:nvPr>
            <p:ph type="sldNum" sz="quarter"/>
          </p:nvPr>
        </p:nvSpPr>
        <p:spPr>
          <a:xfrm>
            <a:off x="3883025" y="8686800"/>
            <a:ext cx="2974975" cy="457200"/>
          </a:xfrm>
          <a:prstGeom prst="rect">
            <a:avLst/>
          </a:prstGeom>
          <a:noFill/>
          <a:ln w="9525">
            <a:noFill/>
            <a:miter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微软雅黑" panose="020B0503020204020204" pitchFamily="34" charset="-122"/>
              </a:defRPr>
            </a:lvl1pPr>
          </a:lstStyle>
          <a:p>
            <a:fld id="{5188500F-6474-46D8-8DA3-B02117C5C65B}" type="slidenum">
              <a:rPr lang="zh-CN" altLang="en-US" smtClean="0"/>
              <a:pPr/>
              <a:t>‹#›</a:t>
            </a:fld>
            <a:endParaRPr lang="en-US" altLang="zh-CN" dirty="0"/>
          </a:p>
        </p:txBody>
      </p:sp>
    </p:spTree>
    <p:extLst>
      <p:ext uri="{BB962C8B-B14F-4D97-AF65-F5344CB8AC3E}">
        <p14:creationId xmlns:p14="http://schemas.microsoft.com/office/powerpoint/2010/main" val="560714358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微软雅黑" panose="020B0503020204020204" pitchFamily="34" charset="-122"/>
        <a:cs typeface="+mn-cs"/>
      </a:defRPr>
    </a:lvl1pPr>
    <a:lvl2pPr marL="742950" lvl="1" indent="-28575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1143000" lvl="2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600200" lvl="3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2057400" lvl="4" indent="-228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lvl="5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6pPr>
    <a:lvl7pPr marL="2743200" lvl="6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7pPr>
    <a:lvl8pPr marL="3200400" lvl="7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8pPr>
    <a:lvl9pPr marL="3657600" lvl="8" indent="-228600" algn="l" defTabSz="914400" eaLnBrk="0" fontAlgn="base" latinLnBrk="0" hangingPunct="0">
      <a:spcBef>
        <a:spcPct val="30000"/>
      </a:spcBef>
      <a:spcAft>
        <a:spcPct val="0"/>
      </a:spcAft>
      <a:buNone/>
      <a:defRPr sz="1200" u="none" kern="1200" baseline="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xfrm>
            <a:off x="409575" y="754063"/>
            <a:ext cx="5854700" cy="3294062"/>
          </a:xfrm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4579" name="备注占位符 2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>
              <a:spcBef>
                <a:spcPct val="0"/>
              </a:spcBef>
            </a:pPr>
            <a:r>
              <a:rPr lang="zh-CN" altLang="en-US"/>
              <a:t>实验图片换成小车</a:t>
            </a:r>
          </a:p>
        </p:txBody>
      </p:sp>
      <p:sp>
        <p:nvSpPr>
          <p:cNvPr id="24580" name="灯片编号占位符 3"/>
          <p:cNvSpPr>
            <a:spLocks noGrp="1" noChangeArrowheads="1"/>
          </p:cNvSpPr>
          <p:nvPr>
            <p:ph type="sldNum" sz="quarter"/>
          </p:nvPr>
        </p:nvSpPr>
        <p:spPr bwMode="auto">
          <a:xfrm>
            <a:off x="3884613" y="8685213"/>
            <a:ext cx="2971800" cy="4572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fld id="{C195EA4C-C616-4ACB-94A3-893A1C1E62F6}" type="slidenum">
              <a:rPr lang="zh-CN" altLang="en-US"/>
              <a:pPr eaLnBrk="1" hangingPunct="1"/>
              <a:t>10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6210129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幻灯片图像占位符 1"/>
          <p:cNvSpPr>
            <a:spLocks noGrp="1" noRot="1" noChangeAspect="1" noChangeArrowheads="1" noTextEdit="1"/>
          </p:cNvSpPr>
          <p:nvPr>
            <p:ph type="sldImg" idx="4294967295"/>
          </p:nvPr>
        </p:nvSpPr>
        <p:spPr>
          <a:xfrm>
            <a:off x="409575" y="754063"/>
            <a:ext cx="5854700" cy="3294062"/>
          </a:xfrm>
          <a:ln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27651" name="备注占位符 2"/>
          <p:cNvSpPr>
            <a:spLocks noGrp="1" noChangeArrowheads="1"/>
          </p:cNvSpPr>
          <p:nvPr>
            <p:ph type="body" idx="4294967295"/>
          </p:nvPr>
        </p:nvSpPr>
        <p:spPr/>
        <p:txBody>
          <a:bodyPr/>
          <a:lstStyle/>
          <a:p>
            <a:pPr>
              <a:spcBef>
                <a:spcPct val="0"/>
              </a:spcBef>
            </a:pPr>
            <a:r>
              <a:rPr lang="zh-CN" altLang="en-US"/>
              <a:t>实验图片换成小车</a:t>
            </a:r>
          </a:p>
        </p:txBody>
      </p:sp>
      <p:sp>
        <p:nvSpPr>
          <p:cNvPr id="27652" name="灯片编号占位符 3"/>
          <p:cNvSpPr txBox="1">
            <a:spLocks noGrp="1" noChangeArrowheads="1"/>
          </p:cNvSpPr>
          <p:nvPr/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b"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algn="r" eaLnBrk="1" hangingPunct="1"/>
            <a:fld id="{7E036A10-BE4B-4B4F-B441-C3875BDFAF65}" type="slidenum">
              <a:rPr lang="zh-CN" altLang="en-US" sz="1200"/>
              <a:pPr algn="r" eaLnBrk="1" hangingPunct="1"/>
              <a:t>13</a:t>
            </a:fld>
            <a:endParaRPr lang="zh-CN" altLang="en-US" sz="1200"/>
          </a:p>
        </p:txBody>
      </p:sp>
    </p:spTree>
    <p:extLst>
      <p:ext uri="{BB962C8B-B14F-4D97-AF65-F5344CB8AC3E}">
        <p14:creationId xmlns:p14="http://schemas.microsoft.com/office/powerpoint/2010/main" val="294226565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E5EF495-02E3-4EE2-9AF1-48650F62CF8E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9396579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E62D40E-EB8C-4949-BF1D-93F3E8F7BF3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6392315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2773E1-FDC7-4F70-8ECD-C8FED1BFCFE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72550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883968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  <a:prstGeom prst="rect">
            <a:avLst/>
          </a:prstGeom>
        </p:spPr>
        <p:txBody>
          <a:bodyPr/>
          <a:lstStyle/>
          <a:p>
            <a:r>
              <a:rPr lang="zh-CN" altLang="en-US" noProof="1"/>
              <a:t>单击此处编辑母版标题样式</a:t>
            </a:r>
          </a:p>
        </p:txBody>
      </p:sp>
      <p:sp>
        <p:nvSpPr>
          <p:cNvPr id="3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4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51EF3A-BA68-4267-8B67-FA4E02C8158F}" type="slidenum">
              <a:rPr lang="zh-CN" altLang="en-US"/>
              <a:pPr>
                <a:defRPr/>
              </a:pPr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7209715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ECA1A3F-9B7E-4289-8D41-D3A33AF4774F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2130131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43BA4CE-D729-43B7-BCE6-BC7B673D88B0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171768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DEF4887-9821-4DDE-818E-926A6352BAB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3469545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C278D35-893D-441A-833E-B990134BB84A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0117246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5BCA86D-53A5-47A2-884F-D22D64E47DDB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0786265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AF22A3C-761A-46C6-BEC5-98F2ACE92287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48102287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D9A91ED-94AB-4C61-A1F0-631A43072154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6323952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zh-CN" alt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58E8BC-4382-4BC4-B016-5139AA75BD4C}" type="slidenum">
              <a:rPr lang="zh-CN" altLang="en-US" smtClean="0"/>
              <a:pPr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24234112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5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dirty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dirty="0"/>
              <a:t>单击此处编辑母版文本样式</a:t>
            </a:r>
          </a:p>
          <a:p>
            <a:pPr lvl="1"/>
            <a:r>
              <a:rPr lang="zh-CN" altLang="en-US" dirty="0"/>
              <a:t>第二级</a:t>
            </a:r>
          </a:p>
          <a:p>
            <a:pPr lvl="2"/>
            <a:r>
              <a:rPr lang="zh-CN" altLang="en-US" dirty="0"/>
              <a:t>第三级</a:t>
            </a:r>
          </a:p>
          <a:p>
            <a:pPr lvl="3"/>
            <a:r>
              <a:rPr lang="zh-CN" altLang="en-US" dirty="0"/>
              <a:t>第四级</a:t>
            </a:r>
          </a:p>
          <a:p>
            <a:pPr lvl="4"/>
            <a:r>
              <a:rPr lang="zh-CN" altLang="en-US" dirty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pPr>
              <a:defRPr/>
            </a:pPr>
            <a:endParaRPr lang="zh-CN" alt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  <a:ea typeface="微软雅黑" panose="020B0503020204020204" pitchFamily="34" charset="-122"/>
              </a:defRPr>
            </a:lvl1pPr>
          </a:lstStyle>
          <a:p>
            <a:fld id="{2A5492BC-F2C0-46B7-A94C-82E19C6674EC}" type="slidenum">
              <a:rPr lang="zh-CN" altLang="en-US" smtClean="0"/>
              <a:pPr/>
              <a:t>‹#›</a:t>
            </a:fld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34653332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微软雅黑" panose="020B0503020204020204" pitchFamily="34" charset="-122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微软雅黑" panose="020B0503020204020204" pitchFamily="34" charset="-122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7.xml"/><Relationship Id="rId4" Type="http://schemas.openxmlformats.org/officeDocument/2006/relationships/hyperlink" Target="&#25506;&#31350;&#20108;&#21147;&#24179;&#34913;&#30340;&#26465;&#20214;_1080.mp4" TargetMode="Externa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gif"/><Relationship Id="rId2" Type="http://schemas.openxmlformats.org/officeDocument/2006/relationships/image" Target="../media/image5.gif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1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3" Type="http://schemas.microsoft.com/office/2007/relationships/hdphoto" Target="../media/hdphoto3.wdp"/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png"/><Relationship Id="rId3" Type="http://schemas.openxmlformats.org/officeDocument/2006/relationships/image" Target="../media/image22.png"/><Relationship Id="rId7" Type="http://schemas.openxmlformats.org/officeDocument/2006/relationships/image" Target="../media/image26.png"/><Relationship Id="rId12" Type="http://schemas.openxmlformats.org/officeDocument/2006/relationships/hyperlink" Target="http://www.youyi100.com/" TargetMode="External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5.png"/><Relationship Id="rId11" Type="http://schemas.openxmlformats.org/officeDocument/2006/relationships/image" Target="../media/image4.png"/><Relationship Id="rId5" Type="http://schemas.openxmlformats.org/officeDocument/2006/relationships/image" Target="../media/image24.png"/><Relationship Id="rId10" Type="http://schemas.openxmlformats.org/officeDocument/2006/relationships/image" Target="../media/image29.png"/><Relationship Id="rId4" Type="http://schemas.openxmlformats.org/officeDocument/2006/relationships/image" Target="../media/image23.png"/><Relationship Id="rId9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jp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矩形 17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9120188" y="1844675"/>
            <a:ext cx="1800225" cy="1800225"/>
          </a:xfrm>
          <a:prstGeom prst="ellipse">
            <a:avLst/>
          </a:prstGeom>
          <a:solidFill>
            <a:srgbClr val="5768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solidFill>
                <a:srgbClr val="008080"/>
              </a:solidFill>
              <a:ea typeface="微软雅黑" panose="020B0503020204020204" pitchFamily="34" charset="-122"/>
            </a:endParaRPr>
          </a:p>
        </p:txBody>
      </p:sp>
      <p:cxnSp>
        <p:nvCxnSpPr>
          <p:cNvPr id="3" name="直接连接符 2"/>
          <p:cNvCxnSpPr/>
          <p:nvPr/>
        </p:nvCxnSpPr>
        <p:spPr>
          <a:xfrm>
            <a:off x="9551988" y="3213100"/>
            <a:ext cx="1008062" cy="0"/>
          </a:xfrm>
          <a:prstGeom prst="line">
            <a:avLst/>
          </a:prstGeom>
          <a:ln w="5715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5"/>
          <p:cNvSpPr txBox="1">
            <a:spLocks noChangeArrowheads="1"/>
          </p:cNvSpPr>
          <p:nvPr/>
        </p:nvSpPr>
        <p:spPr bwMode="auto">
          <a:xfrm>
            <a:off x="9191625" y="2420938"/>
            <a:ext cx="165735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36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第二节</a:t>
            </a:r>
          </a:p>
        </p:txBody>
      </p:sp>
      <p:cxnSp>
        <p:nvCxnSpPr>
          <p:cNvPr id="5" name="直接连接符 4"/>
          <p:cNvCxnSpPr/>
          <p:nvPr/>
        </p:nvCxnSpPr>
        <p:spPr>
          <a:xfrm>
            <a:off x="2495750" y="3356995"/>
            <a:ext cx="6337100" cy="56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文本框 7"/>
          <p:cNvSpPr txBox="1">
            <a:spLocks noChangeArrowheads="1"/>
          </p:cNvSpPr>
          <p:nvPr/>
        </p:nvSpPr>
        <p:spPr bwMode="auto">
          <a:xfrm>
            <a:off x="2639616" y="2492896"/>
            <a:ext cx="309634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algn="dist"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48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二力平衡  </a:t>
            </a:r>
          </a:p>
        </p:txBody>
      </p:sp>
      <p:sp>
        <p:nvSpPr>
          <p:cNvPr id="11" name="Text Box 33"/>
          <p:cNvSpPr txBox="1">
            <a:spLocks noChangeArrowheads="1"/>
          </p:cNvSpPr>
          <p:nvPr/>
        </p:nvSpPr>
        <p:spPr bwMode="auto">
          <a:xfrm>
            <a:off x="8976320" y="652626"/>
            <a:ext cx="312911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 eaLnBrk="1" hangingPunct="1">
              <a:lnSpc>
                <a:spcPct val="100000"/>
              </a:lnSpc>
              <a:spcBef>
                <a:spcPct val="0"/>
              </a:spcBef>
              <a:buFont typeface="Arial" panose="020B0604020202020204" pitchFamily="34" charset="0"/>
              <a:buNone/>
            </a:pPr>
            <a:r>
              <a:rPr lang="zh-CN" altLang="en-US" sz="2000" b="1" dirty="0">
                <a:solidFill>
                  <a:schemeClr val="bg1"/>
                </a:solidFill>
                <a:latin typeface="微软雅黑" panose="020B0503020204020204" pitchFamily="34" charset="-122"/>
              </a:rPr>
              <a:t>    第八章    运动和力</a:t>
            </a:r>
          </a:p>
        </p:txBody>
      </p:sp>
      <p:sp>
        <p:nvSpPr>
          <p:cNvPr id="14" name="圆角矩形 13"/>
          <p:cNvSpPr/>
          <p:nvPr/>
        </p:nvSpPr>
        <p:spPr>
          <a:xfrm>
            <a:off x="10418763" y="5065713"/>
            <a:ext cx="1543050" cy="395287"/>
          </a:xfrm>
          <a:prstGeom prst="round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sp>
        <p:nvSpPr>
          <p:cNvPr id="15" name="文本框 17"/>
          <p:cNvSpPr txBox="1">
            <a:spLocks noChangeArrowheads="1"/>
          </p:cNvSpPr>
          <p:nvPr/>
        </p:nvSpPr>
        <p:spPr bwMode="auto">
          <a:xfrm>
            <a:off x="10507663" y="5118100"/>
            <a:ext cx="1674812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1pPr>
            <a:lvl2pPr marL="742950" indent="-28575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2pPr>
            <a:lvl3pPr marL="11430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3pPr>
            <a:lvl4pPr marL="16002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4pPr>
            <a:lvl5pPr marL="2057400" indent="-228600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lnSpc>
                <a:spcPct val="90000"/>
              </a:lnSpc>
              <a:spcBef>
                <a:spcPts val="5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>
                <a:solidFill>
                  <a:schemeClr val="tx1"/>
                </a:solidFill>
                <a:latin typeface="Calibri" panose="020F0502020204030204" pitchFamily="34" charset="0"/>
                <a:ea typeface="微软雅黑" panose="020B0503020204020204" pitchFamily="34" charset="-122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FontTx/>
              <a:buNone/>
            </a:pPr>
            <a:r>
              <a:rPr lang="zh-CN" altLang="en-US" sz="1400" b="1">
                <a:solidFill>
                  <a:srgbClr val="C00000"/>
                </a:solidFill>
                <a:latin typeface="Arial" panose="020B0604020202020204" pitchFamily="34" charset="0"/>
                <a:sym typeface="+mn-ea"/>
              </a:rPr>
              <a:t>优翼理综学科号</a:t>
            </a:r>
            <a:endParaRPr lang="zh-CN" altLang="en-US" sz="1400" b="1">
              <a:solidFill>
                <a:srgbClr val="C00000"/>
              </a:solidFill>
              <a:latin typeface="Arial" panose="020B0604020202020204" pitchFamily="34" charset="0"/>
            </a:endParaRPr>
          </a:p>
        </p:txBody>
      </p:sp>
      <p:pic>
        <p:nvPicPr>
          <p:cNvPr id="16" name="图片 20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12438" y="5568950"/>
            <a:ext cx="1209675" cy="120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图片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" name="文本框 31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262035533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Box 6"/>
          <p:cNvSpPr txBox="1">
            <a:spLocks noChangeArrowheads="1"/>
          </p:cNvSpPr>
          <p:nvPr/>
        </p:nvSpPr>
        <p:spPr bwMode="auto">
          <a:xfrm>
            <a:off x="1377827" y="4684714"/>
            <a:ext cx="9965874" cy="13849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装置仍如上图，但在两边的绳套上挂等重的钩码。放开塑料板后，塑料板将</a:t>
            </a:r>
            <a:r>
              <a:rPr lang="zh-CN" altLang="en-US" sz="2800" u="sng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                 </a:t>
            </a: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sp>
        <p:nvSpPr>
          <p:cNvPr id="6" name="Text Box 5"/>
          <p:cNvSpPr txBox="1">
            <a:spLocks noChangeArrowheads="1"/>
          </p:cNvSpPr>
          <p:nvPr/>
        </p:nvSpPr>
        <p:spPr bwMode="auto">
          <a:xfrm>
            <a:off x="1307976" y="1546225"/>
            <a:ext cx="4800103" cy="20313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如图，在两边的绳套上挂不等重的钩码。放开塑料板，塑料板</a:t>
            </a:r>
            <a:r>
              <a:rPr lang="zh-CN" altLang="en-US" sz="2800" u="sng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                 </a:t>
            </a: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sp>
        <p:nvSpPr>
          <p:cNvPr id="10" name="Text Box 12"/>
          <p:cNvSpPr txBox="1">
            <a:spLocks noChangeArrowheads="1"/>
          </p:cNvSpPr>
          <p:nvPr/>
        </p:nvSpPr>
        <p:spPr bwMode="auto">
          <a:xfrm>
            <a:off x="2507679" y="2924944"/>
            <a:ext cx="211243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滑向一边</a:t>
            </a:r>
          </a:p>
        </p:txBody>
      </p:sp>
      <p:sp>
        <p:nvSpPr>
          <p:cNvPr id="11" name="Text Box 14"/>
          <p:cNvSpPr txBox="1">
            <a:spLocks noChangeArrowheads="1"/>
          </p:cNvSpPr>
          <p:nvPr/>
        </p:nvSpPr>
        <p:spPr bwMode="auto">
          <a:xfrm>
            <a:off x="3708027" y="5387678"/>
            <a:ext cx="24955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保持平衡</a:t>
            </a:r>
          </a:p>
        </p:txBody>
      </p:sp>
      <p:sp>
        <p:nvSpPr>
          <p:cNvPr id="9223" name="矩形 21513"/>
          <p:cNvSpPr>
            <a:spLocks noChangeArrowheads="1"/>
          </p:cNvSpPr>
          <p:nvPr/>
        </p:nvSpPr>
        <p:spPr bwMode="auto">
          <a:xfrm>
            <a:off x="1337609" y="727076"/>
            <a:ext cx="1518031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实验一</a:t>
            </a:r>
          </a:p>
        </p:txBody>
      </p:sp>
      <p:sp>
        <p:nvSpPr>
          <p:cNvPr id="9224" name="矩形 21515"/>
          <p:cNvSpPr>
            <a:spLocks noChangeArrowheads="1"/>
          </p:cNvSpPr>
          <p:nvPr/>
        </p:nvSpPr>
        <p:spPr bwMode="auto">
          <a:xfrm>
            <a:off x="1390526" y="3997326"/>
            <a:ext cx="1465114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实验二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018876" y="1426948"/>
            <a:ext cx="5324825" cy="25061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67664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1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Box 7"/>
          <p:cNvSpPr txBox="1">
            <a:spLocks noChangeArrowheads="1"/>
          </p:cNvSpPr>
          <p:nvPr/>
        </p:nvSpPr>
        <p:spPr bwMode="auto">
          <a:xfrm>
            <a:off x="1199456" y="4248150"/>
            <a:ext cx="10009112" cy="203132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如图，在两边的绳套上挂等重的钩码。并将塑料板扭转一个角度，使拉塑料板的细绳相互平行，但不在同一直线上。放开塑料板，塑料板将</a:t>
            </a:r>
            <a:r>
              <a:rPr lang="zh-CN" altLang="en-US" sz="2800" u="sng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            </a:t>
            </a: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sp>
        <p:nvSpPr>
          <p:cNvPr id="7" name="Text Box 13"/>
          <p:cNvSpPr txBox="1">
            <a:spLocks noChangeArrowheads="1"/>
          </p:cNvSpPr>
          <p:nvPr/>
        </p:nvSpPr>
        <p:spPr bwMode="auto">
          <a:xfrm>
            <a:off x="3935760" y="5555906"/>
            <a:ext cx="1344083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转动</a:t>
            </a:r>
          </a:p>
        </p:txBody>
      </p:sp>
      <p:sp>
        <p:nvSpPr>
          <p:cNvPr id="12293" name="矩形 24584"/>
          <p:cNvSpPr>
            <a:spLocks noChangeArrowheads="1"/>
          </p:cNvSpPr>
          <p:nvPr/>
        </p:nvSpPr>
        <p:spPr bwMode="auto">
          <a:xfrm>
            <a:off x="1127448" y="745540"/>
            <a:ext cx="1428551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实验三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359696" y="1389418"/>
            <a:ext cx="5256584" cy="27445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6123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矩形 24584"/>
          <p:cNvSpPr>
            <a:spLocks noChangeArrowheads="1"/>
          </p:cNvSpPr>
          <p:nvPr/>
        </p:nvSpPr>
        <p:spPr bwMode="auto">
          <a:xfrm>
            <a:off x="1127448" y="745540"/>
            <a:ext cx="1428551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实验四</a:t>
            </a:r>
          </a:p>
        </p:txBody>
      </p:sp>
      <p:sp>
        <p:nvSpPr>
          <p:cNvPr id="18" name="Text Box 5"/>
          <p:cNvSpPr txBox="1">
            <a:spLocks noChangeArrowheads="1"/>
          </p:cNvSpPr>
          <p:nvPr/>
        </p:nvSpPr>
        <p:spPr bwMode="auto">
          <a:xfrm>
            <a:off x="1415480" y="4797152"/>
            <a:ext cx="9721080" cy="13849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如图，在两边的绳套上挂等重的钩码并塑料板从中间剪成两半，塑料板</a:t>
            </a:r>
            <a:r>
              <a:rPr lang="zh-CN" altLang="en-US" sz="2800" u="sng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                         </a:t>
            </a: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。</a:t>
            </a:r>
          </a:p>
        </p:txBody>
      </p:sp>
      <p:sp>
        <p:nvSpPr>
          <p:cNvPr id="19" name="Text Box 14"/>
          <p:cNvSpPr txBox="1">
            <a:spLocks noChangeArrowheads="1"/>
          </p:cNvSpPr>
          <p:nvPr/>
        </p:nvSpPr>
        <p:spPr bwMode="auto">
          <a:xfrm>
            <a:off x="3287688" y="5489649"/>
            <a:ext cx="2855506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分别向两侧移动</a:t>
            </a:r>
          </a:p>
        </p:txBody>
      </p:sp>
      <p:pic>
        <p:nvPicPr>
          <p:cNvPr id="2" name="图片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999656" y="1346628"/>
            <a:ext cx="6276305" cy="33674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900564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文本框 40964"/>
          <p:cNvSpPr txBox="1">
            <a:spLocks noChangeArrowheads="1"/>
          </p:cNvSpPr>
          <p:nvPr/>
        </p:nvSpPr>
        <p:spPr bwMode="auto">
          <a:xfrm>
            <a:off x="1343472" y="1196752"/>
            <a:ext cx="24482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对比四个实验：</a:t>
            </a:r>
          </a:p>
        </p:txBody>
      </p:sp>
      <p:graphicFrame>
        <p:nvGraphicFramePr>
          <p:cNvPr id="41059" name="表格 41058"/>
          <p:cNvGraphicFramePr/>
          <p:nvPr>
            <p:extLst>
              <p:ext uri="{D42A27DB-BD31-4B8C-83A1-F6EECF244321}">
                <p14:modId xmlns:p14="http://schemas.microsoft.com/office/powerpoint/2010/main" val="1764520605"/>
              </p:ext>
            </p:extLst>
          </p:nvPr>
        </p:nvGraphicFramePr>
        <p:xfrm>
          <a:off x="1415480" y="1910507"/>
          <a:ext cx="9588697" cy="3894757"/>
        </p:xfrm>
        <a:graphic>
          <a:graphicData uri="http://schemas.openxmlformats.org/drawingml/2006/table">
            <a:tbl>
              <a:tblPr/>
              <a:tblGrid>
                <a:gridCol w="1320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271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584176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403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201622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528913">
                <a:tc rowSpan="2"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实验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3"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物体在水平方向所受二力的情况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T w="28575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R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R>
                    <a:lnT w="28575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T>
                    <a:lnB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B>
                  </a:tcPr>
                </a:tc>
                <a:tc rowSpan="2"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运动状态是否改变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30187"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28575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L>
                    <a:lnR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R>
                    <a:lnB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大小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方向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latin typeface="微软雅黑" pitchFamily="34" charset="-122"/>
                          <a:ea typeface="微软雅黑" pitchFamily="34" charset="-122"/>
                        </a:rPr>
                        <a:t>是否在一条直线上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vMerge="1">
                  <a:txBody>
                    <a:bodyPr/>
                    <a:lstStyle/>
                    <a:p>
                      <a:endParaRPr lang="zh-CN"/>
                    </a:p>
                  </a:txBody>
                  <a:tcPr>
                    <a:lnL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L>
                    <a:lnR w="28575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R>
                    <a:lnB w="12700">
                      <a:solidFill>
                        <a:schemeClr val="accent6">
                          <a:lumMod val="50000"/>
                        </a:schemeClr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34950"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rgbClr val="FF0000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一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不相等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相反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在同一条直线上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改变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33363"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rgbClr val="FF0000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二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相等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相反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在同一条直线上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不改变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84325"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rgbClr val="FF0000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三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相等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相反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不在同一条直线上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marL="342900" lvl="0" indent="-3429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1pPr>
                      <a:lvl2pPr marL="742950" lvl="1" indent="-28575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24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2pPr>
                      <a:lvl3pPr marL="1143000" lvl="2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•"/>
                        <a:defRPr sz="20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3pPr>
                      <a:lvl4pPr marL="1600200" lvl="3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–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4pPr>
                      <a:lvl5pPr marL="2057400" lvl="4" indent="-228600" algn="l" defTabSz="914400" rtl="0" eaLnBrk="1" latinLnBrk="0" hangingPunct="1">
                        <a:spcBef>
                          <a:spcPct val="20000"/>
                        </a:spcBef>
                        <a:buFont typeface="Arial" panose="020B0604020202020204" pitchFamily="34" charset="0"/>
                        <a:buChar char="»"/>
                        <a:defRPr sz="1800" kern="120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+mn-cs"/>
                        </a:defRPr>
                      </a:lvl5pPr>
                    </a:lstStyle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改变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0625"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rgbClr val="FF0000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四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相等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相反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一条直线，但不在同一物休上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lvl="0" indent="0" algn="ctr">
                        <a:buNone/>
                      </a:pPr>
                      <a:r>
                        <a:rPr lang="zh-CN" altLang="en-US" sz="2800" b="0" dirty="0">
                          <a:solidFill>
                            <a:schemeClr val="hlink"/>
                          </a:solidFill>
                          <a:latin typeface="微软雅黑" pitchFamily="34" charset="-122"/>
                          <a:ea typeface="微软雅黑" pitchFamily="34" charset="-122"/>
                        </a:rPr>
                        <a:t>改变</a:t>
                      </a:r>
                    </a:p>
                  </a:txBody>
                  <a:tcPr marL="120000" marR="120000" marT="46796" marB="46796" anchor="ctr">
                    <a:lnL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>
                          <a:lumMod val="50000"/>
                          <a:lumOff val="50000"/>
                        </a:schemeClr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1933300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AF155EA3-CEB9-4BB3-9029-19C28157BAC9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00987748-7174-4D1E-BBFF-1751735FB646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374A1BF9-CF17-4F45-96ED-552F4EF8517C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FC5B560D-7F44-4BA7-8A41-0A7316A3B406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536423F4-FE73-40BD-B9FC-A58365B559AB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8EB6B7E3-358F-4EDE-9E5D-5F890C980E14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C01DDA84-2167-4FA0-843E-4B32B832D92C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D206761D-82CF-4213-BC7F-7A2D25A0B7EE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98D41E0E-9938-43DE-BB3D-49CB7E606A4C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8894989-81DA-44DD-BE22-14CBE54C25B1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D451D13B-49FE-4246-A821-72C7CB59855C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07E50F73-F069-4ABF-98C1-E5D89F924E92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4EB0F64-C390-48AA-97BD-C58CD5F57422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7F3AA476-C792-4AAF-9525-4BE31E9DAC17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158A296B-D2E1-454C-AE3F-A98595C3DED0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B69DDDBE-9709-4C4C-BD85-6827CDB9F565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70AFB232-35D2-4F0E-83F4-616CBC1A58AB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34F013F1-EA31-4B83-8D67-9E0F6B5D87BE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8BA76DF4-CCBA-4D3D-9643-330E4D4BD51B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87A6A522-515A-4885-96FD-71758F7B8014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9223E6FC-3611-448A-B3BC-ED54F4AE7FB9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30FC0764-1EC7-4681-BCFD-954408BBCA45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B48D10CF-F8BD-4740-B009-09314D02A3B9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41A4FDA9-623A-49C4-9269-5BDB82403665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698BEFF9-320B-47E6-9BFA-DA07B2140AA9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984A0DD-232C-4454-9459-AF5A3E31DF1A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262AB3A8-4CFD-409E-B845-4F092408D160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6E54E3D-8A49-4244-9A02-C29B70950BDC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8A41F4B5-FEAA-4440-B15A-88A59FDD4EF4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1E6353A-AC72-45A9-A43B-9E1F61FB5FCC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A96FB07D-253E-47D3-8F80-AC67FE2A262B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91358F22-4D95-47D3-9AB9-58F748BF0A13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F0196185-9704-400C-973B-78F37D49E79B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0F60F66A-6AC2-424C-B9E4-52DB82A274E9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CAD65A15-773A-4320-A453-402B740D92EF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37097F9-F376-42E4-85FA-7A4CB79D1F7E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18754F9B-42E4-48BB-9EEB-AF3A471FC4A1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BAD8A666-A3CD-462F-8604-AC4608B96530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6BC3366-0E82-4143-9EBD-2AAAD93665D1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E8050B1-D22D-4E92-B061-A92729F8237B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79A76329-0500-4E70-BB69-D0F8F7A5D924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13C3E15E-4ADC-4E6A-B022-5ED8D1BA0C4C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79CF68DC-E753-40D3-B4B5-0DD38A8E7574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2071D0D8-3B72-4294-AB0A-27E7E96E0046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A14E620B-AD7D-41F9-8B5F-4CD9AFF739C5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769127A1-CCDA-4B76-9D03-B0F4466F1CA1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6FD622D7-105D-4FB1-A98D-6CBEC1AB7985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C79FB251-739D-47DC-A9C7-3BDE676AFE73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F1FD460D-8786-41E5-AD76-C48F003AEE6E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5C5A9A18-6CAC-4134-B712-6B15D4D44BA3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74C2A96E-6962-4860-84DD-962CE3C1B67D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071F9D46-19AD-4502-9A81-A460E19256BC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F7F3F44-434A-4892-A09C-278E0B7BCCAB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AB625583-2806-4077-89C2-A4B2F007FBE0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11D012B6-D8EC-4369-8EFE-B11EB08F2EA4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1D5F4636-1D8B-400F-B7F6-ADBCE9463A5B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CED3D494-0ED3-4DA8-913D-462690AADEA4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4961C36C-039B-42DF-B51F-1EBA0F0A1FE5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" name="TextBox 2"/>
          <p:cNvSpPr txBox="1"/>
          <p:nvPr/>
        </p:nvSpPr>
        <p:spPr>
          <a:xfrm>
            <a:off x="1506758" y="5085184"/>
            <a:ext cx="39707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400" b="1" dirty="0">
                <a:latin typeface="微软雅黑" pitchFamily="34" charset="-122"/>
                <a:ea typeface="微软雅黑" pitchFamily="34" charset="-122"/>
              </a:rPr>
              <a:t>演示：探究二力平衡的条件</a:t>
            </a:r>
          </a:p>
        </p:txBody>
      </p:sp>
      <p:sp>
        <p:nvSpPr>
          <p:cNvPr id="4" name="TextBox 3"/>
          <p:cNvSpPr txBox="1">
            <a:spLocks noChangeArrowheads="1"/>
          </p:cNvSpPr>
          <p:nvPr/>
        </p:nvSpPr>
        <p:spPr bwMode="auto">
          <a:xfrm>
            <a:off x="6528048" y="1545199"/>
            <a:ext cx="5011574" cy="3010186"/>
          </a:xfrm>
          <a:prstGeom prst="round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30000"/>
              </a:lnSpc>
              <a:defRPr/>
            </a:pPr>
            <a:r>
              <a:rPr lang="zh-CN" altLang="en-US" sz="2800" b="1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结论：</a:t>
            </a:r>
            <a:endParaRPr lang="en-US" altLang="zh-CN" sz="2800" b="1" dirty="0">
              <a:solidFill>
                <a:schemeClr val="accent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>
              <a:lnSpc>
                <a:spcPct val="120000"/>
              </a:lnSpc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  <a:cs typeface="仿宋"/>
              </a:rPr>
              <a:t>作用在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同一物体上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  <a:cs typeface="仿宋"/>
              </a:rPr>
              <a:t>的两个力，如果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大小相等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  <a:cs typeface="仿宋"/>
              </a:rPr>
              <a:t>、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方向相反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  <a:cs typeface="仿宋"/>
              </a:rPr>
              <a:t>，并且在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同一条直线上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  <a:cs typeface="仿宋"/>
              </a:rPr>
              <a:t>，这两个力就彼此平衡。</a:t>
            </a:r>
          </a:p>
        </p:txBody>
      </p:sp>
      <p:pic>
        <p:nvPicPr>
          <p:cNvPr id="6" name="Picture" descr="Picture">
            <a:extLst>
              <a:ext uri="{FF2B5EF4-FFF2-40B4-BE49-F238E27FC236}">
                <a16:creationId xmlns:a16="http://schemas.microsoft.com/office/drawing/2014/main" id="{37491AE5-9CE2-4633-A388-DE5EC8EC459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9"/>
          <a:stretch/>
        </p:blipFill>
        <p:spPr bwMode="auto">
          <a:xfrm>
            <a:off x="983432" y="1415479"/>
            <a:ext cx="5020665" cy="34536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69581" y="1536221"/>
            <a:ext cx="4645134" cy="2760152"/>
          </a:xfrm>
          <a:prstGeom prst="rect">
            <a:avLst/>
          </a:prstGeom>
        </p:spPr>
      </p:pic>
      <p:sp>
        <p:nvSpPr>
          <p:cNvPr id="7" name="TextBox 12"/>
          <p:cNvSpPr txBox="1"/>
          <p:nvPr/>
        </p:nvSpPr>
        <p:spPr>
          <a:xfrm>
            <a:off x="6168008" y="5285239"/>
            <a:ext cx="5570756" cy="523220"/>
          </a:xfrm>
          <a:prstGeom prst="rect">
            <a:avLst/>
          </a:prstGeom>
          <a:ln w="19050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b="1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简记：同体、等大、反向、共线。</a:t>
            </a:r>
          </a:p>
        </p:txBody>
      </p:sp>
      <p:sp>
        <p:nvSpPr>
          <p:cNvPr id="8" name="矩形 7"/>
          <p:cNvSpPr/>
          <p:nvPr/>
        </p:nvSpPr>
        <p:spPr>
          <a:xfrm>
            <a:off x="6528048" y="1628800"/>
            <a:ext cx="5011574" cy="2926585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9" name="任意多边形: 形状 12">
            <a:hlinkClick r:id="rId4" action="ppaction://hlinkfile"/>
            <a:extLst>
              <a:ext uri="{FF2B5EF4-FFF2-40B4-BE49-F238E27FC236}">
                <a16:creationId xmlns:a16="http://schemas.microsoft.com/office/drawing/2014/main" id="{294966A6-8249-4D42-9C5A-892128832EAE}"/>
              </a:ext>
            </a:extLst>
          </p:cNvPr>
          <p:cNvSpPr/>
          <p:nvPr/>
        </p:nvSpPr>
        <p:spPr>
          <a:xfrm>
            <a:off x="2999656" y="2617880"/>
            <a:ext cx="936625" cy="936625"/>
          </a:xfrm>
          <a:custGeom>
            <a:avLst/>
            <a:gdLst>
              <a:gd name="connsiteX0" fmla="*/ 342284 w 936104"/>
              <a:gd name="connsiteY0" fmla="*/ 242052 h 936104"/>
              <a:gd name="connsiteX1" fmla="*/ 731941 w 936104"/>
              <a:gd name="connsiteY1" fmla="*/ 468053 h 936104"/>
              <a:gd name="connsiteX2" fmla="*/ 342284 w 936104"/>
              <a:gd name="connsiteY2" fmla="*/ 694054 h 936104"/>
              <a:gd name="connsiteX3" fmla="*/ 468052 w 936104"/>
              <a:gd name="connsiteY3" fmla="*/ 59688 h 936104"/>
              <a:gd name="connsiteX4" fmla="*/ 59688 w 936104"/>
              <a:gd name="connsiteY4" fmla="*/ 468052 h 936104"/>
              <a:gd name="connsiteX5" fmla="*/ 468052 w 936104"/>
              <a:gd name="connsiteY5" fmla="*/ 876416 h 936104"/>
              <a:gd name="connsiteX6" fmla="*/ 876416 w 936104"/>
              <a:gd name="connsiteY6" fmla="*/ 468052 h 936104"/>
              <a:gd name="connsiteX7" fmla="*/ 468052 w 936104"/>
              <a:gd name="connsiteY7" fmla="*/ 59688 h 936104"/>
              <a:gd name="connsiteX8" fmla="*/ 468052 w 936104"/>
              <a:gd name="connsiteY8" fmla="*/ 0 h 936104"/>
              <a:gd name="connsiteX9" fmla="*/ 936104 w 936104"/>
              <a:gd name="connsiteY9" fmla="*/ 468052 h 936104"/>
              <a:gd name="connsiteX10" fmla="*/ 468052 w 936104"/>
              <a:gd name="connsiteY10" fmla="*/ 936104 h 936104"/>
              <a:gd name="connsiteX11" fmla="*/ 0 w 936104"/>
              <a:gd name="connsiteY11" fmla="*/ 468052 h 936104"/>
              <a:gd name="connsiteX12" fmla="*/ 468052 w 936104"/>
              <a:gd name="connsiteY12" fmla="*/ 0 h 9361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36104" h="936104">
                <a:moveTo>
                  <a:pt x="342284" y="242052"/>
                </a:moveTo>
                <a:lnTo>
                  <a:pt x="731941" y="468053"/>
                </a:lnTo>
                <a:lnTo>
                  <a:pt x="342284" y="694054"/>
                </a:lnTo>
                <a:close/>
                <a:moveTo>
                  <a:pt x="468052" y="59688"/>
                </a:moveTo>
                <a:cubicBezTo>
                  <a:pt x="242519" y="59688"/>
                  <a:pt x="59688" y="242519"/>
                  <a:pt x="59688" y="468052"/>
                </a:cubicBezTo>
                <a:cubicBezTo>
                  <a:pt x="59688" y="693585"/>
                  <a:pt x="242519" y="876416"/>
                  <a:pt x="468052" y="876416"/>
                </a:cubicBezTo>
                <a:cubicBezTo>
                  <a:pt x="693585" y="876416"/>
                  <a:pt x="876416" y="693585"/>
                  <a:pt x="876416" y="468052"/>
                </a:cubicBezTo>
                <a:cubicBezTo>
                  <a:pt x="876416" y="242519"/>
                  <a:pt x="693585" y="59688"/>
                  <a:pt x="468052" y="59688"/>
                </a:cubicBezTo>
                <a:close/>
                <a:moveTo>
                  <a:pt x="468052" y="0"/>
                </a:moveTo>
                <a:cubicBezTo>
                  <a:pt x="726550" y="0"/>
                  <a:pt x="936104" y="209554"/>
                  <a:pt x="936104" y="468052"/>
                </a:cubicBezTo>
                <a:cubicBezTo>
                  <a:pt x="936104" y="726550"/>
                  <a:pt x="726550" y="936104"/>
                  <a:pt x="468052" y="936104"/>
                </a:cubicBezTo>
                <a:cubicBezTo>
                  <a:pt x="209554" y="936104"/>
                  <a:pt x="0" y="726550"/>
                  <a:pt x="0" y="468052"/>
                </a:cubicBezTo>
                <a:cubicBezTo>
                  <a:pt x="0" y="209554"/>
                  <a:pt x="209554" y="0"/>
                  <a:pt x="468052" y="0"/>
                </a:cubicBezTo>
                <a:close/>
              </a:path>
            </a:pathLst>
          </a:custGeom>
          <a:solidFill>
            <a:srgbClr val="FFC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4675259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" grpId="0" animBg="1"/>
      <p:bldP spid="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 txBox="1">
            <a:spLocks noChangeArrowheads="1"/>
          </p:cNvSpPr>
          <p:nvPr/>
        </p:nvSpPr>
        <p:spPr bwMode="auto">
          <a:xfrm>
            <a:off x="878741" y="1196752"/>
            <a:ext cx="89535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下列情况，两力平衡了吗？为什么？</a:t>
            </a:r>
          </a:p>
        </p:txBody>
      </p:sp>
      <p:sp>
        <p:nvSpPr>
          <p:cNvPr id="55" name="Rectangle 5"/>
          <p:cNvSpPr>
            <a:spLocks noChangeArrowheads="1"/>
          </p:cNvSpPr>
          <p:nvPr/>
        </p:nvSpPr>
        <p:spPr bwMode="auto">
          <a:xfrm>
            <a:off x="2462741" y="2764632"/>
            <a:ext cx="1570567" cy="76517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wrap="none" anchor="ctr"/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defRPr/>
            </a:pPr>
            <a:endParaRPr lang="zh-CN" altLang="en-US" sz="2800" b="1" noProof="1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6" name="Line 6"/>
          <p:cNvSpPr>
            <a:spLocks noChangeShapeType="1"/>
          </p:cNvSpPr>
          <p:nvPr/>
        </p:nvSpPr>
        <p:spPr bwMode="auto">
          <a:xfrm flipH="1">
            <a:off x="1228724" y="2778919"/>
            <a:ext cx="1234016" cy="0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7" name="Line 7"/>
          <p:cNvSpPr>
            <a:spLocks noChangeShapeType="1"/>
          </p:cNvSpPr>
          <p:nvPr/>
        </p:nvSpPr>
        <p:spPr bwMode="auto">
          <a:xfrm>
            <a:off x="4058708" y="3499644"/>
            <a:ext cx="1234017" cy="0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88" name="Text Box 8"/>
          <p:cNvSpPr txBox="1">
            <a:spLocks noChangeArrowheads="1"/>
          </p:cNvSpPr>
          <p:nvPr/>
        </p:nvSpPr>
        <p:spPr bwMode="auto">
          <a:xfrm>
            <a:off x="820208" y="2283619"/>
            <a:ext cx="24003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</a:t>
            </a:r>
            <a:r>
              <a:rPr lang="zh-CN" altLang="en-US" sz="2800" b="1">
                <a:latin typeface="微软雅黑" pitchFamily="34" charset="-122"/>
                <a:ea typeface="微软雅黑" pitchFamily="34" charset="-122"/>
              </a:rPr>
              <a:t> 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N</a:t>
            </a:r>
          </a:p>
        </p:txBody>
      </p:sp>
      <p:sp>
        <p:nvSpPr>
          <p:cNvPr id="20489" name="Text Box 9"/>
          <p:cNvSpPr txBox="1">
            <a:spLocks noChangeArrowheads="1"/>
          </p:cNvSpPr>
          <p:nvPr/>
        </p:nvSpPr>
        <p:spPr bwMode="auto">
          <a:xfrm>
            <a:off x="4437592" y="3042444"/>
            <a:ext cx="16023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490" name="Text Box 10"/>
          <p:cNvSpPr txBox="1">
            <a:spLocks noChangeArrowheads="1"/>
          </p:cNvSpPr>
          <p:nvPr/>
        </p:nvSpPr>
        <p:spPr bwMode="auto">
          <a:xfrm>
            <a:off x="2911474" y="3528219"/>
            <a:ext cx="673100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A</a:t>
            </a:r>
          </a:p>
        </p:txBody>
      </p:sp>
      <p:sp>
        <p:nvSpPr>
          <p:cNvPr id="36" name="AutoShape 11"/>
          <p:cNvSpPr>
            <a:spLocks noChangeArrowheads="1"/>
          </p:cNvSpPr>
          <p:nvPr/>
        </p:nvSpPr>
        <p:spPr bwMode="auto">
          <a:xfrm>
            <a:off x="7621058" y="2666206"/>
            <a:ext cx="2019300" cy="763588"/>
          </a:xfrm>
          <a:prstGeom prst="parallelogram">
            <a:avLst>
              <a:gd name="adj" fmla="val 49584"/>
            </a:avLst>
          </a:prstGeom>
          <a:ln>
            <a:headEnd type="none" w="sm" len="sm"/>
            <a:tailEnd type="none" w="sm" len="sm"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wrap="none" anchor="ctr"/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defRPr/>
            </a:pPr>
            <a:endParaRPr lang="zh-CN" altLang="en-US" sz="2800" b="1" noProof="1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4" name="Line 12"/>
          <p:cNvSpPr>
            <a:spLocks noChangeShapeType="1"/>
          </p:cNvSpPr>
          <p:nvPr/>
        </p:nvSpPr>
        <p:spPr bwMode="auto">
          <a:xfrm rot="1444530" flipH="1">
            <a:off x="6986058" y="3280570"/>
            <a:ext cx="592667" cy="534987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5" name="Line 13"/>
          <p:cNvSpPr>
            <a:spLocks noChangeShapeType="1"/>
          </p:cNvSpPr>
          <p:nvPr/>
        </p:nvSpPr>
        <p:spPr bwMode="auto">
          <a:xfrm flipV="1">
            <a:off x="9640359" y="2283620"/>
            <a:ext cx="1009649" cy="382587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496" name="Text Box 14"/>
          <p:cNvSpPr txBox="1">
            <a:spLocks noChangeArrowheads="1"/>
          </p:cNvSpPr>
          <p:nvPr/>
        </p:nvSpPr>
        <p:spPr bwMode="auto">
          <a:xfrm>
            <a:off x="6459007" y="3679031"/>
            <a:ext cx="15599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=3 N</a:t>
            </a:r>
          </a:p>
        </p:txBody>
      </p:sp>
      <p:sp>
        <p:nvSpPr>
          <p:cNvPr id="20497" name="Text Box 15"/>
          <p:cNvSpPr txBox="1">
            <a:spLocks noChangeArrowheads="1"/>
          </p:cNvSpPr>
          <p:nvPr/>
        </p:nvSpPr>
        <p:spPr bwMode="auto">
          <a:xfrm>
            <a:off x="10298641" y="2329656"/>
            <a:ext cx="1682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498" name="Text Box 16"/>
          <p:cNvSpPr txBox="1">
            <a:spLocks noChangeArrowheads="1"/>
          </p:cNvSpPr>
          <p:nvPr/>
        </p:nvSpPr>
        <p:spPr bwMode="auto">
          <a:xfrm>
            <a:off x="8406341" y="3429794"/>
            <a:ext cx="560917" cy="519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B</a:t>
            </a:r>
          </a:p>
        </p:txBody>
      </p:sp>
      <p:sp>
        <p:nvSpPr>
          <p:cNvPr id="42" name="Rectangle 17"/>
          <p:cNvSpPr>
            <a:spLocks noChangeArrowheads="1"/>
          </p:cNvSpPr>
          <p:nvPr/>
        </p:nvSpPr>
        <p:spPr bwMode="auto">
          <a:xfrm>
            <a:off x="2462741" y="4577557"/>
            <a:ext cx="673100" cy="86042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none" anchor="ctr"/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defRPr/>
            </a:pPr>
            <a:endParaRPr lang="zh-CN" altLang="en-US" sz="2800" b="1" noProof="1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3" name="Rectangle 18"/>
          <p:cNvSpPr>
            <a:spLocks noChangeArrowheads="1"/>
          </p:cNvSpPr>
          <p:nvPr/>
        </p:nvSpPr>
        <p:spPr bwMode="auto">
          <a:xfrm>
            <a:off x="3248025" y="4577557"/>
            <a:ext cx="673100" cy="860425"/>
          </a:xfrm>
          <a:prstGeom prst="rect">
            <a:avLst/>
          </a:prstGeom>
          <a:ln>
            <a:headEnd type="none" w="sm" len="sm"/>
            <a:tailEnd type="none" w="sm" len="sm"/>
          </a:ln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wrap="none" anchor="ctr"/>
          <a:lstStyle/>
          <a:p>
            <a:endParaRPr lang="zh-CN" altLang="en-US" sz="2800" b="1" noProof="1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05" name="Line 19"/>
          <p:cNvSpPr>
            <a:spLocks noChangeShapeType="1"/>
          </p:cNvSpPr>
          <p:nvPr/>
        </p:nvSpPr>
        <p:spPr bwMode="auto">
          <a:xfrm flipH="1">
            <a:off x="1228724" y="4960144"/>
            <a:ext cx="1234016" cy="0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06" name="Line 20"/>
          <p:cNvSpPr>
            <a:spLocks noChangeShapeType="1"/>
          </p:cNvSpPr>
          <p:nvPr/>
        </p:nvSpPr>
        <p:spPr bwMode="auto">
          <a:xfrm flipH="1">
            <a:off x="3921124" y="4960144"/>
            <a:ext cx="1234016" cy="0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triangle" w="med" len="med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07" name="Text Box 21"/>
          <p:cNvSpPr txBox="1">
            <a:spLocks noChangeArrowheads="1"/>
          </p:cNvSpPr>
          <p:nvPr/>
        </p:nvSpPr>
        <p:spPr bwMode="auto">
          <a:xfrm>
            <a:off x="820207" y="4482306"/>
            <a:ext cx="168275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508" name="Text Box 22"/>
          <p:cNvSpPr txBox="1">
            <a:spLocks noChangeArrowheads="1"/>
          </p:cNvSpPr>
          <p:nvPr/>
        </p:nvSpPr>
        <p:spPr bwMode="auto">
          <a:xfrm>
            <a:off x="4221691" y="4488656"/>
            <a:ext cx="18182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 dirty="0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 dirty="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en-US" altLang="zh-CN" sz="2800" b="1" dirty="0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509" name="Text Box 23"/>
          <p:cNvSpPr txBox="1">
            <a:spLocks noChangeArrowheads="1"/>
          </p:cNvSpPr>
          <p:nvPr/>
        </p:nvSpPr>
        <p:spPr bwMode="auto">
          <a:xfrm>
            <a:off x="2911474" y="5437982"/>
            <a:ext cx="560917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C</a:t>
            </a:r>
          </a:p>
        </p:txBody>
      </p:sp>
      <p:sp>
        <p:nvSpPr>
          <p:cNvPr id="49" name="AutoShape 24"/>
          <p:cNvSpPr>
            <a:spLocks noChangeArrowheads="1"/>
          </p:cNvSpPr>
          <p:nvPr/>
        </p:nvSpPr>
        <p:spPr bwMode="auto">
          <a:xfrm>
            <a:off x="7621058" y="4577557"/>
            <a:ext cx="1794933" cy="955675"/>
          </a:xfrm>
          <a:custGeom>
            <a:avLst/>
            <a:gdLst>
              <a:gd name="G0" fmla="+- 5400 0 0"/>
              <a:gd name="G1" fmla="+- 21600 0 5400"/>
              <a:gd name="G2" fmla="*/ 5400 1 2"/>
              <a:gd name="G3" fmla="+- 21600 0 G2"/>
              <a:gd name="G4" fmla="+/ 5400 21600 2"/>
              <a:gd name="G5" fmla="+/ G1 0 2"/>
              <a:gd name="G6" fmla="*/ 21600 21600 5400"/>
              <a:gd name="G7" fmla="*/ G6 1 2"/>
              <a:gd name="G8" fmla="+- 21600 0 G7"/>
              <a:gd name="G9" fmla="*/ 21600 1 2"/>
              <a:gd name="G10" fmla="+- 5400 0 G9"/>
              <a:gd name="G11" fmla="?: G10 G8 0"/>
              <a:gd name="G12" fmla="?: G10 G7 21600"/>
              <a:gd name="T0" fmla="*/ 18900 w 21600"/>
              <a:gd name="T1" fmla="*/ 10800 h 21600"/>
              <a:gd name="T2" fmla="*/ 10800 w 21600"/>
              <a:gd name="T3" fmla="*/ 21600 h 21600"/>
              <a:gd name="T4" fmla="*/ 2700 w 21600"/>
              <a:gd name="T5" fmla="*/ 10800 h 21600"/>
              <a:gd name="T6" fmla="*/ 10800 w 21600"/>
              <a:gd name="T7" fmla="*/ 0 h 21600"/>
              <a:gd name="T8" fmla="*/ 4500 w 21600"/>
              <a:gd name="T9" fmla="*/ 4500 h 21600"/>
              <a:gd name="T10" fmla="*/ 17100 w 21600"/>
              <a:gd name="T11" fmla="*/ 17100 h 216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T8" t="T9" r="T10" b="T11"/>
            <a:pathLst>
              <a:path w="21600" h="21600">
                <a:moveTo>
                  <a:pt x="0" y="0"/>
                </a:moveTo>
                <a:lnTo>
                  <a:pt x="5400" y="21600"/>
                </a:lnTo>
                <a:lnTo>
                  <a:pt x="16200" y="21600"/>
                </a:lnTo>
                <a:lnTo>
                  <a:pt x="21600" y="0"/>
                </a:lnTo>
                <a:close/>
              </a:path>
            </a:pathLst>
          </a:custGeom>
          <a:ln>
            <a:headEnd type="none" w="sm" len="sm"/>
            <a:tailEnd type="none" w="sm" len="sm"/>
          </a:ln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wrap="none" anchor="ctr"/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defRPr/>
            </a:pPr>
            <a:endParaRPr lang="zh-CN" altLang="en-US" sz="2800" b="1" noProof="1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13" name="Line 26"/>
          <p:cNvSpPr>
            <a:spLocks noChangeShapeType="1"/>
          </p:cNvSpPr>
          <p:nvPr/>
        </p:nvSpPr>
        <p:spPr bwMode="auto">
          <a:xfrm flipH="1">
            <a:off x="9185275" y="4021931"/>
            <a:ext cx="1121833" cy="573088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triangle" w="med" len="med"/>
            <a:tailEnd type="oval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14" name="Text Box 27"/>
          <p:cNvSpPr txBox="1">
            <a:spLocks noChangeArrowheads="1"/>
          </p:cNvSpPr>
          <p:nvPr/>
        </p:nvSpPr>
        <p:spPr bwMode="auto">
          <a:xfrm>
            <a:off x="5800724" y="5247481"/>
            <a:ext cx="179281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515" name="Text Box 28"/>
          <p:cNvSpPr txBox="1">
            <a:spLocks noChangeArrowheads="1"/>
          </p:cNvSpPr>
          <p:nvPr/>
        </p:nvSpPr>
        <p:spPr bwMode="auto">
          <a:xfrm>
            <a:off x="10089092" y="3994944"/>
            <a:ext cx="17716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 N</a:t>
            </a:r>
          </a:p>
        </p:txBody>
      </p:sp>
      <p:sp>
        <p:nvSpPr>
          <p:cNvPr id="20516" name="Text Box 29"/>
          <p:cNvSpPr txBox="1">
            <a:spLocks noChangeArrowheads="1"/>
          </p:cNvSpPr>
          <p:nvPr/>
        </p:nvSpPr>
        <p:spPr bwMode="auto">
          <a:xfrm>
            <a:off x="8294158" y="5533232"/>
            <a:ext cx="560916" cy="519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D</a:t>
            </a:r>
          </a:p>
        </p:txBody>
      </p:sp>
      <p:sp>
        <p:nvSpPr>
          <p:cNvPr id="20517" name="Line 25"/>
          <p:cNvSpPr>
            <a:spLocks noChangeShapeType="1"/>
          </p:cNvSpPr>
          <p:nvPr/>
        </p:nvSpPr>
        <p:spPr bwMode="auto">
          <a:xfrm flipH="1">
            <a:off x="6835775" y="5247481"/>
            <a:ext cx="1121833" cy="573088"/>
          </a:xfrm>
          <a:prstGeom prst="line">
            <a:avLst/>
          </a:prstGeom>
          <a:noFill/>
          <a:ln w="28575" cap="sq">
            <a:solidFill>
              <a:schemeClr val="tx1"/>
            </a:solidFill>
            <a:miter lim="800000"/>
            <a:headEnd type="oval" w="sm" len="sm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0518" name="直接连接符 30765"/>
          <p:cNvSpPr>
            <a:spLocks noChangeShapeType="1"/>
          </p:cNvSpPr>
          <p:nvPr/>
        </p:nvSpPr>
        <p:spPr bwMode="auto">
          <a:xfrm flipV="1">
            <a:off x="7659158" y="2690020"/>
            <a:ext cx="1921933" cy="719137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29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0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2" name="矩形 31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3" name="矩形 32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38814867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Rectangle 16"/>
          <p:cNvSpPr>
            <a:spLocks noChangeArrowheads="1"/>
          </p:cNvSpPr>
          <p:nvPr/>
        </p:nvSpPr>
        <p:spPr bwMode="auto">
          <a:xfrm>
            <a:off x="2965244" y="1282270"/>
            <a:ext cx="1261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平衡力</a:t>
            </a:r>
          </a:p>
        </p:txBody>
      </p:sp>
      <p:sp>
        <p:nvSpPr>
          <p:cNvPr id="16387" name="Line 17"/>
          <p:cNvSpPr>
            <a:spLocks noChangeShapeType="1"/>
          </p:cNvSpPr>
          <p:nvPr/>
        </p:nvSpPr>
        <p:spPr bwMode="auto">
          <a:xfrm>
            <a:off x="4453500" y="1561627"/>
            <a:ext cx="1631949" cy="0"/>
          </a:xfrm>
          <a:prstGeom prst="line">
            <a:avLst/>
          </a:prstGeom>
          <a:noFill/>
          <a:ln w="76200">
            <a:solidFill>
              <a:schemeClr val="accent1">
                <a:lumMod val="75000"/>
              </a:schemeClr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6388" name="Text Box 18"/>
          <p:cNvSpPr txBox="1">
            <a:spLocks noChangeArrowheads="1"/>
          </p:cNvSpPr>
          <p:nvPr/>
        </p:nvSpPr>
        <p:spPr bwMode="auto">
          <a:xfrm>
            <a:off x="6330982" y="1337790"/>
            <a:ext cx="33887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运动状态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不改变</a:t>
            </a:r>
          </a:p>
        </p:txBody>
      </p:sp>
      <p:grpSp>
        <p:nvGrpSpPr>
          <p:cNvPr id="2" name="组合 21"/>
          <p:cNvGrpSpPr>
            <a:grpSpLocks/>
          </p:cNvGrpSpPr>
          <p:nvPr/>
        </p:nvGrpSpPr>
        <p:grpSpPr bwMode="auto">
          <a:xfrm>
            <a:off x="4891080" y="2260273"/>
            <a:ext cx="1358234" cy="3049772"/>
            <a:chOff x="1691370" y="2071678"/>
            <a:chExt cx="953428" cy="3638550"/>
          </a:xfrm>
        </p:grpSpPr>
        <p:sp>
          <p:nvSpPr>
            <p:cNvPr id="16405" name="Rectangle 20"/>
            <p:cNvSpPr>
              <a:spLocks noChangeArrowheads="1"/>
            </p:cNvSpPr>
            <p:nvPr/>
          </p:nvSpPr>
          <p:spPr bwMode="auto">
            <a:xfrm>
              <a:off x="1691370" y="3447687"/>
              <a:ext cx="583448" cy="719137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905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zh-CN" altLang="zh-CN" sz="2800"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6406" name="Group 21"/>
            <p:cNvGrpSpPr>
              <a:grpSpLocks/>
            </p:cNvGrpSpPr>
            <p:nvPr/>
          </p:nvGrpSpPr>
          <p:grpSpPr bwMode="auto">
            <a:xfrm>
              <a:off x="2011386" y="2071678"/>
              <a:ext cx="633412" cy="1714500"/>
              <a:chOff x="1302" y="1661"/>
              <a:chExt cx="399" cy="1080"/>
            </a:xfrm>
          </p:grpSpPr>
          <p:sp>
            <p:nvSpPr>
              <p:cNvPr id="16412" name="Line 22"/>
              <p:cNvSpPr>
                <a:spLocks noChangeShapeType="1"/>
              </p:cNvSpPr>
              <p:nvPr/>
            </p:nvSpPr>
            <p:spPr bwMode="auto">
              <a:xfrm flipV="1">
                <a:off x="1302" y="1671"/>
                <a:ext cx="1" cy="1070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stealth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6413" name="Text Box 23"/>
              <p:cNvSpPr txBox="1">
                <a:spLocks noChangeArrowheads="1"/>
              </p:cNvSpPr>
              <p:nvPr/>
            </p:nvSpPr>
            <p:spPr bwMode="auto">
              <a:xfrm>
                <a:off x="1383" y="1661"/>
                <a:ext cx="318" cy="39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 i="1">
                    <a:solidFill>
                      <a:srgbClr val="FF3300"/>
                    </a:solidFill>
                    <a:latin typeface="微软雅黑" pitchFamily="34" charset="-122"/>
                    <a:ea typeface="微软雅黑" pitchFamily="34" charset="-122"/>
                  </a:rPr>
                  <a:t>F</a:t>
                </a:r>
              </a:p>
            </p:txBody>
          </p:sp>
        </p:grpSp>
        <p:grpSp>
          <p:nvGrpSpPr>
            <p:cNvPr id="16407" name="Group 24"/>
            <p:cNvGrpSpPr>
              <a:grpSpLocks/>
            </p:cNvGrpSpPr>
            <p:nvPr/>
          </p:nvGrpSpPr>
          <p:grpSpPr bwMode="auto">
            <a:xfrm>
              <a:off x="1939948" y="3727440"/>
              <a:ext cx="609600" cy="1982788"/>
              <a:chOff x="1383" y="2704"/>
              <a:chExt cx="384" cy="1249"/>
            </a:xfrm>
          </p:grpSpPr>
          <p:grpSp>
            <p:nvGrpSpPr>
              <p:cNvPr id="16408" name="Group 25"/>
              <p:cNvGrpSpPr>
                <a:grpSpLocks/>
              </p:cNvGrpSpPr>
              <p:nvPr/>
            </p:nvGrpSpPr>
            <p:grpSpPr bwMode="auto">
              <a:xfrm>
                <a:off x="1429" y="2750"/>
                <a:ext cx="338" cy="1203"/>
                <a:chOff x="1429" y="2750"/>
                <a:chExt cx="338" cy="1203"/>
              </a:xfrm>
            </p:grpSpPr>
            <p:sp>
              <p:nvSpPr>
                <p:cNvPr id="16410" name="Line 26"/>
                <p:cNvSpPr>
                  <a:spLocks noChangeShapeType="1"/>
                </p:cNvSpPr>
                <p:nvPr/>
              </p:nvSpPr>
              <p:spPr bwMode="auto">
                <a:xfrm>
                  <a:off x="1429" y="2750"/>
                  <a:ext cx="0" cy="1088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6411" name="Text Box 27"/>
                <p:cNvSpPr txBox="1">
                  <a:spLocks noChangeArrowheads="1"/>
                </p:cNvSpPr>
                <p:nvPr/>
              </p:nvSpPr>
              <p:spPr bwMode="auto">
                <a:xfrm>
                  <a:off x="1449" y="3560"/>
                  <a:ext cx="318" cy="39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800" b="1" i="1">
                      <a:solidFill>
                        <a:srgbClr val="FF3300"/>
                      </a:solidFill>
                      <a:latin typeface="微软雅黑" pitchFamily="34" charset="-122"/>
                      <a:ea typeface="微软雅黑" pitchFamily="34" charset="-122"/>
                    </a:rPr>
                    <a:t>G</a:t>
                  </a:r>
                </a:p>
              </p:txBody>
            </p:sp>
          </p:grpSp>
          <p:sp>
            <p:nvSpPr>
              <p:cNvPr id="16409" name="Oval 28"/>
              <p:cNvSpPr>
                <a:spLocks noChangeArrowheads="1"/>
              </p:cNvSpPr>
              <p:nvPr/>
            </p:nvSpPr>
            <p:spPr bwMode="auto">
              <a:xfrm>
                <a:off x="1383" y="2704"/>
                <a:ext cx="91" cy="90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zh-CN" sz="2800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15" name="Text Box 29"/>
          <p:cNvSpPr txBox="1">
            <a:spLocks noChangeArrowheads="1"/>
          </p:cNvSpPr>
          <p:nvPr/>
        </p:nvSpPr>
        <p:spPr bwMode="auto">
          <a:xfrm>
            <a:off x="6860766" y="3105333"/>
            <a:ext cx="198002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>
                <a:latin typeface="微软雅黑" pitchFamily="34" charset="-122"/>
                <a:ea typeface="微软雅黑" pitchFamily="34" charset="-122"/>
              </a:rPr>
              <a:t>向上匀速：</a:t>
            </a:r>
          </a:p>
        </p:txBody>
      </p:sp>
      <p:sp>
        <p:nvSpPr>
          <p:cNvPr id="16" name="Text Box 30"/>
          <p:cNvSpPr txBox="1">
            <a:spLocks noChangeArrowheads="1"/>
          </p:cNvSpPr>
          <p:nvPr/>
        </p:nvSpPr>
        <p:spPr bwMode="auto">
          <a:xfrm>
            <a:off x="9353580" y="3081521"/>
            <a:ext cx="93326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G</a:t>
            </a:r>
          </a:p>
        </p:txBody>
      </p:sp>
      <p:sp>
        <p:nvSpPr>
          <p:cNvPr id="17" name="Text Box 31"/>
          <p:cNvSpPr txBox="1">
            <a:spLocks noChangeArrowheads="1"/>
          </p:cNvSpPr>
          <p:nvPr/>
        </p:nvSpPr>
        <p:spPr bwMode="auto">
          <a:xfrm>
            <a:off x="6890399" y="4013383"/>
            <a:ext cx="198002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>
                <a:latin typeface="微软雅黑" pitchFamily="34" charset="-122"/>
                <a:ea typeface="微软雅黑" pitchFamily="34" charset="-122"/>
              </a:rPr>
              <a:t>向下匀速：</a:t>
            </a:r>
          </a:p>
        </p:txBody>
      </p:sp>
      <p:sp>
        <p:nvSpPr>
          <p:cNvPr id="18" name="Text Box 32"/>
          <p:cNvSpPr txBox="1">
            <a:spLocks noChangeArrowheads="1"/>
          </p:cNvSpPr>
          <p:nvPr/>
        </p:nvSpPr>
        <p:spPr bwMode="auto">
          <a:xfrm>
            <a:off x="9336360" y="4036006"/>
            <a:ext cx="93326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G</a:t>
            </a:r>
          </a:p>
        </p:txBody>
      </p:sp>
      <p:sp>
        <p:nvSpPr>
          <p:cNvPr id="19" name="Text Box 33"/>
          <p:cNvSpPr txBox="1">
            <a:spLocks noChangeArrowheads="1"/>
          </p:cNvSpPr>
          <p:nvPr/>
        </p:nvSpPr>
        <p:spPr bwMode="auto">
          <a:xfrm>
            <a:off x="7578911" y="2262881"/>
            <a:ext cx="1261884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静止：</a:t>
            </a:r>
          </a:p>
        </p:txBody>
      </p:sp>
      <p:sp>
        <p:nvSpPr>
          <p:cNvPr id="21" name="Text Box 35"/>
          <p:cNvSpPr txBox="1">
            <a:spLocks noChangeArrowheads="1"/>
          </p:cNvSpPr>
          <p:nvPr/>
        </p:nvSpPr>
        <p:spPr bwMode="auto">
          <a:xfrm>
            <a:off x="9294150" y="2213158"/>
            <a:ext cx="93326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=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G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286479" y="5630131"/>
            <a:ext cx="4862929" cy="652486"/>
          </a:xfrm>
          <a:prstGeom prst="rect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物体只受拉力和重力的作用</a:t>
            </a:r>
          </a:p>
        </p:txBody>
      </p:sp>
      <p:grpSp>
        <p:nvGrpSpPr>
          <p:cNvPr id="30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1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3" name="矩形 3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4" name="矩形 3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2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二力平衡条件的应用</a:t>
              </a:r>
            </a:p>
          </p:txBody>
        </p:sp>
      </p:grpSp>
      <p:pic>
        <p:nvPicPr>
          <p:cNvPr id="3" name="图片 2"/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77" t="13420" r="30632" b="7878"/>
          <a:stretch/>
        </p:blipFill>
        <p:spPr>
          <a:xfrm>
            <a:off x="1184525" y="2260273"/>
            <a:ext cx="3109994" cy="2653718"/>
          </a:xfrm>
          <a:prstGeom prst="rect">
            <a:avLst/>
          </a:prstGeom>
        </p:spPr>
      </p:pic>
      <p:sp>
        <p:nvSpPr>
          <p:cNvPr id="4" name="矩形 3"/>
          <p:cNvSpPr/>
          <p:nvPr/>
        </p:nvSpPr>
        <p:spPr>
          <a:xfrm>
            <a:off x="6744072" y="2132856"/>
            <a:ext cx="2096723" cy="2654257"/>
          </a:xfrm>
          <a:prstGeom prst="rect">
            <a:avLst/>
          </a:prstGeom>
          <a:noFill/>
          <a:ln w="2857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5" name="矩形 34"/>
          <p:cNvSpPr/>
          <p:nvPr/>
        </p:nvSpPr>
        <p:spPr>
          <a:xfrm>
            <a:off x="9238487" y="2132855"/>
            <a:ext cx="1250001" cy="2654257"/>
          </a:xfrm>
          <a:prstGeom prst="rect">
            <a:avLst/>
          </a:prstGeom>
          <a:noFill/>
          <a:ln w="28575"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36" name="Rectangle 16"/>
          <p:cNvSpPr>
            <a:spLocks noChangeArrowheads="1"/>
          </p:cNvSpPr>
          <p:nvPr/>
        </p:nvSpPr>
        <p:spPr bwMode="auto">
          <a:xfrm>
            <a:off x="6981954" y="5058959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运动状态</a:t>
            </a:r>
          </a:p>
        </p:txBody>
      </p:sp>
      <p:sp>
        <p:nvSpPr>
          <p:cNvPr id="37" name="Rectangle 16"/>
          <p:cNvSpPr>
            <a:spLocks noChangeArrowheads="1"/>
          </p:cNvSpPr>
          <p:nvPr/>
        </p:nvSpPr>
        <p:spPr bwMode="auto">
          <a:xfrm>
            <a:off x="9053008" y="5058957"/>
            <a:ext cx="162095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二力平衡</a:t>
            </a:r>
          </a:p>
        </p:txBody>
      </p:sp>
    </p:spTree>
    <p:extLst>
      <p:ext uri="{BB962C8B-B14F-4D97-AF65-F5344CB8AC3E}">
        <p14:creationId xmlns:p14="http://schemas.microsoft.com/office/powerpoint/2010/main" val="39745781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0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 nodeType="clickPar">
                      <p:stCondLst>
                        <p:cond delay="indefinite"/>
                      </p:stCondLst>
                      <p:childTnLst>
                        <p:par>
                          <p:cTn id="3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500"/>
                            </p:stCondLst>
                            <p:childTnLst>
                              <p:par>
                                <p:cTn id="62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  <p:bldP spid="16" grpId="0"/>
      <p:bldP spid="17" grpId="0"/>
      <p:bldP spid="18" grpId="0"/>
      <p:bldP spid="19" grpId="0"/>
      <p:bldP spid="21" grpId="0"/>
      <p:bldP spid="23" grpId="0" bldLvl="0" animBg="1"/>
      <p:bldP spid="4" grpId="0" animBg="1"/>
      <p:bldP spid="35" grpId="0" animBg="1"/>
      <p:bldP spid="36" grpId="0"/>
      <p:bldP spid="3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Rectangle 12"/>
          <p:cNvSpPr>
            <a:spLocks noChangeArrowheads="1"/>
          </p:cNvSpPr>
          <p:nvPr/>
        </p:nvSpPr>
        <p:spPr bwMode="auto">
          <a:xfrm>
            <a:off x="3304643" y="988859"/>
            <a:ext cx="222461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非平衡力</a:t>
            </a:r>
          </a:p>
        </p:txBody>
      </p:sp>
      <p:sp>
        <p:nvSpPr>
          <p:cNvPr id="17412" name="Line 13"/>
          <p:cNvSpPr>
            <a:spLocks noChangeShapeType="1"/>
          </p:cNvSpPr>
          <p:nvPr/>
        </p:nvSpPr>
        <p:spPr bwMode="auto">
          <a:xfrm>
            <a:off x="5447928" y="1287463"/>
            <a:ext cx="1631949" cy="0"/>
          </a:xfrm>
          <a:prstGeom prst="line">
            <a:avLst/>
          </a:prstGeom>
          <a:noFill/>
          <a:ln w="76200">
            <a:solidFill>
              <a:schemeClr val="accent1">
                <a:lumMod val="75000"/>
              </a:schemeClr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7413" name="Text Box 14"/>
          <p:cNvSpPr txBox="1">
            <a:spLocks noChangeArrowheads="1"/>
          </p:cNvSpPr>
          <p:nvPr/>
        </p:nvSpPr>
        <p:spPr bwMode="auto">
          <a:xfrm>
            <a:off x="7511525" y="1016119"/>
            <a:ext cx="233910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运动状态</a:t>
            </a: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改变</a:t>
            </a:r>
          </a:p>
        </p:txBody>
      </p:sp>
      <p:grpSp>
        <p:nvGrpSpPr>
          <p:cNvPr id="17414" name="组合 27670"/>
          <p:cNvGrpSpPr>
            <a:grpSpLocks/>
          </p:cNvGrpSpPr>
          <p:nvPr/>
        </p:nvGrpSpPr>
        <p:grpSpPr bwMode="auto">
          <a:xfrm>
            <a:off x="1456605" y="904676"/>
            <a:ext cx="1543051" cy="3100388"/>
            <a:chOff x="450" y="630"/>
            <a:chExt cx="729" cy="1953"/>
          </a:xfrm>
        </p:grpSpPr>
        <p:sp>
          <p:nvSpPr>
            <p:cNvPr id="17422" name="Rectangle 16"/>
            <p:cNvSpPr>
              <a:spLocks noChangeArrowheads="1"/>
            </p:cNvSpPr>
            <p:nvPr/>
          </p:nvSpPr>
          <p:spPr bwMode="auto">
            <a:xfrm>
              <a:off x="450" y="1369"/>
              <a:ext cx="545" cy="389"/>
            </a:xfrm>
            <a:prstGeom prst="rect">
              <a:avLst/>
            </a:prstGeom>
            <a:solidFill>
              <a:schemeClr val="accent5">
                <a:lumMod val="60000"/>
                <a:lumOff val="40000"/>
              </a:schemeClr>
            </a:solidFill>
            <a:ln w="19050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zh-CN" altLang="zh-CN" sz="2800"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7423" name="组合 27669"/>
            <p:cNvGrpSpPr>
              <a:grpSpLocks/>
            </p:cNvGrpSpPr>
            <p:nvPr/>
          </p:nvGrpSpPr>
          <p:grpSpPr bwMode="auto">
            <a:xfrm>
              <a:off x="722" y="630"/>
              <a:ext cx="457" cy="927"/>
              <a:chOff x="722" y="630"/>
              <a:chExt cx="457" cy="927"/>
            </a:xfrm>
          </p:grpSpPr>
          <p:sp>
            <p:nvSpPr>
              <p:cNvPr id="17429" name="Line 18"/>
              <p:cNvSpPr>
                <a:spLocks noChangeShapeType="1"/>
              </p:cNvSpPr>
              <p:nvPr/>
            </p:nvSpPr>
            <p:spPr bwMode="auto">
              <a:xfrm flipV="1">
                <a:off x="722" y="669"/>
                <a:ext cx="7" cy="888"/>
              </a:xfrm>
              <a:prstGeom prst="line">
                <a:avLst/>
              </a:prstGeom>
              <a:noFill/>
              <a:ln w="57150">
                <a:solidFill>
                  <a:srgbClr val="FF0000"/>
                </a:solidFill>
                <a:round/>
                <a:headEnd/>
                <a:tailEnd type="stealth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7430" name="Text Box 19"/>
              <p:cNvSpPr txBox="1">
                <a:spLocks noChangeArrowheads="1"/>
              </p:cNvSpPr>
              <p:nvPr/>
            </p:nvSpPr>
            <p:spPr bwMode="auto">
              <a:xfrm>
                <a:off x="791" y="630"/>
                <a:ext cx="388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 i="1">
                    <a:solidFill>
                      <a:srgbClr val="FF3300"/>
                    </a:solidFill>
                    <a:latin typeface="微软雅黑" pitchFamily="34" charset="-122"/>
                    <a:ea typeface="微软雅黑" pitchFamily="34" charset="-122"/>
                  </a:rPr>
                  <a:t>F</a:t>
                </a:r>
              </a:p>
            </p:txBody>
          </p:sp>
        </p:grpSp>
        <p:grpSp>
          <p:nvGrpSpPr>
            <p:cNvPr id="17424" name="Group 20"/>
            <p:cNvGrpSpPr>
              <a:grpSpLocks/>
            </p:cNvGrpSpPr>
            <p:nvPr/>
          </p:nvGrpSpPr>
          <p:grpSpPr bwMode="auto">
            <a:xfrm>
              <a:off x="683" y="1526"/>
              <a:ext cx="397" cy="1057"/>
              <a:chOff x="1383" y="2704"/>
              <a:chExt cx="463" cy="1232"/>
            </a:xfrm>
          </p:grpSpPr>
          <p:grpSp>
            <p:nvGrpSpPr>
              <p:cNvPr id="17425" name="Group 21"/>
              <p:cNvGrpSpPr>
                <a:grpSpLocks/>
              </p:cNvGrpSpPr>
              <p:nvPr/>
            </p:nvGrpSpPr>
            <p:grpSpPr bwMode="auto">
              <a:xfrm>
                <a:off x="1429" y="2750"/>
                <a:ext cx="417" cy="1186"/>
                <a:chOff x="1429" y="2750"/>
                <a:chExt cx="417" cy="1186"/>
              </a:xfrm>
            </p:grpSpPr>
            <p:sp>
              <p:nvSpPr>
                <p:cNvPr id="17427" name="Line 22"/>
                <p:cNvSpPr>
                  <a:spLocks noChangeShapeType="1"/>
                </p:cNvSpPr>
                <p:nvPr/>
              </p:nvSpPr>
              <p:spPr bwMode="auto">
                <a:xfrm>
                  <a:off x="1429" y="2750"/>
                  <a:ext cx="0" cy="1088"/>
                </a:xfrm>
                <a:prstGeom prst="line">
                  <a:avLst/>
                </a:prstGeom>
                <a:noFill/>
                <a:ln w="57150">
                  <a:solidFill>
                    <a:srgbClr val="FF0000"/>
                  </a:solidFill>
                  <a:round/>
                  <a:headEnd/>
                  <a:tailEnd type="stealth" w="lg" len="lg"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 sz="2800">
                    <a:latin typeface="微软雅黑" pitchFamily="34" charset="-122"/>
                    <a:ea typeface="微软雅黑" pitchFamily="34" charset="-122"/>
                  </a:endParaRPr>
                </a:p>
              </p:txBody>
            </p:sp>
            <p:sp>
              <p:nvSpPr>
                <p:cNvPr id="17428" name="Text Box 23"/>
                <p:cNvSpPr txBox="1">
                  <a:spLocks noChangeArrowheads="1"/>
                </p:cNvSpPr>
                <p:nvPr/>
              </p:nvSpPr>
              <p:spPr bwMode="auto">
                <a:xfrm>
                  <a:off x="1528" y="3552"/>
                  <a:ext cx="318" cy="3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itchFamily="34" charset="0"/>
                    <a:defRPr>
                      <a:solidFill>
                        <a:schemeClr val="tx1"/>
                      </a:solidFill>
                      <a:latin typeface="Arial" pitchFamily="34" charset="0"/>
                      <a:ea typeface="宋体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800" b="1" i="1">
                      <a:solidFill>
                        <a:srgbClr val="FF3300"/>
                      </a:solidFill>
                      <a:latin typeface="微软雅黑" pitchFamily="34" charset="-122"/>
                      <a:ea typeface="微软雅黑" pitchFamily="34" charset="-122"/>
                    </a:rPr>
                    <a:t>G</a:t>
                  </a:r>
                </a:p>
              </p:txBody>
            </p:sp>
          </p:grpSp>
          <p:sp>
            <p:nvSpPr>
              <p:cNvPr id="17426" name="Oval 24"/>
              <p:cNvSpPr>
                <a:spLocks noChangeArrowheads="1"/>
              </p:cNvSpPr>
              <p:nvPr/>
            </p:nvSpPr>
            <p:spPr bwMode="auto">
              <a:xfrm>
                <a:off x="1383" y="2704"/>
                <a:ext cx="91" cy="90"/>
              </a:xfrm>
              <a:prstGeom prst="ellipse">
                <a:avLst/>
              </a:prstGeom>
              <a:solidFill>
                <a:srgbClr val="FF0000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zh-CN" altLang="zh-CN" sz="2800">
                  <a:latin typeface="微软雅黑" pitchFamily="34" charset="-122"/>
                  <a:ea typeface="微软雅黑" pitchFamily="34" charset="-122"/>
                </a:endParaRPr>
              </a:p>
            </p:txBody>
          </p:sp>
        </p:grpSp>
      </p:grpSp>
      <p:sp>
        <p:nvSpPr>
          <p:cNvPr id="16" name="Text Box 32"/>
          <p:cNvSpPr txBox="1">
            <a:spLocks noChangeArrowheads="1"/>
          </p:cNvSpPr>
          <p:nvPr/>
        </p:nvSpPr>
        <p:spPr bwMode="auto">
          <a:xfrm>
            <a:off x="3359696" y="1784351"/>
            <a:ext cx="23788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向上加速：</a:t>
            </a:r>
          </a:p>
        </p:txBody>
      </p:sp>
      <p:sp>
        <p:nvSpPr>
          <p:cNvPr id="17" name="Text Box 33"/>
          <p:cNvSpPr txBox="1">
            <a:spLocks noChangeArrowheads="1"/>
          </p:cNvSpPr>
          <p:nvPr/>
        </p:nvSpPr>
        <p:spPr bwMode="auto">
          <a:xfrm>
            <a:off x="3359696" y="2719389"/>
            <a:ext cx="237888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向下加速：</a:t>
            </a:r>
          </a:p>
        </p:txBody>
      </p:sp>
      <p:sp>
        <p:nvSpPr>
          <p:cNvPr id="18" name="Text Box 34"/>
          <p:cNvSpPr txBox="1">
            <a:spLocks noChangeArrowheads="1"/>
          </p:cNvSpPr>
          <p:nvPr/>
        </p:nvSpPr>
        <p:spPr bwMode="auto">
          <a:xfrm>
            <a:off x="6741584" y="1784351"/>
            <a:ext cx="24955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＞</a:t>
            </a:r>
            <a:r>
              <a:rPr lang="en-US" altLang="zh-CN" sz="2800" b="1" i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G</a:t>
            </a:r>
          </a:p>
        </p:txBody>
      </p:sp>
      <p:sp>
        <p:nvSpPr>
          <p:cNvPr id="20" name="Rectangle 39"/>
          <p:cNvSpPr>
            <a:spLocks noChangeArrowheads="1"/>
          </p:cNvSpPr>
          <p:nvPr/>
        </p:nvSpPr>
        <p:spPr bwMode="auto">
          <a:xfrm>
            <a:off x="1772013" y="4943476"/>
            <a:ext cx="8644467" cy="1158074"/>
          </a:xfrm>
          <a:prstGeom prst="rect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运动状态改变，一定有力作用在物体上，并且是非平衡力。</a:t>
            </a:r>
          </a:p>
        </p:txBody>
      </p:sp>
      <p:sp>
        <p:nvSpPr>
          <p:cNvPr id="21" name="Rectangle 40"/>
          <p:cNvSpPr>
            <a:spLocks noChangeArrowheads="1"/>
          </p:cNvSpPr>
          <p:nvPr/>
        </p:nvSpPr>
        <p:spPr bwMode="auto">
          <a:xfrm>
            <a:off x="1784714" y="4144452"/>
            <a:ext cx="8608484" cy="597921"/>
          </a:xfrm>
          <a:prstGeom prst="rect">
            <a:avLst/>
          </a:prstGeom>
          <a:ln w="28575">
            <a:solidFill>
              <a:schemeClr val="accent1">
                <a:lumMod val="75000"/>
              </a:schemeClr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altLang="zh-CN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sym typeface="+mn-ea"/>
              </a:rPr>
              <a:t>有平衡力作用在物体上，运动状态不改变；</a:t>
            </a:r>
          </a:p>
        </p:txBody>
      </p:sp>
      <p:sp>
        <p:nvSpPr>
          <p:cNvPr id="23" name="Text Box 35"/>
          <p:cNvSpPr txBox="1">
            <a:spLocks noChangeArrowheads="1"/>
          </p:cNvSpPr>
          <p:nvPr/>
        </p:nvSpPr>
        <p:spPr bwMode="auto">
          <a:xfrm>
            <a:off x="6764867" y="2719389"/>
            <a:ext cx="28067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F</a:t>
            </a:r>
            <a:r>
              <a:rPr lang="zh-CN" altLang="en-US" sz="2800" b="1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＜</a:t>
            </a:r>
            <a:r>
              <a:rPr lang="en-US" altLang="zh-CN" sz="2800" b="1" i="1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G</a:t>
            </a:r>
          </a:p>
        </p:txBody>
      </p:sp>
    </p:spTree>
    <p:extLst>
      <p:ext uri="{BB962C8B-B14F-4D97-AF65-F5344CB8AC3E}">
        <p14:creationId xmlns:p14="http://schemas.microsoft.com/office/powerpoint/2010/main" val="22661647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7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2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20" grpId="0" bldLvl="0" animBg="1"/>
      <p:bldP spid="21" grpId="0" bldLvl="0" animBg="1"/>
      <p:bldP spid="23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图片 18"/>
          <p:cNvPicPr>
            <a:picLocks/>
          </p:cNvPicPr>
          <p:nvPr/>
        </p:nvPicPr>
        <p:blipFill rotWithShape="1">
          <a:blip r:embed="rId2"/>
          <a:srcRect l="21775" t="15198" r="23462" b="7742"/>
          <a:stretch/>
        </p:blipFill>
        <p:spPr>
          <a:xfrm>
            <a:off x="1919536" y="653465"/>
            <a:ext cx="1296144" cy="4719751"/>
          </a:xfrm>
          <a:prstGeom prst="rect">
            <a:avLst/>
          </a:prstGeom>
        </p:spPr>
      </p:pic>
      <p:grpSp>
        <p:nvGrpSpPr>
          <p:cNvPr id="2" name="Group 18"/>
          <p:cNvGrpSpPr>
            <a:grpSpLocks/>
          </p:cNvGrpSpPr>
          <p:nvPr/>
        </p:nvGrpSpPr>
        <p:grpSpPr bwMode="auto">
          <a:xfrm>
            <a:off x="2495600" y="4941168"/>
            <a:ext cx="1123950" cy="1671638"/>
            <a:chOff x="3933" y="2349"/>
            <a:chExt cx="531" cy="1053"/>
          </a:xfrm>
        </p:grpSpPr>
        <p:sp>
          <p:nvSpPr>
            <p:cNvPr id="18448" name="Oval 19"/>
            <p:cNvSpPr>
              <a:spLocks noChangeArrowheads="1"/>
            </p:cNvSpPr>
            <p:nvPr/>
          </p:nvSpPr>
          <p:spPr bwMode="auto">
            <a:xfrm>
              <a:off x="3933" y="2349"/>
              <a:ext cx="102" cy="136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8449" name="Group 20"/>
            <p:cNvGrpSpPr>
              <a:grpSpLocks/>
            </p:cNvGrpSpPr>
            <p:nvPr/>
          </p:nvGrpSpPr>
          <p:grpSpPr bwMode="auto">
            <a:xfrm>
              <a:off x="3984" y="2448"/>
              <a:ext cx="480" cy="954"/>
              <a:chOff x="3696" y="2784"/>
              <a:chExt cx="480" cy="954"/>
            </a:xfrm>
          </p:grpSpPr>
          <p:sp>
            <p:nvSpPr>
              <p:cNvPr id="18450" name="Line 21"/>
              <p:cNvSpPr>
                <a:spLocks noChangeShapeType="1"/>
              </p:cNvSpPr>
              <p:nvPr/>
            </p:nvSpPr>
            <p:spPr bwMode="auto">
              <a:xfrm>
                <a:off x="3696" y="2784"/>
                <a:ext cx="0" cy="794"/>
              </a:xfrm>
              <a:prstGeom prst="line">
                <a:avLst/>
              </a:prstGeom>
              <a:noFill/>
              <a:ln w="38100">
                <a:solidFill>
                  <a:srgbClr val="FF0000"/>
                </a:solidFill>
                <a:round/>
                <a:headEnd/>
                <a:tailEnd type="triangle" w="lg" len="lg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 sz="2800">
                  <a:latin typeface="微软雅黑" pitchFamily="34" charset="-122"/>
                  <a:ea typeface="微软雅黑" pitchFamily="34" charset="-122"/>
                </a:endParaRPr>
              </a:p>
            </p:txBody>
          </p:sp>
          <p:sp>
            <p:nvSpPr>
              <p:cNvPr id="18451" name="Text Box 22"/>
              <p:cNvSpPr txBox="1">
                <a:spLocks noChangeArrowheads="1"/>
              </p:cNvSpPr>
              <p:nvPr/>
            </p:nvSpPr>
            <p:spPr bwMode="auto">
              <a:xfrm>
                <a:off x="3744" y="3408"/>
                <a:ext cx="432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itchFamily="34" charset="0"/>
                  <a:defRPr>
                    <a:solidFill>
                      <a:schemeClr val="tx1"/>
                    </a:solidFill>
                    <a:latin typeface="Arial" pitchFamily="34" charset="0"/>
                    <a:ea typeface="宋体" pitchFamily="2" charset="-122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en-US" altLang="zh-CN" sz="2800" b="1" i="1">
                    <a:solidFill>
                      <a:srgbClr val="FF0000"/>
                    </a:solidFill>
                    <a:latin typeface="微软雅黑" pitchFamily="34" charset="-122"/>
                    <a:ea typeface="微软雅黑" pitchFamily="34" charset="-122"/>
                  </a:rPr>
                  <a:t>G</a:t>
                </a:r>
              </a:p>
            </p:txBody>
          </p:sp>
        </p:grpSp>
      </p:grpSp>
      <p:grpSp>
        <p:nvGrpSpPr>
          <p:cNvPr id="4" name="Group 23"/>
          <p:cNvGrpSpPr>
            <a:grpSpLocks/>
          </p:cNvGrpSpPr>
          <p:nvPr/>
        </p:nvGrpSpPr>
        <p:grpSpPr bwMode="auto">
          <a:xfrm>
            <a:off x="2603550" y="3711019"/>
            <a:ext cx="711200" cy="1412875"/>
            <a:chOff x="3696" y="1824"/>
            <a:chExt cx="336" cy="890"/>
          </a:xfrm>
        </p:grpSpPr>
        <p:sp>
          <p:nvSpPr>
            <p:cNvPr id="18446" name="Line 24"/>
            <p:cNvSpPr>
              <a:spLocks noChangeShapeType="1"/>
            </p:cNvSpPr>
            <p:nvPr/>
          </p:nvSpPr>
          <p:spPr bwMode="auto">
            <a:xfrm flipV="1">
              <a:off x="3696" y="1920"/>
              <a:ext cx="0" cy="794"/>
            </a:xfrm>
            <a:prstGeom prst="lin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8447" name="Text Box 25"/>
            <p:cNvSpPr txBox="1">
              <a:spLocks noChangeArrowheads="1"/>
            </p:cNvSpPr>
            <p:nvPr/>
          </p:nvSpPr>
          <p:spPr bwMode="auto">
            <a:xfrm>
              <a:off x="3744" y="1824"/>
              <a:ext cx="288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2800" b="1" i="1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F</a:t>
              </a:r>
            </a:p>
          </p:txBody>
        </p:sp>
      </p:grpSp>
      <p:grpSp>
        <p:nvGrpSpPr>
          <p:cNvPr id="5" name="组合 28691"/>
          <p:cNvGrpSpPr>
            <a:grpSpLocks/>
          </p:cNvGrpSpPr>
          <p:nvPr/>
        </p:nvGrpSpPr>
        <p:grpSpPr bwMode="auto">
          <a:xfrm>
            <a:off x="3875618" y="1666880"/>
            <a:ext cx="4677833" cy="1998665"/>
            <a:chOff x="2200" y="1710"/>
            <a:chExt cx="2210" cy="1259"/>
          </a:xfrm>
        </p:grpSpPr>
        <p:sp>
          <p:nvSpPr>
            <p:cNvPr id="37" name="矩形 36"/>
            <p:cNvSpPr/>
            <p:nvPr/>
          </p:nvSpPr>
          <p:spPr>
            <a:xfrm>
              <a:off x="2200" y="2187"/>
              <a:ext cx="1253" cy="315"/>
            </a:xfrm>
            <a:prstGeom prst="rect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anchor="ctr"/>
            <a:lstStyle>
              <a:lvl1pPr marL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457200" lvl="1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lvl="2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lvl="3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lvl="4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</a:lstStyle>
            <a:p>
              <a:pPr algn="ctr">
                <a:defRPr/>
              </a:pPr>
              <a:r>
                <a:rPr lang="zh-CN" altLang="en-US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已知物体受力</a:t>
              </a:r>
            </a:p>
          </p:txBody>
        </p:sp>
        <p:sp>
          <p:nvSpPr>
            <p:cNvPr id="39" name="TextBox 38"/>
            <p:cNvSpPr txBox="1"/>
            <p:nvPr/>
          </p:nvSpPr>
          <p:spPr>
            <a:xfrm>
              <a:off x="2200" y="1710"/>
              <a:ext cx="1253" cy="330"/>
            </a:xfrm>
            <a:prstGeom prst="rect">
              <a:avLst/>
            </a:prstGeom>
            <a:ln w="28575">
              <a:solidFill>
                <a:schemeClr val="accent5">
                  <a:lumMod val="60000"/>
                  <a:lumOff val="40000"/>
                </a:schemeClr>
              </a:solidFill>
            </a:ln>
          </p:spPr>
          <p:style>
            <a:lnRef idx="2">
              <a:schemeClr val="accent5"/>
            </a:lnRef>
            <a:fillRef idx="1">
              <a:schemeClr val="lt1"/>
            </a:fillRef>
            <a:effectRef idx="0">
              <a:schemeClr val="accent5"/>
            </a:effectRef>
            <a:fontRef idx="minor">
              <a:schemeClr val="dk1"/>
            </a:fontRef>
          </p:style>
          <p:txBody>
            <a:bodyPr wrap="square">
              <a:spAutoFit/>
            </a:bodyPr>
            <a:lstStyle>
              <a:lvl1pPr marL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sz="1800" b="0" i="0" u="none" kern="1200" baseline="0">
                  <a:solidFill>
                    <a:schemeClr val="tx1"/>
                  </a:solidFill>
                  <a:latin typeface="Calibri" panose="020F0502020204030204" charset="0"/>
                  <a:ea typeface="宋体" panose="02010600030101010101" pitchFamily="2" charset="-122"/>
                </a:defRPr>
              </a:lvl1pPr>
              <a:lvl2pPr marL="457200" lvl="1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2pPr>
              <a:lvl3pPr marL="914400" lvl="2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3pPr>
              <a:lvl4pPr marL="1371600" lvl="3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4pPr>
              <a:lvl5pPr marL="1828800" lvl="4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None/>
                <a:defRPr b="0" i="0" u="none" kern="1200" baseline="0"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  <a:cs typeface="+mn-cs"/>
                </a:defRPr>
              </a:lvl5pPr>
            </a:lstStyle>
            <a:p>
              <a:pPr algn="ctr">
                <a:defRPr/>
              </a:pPr>
              <a:r>
                <a:rPr lang="zh-CN" altLang="en-US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已知物体状态</a:t>
              </a:r>
            </a:p>
          </p:txBody>
        </p:sp>
        <p:sp>
          <p:nvSpPr>
            <p:cNvPr id="28683" name="TextBox 39"/>
            <p:cNvSpPr txBox="1"/>
            <p:nvPr/>
          </p:nvSpPr>
          <p:spPr>
            <a:xfrm>
              <a:off x="2200" y="2639"/>
              <a:ext cx="1253" cy="330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chemeClr val="accent5">
                  <a:lumMod val="60000"/>
                  <a:lumOff val="40000"/>
                </a:schemeClr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wrap="square">
              <a:spAutoFit/>
            </a:bodyPr>
            <a:lstStyle/>
            <a:p>
              <a:pPr algn="ctr">
                <a:defRPr/>
              </a:pPr>
              <a:r>
                <a:rPr lang="zh-CN" altLang="en-US" sz="2800" noProof="1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已知拉力大小</a:t>
              </a:r>
            </a:p>
          </p:txBody>
        </p:sp>
        <p:sp>
          <p:nvSpPr>
            <p:cNvPr id="41" name="右大括号 40"/>
            <p:cNvSpPr/>
            <p:nvPr/>
          </p:nvSpPr>
          <p:spPr>
            <a:xfrm>
              <a:off x="4261" y="1800"/>
              <a:ext cx="149" cy="1166"/>
            </a:xfrm>
            <a:prstGeom prst="rightBrace">
              <a:avLst/>
            </a:prstGeom>
            <a:ln w="28575"/>
            <a:effectLst/>
          </p:spPr>
          <p:style>
            <a:lnRef idx="3">
              <a:schemeClr val="accent4"/>
            </a:lnRef>
            <a:fillRef idx="0">
              <a:schemeClr val="accent4"/>
            </a:fillRef>
            <a:effectRef idx="2">
              <a:schemeClr val="accent4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buFontTx/>
                <a:buNone/>
                <a:defRPr/>
              </a:pPr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28678" name="TextBox 41"/>
          <p:cNvSpPr>
            <a:spLocks noChangeArrowheads="1"/>
          </p:cNvSpPr>
          <p:nvPr/>
        </p:nvSpPr>
        <p:spPr bwMode="auto">
          <a:xfrm>
            <a:off x="6347200" y="4745501"/>
            <a:ext cx="2741083" cy="823134"/>
          </a:xfrm>
          <a:prstGeom prst="roundRect">
            <a:avLst>
              <a:gd name="adj" fmla="val 16667"/>
            </a:avLst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>
            <a:spAutoFit/>
          </a:bodyPr>
          <a:lstStyle/>
          <a:p>
            <a:pPr algn="ctr">
              <a:lnSpc>
                <a:spcPct val="150000"/>
              </a:lnSpc>
              <a:buFont typeface="Wingdings" pitchFamily="2" charset="2"/>
              <a:buNone/>
              <a:defRPr/>
            </a:pPr>
            <a:r>
              <a:rPr lang="en-US" altLang="zh-CN" sz="3200" b="1" dirty="0" err="1">
                <a:solidFill>
                  <a:schemeClr val="accent2"/>
                </a:solidFill>
                <a:latin typeface="微软雅黑" pitchFamily="34" charset="-122"/>
                <a:ea typeface="微软雅黑" pitchFamily="34" charset="-122"/>
              </a:rPr>
              <a:t>求重力大小</a:t>
            </a:r>
            <a:endParaRPr lang="en-US" altLang="zh-CN" sz="3200" b="1" dirty="0">
              <a:solidFill>
                <a:schemeClr val="accent2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3" name="手杖形箭头 42"/>
          <p:cNvSpPr/>
          <p:nvPr/>
        </p:nvSpPr>
        <p:spPr>
          <a:xfrm rot="5400000">
            <a:off x="8233259" y="3293079"/>
            <a:ext cx="2430463" cy="1081616"/>
          </a:xfrm>
          <a:prstGeom prst="uturnArrow">
            <a:avLst/>
          </a:prstGeom>
          <a:solidFill>
            <a:srgbClr val="FFC000"/>
          </a:solidFill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 sz="2800">
              <a:solidFill>
                <a:schemeClr val="tx1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4" name="TextBox 43"/>
          <p:cNvSpPr txBox="1">
            <a:spLocks noChangeArrowheads="1"/>
          </p:cNvSpPr>
          <p:nvPr/>
        </p:nvSpPr>
        <p:spPr bwMode="auto">
          <a:xfrm>
            <a:off x="10192083" y="2654876"/>
            <a:ext cx="61555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二力平衡条件</a:t>
            </a:r>
          </a:p>
        </p:txBody>
      </p:sp>
      <p:sp>
        <p:nvSpPr>
          <p:cNvPr id="20" name="文本框 19"/>
          <p:cNvSpPr txBox="1"/>
          <p:nvPr/>
        </p:nvSpPr>
        <p:spPr>
          <a:xfrm>
            <a:off x="6680730" y="1666880"/>
            <a:ext cx="1612371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（</a:t>
            </a:r>
            <a:r>
              <a:rPr lang="en-US" sz="2800" u="none" spc="0" dirty="0" err="1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静止</a:t>
            </a:r>
            <a:r>
              <a:rPr lang="en-US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）</a:t>
            </a:r>
          </a:p>
        </p:txBody>
      </p:sp>
      <p:sp>
        <p:nvSpPr>
          <p:cNvPr id="21" name="文本框 20"/>
          <p:cNvSpPr txBox="1"/>
          <p:nvPr/>
        </p:nvSpPr>
        <p:spPr>
          <a:xfrm>
            <a:off x="6961297" y="2385572"/>
            <a:ext cx="1071454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  <a:r>
              <a:rPr lang="zh-CN" altLang="en-US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与</a:t>
            </a:r>
            <a:r>
              <a:rPr lang="en-US" altLang="zh-CN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G</a:t>
            </a:r>
            <a:endParaRPr lang="en-US" sz="2800" u="none" spc="0" dirty="0">
              <a:solidFill>
                <a:schemeClr val="accent1">
                  <a:lumMod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187739" y="3122449"/>
            <a:ext cx="507009" cy="53860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fontAlgn="base">
              <a:lnSpc>
                <a:spcPct val="125000"/>
              </a:lnSpc>
            </a:pPr>
            <a:r>
              <a:rPr lang="en-US" sz="2800" u="none" spc="0" dirty="0">
                <a:solidFill>
                  <a:schemeClr val="accent1">
                    <a:lumMod val="50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F</a:t>
            </a:r>
          </a:p>
        </p:txBody>
      </p:sp>
    </p:spTree>
    <p:extLst>
      <p:ext uri="{BB962C8B-B14F-4D97-AF65-F5344CB8AC3E}">
        <p14:creationId xmlns:p14="http://schemas.microsoft.com/office/powerpoint/2010/main" val="27412984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9" dur="500"/>
                                        <p:tgtEl>
                                          <p:spTgt spid="286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678" grpId="0" bldLvl="0"/>
      <p:bldP spid="44" grpId="0"/>
      <p:bldP spid="20" grpId="0"/>
      <p:bldP spid="21" grpId="0"/>
      <p:bldP spid="2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  <p:sp>
        <p:nvSpPr>
          <p:cNvPr id="7" name="矩形 1"/>
          <p:cNvSpPr>
            <a:spLocks noChangeArrowheads="1"/>
          </p:cNvSpPr>
          <p:nvPr/>
        </p:nvSpPr>
        <p:spPr bwMode="auto">
          <a:xfrm>
            <a:off x="1134533" y="1358955"/>
            <a:ext cx="9353955" cy="73866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Font typeface="Wingdings" pitchFamily="2" charset="2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一辆小车受到50 N的拉力和30 </a:t>
            </a:r>
            <a:r>
              <a:rPr lang="en-US" altLang="zh-CN" sz="2800" dirty="0" err="1">
                <a:latin typeface="微软雅黑" pitchFamily="34" charset="-122"/>
                <a:ea typeface="微软雅黑" pitchFamily="34" charset="-122"/>
              </a:rPr>
              <a:t>N的阻力，车怎样运动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？</a:t>
            </a:r>
          </a:p>
        </p:txBody>
      </p:sp>
      <p:pic>
        <p:nvPicPr>
          <p:cNvPr id="8" name="Picture 3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5483" y="4222056"/>
            <a:ext cx="3429000" cy="1314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Line 5"/>
          <p:cNvSpPr>
            <a:spLocks noChangeShapeType="1"/>
          </p:cNvSpPr>
          <p:nvPr/>
        </p:nvSpPr>
        <p:spPr bwMode="auto">
          <a:xfrm flipH="1">
            <a:off x="2791883" y="4298256"/>
            <a:ext cx="609600" cy="0"/>
          </a:xfrm>
          <a:prstGeom prst="line">
            <a:avLst/>
          </a:prstGeom>
          <a:noFill/>
          <a:ln w="15875">
            <a:solidFill>
              <a:schemeClr val="tx1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Text Box 6"/>
          <p:cNvSpPr txBox="1">
            <a:spLocks noChangeArrowheads="1"/>
          </p:cNvSpPr>
          <p:nvPr/>
        </p:nvSpPr>
        <p:spPr bwMode="auto">
          <a:xfrm>
            <a:off x="2961216" y="3826769"/>
            <a:ext cx="7112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v</a:t>
            </a:r>
          </a:p>
        </p:txBody>
      </p:sp>
      <p:sp>
        <p:nvSpPr>
          <p:cNvPr id="11" name="Oval 9"/>
          <p:cNvSpPr>
            <a:spLocks noChangeArrowheads="1"/>
          </p:cNvSpPr>
          <p:nvPr/>
        </p:nvSpPr>
        <p:spPr bwMode="auto">
          <a:xfrm>
            <a:off x="3909483" y="4742756"/>
            <a:ext cx="203200" cy="152400"/>
          </a:xfrm>
          <a:prstGeom prst="ellipse">
            <a:avLst/>
          </a:prstGeom>
          <a:solidFill>
            <a:srgbClr val="CC0000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" name="Group 10"/>
          <p:cNvGrpSpPr>
            <a:grpSpLocks/>
          </p:cNvGrpSpPr>
          <p:nvPr/>
        </p:nvGrpSpPr>
        <p:grpSpPr bwMode="auto">
          <a:xfrm>
            <a:off x="4011083" y="4818957"/>
            <a:ext cx="711200" cy="1128713"/>
            <a:chOff x="4128" y="2544"/>
            <a:chExt cx="336" cy="711"/>
          </a:xfrm>
        </p:grpSpPr>
        <p:sp>
          <p:nvSpPr>
            <p:cNvPr id="13" name="Line 11"/>
            <p:cNvSpPr>
              <a:spLocks noChangeShapeType="1"/>
            </p:cNvSpPr>
            <p:nvPr/>
          </p:nvSpPr>
          <p:spPr bwMode="auto">
            <a:xfrm>
              <a:off x="4128" y="2544"/>
              <a:ext cx="0" cy="52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4" name="Text Box 12"/>
            <p:cNvSpPr txBox="1">
              <a:spLocks noChangeArrowheads="1"/>
            </p:cNvSpPr>
            <p:nvPr/>
          </p:nvSpPr>
          <p:spPr bwMode="auto">
            <a:xfrm>
              <a:off x="4176" y="2928"/>
              <a:ext cx="288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2800" b="1" i="1">
                  <a:solidFill>
                    <a:srgbClr val="003366"/>
                  </a:solidFill>
                  <a:latin typeface="微软雅黑" pitchFamily="34" charset="-122"/>
                  <a:ea typeface="微软雅黑" pitchFamily="34" charset="-122"/>
                </a:rPr>
                <a:t>G</a:t>
              </a:r>
            </a:p>
          </p:txBody>
        </p:sp>
      </p:grpSp>
      <p:grpSp>
        <p:nvGrpSpPr>
          <p:cNvPr id="15" name="Group 13"/>
          <p:cNvGrpSpPr>
            <a:grpSpLocks/>
          </p:cNvGrpSpPr>
          <p:nvPr/>
        </p:nvGrpSpPr>
        <p:grpSpPr bwMode="auto">
          <a:xfrm>
            <a:off x="4011083" y="3752156"/>
            <a:ext cx="914400" cy="1066800"/>
            <a:chOff x="4128" y="1872"/>
            <a:chExt cx="432" cy="672"/>
          </a:xfrm>
        </p:grpSpPr>
        <p:sp>
          <p:nvSpPr>
            <p:cNvPr id="16" name="Line 14"/>
            <p:cNvSpPr>
              <a:spLocks noChangeShapeType="1"/>
            </p:cNvSpPr>
            <p:nvPr/>
          </p:nvSpPr>
          <p:spPr bwMode="auto">
            <a:xfrm flipV="1">
              <a:off x="4128" y="2016"/>
              <a:ext cx="0" cy="528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lg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7" name="Text Box 15"/>
            <p:cNvSpPr txBox="1">
              <a:spLocks noChangeArrowheads="1"/>
            </p:cNvSpPr>
            <p:nvPr/>
          </p:nvSpPr>
          <p:spPr bwMode="auto">
            <a:xfrm>
              <a:off x="4176" y="1872"/>
              <a:ext cx="384" cy="3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itchFamily="34" charset="0"/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altLang="zh-CN" sz="2800" b="1" i="1">
                  <a:latin typeface="微软雅黑" pitchFamily="34" charset="-122"/>
                  <a:ea typeface="微软雅黑" pitchFamily="34" charset="-122"/>
                </a:rPr>
                <a:t>N</a:t>
              </a:r>
            </a:p>
          </p:txBody>
        </p:sp>
      </p:grpSp>
      <p:sp>
        <p:nvSpPr>
          <p:cNvPr id="18" name="Line 17"/>
          <p:cNvSpPr>
            <a:spLocks noChangeShapeType="1"/>
          </p:cNvSpPr>
          <p:nvPr/>
        </p:nvSpPr>
        <p:spPr bwMode="auto">
          <a:xfrm flipH="1">
            <a:off x="2588683" y="4818956"/>
            <a:ext cx="1422400" cy="0"/>
          </a:xfrm>
          <a:prstGeom prst="line">
            <a:avLst/>
          </a:prstGeom>
          <a:noFill/>
          <a:ln w="25400">
            <a:solidFill>
              <a:srgbClr val="0033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9" name="Text Box 18"/>
          <p:cNvSpPr txBox="1">
            <a:spLocks noChangeArrowheads="1"/>
          </p:cNvSpPr>
          <p:nvPr/>
        </p:nvSpPr>
        <p:spPr bwMode="auto">
          <a:xfrm>
            <a:off x="931334" y="4514156"/>
            <a:ext cx="196214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=50 N</a:t>
            </a:r>
          </a:p>
        </p:txBody>
      </p:sp>
      <p:sp>
        <p:nvSpPr>
          <p:cNvPr id="20" name="Line 20"/>
          <p:cNvSpPr>
            <a:spLocks noChangeShapeType="1"/>
          </p:cNvSpPr>
          <p:nvPr/>
        </p:nvSpPr>
        <p:spPr bwMode="auto">
          <a:xfrm>
            <a:off x="4011083" y="4818956"/>
            <a:ext cx="1422400" cy="0"/>
          </a:xfrm>
          <a:prstGeom prst="line">
            <a:avLst/>
          </a:prstGeom>
          <a:noFill/>
          <a:ln w="25400">
            <a:solidFill>
              <a:srgbClr val="003366"/>
            </a:solidFill>
            <a:round/>
            <a:headEnd/>
            <a:tailEnd type="triangl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1" name="Text Box 21"/>
          <p:cNvSpPr txBox="1">
            <a:spLocks noChangeArrowheads="1"/>
          </p:cNvSpPr>
          <p:nvPr/>
        </p:nvSpPr>
        <p:spPr bwMode="auto">
          <a:xfrm>
            <a:off x="5433484" y="4514156"/>
            <a:ext cx="20701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altLang="zh-CN" sz="2800" b="1" i="1">
                <a:latin typeface="微软雅黑" pitchFamily="34" charset="-122"/>
                <a:ea typeface="微软雅黑" pitchFamily="34" charset="-122"/>
              </a:rPr>
              <a:t>F</a:t>
            </a:r>
            <a:r>
              <a:rPr lang="en-US" altLang="zh-CN" sz="2800" b="1" baseline="-25000">
                <a:latin typeface="微软雅黑" pitchFamily="34" charset="-122"/>
                <a:ea typeface="微软雅黑" pitchFamily="34" charset="-122"/>
              </a:rPr>
              <a:t>2</a:t>
            </a:r>
            <a:r>
              <a:rPr lang="en-US" altLang="zh-CN" sz="2800" b="1">
                <a:latin typeface="微软雅黑" pitchFamily="34" charset="-122"/>
                <a:ea typeface="微软雅黑" pitchFamily="34" charset="-122"/>
              </a:rPr>
              <a:t>=30 N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7512049" y="2581375"/>
            <a:ext cx="3136900" cy="523220"/>
          </a:xfrm>
          <a:prstGeom prst="rect">
            <a:avLst/>
          </a:prstGeom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marL="0" lvl="0" indent="0" algn="ctr" defTabSz="914400" eaLnBrk="1" latinLnBrk="0" hangingPunct="1">
              <a:lnSpc>
                <a:spcPct val="100000"/>
              </a:lnSpc>
              <a:buNone/>
              <a:defRPr sz="2800" b="0" i="0" u="none" baseline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defRPr>
            </a:lvl1pPr>
            <a:lvl2pPr lvl="1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lvl="2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lvl="3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lvl="4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</a:lstStyle>
          <a:p>
            <a:r>
              <a:rPr lang="zh-CN" altLang="en-US" noProof="1">
                <a:sym typeface="+mn-ea"/>
              </a:rPr>
              <a:t>已知物体受力</a:t>
            </a:r>
          </a:p>
        </p:txBody>
      </p:sp>
      <p:sp>
        <p:nvSpPr>
          <p:cNvPr id="23" name="下箭头 22"/>
          <p:cNvSpPr/>
          <p:nvPr/>
        </p:nvSpPr>
        <p:spPr>
          <a:xfrm>
            <a:off x="8675158" y="3356992"/>
            <a:ext cx="666749" cy="2084353"/>
          </a:xfrm>
          <a:prstGeom prst="downArrow">
            <a:avLst>
              <a:gd name="adj1" fmla="val 41688"/>
              <a:gd name="adj2" fmla="val 31818"/>
            </a:avLst>
          </a:prstGeom>
          <a:ln>
            <a:noFill/>
          </a:ln>
        </p:spPr>
        <p:style>
          <a:lnRef idx="2">
            <a:schemeClr val="accent2">
              <a:shade val="50000"/>
            </a:schemeClr>
          </a:lnRef>
          <a:fillRef idx="1">
            <a:schemeClr val="accent2"/>
          </a:fillRef>
          <a:effectRef idx="0">
            <a:schemeClr val="accent2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 sz="2800">
              <a:solidFill>
                <a:schemeClr val="tx1"/>
              </a:solidFill>
              <a:latin typeface="微软雅黑" pitchFamily="34" charset="-122"/>
              <a:ea typeface="微软雅黑" pitchFamily="34" charset="-122"/>
              <a:sym typeface="+mn-ea"/>
            </a:endParaRPr>
          </a:p>
        </p:txBody>
      </p:sp>
      <p:sp>
        <p:nvSpPr>
          <p:cNvPr id="24" name="TextBox 23"/>
          <p:cNvSpPr txBox="1">
            <a:spLocks noChangeArrowheads="1"/>
          </p:cNvSpPr>
          <p:nvPr/>
        </p:nvSpPr>
        <p:spPr bwMode="auto">
          <a:xfrm>
            <a:off x="9646047" y="3284984"/>
            <a:ext cx="615553" cy="22467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eaVert" wrap="none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/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二力平衡条件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7495604" y="5661248"/>
            <a:ext cx="3136900" cy="523220"/>
          </a:xfrm>
          <a:prstGeom prst="rect">
            <a:avLst/>
          </a:prstGeom>
          <a:ln w="28575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defPPr>
              <a:defRPr lang="zh-CN"/>
            </a:defPPr>
            <a:lvl1pPr marL="0" lvl="0" indent="0" algn="ctr" defTabSz="914400" eaLnBrk="1" latinLnBrk="0" hangingPunct="1">
              <a:lnSpc>
                <a:spcPct val="100000"/>
              </a:lnSpc>
              <a:buNone/>
              <a:defRPr sz="2800" b="0" i="0" u="none" baseline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defRPr>
            </a:lvl1pPr>
            <a:lvl2pPr lvl="1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lvl="2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lvl="3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lvl="4" indent="0" defTabSz="914400" eaLnBrk="1" latinLnBrk="0" hangingPunct="1">
              <a:lnSpc>
                <a:spcPct val="100000"/>
              </a:lnSpc>
              <a:buNone/>
              <a:defRPr b="0" i="0" u="none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</a:lstStyle>
          <a:p>
            <a:r>
              <a:rPr lang="zh-CN" altLang="en-US" noProof="1">
                <a:sym typeface="+mn-ea"/>
              </a:rPr>
              <a:t>物体运动状态</a:t>
            </a:r>
          </a:p>
        </p:txBody>
      </p:sp>
    </p:spTree>
    <p:extLst>
      <p:ext uri="{BB962C8B-B14F-4D97-AF65-F5344CB8AC3E}">
        <p14:creationId xmlns:p14="http://schemas.microsoft.com/office/powerpoint/2010/main" val="8653429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bldLvl="0" animBg="1"/>
      <p:bldP spid="23" grpId="0" bldLvl="0" animBg="1"/>
      <p:bldP spid="24" grpId="0"/>
      <p:bldP spid="25" grpId="0" bldLvl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 23">
            <a:extLst>
              <a:ext uri="{FF2B5EF4-FFF2-40B4-BE49-F238E27FC236}">
                <a16:creationId xmlns:a16="http://schemas.microsoft.com/office/drawing/2014/main" id="{3F8B5A9B-CF47-45F7-9867-ED6C6EB8B5F9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77259C0A-BA00-4290-B114-083C5B35BFD6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B4997B1F-EA39-4447-918F-81DB107BE9C6}"/>
              </a:ext>
            </a:extLst>
          </p:cNvPr>
          <p:cNvSpPr/>
          <p:nvPr/>
        </p:nvSpPr>
        <p:spPr bwMode="auto">
          <a:xfrm rot="19800000">
            <a:off x="6964945" y="1151925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DA2A9033-46DC-457B-84CB-70FBDB81C7AF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2C69644F-C2DF-4BCA-8BB7-3817534D1614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1BF4FB33-2659-403D-B6FD-51D72553F71E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02C8136F-A153-4E53-8829-70C4DE2F5711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72A2F057-14D1-45A9-9624-C7356BE423C3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5A4CEC20-AD5A-4990-9E08-7A1E2A94007C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1F7F9FD2-5191-4B5D-8393-6D7F2B942D6A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B5994977-003E-4C9D-B0A2-DEF3D121BBE3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FC3A0384-EE5F-452D-B818-C7862EC8607B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8E3F75AA-8A78-47B3-9C31-FF14316BCE19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A097F865-DA61-4471-8EFC-B210A7180C75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72AC7103-D61A-4AC6-9A15-7E7521924BC2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618798AA-76DB-4F5D-A9AF-0D8D466E7F18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9E3B0D70-2835-4923-999B-A8FD2908C957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431E7D18-737C-4111-938E-BB676463AFC4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1E38726C-23BC-4D57-B79B-13ECC8CF1F6F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E6F48ACA-E5C5-457A-ABC1-5129DDE4C1E5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F5BC0806-3C0D-4033-98F4-F55FE2C12A00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11E023EA-0FCC-4269-BC90-FD81E73AD3CE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B561619C-49D2-4945-98B5-2DC026C14E45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CB6284E7-A876-417C-B922-98D28B710871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4919B819-52A1-4BE0-821D-6A0A22FE147E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ECAB8C29-C95C-4754-B662-4CF4B48D42A8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C3EF63B-C89A-413D-9C8B-88734B552B83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70DD3BD-7EE7-40E7-8A69-5B3EE95DA2E9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6B2E5945-2C55-4A94-A186-0CC44928D6E1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51B2AE22-C905-4956-86FE-E88EA492CC6B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EE163973-AEF0-4BA9-8B22-D977E449025D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B762F646-1D5C-4A0C-8A5F-DEB8C3CA6A55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DE0512C1-6CDE-4081-B9C2-88776BBBA42D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C4FFE298-96A1-46C7-B05B-3C912E52D74F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1FE16230-49DB-439C-A918-CD4513F82FF8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C9FFCF8F-4FA1-40E2-9B9C-E3F8748D1F0F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A9A39370-2766-4EEB-9EAE-5FF5D48F91F9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733DFED7-F0F2-46C9-8FF0-450B35934657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EBEE056C-AF6D-447E-B1C6-72EAB9C0CB40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250D89F-EDFA-453D-B84B-DAB2165DC01F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298BF236-0B2F-496D-AC4E-70E622425EA4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7714EAD-0594-4BB9-9D4D-08B6EAF228F6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4A809DA0-4F14-4996-A537-6E240FEFB0F8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7184408B-942A-4BC7-BE14-59244F3569F3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36EEDBCC-BA0F-4622-B97D-96AD1EB5DCD6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FB70296E-6808-42F2-96E3-500AC3986FCF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0CFA5071-D562-49C5-B142-BEBECA6F3FCE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1C711FE9-606A-4BFE-85AB-422E056A59A9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D864E859-A65F-4C22-82FE-F01CD925D1BB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4DFC8B19-7828-401B-8BF7-0C247DB84E29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F21C4650-EC07-429D-8A0D-F0263595CB51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8506744D-3FA0-49CB-A051-8ED62972C451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7CC8DABB-281A-43CE-AE10-04A9D96233EC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BAEAA279-901A-4355-8A43-631189BFFFDA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60C31E43-B3DF-44B6-808E-BB09CB65C6C7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86796BD5-D5A1-404D-8830-20080A9324F3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35D60478-BEA5-461F-AE03-754BBB41CDF1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A1F5FD92-499D-4537-AEFF-FC280B56EDFB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>
            <a:grpSpLocks/>
          </p:cNvGrpSpPr>
          <p:nvPr/>
        </p:nvGrpSpPr>
        <p:grpSpPr bwMode="auto">
          <a:xfrm>
            <a:off x="-32450" y="394878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观察与思考</a:t>
              </a:r>
            </a:p>
          </p:txBody>
        </p:sp>
      </p:grpSp>
      <p:pic>
        <p:nvPicPr>
          <p:cNvPr id="7" name="图片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19536" y="1772816"/>
            <a:ext cx="3229650" cy="2413856"/>
          </a:xfrm>
          <a:prstGeom prst="rect">
            <a:avLst/>
          </a:prstGeom>
        </p:spPr>
      </p:pic>
      <p:pic>
        <p:nvPicPr>
          <p:cNvPr id="8" name="图片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96000" y="1772816"/>
            <a:ext cx="3888432" cy="2377656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487488" y="4509120"/>
            <a:ext cx="9217024" cy="130888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rgbClr val="008080"/>
                </a:solidFill>
                <a:latin typeface="微软雅黑" pitchFamily="34" charset="-122"/>
                <a:ea typeface="微软雅黑" pitchFamily="34" charset="-122"/>
              </a:rPr>
              <a:t>不受力的作用时，运动的物体做匀速直线运动，受到力作用的高铁可以做匀速直线运动吗？</a:t>
            </a:r>
          </a:p>
        </p:txBody>
      </p:sp>
    </p:spTree>
    <p:extLst>
      <p:ext uri="{BB962C8B-B14F-4D97-AF65-F5344CB8AC3E}">
        <p14:creationId xmlns:p14="http://schemas.microsoft.com/office/powerpoint/2010/main" val="13102243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6702A3AA-4C06-498F-A01B-7F6BEB0DD20B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4F88E7B4-4858-48DE-BE42-EC63BD958ADC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F0183D13-DD49-4B53-AF11-89D38598A519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7A70B104-6D03-4857-85DE-367F2146E233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4B1484B8-6A5F-4185-8966-AD71ECDB62BF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7A923238-C5D4-40CD-99BE-121B48725603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76D7795F-5757-4524-8345-E022B958EC90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B91AF9B6-D34F-4A89-BF4B-3579203756D3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56F0A33A-F557-4C0A-97CE-AE062FCB720D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FBF5E2E0-58CB-4C4B-948E-FD4382071294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C9120472-47AA-49C3-AC24-15D788C640C2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2FC58445-0025-4568-B74F-A037C400A9FC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55F26B64-64DE-40ED-82BE-27A3609A21F4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3DA450F5-A86B-4CAA-A621-8FB859796025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917FC868-6A53-461B-8638-4F699F422FB3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6FFAF833-C751-43D5-AA48-C1D7500619E1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74C4A1AA-5261-4DE5-9EF7-C458802543BC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9E69575-B4DC-4A9F-B2F3-7BF422F3A18B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8A3F2B72-8D60-4C8D-B137-02DBA9504C01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90A73536-9F15-4BBE-8484-348DDD48BEBB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980C45EE-68E1-4732-8BD3-88FD48228ADC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22D03B9A-7531-4873-A600-E8C2B04B0866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C0DB42FE-3DFE-4E9B-9D0D-25DE8B2438CA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A94C4A95-0264-4F25-AE57-FA60A8E51948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0DCA4EAE-E905-4A4B-8349-89D104CF2396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EC43AD3-EF07-4193-B197-FEDBD736F853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032CB8B0-861C-45E8-9C13-FE6F9B7D83ED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FBF466DF-77B3-4358-A1DC-D3B98D24E9DB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2C195114-236B-48C0-A91B-BA49FF574D8E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900CB72E-D547-46B6-B099-03CB3DF491EF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6D2D3E70-B859-4BDF-ABC6-BF79875F0255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14FF26D3-216D-4A59-A741-915CF1E58306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0FC51640-102F-4C4D-BB0B-7527491FA47F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045259C6-3BDB-4A78-910E-58C9C694168F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C287DFF1-C830-483C-BBDD-78AB97595C6C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FF516321-9B86-4E4E-9F98-8F284FB7E601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FE232B31-04B7-4C62-9EA9-440267A802F4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FC139850-4B89-4EB9-A34C-AFBCA6AA9161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A67B6075-5047-42EE-9AF5-C99247A436CF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4185F67-7D5A-4468-A214-F18D8DA5CB38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D34A2F12-66B9-4342-957D-BAEAF67DAA30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07BBD42F-2D33-4F35-A6AB-A4BB17633D8D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20FEDCE9-2031-4C97-9C1E-FAE3D5D95B44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0AC64234-12FE-4E31-B980-142C6D3BF69F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3C3267E-71FB-450A-BEF8-6B10E676B6E3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8E02CE9A-36A7-46D2-B5D9-6477D9ADB742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421293CD-4794-4FEF-A0A0-28AA1301351A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9FCAEC4A-12AC-4A99-9549-3D494C925288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8AA61438-3FA6-48B9-A5E3-4F36705968E5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40F359FE-89D0-49D4-938F-D8DB01007377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9BA5401A-03A0-4778-9278-1BBCDEBB2F1B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ABB2D703-8CEA-42D7-866C-8962FED453BE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4B769951-FFC0-4AD7-84B8-CF00E672AD2A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CE557E8C-866A-41EF-B0C4-301A4BFFEDA1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3EC5498D-6D1A-4934-8F51-AB81D079CD3F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1CD64B9E-C3C4-4E67-880D-1549B6563E4B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F5F3AA8E-89D6-4DA2-9C60-E9AF66E2F049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F4B23576-C53A-4CE4-81C2-8FFCF4593C4B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5" name="矩形 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6" name="矩形 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  <p:sp>
        <p:nvSpPr>
          <p:cNvPr id="7" name="Rectangle 2"/>
          <p:cNvSpPr txBox="1">
            <a:spLocks noChangeArrowheads="1"/>
          </p:cNvSpPr>
          <p:nvPr/>
        </p:nvSpPr>
        <p:spPr bwMode="auto">
          <a:xfrm>
            <a:off x="1055440" y="1291163"/>
            <a:ext cx="10153128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820738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228725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36713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ct val="150000"/>
              </a:lnSpc>
              <a:buFont typeface="Wingdings" pitchFamily="2" charset="2"/>
              <a:buNone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起重机以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1 m/s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的速度匀速吊起一个重物，钢丝绳对重物的拉力是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6 000 N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。若起重机吊着这个物体以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2 m/s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的速度匀速下降，这时钢丝绳对重物的拉力是（        ）</a:t>
            </a:r>
          </a:p>
          <a:p>
            <a:pPr>
              <a:lnSpc>
                <a:spcPct val="150000"/>
              </a:lnSpc>
              <a:buFont typeface="Wingdings" pitchFamily="2" charset="2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A.12 000 N	  B.6 000 N	 </a:t>
            </a:r>
            <a:br>
              <a:rPr lang="en-US" altLang="zh-CN" sz="2800" dirty="0">
                <a:latin typeface="微软雅黑" pitchFamily="34" charset="-122"/>
                <a:ea typeface="微软雅黑" pitchFamily="34" charset="-122"/>
              </a:rPr>
            </a:b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C.3 000 N	           D.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无法判定</a:t>
            </a:r>
          </a:p>
        </p:txBody>
      </p:sp>
      <p:sp>
        <p:nvSpPr>
          <p:cNvPr id="8" name="TextBox 7"/>
          <p:cNvSpPr txBox="1">
            <a:spLocks noChangeArrowheads="1"/>
          </p:cNvSpPr>
          <p:nvPr/>
        </p:nvSpPr>
        <p:spPr bwMode="auto">
          <a:xfrm>
            <a:off x="6023992" y="2700209"/>
            <a:ext cx="442750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en-US" altLang="zh-CN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endParaRPr lang="zh-CN" altLang="en-US" sz="32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4036131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66" name="Picture 10" descr="RY-10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3363"/>
          <a:stretch>
            <a:fillRect/>
          </a:stretch>
        </p:blipFill>
        <p:spPr bwMode="auto">
          <a:xfrm>
            <a:off x="1900468" y="2653554"/>
            <a:ext cx="2356634" cy="18695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" name="矩形 18">
            <a:extLst>
              <a:ext uri="{FF2B5EF4-FFF2-40B4-BE49-F238E27FC236}">
                <a16:creationId xmlns:a16="http://schemas.microsoft.com/office/drawing/2014/main" id="{E51CBA3E-7803-403D-A45E-08A91C01AAB8}"/>
              </a:ext>
            </a:extLst>
          </p:cNvPr>
          <p:cNvSpPr/>
          <p:nvPr/>
        </p:nvSpPr>
        <p:spPr>
          <a:xfrm>
            <a:off x="1497277" y="4716897"/>
            <a:ext cx="3950651" cy="1674300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一对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平衡力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：</a:t>
            </a:r>
            <a:endParaRPr lang="en-US" altLang="zh-CN" sz="2800" kern="100" dirty="0">
              <a:latin typeface="微软雅黑" pitchFamily="34" charset="-122"/>
              <a:ea typeface="微软雅黑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ts val="0"/>
              </a:spcBef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书受到的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重力</a:t>
            </a:r>
            <a:r>
              <a:rPr lang="en-US" altLang="zh-CN" sz="2800" i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G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与桌面对书的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支持力</a:t>
            </a:r>
            <a:r>
              <a:rPr lang="en-US" altLang="zh-CN" sz="2800" i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F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。</a:t>
            </a:r>
            <a:endParaRPr lang="zh-CN" altLang="en-US" sz="2800" dirty="0">
              <a:latin typeface="微软雅黑" pitchFamily="34" charset="-122"/>
              <a:ea typeface="微软雅黑" pitchFamily="34" charset="-122"/>
            </a:endParaRPr>
          </a:p>
        </p:txBody>
      </p:sp>
      <p:pic>
        <p:nvPicPr>
          <p:cNvPr id="20" name="Picture 10" descr="RY-10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552"/>
          <a:stretch>
            <a:fillRect/>
          </a:stretch>
        </p:blipFill>
        <p:spPr bwMode="auto">
          <a:xfrm>
            <a:off x="7176121" y="2698818"/>
            <a:ext cx="2232248" cy="17790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矩形 20">
            <a:extLst>
              <a:ext uri="{FF2B5EF4-FFF2-40B4-BE49-F238E27FC236}">
                <a16:creationId xmlns:a16="http://schemas.microsoft.com/office/drawing/2014/main" id="{35B6CB95-3236-4CB7-879B-BF87743073CE}"/>
              </a:ext>
            </a:extLst>
          </p:cNvPr>
          <p:cNvSpPr/>
          <p:nvPr/>
        </p:nvSpPr>
        <p:spPr>
          <a:xfrm>
            <a:off x="6816080" y="4711779"/>
            <a:ext cx="4032448" cy="1674300"/>
          </a:xfrm>
          <a:prstGeom prst="rect">
            <a:avLst/>
          </a:prstGeom>
        </p:spPr>
        <p:txBody>
          <a:bodyPr wrap="square" lIns="121917" tIns="60958" rIns="121917" bIns="60958">
            <a:sp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一对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相互作用力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：</a:t>
            </a:r>
            <a:endParaRPr lang="en-US" altLang="zh-CN" sz="2800" kern="100" dirty="0">
              <a:latin typeface="微软雅黑" pitchFamily="34" charset="-122"/>
              <a:ea typeface="微软雅黑" pitchFamily="34" charset="-122"/>
              <a:cs typeface="Times New Roman" panose="02020603050405020304" pitchFamily="18" charset="0"/>
            </a:endParaRPr>
          </a:p>
          <a:p>
            <a:pPr>
              <a:lnSpc>
                <a:spcPct val="120000"/>
              </a:lnSpc>
              <a:spcBef>
                <a:spcPts val="0"/>
              </a:spcBef>
              <a:defRPr/>
            </a:pP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桌面对书的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支持力</a:t>
            </a:r>
            <a:r>
              <a:rPr lang="en-US" altLang="zh-CN" sz="2800" i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F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与书对桌面的</a:t>
            </a:r>
            <a:r>
              <a:rPr lang="zh-CN" altLang="en-US" sz="2800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压力</a:t>
            </a:r>
            <a:r>
              <a:rPr lang="en-US" altLang="zh-CN" sz="2800" i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F′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。</a:t>
            </a:r>
            <a:endParaRPr lang="zh-CN" altLang="en-US" sz="2800" dirty="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矩形 9">
            <a:extLst>
              <a:ext uri="{FF2B5EF4-FFF2-40B4-BE49-F238E27FC236}">
                <a16:creationId xmlns:a16="http://schemas.microsoft.com/office/drawing/2014/main" id="{41AFB49E-1A8D-4D39-A1EA-1A3ABC7105FC}"/>
              </a:ext>
            </a:extLst>
          </p:cNvPr>
          <p:cNvSpPr/>
          <p:nvPr/>
        </p:nvSpPr>
        <p:spPr>
          <a:xfrm>
            <a:off x="1631504" y="1399419"/>
            <a:ext cx="9031895" cy="1157236"/>
          </a:xfrm>
          <a:prstGeom prst="rect">
            <a:avLst/>
          </a:prstGeom>
          <a:ln w="28575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lIns="121917" tIns="60958" rIns="121917" bIns="60958">
            <a:spAutoFit/>
          </a:bodyPr>
          <a:lstStyle/>
          <a:p>
            <a:pPr>
              <a:lnSpc>
                <a:spcPct val="120000"/>
              </a:lnSpc>
              <a:spcBef>
                <a:spcPts val="0"/>
              </a:spcBef>
              <a:defRPr/>
            </a:pPr>
            <a:r>
              <a:rPr lang="zh-CN" altLang="zh-CN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力总是成对出现的，把其中的一个力叫</a:t>
            </a:r>
            <a:r>
              <a:rPr lang="zh-CN" altLang="zh-CN" sz="2800" b="1" kern="100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作用力</a:t>
            </a:r>
            <a:r>
              <a:rPr lang="zh-CN" altLang="zh-CN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，另一个力叫</a:t>
            </a:r>
            <a:r>
              <a:rPr lang="zh-CN" altLang="zh-CN" sz="2800" b="1" kern="100" dirty="0">
                <a:solidFill>
                  <a:schemeClr val="accent2"/>
                </a:solidFill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反作用力</a:t>
            </a:r>
            <a:r>
              <a:rPr lang="zh-CN" altLang="zh-CN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，作用力与反作用力是一对相互作用力</a:t>
            </a:r>
            <a:r>
              <a:rPr lang="zh-CN" altLang="en-US" sz="2800" kern="100" dirty="0">
                <a:latin typeface="微软雅黑" pitchFamily="34" charset="-122"/>
                <a:ea typeface="微软雅黑" pitchFamily="34" charset="-122"/>
                <a:cs typeface="Times New Roman" panose="02020603050405020304" pitchFamily="18" charset="0"/>
              </a:rPr>
              <a:t>。</a:t>
            </a:r>
            <a:endParaRPr lang="zh-CN" altLang="en-US" sz="2800" dirty="0"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12" name="组合 9"/>
          <p:cNvGrpSpPr>
            <a:grpSpLocks/>
          </p:cNvGrpSpPr>
          <p:nvPr/>
        </p:nvGrpSpPr>
        <p:grpSpPr bwMode="auto">
          <a:xfrm>
            <a:off x="-101600" y="404813"/>
            <a:ext cx="5345123" cy="523220"/>
            <a:chOff x="0" y="623478"/>
            <a:chExt cx="4711617" cy="459160"/>
          </a:xfrm>
        </p:grpSpPr>
        <p:grpSp>
          <p:nvGrpSpPr>
            <p:cNvPr id="1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939955" cy="4591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平衡力与相互作用力的区别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723713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4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94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1" grpId="0"/>
      <p:bldP spid="10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1" name="内容占位符 1"/>
          <p:cNvSpPr txBox="1">
            <a:spLocks noChangeArrowheads="1"/>
          </p:cNvSpPr>
          <p:nvPr/>
        </p:nvSpPr>
        <p:spPr bwMode="auto">
          <a:xfrm>
            <a:off x="1058696" y="1268760"/>
            <a:ext cx="10365896" cy="39682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/>
          <a:lstStyle>
            <a:lvl1pPr indent="719138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indent="0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长方体木箱放在水平地面上，木箱上放一木块，则下列分析正确的是（        ）</a:t>
            </a:r>
            <a:endParaRPr lang="en-US" altLang="zh-CN" sz="2800" dirty="0">
              <a:latin typeface="微软雅黑" pitchFamily="34" charset="-122"/>
              <a:ea typeface="微软雅黑" pitchFamily="34" charset="-122"/>
            </a:endParaRPr>
          </a:p>
          <a:p>
            <a:pPr indent="0">
              <a:lnSpc>
                <a:spcPct val="150000"/>
              </a:lnSpc>
              <a:buFont typeface="Arial" pitchFamily="34" charset="0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．木箱受到的重力和地面对木箱的支持力是一对平衡力</a:t>
            </a:r>
          </a:p>
          <a:p>
            <a:pPr indent="0">
              <a:lnSpc>
                <a:spcPct val="150000"/>
              </a:lnSpc>
              <a:buFont typeface="Arial" pitchFamily="34" charset="0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．木箱对木块的支持力和木块对木箱的压力是一对平衡力</a:t>
            </a:r>
          </a:p>
          <a:p>
            <a:pPr indent="0">
              <a:lnSpc>
                <a:spcPct val="150000"/>
              </a:lnSpc>
              <a:buFont typeface="Arial" pitchFamily="34" charset="0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．木箱对地面的压力和地面对木箱的支持力是一对相互作用力</a:t>
            </a:r>
          </a:p>
          <a:p>
            <a:pPr indent="0">
              <a:lnSpc>
                <a:spcPct val="150000"/>
              </a:lnSpc>
              <a:buFont typeface="Arial" pitchFamily="34" charset="0"/>
              <a:buNone/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D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．地面对木箱的支持力和木块对木箱的压力是一对相互作用力</a:t>
            </a:r>
          </a:p>
        </p:txBody>
      </p:sp>
      <p:sp>
        <p:nvSpPr>
          <p:cNvPr id="5" name="矩形 4"/>
          <p:cNvSpPr>
            <a:spLocks noChangeArrowheads="1"/>
          </p:cNvSpPr>
          <p:nvPr/>
        </p:nvSpPr>
        <p:spPr bwMode="auto">
          <a:xfrm>
            <a:off x="10015489" y="2655684"/>
            <a:ext cx="759884" cy="615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r>
              <a:rPr lang="en-US" altLang="zh-CN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×</a:t>
            </a:r>
            <a:endParaRPr lang="zh-CN" altLang="en-US" sz="32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6" name="矩形 5"/>
          <p:cNvSpPr>
            <a:spLocks noChangeArrowheads="1"/>
          </p:cNvSpPr>
          <p:nvPr/>
        </p:nvSpPr>
        <p:spPr bwMode="auto">
          <a:xfrm>
            <a:off x="10395431" y="3303756"/>
            <a:ext cx="759883" cy="615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r>
              <a:rPr lang="en-US" altLang="zh-CN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×</a:t>
            </a:r>
            <a:endParaRPr lang="zh-CN" altLang="en-US" sz="32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7" name="矩形 6"/>
          <p:cNvSpPr>
            <a:spLocks noChangeArrowheads="1"/>
          </p:cNvSpPr>
          <p:nvPr/>
        </p:nvSpPr>
        <p:spPr bwMode="auto">
          <a:xfrm>
            <a:off x="11064552" y="3962619"/>
            <a:ext cx="530700" cy="615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r>
              <a:rPr lang="zh-CN" altLang="en-US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√</a:t>
            </a:r>
          </a:p>
        </p:txBody>
      </p:sp>
      <p:sp>
        <p:nvSpPr>
          <p:cNvPr id="12" name="矩形 11"/>
          <p:cNvSpPr>
            <a:spLocks noChangeArrowheads="1"/>
          </p:cNvSpPr>
          <p:nvPr/>
        </p:nvSpPr>
        <p:spPr bwMode="auto">
          <a:xfrm>
            <a:off x="2495600" y="2082918"/>
            <a:ext cx="759884" cy="55399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917" tIns="60958" rIns="121917" bIns="60958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C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3" name="矩形 12"/>
          <p:cNvSpPr>
            <a:spLocks noChangeArrowheads="1"/>
          </p:cNvSpPr>
          <p:nvPr/>
        </p:nvSpPr>
        <p:spPr bwMode="auto">
          <a:xfrm>
            <a:off x="11064552" y="4613651"/>
            <a:ext cx="530700" cy="615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21917" tIns="60958" rIns="121917" bIns="60958"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en-US" altLang="zh-CN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×</a:t>
            </a:r>
            <a:endParaRPr lang="zh-CN" altLang="en-US" sz="3200" b="1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9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0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4" name="矩形 13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5" name="矩形 14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1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87533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 nodeType="clickPar">
                      <p:stCondLst>
                        <p:cond delay="indefinite"/>
                      </p:stCondLst>
                      <p:childTnLst>
                        <p:par>
                          <p:cTn id="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 nodeType="clickPar">
                      <p:stCondLst>
                        <p:cond delay="indefinite"/>
                      </p:stCondLst>
                      <p:childTnLst>
                        <p:par>
                          <p:cTn id="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12" grpId="0"/>
      <p:bldP spid="13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3" name="文本框 1"/>
          <p:cNvSpPr txBox="1">
            <a:spLocks noChangeArrowheads="1"/>
          </p:cNvSpPr>
          <p:nvPr/>
        </p:nvSpPr>
        <p:spPr bwMode="auto">
          <a:xfrm>
            <a:off x="1739446" y="2777255"/>
            <a:ext cx="648072" cy="2064326"/>
          </a:xfrm>
          <a:prstGeom prst="roundRect">
            <a:avLst/>
          </a:prstGeom>
          <a:solidFill>
            <a:srgbClr val="008080"/>
          </a:solidFill>
          <a:ln>
            <a:noFill/>
          </a:ln>
        </p:spPr>
        <p:txBody>
          <a:bodyPr wrap="square" lIns="72000" tIns="0" rIns="0" bIns="3600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二力平衡</a:t>
            </a:r>
          </a:p>
        </p:txBody>
      </p:sp>
      <p:grpSp>
        <p:nvGrpSpPr>
          <p:cNvPr id="20" name="组合 1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1" name="组合 2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3" name="矩形 22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4" name="矩形 23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2" name="文本框 2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课堂小结</a:t>
              </a:r>
            </a:p>
          </p:txBody>
        </p:sp>
      </p:grpSp>
      <p:grpSp>
        <p:nvGrpSpPr>
          <p:cNvPr id="25" name="组合 24"/>
          <p:cNvGrpSpPr/>
          <p:nvPr/>
        </p:nvGrpSpPr>
        <p:grpSpPr>
          <a:xfrm>
            <a:off x="2368948" y="2288554"/>
            <a:ext cx="720000" cy="2895060"/>
            <a:chOff x="1788501" y="2156166"/>
            <a:chExt cx="720000" cy="2364582"/>
          </a:xfrm>
        </p:grpSpPr>
        <p:cxnSp>
          <p:nvCxnSpPr>
            <p:cNvPr id="16" name="直接连接符 15"/>
            <p:cNvCxnSpPr/>
            <p:nvPr/>
          </p:nvCxnSpPr>
          <p:spPr>
            <a:xfrm flipV="1">
              <a:off x="1788501" y="3398354"/>
              <a:ext cx="720000" cy="11523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接连接符 37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接连接符 38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接连接符 1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4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4" name="组合 43"/>
          <p:cNvGrpSpPr/>
          <p:nvPr/>
        </p:nvGrpSpPr>
        <p:grpSpPr>
          <a:xfrm>
            <a:off x="4948255" y="1917096"/>
            <a:ext cx="389283" cy="1030686"/>
            <a:chOff x="1775520" y="2156166"/>
            <a:chExt cx="695494" cy="2364582"/>
          </a:xfrm>
        </p:grpSpPr>
        <p:cxnSp>
          <p:nvCxnSpPr>
            <p:cNvPr id="45" name="直接连接符 44"/>
            <p:cNvCxnSpPr/>
            <p:nvPr/>
          </p:nvCxnSpPr>
          <p:spPr>
            <a:xfrm>
              <a:off x="1775520" y="3273787"/>
              <a:ext cx="335494" cy="11197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接连接符 45"/>
            <p:cNvCxnSpPr/>
            <p:nvPr/>
          </p:nvCxnSpPr>
          <p:spPr>
            <a:xfrm>
              <a:off x="2111014" y="450912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接连接符 46"/>
            <p:cNvCxnSpPr/>
            <p:nvPr/>
          </p:nvCxnSpPr>
          <p:spPr>
            <a:xfrm>
              <a:off x="2111014" y="2160560"/>
              <a:ext cx="360000" cy="0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接连接符 47"/>
            <p:cNvCxnSpPr/>
            <p:nvPr/>
          </p:nvCxnSpPr>
          <p:spPr>
            <a:xfrm>
              <a:off x="2111014" y="2156166"/>
              <a:ext cx="0" cy="2364582"/>
            </a:xfrm>
            <a:prstGeom prst="line">
              <a:avLst/>
            </a:prstGeom>
            <a:ln w="28575">
              <a:solidFill>
                <a:schemeClr val="accent2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文本框 2"/>
          <p:cNvSpPr txBox="1">
            <a:spLocks noChangeArrowheads="1"/>
          </p:cNvSpPr>
          <p:nvPr/>
        </p:nvSpPr>
        <p:spPr bwMode="auto">
          <a:xfrm>
            <a:off x="3164102" y="2099124"/>
            <a:ext cx="1643443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平衡状态</a:t>
            </a:r>
          </a:p>
        </p:txBody>
      </p:sp>
      <p:sp>
        <p:nvSpPr>
          <p:cNvPr id="41" name="文本框 3"/>
          <p:cNvSpPr txBox="1">
            <a:spLocks noChangeArrowheads="1"/>
          </p:cNvSpPr>
          <p:nvPr/>
        </p:nvSpPr>
        <p:spPr bwMode="auto">
          <a:xfrm>
            <a:off x="3064443" y="3544681"/>
            <a:ext cx="3535752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探究二力平衡的条件</a:t>
            </a:r>
          </a:p>
        </p:txBody>
      </p:sp>
      <p:sp>
        <p:nvSpPr>
          <p:cNvPr id="42" name="文本框 4"/>
          <p:cNvSpPr txBox="1">
            <a:spLocks noChangeArrowheads="1"/>
          </p:cNvSpPr>
          <p:nvPr/>
        </p:nvSpPr>
        <p:spPr bwMode="auto">
          <a:xfrm>
            <a:off x="3064443" y="5022064"/>
            <a:ext cx="3422650" cy="523220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9525">
            <a:solidFill>
              <a:schemeClr val="accent4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二力平衡条件的应用</a:t>
            </a:r>
          </a:p>
        </p:txBody>
      </p:sp>
      <p:sp>
        <p:nvSpPr>
          <p:cNvPr id="43" name="文本框 5"/>
          <p:cNvSpPr txBox="1">
            <a:spLocks noChangeArrowheads="1"/>
          </p:cNvSpPr>
          <p:nvPr/>
        </p:nvSpPr>
        <p:spPr bwMode="auto">
          <a:xfrm>
            <a:off x="5550468" y="1593813"/>
            <a:ext cx="2350115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静止</a:t>
            </a:r>
          </a:p>
        </p:txBody>
      </p:sp>
      <p:sp>
        <p:nvSpPr>
          <p:cNvPr id="59" name="文本框 6"/>
          <p:cNvSpPr txBox="1">
            <a:spLocks noChangeArrowheads="1"/>
          </p:cNvSpPr>
          <p:nvPr/>
        </p:nvSpPr>
        <p:spPr bwMode="auto">
          <a:xfrm>
            <a:off x="5550468" y="2579143"/>
            <a:ext cx="2350115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匀速直线运动</a:t>
            </a:r>
          </a:p>
        </p:txBody>
      </p:sp>
      <p:sp>
        <p:nvSpPr>
          <p:cNvPr id="60" name="文本框 8"/>
          <p:cNvSpPr txBox="1">
            <a:spLocks noChangeArrowheads="1"/>
          </p:cNvSpPr>
          <p:nvPr/>
        </p:nvSpPr>
        <p:spPr bwMode="auto">
          <a:xfrm>
            <a:off x="7305973" y="3541362"/>
            <a:ext cx="4245240" cy="523220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defPPr>
              <a:defRPr lang="zh-CN"/>
            </a:defPPr>
            <a:lvl1pPr eaLnBrk="1" hangingPunct="1">
              <a:defRPr sz="2800"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  <a:lvl2pPr marL="742950" indent="-285750" eaLnBrk="0" hangingPunct="0"/>
            <a:lvl3pPr marL="1143000" indent="-228600" eaLnBrk="0" hangingPunct="0"/>
            <a:lvl4pPr marL="1600200" indent="-228600" eaLnBrk="0" hangingPunct="0"/>
            <a:lvl5pPr marL="2057400" indent="-228600" eaLnBrk="0" hangingPunct="0"/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/>
              <a:t>同体、等大、反向、共线</a:t>
            </a:r>
            <a:endParaRPr lang="en-US" altLang="zh-CN" dirty="0"/>
          </a:p>
        </p:txBody>
      </p:sp>
      <p:sp>
        <p:nvSpPr>
          <p:cNvPr id="62" name="左箭头 61"/>
          <p:cNvSpPr/>
          <p:nvPr/>
        </p:nvSpPr>
        <p:spPr>
          <a:xfrm flipH="1">
            <a:off x="6725525" y="3672803"/>
            <a:ext cx="480483" cy="287338"/>
          </a:xfrm>
          <a:prstGeom prst="leftArrow">
            <a:avLst/>
          </a:prstGeom>
          <a:noFill/>
          <a:ln w="19050">
            <a:solidFill>
              <a:schemeClr val="accent5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/>
            <a:endParaRPr lang="zh-CN" altLang="en-US" noProof="1"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75347504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23">
            <a:extLst>
              <a:ext uri="{FF2B5EF4-FFF2-40B4-BE49-F238E27FC236}">
                <a16:creationId xmlns:a16="http://schemas.microsoft.com/office/drawing/2014/main" id="{1AE5694B-7C4A-43BB-B703-D042C68A0557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C2A0D8B7-A2EF-49EA-80D9-9BBEFDEDB06B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1687C8AA-67FE-4535-BB3F-75F46C754687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9F49D64E-2E65-47C4-80E4-EDB8993E29C1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C7486C92-3885-430F-959B-7181956CA781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395540FA-A998-4F90-A323-3CB02B030EC5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E6116EB9-5E71-4121-9B93-5950F9893960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69180A3C-8FA6-4048-B749-DFD2FC89F5B2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C6E379D8-AAFE-4B1A-8437-0E96FD89913E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D1A0525C-882F-424A-9A87-5C2AB9FF542C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C12DDDCB-AEDD-43DA-B34B-12C16875DF69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150D353B-869B-49F5-89FF-E49A5804BBBE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8113A99C-4808-4A88-A0E0-5733B6EA0A24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ADE77C63-CD05-4203-AA2D-49B82FE467CB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B82A2054-5217-4218-A723-ECED5FDD856A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335DE2C5-2A72-4AB9-B659-6BF9E1B6ADFE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3B64701-5EBE-4BF5-A0DE-57FA8AF2D80A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743C93F1-5D90-412E-B4D2-A921B5801874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B5E74E85-C57C-484C-B878-8F8805B2C99C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20AB6763-A2B1-48B4-B246-D8D6168B29AD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EFA60CA-E9C7-43B9-A866-53A10A313E9D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D8BC8177-B73E-4F84-89B4-83BCFFDB056F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0BAA51A9-B3FF-4761-9C4F-A9BA6E881217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77D7A5C7-5973-49AD-B75A-0E4386443278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3756076C-A34B-41CB-9DA9-B3D88F88D901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C99A4D44-2642-4CA1-BE41-24D62C3F6057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A75A34BC-24AA-452D-8F1E-F0716E702D1E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55CB1127-A04F-43AC-B6A3-CE98C62D2E32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D58A3C28-FE41-4EB7-B2E7-57B1742DEEFA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B32B537-DA5F-4D47-9757-D1D2D10D0F23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61B6FC77-7C73-45FB-A16E-25EE1B53ECC4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1EAF1638-5BC5-4E70-BEA5-DE115C9F2CDC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006DA8EF-B1D4-4972-B0A2-FFE26FEC14F0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FEFCD9E6-B1B3-4AB3-8864-84EFB2D59CE0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A6C48726-761D-4EF6-9301-58B6462E55EB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8EE5B9CA-89DD-4D56-848B-7EBD30A9AD95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3D33EBE2-2397-4633-B41C-FB9BDE150CBB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83F1A890-9B7D-468C-8A3E-0019CDCDE2AC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44A9059-BD21-40C9-8CFB-2E4C7DA51CB3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DF93FBFF-4D90-4699-B988-17567DC0ECCA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C58123B4-00DC-4FFA-98AF-893A0E6652FD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C9968AF4-ADBA-46DB-9C1E-4E54E05A3BBB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56A13DA5-4A1E-4673-8B96-4535C316AF86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5C139A4-87F9-4FC7-9172-29596BEABB0E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4BFF72B0-3841-44DF-88D1-862F4C83263A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6FC02AAD-C6F1-45BB-B564-DAC1E420F7CA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62D80A58-F35F-4CCD-88A1-0ACD5188F1DE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BA42564C-F652-410F-B1FA-34203BA44E29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F5A46E38-121E-44AE-8340-35E6393504D8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B2DAAEBC-3D7C-4666-BA26-1CCC9CC14A89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29659BE9-0D85-4ECF-B53C-6107DD3F0A8C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5CC3098B-050A-4474-928C-F5788E823D13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02ADE74C-5AFA-4BAA-8A2F-651A5A3F12DF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56AA9F20-FF49-42A1-ACD2-116FC8AEF4B5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05A6DADF-5FDA-4130-83D6-34840CEA17A1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B1F9876E-A5FB-4027-857D-20E1449CD6F5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AE6A7F7F-B594-46AE-AAAB-FD514CD7E953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AC2744E1-5153-445A-A9CE-FEA04D4CADA2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5" name="组合 14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6" name="组合 15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8" name="矩形 1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9" name="矩形 1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7" name="文本框 16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随堂训练</a:t>
              </a:r>
            </a:p>
          </p:txBody>
        </p:sp>
      </p:grpSp>
      <p:sp>
        <p:nvSpPr>
          <p:cNvPr id="2" name="矩形 1"/>
          <p:cNvSpPr/>
          <p:nvPr/>
        </p:nvSpPr>
        <p:spPr>
          <a:xfrm>
            <a:off x="1631504" y="1628799"/>
            <a:ext cx="6768752" cy="332398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1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．下列物体中，受力平衡的是（　　）</a:t>
            </a: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A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．竖直向上抛出的石子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B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．沿光滑斜坡滚下的小球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C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．正从地面腾空而起的火箭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	</a:t>
            </a:r>
            <a:endParaRPr lang="zh-CN" altLang="zh-CN" sz="2800" dirty="0">
              <a:latin typeface="微软雅黑" pitchFamily="34" charset="-122"/>
              <a:ea typeface="微软雅黑" pitchFamily="34" charset="-122"/>
            </a:endParaRPr>
          </a:p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D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．在直路上匀速行驶的汽车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7104112" y="1772816"/>
            <a:ext cx="3600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D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7055703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959901" y="762363"/>
            <a:ext cx="10312052" cy="19552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．如图“探究二力平衡的条件”的实验，把小车或木块放到水平桌面上，小车两端用细线挂着相同的托盘。关于实验的做法和结论，下列说法正确的是（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pic>
        <p:nvPicPr>
          <p:cNvPr id="3073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736" y="2728084"/>
            <a:ext cx="4866432" cy="1491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775569" y="4161366"/>
            <a:ext cx="10680715" cy="20313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173038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．实验时用小车更科学，是因为小车受力面积小，摩擦力小一些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．当两盘砝码质量相等时，将小车扭转一个角度，放手后小车会处于平衡状态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16438321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959900" y="4063712"/>
            <a:ext cx="10536699" cy="267765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．小车或木块放在粗糙的水平桌面上更容易保持静止，方便研究二力平衡的条件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．把小车换成木块，在右盘加一个砝码，左盘加入</a:t>
            </a: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个砝码时，木块向左匀速运动，说明木块受平衡力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959901" y="762363"/>
            <a:ext cx="10312052" cy="195521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2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．如图“探究二力平衡的条件”的实验，把小车或木块放到水平桌面上，小车两端用细线挂着相同的托盘。关于实验的做法和结论，下列说法正确的是（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pic>
        <p:nvPicPr>
          <p:cNvPr id="7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25000"/>
                    </a14:imgEffect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9736" y="2708920"/>
            <a:ext cx="4866432" cy="149132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TextBox 4"/>
          <p:cNvSpPr txBox="1"/>
          <p:nvPr/>
        </p:nvSpPr>
        <p:spPr>
          <a:xfrm>
            <a:off x="5519936" y="2132856"/>
            <a:ext cx="3600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D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8758844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271464" y="1124744"/>
            <a:ext cx="10009112" cy="130888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3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．如图所示是小明玩手指顶笔游戏时的情景，下列各对力中可能是一对平衡力的是（　　）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pic>
        <p:nvPicPr>
          <p:cNvPr id="31745" name="图片24" descr="菁优网：http://www.jyeoo.com"/>
          <p:cNvPicPr>
            <a:picLocks noChangeAspect="1" noChangeArrowheads="1"/>
          </p:cNvPicPr>
          <p:nvPr/>
        </p:nvPicPr>
        <p:blipFill>
          <a:blip r:embed="rId2">
            <a:grayscl/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colorTemperature colorTemp="11200"/>
                    </a14:imgEffect>
                    <a14:imgEffect>
                      <a14:saturation sat="33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6280" y="2708920"/>
            <a:ext cx="1688361" cy="22226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3" name="Rectangle 3"/>
          <p:cNvSpPr>
            <a:spLocks noChangeArrowheads="1"/>
          </p:cNvSpPr>
          <p:nvPr/>
        </p:nvSpPr>
        <p:spPr bwMode="auto">
          <a:xfrm>
            <a:off x="1127448" y="2492896"/>
            <a:ext cx="9670565" cy="260154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173038" algn="l" defTabSz="914400" rtl="0" eaLnBrk="1" fontAlgn="base" latinLnBrk="0" hangingPunct="1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A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．笔受到的重力和笔对地球的吸引力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B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．笔受到的重力和手指对笔的支持力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C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．笔受到的重力和笔对手指的压力	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  <a:p>
            <a:pPr marL="0" marR="0" lvl="0" indent="173038" algn="l" defTabSz="914400" rtl="0" eaLnBrk="0" fontAlgn="base" latinLnBrk="0" hangingPunct="0">
              <a:lnSpc>
                <a:spcPct val="15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r>
              <a:rPr kumimoji="0" lang="en-US" altLang="zh-CN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D</a:t>
            </a:r>
            <a:r>
              <a:rPr kumimoji="0" lang="zh-CN" altLang="en-US" sz="2800" b="0" i="0" u="none" strike="noStrike" cap="none" normalizeH="0" baseline="0" dirty="0">
                <a:ln>
                  <a:noFill/>
                </a:ln>
                <a:solidFill>
                  <a:schemeClr val="tx1"/>
                </a:solidFill>
                <a:effectLst/>
                <a:latin typeface="微软雅黑" pitchFamily="34" charset="-122"/>
                <a:ea typeface="微软雅黑" pitchFamily="34" charset="-122"/>
                <a:cs typeface="Times New Roman" pitchFamily="18" charset="0"/>
              </a:rPr>
              <a:t>．笔对手指的压力和手指对笔的支持力</a:t>
            </a:r>
            <a:endParaRPr kumimoji="0" lang="zh-CN" altLang="en-US" sz="28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微软雅黑" pitchFamily="34" charset="-122"/>
              <a:ea typeface="微软雅黑" pitchFamily="34" charset="-122"/>
              <a:cs typeface="宋体" pitchFamily="2" charset="-122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5087888" y="1916832"/>
            <a:ext cx="3600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B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880194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/>
          <p:cNvSpPr/>
          <p:nvPr/>
        </p:nvSpPr>
        <p:spPr>
          <a:xfrm>
            <a:off x="1415480" y="1124744"/>
            <a:ext cx="9361040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．某工地的起重机要吊装个工件，该工件重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6000N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。当起重机以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2m/s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匀速吊着工件上升时，起重机的钢绳受到的拉力为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u="sng" dirty="0">
                <a:latin typeface="微软雅黑" pitchFamily="34" charset="-122"/>
                <a:ea typeface="微软雅黑" pitchFamily="34" charset="-122"/>
              </a:rPr>
              <a:t>       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N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；当起重机以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5m/s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的速度匀速吊着工件下降时，钢绳受到的拉力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u="sng" dirty="0">
                <a:latin typeface="微软雅黑" pitchFamily="34" charset="-122"/>
                <a:ea typeface="微软雅黑" pitchFamily="34" charset="-122"/>
              </a:rPr>
              <a:t>       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（填“变大”“变小”或“不变”），工件所受拉力的方向为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u="sng" dirty="0">
                <a:latin typeface="微软雅黑" pitchFamily="34" charset="-122"/>
                <a:ea typeface="微软雅黑" pitchFamily="34" charset="-122"/>
              </a:rPr>
              <a:t>          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，起重机吊着工件以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4m/s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的速度沿水平方向做匀速直线运动，工件受到的拉力为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u="sng" dirty="0">
                <a:latin typeface="微软雅黑" pitchFamily="34" charset="-122"/>
                <a:ea typeface="微软雅黑" pitchFamily="34" charset="-122"/>
              </a:rPr>
              <a:t>      </a:t>
            </a:r>
            <a:r>
              <a:rPr lang="zh-CN" altLang="zh-CN" sz="2800" u="sng" dirty="0">
                <a:latin typeface="微软雅黑" pitchFamily="34" charset="-122"/>
                <a:ea typeface="微软雅黑" pitchFamily="34" charset="-122"/>
              </a:rPr>
              <a:t>　</a:t>
            </a:r>
            <a:r>
              <a:rPr lang="en-US" altLang="zh-CN" sz="2800" dirty="0">
                <a:latin typeface="微软雅黑" pitchFamily="34" charset="-122"/>
                <a:ea typeface="微软雅黑" pitchFamily="34" charset="-122"/>
              </a:rPr>
              <a:t>N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。</a:t>
            </a:r>
            <a:r>
              <a:rPr lang="zh-CN" altLang="zh-CN" sz="2800" dirty="0">
                <a:latin typeface="微软雅黑" pitchFamily="34" charset="-122"/>
                <a:ea typeface="微软雅黑" pitchFamily="34" charset="-122"/>
              </a:rPr>
              <a:t>（忽略空气阻力不计）</a:t>
            </a:r>
          </a:p>
        </p:txBody>
      </p:sp>
      <p:sp>
        <p:nvSpPr>
          <p:cNvPr id="7" name="矩形 6"/>
          <p:cNvSpPr/>
          <p:nvPr/>
        </p:nvSpPr>
        <p:spPr>
          <a:xfrm>
            <a:off x="2351584" y="2420888"/>
            <a:ext cx="10246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6000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5303912" y="3068960"/>
            <a:ext cx="90281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不变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7320136" y="3789040"/>
            <a:ext cx="162095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竖直向上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10" name="矩形 9"/>
          <p:cNvSpPr/>
          <p:nvPr/>
        </p:nvSpPr>
        <p:spPr>
          <a:xfrm>
            <a:off x="3719736" y="5085184"/>
            <a:ext cx="10246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6000</a:t>
            </a:r>
            <a:endParaRPr lang="zh-CN" altLang="en-US" sz="2800" dirty="0">
              <a:solidFill>
                <a:srgbClr val="FF0000"/>
              </a:solidFill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01203114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  <p:bldP spid="10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矩形 32"/>
          <p:cNvSpPr/>
          <p:nvPr/>
        </p:nvSpPr>
        <p:spPr>
          <a:xfrm>
            <a:off x="0" y="1052513"/>
            <a:ext cx="12192000" cy="4716462"/>
          </a:xfrm>
          <a:prstGeom prst="rect">
            <a:avLst/>
          </a:prstGeom>
          <a:solidFill>
            <a:schemeClr val="bg2">
              <a:lumMod val="10000"/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zh-CN" altLang="en-US" dirty="0">
              <a:ea typeface="微软雅黑" panose="020B0503020204020204" pitchFamily="34" charset="-122"/>
            </a:endParaRPr>
          </a:p>
        </p:txBody>
      </p:sp>
      <p:grpSp>
        <p:nvGrpSpPr>
          <p:cNvPr id="12" name="组合 11"/>
          <p:cNvGrpSpPr/>
          <p:nvPr/>
        </p:nvGrpSpPr>
        <p:grpSpPr>
          <a:xfrm>
            <a:off x="0" y="1626235"/>
            <a:ext cx="3668105" cy="3284220"/>
            <a:chOff x="0" y="1626235"/>
            <a:chExt cx="3668105" cy="3284220"/>
          </a:xfrm>
        </p:grpSpPr>
        <p:pic>
          <p:nvPicPr>
            <p:cNvPr id="13" name="图片 12" descr="学练优物理"/>
            <p:cNvPicPr>
              <a:picLocks noChangeAspect="1"/>
            </p:cNvPicPr>
            <p:nvPr/>
          </p:nvPicPr>
          <p:blipFill>
            <a:blip r:embed="rId3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0" y="1739265"/>
              <a:ext cx="2195195" cy="3171190"/>
            </a:xfrm>
            <a:prstGeom prst="rect">
              <a:avLst/>
            </a:prstGeom>
          </p:spPr>
        </p:pic>
        <p:pic>
          <p:nvPicPr>
            <p:cNvPr id="14" name="图片 13" descr="学练优化学"/>
            <p:cNvPicPr>
              <a:picLocks noChangeAspect="1"/>
            </p:cNvPicPr>
            <p:nvPr/>
          </p:nvPicPr>
          <p:blipFill>
            <a:blip r:embed="rId4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736310" y="1739265"/>
              <a:ext cx="2133600" cy="3048000"/>
            </a:xfrm>
            <a:prstGeom prst="rect">
              <a:avLst/>
            </a:prstGeom>
          </p:spPr>
        </p:pic>
        <p:pic>
          <p:nvPicPr>
            <p:cNvPr id="15" name="图片 14" descr="学练优生物"/>
            <p:cNvPicPr>
              <a:picLocks noChangeAspect="1"/>
            </p:cNvPicPr>
            <p:nvPr/>
          </p:nvPicPr>
          <p:blipFill>
            <a:blip r:embed="rId5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1361785" y="1626235"/>
              <a:ext cx="2306320" cy="3115310"/>
            </a:xfrm>
            <a:prstGeom prst="rect">
              <a:avLst/>
            </a:prstGeom>
          </p:spPr>
        </p:pic>
      </p:grpSp>
      <p:grpSp>
        <p:nvGrpSpPr>
          <p:cNvPr id="16" name="组合 15"/>
          <p:cNvGrpSpPr/>
          <p:nvPr/>
        </p:nvGrpSpPr>
        <p:grpSpPr>
          <a:xfrm>
            <a:off x="3857625" y="1482725"/>
            <a:ext cx="3130605" cy="3202305"/>
            <a:chOff x="3857625" y="1482725"/>
            <a:chExt cx="3130605" cy="3202305"/>
          </a:xfrm>
        </p:grpSpPr>
        <p:pic>
          <p:nvPicPr>
            <p:cNvPr id="17" name="图片 16"/>
            <p:cNvPicPr>
              <a:picLocks noChangeAspect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857625" y="1683385"/>
              <a:ext cx="2199640" cy="3001645"/>
            </a:xfrm>
            <a:prstGeom prst="rect">
              <a:avLst/>
            </a:prstGeom>
          </p:spPr>
        </p:pic>
        <p:pic>
          <p:nvPicPr>
            <p:cNvPr id="18" name="图片 17"/>
            <p:cNvPicPr>
              <a:picLocks noChangeAspect="1"/>
            </p:cNvPicPr>
            <p:nvPr/>
          </p:nvPicPr>
          <p:blipFill rotWithShape="1">
            <a:blip r:embed="rId7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>
              <a:off x="4124380" y="1482725"/>
              <a:ext cx="2863850" cy="3183890"/>
            </a:xfrm>
            <a:prstGeom prst="rect">
              <a:avLst/>
            </a:prstGeom>
          </p:spPr>
        </p:pic>
      </p:grpSp>
      <p:pic>
        <p:nvPicPr>
          <p:cNvPr id="19" name="图片 18" descr="时习之物理"/>
          <p:cNvPicPr>
            <a:picLocks noChangeAspect="1"/>
          </p:cNvPicPr>
          <p:nvPr/>
        </p:nvPicPr>
        <p:blipFill>
          <a:blip r:embed="rId8" cstate="hq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6703520" y="1626235"/>
            <a:ext cx="2337435" cy="3078480"/>
          </a:xfrm>
          <a:prstGeom prst="rect">
            <a:avLst/>
          </a:prstGeom>
        </p:spPr>
      </p:pic>
      <p:sp>
        <p:nvSpPr>
          <p:cNvPr id="20" name="文本框 19"/>
          <p:cNvSpPr txBox="1"/>
          <p:nvPr/>
        </p:nvSpPr>
        <p:spPr>
          <a:xfrm>
            <a:off x="3529190" y="6028055"/>
            <a:ext cx="438697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4572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更多精彩，请访问：</a:t>
            </a:r>
            <a:r>
              <a:rPr kumimoji="0" lang="en-US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www.youyi100.com</a:t>
            </a:r>
            <a:endParaRPr kumimoji="0" lang="zh-CN" altLang="en-US" sz="18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微软雅黑" panose="020B0503020204020204" pitchFamily="34" charset="-122"/>
              <a:ea typeface="微软雅黑" panose="020B0503020204020204" pitchFamily="34" charset="-122"/>
              <a:cs typeface="+mn-cs"/>
              <a:sym typeface="微软雅黑" panose="020B0503020204020204" pitchFamily="34" charset="-122"/>
            </a:endParaRPr>
          </a:p>
        </p:txBody>
      </p:sp>
      <p:sp>
        <p:nvSpPr>
          <p:cNvPr id="22" name="文本框 21"/>
          <p:cNvSpPr txBox="1"/>
          <p:nvPr/>
        </p:nvSpPr>
        <p:spPr>
          <a:xfrm>
            <a:off x="754596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  <a:sym typeface="微软雅黑" panose="020B0503020204020204" pitchFamily="34" charset="-122"/>
              </a:rPr>
              <a:t>初中《学练优》系列</a:t>
            </a:r>
          </a:p>
        </p:txBody>
      </p:sp>
      <p:sp>
        <p:nvSpPr>
          <p:cNvPr id="23" name="文本框 22"/>
          <p:cNvSpPr txBox="1"/>
          <p:nvPr/>
        </p:nvSpPr>
        <p:spPr>
          <a:xfrm>
            <a:off x="4069198" y="5067251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初中《新领程》系列</a:t>
            </a:r>
          </a:p>
        </p:txBody>
      </p:sp>
      <p:sp>
        <p:nvSpPr>
          <p:cNvPr id="24" name="文本框 23"/>
          <p:cNvSpPr txBox="1"/>
          <p:nvPr/>
        </p:nvSpPr>
        <p:spPr>
          <a:xfrm>
            <a:off x="6778240" y="5063490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初中《时习之》系列</a:t>
            </a:r>
          </a:p>
        </p:txBody>
      </p:sp>
      <p:sp>
        <p:nvSpPr>
          <p:cNvPr id="25" name="文本框 24"/>
          <p:cNvSpPr txBox="1"/>
          <p:nvPr/>
        </p:nvSpPr>
        <p:spPr>
          <a:xfrm>
            <a:off x="9517114" y="5056216"/>
            <a:ext cx="2275840" cy="368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>
              <a:defRPr>
                <a:solidFill>
                  <a:srgbClr val="258BFD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zh-CN" sz="1800" b="0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微软雅黑" panose="020B0503020204020204" pitchFamily="34" charset="-122"/>
                <a:ea typeface="微软雅黑" panose="020B0503020204020204" pitchFamily="34" charset="-122"/>
                <a:cs typeface="+mn-cs"/>
              </a:rPr>
              <a:t>初中《优干线》系列</a:t>
            </a:r>
          </a:p>
        </p:txBody>
      </p:sp>
      <p:grpSp>
        <p:nvGrpSpPr>
          <p:cNvPr id="26" name="组合 25"/>
          <p:cNvGrpSpPr/>
          <p:nvPr/>
        </p:nvGrpSpPr>
        <p:grpSpPr>
          <a:xfrm>
            <a:off x="9149636" y="2369708"/>
            <a:ext cx="2815450" cy="1914419"/>
            <a:chOff x="9149636" y="2369708"/>
            <a:chExt cx="2815450" cy="1914419"/>
          </a:xfrm>
        </p:grpSpPr>
        <p:pic>
          <p:nvPicPr>
            <p:cNvPr id="27" name="图片 26"/>
            <p:cNvPicPr>
              <a:picLocks noChangeAspect="1"/>
            </p:cNvPicPr>
            <p:nvPr/>
          </p:nvPicPr>
          <p:blipFill rotWithShape="1">
            <a:blip r:embed="rId9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273989">
              <a:off x="9159011" y="2369708"/>
              <a:ext cx="2806075" cy="1785311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  <p:pic>
          <p:nvPicPr>
            <p:cNvPr id="28" name="图片 27"/>
            <p:cNvPicPr>
              <a:picLocks noChangeAspect="1"/>
            </p:cNvPicPr>
            <p:nvPr/>
          </p:nvPicPr>
          <p:blipFill rotWithShape="1">
            <a:blip r:embed="rId10" cstate="hq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>
            <a:xfrm rot="21034940">
              <a:off x="9149636" y="2487677"/>
              <a:ext cx="2758877" cy="1796450"/>
            </a:xfrm>
            <a:prstGeom prst="rect">
              <a:avLst/>
            </a:prstGeom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>
                <a:rot lat="0" lon="0" rev="0"/>
              </a:camera>
              <a:lightRig rig="threePt" dir="t"/>
            </a:scene3d>
          </p:spPr>
        </p:pic>
      </p:grpSp>
      <p:pic>
        <p:nvPicPr>
          <p:cNvPr id="29" name="图片 2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0863" y="376807"/>
            <a:ext cx="1438275" cy="425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" name="文本框 29"/>
          <p:cNvSpPr txBox="1"/>
          <p:nvPr/>
        </p:nvSpPr>
        <p:spPr>
          <a:xfrm>
            <a:off x="643782" y="926019"/>
            <a:ext cx="1659274" cy="126816"/>
          </a:xfrm>
          <a:custGeom>
            <a:avLst/>
            <a:gdLst/>
            <a:ahLst/>
            <a:cxnLst/>
            <a:rect l="l" t="t" r="r" b="b"/>
            <a:pathLst>
              <a:path w="1659274" h="126816">
                <a:moveTo>
                  <a:pt x="982294" y="85202"/>
                </a:moveTo>
                <a:cubicBezTo>
                  <a:pt x="985684" y="93731"/>
                  <a:pt x="986706" y="100810"/>
                  <a:pt x="985361" y="106438"/>
                </a:cubicBezTo>
                <a:cubicBezTo>
                  <a:pt x="984017" y="112067"/>
                  <a:pt x="981572" y="115878"/>
                  <a:pt x="978027" y="117873"/>
                </a:cubicBezTo>
                <a:cubicBezTo>
                  <a:pt x="975566" y="119268"/>
                  <a:pt x="973088" y="119679"/>
                  <a:pt x="970593" y="119108"/>
                </a:cubicBezTo>
                <a:cubicBezTo>
                  <a:pt x="968098" y="118536"/>
                  <a:pt x="966353" y="117017"/>
                  <a:pt x="965359" y="114548"/>
                </a:cubicBezTo>
                <a:cubicBezTo>
                  <a:pt x="964695" y="112134"/>
                  <a:pt x="964923" y="110003"/>
                  <a:pt x="966042" y="108154"/>
                </a:cubicBezTo>
                <a:cubicBezTo>
                  <a:pt x="967162" y="106305"/>
                  <a:pt x="968757" y="104838"/>
                  <a:pt x="970826" y="103755"/>
                </a:cubicBezTo>
                <a:cubicBezTo>
                  <a:pt x="973357" y="102285"/>
                  <a:pt x="975630" y="99924"/>
                  <a:pt x="977644" y="96671"/>
                </a:cubicBezTo>
                <a:cubicBezTo>
                  <a:pt x="979658" y="93417"/>
                  <a:pt x="980630" y="89689"/>
                  <a:pt x="980561" y="85486"/>
                </a:cubicBezTo>
                <a:close/>
                <a:moveTo>
                  <a:pt x="1059637" y="84144"/>
                </a:moveTo>
                <a:cubicBezTo>
                  <a:pt x="1069467" y="87104"/>
                  <a:pt x="1076353" y="90778"/>
                  <a:pt x="1080296" y="95164"/>
                </a:cubicBezTo>
                <a:cubicBezTo>
                  <a:pt x="1084239" y="99551"/>
                  <a:pt x="1086071" y="103694"/>
                  <a:pt x="1085791" y="107595"/>
                </a:cubicBezTo>
                <a:cubicBezTo>
                  <a:pt x="1085510" y="111496"/>
                  <a:pt x="1083950" y="114198"/>
                  <a:pt x="1081109" y="115702"/>
                </a:cubicBezTo>
                <a:cubicBezTo>
                  <a:pt x="1078268" y="117205"/>
                  <a:pt x="1074978" y="116554"/>
                  <a:pt x="1071239" y="113749"/>
                </a:cubicBezTo>
                <a:cubicBezTo>
                  <a:pt x="1070872" y="108634"/>
                  <a:pt x="1069472" y="103501"/>
                  <a:pt x="1067038" y="98349"/>
                </a:cubicBezTo>
                <a:cubicBezTo>
                  <a:pt x="1064605" y="93197"/>
                  <a:pt x="1061738" y="88729"/>
                  <a:pt x="1058437" y="84944"/>
                </a:cubicBezTo>
                <a:close/>
                <a:moveTo>
                  <a:pt x="995096" y="82810"/>
                </a:moveTo>
                <a:lnTo>
                  <a:pt x="1014965" y="84411"/>
                </a:lnTo>
                <a:cubicBezTo>
                  <a:pt x="1014901" y="85283"/>
                  <a:pt x="1014529" y="86005"/>
                  <a:pt x="1013848" y="86578"/>
                </a:cubicBezTo>
                <a:cubicBezTo>
                  <a:pt x="1013168" y="87150"/>
                  <a:pt x="1012162" y="87539"/>
                  <a:pt x="1010831" y="87744"/>
                </a:cubicBezTo>
                <a:lnTo>
                  <a:pt x="1010831" y="106021"/>
                </a:lnTo>
                <a:cubicBezTo>
                  <a:pt x="1010748" y="106932"/>
                  <a:pt x="1011048" y="107544"/>
                  <a:pt x="1011731" y="107855"/>
                </a:cubicBezTo>
                <a:cubicBezTo>
                  <a:pt x="1012415" y="108166"/>
                  <a:pt x="1013982" y="108311"/>
                  <a:pt x="1016432" y="108289"/>
                </a:cubicBezTo>
                <a:lnTo>
                  <a:pt x="1033101" y="108289"/>
                </a:lnTo>
                <a:cubicBezTo>
                  <a:pt x="1036018" y="108291"/>
                  <a:pt x="1038651" y="108286"/>
                  <a:pt x="1041002" y="108272"/>
                </a:cubicBezTo>
                <a:cubicBezTo>
                  <a:pt x="1043352" y="108258"/>
                  <a:pt x="1045119" y="108219"/>
                  <a:pt x="1046302" y="108155"/>
                </a:cubicBezTo>
                <a:cubicBezTo>
                  <a:pt x="1047336" y="108102"/>
                  <a:pt x="1048136" y="107941"/>
                  <a:pt x="1048703" y="107672"/>
                </a:cubicBezTo>
                <a:cubicBezTo>
                  <a:pt x="1049269" y="107402"/>
                  <a:pt x="1049803" y="106941"/>
                  <a:pt x="1050303" y="106288"/>
                </a:cubicBezTo>
                <a:cubicBezTo>
                  <a:pt x="1051095" y="105216"/>
                  <a:pt x="1052011" y="103493"/>
                  <a:pt x="1053053" y="101120"/>
                </a:cubicBezTo>
                <a:cubicBezTo>
                  <a:pt x="1054095" y="98748"/>
                  <a:pt x="1055312" y="95758"/>
                  <a:pt x="1056704" y="92152"/>
                </a:cubicBezTo>
                <a:lnTo>
                  <a:pt x="1058170" y="92152"/>
                </a:lnTo>
                <a:lnTo>
                  <a:pt x="1058437" y="106688"/>
                </a:lnTo>
                <a:cubicBezTo>
                  <a:pt x="1060787" y="107477"/>
                  <a:pt x="1062388" y="108366"/>
                  <a:pt x="1063238" y="109354"/>
                </a:cubicBezTo>
                <a:cubicBezTo>
                  <a:pt x="1064088" y="110342"/>
                  <a:pt x="1064488" y="111496"/>
                  <a:pt x="1064438" y="112817"/>
                </a:cubicBezTo>
                <a:cubicBezTo>
                  <a:pt x="1064524" y="115064"/>
                  <a:pt x="1063641" y="116830"/>
                  <a:pt x="1061791" y="118115"/>
                </a:cubicBezTo>
                <a:cubicBezTo>
                  <a:pt x="1059940" y="119400"/>
                  <a:pt x="1056608" y="120307"/>
                  <a:pt x="1051794" y="120837"/>
                </a:cubicBezTo>
                <a:cubicBezTo>
                  <a:pt x="1046981" y="121368"/>
                  <a:pt x="1040171" y="121624"/>
                  <a:pt x="1031367" y="121607"/>
                </a:cubicBezTo>
                <a:lnTo>
                  <a:pt x="1013898" y="121607"/>
                </a:lnTo>
                <a:cubicBezTo>
                  <a:pt x="1006406" y="121729"/>
                  <a:pt x="1001355" y="120919"/>
                  <a:pt x="998746" y="119176"/>
                </a:cubicBezTo>
                <a:cubicBezTo>
                  <a:pt x="996138" y="117434"/>
                  <a:pt x="994921" y="114027"/>
                  <a:pt x="995096" y="108955"/>
                </a:cubicBezTo>
                <a:close/>
                <a:moveTo>
                  <a:pt x="1019899" y="78818"/>
                </a:moveTo>
                <a:cubicBezTo>
                  <a:pt x="1028604" y="80960"/>
                  <a:pt x="1034638" y="83794"/>
                  <a:pt x="1038001" y="87318"/>
                </a:cubicBezTo>
                <a:cubicBezTo>
                  <a:pt x="1041364" y="90843"/>
                  <a:pt x="1042831" y="94209"/>
                  <a:pt x="1042402" y="97416"/>
                </a:cubicBezTo>
                <a:cubicBezTo>
                  <a:pt x="1041973" y="100624"/>
                  <a:pt x="1040422" y="102822"/>
                  <a:pt x="1037751" y="104012"/>
                </a:cubicBezTo>
                <a:cubicBezTo>
                  <a:pt x="1035080" y="105202"/>
                  <a:pt x="1032063" y="104533"/>
                  <a:pt x="1028700" y="102005"/>
                </a:cubicBezTo>
                <a:cubicBezTo>
                  <a:pt x="1028283" y="97987"/>
                  <a:pt x="1027117" y="93987"/>
                  <a:pt x="1025200" y="90003"/>
                </a:cubicBezTo>
                <a:cubicBezTo>
                  <a:pt x="1023283" y="86019"/>
                  <a:pt x="1021116" y="82552"/>
                  <a:pt x="1018699" y="79602"/>
                </a:cubicBezTo>
                <a:close/>
                <a:moveTo>
                  <a:pt x="216294" y="59474"/>
                </a:moveTo>
                <a:lnTo>
                  <a:pt x="230962" y="70676"/>
                </a:lnTo>
                <a:cubicBezTo>
                  <a:pt x="230487" y="71273"/>
                  <a:pt x="229771" y="71779"/>
                  <a:pt x="228812" y="72192"/>
                </a:cubicBezTo>
                <a:cubicBezTo>
                  <a:pt x="227854" y="72606"/>
                  <a:pt x="226703" y="72945"/>
                  <a:pt x="225362" y="73209"/>
                </a:cubicBezTo>
                <a:cubicBezTo>
                  <a:pt x="224748" y="74843"/>
                  <a:pt x="224075" y="76643"/>
                  <a:pt x="223345" y="78610"/>
                </a:cubicBezTo>
                <a:cubicBezTo>
                  <a:pt x="222614" y="80577"/>
                  <a:pt x="221908" y="82510"/>
                  <a:pt x="221228" y="84411"/>
                </a:cubicBezTo>
                <a:lnTo>
                  <a:pt x="231362" y="84411"/>
                </a:lnTo>
                <a:lnTo>
                  <a:pt x="239097" y="77210"/>
                </a:lnTo>
                <a:lnTo>
                  <a:pt x="252965" y="88411"/>
                </a:lnTo>
                <a:cubicBezTo>
                  <a:pt x="252507" y="88947"/>
                  <a:pt x="251857" y="89409"/>
                  <a:pt x="251015" y="89795"/>
                </a:cubicBezTo>
                <a:cubicBezTo>
                  <a:pt x="250173" y="90181"/>
                  <a:pt x="249090" y="90475"/>
                  <a:pt x="247764" y="90678"/>
                </a:cubicBezTo>
                <a:cubicBezTo>
                  <a:pt x="247059" y="98971"/>
                  <a:pt x="245836" y="105788"/>
                  <a:pt x="244097" y="111131"/>
                </a:cubicBezTo>
                <a:cubicBezTo>
                  <a:pt x="242358" y="116473"/>
                  <a:pt x="239936" y="120190"/>
                  <a:pt x="236830" y="122282"/>
                </a:cubicBezTo>
                <a:cubicBezTo>
                  <a:pt x="234927" y="123488"/>
                  <a:pt x="232599" y="124410"/>
                  <a:pt x="229845" y="125049"/>
                </a:cubicBezTo>
                <a:cubicBezTo>
                  <a:pt x="227092" y="125688"/>
                  <a:pt x="223731" y="126010"/>
                  <a:pt x="219761" y="126016"/>
                </a:cubicBezTo>
                <a:cubicBezTo>
                  <a:pt x="219786" y="123993"/>
                  <a:pt x="219603" y="122138"/>
                  <a:pt x="219211" y="120449"/>
                </a:cubicBezTo>
                <a:cubicBezTo>
                  <a:pt x="218819" y="118759"/>
                  <a:pt x="218069" y="117370"/>
                  <a:pt x="216961" y="116281"/>
                </a:cubicBezTo>
                <a:cubicBezTo>
                  <a:pt x="215574" y="115078"/>
                  <a:pt x="213580" y="114017"/>
                  <a:pt x="210977" y="113098"/>
                </a:cubicBezTo>
                <a:cubicBezTo>
                  <a:pt x="208374" y="112178"/>
                  <a:pt x="205479" y="111417"/>
                  <a:pt x="202292" y="110814"/>
                </a:cubicBezTo>
                <a:lnTo>
                  <a:pt x="202425" y="109080"/>
                </a:lnTo>
                <a:cubicBezTo>
                  <a:pt x="204719" y="109307"/>
                  <a:pt x="207229" y="109521"/>
                  <a:pt x="209957" y="109722"/>
                </a:cubicBezTo>
                <a:cubicBezTo>
                  <a:pt x="212685" y="109924"/>
                  <a:pt x="215206" y="110089"/>
                  <a:pt x="217519" y="110216"/>
                </a:cubicBezTo>
                <a:cubicBezTo>
                  <a:pt x="219832" y="110344"/>
                  <a:pt x="221513" y="110410"/>
                  <a:pt x="222561" y="110414"/>
                </a:cubicBezTo>
                <a:cubicBezTo>
                  <a:pt x="223611" y="110419"/>
                  <a:pt x="224478" y="110342"/>
                  <a:pt x="225162" y="110181"/>
                </a:cubicBezTo>
                <a:cubicBezTo>
                  <a:pt x="225845" y="110019"/>
                  <a:pt x="226445" y="109742"/>
                  <a:pt x="226962" y="109347"/>
                </a:cubicBezTo>
                <a:cubicBezTo>
                  <a:pt x="228168" y="108419"/>
                  <a:pt x="229223" y="106108"/>
                  <a:pt x="230129" y="102413"/>
                </a:cubicBezTo>
                <a:cubicBezTo>
                  <a:pt x="231035" y="98718"/>
                  <a:pt x="231757" y="94006"/>
                  <a:pt x="232296" y="88278"/>
                </a:cubicBezTo>
                <a:lnTo>
                  <a:pt x="220828" y="88278"/>
                </a:lnTo>
                <a:lnTo>
                  <a:pt x="214960" y="94545"/>
                </a:lnTo>
                <a:lnTo>
                  <a:pt x="200959" y="85344"/>
                </a:lnTo>
                <a:cubicBezTo>
                  <a:pt x="201703" y="84805"/>
                  <a:pt x="202548" y="84283"/>
                  <a:pt x="203492" y="83777"/>
                </a:cubicBezTo>
                <a:cubicBezTo>
                  <a:pt x="204437" y="83272"/>
                  <a:pt x="205415" y="82816"/>
                  <a:pt x="206426" y="82410"/>
                </a:cubicBezTo>
                <a:cubicBezTo>
                  <a:pt x="207109" y="80574"/>
                  <a:pt x="207809" y="78613"/>
                  <a:pt x="208526" y="76526"/>
                </a:cubicBezTo>
                <a:cubicBezTo>
                  <a:pt x="209243" y="74440"/>
                  <a:pt x="209876" y="72445"/>
                  <a:pt x="210427" y="70542"/>
                </a:cubicBezTo>
                <a:lnTo>
                  <a:pt x="191891" y="70542"/>
                </a:lnTo>
                <a:cubicBezTo>
                  <a:pt x="190166" y="84672"/>
                  <a:pt x="185182" y="96384"/>
                  <a:pt x="176939" y="105680"/>
                </a:cubicBezTo>
                <a:cubicBezTo>
                  <a:pt x="168696" y="114976"/>
                  <a:pt x="155945" y="121888"/>
                  <a:pt x="138684" y="126416"/>
                </a:cubicBezTo>
                <a:lnTo>
                  <a:pt x="138017" y="124949"/>
                </a:lnTo>
                <a:cubicBezTo>
                  <a:pt x="150600" y="118565"/>
                  <a:pt x="159573" y="110864"/>
                  <a:pt x="164937" y="101846"/>
                </a:cubicBezTo>
                <a:cubicBezTo>
                  <a:pt x="170302" y="92828"/>
                  <a:pt x="173375" y="82394"/>
                  <a:pt x="174155" y="70542"/>
                </a:cubicBezTo>
                <a:lnTo>
                  <a:pt x="158020" y="70542"/>
                </a:lnTo>
                <a:lnTo>
                  <a:pt x="156820" y="66675"/>
                </a:lnTo>
                <a:lnTo>
                  <a:pt x="210026" y="66675"/>
                </a:lnTo>
                <a:close/>
                <a:moveTo>
                  <a:pt x="875614" y="58941"/>
                </a:moveTo>
                <a:lnTo>
                  <a:pt x="895217" y="66675"/>
                </a:lnTo>
                <a:cubicBezTo>
                  <a:pt x="894970" y="67547"/>
                  <a:pt x="894331" y="68203"/>
                  <a:pt x="893300" y="68642"/>
                </a:cubicBezTo>
                <a:cubicBezTo>
                  <a:pt x="892269" y="69081"/>
                  <a:pt x="890730" y="69270"/>
                  <a:pt x="888683" y="69209"/>
                </a:cubicBezTo>
                <a:cubicBezTo>
                  <a:pt x="888149" y="69748"/>
                  <a:pt x="887616" y="70303"/>
                  <a:pt x="887082" y="70876"/>
                </a:cubicBezTo>
                <a:cubicBezTo>
                  <a:pt x="886549" y="71448"/>
                  <a:pt x="886016" y="72004"/>
                  <a:pt x="885482" y="72543"/>
                </a:cubicBezTo>
                <a:lnTo>
                  <a:pt x="916686" y="72543"/>
                </a:lnTo>
                <a:lnTo>
                  <a:pt x="924820" y="64808"/>
                </a:lnTo>
                <a:lnTo>
                  <a:pt x="939756" y="77343"/>
                </a:lnTo>
                <a:cubicBezTo>
                  <a:pt x="939231" y="77999"/>
                  <a:pt x="938414" y="78488"/>
                  <a:pt x="937305" y="78810"/>
                </a:cubicBezTo>
                <a:cubicBezTo>
                  <a:pt x="936197" y="79132"/>
                  <a:pt x="934747" y="79354"/>
                  <a:pt x="932955" y="79477"/>
                </a:cubicBezTo>
                <a:cubicBezTo>
                  <a:pt x="923218" y="92695"/>
                  <a:pt x="910355" y="103130"/>
                  <a:pt x="894367" y="110781"/>
                </a:cubicBezTo>
                <a:cubicBezTo>
                  <a:pt x="878379" y="118432"/>
                  <a:pt x="858082" y="123599"/>
                  <a:pt x="833476" y="126283"/>
                </a:cubicBezTo>
                <a:lnTo>
                  <a:pt x="832809" y="124282"/>
                </a:lnTo>
                <a:cubicBezTo>
                  <a:pt x="851947" y="119662"/>
                  <a:pt x="868411" y="113534"/>
                  <a:pt x="882199" y="105897"/>
                </a:cubicBezTo>
                <a:cubicBezTo>
                  <a:pt x="895986" y="98260"/>
                  <a:pt x="907082" y="88431"/>
                  <a:pt x="915486" y="76410"/>
                </a:cubicBezTo>
                <a:lnTo>
                  <a:pt x="881348" y="76410"/>
                </a:lnTo>
                <a:cubicBezTo>
                  <a:pt x="879370" y="78299"/>
                  <a:pt x="877192" y="80121"/>
                  <a:pt x="874814" y="81877"/>
                </a:cubicBezTo>
                <a:cubicBezTo>
                  <a:pt x="880436" y="83377"/>
                  <a:pt x="884295" y="85378"/>
                  <a:pt x="886391" y="87880"/>
                </a:cubicBezTo>
                <a:cubicBezTo>
                  <a:pt x="888487" y="90382"/>
                  <a:pt x="889295" y="92787"/>
                  <a:pt x="888816" y="95095"/>
                </a:cubicBezTo>
                <a:cubicBezTo>
                  <a:pt x="888337" y="97404"/>
                  <a:pt x="887045" y="99017"/>
                  <a:pt x="884941" y="99936"/>
                </a:cubicBezTo>
                <a:cubicBezTo>
                  <a:pt x="882836" y="100854"/>
                  <a:pt x="880394" y="100480"/>
                  <a:pt x="877615" y="98812"/>
                </a:cubicBezTo>
                <a:cubicBezTo>
                  <a:pt x="876976" y="96523"/>
                  <a:pt x="875953" y="94234"/>
                  <a:pt x="874548" y="91945"/>
                </a:cubicBezTo>
                <a:cubicBezTo>
                  <a:pt x="873142" y="89656"/>
                  <a:pt x="871586" y="87500"/>
                  <a:pt x="869880" y="85477"/>
                </a:cubicBezTo>
                <a:cubicBezTo>
                  <a:pt x="864799" y="88970"/>
                  <a:pt x="859293" y="92153"/>
                  <a:pt x="853362" y="95029"/>
                </a:cubicBezTo>
                <a:cubicBezTo>
                  <a:pt x="847430" y="97904"/>
                  <a:pt x="841157" y="100321"/>
                  <a:pt x="834543" y="102280"/>
                </a:cubicBezTo>
                <a:lnTo>
                  <a:pt x="833476" y="100813"/>
                </a:lnTo>
                <a:cubicBezTo>
                  <a:pt x="839705" y="97268"/>
                  <a:pt x="845589" y="93097"/>
                  <a:pt x="851127" y="88298"/>
                </a:cubicBezTo>
                <a:cubicBezTo>
                  <a:pt x="856665" y="83499"/>
                  <a:pt x="861552" y="78537"/>
                  <a:pt x="865786" y="73412"/>
                </a:cubicBezTo>
                <a:cubicBezTo>
                  <a:pt x="870020" y="68287"/>
                  <a:pt x="873296" y="63463"/>
                  <a:pt x="875614" y="58941"/>
                </a:cubicBezTo>
                <a:close/>
                <a:moveTo>
                  <a:pt x="311372" y="57874"/>
                </a:moveTo>
                <a:lnTo>
                  <a:pt x="324707" y="71076"/>
                </a:lnTo>
                <a:cubicBezTo>
                  <a:pt x="324196" y="71601"/>
                  <a:pt x="323518" y="71984"/>
                  <a:pt x="322674" y="72226"/>
                </a:cubicBezTo>
                <a:cubicBezTo>
                  <a:pt x="321829" y="72468"/>
                  <a:pt x="320685" y="72618"/>
                  <a:pt x="319240" y="72676"/>
                </a:cubicBezTo>
                <a:cubicBezTo>
                  <a:pt x="316673" y="75710"/>
                  <a:pt x="313573" y="79210"/>
                  <a:pt x="309939" y="83177"/>
                </a:cubicBezTo>
                <a:cubicBezTo>
                  <a:pt x="306305" y="87144"/>
                  <a:pt x="302738" y="90978"/>
                  <a:pt x="299238" y="94679"/>
                </a:cubicBezTo>
                <a:cubicBezTo>
                  <a:pt x="305793" y="99629"/>
                  <a:pt x="309603" y="104500"/>
                  <a:pt x="310666" y="109293"/>
                </a:cubicBezTo>
                <a:cubicBezTo>
                  <a:pt x="311730" y="114085"/>
                  <a:pt x="310985" y="117633"/>
                  <a:pt x="308434" y="119936"/>
                </a:cubicBezTo>
                <a:cubicBezTo>
                  <a:pt x="305882" y="122239"/>
                  <a:pt x="302461" y="122132"/>
                  <a:pt x="298171" y="119615"/>
                </a:cubicBezTo>
                <a:cubicBezTo>
                  <a:pt x="296398" y="113737"/>
                  <a:pt x="293442" y="107791"/>
                  <a:pt x="289303" y="101780"/>
                </a:cubicBezTo>
                <a:cubicBezTo>
                  <a:pt x="285164" y="95768"/>
                  <a:pt x="280874" y="90556"/>
                  <a:pt x="276435" y="86144"/>
                </a:cubicBezTo>
                <a:lnTo>
                  <a:pt x="277635" y="85211"/>
                </a:lnTo>
                <a:cubicBezTo>
                  <a:pt x="281296" y="86147"/>
                  <a:pt x="284608" y="87208"/>
                  <a:pt x="287569" y="88394"/>
                </a:cubicBezTo>
                <a:cubicBezTo>
                  <a:pt x="290531" y="89581"/>
                  <a:pt x="293176" y="90875"/>
                  <a:pt x="295504" y="92278"/>
                </a:cubicBezTo>
                <a:cubicBezTo>
                  <a:pt x="296871" y="88592"/>
                  <a:pt x="298271" y="84730"/>
                  <a:pt x="299704" y="80694"/>
                </a:cubicBezTo>
                <a:cubicBezTo>
                  <a:pt x="301138" y="76657"/>
                  <a:pt x="302405" y="72962"/>
                  <a:pt x="303505" y="69609"/>
                </a:cubicBezTo>
                <a:lnTo>
                  <a:pt x="273234" y="69609"/>
                </a:lnTo>
                <a:lnTo>
                  <a:pt x="272034" y="65742"/>
                </a:lnTo>
                <a:lnTo>
                  <a:pt x="303238" y="65742"/>
                </a:lnTo>
                <a:close/>
                <a:moveTo>
                  <a:pt x="1041102" y="52132"/>
                </a:moveTo>
                <a:lnTo>
                  <a:pt x="1041102" y="67084"/>
                </a:lnTo>
                <a:lnTo>
                  <a:pt x="1064438" y="67084"/>
                </a:lnTo>
                <a:lnTo>
                  <a:pt x="1064438" y="52132"/>
                </a:lnTo>
                <a:close/>
                <a:moveTo>
                  <a:pt x="348577" y="43339"/>
                </a:moveTo>
                <a:lnTo>
                  <a:pt x="367646" y="47339"/>
                </a:lnTo>
                <a:cubicBezTo>
                  <a:pt x="367457" y="48156"/>
                  <a:pt x="366968" y="48823"/>
                  <a:pt x="366179" y="49340"/>
                </a:cubicBezTo>
                <a:cubicBezTo>
                  <a:pt x="365390" y="49856"/>
                  <a:pt x="364235" y="50123"/>
                  <a:pt x="362712" y="50140"/>
                </a:cubicBezTo>
                <a:cubicBezTo>
                  <a:pt x="362465" y="59002"/>
                  <a:pt x="362059" y="67047"/>
                  <a:pt x="361495" y="74276"/>
                </a:cubicBezTo>
                <a:cubicBezTo>
                  <a:pt x="360931" y="81505"/>
                  <a:pt x="359692" y="87950"/>
                  <a:pt x="357778" y="93612"/>
                </a:cubicBezTo>
                <a:cubicBezTo>
                  <a:pt x="368996" y="95968"/>
                  <a:pt x="377248" y="99190"/>
                  <a:pt x="382535" y="103280"/>
                </a:cubicBezTo>
                <a:cubicBezTo>
                  <a:pt x="387823" y="107369"/>
                  <a:pt x="390850" y="111392"/>
                  <a:pt x="391616" y="115348"/>
                </a:cubicBezTo>
                <a:cubicBezTo>
                  <a:pt x="392382" y="119304"/>
                  <a:pt x="391592" y="122260"/>
                  <a:pt x="389245" y="124216"/>
                </a:cubicBezTo>
                <a:cubicBezTo>
                  <a:pt x="386898" y="126171"/>
                  <a:pt x="383699" y="126194"/>
                  <a:pt x="379648" y="124282"/>
                </a:cubicBezTo>
                <a:cubicBezTo>
                  <a:pt x="377364" y="119493"/>
                  <a:pt x="374097" y="114570"/>
                  <a:pt x="369846" y="109514"/>
                </a:cubicBezTo>
                <a:cubicBezTo>
                  <a:pt x="365596" y="104458"/>
                  <a:pt x="361262" y="100002"/>
                  <a:pt x="356845" y="96145"/>
                </a:cubicBezTo>
                <a:cubicBezTo>
                  <a:pt x="354153" y="103113"/>
                  <a:pt x="349369" y="109014"/>
                  <a:pt x="342493" y="113848"/>
                </a:cubicBezTo>
                <a:cubicBezTo>
                  <a:pt x="335617" y="118682"/>
                  <a:pt x="325599" y="122649"/>
                  <a:pt x="312439" y="125749"/>
                </a:cubicBezTo>
                <a:lnTo>
                  <a:pt x="311372" y="123482"/>
                </a:lnTo>
                <a:cubicBezTo>
                  <a:pt x="320672" y="119858"/>
                  <a:pt x="327892" y="115697"/>
                  <a:pt x="333031" y="110997"/>
                </a:cubicBezTo>
                <a:cubicBezTo>
                  <a:pt x="338171" y="106298"/>
                  <a:pt x="341836" y="100803"/>
                  <a:pt x="344027" y="94512"/>
                </a:cubicBezTo>
                <a:cubicBezTo>
                  <a:pt x="346217" y="88221"/>
                  <a:pt x="347540" y="80876"/>
                  <a:pt x="347996" y="72476"/>
                </a:cubicBezTo>
                <a:cubicBezTo>
                  <a:pt x="348451" y="64076"/>
                  <a:pt x="348645" y="54364"/>
                  <a:pt x="348577" y="43339"/>
                </a:cubicBezTo>
                <a:close/>
                <a:moveTo>
                  <a:pt x="1041102" y="33729"/>
                </a:moveTo>
                <a:lnTo>
                  <a:pt x="1041102" y="48281"/>
                </a:lnTo>
                <a:lnTo>
                  <a:pt x="1064438" y="48281"/>
                </a:lnTo>
                <a:lnTo>
                  <a:pt x="1064438" y="33729"/>
                </a:lnTo>
                <a:close/>
                <a:moveTo>
                  <a:pt x="785737" y="30137"/>
                </a:moveTo>
                <a:cubicBezTo>
                  <a:pt x="791673" y="33919"/>
                  <a:pt x="795709" y="37698"/>
                  <a:pt x="797845" y="41474"/>
                </a:cubicBezTo>
                <a:cubicBezTo>
                  <a:pt x="799981" y="45250"/>
                  <a:pt x="800801" y="48533"/>
                  <a:pt x="800304" y="51323"/>
                </a:cubicBezTo>
                <a:cubicBezTo>
                  <a:pt x="799806" y="54113"/>
                  <a:pt x="798576" y="55921"/>
                  <a:pt x="796614" y="56747"/>
                </a:cubicBezTo>
                <a:cubicBezTo>
                  <a:pt x="794651" y="57572"/>
                  <a:pt x="792539" y="56926"/>
                  <a:pt x="790279" y="54807"/>
                </a:cubicBezTo>
                <a:cubicBezTo>
                  <a:pt x="790204" y="50768"/>
                  <a:pt x="789552" y="46578"/>
                  <a:pt x="788325" y="42239"/>
                </a:cubicBezTo>
                <a:cubicBezTo>
                  <a:pt x="787098" y="37899"/>
                  <a:pt x="785745" y="34043"/>
                  <a:pt x="784267" y="30671"/>
                </a:cubicBezTo>
                <a:close/>
                <a:moveTo>
                  <a:pt x="1041102" y="15460"/>
                </a:moveTo>
                <a:lnTo>
                  <a:pt x="1041102" y="30012"/>
                </a:lnTo>
                <a:lnTo>
                  <a:pt x="1064438" y="30012"/>
                </a:lnTo>
                <a:lnTo>
                  <a:pt x="1064438" y="15460"/>
                </a:lnTo>
                <a:close/>
                <a:moveTo>
                  <a:pt x="86144" y="6134"/>
                </a:moveTo>
                <a:cubicBezTo>
                  <a:pt x="94856" y="7810"/>
                  <a:pt x="100893" y="10259"/>
                  <a:pt x="104256" y="13481"/>
                </a:cubicBezTo>
                <a:cubicBezTo>
                  <a:pt x="107618" y="16703"/>
                  <a:pt x="109079" y="19844"/>
                  <a:pt x="108640" y="22903"/>
                </a:cubicBezTo>
                <a:cubicBezTo>
                  <a:pt x="108201" y="25962"/>
                  <a:pt x="106636" y="28086"/>
                  <a:pt x="103944" y="29275"/>
                </a:cubicBezTo>
                <a:cubicBezTo>
                  <a:pt x="101252" y="30463"/>
                  <a:pt x="98208" y="29861"/>
                  <a:pt x="94812" y="27470"/>
                </a:cubicBezTo>
                <a:cubicBezTo>
                  <a:pt x="94256" y="23723"/>
                  <a:pt x="93034" y="20017"/>
                  <a:pt x="91145" y="16352"/>
                </a:cubicBezTo>
                <a:cubicBezTo>
                  <a:pt x="89256" y="12688"/>
                  <a:pt x="87233" y="9549"/>
                  <a:pt x="85077" y="6934"/>
                </a:cubicBezTo>
                <a:close/>
                <a:moveTo>
                  <a:pt x="807341" y="4934"/>
                </a:moveTo>
                <a:lnTo>
                  <a:pt x="821333" y="15735"/>
                </a:lnTo>
                <a:cubicBezTo>
                  <a:pt x="820930" y="16280"/>
                  <a:pt x="820302" y="16791"/>
                  <a:pt x="819449" y="17269"/>
                </a:cubicBezTo>
                <a:cubicBezTo>
                  <a:pt x="818596" y="17747"/>
                  <a:pt x="817535" y="18125"/>
                  <a:pt x="816265" y="18402"/>
                </a:cubicBezTo>
                <a:lnTo>
                  <a:pt x="816265" y="108947"/>
                </a:lnTo>
                <a:cubicBezTo>
                  <a:pt x="816337" y="112236"/>
                  <a:pt x="815957" y="115052"/>
                  <a:pt x="815125" y="117393"/>
                </a:cubicBezTo>
                <a:cubicBezTo>
                  <a:pt x="814294" y="119734"/>
                  <a:pt x="812582" y="121600"/>
                  <a:pt x="809988" y="122993"/>
                </a:cubicBezTo>
                <a:cubicBezTo>
                  <a:pt x="807395" y="124386"/>
                  <a:pt x="803491" y="125305"/>
                  <a:pt x="798277" y="125749"/>
                </a:cubicBezTo>
                <a:cubicBezTo>
                  <a:pt x="798093" y="123593"/>
                  <a:pt x="797793" y="121671"/>
                  <a:pt x="797376" y="119982"/>
                </a:cubicBezTo>
                <a:cubicBezTo>
                  <a:pt x="796959" y="118293"/>
                  <a:pt x="796325" y="116970"/>
                  <a:pt x="795474" y="116015"/>
                </a:cubicBezTo>
                <a:cubicBezTo>
                  <a:pt x="794596" y="114948"/>
                  <a:pt x="793383" y="114014"/>
                  <a:pt x="791837" y="113214"/>
                </a:cubicBezTo>
                <a:cubicBezTo>
                  <a:pt x="790292" y="112414"/>
                  <a:pt x="788079" y="111747"/>
                  <a:pt x="785198" y="111214"/>
                </a:cubicBezTo>
                <a:lnTo>
                  <a:pt x="785198" y="109347"/>
                </a:lnTo>
                <a:cubicBezTo>
                  <a:pt x="785327" y="109357"/>
                  <a:pt x="786374" y="109426"/>
                  <a:pt x="788337" y="109555"/>
                </a:cubicBezTo>
                <a:cubicBezTo>
                  <a:pt x="790300" y="109683"/>
                  <a:pt x="792404" y="109811"/>
                  <a:pt x="794649" y="109940"/>
                </a:cubicBezTo>
                <a:cubicBezTo>
                  <a:pt x="796893" y="110068"/>
                  <a:pt x="798503" y="110137"/>
                  <a:pt x="799478" y="110147"/>
                </a:cubicBezTo>
                <a:cubicBezTo>
                  <a:pt x="800523" y="110144"/>
                  <a:pt x="801235" y="109917"/>
                  <a:pt x="801613" y="109464"/>
                </a:cubicBezTo>
                <a:cubicBezTo>
                  <a:pt x="801991" y="109011"/>
                  <a:pt x="802169" y="108350"/>
                  <a:pt x="802147" y="107480"/>
                </a:cubicBezTo>
                <a:lnTo>
                  <a:pt x="802147" y="70542"/>
                </a:lnTo>
                <a:cubicBezTo>
                  <a:pt x="800746" y="73093"/>
                  <a:pt x="799177" y="75926"/>
                  <a:pt x="797443" y="79043"/>
                </a:cubicBezTo>
                <a:cubicBezTo>
                  <a:pt x="795708" y="82160"/>
                  <a:pt x="793806" y="85461"/>
                  <a:pt x="791737" y="88945"/>
                </a:cubicBezTo>
                <a:cubicBezTo>
                  <a:pt x="791804" y="89709"/>
                  <a:pt x="791671" y="90514"/>
                  <a:pt x="791337" y="91362"/>
                </a:cubicBezTo>
                <a:cubicBezTo>
                  <a:pt x="791003" y="92209"/>
                  <a:pt x="790470" y="92915"/>
                  <a:pt x="789736" y="93478"/>
                </a:cubicBezTo>
                <a:lnTo>
                  <a:pt x="780928" y="78810"/>
                </a:lnTo>
                <a:cubicBezTo>
                  <a:pt x="782879" y="77615"/>
                  <a:pt x="785749" y="75704"/>
                  <a:pt x="789535" y="73076"/>
                </a:cubicBezTo>
                <a:cubicBezTo>
                  <a:pt x="793322" y="70448"/>
                  <a:pt x="797526" y="67470"/>
                  <a:pt x="802147" y="64141"/>
                </a:cubicBezTo>
                <a:lnTo>
                  <a:pt x="802147" y="16269"/>
                </a:lnTo>
                <a:lnTo>
                  <a:pt x="786132" y="16269"/>
                </a:lnTo>
                <a:lnTo>
                  <a:pt x="784931" y="12402"/>
                </a:lnTo>
                <a:lnTo>
                  <a:pt x="800946" y="12402"/>
                </a:lnTo>
                <a:close/>
                <a:moveTo>
                  <a:pt x="1070305" y="3609"/>
                </a:moveTo>
                <a:lnTo>
                  <a:pt x="1085374" y="15195"/>
                </a:lnTo>
                <a:cubicBezTo>
                  <a:pt x="1084913" y="15742"/>
                  <a:pt x="1084235" y="16281"/>
                  <a:pt x="1083340" y="16812"/>
                </a:cubicBezTo>
                <a:cubicBezTo>
                  <a:pt x="1082446" y="17343"/>
                  <a:pt x="1081301" y="17783"/>
                  <a:pt x="1079907" y="18130"/>
                </a:cubicBezTo>
                <a:lnTo>
                  <a:pt x="1079907" y="75337"/>
                </a:lnTo>
                <a:cubicBezTo>
                  <a:pt x="1079634" y="75976"/>
                  <a:pt x="1078112" y="76799"/>
                  <a:pt x="1075339" y="77805"/>
                </a:cubicBezTo>
                <a:cubicBezTo>
                  <a:pt x="1072567" y="78811"/>
                  <a:pt x="1069778" y="79367"/>
                  <a:pt x="1066972" y="79472"/>
                </a:cubicBezTo>
                <a:lnTo>
                  <a:pt x="1064438" y="79472"/>
                </a:lnTo>
                <a:lnTo>
                  <a:pt x="1064438" y="70934"/>
                </a:lnTo>
                <a:lnTo>
                  <a:pt x="1041102" y="70934"/>
                </a:lnTo>
                <a:lnTo>
                  <a:pt x="1041102" y="74936"/>
                </a:lnTo>
                <a:cubicBezTo>
                  <a:pt x="1040974" y="75848"/>
                  <a:pt x="1039663" y="76893"/>
                  <a:pt x="1037168" y="78072"/>
                </a:cubicBezTo>
                <a:cubicBezTo>
                  <a:pt x="1034673" y="79250"/>
                  <a:pt x="1031762" y="79895"/>
                  <a:pt x="1028433" y="80006"/>
                </a:cubicBezTo>
                <a:lnTo>
                  <a:pt x="1026300" y="80006"/>
                </a:lnTo>
                <a:lnTo>
                  <a:pt x="1026300" y="5342"/>
                </a:lnTo>
                <a:lnTo>
                  <a:pt x="1041635" y="11743"/>
                </a:lnTo>
                <a:lnTo>
                  <a:pt x="1063104" y="11743"/>
                </a:lnTo>
                <a:close/>
                <a:moveTo>
                  <a:pt x="626383" y="3201"/>
                </a:moveTo>
                <a:lnTo>
                  <a:pt x="642385" y="16669"/>
                </a:lnTo>
                <a:cubicBezTo>
                  <a:pt x="641474" y="17758"/>
                  <a:pt x="639429" y="18647"/>
                  <a:pt x="636251" y="19336"/>
                </a:cubicBezTo>
                <a:cubicBezTo>
                  <a:pt x="635982" y="24945"/>
                  <a:pt x="635820" y="30396"/>
                  <a:pt x="635768" y="35688"/>
                </a:cubicBezTo>
                <a:cubicBezTo>
                  <a:pt x="635715" y="40980"/>
                  <a:pt x="635787" y="46064"/>
                  <a:pt x="635984" y="50940"/>
                </a:cubicBezTo>
                <a:cubicBezTo>
                  <a:pt x="637696" y="51051"/>
                  <a:pt x="639340" y="51229"/>
                  <a:pt x="640918" y="51473"/>
                </a:cubicBezTo>
                <a:cubicBezTo>
                  <a:pt x="644131" y="47795"/>
                  <a:pt x="647514" y="43742"/>
                  <a:pt x="651068" y="39314"/>
                </a:cubicBezTo>
                <a:cubicBezTo>
                  <a:pt x="654621" y="34885"/>
                  <a:pt x="658004" y="30545"/>
                  <a:pt x="661217" y="26295"/>
                </a:cubicBezTo>
                <a:cubicBezTo>
                  <a:pt x="664430" y="22044"/>
                  <a:pt x="667131" y="18346"/>
                  <a:pt x="669322" y="15202"/>
                </a:cubicBezTo>
                <a:lnTo>
                  <a:pt x="685791" y="29204"/>
                </a:lnTo>
                <a:cubicBezTo>
                  <a:pt x="685399" y="29751"/>
                  <a:pt x="684777" y="30090"/>
                  <a:pt x="683925" y="30221"/>
                </a:cubicBezTo>
                <a:cubicBezTo>
                  <a:pt x="683072" y="30351"/>
                  <a:pt x="681939" y="30190"/>
                  <a:pt x="680523" y="29737"/>
                </a:cubicBezTo>
                <a:cubicBezTo>
                  <a:pt x="676448" y="33049"/>
                  <a:pt x="671197" y="36727"/>
                  <a:pt x="664771" y="40772"/>
                </a:cubicBezTo>
                <a:cubicBezTo>
                  <a:pt x="658346" y="44817"/>
                  <a:pt x="651995" y="48562"/>
                  <a:pt x="645719" y="52007"/>
                </a:cubicBezTo>
                <a:cubicBezTo>
                  <a:pt x="656880" y="53954"/>
                  <a:pt x="665283" y="56852"/>
                  <a:pt x="670928" y="60701"/>
                </a:cubicBezTo>
                <a:cubicBezTo>
                  <a:pt x="676574" y="64551"/>
                  <a:pt x="680006" y="68470"/>
                  <a:pt x="681223" y="72459"/>
                </a:cubicBezTo>
                <a:cubicBezTo>
                  <a:pt x="682441" y="76448"/>
                  <a:pt x="681989" y="79626"/>
                  <a:pt x="679867" y="81992"/>
                </a:cubicBezTo>
                <a:cubicBezTo>
                  <a:pt x="677745" y="84358"/>
                  <a:pt x="674497" y="85031"/>
                  <a:pt x="670122" y="84011"/>
                </a:cubicBezTo>
                <a:cubicBezTo>
                  <a:pt x="666277" y="78971"/>
                  <a:pt x="661265" y="73915"/>
                  <a:pt x="655087" y="68842"/>
                </a:cubicBezTo>
                <a:cubicBezTo>
                  <a:pt x="648908" y="63769"/>
                  <a:pt x="642630" y="59313"/>
                  <a:pt x="636251" y="55474"/>
                </a:cubicBezTo>
                <a:cubicBezTo>
                  <a:pt x="636973" y="68978"/>
                  <a:pt x="639863" y="80174"/>
                  <a:pt x="644919" y="89061"/>
                </a:cubicBezTo>
                <a:cubicBezTo>
                  <a:pt x="649975" y="97948"/>
                  <a:pt x="658465" y="103510"/>
                  <a:pt x="670389" y="105747"/>
                </a:cubicBezTo>
                <a:cubicBezTo>
                  <a:pt x="672203" y="106155"/>
                  <a:pt x="673542" y="106205"/>
                  <a:pt x="674406" y="105897"/>
                </a:cubicBezTo>
                <a:cubicBezTo>
                  <a:pt x="675270" y="105588"/>
                  <a:pt x="675975" y="104872"/>
                  <a:pt x="676523" y="103746"/>
                </a:cubicBezTo>
                <a:cubicBezTo>
                  <a:pt x="677648" y="101454"/>
                  <a:pt x="678698" y="98804"/>
                  <a:pt x="679673" y="95795"/>
                </a:cubicBezTo>
                <a:cubicBezTo>
                  <a:pt x="680648" y="92787"/>
                  <a:pt x="681598" y="89570"/>
                  <a:pt x="682524" y="86144"/>
                </a:cubicBezTo>
                <a:lnTo>
                  <a:pt x="683924" y="86278"/>
                </a:lnTo>
                <a:lnTo>
                  <a:pt x="683512" y="108814"/>
                </a:lnTo>
                <a:cubicBezTo>
                  <a:pt x="686329" y="111581"/>
                  <a:pt x="688077" y="113914"/>
                  <a:pt x="688756" y="115815"/>
                </a:cubicBezTo>
                <a:cubicBezTo>
                  <a:pt x="689435" y="117715"/>
                  <a:pt x="689380" y="119382"/>
                  <a:pt x="688591" y="120815"/>
                </a:cubicBezTo>
                <a:cubicBezTo>
                  <a:pt x="686807" y="123924"/>
                  <a:pt x="683924" y="125607"/>
                  <a:pt x="679940" y="125866"/>
                </a:cubicBezTo>
                <a:cubicBezTo>
                  <a:pt x="675956" y="126124"/>
                  <a:pt x="671172" y="125507"/>
                  <a:pt x="665588" y="124016"/>
                </a:cubicBezTo>
                <a:cubicBezTo>
                  <a:pt x="654687" y="121475"/>
                  <a:pt x="646077" y="117114"/>
                  <a:pt x="639760" y="110933"/>
                </a:cubicBezTo>
                <a:cubicBezTo>
                  <a:pt x="633442" y="104752"/>
                  <a:pt x="628817" y="96995"/>
                  <a:pt x="625883" y="87661"/>
                </a:cubicBezTo>
                <a:cubicBezTo>
                  <a:pt x="622949" y="78328"/>
                  <a:pt x="621108" y="67662"/>
                  <a:pt x="620357" y="55663"/>
                </a:cubicBezTo>
                <a:cubicBezTo>
                  <a:pt x="619607" y="43665"/>
                  <a:pt x="619349" y="30578"/>
                  <a:pt x="619582" y="16402"/>
                </a:cubicBezTo>
                <a:lnTo>
                  <a:pt x="566909" y="16402"/>
                </a:lnTo>
                <a:lnTo>
                  <a:pt x="565709" y="12668"/>
                </a:lnTo>
                <a:lnTo>
                  <a:pt x="617982" y="12668"/>
                </a:lnTo>
                <a:close/>
                <a:moveTo>
                  <a:pt x="1315765" y="3067"/>
                </a:moveTo>
                <a:lnTo>
                  <a:pt x="1337767" y="5201"/>
                </a:lnTo>
                <a:cubicBezTo>
                  <a:pt x="1337662" y="6206"/>
                  <a:pt x="1337240" y="7029"/>
                  <a:pt x="1336500" y="7668"/>
                </a:cubicBezTo>
                <a:cubicBezTo>
                  <a:pt x="1335761" y="8307"/>
                  <a:pt x="1334539" y="8729"/>
                  <a:pt x="1332833" y="8935"/>
                </a:cubicBezTo>
                <a:cubicBezTo>
                  <a:pt x="1333623" y="26011"/>
                  <a:pt x="1335926" y="40946"/>
                  <a:pt x="1339743" y="53740"/>
                </a:cubicBezTo>
                <a:cubicBezTo>
                  <a:pt x="1343560" y="66534"/>
                  <a:pt x="1349755" y="77410"/>
                  <a:pt x="1358328" y="86366"/>
                </a:cubicBezTo>
                <a:cubicBezTo>
                  <a:pt x="1366901" y="95323"/>
                  <a:pt x="1378717" y="102583"/>
                  <a:pt x="1393774" y="108147"/>
                </a:cubicBezTo>
                <a:lnTo>
                  <a:pt x="1393508" y="109747"/>
                </a:lnTo>
                <a:cubicBezTo>
                  <a:pt x="1389499" y="110497"/>
                  <a:pt x="1386248" y="112197"/>
                  <a:pt x="1383756" y="114848"/>
                </a:cubicBezTo>
                <a:cubicBezTo>
                  <a:pt x="1381264" y="117498"/>
                  <a:pt x="1379581" y="120999"/>
                  <a:pt x="1378706" y="125349"/>
                </a:cubicBezTo>
                <a:cubicBezTo>
                  <a:pt x="1367609" y="119379"/>
                  <a:pt x="1358821" y="111954"/>
                  <a:pt x="1352342" y="103075"/>
                </a:cubicBezTo>
                <a:cubicBezTo>
                  <a:pt x="1345863" y="94195"/>
                  <a:pt x="1341066" y="83946"/>
                  <a:pt x="1337950" y="72325"/>
                </a:cubicBezTo>
                <a:cubicBezTo>
                  <a:pt x="1334834" y="60705"/>
                  <a:pt x="1332773" y="47798"/>
                  <a:pt x="1331767" y="33604"/>
                </a:cubicBezTo>
                <a:cubicBezTo>
                  <a:pt x="1331172" y="45090"/>
                  <a:pt x="1329161" y="56375"/>
                  <a:pt x="1325731" y="67460"/>
                </a:cubicBezTo>
                <a:cubicBezTo>
                  <a:pt x="1322302" y="78546"/>
                  <a:pt x="1316221" y="89061"/>
                  <a:pt x="1307487" y="99005"/>
                </a:cubicBezTo>
                <a:cubicBezTo>
                  <a:pt x="1298753" y="108950"/>
                  <a:pt x="1286133" y="117953"/>
                  <a:pt x="1269625" y="126016"/>
                </a:cubicBezTo>
                <a:lnTo>
                  <a:pt x="1268159" y="124149"/>
                </a:lnTo>
                <a:cubicBezTo>
                  <a:pt x="1280226" y="115227"/>
                  <a:pt x="1289562" y="105901"/>
                  <a:pt x="1296168" y="96173"/>
                </a:cubicBezTo>
                <a:cubicBezTo>
                  <a:pt x="1302774" y="86444"/>
                  <a:pt x="1307456" y="76439"/>
                  <a:pt x="1310214" y="66158"/>
                </a:cubicBezTo>
                <a:cubicBezTo>
                  <a:pt x="1312972" y="55878"/>
                  <a:pt x="1314611" y="45448"/>
                  <a:pt x="1315133" y="34869"/>
                </a:cubicBezTo>
                <a:cubicBezTo>
                  <a:pt x="1315655" y="24290"/>
                  <a:pt x="1315866" y="13690"/>
                  <a:pt x="1315765" y="3067"/>
                </a:cubicBezTo>
                <a:close/>
                <a:moveTo>
                  <a:pt x="703726" y="1600"/>
                </a:moveTo>
                <a:cubicBezTo>
                  <a:pt x="710583" y="4733"/>
                  <a:pt x="715248" y="8085"/>
                  <a:pt x="717723" y="11656"/>
                </a:cubicBezTo>
                <a:cubicBezTo>
                  <a:pt x="720197" y="15226"/>
                  <a:pt x="721149" y="18420"/>
                  <a:pt x="720579" y="21236"/>
                </a:cubicBezTo>
                <a:cubicBezTo>
                  <a:pt x="720009" y="24052"/>
                  <a:pt x="718586" y="25896"/>
                  <a:pt x="716309" y="26766"/>
                </a:cubicBezTo>
                <a:cubicBezTo>
                  <a:pt x="714033" y="27636"/>
                  <a:pt x="711572" y="26938"/>
                  <a:pt x="708927" y="24670"/>
                </a:cubicBezTo>
                <a:cubicBezTo>
                  <a:pt x="708716" y="20844"/>
                  <a:pt x="707938" y="16927"/>
                  <a:pt x="706593" y="12918"/>
                </a:cubicBezTo>
                <a:cubicBezTo>
                  <a:pt x="705249" y="8910"/>
                  <a:pt x="703804" y="5359"/>
                  <a:pt x="702259" y="2267"/>
                </a:cubicBezTo>
                <a:close/>
                <a:moveTo>
                  <a:pt x="379648" y="1467"/>
                </a:moveTo>
                <a:cubicBezTo>
                  <a:pt x="379727" y="1525"/>
                  <a:pt x="380605" y="2209"/>
                  <a:pt x="382280" y="3522"/>
                </a:cubicBezTo>
                <a:cubicBezTo>
                  <a:pt x="383955" y="4834"/>
                  <a:pt x="385949" y="6427"/>
                  <a:pt x="388261" y="8302"/>
                </a:cubicBezTo>
                <a:cubicBezTo>
                  <a:pt x="390573" y="10178"/>
                  <a:pt x="392725" y="11988"/>
                  <a:pt x="394716" y="13735"/>
                </a:cubicBezTo>
                <a:cubicBezTo>
                  <a:pt x="394502" y="14466"/>
                  <a:pt x="394063" y="15005"/>
                  <a:pt x="393399" y="15352"/>
                </a:cubicBezTo>
                <a:cubicBezTo>
                  <a:pt x="392735" y="15699"/>
                  <a:pt x="391930" y="15872"/>
                  <a:pt x="390982" y="15869"/>
                </a:cubicBezTo>
                <a:lnTo>
                  <a:pt x="362579" y="15869"/>
                </a:lnTo>
                <a:cubicBezTo>
                  <a:pt x="360687" y="19330"/>
                  <a:pt x="358637" y="22809"/>
                  <a:pt x="356428" y="26303"/>
                </a:cubicBezTo>
                <a:cubicBezTo>
                  <a:pt x="354219" y="29798"/>
                  <a:pt x="352002" y="32943"/>
                  <a:pt x="349777" y="35738"/>
                </a:cubicBezTo>
                <a:lnTo>
                  <a:pt x="370446" y="35738"/>
                </a:lnTo>
                <a:lnTo>
                  <a:pt x="376847" y="28937"/>
                </a:lnTo>
                <a:lnTo>
                  <a:pt x="389916" y="38938"/>
                </a:lnTo>
                <a:cubicBezTo>
                  <a:pt x="389577" y="39416"/>
                  <a:pt x="389021" y="39861"/>
                  <a:pt x="388249" y="40272"/>
                </a:cubicBezTo>
                <a:cubicBezTo>
                  <a:pt x="387476" y="40683"/>
                  <a:pt x="386521" y="40994"/>
                  <a:pt x="385382" y="41205"/>
                </a:cubicBezTo>
                <a:lnTo>
                  <a:pt x="385382" y="90011"/>
                </a:lnTo>
                <a:cubicBezTo>
                  <a:pt x="385129" y="90639"/>
                  <a:pt x="383768" y="91417"/>
                  <a:pt x="381298" y="92345"/>
                </a:cubicBezTo>
                <a:cubicBezTo>
                  <a:pt x="378828" y="93273"/>
                  <a:pt x="376367" y="93784"/>
                  <a:pt x="373914" y="93879"/>
                </a:cubicBezTo>
                <a:lnTo>
                  <a:pt x="371647" y="93879"/>
                </a:lnTo>
                <a:lnTo>
                  <a:pt x="371647" y="39472"/>
                </a:lnTo>
                <a:lnTo>
                  <a:pt x="338976" y="39472"/>
                </a:lnTo>
                <a:lnTo>
                  <a:pt x="338976" y="90678"/>
                </a:lnTo>
                <a:cubicBezTo>
                  <a:pt x="338848" y="91514"/>
                  <a:pt x="337603" y="92476"/>
                  <a:pt x="335242" y="93562"/>
                </a:cubicBezTo>
                <a:cubicBezTo>
                  <a:pt x="332881" y="94648"/>
                  <a:pt x="330169" y="95243"/>
                  <a:pt x="327108" y="95345"/>
                </a:cubicBezTo>
                <a:lnTo>
                  <a:pt x="324974" y="95345"/>
                </a:lnTo>
                <a:lnTo>
                  <a:pt x="324974" y="29737"/>
                </a:lnTo>
                <a:lnTo>
                  <a:pt x="339643" y="35738"/>
                </a:lnTo>
                <a:lnTo>
                  <a:pt x="344977" y="35738"/>
                </a:lnTo>
                <a:cubicBezTo>
                  <a:pt x="345110" y="32860"/>
                  <a:pt x="345243" y="29648"/>
                  <a:pt x="345377" y="26103"/>
                </a:cubicBezTo>
                <a:cubicBezTo>
                  <a:pt x="345510" y="22558"/>
                  <a:pt x="345643" y="19147"/>
                  <a:pt x="345777" y="15869"/>
                </a:cubicBezTo>
                <a:lnTo>
                  <a:pt x="319907" y="15869"/>
                </a:lnTo>
                <a:lnTo>
                  <a:pt x="318840" y="12135"/>
                </a:lnTo>
                <a:lnTo>
                  <a:pt x="371380" y="12135"/>
                </a:lnTo>
                <a:close/>
                <a:moveTo>
                  <a:pt x="731456" y="1200"/>
                </a:moveTo>
                <a:lnTo>
                  <a:pt x="749070" y="5734"/>
                </a:lnTo>
                <a:cubicBezTo>
                  <a:pt x="748809" y="6554"/>
                  <a:pt x="748264" y="7215"/>
                  <a:pt x="747435" y="7718"/>
                </a:cubicBezTo>
                <a:cubicBezTo>
                  <a:pt x="746607" y="8221"/>
                  <a:pt x="745462" y="8448"/>
                  <a:pt x="743999" y="8401"/>
                </a:cubicBezTo>
                <a:cubicBezTo>
                  <a:pt x="742014" y="11338"/>
                  <a:pt x="739612" y="14532"/>
                  <a:pt x="736794" y="17986"/>
                </a:cubicBezTo>
                <a:cubicBezTo>
                  <a:pt x="733975" y="21439"/>
                  <a:pt x="731040" y="24734"/>
                  <a:pt x="727989" y="27870"/>
                </a:cubicBezTo>
                <a:lnTo>
                  <a:pt x="732123" y="27870"/>
                </a:lnTo>
                <a:lnTo>
                  <a:pt x="738795" y="19069"/>
                </a:lnTo>
                <a:cubicBezTo>
                  <a:pt x="739012" y="19236"/>
                  <a:pt x="740446" y="20436"/>
                  <a:pt x="743099" y="22670"/>
                </a:cubicBezTo>
                <a:cubicBezTo>
                  <a:pt x="745751" y="24903"/>
                  <a:pt x="748319" y="27170"/>
                  <a:pt x="750805" y="29470"/>
                </a:cubicBezTo>
                <a:cubicBezTo>
                  <a:pt x="750802" y="29598"/>
                  <a:pt x="750774" y="29709"/>
                  <a:pt x="750721" y="29804"/>
                </a:cubicBezTo>
                <a:cubicBezTo>
                  <a:pt x="750668" y="29898"/>
                  <a:pt x="750607" y="30009"/>
                  <a:pt x="750538" y="30137"/>
                </a:cubicBezTo>
                <a:cubicBezTo>
                  <a:pt x="756570" y="33790"/>
                  <a:pt x="760652" y="37485"/>
                  <a:pt x="762785" y="41222"/>
                </a:cubicBezTo>
                <a:cubicBezTo>
                  <a:pt x="764917" y="44959"/>
                  <a:pt x="765700" y="48220"/>
                  <a:pt x="765133" y="51006"/>
                </a:cubicBezTo>
                <a:cubicBezTo>
                  <a:pt x="764566" y="53793"/>
                  <a:pt x="763250" y="55588"/>
                  <a:pt x="761184" y="56390"/>
                </a:cubicBezTo>
                <a:cubicBezTo>
                  <a:pt x="759119" y="57193"/>
                  <a:pt x="756904" y="56488"/>
                  <a:pt x="754541" y="54274"/>
                </a:cubicBezTo>
                <a:cubicBezTo>
                  <a:pt x="754480" y="50456"/>
                  <a:pt x="753868" y="46523"/>
                  <a:pt x="752706" y="42472"/>
                </a:cubicBezTo>
                <a:cubicBezTo>
                  <a:pt x="751544" y="38422"/>
                  <a:pt x="750199" y="34754"/>
                  <a:pt x="748670" y="31471"/>
                </a:cubicBezTo>
                <a:cubicBezTo>
                  <a:pt x="748467" y="31535"/>
                  <a:pt x="748239" y="31574"/>
                  <a:pt x="747986" y="31587"/>
                </a:cubicBezTo>
                <a:cubicBezTo>
                  <a:pt x="747733" y="31601"/>
                  <a:pt x="747471" y="31607"/>
                  <a:pt x="747202" y="31604"/>
                </a:cubicBezTo>
                <a:lnTo>
                  <a:pt x="729588" y="31604"/>
                </a:lnTo>
                <a:lnTo>
                  <a:pt x="729588" y="52273"/>
                </a:lnTo>
                <a:lnTo>
                  <a:pt x="731856" y="52273"/>
                </a:lnTo>
                <a:lnTo>
                  <a:pt x="738395" y="43606"/>
                </a:lnTo>
                <a:cubicBezTo>
                  <a:pt x="738603" y="43767"/>
                  <a:pt x="739988" y="44945"/>
                  <a:pt x="742548" y="47139"/>
                </a:cubicBezTo>
                <a:cubicBezTo>
                  <a:pt x="745108" y="49334"/>
                  <a:pt x="747594" y="51579"/>
                  <a:pt x="750004" y="53874"/>
                </a:cubicBezTo>
                <a:cubicBezTo>
                  <a:pt x="749796" y="54604"/>
                  <a:pt x="749379" y="55143"/>
                  <a:pt x="748753" y="55490"/>
                </a:cubicBezTo>
                <a:cubicBezTo>
                  <a:pt x="748127" y="55838"/>
                  <a:pt x="747344" y="56010"/>
                  <a:pt x="746401" y="56007"/>
                </a:cubicBezTo>
                <a:lnTo>
                  <a:pt x="729588" y="56007"/>
                </a:lnTo>
                <a:lnTo>
                  <a:pt x="729588" y="66542"/>
                </a:lnTo>
                <a:cubicBezTo>
                  <a:pt x="729588" y="70431"/>
                  <a:pt x="729455" y="74387"/>
                  <a:pt x="729188" y="78410"/>
                </a:cubicBezTo>
                <a:lnTo>
                  <a:pt x="731456" y="78410"/>
                </a:lnTo>
                <a:lnTo>
                  <a:pt x="738128" y="69742"/>
                </a:lnTo>
                <a:cubicBezTo>
                  <a:pt x="738245" y="69839"/>
                  <a:pt x="739279" y="70712"/>
                  <a:pt x="741230" y="72359"/>
                </a:cubicBezTo>
                <a:cubicBezTo>
                  <a:pt x="743182" y="74007"/>
                  <a:pt x="745351" y="75846"/>
                  <a:pt x="747737" y="77877"/>
                </a:cubicBezTo>
                <a:cubicBezTo>
                  <a:pt x="750048" y="76437"/>
                  <a:pt x="752894" y="74548"/>
                  <a:pt x="756273" y="72209"/>
                </a:cubicBezTo>
                <a:cubicBezTo>
                  <a:pt x="759651" y="69870"/>
                  <a:pt x="763297" y="67314"/>
                  <a:pt x="767209" y="64542"/>
                </a:cubicBezTo>
                <a:lnTo>
                  <a:pt x="767209" y="16269"/>
                </a:lnTo>
                <a:lnTo>
                  <a:pt x="748137" y="16269"/>
                </a:lnTo>
                <a:lnTo>
                  <a:pt x="746936" y="12402"/>
                </a:lnTo>
                <a:lnTo>
                  <a:pt x="766009" y="12402"/>
                </a:lnTo>
                <a:lnTo>
                  <a:pt x="772137" y="5067"/>
                </a:lnTo>
                <a:lnTo>
                  <a:pt x="785737" y="15602"/>
                </a:lnTo>
                <a:cubicBezTo>
                  <a:pt x="785397" y="16149"/>
                  <a:pt x="784807" y="16655"/>
                  <a:pt x="783967" y="17119"/>
                </a:cubicBezTo>
                <a:cubicBezTo>
                  <a:pt x="783126" y="17583"/>
                  <a:pt x="782069" y="17922"/>
                  <a:pt x="780794" y="18136"/>
                </a:cubicBezTo>
                <a:lnTo>
                  <a:pt x="780794" y="109347"/>
                </a:lnTo>
                <a:cubicBezTo>
                  <a:pt x="780869" y="112592"/>
                  <a:pt x="780497" y="115378"/>
                  <a:pt x="779679" y="117704"/>
                </a:cubicBezTo>
                <a:cubicBezTo>
                  <a:pt x="778861" y="120030"/>
                  <a:pt x="777147" y="121897"/>
                  <a:pt x="774537" y="123304"/>
                </a:cubicBezTo>
                <a:cubicBezTo>
                  <a:pt x="771927" y="124712"/>
                  <a:pt x="767973" y="125660"/>
                  <a:pt x="762673" y="126149"/>
                </a:cubicBezTo>
                <a:cubicBezTo>
                  <a:pt x="762493" y="124002"/>
                  <a:pt x="762187" y="122096"/>
                  <a:pt x="761756" y="120432"/>
                </a:cubicBezTo>
                <a:cubicBezTo>
                  <a:pt x="761325" y="118768"/>
                  <a:pt x="760653" y="117429"/>
                  <a:pt x="759738" y="116415"/>
                </a:cubicBezTo>
                <a:cubicBezTo>
                  <a:pt x="758793" y="115353"/>
                  <a:pt x="757481" y="114442"/>
                  <a:pt x="755803" y="113681"/>
                </a:cubicBezTo>
                <a:cubicBezTo>
                  <a:pt x="754124" y="112920"/>
                  <a:pt x="751745" y="112275"/>
                  <a:pt x="748665" y="111747"/>
                </a:cubicBezTo>
                <a:lnTo>
                  <a:pt x="748665" y="109881"/>
                </a:lnTo>
                <a:cubicBezTo>
                  <a:pt x="748808" y="109890"/>
                  <a:pt x="749961" y="109960"/>
                  <a:pt x="752124" y="110088"/>
                </a:cubicBezTo>
                <a:cubicBezTo>
                  <a:pt x="754287" y="110216"/>
                  <a:pt x="756606" y="110345"/>
                  <a:pt x="759081" y="110473"/>
                </a:cubicBezTo>
                <a:cubicBezTo>
                  <a:pt x="761556" y="110602"/>
                  <a:pt x="763331" y="110671"/>
                  <a:pt x="764408" y="110681"/>
                </a:cubicBezTo>
                <a:cubicBezTo>
                  <a:pt x="765516" y="110689"/>
                  <a:pt x="766267" y="110472"/>
                  <a:pt x="766659" y="110031"/>
                </a:cubicBezTo>
                <a:cubicBezTo>
                  <a:pt x="767051" y="109589"/>
                  <a:pt x="767234" y="108872"/>
                  <a:pt x="767209" y="107880"/>
                </a:cubicBezTo>
                <a:lnTo>
                  <a:pt x="767209" y="71342"/>
                </a:lnTo>
                <a:cubicBezTo>
                  <a:pt x="765736" y="73893"/>
                  <a:pt x="764080" y="76693"/>
                  <a:pt x="762240" y="79743"/>
                </a:cubicBezTo>
                <a:cubicBezTo>
                  <a:pt x="760400" y="82794"/>
                  <a:pt x="758410" y="85994"/>
                  <a:pt x="756270" y="89345"/>
                </a:cubicBezTo>
                <a:cubicBezTo>
                  <a:pt x="756328" y="90239"/>
                  <a:pt x="756178" y="91117"/>
                  <a:pt x="755819" y="91978"/>
                </a:cubicBezTo>
                <a:cubicBezTo>
                  <a:pt x="755461" y="92840"/>
                  <a:pt x="754944" y="93517"/>
                  <a:pt x="754268" y="94012"/>
                </a:cubicBezTo>
                <a:lnTo>
                  <a:pt x="746931" y="82144"/>
                </a:lnTo>
                <a:lnTo>
                  <a:pt x="746531" y="82144"/>
                </a:lnTo>
                <a:lnTo>
                  <a:pt x="728789" y="82144"/>
                </a:lnTo>
                <a:cubicBezTo>
                  <a:pt x="728073" y="90514"/>
                  <a:pt x="725508" y="98543"/>
                  <a:pt x="721094" y="106230"/>
                </a:cubicBezTo>
                <a:cubicBezTo>
                  <a:pt x="716680" y="113917"/>
                  <a:pt x="709116" y="120646"/>
                  <a:pt x="698401" y="126416"/>
                </a:cubicBezTo>
                <a:lnTo>
                  <a:pt x="697067" y="125216"/>
                </a:lnTo>
                <a:cubicBezTo>
                  <a:pt x="703223" y="118979"/>
                  <a:pt x="707646" y="112217"/>
                  <a:pt x="710335" y="104930"/>
                </a:cubicBezTo>
                <a:cubicBezTo>
                  <a:pt x="713025" y="97643"/>
                  <a:pt x="714647" y="90047"/>
                  <a:pt x="715203" y="82144"/>
                </a:cubicBezTo>
                <a:lnTo>
                  <a:pt x="697734" y="82144"/>
                </a:lnTo>
                <a:lnTo>
                  <a:pt x="696667" y="78410"/>
                </a:lnTo>
                <a:lnTo>
                  <a:pt x="715469" y="78410"/>
                </a:lnTo>
                <a:cubicBezTo>
                  <a:pt x="715625" y="74565"/>
                  <a:pt x="715714" y="70653"/>
                  <a:pt x="715736" y="66675"/>
                </a:cubicBezTo>
                <a:lnTo>
                  <a:pt x="715736" y="56007"/>
                </a:lnTo>
                <a:lnTo>
                  <a:pt x="701601" y="56007"/>
                </a:lnTo>
                <a:lnTo>
                  <a:pt x="700534" y="52273"/>
                </a:lnTo>
                <a:lnTo>
                  <a:pt x="715736" y="52273"/>
                </a:lnTo>
                <a:lnTo>
                  <a:pt x="715736" y="31604"/>
                </a:lnTo>
                <a:lnTo>
                  <a:pt x="698267" y="31604"/>
                </a:lnTo>
                <a:lnTo>
                  <a:pt x="697200" y="27870"/>
                </a:lnTo>
                <a:lnTo>
                  <a:pt x="724926" y="27870"/>
                </a:lnTo>
                <a:cubicBezTo>
                  <a:pt x="726222" y="23800"/>
                  <a:pt x="727460" y="19339"/>
                  <a:pt x="728640" y="14485"/>
                </a:cubicBezTo>
                <a:cubicBezTo>
                  <a:pt x="729819" y="9632"/>
                  <a:pt x="730758" y="5204"/>
                  <a:pt x="731456" y="1200"/>
                </a:cubicBezTo>
                <a:close/>
                <a:moveTo>
                  <a:pt x="1603001" y="1067"/>
                </a:moveTo>
                <a:lnTo>
                  <a:pt x="1624870" y="3201"/>
                </a:lnTo>
                <a:cubicBezTo>
                  <a:pt x="1624753" y="4142"/>
                  <a:pt x="1624320" y="4926"/>
                  <a:pt x="1623570" y="5551"/>
                </a:cubicBezTo>
                <a:cubicBezTo>
                  <a:pt x="1622820" y="6176"/>
                  <a:pt x="1621653" y="6593"/>
                  <a:pt x="1620069" y="6801"/>
                </a:cubicBezTo>
                <a:lnTo>
                  <a:pt x="1620069" y="30404"/>
                </a:lnTo>
                <a:lnTo>
                  <a:pt x="1634338" y="30404"/>
                </a:lnTo>
                <a:lnTo>
                  <a:pt x="1643272" y="17069"/>
                </a:lnTo>
                <a:cubicBezTo>
                  <a:pt x="1643366" y="17142"/>
                  <a:pt x="1644334" y="17988"/>
                  <a:pt x="1646176" y="19608"/>
                </a:cubicBezTo>
                <a:cubicBezTo>
                  <a:pt x="1648019" y="21227"/>
                  <a:pt x="1650172" y="23179"/>
                  <a:pt x="1652636" y="25465"/>
                </a:cubicBezTo>
                <a:cubicBezTo>
                  <a:pt x="1655101" y="27751"/>
                  <a:pt x="1657314" y="29931"/>
                  <a:pt x="1659274" y="32004"/>
                </a:cubicBezTo>
                <a:cubicBezTo>
                  <a:pt x="1659127" y="32735"/>
                  <a:pt x="1658721" y="33274"/>
                  <a:pt x="1658057" y="33621"/>
                </a:cubicBezTo>
                <a:cubicBezTo>
                  <a:pt x="1657394" y="33968"/>
                  <a:pt x="1656554" y="34140"/>
                  <a:pt x="1655540" y="34138"/>
                </a:cubicBezTo>
                <a:lnTo>
                  <a:pt x="1620069" y="34138"/>
                </a:lnTo>
                <a:lnTo>
                  <a:pt x="1620069" y="106280"/>
                </a:lnTo>
                <a:cubicBezTo>
                  <a:pt x="1620158" y="110146"/>
                  <a:pt x="1619684" y="113453"/>
                  <a:pt x="1618647" y="116202"/>
                </a:cubicBezTo>
                <a:cubicBezTo>
                  <a:pt x="1617610" y="118952"/>
                  <a:pt x="1615476" y="121153"/>
                  <a:pt x="1612246" y="122806"/>
                </a:cubicBezTo>
                <a:cubicBezTo>
                  <a:pt x="1609016" y="124458"/>
                  <a:pt x="1604156" y="125573"/>
                  <a:pt x="1597667" y="126149"/>
                </a:cubicBezTo>
                <a:cubicBezTo>
                  <a:pt x="1597425" y="123424"/>
                  <a:pt x="1597042" y="121074"/>
                  <a:pt x="1596516" y="119098"/>
                </a:cubicBezTo>
                <a:cubicBezTo>
                  <a:pt x="1595991" y="117123"/>
                  <a:pt x="1595175" y="115473"/>
                  <a:pt x="1594066" y="114148"/>
                </a:cubicBezTo>
                <a:cubicBezTo>
                  <a:pt x="1592938" y="112817"/>
                  <a:pt x="1591394" y="111678"/>
                  <a:pt x="1589432" y="110731"/>
                </a:cubicBezTo>
                <a:cubicBezTo>
                  <a:pt x="1587471" y="109783"/>
                  <a:pt x="1584659" y="109011"/>
                  <a:pt x="1580998" y="108414"/>
                </a:cubicBezTo>
                <a:lnTo>
                  <a:pt x="1580998" y="106547"/>
                </a:lnTo>
                <a:cubicBezTo>
                  <a:pt x="1581170" y="106560"/>
                  <a:pt x="1582559" y="106652"/>
                  <a:pt x="1585166" y="106823"/>
                </a:cubicBezTo>
                <a:cubicBezTo>
                  <a:pt x="1587773" y="106995"/>
                  <a:pt x="1590565" y="107166"/>
                  <a:pt x="1593543" y="107337"/>
                </a:cubicBezTo>
                <a:cubicBezTo>
                  <a:pt x="1596520" y="107508"/>
                  <a:pt x="1598650" y="107600"/>
                  <a:pt x="1599934" y="107614"/>
                </a:cubicBezTo>
                <a:cubicBezTo>
                  <a:pt x="1601053" y="107616"/>
                  <a:pt x="1601848" y="107411"/>
                  <a:pt x="1602317" y="106997"/>
                </a:cubicBezTo>
                <a:cubicBezTo>
                  <a:pt x="1602787" y="106583"/>
                  <a:pt x="1603014" y="105944"/>
                  <a:pt x="1603001" y="105080"/>
                </a:cubicBezTo>
                <a:lnTo>
                  <a:pt x="1603001" y="54274"/>
                </a:lnTo>
                <a:cubicBezTo>
                  <a:pt x="1595238" y="65933"/>
                  <a:pt x="1585626" y="76518"/>
                  <a:pt x="1574164" y="86028"/>
                </a:cubicBezTo>
                <a:cubicBezTo>
                  <a:pt x="1562701" y="95537"/>
                  <a:pt x="1549555" y="103621"/>
                  <a:pt x="1534725" y="110281"/>
                </a:cubicBezTo>
                <a:lnTo>
                  <a:pt x="1533525" y="108814"/>
                </a:lnTo>
                <a:cubicBezTo>
                  <a:pt x="1542771" y="102590"/>
                  <a:pt x="1551335" y="95376"/>
                  <a:pt x="1559217" y="87172"/>
                </a:cubicBezTo>
                <a:cubicBezTo>
                  <a:pt x="1567100" y="78967"/>
                  <a:pt x="1574034" y="70311"/>
                  <a:pt x="1580020" y="61203"/>
                </a:cubicBezTo>
                <a:cubicBezTo>
                  <a:pt x="1586006" y="52095"/>
                  <a:pt x="1590777" y="43073"/>
                  <a:pt x="1594333" y="34138"/>
                </a:cubicBezTo>
                <a:lnTo>
                  <a:pt x="1536592" y="34138"/>
                </a:lnTo>
                <a:lnTo>
                  <a:pt x="1535526" y="30404"/>
                </a:lnTo>
                <a:lnTo>
                  <a:pt x="1603001" y="30404"/>
                </a:lnTo>
                <a:close/>
                <a:moveTo>
                  <a:pt x="455257" y="1067"/>
                </a:moveTo>
                <a:lnTo>
                  <a:pt x="476460" y="2934"/>
                </a:lnTo>
                <a:cubicBezTo>
                  <a:pt x="476362" y="3870"/>
                  <a:pt x="475957" y="4665"/>
                  <a:pt x="475243" y="5317"/>
                </a:cubicBezTo>
                <a:cubicBezTo>
                  <a:pt x="474529" y="5970"/>
                  <a:pt x="473290" y="6465"/>
                  <a:pt x="471526" y="6801"/>
                </a:cubicBezTo>
                <a:lnTo>
                  <a:pt x="471526" y="27870"/>
                </a:lnTo>
                <a:lnTo>
                  <a:pt x="491528" y="27870"/>
                </a:lnTo>
                <a:lnTo>
                  <a:pt x="500196" y="17069"/>
                </a:lnTo>
                <a:cubicBezTo>
                  <a:pt x="500281" y="17122"/>
                  <a:pt x="501208" y="17801"/>
                  <a:pt x="502977" y="19104"/>
                </a:cubicBezTo>
                <a:cubicBezTo>
                  <a:pt x="504746" y="20407"/>
                  <a:pt x="506848" y="22014"/>
                  <a:pt x="509284" y="23924"/>
                </a:cubicBezTo>
                <a:cubicBezTo>
                  <a:pt x="511719" y="25835"/>
                  <a:pt x="513980" y="27728"/>
                  <a:pt x="516065" y="29604"/>
                </a:cubicBezTo>
                <a:cubicBezTo>
                  <a:pt x="515856" y="30271"/>
                  <a:pt x="515440" y="30771"/>
                  <a:pt x="514814" y="31104"/>
                </a:cubicBezTo>
                <a:cubicBezTo>
                  <a:pt x="514189" y="31437"/>
                  <a:pt x="513406" y="31604"/>
                  <a:pt x="512464" y="31604"/>
                </a:cubicBezTo>
                <a:lnTo>
                  <a:pt x="471526" y="31604"/>
                </a:lnTo>
                <a:lnTo>
                  <a:pt x="471526" y="57741"/>
                </a:lnTo>
                <a:lnTo>
                  <a:pt x="500329" y="57741"/>
                </a:lnTo>
                <a:lnTo>
                  <a:pt x="509397" y="46006"/>
                </a:lnTo>
                <a:cubicBezTo>
                  <a:pt x="509482" y="46069"/>
                  <a:pt x="510423" y="46817"/>
                  <a:pt x="512220" y="48248"/>
                </a:cubicBezTo>
                <a:cubicBezTo>
                  <a:pt x="514016" y="49680"/>
                  <a:pt x="516157" y="51415"/>
                  <a:pt x="518643" y="53454"/>
                </a:cubicBezTo>
                <a:cubicBezTo>
                  <a:pt x="521128" y="55493"/>
                  <a:pt x="523447" y="57455"/>
                  <a:pt x="525599" y="59341"/>
                </a:cubicBezTo>
                <a:cubicBezTo>
                  <a:pt x="525388" y="60072"/>
                  <a:pt x="524944" y="60610"/>
                  <a:pt x="524266" y="60958"/>
                </a:cubicBezTo>
                <a:cubicBezTo>
                  <a:pt x="523588" y="61305"/>
                  <a:pt x="522743" y="61477"/>
                  <a:pt x="521732" y="61474"/>
                </a:cubicBezTo>
                <a:lnTo>
                  <a:pt x="485661" y="61474"/>
                </a:lnTo>
                <a:lnTo>
                  <a:pt x="485661" y="63741"/>
                </a:lnTo>
                <a:lnTo>
                  <a:pt x="485661" y="104280"/>
                </a:lnTo>
                <a:cubicBezTo>
                  <a:pt x="485608" y="105330"/>
                  <a:pt x="485880" y="106063"/>
                  <a:pt x="486478" y="106480"/>
                </a:cubicBezTo>
                <a:cubicBezTo>
                  <a:pt x="487075" y="106897"/>
                  <a:pt x="488314" y="107097"/>
                  <a:pt x="490195" y="107080"/>
                </a:cubicBezTo>
                <a:lnTo>
                  <a:pt x="501129" y="107080"/>
                </a:lnTo>
                <a:cubicBezTo>
                  <a:pt x="503094" y="107083"/>
                  <a:pt x="504866" y="107077"/>
                  <a:pt x="506447" y="107063"/>
                </a:cubicBezTo>
                <a:cubicBezTo>
                  <a:pt x="508028" y="107050"/>
                  <a:pt x="509233" y="107011"/>
                  <a:pt x="510064" y="106947"/>
                </a:cubicBezTo>
                <a:cubicBezTo>
                  <a:pt x="510967" y="106891"/>
                  <a:pt x="511661" y="106702"/>
                  <a:pt x="512147" y="106380"/>
                </a:cubicBezTo>
                <a:cubicBezTo>
                  <a:pt x="512634" y="106058"/>
                  <a:pt x="513095" y="105536"/>
                  <a:pt x="513531" y="104813"/>
                </a:cubicBezTo>
                <a:cubicBezTo>
                  <a:pt x="514200" y="103480"/>
                  <a:pt x="515062" y="101113"/>
                  <a:pt x="516115" y="97712"/>
                </a:cubicBezTo>
                <a:cubicBezTo>
                  <a:pt x="517168" y="94312"/>
                  <a:pt x="518396" y="90278"/>
                  <a:pt x="519798" y="85611"/>
                </a:cubicBezTo>
                <a:lnTo>
                  <a:pt x="521324" y="85611"/>
                </a:lnTo>
                <a:lnTo>
                  <a:pt x="521732" y="105747"/>
                </a:lnTo>
                <a:cubicBezTo>
                  <a:pt x="523816" y="106597"/>
                  <a:pt x="525216" y="107564"/>
                  <a:pt x="525933" y="108647"/>
                </a:cubicBezTo>
                <a:cubicBezTo>
                  <a:pt x="526649" y="109731"/>
                  <a:pt x="526983" y="111031"/>
                  <a:pt x="526933" y="112548"/>
                </a:cubicBezTo>
                <a:cubicBezTo>
                  <a:pt x="526999" y="114768"/>
                  <a:pt x="526243" y="116609"/>
                  <a:pt x="524666" y="118069"/>
                </a:cubicBezTo>
                <a:cubicBezTo>
                  <a:pt x="523089" y="119529"/>
                  <a:pt x="520294" y="120619"/>
                  <a:pt x="516281" y="121339"/>
                </a:cubicBezTo>
                <a:cubicBezTo>
                  <a:pt x="512267" y="122058"/>
                  <a:pt x="506639" y="122417"/>
                  <a:pt x="499396" y="122415"/>
                </a:cubicBezTo>
                <a:lnTo>
                  <a:pt x="486461" y="122415"/>
                </a:lnTo>
                <a:cubicBezTo>
                  <a:pt x="479880" y="122521"/>
                  <a:pt x="475440" y="121576"/>
                  <a:pt x="473143" y="119582"/>
                </a:cubicBezTo>
                <a:cubicBezTo>
                  <a:pt x="470845" y="117587"/>
                  <a:pt x="469773" y="113909"/>
                  <a:pt x="469926" y="108547"/>
                </a:cubicBezTo>
                <a:lnTo>
                  <a:pt x="469926" y="61474"/>
                </a:lnTo>
                <a:lnTo>
                  <a:pt x="454990" y="61474"/>
                </a:lnTo>
                <a:cubicBezTo>
                  <a:pt x="454254" y="72242"/>
                  <a:pt x="452141" y="81866"/>
                  <a:pt x="448649" y="90347"/>
                </a:cubicBezTo>
                <a:cubicBezTo>
                  <a:pt x="445157" y="98828"/>
                  <a:pt x="439635" y="106101"/>
                  <a:pt x="432084" y="112167"/>
                </a:cubicBezTo>
                <a:cubicBezTo>
                  <a:pt x="424532" y="118233"/>
                  <a:pt x="414299" y="123027"/>
                  <a:pt x="401384" y="126549"/>
                </a:cubicBezTo>
                <a:lnTo>
                  <a:pt x="400717" y="124949"/>
                </a:lnTo>
                <a:cubicBezTo>
                  <a:pt x="410002" y="119972"/>
                  <a:pt x="417213" y="114309"/>
                  <a:pt x="422349" y="107959"/>
                </a:cubicBezTo>
                <a:cubicBezTo>
                  <a:pt x="427486" y="101610"/>
                  <a:pt x="431111" y="94563"/>
                  <a:pt x="433225" y="86821"/>
                </a:cubicBezTo>
                <a:cubicBezTo>
                  <a:pt x="435338" y="79078"/>
                  <a:pt x="436504" y="70630"/>
                  <a:pt x="436721" y="61474"/>
                </a:cubicBezTo>
                <a:lnTo>
                  <a:pt x="402717" y="61474"/>
                </a:lnTo>
                <a:lnTo>
                  <a:pt x="401650" y="57741"/>
                </a:lnTo>
                <a:lnTo>
                  <a:pt x="455257" y="57741"/>
                </a:lnTo>
                <a:lnTo>
                  <a:pt x="455257" y="31604"/>
                </a:lnTo>
                <a:lnTo>
                  <a:pt x="432988" y="31604"/>
                </a:lnTo>
                <a:cubicBezTo>
                  <a:pt x="426831" y="41339"/>
                  <a:pt x="419541" y="49073"/>
                  <a:pt x="411118" y="54807"/>
                </a:cubicBezTo>
                <a:lnTo>
                  <a:pt x="409518" y="53607"/>
                </a:lnTo>
                <a:cubicBezTo>
                  <a:pt x="413321" y="47417"/>
                  <a:pt x="416749" y="39994"/>
                  <a:pt x="419803" y="31337"/>
                </a:cubicBezTo>
                <a:cubicBezTo>
                  <a:pt x="422856" y="22681"/>
                  <a:pt x="425117" y="13524"/>
                  <a:pt x="426587" y="3867"/>
                </a:cubicBezTo>
                <a:lnTo>
                  <a:pt x="447523" y="9735"/>
                </a:lnTo>
                <a:cubicBezTo>
                  <a:pt x="447320" y="10618"/>
                  <a:pt x="446792" y="11318"/>
                  <a:pt x="445939" y="11835"/>
                </a:cubicBezTo>
                <a:cubicBezTo>
                  <a:pt x="445086" y="12352"/>
                  <a:pt x="443925" y="12585"/>
                  <a:pt x="442455" y="12535"/>
                </a:cubicBezTo>
                <a:cubicBezTo>
                  <a:pt x="441389" y="15274"/>
                  <a:pt x="440255" y="17930"/>
                  <a:pt x="439055" y="20503"/>
                </a:cubicBezTo>
                <a:cubicBezTo>
                  <a:pt x="437855" y="23075"/>
                  <a:pt x="436588" y="25531"/>
                  <a:pt x="435255" y="27870"/>
                </a:cubicBezTo>
                <a:lnTo>
                  <a:pt x="455257" y="27870"/>
                </a:lnTo>
                <a:close/>
                <a:moveTo>
                  <a:pt x="1465783" y="1000"/>
                </a:moveTo>
                <a:lnTo>
                  <a:pt x="1486053" y="3014"/>
                </a:lnTo>
                <a:cubicBezTo>
                  <a:pt x="1486011" y="3913"/>
                  <a:pt x="1485628" y="4718"/>
                  <a:pt x="1484902" y="5430"/>
                </a:cubicBezTo>
                <a:cubicBezTo>
                  <a:pt x="1484177" y="6143"/>
                  <a:pt x="1482961" y="6644"/>
                  <a:pt x="1481252" y="6934"/>
                </a:cubicBezTo>
                <a:cubicBezTo>
                  <a:pt x="1481119" y="14157"/>
                  <a:pt x="1481252" y="21314"/>
                  <a:pt x="1481652" y="28404"/>
                </a:cubicBezTo>
                <a:lnTo>
                  <a:pt x="1501655" y="28404"/>
                </a:lnTo>
                <a:lnTo>
                  <a:pt x="1506455" y="22403"/>
                </a:lnTo>
                <a:cubicBezTo>
                  <a:pt x="1505655" y="22475"/>
                  <a:pt x="1504822" y="22431"/>
                  <a:pt x="1503955" y="22270"/>
                </a:cubicBezTo>
                <a:cubicBezTo>
                  <a:pt x="1503088" y="22108"/>
                  <a:pt x="1502188" y="21797"/>
                  <a:pt x="1501255" y="21336"/>
                </a:cubicBezTo>
                <a:cubicBezTo>
                  <a:pt x="1500077" y="18325"/>
                  <a:pt x="1498199" y="15380"/>
                  <a:pt x="1495621" y="12502"/>
                </a:cubicBezTo>
                <a:cubicBezTo>
                  <a:pt x="1493042" y="9624"/>
                  <a:pt x="1490431" y="7279"/>
                  <a:pt x="1487786" y="5467"/>
                </a:cubicBezTo>
                <a:lnTo>
                  <a:pt x="1488720" y="4401"/>
                </a:lnTo>
                <a:cubicBezTo>
                  <a:pt x="1495775" y="4053"/>
                  <a:pt x="1501148" y="4674"/>
                  <a:pt x="1504840" y="6263"/>
                </a:cubicBezTo>
                <a:cubicBezTo>
                  <a:pt x="1508532" y="7851"/>
                  <a:pt x="1510883" y="9825"/>
                  <a:pt x="1511893" y="12184"/>
                </a:cubicBezTo>
                <a:cubicBezTo>
                  <a:pt x="1512903" y="14543"/>
                  <a:pt x="1512913" y="16705"/>
                  <a:pt x="1511923" y="18669"/>
                </a:cubicBezTo>
                <a:cubicBezTo>
                  <a:pt x="1513514" y="19897"/>
                  <a:pt x="1515665" y="21608"/>
                  <a:pt x="1518373" y="23803"/>
                </a:cubicBezTo>
                <a:cubicBezTo>
                  <a:pt x="1521082" y="25998"/>
                  <a:pt x="1523599" y="28109"/>
                  <a:pt x="1525924" y="30137"/>
                </a:cubicBezTo>
                <a:cubicBezTo>
                  <a:pt x="1525777" y="30804"/>
                  <a:pt x="1525371" y="31304"/>
                  <a:pt x="1524707" y="31637"/>
                </a:cubicBezTo>
                <a:cubicBezTo>
                  <a:pt x="1524044" y="31971"/>
                  <a:pt x="1523204" y="32137"/>
                  <a:pt x="1522190" y="32137"/>
                </a:cubicBezTo>
                <a:lnTo>
                  <a:pt x="1481785" y="32137"/>
                </a:lnTo>
                <a:cubicBezTo>
                  <a:pt x="1482297" y="39302"/>
                  <a:pt x="1483175" y="46275"/>
                  <a:pt x="1484419" y="53057"/>
                </a:cubicBezTo>
                <a:cubicBezTo>
                  <a:pt x="1485664" y="59838"/>
                  <a:pt x="1487408" y="66245"/>
                  <a:pt x="1489653" y="72276"/>
                </a:cubicBezTo>
                <a:cubicBezTo>
                  <a:pt x="1491917" y="67459"/>
                  <a:pt x="1493890" y="62591"/>
                  <a:pt x="1495571" y="57674"/>
                </a:cubicBezTo>
                <a:cubicBezTo>
                  <a:pt x="1497251" y="52757"/>
                  <a:pt x="1498657" y="47889"/>
                  <a:pt x="1499788" y="43072"/>
                </a:cubicBezTo>
                <a:lnTo>
                  <a:pt x="1520590" y="50006"/>
                </a:lnTo>
                <a:cubicBezTo>
                  <a:pt x="1520360" y="50820"/>
                  <a:pt x="1519854" y="51459"/>
                  <a:pt x="1519073" y="51923"/>
                </a:cubicBezTo>
                <a:cubicBezTo>
                  <a:pt x="1518293" y="52387"/>
                  <a:pt x="1517020" y="52593"/>
                  <a:pt x="1515256" y="52540"/>
                </a:cubicBezTo>
                <a:cubicBezTo>
                  <a:pt x="1513139" y="58366"/>
                  <a:pt x="1510572" y="64183"/>
                  <a:pt x="1507555" y="69992"/>
                </a:cubicBezTo>
                <a:cubicBezTo>
                  <a:pt x="1504538" y="75801"/>
                  <a:pt x="1500971" y="81452"/>
                  <a:pt x="1496854" y="86944"/>
                </a:cubicBezTo>
                <a:cubicBezTo>
                  <a:pt x="1500588" y="92812"/>
                  <a:pt x="1505255" y="97879"/>
                  <a:pt x="1510856" y="102146"/>
                </a:cubicBezTo>
                <a:cubicBezTo>
                  <a:pt x="1511822" y="103091"/>
                  <a:pt x="1512623" y="103535"/>
                  <a:pt x="1513256" y="103480"/>
                </a:cubicBezTo>
                <a:cubicBezTo>
                  <a:pt x="1513889" y="103424"/>
                  <a:pt x="1514556" y="102802"/>
                  <a:pt x="1515256" y="101613"/>
                </a:cubicBezTo>
                <a:cubicBezTo>
                  <a:pt x="1516381" y="99835"/>
                  <a:pt x="1517732" y="97423"/>
                  <a:pt x="1519307" y="94379"/>
                </a:cubicBezTo>
                <a:cubicBezTo>
                  <a:pt x="1520882" y="91334"/>
                  <a:pt x="1522332" y="88322"/>
                  <a:pt x="1523657" y="85344"/>
                </a:cubicBezTo>
                <a:lnTo>
                  <a:pt x="1524991" y="85611"/>
                </a:lnTo>
                <a:lnTo>
                  <a:pt x="1521924" y="108147"/>
                </a:lnTo>
                <a:cubicBezTo>
                  <a:pt x="1524299" y="112039"/>
                  <a:pt x="1525716" y="115089"/>
                  <a:pt x="1526174" y="117298"/>
                </a:cubicBezTo>
                <a:cubicBezTo>
                  <a:pt x="1526633" y="119507"/>
                  <a:pt x="1526283" y="121124"/>
                  <a:pt x="1525124" y="122149"/>
                </a:cubicBezTo>
                <a:cubicBezTo>
                  <a:pt x="1523061" y="124034"/>
                  <a:pt x="1520608" y="124857"/>
                  <a:pt x="1517765" y="124618"/>
                </a:cubicBezTo>
                <a:cubicBezTo>
                  <a:pt x="1514922" y="124379"/>
                  <a:pt x="1512064" y="123504"/>
                  <a:pt x="1509191" y="121991"/>
                </a:cubicBezTo>
                <a:cubicBezTo>
                  <a:pt x="1506319" y="120478"/>
                  <a:pt x="1503806" y="118752"/>
                  <a:pt x="1501655" y="116815"/>
                </a:cubicBezTo>
                <a:cubicBezTo>
                  <a:pt x="1498593" y="114209"/>
                  <a:pt x="1495782" y="111420"/>
                  <a:pt x="1493220" y="108447"/>
                </a:cubicBezTo>
                <a:cubicBezTo>
                  <a:pt x="1490659" y="105474"/>
                  <a:pt x="1488314" y="102352"/>
                  <a:pt x="1486186" y="99079"/>
                </a:cubicBezTo>
                <a:cubicBezTo>
                  <a:pt x="1480871" y="104433"/>
                  <a:pt x="1474798" y="109294"/>
                  <a:pt x="1467967" y="113664"/>
                </a:cubicBezTo>
                <a:cubicBezTo>
                  <a:pt x="1461136" y="118034"/>
                  <a:pt x="1453429" y="121796"/>
                  <a:pt x="1444847" y="124949"/>
                </a:cubicBezTo>
                <a:lnTo>
                  <a:pt x="1443914" y="123349"/>
                </a:lnTo>
                <a:cubicBezTo>
                  <a:pt x="1451640" y="118779"/>
                  <a:pt x="1458524" y="113550"/>
                  <a:pt x="1464567" y="107664"/>
                </a:cubicBezTo>
                <a:cubicBezTo>
                  <a:pt x="1470609" y="101777"/>
                  <a:pt x="1475860" y="95448"/>
                  <a:pt x="1480319" y="88678"/>
                </a:cubicBezTo>
                <a:cubicBezTo>
                  <a:pt x="1476421" y="80455"/>
                  <a:pt x="1473415" y="71598"/>
                  <a:pt x="1471301" y="62108"/>
                </a:cubicBezTo>
                <a:cubicBezTo>
                  <a:pt x="1469187" y="52618"/>
                  <a:pt x="1467748" y="42628"/>
                  <a:pt x="1466984" y="32137"/>
                </a:cubicBezTo>
                <a:lnTo>
                  <a:pt x="1429512" y="32137"/>
                </a:lnTo>
                <a:lnTo>
                  <a:pt x="1429512" y="53473"/>
                </a:lnTo>
                <a:lnTo>
                  <a:pt x="1445247" y="53473"/>
                </a:lnTo>
                <a:lnTo>
                  <a:pt x="1452715" y="46006"/>
                </a:lnTo>
                <a:lnTo>
                  <a:pt x="1466184" y="57207"/>
                </a:lnTo>
                <a:cubicBezTo>
                  <a:pt x="1465725" y="57743"/>
                  <a:pt x="1465075" y="58205"/>
                  <a:pt x="1464233" y="58591"/>
                </a:cubicBezTo>
                <a:cubicBezTo>
                  <a:pt x="1463391" y="58977"/>
                  <a:pt x="1462308" y="59271"/>
                  <a:pt x="1460983" y="59474"/>
                </a:cubicBezTo>
                <a:cubicBezTo>
                  <a:pt x="1460736" y="68908"/>
                  <a:pt x="1460326" y="76547"/>
                  <a:pt x="1459753" y="82391"/>
                </a:cubicBezTo>
                <a:cubicBezTo>
                  <a:pt x="1459180" y="88234"/>
                  <a:pt x="1458326" y="92752"/>
                  <a:pt x="1457190" y="95943"/>
                </a:cubicBezTo>
                <a:cubicBezTo>
                  <a:pt x="1456054" y="99134"/>
                  <a:pt x="1454518" y="101469"/>
                  <a:pt x="1452582" y="102946"/>
                </a:cubicBezTo>
                <a:cubicBezTo>
                  <a:pt x="1450798" y="104349"/>
                  <a:pt x="1448731" y="105411"/>
                  <a:pt x="1446381" y="106130"/>
                </a:cubicBezTo>
                <a:cubicBezTo>
                  <a:pt x="1444031" y="106850"/>
                  <a:pt x="1441297" y="107211"/>
                  <a:pt x="1438180" y="107214"/>
                </a:cubicBezTo>
                <a:cubicBezTo>
                  <a:pt x="1438202" y="105069"/>
                  <a:pt x="1438091" y="103157"/>
                  <a:pt x="1437846" y="101479"/>
                </a:cubicBezTo>
                <a:cubicBezTo>
                  <a:pt x="1437602" y="99801"/>
                  <a:pt x="1437091" y="98424"/>
                  <a:pt x="1436313" y="97346"/>
                </a:cubicBezTo>
                <a:cubicBezTo>
                  <a:pt x="1435510" y="96418"/>
                  <a:pt x="1434415" y="95607"/>
                  <a:pt x="1433029" y="94912"/>
                </a:cubicBezTo>
                <a:cubicBezTo>
                  <a:pt x="1431643" y="94217"/>
                  <a:pt x="1429982" y="93606"/>
                  <a:pt x="1428045" y="93078"/>
                </a:cubicBezTo>
                <a:lnTo>
                  <a:pt x="1428045" y="91345"/>
                </a:lnTo>
                <a:cubicBezTo>
                  <a:pt x="1429696" y="91484"/>
                  <a:pt x="1431596" y="91606"/>
                  <a:pt x="1433746" y="91712"/>
                </a:cubicBezTo>
                <a:cubicBezTo>
                  <a:pt x="1435896" y="91817"/>
                  <a:pt x="1437596" y="91873"/>
                  <a:pt x="1438847" y="91878"/>
                </a:cubicBezTo>
                <a:cubicBezTo>
                  <a:pt x="1439763" y="91884"/>
                  <a:pt x="1440497" y="91806"/>
                  <a:pt x="1441047" y="91645"/>
                </a:cubicBezTo>
                <a:cubicBezTo>
                  <a:pt x="1441597" y="91484"/>
                  <a:pt x="1442064" y="91206"/>
                  <a:pt x="1442447" y="90811"/>
                </a:cubicBezTo>
                <a:cubicBezTo>
                  <a:pt x="1443631" y="89820"/>
                  <a:pt x="1444531" y="86636"/>
                  <a:pt x="1445147" y="81260"/>
                </a:cubicBezTo>
                <a:cubicBezTo>
                  <a:pt x="1445764" y="75885"/>
                  <a:pt x="1446198" y="67867"/>
                  <a:pt x="1446448" y="57207"/>
                </a:cubicBezTo>
                <a:lnTo>
                  <a:pt x="1429512" y="57207"/>
                </a:lnTo>
                <a:cubicBezTo>
                  <a:pt x="1429653" y="64435"/>
                  <a:pt x="1429164" y="72219"/>
                  <a:pt x="1428045" y="80558"/>
                </a:cubicBezTo>
                <a:cubicBezTo>
                  <a:pt x="1426927" y="88898"/>
                  <a:pt x="1424334" y="97096"/>
                  <a:pt x="1420266" y="105154"/>
                </a:cubicBezTo>
                <a:cubicBezTo>
                  <a:pt x="1416199" y="113212"/>
                  <a:pt x="1409813" y="120432"/>
                  <a:pt x="1401109" y="126816"/>
                </a:cubicBezTo>
                <a:lnTo>
                  <a:pt x="1399908" y="125616"/>
                </a:lnTo>
                <a:cubicBezTo>
                  <a:pt x="1406092" y="115301"/>
                  <a:pt x="1410026" y="104160"/>
                  <a:pt x="1411710" y="92195"/>
                </a:cubicBezTo>
                <a:cubicBezTo>
                  <a:pt x="1413393" y="80230"/>
                  <a:pt x="1414127" y="68523"/>
                  <a:pt x="1413910" y="57074"/>
                </a:cubicBezTo>
                <a:lnTo>
                  <a:pt x="1413910" y="22003"/>
                </a:lnTo>
                <a:lnTo>
                  <a:pt x="1431912" y="28404"/>
                </a:lnTo>
                <a:lnTo>
                  <a:pt x="1466584" y="28404"/>
                </a:lnTo>
                <a:cubicBezTo>
                  <a:pt x="1466317" y="23941"/>
                  <a:pt x="1466117" y="19432"/>
                  <a:pt x="1465983" y="14877"/>
                </a:cubicBezTo>
                <a:cubicBezTo>
                  <a:pt x="1465850" y="10322"/>
                  <a:pt x="1465783" y="5697"/>
                  <a:pt x="1465783" y="1000"/>
                </a:cubicBezTo>
                <a:close/>
                <a:moveTo>
                  <a:pt x="1199083" y="1000"/>
                </a:moveTo>
                <a:lnTo>
                  <a:pt x="1219353" y="3014"/>
                </a:lnTo>
                <a:cubicBezTo>
                  <a:pt x="1219311" y="3913"/>
                  <a:pt x="1218927" y="4718"/>
                  <a:pt x="1218202" y="5430"/>
                </a:cubicBezTo>
                <a:cubicBezTo>
                  <a:pt x="1217477" y="6143"/>
                  <a:pt x="1216260" y="6644"/>
                  <a:pt x="1214552" y="6934"/>
                </a:cubicBezTo>
                <a:cubicBezTo>
                  <a:pt x="1214419" y="14157"/>
                  <a:pt x="1214552" y="21314"/>
                  <a:pt x="1214952" y="28404"/>
                </a:cubicBezTo>
                <a:lnTo>
                  <a:pt x="1234955" y="28404"/>
                </a:lnTo>
                <a:lnTo>
                  <a:pt x="1239755" y="22403"/>
                </a:lnTo>
                <a:cubicBezTo>
                  <a:pt x="1238955" y="22475"/>
                  <a:pt x="1238122" y="22431"/>
                  <a:pt x="1237255" y="22270"/>
                </a:cubicBezTo>
                <a:cubicBezTo>
                  <a:pt x="1236388" y="22108"/>
                  <a:pt x="1235488" y="21797"/>
                  <a:pt x="1234554" y="21336"/>
                </a:cubicBezTo>
                <a:cubicBezTo>
                  <a:pt x="1233377" y="18325"/>
                  <a:pt x="1231498" y="15380"/>
                  <a:pt x="1228920" y="12502"/>
                </a:cubicBezTo>
                <a:cubicBezTo>
                  <a:pt x="1226342" y="9624"/>
                  <a:pt x="1223731" y="7279"/>
                  <a:pt x="1221086" y="5467"/>
                </a:cubicBezTo>
                <a:lnTo>
                  <a:pt x="1222020" y="4401"/>
                </a:lnTo>
                <a:cubicBezTo>
                  <a:pt x="1229075" y="4053"/>
                  <a:pt x="1234448" y="4674"/>
                  <a:pt x="1238140" y="6263"/>
                </a:cubicBezTo>
                <a:cubicBezTo>
                  <a:pt x="1241832" y="7851"/>
                  <a:pt x="1244183" y="9825"/>
                  <a:pt x="1245193" y="12184"/>
                </a:cubicBezTo>
                <a:cubicBezTo>
                  <a:pt x="1246203" y="14543"/>
                  <a:pt x="1246213" y="16705"/>
                  <a:pt x="1245222" y="18669"/>
                </a:cubicBezTo>
                <a:cubicBezTo>
                  <a:pt x="1246814" y="19897"/>
                  <a:pt x="1248965" y="21608"/>
                  <a:pt x="1251673" y="23803"/>
                </a:cubicBezTo>
                <a:cubicBezTo>
                  <a:pt x="1254382" y="25998"/>
                  <a:pt x="1256899" y="28109"/>
                  <a:pt x="1259224" y="30137"/>
                </a:cubicBezTo>
                <a:cubicBezTo>
                  <a:pt x="1259077" y="30804"/>
                  <a:pt x="1258671" y="31304"/>
                  <a:pt x="1258007" y="31637"/>
                </a:cubicBezTo>
                <a:cubicBezTo>
                  <a:pt x="1257343" y="31971"/>
                  <a:pt x="1256504" y="32137"/>
                  <a:pt x="1255490" y="32137"/>
                </a:cubicBezTo>
                <a:lnTo>
                  <a:pt x="1215085" y="32137"/>
                </a:lnTo>
                <a:cubicBezTo>
                  <a:pt x="1215597" y="39302"/>
                  <a:pt x="1216474" y="46275"/>
                  <a:pt x="1217719" y="53057"/>
                </a:cubicBezTo>
                <a:cubicBezTo>
                  <a:pt x="1218964" y="59838"/>
                  <a:pt x="1220708" y="66245"/>
                  <a:pt x="1222953" y="72276"/>
                </a:cubicBezTo>
                <a:cubicBezTo>
                  <a:pt x="1225217" y="67459"/>
                  <a:pt x="1227190" y="62591"/>
                  <a:pt x="1228870" y="57674"/>
                </a:cubicBezTo>
                <a:cubicBezTo>
                  <a:pt x="1230551" y="52757"/>
                  <a:pt x="1231957" y="47889"/>
                  <a:pt x="1233088" y="43072"/>
                </a:cubicBezTo>
                <a:lnTo>
                  <a:pt x="1253890" y="50006"/>
                </a:lnTo>
                <a:cubicBezTo>
                  <a:pt x="1253660" y="50820"/>
                  <a:pt x="1253154" y="51459"/>
                  <a:pt x="1252373" y="51923"/>
                </a:cubicBezTo>
                <a:cubicBezTo>
                  <a:pt x="1251593" y="52387"/>
                  <a:pt x="1250320" y="52593"/>
                  <a:pt x="1248556" y="52540"/>
                </a:cubicBezTo>
                <a:cubicBezTo>
                  <a:pt x="1246439" y="58366"/>
                  <a:pt x="1243872" y="64183"/>
                  <a:pt x="1240855" y="69992"/>
                </a:cubicBezTo>
                <a:cubicBezTo>
                  <a:pt x="1237838" y="75801"/>
                  <a:pt x="1234271" y="81452"/>
                  <a:pt x="1230154" y="86944"/>
                </a:cubicBezTo>
                <a:cubicBezTo>
                  <a:pt x="1233888" y="92812"/>
                  <a:pt x="1238555" y="97879"/>
                  <a:pt x="1244156" y="102146"/>
                </a:cubicBezTo>
                <a:cubicBezTo>
                  <a:pt x="1245122" y="103091"/>
                  <a:pt x="1245922" y="103535"/>
                  <a:pt x="1246556" y="103480"/>
                </a:cubicBezTo>
                <a:cubicBezTo>
                  <a:pt x="1247189" y="103424"/>
                  <a:pt x="1247856" y="102802"/>
                  <a:pt x="1248556" y="101613"/>
                </a:cubicBezTo>
                <a:cubicBezTo>
                  <a:pt x="1249681" y="99835"/>
                  <a:pt x="1251031" y="97423"/>
                  <a:pt x="1252607" y="94379"/>
                </a:cubicBezTo>
                <a:cubicBezTo>
                  <a:pt x="1254182" y="91334"/>
                  <a:pt x="1255632" y="88322"/>
                  <a:pt x="1256957" y="85344"/>
                </a:cubicBezTo>
                <a:lnTo>
                  <a:pt x="1258291" y="85611"/>
                </a:lnTo>
                <a:lnTo>
                  <a:pt x="1255224" y="108147"/>
                </a:lnTo>
                <a:cubicBezTo>
                  <a:pt x="1257599" y="112039"/>
                  <a:pt x="1259016" y="115089"/>
                  <a:pt x="1259474" y="117298"/>
                </a:cubicBezTo>
                <a:cubicBezTo>
                  <a:pt x="1259933" y="119507"/>
                  <a:pt x="1259583" y="121124"/>
                  <a:pt x="1258424" y="122149"/>
                </a:cubicBezTo>
                <a:cubicBezTo>
                  <a:pt x="1256361" y="124034"/>
                  <a:pt x="1253908" y="124857"/>
                  <a:pt x="1251065" y="124618"/>
                </a:cubicBezTo>
                <a:cubicBezTo>
                  <a:pt x="1248222" y="124379"/>
                  <a:pt x="1245364" y="123504"/>
                  <a:pt x="1242491" y="121991"/>
                </a:cubicBezTo>
                <a:cubicBezTo>
                  <a:pt x="1239618" y="120478"/>
                  <a:pt x="1237106" y="118752"/>
                  <a:pt x="1234955" y="116815"/>
                </a:cubicBezTo>
                <a:cubicBezTo>
                  <a:pt x="1231893" y="114209"/>
                  <a:pt x="1229081" y="111420"/>
                  <a:pt x="1226520" y="108447"/>
                </a:cubicBezTo>
                <a:cubicBezTo>
                  <a:pt x="1223959" y="105474"/>
                  <a:pt x="1221614" y="102352"/>
                  <a:pt x="1219486" y="99079"/>
                </a:cubicBezTo>
                <a:cubicBezTo>
                  <a:pt x="1214171" y="104433"/>
                  <a:pt x="1208098" y="109294"/>
                  <a:pt x="1201267" y="113664"/>
                </a:cubicBezTo>
                <a:cubicBezTo>
                  <a:pt x="1194435" y="118034"/>
                  <a:pt x="1186729" y="121796"/>
                  <a:pt x="1178147" y="124949"/>
                </a:cubicBezTo>
                <a:lnTo>
                  <a:pt x="1177214" y="123349"/>
                </a:lnTo>
                <a:cubicBezTo>
                  <a:pt x="1184940" y="118779"/>
                  <a:pt x="1191824" y="113550"/>
                  <a:pt x="1197867" y="107664"/>
                </a:cubicBezTo>
                <a:cubicBezTo>
                  <a:pt x="1203909" y="101777"/>
                  <a:pt x="1209160" y="95448"/>
                  <a:pt x="1213618" y="88678"/>
                </a:cubicBezTo>
                <a:cubicBezTo>
                  <a:pt x="1209721" y="80455"/>
                  <a:pt x="1206715" y="71598"/>
                  <a:pt x="1204601" y="62108"/>
                </a:cubicBezTo>
                <a:cubicBezTo>
                  <a:pt x="1202487" y="52618"/>
                  <a:pt x="1201047" y="42628"/>
                  <a:pt x="1200284" y="32137"/>
                </a:cubicBezTo>
                <a:lnTo>
                  <a:pt x="1162812" y="32137"/>
                </a:lnTo>
                <a:lnTo>
                  <a:pt x="1162812" y="53473"/>
                </a:lnTo>
                <a:lnTo>
                  <a:pt x="1178547" y="53473"/>
                </a:lnTo>
                <a:lnTo>
                  <a:pt x="1186015" y="46006"/>
                </a:lnTo>
                <a:lnTo>
                  <a:pt x="1199483" y="57207"/>
                </a:lnTo>
                <a:cubicBezTo>
                  <a:pt x="1199025" y="57743"/>
                  <a:pt x="1198375" y="58205"/>
                  <a:pt x="1197533" y="58591"/>
                </a:cubicBezTo>
                <a:cubicBezTo>
                  <a:pt x="1196691" y="58977"/>
                  <a:pt x="1195608" y="59271"/>
                  <a:pt x="1194283" y="59474"/>
                </a:cubicBezTo>
                <a:cubicBezTo>
                  <a:pt x="1194036" y="68908"/>
                  <a:pt x="1193626" y="76547"/>
                  <a:pt x="1193053" y="82391"/>
                </a:cubicBezTo>
                <a:cubicBezTo>
                  <a:pt x="1192480" y="88234"/>
                  <a:pt x="1191626" y="92752"/>
                  <a:pt x="1190490" y="95943"/>
                </a:cubicBezTo>
                <a:cubicBezTo>
                  <a:pt x="1189354" y="99134"/>
                  <a:pt x="1187818" y="101469"/>
                  <a:pt x="1185882" y="102946"/>
                </a:cubicBezTo>
                <a:cubicBezTo>
                  <a:pt x="1184098" y="104349"/>
                  <a:pt x="1182031" y="105411"/>
                  <a:pt x="1179681" y="106130"/>
                </a:cubicBezTo>
                <a:cubicBezTo>
                  <a:pt x="1177331" y="106850"/>
                  <a:pt x="1174597" y="107211"/>
                  <a:pt x="1171480" y="107214"/>
                </a:cubicBezTo>
                <a:cubicBezTo>
                  <a:pt x="1171502" y="105069"/>
                  <a:pt x="1171391" y="103157"/>
                  <a:pt x="1171146" y="101479"/>
                </a:cubicBezTo>
                <a:cubicBezTo>
                  <a:pt x="1170902" y="99801"/>
                  <a:pt x="1170391" y="98424"/>
                  <a:pt x="1169613" y="97346"/>
                </a:cubicBezTo>
                <a:cubicBezTo>
                  <a:pt x="1168810" y="96418"/>
                  <a:pt x="1167716" y="95607"/>
                  <a:pt x="1166329" y="94912"/>
                </a:cubicBezTo>
                <a:cubicBezTo>
                  <a:pt x="1164943" y="94217"/>
                  <a:pt x="1163282" y="93606"/>
                  <a:pt x="1161345" y="93078"/>
                </a:cubicBezTo>
                <a:lnTo>
                  <a:pt x="1161345" y="91345"/>
                </a:lnTo>
                <a:cubicBezTo>
                  <a:pt x="1162996" y="91484"/>
                  <a:pt x="1164896" y="91606"/>
                  <a:pt x="1167046" y="91712"/>
                </a:cubicBezTo>
                <a:cubicBezTo>
                  <a:pt x="1169196" y="91817"/>
                  <a:pt x="1170896" y="91873"/>
                  <a:pt x="1172147" y="91878"/>
                </a:cubicBezTo>
                <a:cubicBezTo>
                  <a:pt x="1173063" y="91884"/>
                  <a:pt x="1173797" y="91806"/>
                  <a:pt x="1174347" y="91645"/>
                </a:cubicBezTo>
                <a:cubicBezTo>
                  <a:pt x="1174897" y="91484"/>
                  <a:pt x="1175364" y="91206"/>
                  <a:pt x="1175747" y="90811"/>
                </a:cubicBezTo>
                <a:cubicBezTo>
                  <a:pt x="1176931" y="89820"/>
                  <a:pt x="1177831" y="86636"/>
                  <a:pt x="1178447" y="81260"/>
                </a:cubicBezTo>
                <a:cubicBezTo>
                  <a:pt x="1179064" y="75885"/>
                  <a:pt x="1179498" y="67867"/>
                  <a:pt x="1179748" y="57207"/>
                </a:cubicBezTo>
                <a:lnTo>
                  <a:pt x="1162812" y="57207"/>
                </a:lnTo>
                <a:cubicBezTo>
                  <a:pt x="1162953" y="64435"/>
                  <a:pt x="1162464" y="72219"/>
                  <a:pt x="1161345" y="80558"/>
                </a:cubicBezTo>
                <a:cubicBezTo>
                  <a:pt x="1160227" y="88898"/>
                  <a:pt x="1157634" y="97096"/>
                  <a:pt x="1153566" y="105154"/>
                </a:cubicBezTo>
                <a:cubicBezTo>
                  <a:pt x="1149499" y="113212"/>
                  <a:pt x="1143113" y="120432"/>
                  <a:pt x="1134409" y="126816"/>
                </a:cubicBezTo>
                <a:lnTo>
                  <a:pt x="1133208" y="125616"/>
                </a:lnTo>
                <a:cubicBezTo>
                  <a:pt x="1139392" y="115301"/>
                  <a:pt x="1143326" y="104160"/>
                  <a:pt x="1145010" y="92195"/>
                </a:cubicBezTo>
                <a:cubicBezTo>
                  <a:pt x="1146693" y="80230"/>
                  <a:pt x="1147427" y="68523"/>
                  <a:pt x="1147210" y="57074"/>
                </a:cubicBezTo>
                <a:lnTo>
                  <a:pt x="1147210" y="22003"/>
                </a:lnTo>
                <a:lnTo>
                  <a:pt x="1165212" y="28404"/>
                </a:lnTo>
                <a:lnTo>
                  <a:pt x="1199883" y="28404"/>
                </a:lnTo>
                <a:cubicBezTo>
                  <a:pt x="1199617" y="23941"/>
                  <a:pt x="1199417" y="19432"/>
                  <a:pt x="1199283" y="14877"/>
                </a:cubicBezTo>
                <a:cubicBezTo>
                  <a:pt x="1199150" y="10322"/>
                  <a:pt x="1199083" y="5697"/>
                  <a:pt x="1199083" y="1000"/>
                </a:cubicBezTo>
                <a:close/>
                <a:moveTo>
                  <a:pt x="30004" y="934"/>
                </a:moveTo>
                <a:lnTo>
                  <a:pt x="50540" y="7868"/>
                </a:lnTo>
                <a:cubicBezTo>
                  <a:pt x="50281" y="8746"/>
                  <a:pt x="49731" y="9424"/>
                  <a:pt x="48890" y="9901"/>
                </a:cubicBezTo>
                <a:cubicBezTo>
                  <a:pt x="48048" y="10379"/>
                  <a:pt x="46864" y="10590"/>
                  <a:pt x="45339" y="10535"/>
                </a:cubicBezTo>
                <a:cubicBezTo>
                  <a:pt x="43408" y="15341"/>
                  <a:pt x="41336" y="19964"/>
                  <a:pt x="39122" y="24403"/>
                </a:cubicBezTo>
                <a:cubicBezTo>
                  <a:pt x="36907" y="28843"/>
                  <a:pt x="34535" y="33065"/>
                  <a:pt x="32004" y="37071"/>
                </a:cubicBezTo>
                <a:lnTo>
                  <a:pt x="39472" y="39872"/>
                </a:lnTo>
                <a:cubicBezTo>
                  <a:pt x="39219" y="40536"/>
                  <a:pt x="38758" y="41075"/>
                  <a:pt x="38088" y="41489"/>
                </a:cubicBezTo>
                <a:cubicBezTo>
                  <a:pt x="37419" y="41903"/>
                  <a:pt x="36457" y="42208"/>
                  <a:pt x="35204" y="42405"/>
                </a:cubicBezTo>
                <a:lnTo>
                  <a:pt x="35204" y="121615"/>
                </a:lnTo>
                <a:cubicBezTo>
                  <a:pt x="34999" y="122265"/>
                  <a:pt x="33677" y="123132"/>
                  <a:pt x="31237" y="124216"/>
                </a:cubicBezTo>
                <a:cubicBezTo>
                  <a:pt x="28798" y="125299"/>
                  <a:pt x="26076" y="125899"/>
                  <a:pt x="23070" y="126016"/>
                </a:cubicBezTo>
                <a:lnTo>
                  <a:pt x="20136" y="126016"/>
                </a:lnTo>
                <a:lnTo>
                  <a:pt x="20136" y="53340"/>
                </a:lnTo>
                <a:cubicBezTo>
                  <a:pt x="17263" y="56677"/>
                  <a:pt x="14274" y="59805"/>
                  <a:pt x="11168" y="62725"/>
                </a:cubicBezTo>
                <a:cubicBezTo>
                  <a:pt x="8062" y="65644"/>
                  <a:pt x="4873" y="68339"/>
                  <a:pt x="1600" y="70809"/>
                </a:cubicBezTo>
                <a:lnTo>
                  <a:pt x="0" y="69609"/>
                </a:lnTo>
                <a:cubicBezTo>
                  <a:pt x="6001" y="61205"/>
                  <a:pt x="11702" y="50976"/>
                  <a:pt x="17102" y="38922"/>
                </a:cubicBezTo>
                <a:cubicBezTo>
                  <a:pt x="22503" y="26867"/>
                  <a:pt x="26803" y="14205"/>
                  <a:pt x="30004" y="934"/>
                </a:cubicBezTo>
                <a:close/>
                <a:moveTo>
                  <a:pt x="62941" y="867"/>
                </a:moveTo>
                <a:lnTo>
                  <a:pt x="84277" y="2881"/>
                </a:lnTo>
                <a:cubicBezTo>
                  <a:pt x="84097" y="3960"/>
                  <a:pt x="83624" y="4811"/>
                  <a:pt x="82860" y="5434"/>
                </a:cubicBezTo>
                <a:cubicBezTo>
                  <a:pt x="82097" y="6056"/>
                  <a:pt x="80924" y="6468"/>
                  <a:pt x="79343" y="6668"/>
                </a:cubicBezTo>
                <a:cubicBezTo>
                  <a:pt x="79285" y="12396"/>
                  <a:pt x="79235" y="17941"/>
                  <a:pt x="79193" y="23303"/>
                </a:cubicBezTo>
                <a:cubicBezTo>
                  <a:pt x="79152" y="28665"/>
                  <a:pt x="79068" y="33877"/>
                  <a:pt x="78943" y="38938"/>
                </a:cubicBezTo>
                <a:lnTo>
                  <a:pt x="102280" y="38938"/>
                </a:lnTo>
                <a:lnTo>
                  <a:pt x="110681" y="27870"/>
                </a:lnTo>
                <a:cubicBezTo>
                  <a:pt x="110762" y="27930"/>
                  <a:pt x="111651" y="28640"/>
                  <a:pt x="113350" y="29999"/>
                </a:cubicBezTo>
                <a:cubicBezTo>
                  <a:pt x="115049" y="31358"/>
                  <a:pt x="117070" y="33006"/>
                  <a:pt x="119413" y="34943"/>
                </a:cubicBezTo>
                <a:cubicBezTo>
                  <a:pt x="121756" y="36880"/>
                  <a:pt x="123935" y="38745"/>
                  <a:pt x="125949" y="40539"/>
                </a:cubicBezTo>
                <a:cubicBezTo>
                  <a:pt x="125744" y="41269"/>
                  <a:pt x="125321" y="41808"/>
                  <a:pt x="124681" y="42155"/>
                </a:cubicBezTo>
                <a:cubicBezTo>
                  <a:pt x="124040" y="42503"/>
                  <a:pt x="123214" y="42675"/>
                  <a:pt x="122202" y="42672"/>
                </a:cubicBezTo>
                <a:lnTo>
                  <a:pt x="94945" y="42672"/>
                </a:lnTo>
                <a:lnTo>
                  <a:pt x="94945" y="44806"/>
                </a:lnTo>
                <a:lnTo>
                  <a:pt x="94945" y="104680"/>
                </a:lnTo>
                <a:cubicBezTo>
                  <a:pt x="94901" y="105736"/>
                  <a:pt x="95123" y="106491"/>
                  <a:pt x="95612" y="106947"/>
                </a:cubicBezTo>
                <a:cubicBezTo>
                  <a:pt x="96101" y="107402"/>
                  <a:pt x="97123" y="107625"/>
                  <a:pt x="98679" y="107614"/>
                </a:cubicBezTo>
                <a:lnTo>
                  <a:pt x="105880" y="107614"/>
                </a:lnTo>
                <a:cubicBezTo>
                  <a:pt x="107291" y="107616"/>
                  <a:pt x="108569" y="107611"/>
                  <a:pt x="109714" y="107597"/>
                </a:cubicBezTo>
                <a:cubicBezTo>
                  <a:pt x="110858" y="107583"/>
                  <a:pt x="111803" y="107544"/>
                  <a:pt x="112548" y="107480"/>
                </a:cubicBezTo>
                <a:cubicBezTo>
                  <a:pt x="113142" y="107436"/>
                  <a:pt x="113653" y="107291"/>
                  <a:pt x="114081" y="107047"/>
                </a:cubicBezTo>
                <a:cubicBezTo>
                  <a:pt x="114509" y="106802"/>
                  <a:pt x="114887" y="106325"/>
                  <a:pt x="115215" y="105613"/>
                </a:cubicBezTo>
                <a:cubicBezTo>
                  <a:pt x="115898" y="104291"/>
                  <a:pt x="116731" y="101868"/>
                  <a:pt x="117715" y="98346"/>
                </a:cubicBezTo>
                <a:cubicBezTo>
                  <a:pt x="118698" y="94823"/>
                  <a:pt x="119732" y="90934"/>
                  <a:pt x="120815" y="86678"/>
                </a:cubicBezTo>
                <a:lnTo>
                  <a:pt x="122341" y="86678"/>
                </a:lnTo>
                <a:lnTo>
                  <a:pt x="122749" y="106680"/>
                </a:lnTo>
                <a:cubicBezTo>
                  <a:pt x="124635" y="107464"/>
                  <a:pt x="125897" y="108364"/>
                  <a:pt x="126533" y="109380"/>
                </a:cubicBezTo>
                <a:cubicBezTo>
                  <a:pt x="127169" y="110397"/>
                  <a:pt x="127463" y="111631"/>
                  <a:pt x="127416" y="113081"/>
                </a:cubicBezTo>
                <a:cubicBezTo>
                  <a:pt x="127578" y="116015"/>
                  <a:pt x="125985" y="118215"/>
                  <a:pt x="122637" y="119682"/>
                </a:cubicBezTo>
                <a:cubicBezTo>
                  <a:pt x="119290" y="121149"/>
                  <a:pt x="113215" y="121882"/>
                  <a:pt x="104413" y="121882"/>
                </a:cubicBezTo>
                <a:lnTo>
                  <a:pt x="94545" y="121882"/>
                </a:lnTo>
                <a:cubicBezTo>
                  <a:pt x="88695" y="121971"/>
                  <a:pt x="84794" y="121060"/>
                  <a:pt x="82844" y="119148"/>
                </a:cubicBezTo>
                <a:cubicBezTo>
                  <a:pt x="80894" y="117237"/>
                  <a:pt x="79993" y="113792"/>
                  <a:pt x="80143" y="108814"/>
                </a:cubicBezTo>
                <a:lnTo>
                  <a:pt x="80143" y="42672"/>
                </a:lnTo>
                <a:lnTo>
                  <a:pt x="78810" y="42672"/>
                </a:lnTo>
                <a:cubicBezTo>
                  <a:pt x="78505" y="54807"/>
                  <a:pt x="77219" y="66008"/>
                  <a:pt x="74953" y="76276"/>
                </a:cubicBezTo>
                <a:cubicBezTo>
                  <a:pt x="72687" y="86544"/>
                  <a:pt x="68605" y="95879"/>
                  <a:pt x="62709" y="104280"/>
                </a:cubicBezTo>
                <a:cubicBezTo>
                  <a:pt x="56813" y="112681"/>
                  <a:pt x="48267" y="120148"/>
                  <a:pt x="37071" y="126683"/>
                </a:cubicBezTo>
                <a:lnTo>
                  <a:pt x="35605" y="124682"/>
                </a:lnTo>
                <a:cubicBezTo>
                  <a:pt x="42896" y="117494"/>
                  <a:pt x="48479" y="109705"/>
                  <a:pt x="52352" y="101316"/>
                </a:cubicBezTo>
                <a:cubicBezTo>
                  <a:pt x="56226" y="92928"/>
                  <a:pt x="58914" y="83865"/>
                  <a:pt x="60418" y="74128"/>
                </a:cubicBezTo>
                <a:cubicBezTo>
                  <a:pt x="61921" y="64391"/>
                  <a:pt x="62762" y="53906"/>
                  <a:pt x="62941" y="42672"/>
                </a:cubicBezTo>
                <a:lnTo>
                  <a:pt x="42139" y="42672"/>
                </a:lnTo>
                <a:lnTo>
                  <a:pt x="41072" y="38938"/>
                </a:lnTo>
                <a:lnTo>
                  <a:pt x="62941" y="38938"/>
                </a:lnTo>
                <a:cubicBezTo>
                  <a:pt x="63000" y="33014"/>
                  <a:pt x="63016" y="26894"/>
                  <a:pt x="62991" y="20578"/>
                </a:cubicBezTo>
                <a:cubicBezTo>
                  <a:pt x="62966" y="14262"/>
                  <a:pt x="62950" y="7691"/>
                  <a:pt x="62941" y="867"/>
                </a:cubicBezTo>
                <a:close/>
                <a:moveTo>
                  <a:pt x="856012" y="734"/>
                </a:moveTo>
                <a:lnTo>
                  <a:pt x="874681" y="2480"/>
                </a:lnTo>
                <a:cubicBezTo>
                  <a:pt x="874581" y="3363"/>
                  <a:pt x="874214" y="4102"/>
                  <a:pt x="873581" y="4698"/>
                </a:cubicBezTo>
                <a:cubicBezTo>
                  <a:pt x="872947" y="5293"/>
                  <a:pt x="871847" y="5727"/>
                  <a:pt x="870280" y="6001"/>
                </a:cubicBezTo>
                <a:lnTo>
                  <a:pt x="870280" y="22136"/>
                </a:lnTo>
                <a:lnTo>
                  <a:pt x="872147" y="22136"/>
                </a:lnTo>
                <a:lnTo>
                  <a:pt x="879081" y="12535"/>
                </a:lnTo>
                <a:cubicBezTo>
                  <a:pt x="879301" y="12688"/>
                  <a:pt x="880762" y="13882"/>
                  <a:pt x="883465" y="16119"/>
                </a:cubicBezTo>
                <a:cubicBezTo>
                  <a:pt x="886168" y="18355"/>
                  <a:pt x="888797" y="20717"/>
                  <a:pt x="891350" y="23203"/>
                </a:cubicBezTo>
                <a:lnTo>
                  <a:pt x="890950" y="21736"/>
                </a:lnTo>
                <a:lnTo>
                  <a:pt x="910152" y="21736"/>
                </a:lnTo>
                <a:lnTo>
                  <a:pt x="910152" y="1000"/>
                </a:lnTo>
                <a:lnTo>
                  <a:pt x="929888" y="2746"/>
                </a:lnTo>
                <a:cubicBezTo>
                  <a:pt x="929791" y="3699"/>
                  <a:pt x="929385" y="4499"/>
                  <a:pt x="928671" y="5148"/>
                </a:cubicBezTo>
                <a:cubicBezTo>
                  <a:pt x="927957" y="5796"/>
                  <a:pt x="926718" y="6258"/>
                  <a:pt x="924954" y="6534"/>
                </a:cubicBezTo>
                <a:lnTo>
                  <a:pt x="924954" y="21736"/>
                </a:lnTo>
                <a:lnTo>
                  <a:pt x="932155" y="21736"/>
                </a:lnTo>
                <a:lnTo>
                  <a:pt x="939622" y="12002"/>
                </a:lnTo>
                <a:cubicBezTo>
                  <a:pt x="939694" y="12054"/>
                  <a:pt x="940469" y="12690"/>
                  <a:pt x="941949" y="13908"/>
                </a:cubicBezTo>
                <a:cubicBezTo>
                  <a:pt x="943428" y="15126"/>
                  <a:pt x="945181" y="16611"/>
                  <a:pt x="947209" y="18363"/>
                </a:cubicBezTo>
                <a:cubicBezTo>
                  <a:pt x="949236" y="20115"/>
                  <a:pt x="951108" y="21817"/>
                  <a:pt x="952824" y="23470"/>
                </a:cubicBezTo>
                <a:cubicBezTo>
                  <a:pt x="952674" y="24200"/>
                  <a:pt x="952274" y="24739"/>
                  <a:pt x="951624" y="25087"/>
                </a:cubicBezTo>
                <a:cubicBezTo>
                  <a:pt x="950974" y="25434"/>
                  <a:pt x="950174" y="25606"/>
                  <a:pt x="949224" y="25603"/>
                </a:cubicBezTo>
                <a:lnTo>
                  <a:pt x="927621" y="25603"/>
                </a:lnTo>
                <a:cubicBezTo>
                  <a:pt x="930852" y="31179"/>
                  <a:pt x="934958" y="35996"/>
                  <a:pt x="939939" y="40055"/>
                </a:cubicBezTo>
                <a:cubicBezTo>
                  <a:pt x="944920" y="44114"/>
                  <a:pt x="950193" y="47164"/>
                  <a:pt x="955758" y="49206"/>
                </a:cubicBezTo>
                <a:lnTo>
                  <a:pt x="955491" y="50673"/>
                </a:lnTo>
                <a:cubicBezTo>
                  <a:pt x="952810" y="51345"/>
                  <a:pt x="950538" y="52801"/>
                  <a:pt x="948673" y="55040"/>
                </a:cubicBezTo>
                <a:cubicBezTo>
                  <a:pt x="946809" y="57279"/>
                  <a:pt x="945437" y="60269"/>
                  <a:pt x="944556" y="64008"/>
                </a:cubicBezTo>
                <a:cubicBezTo>
                  <a:pt x="939781" y="59808"/>
                  <a:pt x="935797" y="54607"/>
                  <a:pt x="932605" y="48406"/>
                </a:cubicBezTo>
                <a:cubicBezTo>
                  <a:pt x="929413" y="42205"/>
                  <a:pt x="926862" y="35004"/>
                  <a:pt x="924954" y="26803"/>
                </a:cubicBezTo>
                <a:lnTo>
                  <a:pt x="924954" y="62675"/>
                </a:lnTo>
                <a:cubicBezTo>
                  <a:pt x="924798" y="63425"/>
                  <a:pt x="923476" y="64258"/>
                  <a:pt x="920987" y="65175"/>
                </a:cubicBezTo>
                <a:cubicBezTo>
                  <a:pt x="918497" y="66092"/>
                  <a:pt x="915775" y="66592"/>
                  <a:pt x="912819" y="66675"/>
                </a:cubicBezTo>
                <a:lnTo>
                  <a:pt x="910152" y="66675"/>
                </a:lnTo>
                <a:lnTo>
                  <a:pt x="910152" y="43472"/>
                </a:lnTo>
                <a:cubicBezTo>
                  <a:pt x="903084" y="50562"/>
                  <a:pt x="894283" y="56518"/>
                  <a:pt x="883749" y="61341"/>
                </a:cubicBezTo>
                <a:lnTo>
                  <a:pt x="882682" y="59474"/>
                </a:lnTo>
                <a:cubicBezTo>
                  <a:pt x="888210" y="55096"/>
                  <a:pt x="892889" y="50017"/>
                  <a:pt x="896717" y="44239"/>
                </a:cubicBezTo>
                <a:cubicBezTo>
                  <a:pt x="900545" y="38460"/>
                  <a:pt x="903557" y="32249"/>
                  <a:pt x="905751" y="25603"/>
                </a:cubicBezTo>
                <a:lnTo>
                  <a:pt x="892016" y="25603"/>
                </a:lnTo>
                <a:lnTo>
                  <a:pt x="891616" y="24403"/>
                </a:lnTo>
                <a:cubicBezTo>
                  <a:pt x="891402" y="24873"/>
                  <a:pt x="890997" y="25234"/>
                  <a:pt x="890400" y="25487"/>
                </a:cubicBezTo>
                <a:cubicBezTo>
                  <a:pt x="889802" y="25739"/>
                  <a:pt x="889097" y="25867"/>
                  <a:pt x="888283" y="25870"/>
                </a:cubicBezTo>
                <a:lnTo>
                  <a:pt x="870280" y="25870"/>
                </a:lnTo>
                <a:lnTo>
                  <a:pt x="870280" y="31204"/>
                </a:lnTo>
                <a:cubicBezTo>
                  <a:pt x="877747" y="32266"/>
                  <a:pt x="882983" y="34117"/>
                  <a:pt x="885989" y="36757"/>
                </a:cubicBezTo>
                <a:cubicBezTo>
                  <a:pt x="888994" y="39396"/>
                  <a:pt x="890376" y="42052"/>
                  <a:pt x="890133" y="44722"/>
                </a:cubicBezTo>
                <a:cubicBezTo>
                  <a:pt x="889890" y="47393"/>
                  <a:pt x="888630" y="49307"/>
                  <a:pt x="886351" y="50463"/>
                </a:cubicBezTo>
                <a:cubicBezTo>
                  <a:pt x="884073" y="51619"/>
                  <a:pt x="881383" y="51244"/>
                  <a:pt x="878281" y="49340"/>
                </a:cubicBezTo>
                <a:cubicBezTo>
                  <a:pt x="877773" y="46828"/>
                  <a:pt x="876789" y="44283"/>
                  <a:pt x="875331" y="41705"/>
                </a:cubicBezTo>
                <a:cubicBezTo>
                  <a:pt x="873872" y="39127"/>
                  <a:pt x="872189" y="36782"/>
                  <a:pt x="870280" y="34671"/>
                </a:cubicBezTo>
                <a:lnTo>
                  <a:pt x="870280" y="62808"/>
                </a:lnTo>
                <a:cubicBezTo>
                  <a:pt x="870133" y="63558"/>
                  <a:pt x="868861" y="64391"/>
                  <a:pt x="866463" y="65308"/>
                </a:cubicBezTo>
                <a:cubicBezTo>
                  <a:pt x="864066" y="66225"/>
                  <a:pt x="861426" y="66725"/>
                  <a:pt x="858546" y="66808"/>
                </a:cubicBezTo>
                <a:lnTo>
                  <a:pt x="856012" y="66808"/>
                </a:lnTo>
                <a:lnTo>
                  <a:pt x="856012" y="44406"/>
                </a:lnTo>
                <a:cubicBezTo>
                  <a:pt x="852731" y="48406"/>
                  <a:pt x="848992" y="52140"/>
                  <a:pt x="844794" y="55607"/>
                </a:cubicBezTo>
                <a:cubicBezTo>
                  <a:pt x="840596" y="59074"/>
                  <a:pt x="836023" y="62275"/>
                  <a:pt x="831075" y="65208"/>
                </a:cubicBezTo>
                <a:lnTo>
                  <a:pt x="829609" y="63341"/>
                </a:lnTo>
                <a:cubicBezTo>
                  <a:pt x="834618" y="58338"/>
                  <a:pt x="838901" y="52609"/>
                  <a:pt x="842460" y="46156"/>
                </a:cubicBezTo>
                <a:cubicBezTo>
                  <a:pt x="846019" y="39702"/>
                  <a:pt x="848803" y="32940"/>
                  <a:pt x="850811" y="25870"/>
                </a:cubicBezTo>
                <a:lnTo>
                  <a:pt x="833476" y="25870"/>
                </a:lnTo>
                <a:lnTo>
                  <a:pt x="832409" y="22136"/>
                </a:lnTo>
                <a:lnTo>
                  <a:pt x="856012" y="22136"/>
                </a:lnTo>
                <a:close/>
                <a:moveTo>
                  <a:pt x="987362" y="534"/>
                </a:moveTo>
                <a:lnTo>
                  <a:pt x="1006831" y="2534"/>
                </a:lnTo>
                <a:cubicBezTo>
                  <a:pt x="1006675" y="3339"/>
                  <a:pt x="1006286" y="4028"/>
                  <a:pt x="1005664" y="4601"/>
                </a:cubicBezTo>
                <a:cubicBezTo>
                  <a:pt x="1005042" y="5173"/>
                  <a:pt x="1003919" y="5595"/>
                  <a:pt x="1002297" y="5868"/>
                </a:cubicBezTo>
                <a:lnTo>
                  <a:pt x="1002297" y="23470"/>
                </a:lnTo>
                <a:lnTo>
                  <a:pt x="1004830" y="23470"/>
                </a:lnTo>
                <a:lnTo>
                  <a:pt x="1012031" y="12802"/>
                </a:lnTo>
                <a:cubicBezTo>
                  <a:pt x="1012105" y="12862"/>
                  <a:pt x="1012892" y="13557"/>
                  <a:pt x="1014392" y="14886"/>
                </a:cubicBezTo>
                <a:cubicBezTo>
                  <a:pt x="1015893" y="16215"/>
                  <a:pt x="1017667" y="17819"/>
                  <a:pt x="1019716" y="19696"/>
                </a:cubicBezTo>
                <a:cubicBezTo>
                  <a:pt x="1021765" y="21574"/>
                  <a:pt x="1023648" y="23365"/>
                  <a:pt x="1025366" y="25070"/>
                </a:cubicBezTo>
                <a:cubicBezTo>
                  <a:pt x="1025158" y="25801"/>
                  <a:pt x="1024741" y="26340"/>
                  <a:pt x="1024116" y="26687"/>
                </a:cubicBezTo>
                <a:cubicBezTo>
                  <a:pt x="1023491" y="27034"/>
                  <a:pt x="1022708" y="27206"/>
                  <a:pt x="1021766" y="27204"/>
                </a:cubicBezTo>
                <a:lnTo>
                  <a:pt x="1002297" y="27204"/>
                </a:lnTo>
                <a:lnTo>
                  <a:pt x="1002297" y="37206"/>
                </a:lnTo>
                <a:cubicBezTo>
                  <a:pt x="1010214" y="39237"/>
                  <a:pt x="1015690" y="41901"/>
                  <a:pt x="1018726" y="45199"/>
                </a:cubicBezTo>
                <a:cubicBezTo>
                  <a:pt x="1021761" y="48497"/>
                  <a:pt x="1023058" y="51645"/>
                  <a:pt x="1022616" y="54643"/>
                </a:cubicBezTo>
                <a:cubicBezTo>
                  <a:pt x="1022174" y="57641"/>
                  <a:pt x="1020695" y="59705"/>
                  <a:pt x="1018180" y="60836"/>
                </a:cubicBezTo>
                <a:cubicBezTo>
                  <a:pt x="1015665" y="61967"/>
                  <a:pt x="1012815" y="61381"/>
                  <a:pt x="1009631" y="59077"/>
                </a:cubicBezTo>
                <a:cubicBezTo>
                  <a:pt x="1009325" y="55902"/>
                  <a:pt x="1008503" y="52751"/>
                  <a:pt x="1007164" y="49625"/>
                </a:cubicBezTo>
                <a:cubicBezTo>
                  <a:pt x="1005825" y="46499"/>
                  <a:pt x="1004203" y="43649"/>
                  <a:pt x="1002297" y="41073"/>
                </a:cubicBezTo>
                <a:lnTo>
                  <a:pt x="1002297" y="77081"/>
                </a:lnTo>
                <a:cubicBezTo>
                  <a:pt x="1002141" y="77912"/>
                  <a:pt x="1000819" y="78851"/>
                  <a:pt x="998330" y="79899"/>
                </a:cubicBezTo>
                <a:cubicBezTo>
                  <a:pt x="995840" y="80946"/>
                  <a:pt x="993118" y="81519"/>
                  <a:pt x="990162" y="81616"/>
                </a:cubicBezTo>
                <a:lnTo>
                  <a:pt x="987362" y="81616"/>
                </a:lnTo>
                <a:lnTo>
                  <a:pt x="987362" y="53209"/>
                </a:lnTo>
                <a:cubicBezTo>
                  <a:pt x="984217" y="57682"/>
                  <a:pt x="980639" y="61872"/>
                  <a:pt x="976627" y="65779"/>
                </a:cubicBezTo>
                <a:cubicBezTo>
                  <a:pt x="972615" y="69685"/>
                  <a:pt x="968237" y="73275"/>
                  <a:pt x="963492" y="76548"/>
                </a:cubicBezTo>
                <a:lnTo>
                  <a:pt x="962025" y="74948"/>
                </a:lnTo>
                <a:cubicBezTo>
                  <a:pt x="967162" y="68557"/>
                  <a:pt x="971490" y="61200"/>
                  <a:pt x="975010" y="52876"/>
                </a:cubicBezTo>
                <a:cubicBezTo>
                  <a:pt x="978530" y="44552"/>
                  <a:pt x="981225" y="35994"/>
                  <a:pt x="983094" y="27204"/>
                </a:cubicBezTo>
                <a:lnTo>
                  <a:pt x="965092" y="27204"/>
                </a:lnTo>
                <a:lnTo>
                  <a:pt x="964025" y="23470"/>
                </a:lnTo>
                <a:lnTo>
                  <a:pt x="987362" y="23470"/>
                </a:lnTo>
                <a:close/>
                <a:moveTo>
                  <a:pt x="227762" y="400"/>
                </a:moveTo>
                <a:lnTo>
                  <a:pt x="241897" y="14802"/>
                </a:lnTo>
                <a:cubicBezTo>
                  <a:pt x="241152" y="15477"/>
                  <a:pt x="240041" y="15794"/>
                  <a:pt x="238563" y="15752"/>
                </a:cubicBezTo>
                <a:cubicBezTo>
                  <a:pt x="237085" y="15710"/>
                  <a:pt x="235307" y="15260"/>
                  <a:pt x="233229" y="14402"/>
                </a:cubicBezTo>
                <a:cubicBezTo>
                  <a:pt x="229084" y="15002"/>
                  <a:pt x="224606" y="15569"/>
                  <a:pt x="219794" y="16102"/>
                </a:cubicBezTo>
                <a:cubicBezTo>
                  <a:pt x="214983" y="16636"/>
                  <a:pt x="209904" y="17136"/>
                  <a:pt x="204559" y="17602"/>
                </a:cubicBezTo>
                <a:lnTo>
                  <a:pt x="204559" y="31071"/>
                </a:lnTo>
                <a:lnTo>
                  <a:pt x="234163" y="31071"/>
                </a:lnTo>
                <a:lnTo>
                  <a:pt x="242430" y="20803"/>
                </a:lnTo>
                <a:cubicBezTo>
                  <a:pt x="242510" y="20858"/>
                  <a:pt x="243388" y="21518"/>
                  <a:pt x="245063" y="22783"/>
                </a:cubicBezTo>
                <a:cubicBezTo>
                  <a:pt x="246738" y="24048"/>
                  <a:pt x="248732" y="25588"/>
                  <a:pt x="251044" y="27401"/>
                </a:cubicBezTo>
                <a:cubicBezTo>
                  <a:pt x="253356" y="29214"/>
                  <a:pt x="255508" y="30971"/>
                  <a:pt x="257499" y="32671"/>
                </a:cubicBezTo>
                <a:cubicBezTo>
                  <a:pt x="257352" y="33402"/>
                  <a:pt x="256946" y="33940"/>
                  <a:pt x="256282" y="34288"/>
                </a:cubicBezTo>
                <a:cubicBezTo>
                  <a:pt x="255618" y="34635"/>
                  <a:pt x="254779" y="34807"/>
                  <a:pt x="253765" y="34804"/>
                </a:cubicBezTo>
                <a:lnTo>
                  <a:pt x="209760" y="34804"/>
                </a:lnTo>
                <a:cubicBezTo>
                  <a:pt x="213699" y="38188"/>
                  <a:pt x="218444" y="41171"/>
                  <a:pt x="223994" y="43754"/>
                </a:cubicBezTo>
                <a:cubicBezTo>
                  <a:pt x="229543" y="46337"/>
                  <a:pt x="235463" y="48490"/>
                  <a:pt x="241754" y="50214"/>
                </a:cubicBezTo>
                <a:cubicBezTo>
                  <a:pt x="248044" y="51937"/>
                  <a:pt x="254271" y="53202"/>
                  <a:pt x="260433" y="54007"/>
                </a:cubicBezTo>
                <a:lnTo>
                  <a:pt x="260299" y="55474"/>
                </a:lnTo>
                <a:cubicBezTo>
                  <a:pt x="257343" y="56299"/>
                  <a:pt x="254854" y="57916"/>
                  <a:pt x="252832" y="60324"/>
                </a:cubicBezTo>
                <a:cubicBezTo>
                  <a:pt x="250809" y="62733"/>
                  <a:pt x="249387" y="65783"/>
                  <a:pt x="248565" y="69475"/>
                </a:cubicBezTo>
                <a:cubicBezTo>
                  <a:pt x="238944" y="66206"/>
                  <a:pt x="230548" y="61677"/>
                  <a:pt x="223378" y="55890"/>
                </a:cubicBezTo>
                <a:cubicBezTo>
                  <a:pt x="216208" y="50104"/>
                  <a:pt x="210379" y="43075"/>
                  <a:pt x="205893" y="34804"/>
                </a:cubicBezTo>
                <a:lnTo>
                  <a:pt x="204559" y="34804"/>
                </a:lnTo>
                <a:lnTo>
                  <a:pt x="204559" y="61208"/>
                </a:lnTo>
                <a:cubicBezTo>
                  <a:pt x="204462" y="61638"/>
                  <a:pt x="203289" y="62277"/>
                  <a:pt x="201042" y="63125"/>
                </a:cubicBezTo>
                <a:cubicBezTo>
                  <a:pt x="198795" y="63972"/>
                  <a:pt x="195655" y="64444"/>
                  <a:pt x="191624" y="64542"/>
                </a:cubicBezTo>
                <a:lnTo>
                  <a:pt x="188824" y="64542"/>
                </a:lnTo>
                <a:lnTo>
                  <a:pt x="188824" y="43739"/>
                </a:lnTo>
                <a:cubicBezTo>
                  <a:pt x="182103" y="50020"/>
                  <a:pt x="174141" y="55560"/>
                  <a:pt x="164937" y="60358"/>
                </a:cubicBezTo>
                <a:cubicBezTo>
                  <a:pt x="155733" y="65155"/>
                  <a:pt x="145604" y="69128"/>
                  <a:pt x="134550" y="72276"/>
                </a:cubicBezTo>
                <a:lnTo>
                  <a:pt x="133483" y="70542"/>
                </a:lnTo>
                <a:cubicBezTo>
                  <a:pt x="142696" y="66119"/>
                  <a:pt x="151041" y="60797"/>
                  <a:pt x="158520" y="54574"/>
                </a:cubicBezTo>
                <a:cubicBezTo>
                  <a:pt x="165999" y="48351"/>
                  <a:pt x="172144" y="41761"/>
                  <a:pt x="176956" y="34804"/>
                </a:cubicBezTo>
                <a:lnTo>
                  <a:pt x="137617" y="34804"/>
                </a:lnTo>
                <a:lnTo>
                  <a:pt x="136551" y="31071"/>
                </a:lnTo>
                <a:lnTo>
                  <a:pt x="188824" y="31071"/>
                </a:lnTo>
                <a:lnTo>
                  <a:pt x="188824" y="18669"/>
                </a:lnTo>
                <a:cubicBezTo>
                  <a:pt x="181659" y="19075"/>
                  <a:pt x="174486" y="19364"/>
                  <a:pt x="167304" y="19536"/>
                </a:cubicBezTo>
                <a:cubicBezTo>
                  <a:pt x="160123" y="19708"/>
                  <a:pt x="153116" y="19730"/>
                  <a:pt x="146285" y="19603"/>
                </a:cubicBezTo>
                <a:lnTo>
                  <a:pt x="145885" y="17469"/>
                </a:lnTo>
                <a:cubicBezTo>
                  <a:pt x="155329" y="16327"/>
                  <a:pt x="165171" y="14832"/>
                  <a:pt x="175410" y="12984"/>
                </a:cubicBezTo>
                <a:cubicBezTo>
                  <a:pt x="185649" y="11136"/>
                  <a:pt x="195362" y="9118"/>
                  <a:pt x="204549" y="6929"/>
                </a:cubicBezTo>
                <a:cubicBezTo>
                  <a:pt x="213736" y="4741"/>
                  <a:pt x="221474" y="2564"/>
                  <a:pt x="227762" y="400"/>
                </a:cubicBezTo>
                <a:close/>
                <a:moveTo>
                  <a:pt x="288036" y="0"/>
                </a:moveTo>
                <a:lnTo>
                  <a:pt x="308439" y="5868"/>
                </a:lnTo>
                <a:cubicBezTo>
                  <a:pt x="308264" y="6737"/>
                  <a:pt x="307780" y="7432"/>
                  <a:pt x="306988" y="7951"/>
                </a:cubicBezTo>
                <a:cubicBezTo>
                  <a:pt x="306197" y="8471"/>
                  <a:pt x="304947" y="8798"/>
                  <a:pt x="303238" y="8935"/>
                </a:cubicBezTo>
                <a:lnTo>
                  <a:pt x="303105" y="9468"/>
                </a:lnTo>
                <a:cubicBezTo>
                  <a:pt x="310827" y="13078"/>
                  <a:pt x="316193" y="16934"/>
                  <a:pt x="319205" y="21034"/>
                </a:cubicBezTo>
                <a:cubicBezTo>
                  <a:pt x="322216" y="25134"/>
                  <a:pt x="323544" y="28819"/>
                  <a:pt x="323190" y="32087"/>
                </a:cubicBezTo>
                <a:cubicBezTo>
                  <a:pt x="322837" y="35356"/>
                  <a:pt x="321473" y="37549"/>
                  <a:pt x="319101" y="38665"/>
                </a:cubicBezTo>
                <a:cubicBezTo>
                  <a:pt x="316728" y="39782"/>
                  <a:pt x="314018" y="39162"/>
                  <a:pt x="310972" y="36805"/>
                </a:cubicBezTo>
                <a:cubicBezTo>
                  <a:pt x="310439" y="32810"/>
                  <a:pt x="309305" y="28731"/>
                  <a:pt x="307572" y="24570"/>
                </a:cubicBezTo>
                <a:cubicBezTo>
                  <a:pt x="305838" y="20408"/>
                  <a:pt x="303905" y="16530"/>
                  <a:pt x="301771" y="12935"/>
                </a:cubicBezTo>
                <a:cubicBezTo>
                  <a:pt x="300293" y="16686"/>
                  <a:pt x="298549" y="20519"/>
                  <a:pt x="296537" y="24437"/>
                </a:cubicBezTo>
                <a:cubicBezTo>
                  <a:pt x="294526" y="28354"/>
                  <a:pt x="292314" y="32254"/>
                  <a:pt x="289903" y="36138"/>
                </a:cubicBezTo>
                <a:lnTo>
                  <a:pt x="290170" y="36005"/>
                </a:lnTo>
                <a:cubicBezTo>
                  <a:pt x="297867" y="38462"/>
                  <a:pt x="303000" y="41374"/>
                  <a:pt x="305567" y="44741"/>
                </a:cubicBezTo>
                <a:cubicBezTo>
                  <a:pt x="308135" y="48109"/>
                  <a:pt x="308959" y="51192"/>
                  <a:pt x="308039" y="53990"/>
                </a:cubicBezTo>
                <a:cubicBezTo>
                  <a:pt x="307118" y="56789"/>
                  <a:pt x="305275" y="58563"/>
                  <a:pt x="302509" y="59314"/>
                </a:cubicBezTo>
                <a:cubicBezTo>
                  <a:pt x="299742" y="60064"/>
                  <a:pt x="296874" y="59051"/>
                  <a:pt x="293904" y="56274"/>
                </a:cubicBezTo>
                <a:cubicBezTo>
                  <a:pt x="294117" y="52948"/>
                  <a:pt x="293756" y="49598"/>
                  <a:pt x="292820" y="46223"/>
                </a:cubicBezTo>
                <a:cubicBezTo>
                  <a:pt x="291884" y="42847"/>
                  <a:pt x="290689" y="39797"/>
                  <a:pt x="289236" y="37071"/>
                </a:cubicBezTo>
                <a:cubicBezTo>
                  <a:pt x="286169" y="41772"/>
                  <a:pt x="282835" y="46239"/>
                  <a:pt x="279235" y="50473"/>
                </a:cubicBezTo>
                <a:cubicBezTo>
                  <a:pt x="275635" y="54707"/>
                  <a:pt x="271767" y="58507"/>
                  <a:pt x="267634" y="61875"/>
                </a:cubicBezTo>
                <a:lnTo>
                  <a:pt x="266300" y="60941"/>
                </a:lnTo>
                <a:cubicBezTo>
                  <a:pt x="269880" y="55430"/>
                  <a:pt x="273151" y="49057"/>
                  <a:pt x="276114" y="41823"/>
                </a:cubicBezTo>
                <a:cubicBezTo>
                  <a:pt x="279076" y="34588"/>
                  <a:pt x="281587" y="27287"/>
                  <a:pt x="283645" y="19919"/>
                </a:cubicBezTo>
                <a:cubicBezTo>
                  <a:pt x="285704" y="12551"/>
                  <a:pt x="287168" y="5911"/>
                  <a:pt x="28803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05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1892516" y="584280"/>
            <a:ext cx="383848" cy="187323"/>
          </a:xfrm>
          <a:custGeom>
            <a:avLst/>
            <a:gdLst/>
            <a:ahLst/>
            <a:cxnLst/>
            <a:rect l="l" t="t" r="r" b="b"/>
            <a:pathLst>
              <a:path w="383848" h="187323">
                <a:moveTo>
                  <a:pt x="293837" y="50106"/>
                </a:moveTo>
                <a:lnTo>
                  <a:pt x="293837" y="94712"/>
                </a:lnTo>
                <a:lnTo>
                  <a:pt x="321135" y="94712"/>
                </a:lnTo>
                <a:lnTo>
                  <a:pt x="324541" y="50106"/>
                </a:lnTo>
                <a:close/>
                <a:moveTo>
                  <a:pt x="326941" y="7301"/>
                </a:moveTo>
                <a:cubicBezTo>
                  <a:pt x="343877" y="7929"/>
                  <a:pt x="356386" y="10673"/>
                  <a:pt x="364468" y="15533"/>
                </a:cubicBezTo>
                <a:cubicBezTo>
                  <a:pt x="372549" y="20393"/>
                  <a:pt x="377201" y="25700"/>
                  <a:pt x="378422" y="31454"/>
                </a:cubicBezTo>
                <a:cubicBezTo>
                  <a:pt x="379644" y="37208"/>
                  <a:pt x="378432" y="41739"/>
                  <a:pt x="374788" y="45049"/>
                </a:cubicBezTo>
                <a:cubicBezTo>
                  <a:pt x="371143" y="48359"/>
                  <a:pt x="366062" y="48778"/>
                  <a:pt x="359545" y="46306"/>
                </a:cubicBezTo>
                <a:cubicBezTo>
                  <a:pt x="355820" y="39438"/>
                  <a:pt x="350769" y="32621"/>
                  <a:pt x="344393" y="25853"/>
                </a:cubicBezTo>
                <a:cubicBezTo>
                  <a:pt x="338017" y="19086"/>
                  <a:pt x="331667" y="13368"/>
                  <a:pt x="325341" y="8701"/>
                </a:cubicBezTo>
                <a:close/>
                <a:moveTo>
                  <a:pt x="41205" y="900"/>
                </a:moveTo>
                <a:lnTo>
                  <a:pt x="75410" y="4100"/>
                </a:lnTo>
                <a:cubicBezTo>
                  <a:pt x="75268" y="5413"/>
                  <a:pt x="74651" y="6538"/>
                  <a:pt x="73559" y="7476"/>
                </a:cubicBezTo>
                <a:cubicBezTo>
                  <a:pt x="72467" y="8413"/>
                  <a:pt x="70551" y="9088"/>
                  <a:pt x="67809" y="9501"/>
                </a:cubicBezTo>
                <a:cubicBezTo>
                  <a:pt x="67033" y="18423"/>
                  <a:pt x="65983" y="27682"/>
                  <a:pt x="64658" y="37279"/>
                </a:cubicBezTo>
                <a:cubicBezTo>
                  <a:pt x="63333" y="46877"/>
                  <a:pt x="61583" y="56686"/>
                  <a:pt x="59408" y="66708"/>
                </a:cubicBezTo>
                <a:cubicBezTo>
                  <a:pt x="71168" y="73285"/>
                  <a:pt x="79163" y="80084"/>
                  <a:pt x="83392" y="87104"/>
                </a:cubicBezTo>
                <a:cubicBezTo>
                  <a:pt x="87620" y="94125"/>
                  <a:pt x="89227" y="100311"/>
                  <a:pt x="88211" y="105663"/>
                </a:cubicBezTo>
                <a:cubicBezTo>
                  <a:pt x="87195" y="111015"/>
                  <a:pt x="84701" y="114476"/>
                  <a:pt x="80729" y="116046"/>
                </a:cubicBezTo>
                <a:cubicBezTo>
                  <a:pt x="76757" y="117616"/>
                  <a:pt x="72450" y="116238"/>
                  <a:pt x="67809" y="111914"/>
                </a:cubicBezTo>
                <a:cubicBezTo>
                  <a:pt x="67917" y="105509"/>
                  <a:pt x="67000" y="98916"/>
                  <a:pt x="65058" y="92136"/>
                </a:cubicBezTo>
                <a:cubicBezTo>
                  <a:pt x="63116" y="85356"/>
                  <a:pt x="60699" y="79014"/>
                  <a:pt x="57807" y="73109"/>
                </a:cubicBezTo>
                <a:cubicBezTo>
                  <a:pt x="53586" y="90219"/>
                  <a:pt x="47177" y="106655"/>
                  <a:pt x="38580" y="122415"/>
                </a:cubicBezTo>
                <a:cubicBezTo>
                  <a:pt x="29983" y="138175"/>
                  <a:pt x="18123" y="152010"/>
                  <a:pt x="3000" y="163920"/>
                </a:cubicBezTo>
                <a:lnTo>
                  <a:pt x="1000" y="162320"/>
                </a:lnTo>
                <a:cubicBezTo>
                  <a:pt x="12079" y="147689"/>
                  <a:pt x="20547" y="131190"/>
                  <a:pt x="26403" y="112825"/>
                </a:cubicBezTo>
                <a:cubicBezTo>
                  <a:pt x="32260" y="94460"/>
                  <a:pt x="36238" y="75606"/>
                  <a:pt x="38338" y="56262"/>
                </a:cubicBezTo>
                <a:cubicBezTo>
                  <a:pt x="40438" y="36919"/>
                  <a:pt x="41394" y="18465"/>
                  <a:pt x="41205" y="900"/>
                </a:cubicBezTo>
                <a:close/>
                <a:moveTo>
                  <a:pt x="107214" y="700"/>
                </a:moveTo>
                <a:lnTo>
                  <a:pt x="139217" y="3500"/>
                </a:lnTo>
                <a:cubicBezTo>
                  <a:pt x="138967" y="4909"/>
                  <a:pt x="138317" y="6092"/>
                  <a:pt x="137267" y="7051"/>
                </a:cubicBezTo>
                <a:cubicBezTo>
                  <a:pt x="136217" y="8009"/>
                  <a:pt x="134467" y="8693"/>
                  <a:pt x="132017" y="9101"/>
                </a:cubicBezTo>
                <a:cubicBezTo>
                  <a:pt x="131837" y="15793"/>
                  <a:pt x="131646" y="22411"/>
                  <a:pt x="131442" y="28953"/>
                </a:cubicBezTo>
                <a:cubicBezTo>
                  <a:pt x="131237" y="35496"/>
                  <a:pt x="130896" y="42013"/>
                  <a:pt x="130416" y="48506"/>
                </a:cubicBezTo>
                <a:cubicBezTo>
                  <a:pt x="133117" y="67058"/>
                  <a:pt x="138617" y="83360"/>
                  <a:pt x="146918" y="97412"/>
                </a:cubicBezTo>
                <a:cubicBezTo>
                  <a:pt x="155219" y="111464"/>
                  <a:pt x="167521" y="122965"/>
                  <a:pt x="183823" y="131916"/>
                </a:cubicBezTo>
                <a:lnTo>
                  <a:pt x="183423" y="134317"/>
                </a:lnTo>
                <a:cubicBezTo>
                  <a:pt x="178502" y="135396"/>
                  <a:pt x="174493" y="137588"/>
                  <a:pt x="171397" y="140892"/>
                </a:cubicBezTo>
                <a:cubicBezTo>
                  <a:pt x="168300" y="144197"/>
                  <a:pt x="166242" y="148739"/>
                  <a:pt x="165221" y="154519"/>
                </a:cubicBezTo>
                <a:cubicBezTo>
                  <a:pt x="167946" y="156624"/>
                  <a:pt x="171146" y="159216"/>
                  <a:pt x="174822" y="162295"/>
                </a:cubicBezTo>
                <a:cubicBezTo>
                  <a:pt x="178497" y="165375"/>
                  <a:pt x="181898" y="168317"/>
                  <a:pt x="185023" y="171121"/>
                </a:cubicBezTo>
                <a:cubicBezTo>
                  <a:pt x="184790" y="172217"/>
                  <a:pt x="184156" y="173026"/>
                  <a:pt x="183123" y="173547"/>
                </a:cubicBezTo>
                <a:cubicBezTo>
                  <a:pt x="182090" y="174067"/>
                  <a:pt x="180856" y="174326"/>
                  <a:pt x="179423" y="174322"/>
                </a:cubicBezTo>
                <a:lnTo>
                  <a:pt x="1600" y="174322"/>
                </a:lnTo>
                <a:lnTo>
                  <a:pt x="0" y="168721"/>
                </a:lnTo>
                <a:lnTo>
                  <a:pt x="146818" y="168721"/>
                </a:lnTo>
                <a:lnTo>
                  <a:pt x="160020" y="151119"/>
                </a:lnTo>
                <a:cubicBezTo>
                  <a:pt x="150723" y="141559"/>
                  <a:pt x="143564" y="129724"/>
                  <a:pt x="138542" y="115614"/>
                </a:cubicBezTo>
                <a:cubicBezTo>
                  <a:pt x="133521" y="101504"/>
                  <a:pt x="130012" y="86069"/>
                  <a:pt x="128016" y="69308"/>
                </a:cubicBezTo>
                <a:cubicBezTo>
                  <a:pt x="126091" y="81874"/>
                  <a:pt x="122540" y="93925"/>
                  <a:pt x="117363" y="105461"/>
                </a:cubicBezTo>
                <a:cubicBezTo>
                  <a:pt x="112186" y="116997"/>
                  <a:pt x="104530" y="127833"/>
                  <a:pt x="94397" y="137969"/>
                </a:cubicBezTo>
                <a:cubicBezTo>
                  <a:pt x="84264" y="148105"/>
                  <a:pt x="70800" y="157355"/>
                  <a:pt x="54007" y="165721"/>
                </a:cubicBezTo>
                <a:lnTo>
                  <a:pt x="51807" y="162720"/>
                </a:lnTo>
                <a:cubicBezTo>
                  <a:pt x="65995" y="151505"/>
                  <a:pt x="76935" y="139644"/>
                  <a:pt x="84626" y="127138"/>
                </a:cubicBezTo>
                <a:cubicBezTo>
                  <a:pt x="92317" y="114631"/>
                  <a:pt x="97738" y="101564"/>
                  <a:pt x="100888" y="87936"/>
                </a:cubicBezTo>
                <a:cubicBezTo>
                  <a:pt x="104038" y="74308"/>
                  <a:pt x="105895" y="60203"/>
                  <a:pt x="106460" y="45621"/>
                </a:cubicBezTo>
                <a:cubicBezTo>
                  <a:pt x="107025" y="31040"/>
                  <a:pt x="107277" y="16066"/>
                  <a:pt x="107214" y="700"/>
                </a:cubicBezTo>
                <a:close/>
                <a:moveTo>
                  <a:pt x="268834" y="0"/>
                </a:moveTo>
                <a:lnTo>
                  <a:pt x="300461" y="3023"/>
                </a:lnTo>
                <a:cubicBezTo>
                  <a:pt x="300310" y="4359"/>
                  <a:pt x="299758" y="5493"/>
                  <a:pt x="298805" y="6423"/>
                </a:cubicBezTo>
                <a:cubicBezTo>
                  <a:pt x="297851" y="7353"/>
                  <a:pt x="296195" y="7979"/>
                  <a:pt x="293837" y="8301"/>
                </a:cubicBezTo>
                <a:lnTo>
                  <a:pt x="293837" y="44505"/>
                </a:lnTo>
                <a:lnTo>
                  <a:pt x="322941" y="44505"/>
                </a:lnTo>
                <a:lnTo>
                  <a:pt x="332342" y="33504"/>
                </a:lnTo>
                <a:lnTo>
                  <a:pt x="354945" y="50306"/>
                </a:lnTo>
                <a:cubicBezTo>
                  <a:pt x="354278" y="51094"/>
                  <a:pt x="353411" y="51719"/>
                  <a:pt x="352344" y="52181"/>
                </a:cubicBezTo>
                <a:cubicBezTo>
                  <a:pt x="351277" y="52644"/>
                  <a:pt x="349811" y="53019"/>
                  <a:pt x="347944" y="53306"/>
                </a:cubicBezTo>
                <a:lnTo>
                  <a:pt x="344943" y="94712"/>
                </a:lnTo>
                <a:lnTo>
                  <a:pt x="349744" y="94712"/>
                </a:lnTo>
                <a:lnTo>
                  <a:pt x="362145" y="82910"/>
                </a:lnTo>
                <a:lnTo>
                  <a:pt x="383848" y="100912"/>
                </a:lnTo>
                <a:cubicBezTo>
                  <a:pt x="383161" y="101729"/>
                  <a:pt x="382185" y="102446"/>
                  <a:pt x="380923" y="103063"/>
                </a:cubicBezTo>
                <a:cubicBezTo>
                  <a:pt x="379660" y="103679"/>
                  <a:pt x="378035" y="104096"/>
                  <a:pt x="376047" y="104313"/>
                </a:cubicBezTo>
                <a:cubicBezTo>
                  <a:pt x="375255" y="122969"/>
                  <a:pt x="373789" y="137363"/>
                  <a:pt x="371647" y="147493"/>
                </a:cubicBezTo>
                <a:cubicBezTo>
                  <a:pt x="369505" y="157624"/>
                  <a:pt x="366038" y="164366"/>
                  <a:pt x="361245" y="167721"/>
                </a:cubicBezTo>
                <a:cubicBezTo>
                  <a:pt x="358302" y="170025"/>
                  <a:pt x="354757" y="171767"/>
                  <a:pt x="350611" y="172946"/>
                </a:cubicBezTo>
                <a:cubicBezTo>
                  <a:pt x="346465" y="174126"/>
                  <a:pt x="341375" y="174717"/>
                  <a:pt x="335342" y="174722"/>
                </a:cubicBezTo>
                <a:cubicBezTo>
                  <a:pt x="335475" y="171205"/>
                  <a:pt x="335259" y="168088"/>
                  <a:pt x="334692" y="165370"/>
                </a:cubicBezTo>
                <a:cubicBezTo>
                  <a:pt x="334125" y="162653"/>
                  <a:pt x="333008" y="160437"/>
                  <a:pt x="331342" y="158720"/>
                </a:cubicBezTo>
                <a:cubicBezTo>
                  <a:pt x="329492" y="156990"/>
                  <a:pt x="326839" y="155398"/>
                  <a:pt x="323382" y="153944"/>
                </a:cubicBezTo>
                <a:cubicBezTo>
                  <a:pt x="319926" y="152490"/>
                  <a:pt x="315966" y="151348"/>
                  <a:pt x="311500" y="150519"/>
                </a:cubicBezTo>
                <a:lnTo>
                  <a:pt x="311701" y="148118"/>
                </a:lnTo>
                <a:cubicBezTo>
                  <a:pt x="316241" y="148439"/>
                  <a:pt x="321201" y="148748"/>
                  <a:pt x="326583" y="149043"/>
                </a:cubicBezTo>
                <a:cubicBezTo>
                  <a:pt x="331964" y="149339"/>
                  <a:pt x="335817" y="149498"/>
                  <a:pt x="338142" y="149519"/>
                </a:cubicBezTo>
                <a:cubicBezTo>
                  <a:pt x="339713" y="149527"/>
                  <a:pt x="340972" y="149410"/>
                  <a:pt x="341918" y="149168"/>
                </a:cubicBezTo>
                <a:cubicBezTo>
                  <a:pt x="342864" y="148927"/>
                  <a:pt x="343672" y="148510"/>
                  <a:pt x="344343" y="147918"/>
                </a:cubicBezTo>
                <a:cubicBezTo>
                  <a:pt x="346299" y="146081"/>
                  <a:pt x="347831" y="141155"/>
                  <a:pt x="348939" y="133141"/>
                </a:cubicBezTo>
                <a:cubicBezTo>
                  <a:pt x="350046" y="125128"/>
                  <a:pt x="350881" y="114252"/>
                  <a:pt x="351444" y="100512"/>
                </a:cubicBezTo>
                <a:lnTo>
                  <a:pt x="293837" y="100512"/>
                </a:lnTo>
                <a:lnTo>
                  <a:pt x="293837" y="178322"/>
                </a:lnTo>
                <a:cubicBezTo>
                  <a:pt x="293570" y="179835"/>
                  <a:pt x="291353" y="181660"/>
                  <a:pt x="287186" y="183798"/>
                </a:cubicBezTo>
                <a:cubicBezTo>
                  <a:pt x="283019" y="185936"/>
                  <a:pt x="278502" y="187111"/>
                  <a:pt x="273634" y="187323"/>
                </a:cubicBezTo>
                <a:lnTo>
                  <a:pt x="268834" y="187323"/>
                </a:lnTo>
                <a:lnTo>
                  <a:pt x="268834" y="100512"/>
                </a:lnTo>
                <a:lnTo>
                  <a:pt x="204026" y="100512"/>
                </a:lnTo>
                <a:lnTo>
                  <a:pt x="202225" y="94712"/>
                </a:lnTo>
                <a:lnTo>
                  <a:pt x="268834" y="94712"/>
                </a:lnTo>
                <a:lnTo>
                  <a:pt x="268834" y="50106"/>
                </a:lnTo>
                <a:lnTo>
                  <a:pt x="218627" y="50106"/>
                </a:lnTo>
                <a:lnTo>
                  <a:pt x="216827" y="44505"/>
                </a:lnTo>
                <a:lnTo>
                  <a:pt x="268834" y="4450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zh-CN" altLang="en-US" sz="1600" b="0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思源宋体 CN" panose="02020700000000000000" pitchFamily="18" charset="-122"/>
              <a:ea typeface="思源宋体 CN" panose="02020700000000000000" pitchFamily="18" charset="-122"/>
              <a:cs typeface="+mn-cs"/>
              <a:sym typeface="思源宋体 CN" panose="02020700000000000000" pitchFamily="18" charset="-122"/>
            </a:endParaRPr>
          </a:p>
        </p:txBody>
      </p:sp>
      <p:sp>
        <p:nvSpPr>
          <p:cNvPr id="32" name="圆角矩形 31">
            <a:hlinkClick r:id="rId12"/>
          </p:cNvPr>
          <p:cNvSpPr/>
          <p:nvPr/>
        </p:nvSpPr>
        <p:spPr>
          <a:xfrm>
            <a:off x="8112140" y="6042858"/>
            <a:ext cx="1173163" cy="339725"/>
          </a:xfrm>
          <a:prstGeom prst="roundRect">
            <a:avLst/>
          </a:prstGeom>
          <a:solidFill>
            <a:schemeClr val="bg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r>
              <a:rPr kumimoji="1" lang="zh-CN" altLang="en-US" sz="1800" b="0" dirty="0">
                <a:solidFill>
                  <a:srgbClr val="436379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点击进入</a:t>
            </a:r>
          </a:p>
        </p:txBody>
      </p:sp>
    </p:spTree>
    <p:extLst>
      <p:ext uri="{BB962C8B-B14F-4D97-AF65-F5344CB8AC3E}">
        <p14:creationId xmlns:p14="http://schemas.microsoft.com/office/powerpoint/2010/main" val="11779428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2" grpId="0"/>
      <p:bldP spid="23" grpId="0"/>
      <p:bldP spid="24" grpId="0"/>
      <p:bldP spid="2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TextBox 29"/>
          <p:cNvSpPr txBox="1"/>
          <p:nvPr/>
        </p:nvSpPr>
        <p:spPr>
          <a:xfrm>
            <a:off x="1658194" y="2242627"/>
            <a:ext cx="2336800" cy="528638"/>
          </a:xfrm>
          <a:prstGeom prst="rect">
            <a:avLst/>
          </a:prstGeom>
          <a:ln>
            <a:noFill/>
          </a:ln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物体不受力时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1939923" y="4528627"/>
            <a:ext cx="1979612" cy="528638"/>
          </a:xfrm>
          <a:prstGeom prst="rect">
            <a:avLst/>
          </a:prstGeom>
          <a:ln>
            <a:noFill/>
          </a:ln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物体受力时</a:t>
            </a:r>
          </a:p>
        </p:txBody>
      </p:sp>
      <p:sp>
        <p:nvSpPr>
          <p:cNvPr id="36" name="虚尾箭头 35"/>
          <p:cNvSpPr/>
          <p:nvPr/>
        </p:nvSpPr>
        <p:spPr>
          <a:xfrm>
            <a:off x="4213693" y="4600073"/>
            <a:ext cx="799374" cy="428628"/>
          </a:xfrm>
          <a:prstGeom prst="stripedRightArrow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/>
            <a:endParaRPr lang="zh-CN" altLang="en-US" sz="280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5014169" y="1778284"/>
            <a:ext cx="3067050" cy="1398588"/>
          </a:xfrm>
          <a:prstGeom prst="rect">
            <a:avLst/>
          </a:prstGeom>
          <a:noFill/>
          <a:ln w="28575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/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静止状态</a:t>
            </a:r>
            <a:endParaRPr lang="en-US" altLang="zh-CN" sz="2800" dirty="0">
              <a:solidFill>
                <a:srgbClr val="0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或</a:t>
            </a:r>
            <a:endParaRPr lang="en-US" altLang="zh-CN" sz="2800" dirty="0">
              <a:solidFill>
                <a:srgbClr val="000000"/>
              </a:solidFill>
              <a:latin typeface="微软雅黑" pitchFamily="34" charset="-122"/>
              <a:ea typeface="微软雅黑" pitchFamily="34" charset="-122"/>
            </a:endParaRPr>
          </a:p>
          <a:p>
            <a:pPr algn="ctr"/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匀速直线运动状态</a:t>
            </a:r>
          </a:p>
        </p:txBody>
      </p:sp>
      <p:sp>
        <p:nvSpPr>
          <p:cNvPr id="38" name="虚尾箭头 37"/>
          <p:cNvSpPr/>
          <p:nvPr/>
        </p:nvSpPr>
        <p:spPr>
          <a:xfrm>
            <a:off x="4158462" y="2314002"/>
            <a:ext cx="642726" cy="428730"/>
          </a:xfrm>
          <a:prstGeom prst="stripedRightArrow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/>
            <a:endParaRPr lang="zh-CN" altLang="en-US" sz="280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grpSp>
        <p:nvGrpSpPr>
          <p:cNvPr id="39" name="组合 38"/>
          <p:cNvGrpSpPr>
            <a:grpSpLocks/>
          </p:cNvGrpSpPr>
          <p:nvPr/>
        </p:nvGrpSpPr>
        <p:grpSpPr bwMode="auto">
          <a:xfrm>
            <a:off x="8256240" y="1906077"/>
            <a:ext cx="1920031" cy="1143000"/>
            <a:chOff x="7000892" y="1928688"/>
            <a:chExt cx="1919383" cy="1143122"/>
          </a:xfrm>
        </p:grpSpPr>
        <p:sp>
          <p:nvSpPr>
            <p:cNvPr id="40" name="右大括号 39"/>
            <p:cNvSpPr/>
            <p:nvPr/>
          </p:nvSpPr>
          <p:spPr>
            <a:xfrm>
              <a:off x="7000892" y="1928688"/>
              <a:ext cx="357067" cy="1143122"/>
            </a:xfrm>
            <a:prstGeom prst="rightBrace">
              <a:avLst/>
            </a:prstGeom>
            <a:ln w="381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/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41" name="TextBox 40"/>
            <p:cNvSpPr txBox="1"/>
            <p:nvPr/>
          </p:nvSpPr>
          <p:spPr>
            <a:xfrm>
              <a:off x="7562953" y="2000240"/>
              <a:ext cx="1357322" cy="954107"/>
            </a:xfrm>
            <a:prstGeom prst="rect">
              <a:avLst/>
            </a:prstGeom>
            <a:ln>
              <a:noFill/>
            </a:ln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zh-CN" altLang="en-US" sz="2800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</a:rPr>
                <a:t>运动状态不变</a:t>
              </a:r>
            </a:p>
          </p:txBody>
        </p:sp>
      </p:grpSp>
      <p:sp>
        <p:nvSpPr>
          <p:cNvPr id="44" name="矩形 43"/>
          <p:cNvSpPr/>
          <p:nvPr/>
        </p:nvSpPr>
        <p:spPr>
          <a:xfrm>
            <a:off x="4198538" y="4029557"/>
            <a:ext cx="791661" cy="1569660"/>
          </a:xfrm>
          <a:prstGeom prst="rect">
            <a:avLst/>
          </a:prstGeom>
          <a:noFill/>
        </p:spPr>
        <p:txBody>
          <a:bodyPr wrap="square">
            <a:spAutoFit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zh-CN" altLang="en-US" sz="9600" spc="50" dirty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微软雅黑" pitchFamily="34" charset="-122"/>
                <a:ea typeface="微软雅黑" pitchFamily="34" charset="-122"/>
              </a:rPr>
              <a:t>？</a:t>
            </a:r>
          </a:p>
        </p:txBody>
      </p:sp>
      <p:sp>
        <p:nvSpPr>
          <p:cNvPr id="45" name="右箭头 44"/>
          <p:cNvSpPr/>
          <p:nvPr/>
        </p:nvSpPr>
        <p:spPr>
          <a:xfrm rot="1815641">
            <a:off x="4176336" y="4899176"/>
            <a:ext cx="1000132" cy="357190"/>
          </a:xfrm>
          <a:prstGeom prst="rightArrow">
            <a:avLst/>
          </a:prstGeom>
        </p:spPr>
        <p:style>
          <a:lnRef idx="0">
            <a:schemeClr val="accent6"/>
          </a:lnRef>
          <a:fillRef idx="3">
            <a:schemeClr val="accent6"/>
          </a:fillRef>
          <a:effectRef idx="3">
            <a:schemeClr val="accent6"/>
          </a:effectRef>
          <a:fontRef idx="minor">
            <a:schemeClr val="lt1"/>
          </a:fontRef>
        </p:style>
        <p:txBody>
          <a:bodyPr anchor="ctr"/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 algn="ctr"/>
            <a:endParaRPr lang="zh-CN" altLang="en-US" sz="2800">
              <a:solidFill>
                <a:srgbClr val="FFFFFF"/>
              </a:solidFill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5218931" y="5282044"/>
            <a:ext cx="1620957" cy="523220"/>
          </a:xfrm>
          <a:prstGeom prst="rect">
            <a:avLst/>
          </a:prstGeom>
          <a:noFill/>
          <a:ln w="28575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non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r>
              <a:rPr lang="zh-CN" altLang="en-US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变速运动</a:t>
            </a:r>
          </a:p>
        </p:txBody>
      </p:sp>
      <p:grpSp>
        <p:nvGrpSpPr>
          <p:cNvPr id="47" name="组合 46"/>
          <p:cNvGrpSpPr>
            <a:grpSpLocks/>
          </p:cNvGrpSpPr>
          <p:nvPr/>
        </p:nvGrpSpPr>
        <p:grpSpPr bwMode="auto">
          <a:xfrm>
            <a:off x="4146548" y="3599940"/>
            <a:ext cx="4146550" cy="1398587"/>
            <a:chOff x="2993136" y="3643314"/>
            <a:chExt cx="4145695" cy="1399290"/>
          </a:xfrm>
        </p:grpSpPr>
        <p:sp>
          <p:nvSpPr>
            <p:cNvPr id="48" name="右箭头 47"/>
            <p:cNvSpPr/>
            <p:nvPr/>
          </p:nvSpPr>
          <p:spPr>
            <a:xfrm rot="19851878">
              <a:off x="3042172" y="4397352"/>
              <a:ext cx="988475" cy="428628"/>
            </a:xfrm>
            <a:prstGeom prst="rightArrow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/>
              <a:endParaRPr lang="zh-CN" altLang="en-US" sz="280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49" name="TextBox 48"/>
            <p:cNvSpPr txBox="1"/>
            <p:nvPr/>
          </p:nvSpPr>
          <p:spPr>
            <a:xfrm>
              <a:off x="4072413" y="3643314"/>
              <a:ext cx="3066418" cy="1399290"/>
            </a:xfrm>
            <a:prstGeom prst="rect">
              <a:avLst/>
            </a:prstGeom>
            <a:noFill/>
            <a:ln w="28575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pPr algn="ctr"/>
              <a:r>
                <a:rPr lang="zh-CN" altLang="en-US" sz="2800" dirty="0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静止状态</a:t>
              </a:r>
              <a:endParaRPr lang="en-US" altLang="zh-CN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algn="ctr"/>
              <a:r>
                <a:rPr lang="zh-CN" altLang="en-US" sz="2800" dirty="0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或</a:t>
              </a:r>
              <a:endParaRPr lang="en-US" altLang="zh-CN" sz="28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endParaRPr>
            </a:p>
            <a:p>
              <a:pPr algn="ctr"/>
              <a:r>
                <a:rPr lang="zh-CN" altLang="en-US" sz="2800" dirty="0">
                  <a:solidFill>
                    <a:srgbClr val="000000"/>
                  </a:solidFill>
                  <a:latin typeface="微软雅黑" pitchFamily="34" charset="-122"/>
                  <a:ea typeface="微软雅黑" pitchFamily="34" charset="-122"/>
                </a:rPr>
                <a:t>匀速直线运动状态</a:t>
              </a:r>
            </a:p>
          </p:txBody>
        </p:sp>
      </p:grpSp>
      <p:grpSp>
        <p:nvGrpSpPr>
          <p:cNvPr id="50" name="组合 49"/>
          <p:cNvGrpSpPr>
            <a:grpSpLocks/>
          </p:cNvGrpSpPr>
          <p:nvPr/>
        </p:nvGrpSpPr>
        <p:grpSpPr bwMode="auto">
          <a:xfrm>
            <a:off x="1370856" y="2242627"/>
            <a:ext cx="2786063" cy="1090613"/>
            <a:chOff x="428596" y="2285992"/>
            <a:chExt cx="2786082" cy="1089964"/>
          </a:xfrm>
        </p:grpSpPr>
        <p:sp>
          <p:nvSpPr>
            <p:cNvPr id="51" name="椭圆 50"/>
            <p:cNvSpPr/>
            <p:nvPr/>
          </p:nvSpPr>
          <p:spPr>
            <a:xfrm>
              <a:off x="428596" y="2285992"/>
              <a:ext cx="2786082" cy="642555"/>
            </a:xfrm>
            <a:prstGeom prst="ellipse">
              <a:avLst/>
            </a:prstGeom>
            <a:noFill/>
            <a:ln w="19050"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/>
              <a:endParaRPr lang="zh-CN" altLang="en-US" sz="2800">
                <a:solidFill>
                  <a:srgbClr val="FFFFFF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52" name="TextBox 21"/>
            <p:cNvSpPr txBox="1">
              <a:spLocks noChangeArrowheads="1"/>
            </p:cNvSpPr>
            <p:nvPr/>
          </p:nvSpPr>
          <p:spPr bwMode="auto">
            <a:xfrm>
              <a:off x="1162026" y="2857152"/>
              <a:ext cx="1255721" cy="5188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5pPr>
              <a:lvl6pPr marL="25146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6pPr>
              <a:lvl7pPr marL="29718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7pPr>
              <a:lvl8pPr marL="34290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8pPr>
              <a:lvl9pPr marL="3886200" indent="-228600"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Calibri" pitchFamily="34" charset="0"/>
                  <a:ea typeface="宋体" pitchFamily="2" charset="-122"/>
                </a:defRPr>
              </a:lvl9pPr>
            </a:lstStyle>
            <a:p>
              <a:r>
                <a:rPr lang="zh-CN" altLang="en-US" sz="280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不存在</a:t>
              </a:r>
            </a:p>
          </p:txBody>
        </p:sp>
      </p:grpSp>
      <p:grpSp>
        <p:nvGrpSpPr>
          <p:cNvPr id="53" name="组合 52"/>
          <p:cNvGrpSpPr/>
          <p:nvPr/>
        </p:nvGrpSpPr>
        <p:grpSpPr>
          <a:xfrm>
            <a:off x="1714469" y="4758824"/>
            <a:ext cx="8413979" cy="523220"/>
            <a:chOff x="571472" y="4786322"/>
            <a:chExt cx="8413979" cy="523220"/>
          </a:xfrm>
          <a:effectLst>
            <a:glow rad="228600">
              <a:schemeClr val="accent2">
                <a:satMod val="175000"/>
                <a:alpha val="40000"/>
              </a:schemeClr>
            </a:glow>
          </a:effectLst>
        </p:grpSpPr>
        <p:cxnSp>
          <p:nvCxnSpPr>
            <p:cNvPr id="54" name="直接连接符 53"/>
            <p:cNvCxnSpPr/>
            <p:nvPr/>
          </p:nvCxnSpPr>
          <p:spPr>
            <a:xfrm>
              <a:off x="571472" y="5072074"/>
              <a:ext cx="6715172" cy="1588"/>
            </a:xfrm>
            <a:prstGeom prst="line">
              <a:avLst/>
            </a:prstGeom>
            <a:ln w="3810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TextBox 54"/>
            <p:cNvSpPr txBox="1"/>
            <p:nvPr/>
          </p:nvSpPr>
          <p:spPr>
            <a:xfrm>
              <a:off x="7358082" y="4786322"/>
              <a:ext cx="1627369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zh-CN" altLang="en-US" sz="2800" dirty="0">
                  <a:latin typeface="微软雅黑" pitchFamily="34" charset="-122"/>
                  <a:ea typeface="微软雅黑" pitchFamily="34" charset="-122"/>
                </a:rPr>
                <a:t>重点研究</a:t>
              </a:r>
            </a:p>
          </p:txBody>
        </p:sp>
      </p:grpSp>
      <p:sp>
        <p:nvSpPr>
          <p:cNvPr id="22" name="TextBox 8"/>
          <p:cNvSpPr txBox="1"/>
          <p:nvPr/>
        </p:nvSpPr>
        <p:spPr>
          <a:xfrm>
            <a:off x="1104170" y="670119"/>
            <a:ext cx="3221371" cy="662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zh-CN" altLang="en-US" sz="2800" b="1" dirty="0">
                <a:solidFill>
                  <a:schemeClr val="accent1">
                    <a:lumMod val="50000"/>
                  </a:schemeClr>
                </a:solidFill>
                <a:latin typeface="微软雅黑" pitchFamily="34" charset="-122"/>
                <a:ea typeface="微软雅黑" pitchFamily="34" charset="-122"/>
              </a:rPr>
              <a:t>回顾牛顿第一定律</a:t>
            </a:r>
          </a:p>
        </p:txBody>
      </p:sp>
    </p:spTree>
    <p:extLst>
      <p:ext uri="{BB962C8B-B14F-4D97-AF65-F5344CB8AC3E}">
        <p14:creationId xmlns:p14="http://schemas.microsoft.com/office/powerpoint/2010/main" val="14756802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20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0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1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4)">
                                      <p:cBhvr>
                                        <p:cTn id="40" dur="1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4" dur="2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7" dur="20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5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68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0" grpId="0" animBg="1"/>
      <p:bldP spid="35" grpId="0" animBg="1"/>
      <p:bldP spid="37" grpId="0" animBg="1"/>
      <p:bldP spid="38" grpId="0" animBg="1"/>
      <p:bldP spid="46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23">
            <a:extLst>
              <a:ext uri="{FF2B5EF4-FFF2-40B4-BE49-F238E27FC236}">
                <a16:creationId xmlns:a16="http://schemas.microsoft.com/office/drawing/2014/main" id="{B28833BB-2326-4F03-9B68-50CC32F8E1CE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" name="Freeform 23">
            <a:extLst>
              <a:ext uri="{FF2B5EF4-FFF2-40B4-BE49-F238E27FC236}">
                <a16:creationId xmlns:a16="http://schemas.microsoft.com/office/drawing/2014/main" id="{CE1F48D6-379C-49D9-B13C-050807532A12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" name="Freeform 23">
            <a:extLst>
              <a:ext uri="{FF2B5EF4-FFF2-40B4-BE49-F238E27FC236}">
                <a16:creationId xmlns:a16="http://schemas.microsoft.com/office/drawing/2014/main" id="{CD1AD588-77F3-4FFE-B0EE-3F123552731A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" name="Freeform 23">
            <a:extLst>
              <a:ext uri="{FF2B5EF4-FFF2-40B4-BE49-F238E27FC236}">
                <a16:creationId xmlns:a16="http://schemas.microsoft.com/office/drawing/2014/main" id="{5DB71912-9B27-4EC4-A1C1-F7FA9582D805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" name="Freeform 23">
            <a:extLst>
              <a:ext uri="{FF2B5EF4-FFF2-40B4-BE49-F238E27FC236}">
                <a16:creationId xmlns:a16="http://schemas.microsoft.com/office/drawing/2014/main" id="{0E736C6F-4DD8-4CE4-B09D-FAFF0008F21B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9" name="Freeform 23">
            <a:extLst>
              <a:ext uri="{FF2B5EF4-FFF2-40B4-BE49-F238E27FC236}">
                <a16:creationId xmlns:a16="http://schemas.microsoft.com/office/drawing/2014/main" id="{DA82D4FC-4805-4E4D-B48D-C6B012E3B601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0" name="Freeform 23">
            <a:extLst>
              <a:ext uri="{FF2B5EF4-FFF2-40B4-BE49-F238E27FC236}">
                <a16:creationId xmlns:a16="http://schemas.microsoft.com/office/drawing/2014/main" id="{0540A687-5DCD-48F9-8538-9CA8F92E1F60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1" name="Freeform 23">
            <a:extLst>
              <a:ext uri="{FF2B5EF4-FFF2-40B4-BE49-F238E27FC236}">
                <a16:creationId xmlns:a16="http://schemas.microsoft.com/office/drawing/2014/main" id="{951BF80B-EECF-44A2-B8DF-CB4C6DD987C8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2" name="Freeform 23">
            <a:extLst>
              <a:ext uri="{FF2B5EF4-FFF2-40B4-BE49-F238E27FC236}">
                <a16:creationId xmlns:a16="http://schemas.microsoft.com/office/drawing/2014/main" id="{82FFBCF3-F047-42FE-B2F3-D605DCC96637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3" name="Freeform 23">
            <a:extLst>
              <a:ext uri="{FF2B5EF4-FFF2-40B4-BE49-F238E27FC236}">
                <a16:creationId xmlns:a16="http://schemas.microsoft.com/office/drawing/2014/main" id="{F0D95D00-9AA7-4580-B69E-EA6196C1B923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4" name="Freeform 23">
            <a:extLst>
              <a:ext uri="{FF2B5EF4-FFF2-40B4-BE49-F238E27FC236}">
                <a16:creationId xmlns:a16="http://schemas.microsoft.com/office/drawing/2014/main" id="{FE25004D-E486-411D-84C4-673CE2102B78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5" name="Freeform 23">
            <a:extLst>
              <a:ext uri="{FF2B5EF4-FFF2-40B4-BE49-F238E27FC236}">
                <a16:creationId xmlns:a16="http://schemas.microsoft.com/office/drawing/2014/main" id="{B955D497-D0E1-447D-A9DC-3EE8C12A2217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6" name="Freeform 23">
            <a:extLst>
              <a:ext uri="{FF2B5EF4-FFF2-40B4-BE49-F238E27FC236}">
                <a16:creationId xmlns:a16="http://schemas.microsoft.com/office/drawing/2014/main" id="{9F514139-FF46-44E6-997A-54E8267BA01E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7" name="Freeform 23">
            <a:extLst>
              <a:ext uri="{FF2B5EF4-FFF2-40B4-BE49-F238E27FC236}">
                <a16:creationId xmlns:a16="http://schemas.microsoft.com/office/drawing/2014/main" id="{942800EB-DE88-4667-9582-E6BFD1DE1AC5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8" name="Freeform 23">
            <a:extLst>
              <a:ext uri="{FF2B5EF4-FFF2-40B4-BE49-F238E27FC236}">
                <a16:creationId xmlns:a16="http://schemas.microsoft.com/office/drawing/2014/main" id="{C72F45FD-6D77-4B95-BDBF-25948405957B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19" name="Freeform 23">
            <a:extLst>
              <a:ext uri="{FF2B5EF4-FFF2-40B4-BE49-F238E27FC236}">
                <a16:creationId xmlns:a16="http://schemas.microsoft.com/office/drawing/2014/main" id="{4A9C718F-E493-4C00-8890-700195E542CB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0" name="Freeform 23">
            <a:extLst>
              <a:ext uri="{FF2B5EF4-FFF2-40B4-BE49-F238E27FC236}">
                <a16:creationId xmlns:a16="http://schemas.microsoft.com/office/drawing/2014/main" id="{B287E13C-2467-4F3C-B112-764EC2FB4B5C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1" name="Freeform 23">
            <a:extLst>
              <a:ext uri="{FF2B5EF4-FFF2-40B4-BE49-F238E27FC236}">
                <a16:creationId xmlns:a16="http://schemas.microsoft.com/office/drawing/2014/main" id="{55F527B6-AC42-4B45-AE6F-7003EB89C185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2" name="Freeform 23">
            <a:extLst>
              <a:ext uri="{FF2B5EF4-FFF2-40B4-BE49-F238E27FC236}">
                <a16:creationId xmlns:a16="http://schemas.microsoft.com/office/drawing/2014/main" id="{5211222C-B6C0-4ADC-9693-3B2E3724B266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3" name="Freeform 23">
            <a:extLst>
              <a:ext uri="{FF2B5EF4-FFF2-40B4-BE49-F238E27FC236}">
                <a16:creationId xmlns:a16="http://schemas.microsoft.com/office/drawing/2014/main" id="{847534C7-3F48-4E9E-B440-4287DA958296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4" name="Freeform 23">
            <a:extLst>
              <a:ext uri="{FF2B5EF4-FFF2-40B4-BE49-F238E27FC236}">
                <a16:creationId xmlns:a16="http://schemas.microsoft.com/office/drawing/2014/main" id="{F9914048-D818-42C2-9E95-117959D30893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5" name="Freeform 23">
            <a:extLst>
              <a:ext uri="{FF2B5EF4-FFF2-40B4-BE49-F238E27FC236}">
                <a16:creationId xmlns:a16="http://schemas.microsoft.com/office/drawing/2014/main" id="{8D2C4B8A-A9E8-48FE-B664-E6674C5F33E7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6" name="Freeform 23">
            <a:extLst>
              <a:ext uri="{FF2B5EF4-FFF2-40B4-BE49-F238E27FC236}">
                <a16:creationId xmlns:a16="http://schemas.microsoft.com/office/drawing/2014/main" id="{CC849BAB-2BC6-4E0A-ADCD-9EBDD36875DA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7" name="Freeform 23">
            <a:extLst>
              <a:ext uri="{FF2B5EF4-FFF2-40B4-BE49-F238E27FC236}">
                <a16:creationId xmlns:a16="http://schemas.microsoft.com/office/drawing/2014/main" id="{300EBF80-AF4A-45E0-9976-7DFFD55DD0CB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8" name="Freeform 23">
            <a:extLst>
              <a:ext uri="{FF2B5EF4-FFF2-40B4-BE49-F238E27FC236}">
                <a16:creationId xmlns:a16="http://schemas.microsoft.com/office/drawing/2014/main" id="{E6481085-7E2C-40B3-A9F1-9C9F66F56BB8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9" name="Freeform 23">
            <a:extLst>
              <a:ext uri="{FF2B5EF4-FFF2-40B4-BE49-F238E27FC236}">
                <a16:creationId xmlns:a16="http://schemas.microsoft.com/office/drawing/2014/main" id="{15E67FC4-B33E-4181-8070-C2499162A524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0" name="Freeform 23">
            <a:extLst>
              <a:ext uri="{FF2B5EF4-FFF2-40B4-BE49-F238E27FC236}">
                <a16:creationId xmlns:a16="http://schemas.microsoft.com/office/drawing/2014/main" id="{B0F35BF1-AF06-4150-BBF6-D578E7B99F08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9DDDD9C9-AAB0-48DA-879A-0C7C2C78CAA7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60FCC229-797F-4C0A-9954-C772FD003D2D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6EF01C05-3F79-4D9A-8E46-FCCF1733A4FD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00AE2750-0D37-4E2F-B58A-60484AB0277A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6C348552-0BFD-4A03-8188-E15F02128466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3E63625E-7F49-41FA-933A-E8FB5F104E15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C15251BA-E721-4BE6-BA5F-0F0FF0A48BC6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0D5E2F2E-E068-4213-8047-BB59AD3B3222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A6A1BCD8-FEC5-4F9F-B15E-62AC3EBE6BF5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D3DC79F6-45CF-4F0C-A23C-F04118BD5FA4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5D0424BE-222B-4F59-A4AD-EAD09F2F18CA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9A4CAF60-BD8E-4CB8-A65E-6A3B4DC025E0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43B6BFC7-4988-4B42-BDBD-89ACDE37C0E6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0C5243BD-434D-42DC-937C-9B583E75CB2E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E5AC0D16-1A29-47FB-A7B2-7E73DCC12D8C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838F8053-0A32-49F6-B0D4-F4F71F9ED8D4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6E78F59B-5445-4740-AC32-33C24DDFCF83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6210A213-60B9-45DA-B885-927F97FFD453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4E0A4838-B885-42C4-BE55-7A827F05D18E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A49C0D72-8C09-493E-88B4-BB06B808A1C5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53A92940-242E-4F5B-90AD-46A5CB868934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62189152-49EE-4AA1-9DF6-66900FEAE2C9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06345208-8129-427B-B4B8-3805F8333559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9EAD1642-23CF-422A-94DB-6BB732CFF011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20D4A1E7-74DF-498F-BD41-53D1DFD71E71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10049EBA-1B42-42E7-BD24-67697D70395F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14A096C4-5508-4C9C-8635-DB6F5A0BAFDF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FA0B76CB-F827-4E63-B14E-140047FB0BAC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3361C244-6919-44C5-AF24-C0814847B6A1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5C3DB49F-362E-4D3D-BB74-9CD472D91D56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48E17523-CF09-41F0-851D-9C8526684051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2" name="文本框 1"/>
          <p:cNvSpPr txBox="1"/>
          <p:nvPr/>
        </p:nvSpPr>
        <p:spPr>
          <a:xfrm>
            <a:off x="4977130" y="960755"/>
            <a:ext cx="1501140" cy="70675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ctr"/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声</a:t>
            </a:r>
            <a:r>
              <a:rPr lang="en-US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  </a:t>
            </a:r>
            <a:r>
              <a:rPr lang="zh-CN" sz="4000" b="1" dirty="0"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  <a:sym typeface="+mn-ea"/>
              </a:rPr>
              <a:t>明</a:t>
            </a:r>
            <a:endParaRPr lang="zh-CN" altLang="en-US" sz="4000" dirty="0"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882015" y="1806575"/>
            <a:ext cx="10228580" cy="332295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atinLnBrk="0">
              <a:lnSpc>
                <a:spcPct val="150000"/>
              </a:lnSpc>
            </a:pP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本文件著作权为创作公司所有，仅限于教师教学及其他非商业性和非盈利性用途。如发现盗用、转卖、网络传播等侵权行为，本公司将依法追究其相应法律责任。</a:t>
            </a:r>
          </a:p>
          <a:p>
            <a:pPr latinLnBrk="0">
              <a:lnSpc>
                <a:spcPct val="150000"/>
              </a:lnSpc>
            </a:pPr>
            <a:r>
              <a:rPr lang="zh-CN" altLang="en-US" sz="2800" b="0" dirty="0"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     </a:t>
            </a:r>
            <a:r>
              <a:rPr lang="zh-CN" sz="2800" b="0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部分素材选自网络，如有争议，请联系删改。</a:t>
            </a: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latinLnBrk="0">
              <a:lnSpc>
                <a:spcPct val="150000"/>
              </a:lnSpc>
            </a:pPr>
            <a:endParaRPr lang="zh-CN" altLang="en-US" sz="2800" b="0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755289186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Freeform 23">
            <a:extLst>
              <a:ext uri="{FF2B5EF4-FFF2-40B4-BE49-F238E27FC236}">
                <a16:creationId xmlns:a16="http://schemas.microsoft.com/office/drawing/2014/main" id="{A42C10A5-6BFF-4364-8262-CD9D89017121}"/>
              </a:ext>
            </a:extLst>
          </p:cNvPr>
          <p:cNvSpPr/>
          <p:nvPr/>
        </p:nvSpPr>
        <p:spPr bwMode="auto">
          <a:xfrm rot="19800000">
            <a:off x="399533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1" name="Freeform 23">
            <a:extLst>
              <a:ext uri="{FF2B5EF4-FFF2-40B4-BE49-F238E27FC236}">
                <a16:creationId xmlns:a16="http://schemas.microsoft.com/office/drawing/2014/main" id="{6140D8AD-5686-43A4-8A9B-42EB1BE971A5}"/>
              </a:ext>
            </a:extLst>
          </p:cNvPr>
          <p:cNvSpPr/>
          <p:nvPr/>
        </p:nvSpPr>
        <p:spPr bwMode="auto">
          <a:xfrm rot="19800000">
            <a:off x="2775797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2" name="Freeform 23">
            <a:extLst>
              <a:ext uri="{FF2B5EF4-FFF2-40B4-BE49-F238E27FC236}">
                <a16:creationId xmlns:a16="http://schemas.microsoft.com/office/drawing/2014/main" id="{46C0EF52-6376-4E33-949B-63982A206AB7}"/>
              </a:ext>
            </a:extLst>
          </p:cNvPr>
          <p:cNvSpPr/>
          <p:nvPr/>
        </p:nvSpPr>
        <p:spPr bwMode="auto">
          <a:xfrm rot="19800000">
            <a:off x="5152061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3" name="Freeform 23">
            <a:extLst>
              <a:ext uri="{FF2B5EF4-FFF2-40B4-BE49-F238E27FC236}">
                <a16:creationId xmlns:a16="http://schemas.microsoft.com/office/drawing/2014/main" id="{FA1B3BBB-581D-465D-A6B8-CAFCAF1C0D50}"/>
              </a:ext>
            </a:extLst>
          </p:cNvPr>
          <p:cNvSpPr/>
          <p:nvPr/>
        </p:nvSpPr>
        <p:spPr bwMode="auto">
          <a:xfrm rot="19800000">
            <a:off x="7528325" y="55355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4" name="Freeform 23">
            <a:extLst>
              <a:ext uri="{FF2B5EF4-FFF2-40B4-BE49-F238E27FC236}">
                <a16:creationId xmlns:a16="http://schemas.microsoft.com/office/drawing/2014/main" id="{BCE348B5-886E-45EC-9B34-0F90ABB9142F}"/>
              </a:ext>
            </a:extLst>
          </p:cNvPr>
          <p:cNvSpPr/>
          <p:nvPr/>
        </p:nvSpPr>
        <p:spPr bwMode="auto">
          <a:xfrm rot="19800000">
            <a:off x="401493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5" name="Freeform 23">
            <a:extLst>
              <a:ext uri="{FF2B5EF4-FFF2-40B4-BE49-F238E27FC236}">
                <a16:creationId xmlns:a16="http://schemas.microsoft.com/office/drawing/2014/main" id="{AF95DAA0-ABD1-4D8A-808D-2FBD7F4BADA6}"/>
              </a:ext>
            </a:extLst>
          </p:cNvPr>
          <p:cNvSpPr/>
          <p:nvPr/>
        </p:nvSpPr>
        <p:spPr bwMode="auto">
          <a:xfrm rot="19800000">
            <a:off x="2777757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6" name="Freeform 23">
            <a:extLst>
              <a:ext uri="{FF2B5EF4-FFF2-40B4-BE49-F238E27FC236}">
                <a16:creationId xmlns:a16="http://schemas.microsoft.com/office/drawing/2014/main" id="{EA28A9FC-1F5C-4627-92C7-DA6A3FB12319}"/>
              </a:ext>
            </a:extLst>
          </p:cNvPr>
          <p:cNvSpPr/>
          <p:nvPr/>
        </p:nvSpPr>
        <p:spPr bwMode="auto">
          <a:xfrm rot="19800000">
            <a:off x="5154021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7" name="Freeform 23">
            <a:extLst>
              <a:ext uri="{FF2B5EF4-FFF2-40B4-BE49-F238E27FC236}">
                <a16:creationId xmlns:a16="http://schemas.microsoft.com/office/drawing/2014/main" id="{BB2DC6BB-39F4-4938-9713-D37428E553B9}"/>
              </a:ext>
            </a:extLst>
          </p:cNvPr>
          <p:cNvSpPr/>
          <p:nvPr/>
        </p:nvSpPr>
        <p:spPr bwMode="auto">
          <a:xfrm rot="19800000">
            <a:off x="7530285" y="105760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8" name="Freeform 23">
            <a:extLst>
              <a:ext uri="{FF2B5EF4-FFF2-40B4-BE49-F238E27FC236}">
                <a16:creationId xmlns:a16="http://schemas.microsoft.com/office/drawing/2014/main" id="{B070653B-9D7B-473F-A8CC-0989D7B2BC0C}"/>
              </a:ext>
            </a:extLst>
          </p:cNvPr>
          <p:cNvSpPr/>
          <p:nvPr/>
        </p:nvSpPr>
        <p:spPr bwMode="auto">
          <a:xfrm rot="19800000">
            <a:off x="403453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39" name="Freeform 23">
            <a:extLst>
              <a:ext uri="{FF2B5EF4-FFF2-40B4-BE49-F238E27FC236}">
                <a16:creationId xmlns:a16="http://schemas.microsoft.com/office/drawing/2014/main" id="{DF00F8EA-54BE-4C70-9B42-6211829420DD}"/>
              </a:ext>
            </a:extLst>
          </p:cNvPr>
          <p:cNvSpPr/>
          <p:nvPr/>
        </p:nvSpPr>
        <p:spPr bwMode="auto">
          <a:xfrm rot="19800000">
            <a:off x="5155981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0" name="Freeform 23">
            <a:extLst>
              <a:ext uri="{FF2B5EF4-FFF2-40B4-BE49-F238E27FC236}">
                <a16:creationId xmlns:a16="http://schemas.microsoft.com/office/drawing/2014/main" id="{88E025C6-2408-49A1-ABF1-2614B85F28C9}"/>
              </a:ext>
            </a:extLst>
          </p:cNvPr>
          <p:cNvSpPr/>
          <p:nvPr/>
        </p:nvSpPr>
        <p:spPr bwMode="auto">
          <a:xfrm rot="19800000">
            <a:off x="7532245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1" name="Freeform 23">
            <a:extLst>
              <a:ext uri="{FF2B5EF4-FFF2-40B4-BE49-F238E27FC236}">
                <a16:creationId xmlns:a16="http://schemas.microsoft.com/office/drawing/2014/main" id="{28BCB006-EBDC-46CF-B973-BCDA3724E498}"/>
              </a:ext>
            </a:extLst>
          </p:cNvPr>
          <p:cNvSpPr/>
          <p:nvPr/>
        </p:nvSpPr>
        <p:spPr bwMode="auto">
          <a:xfrm rot="19800000">
            <a:off x="9908509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2" name="Freeform 23">
            <a:extLst>
              <a:ext uri="{FF2B5EF4-FFF2-40B4-BE49-F238E27FC236}">
                <a16:creationId xmlns:a16="http://schemas.microsoft.com/office/drawing/2014/main" id="{CDAEF926-F2C9-42AE-9B7D-FE9CDF3F2345}"/>
              </a:ext>
            </a:extLst>
          </p:cNvPr>
          <p:cNvSpPr/>
          <p:nvPr/>
        </p:nvSpPr>
        <p:spPr bwMode="auto">
          <a:xfrm rot="19800000">
            <a:off x="405413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3" name="Freeform 23">
            <a:extLst>
              <a:ext uri="{FF2B5EF4-FFF2-40B4-BE49-F238E27FC236}">
                <a16:creationId xmlns:a16="http://schemas.microsoft.com/office/drawing/2014/main" id="{B8030AF7-7153-474D-8D02-A9A663840DB2}"/>
              </a:ext>
            </a:extLst>
          </p:cNvPr>
          <p:cNvSpPr/>
          <p:nvPr/>
        </p:nvSpPr>
        <p:spPr bwMode="auto">
          <a:xfrm rot="19800000">
            <a:off x="2781677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4" name="Freeform 23">
            <a:extLst>
              <a:ext uri="{FF2B5EF4-FFF2-40B4-BE49-F238E27FC236}">
                <a16:creationId xmlns:a16="http://schemas.microsoft.com/office/drawing/2014/main" id="{51360F50-3F81-48FD-BDDA-78B4948408F1}"/>
              </a:ext>
            </a:extLst>
          </p:cNvPr>
          <p:cNvSpPr/>
          <p:nvPr/>
        </p:nvSpPr>
        <p:spPr bwMode="auto">
          <a:xfrm rot="19800000">
            <a:off x="5157941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5" name="Freeform 23">
            <a:extLst>
              <a:ext uri="{FF2B5EF4-FFF2-40B4-BE49-F238E27FC236}">
                <a16:creationId xmlns:a16="http://schemas.microsoft.com/office/drawing/2014/main" id="{10274015-C96B-4970-BD18-9662FD1675FA}"/>
              </a:ext>
            </a:extLst>
          </p:cNvPr>
          <p:cNvSpPr/>
          <p:nvPr/>
        </p:nvSpPr>
        <p:spPr bwMode="auto">
          <a:xfrm rot="19800000">
            <a:off x="7534205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6" name="Freeform 23">
            <a:extLst>
              <a:ext uri="{FF2B5EF4-FFF2-40B4-BE49-F238E27FC236}">
                <a16:creationId xmlns:a16="http://schemas.microsoft.com/office/drawing/2014/main" id="{B8051554-E1D4-433F-8C2F-8AFEE4DFC602}"/>
              </a:ext>
            </a:extLst>
          </p:cNvPr>
          <p:cNvSpPr/>
          <p:nvPr/>
        </p:nvSpPr>
        <p:spPr bwMode="auto">
          <a:xfrm rot="19800000">
            <a:off x="9910469" y="206571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7" name="Freeform 23">
            <a:extLst>
              <a:ext uri="{FF2B5EF4-FFF2-40B4-BE49-F238E27FC236}">
                <a16:creationId xmlns:a16="http://schemas.microsoft.com/office/drawing/2014/main" id="{F23F03DB-6A8F-447C-A997-45C00E959219}"/>
              </a:ext>
            </a:extLst>
          </p:cNvPr>
          <p:cNvSpPr/>
          <p:nvPr/>
        </p:nvSpPr>
        <p:spPr bwMode="auto">
          <a:xfrm rot="19800000">
            <a:off x="407373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8" name="Freeform 23">
            <a:extLst>
              <a:ext uri="{FF2B5EF4-FFF2-40B4-BE49-F238E27FC236}">
                <a16:creationId xmlns:a16="http://schemas.microsoft.com/office/drawing/2014/main" id="{0F26D437-E650-418D-837D-C604A1D1CBCD}"/>
              </a:ext>
            </a:extLst>
          </p:cNvPr>
          <p:cNvSpPr/>
          <p:nvPr/>
        </p:nvSpPr>
        <p:spPr bwMode="auto">
          <a:xfrm rot="19800000">
            <a:off x="2783637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49" name="Freeform 23">
            <a:extLst>
              <a:ext uri="{FF2B5EF4-FFF2-40B4-BE49-F238E27FC236}">
                <a16:creationId xmlns:a16="http://schemas.microsoft.com/office/drawing/2014/main" id="{AFCF3094-5D0E-4C92-AA00-DD85F4A0C649}"/>
              </a:ext>
            </a:extLst>
          </p:cNvPr>
          <p:cNvSpPr/>
          <p:nvPr/>
        </p:nvSpPr>
        <p:spPr bwMode="auto">
          <a:xfrm rot="19800000">
            <a:off x="5159901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0" name="Freeform 23">
            <a:extLst>
              <a:ext uri="{FF2B5EF4-FFF2-40B4-BE49-F238E27FC236}">
                <a16:creationId xmlns:a16="http://schemas.microsoft.com/office/drawing/2014/main" id="{98EFA8CD-DDE8-4E3B-9D92-90F6F4B16D6A}"/>
              </a:ext>
            </a:extLst>
          </p:cNvPr>
          <p:cNvSpPr/>
          <p:nvPr/>
        </p:nvSpPr>
        <p:spPr bwMode="auto">
          <a:xfrm rot="19800000">
            <a:off x="7536165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1" name="Freeform 23">
            <a:extLst>
              <a:ext uri="{FF2B5EF4-FFF2-40B4-BE49-F238E27FC236}">
                <a16:creationId xmlns:a16="http://schemas.microsoft.com/office/drawing/2014/main" id="{EC315BC0-F1ED-4C11-BCED-CC609444F4FA}"/>
              </a:ext>
            </a:extLst>
          </p:cNvPr>
          <p:cNvSpPr/>
          <p:nvPr/>
        </p:nvSpPr>
        <p:spPr bwMode="auto">
          <a:xfrm rot="19800000">
            <a:off x="9912429" y="256977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2" name="Freeform 23">
            <a:extLst>
              <a:ext uri="{FF2B5EF4-FFF2-40B4-BE49-F238E27FC236}">
                <a16:creationId xmlns:a16="http://schemas.microsoft.com/office/drawing/2014/main" id="{68B1271B-898C-4E14-B896-9CFB2CDE5CFA}"/>
              </a:ext>
            </a:extLst>
          </p:cNvPr>
          <p:cNvSpPr/>
          <p:nvPr/>
        </p:nvSpPr>
        <p:spPr bwMode="auto">
          <a:xfrm rot="19800000">
            <a:off x="409333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3" name="Freeform 23">
            <a:extLst>
              <a:ext uri="{FF2B5EF4-FFF2-40B4-BE49-F238E27FC236}">
                <a16:creationId xmlns:a16="http://schemas.microsoft.com/office/drawing/2014/main" id="{C64412B2-EA58-4F7D-9CC6-41704CFBEBEC}"/>
              </a:ext>
            </a:extLst>
          </p:cNvPr>
          <p:cNvSpPr/>
          <p:nvPr/>
        </p:nvSpPr>
        <p:spPr bwMode="auto">
          <a:xfrm rot="19800000">
            <a:off x="2785597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4" name="Freeform 23">
            <a:extLst>
              <a:ext uri="{FF2B5EF4-FFF2-40B4-BE49-F238E27FC236}">
                <a16:creationId xmlns:a16="http://schemas.microsoft.com/office/drawing/2014/main" id="{8134F53E-2594-4326-A6C9-E993B17EE02A}"/>
              </a:ext>
            </a:extLst>
          </p:cNvPr>
          <p:cNvSpPr/>
          <p:nvPr/>
        </p:nvSpPr>
        <p:spPr bwMode="auto">
          <a:xfrm rot="19800000">
            <a:off x="5161861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5" name="Freeform 23">
            <a:extLst>
              <a:ext uri="{FF2B5EF4-FFF2-40B4-BE49-F238E27FC236}">
                <a16:creationId xmlns:a16="http://schemas.microsoft.com/office/drawing/2014/main" id="{55A8CF1D-755F-41C2-A7AB-CCD5BA2A900E}"/>
              </a:ext>
            </a:extLst>
          </p:cNvPr>
          <p:cNvSpPr/>
          <p:nvPr/>
        </p:nvSpPr>
        <p:spPr bwMode="auto">
          <a:xfrm rot="19800000">
            <a:off x="7538125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6" name="Freeform 23">
            <a:extLst>
              <a:ext uri="{FF2B5EF4-FFF2-40B4-BE49-F238E27FC236}">
                <a16:creationId xmlns:a16="http://schemas.microsoft.com/office/drawing/2014/main" id="{FEECE3A5-FD7E-4158-A3F4-4BA7DB64944F}"/>
              </a:ext>
            </a:extLst>
          </p:cNvPr>
          <p:cNvSpPr/>
          <p:nvPr/>
        </p:nvSpPr>
        <p:spPr bwMode="auto">
          <a:xfrm rot="19800000">
            <a:off x="9914389" y="307383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7" name="Freeform 23">
            <a:extLst>
              <a:ext uri="{FF2B5EF4-FFF2-40B4-BE49-F238E27FC236}">
                <a16:creationId xmlns:a16="http://schemas.microsoft.com/office/drawing/2014/main" id="{C93ED2E6-946C-4EF7-8017-927349366CEB}"/>
              </a:ext>
            </a:extLst>
          </p:cNvPr>
          <p:cNvSpPr/>
          <p:nvPr/>
        </p:nvSpPr>
        <p:spPr bwMode="auto">
          <a:xfrm rot="19800000">
            <a:off x="411293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8" name="Freeform 23">
            <a:extLst>
              <a:ext uri="{FF2B5EF4-FFF2-40B4-BE49-F238E27FC236}">
                <a16:creationId xmlns:a16="http://schemas.microsoft.com/office/drawing/2014/main" id="{1851375F-80F7-4988-BA18-FD8CACA19E6C}"/>
              </a:ext>
            </a:extLst>
          </p:cNvPr>
          <p:cNvSpPr/>
          <p:nvPr/>
        </p:nvSpPr>
        <p:spPr bwMode="auto">
          <a:xfrm rot="19800000">
            <a:off x="2787557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59" name="Freeform 23">
            <a:extLst>
              <a:ext uri="{FF2B5EF4-FFF2-40B4-BE49-F238E27FC236}">
                <a16:creationId xmlns:a16="http://schemas.microsoft.com/office/drawing/2014/main" id="{81C27BDB-24D8-446C-83A8-5A278F16DD26}"/>
              </a:ext>
            </a:extLst>
          </p:cNvPr>
          <p:cNvSpPr/>
          <p:nvPr/>
        </p:nvSpPr>
        <p:spPr bwMode="auto">
          <a:xfrm rot="19800000">
            <a:off x="5163821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0" name="Freeform 23">
            <a:extLst>
              <a:ext uri="{FF2B5EF4-FFF2-40B4-BE49-F238E27FC236}">
                <a16:creationId xmlns:a16="http://schemas.microsoft.com/office/drawing/2014/main" id="{D33B7544-590F-47D6-8A98-4331006B340B}"/>
              </a:ext>
            </a:extLst>
          </p:cNvPr>
          <p:cNvSpPr/>
          <p:nvPr/>
        </p:nvSpPr>
        <p:spPr bwMode="auto">
          <a:xfrm rot="19800000">
            <a:off x="7540085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1" name="Freeform 23">
            <a:extLst>
              <a:ext uri="{FF2B5EF4-FFF2-40B4-BE49-F238E27FC236}">
                <a16:creationId xmlns:a16="http://schemas.microsoft.com/office/drawing/2014/main" id="{C6773CFE-818A-41B1-B997-73F47B8EBA80}"/>
              </a:ext>
            </a:extLst>
          </p:cNvPr>
          <p:cNvSpPr/>
          <p:nvPr/>
        </p:nvSpPr>
        <p:spPr bwMode="auto">
          <a:xfrm rot="19800000">
            <a:off x="9916349" y="357788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2" name="Freeform 23">
            <a:extLst>
              <a:ext uri="{FF2B5EF4-FFF2-40B4-BE49-F238E27FC236}">
                <a16:creationId xmlns:a16="http://schemas.microsoft.com/office/drawing/2014/main" id="{0A89A712-A7DF-45E8-BA69-9F9E4CF77528}"/>
              </a:ext>
            </a:extLst>
          </p:cNvPr>
          <p:cNvSpPr/>
          <p:nvPr/>
        </p:nvSpPr>
        <p:spPr bwMode="auto">
          <a:xfrm rot="19800000">
            <a:off x="413253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3" name="Freeform 23">
            <a:extLst>
              <a:ext uri="{FF2B5EF4-FFF2-40B4-BE49-F238E27FC236}">
                <a16:creationId xmlns:a16="http://schemas.microsoft.com/office/drawing/2014/main" id="{0D55EB13-F59C-41E5-93A3-9234A10C1BC4}"/>
              </a:ext>
            </a:extLst>
          </p:cNvPr>
          <p:cNvSpPr/>
          <p:nvPr/>
        </p:nvSpPr>
        <p:spPr bwMode="auto">
          <a:xfrm rot="19800000">
            <a:off x="2789517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4" name="Freeform 23">
            <a:extLst>
              <a:ext uri="{FF2B5EF4-FFF2-40B4-BE49-F238E27FC236}">
                <a16:creationId xmlns:a16="http://schemas.microsoft.com/office/drawing/2014/main" id="{C88E0C5A-7E25-4575-9E5E-3AFB30D90F46}"/>
              </a:ext>
            </a:extLst>
          </p:cNvPr>
          <p:cNvSpPr/>
          <p:nvPr/>
        </p:nvSpPr>
        <p:spPr bwMode="auto">
          <a:xfrm rot="19800000">
            <a:off x="5165781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5" name="Freeform 23">
            <a:extLst>
              <a:ext uri="{FF2B5EF4-FFF2-40B4-BE49-F238E27FC236}">
                <a16:creationId xmlns:a16="http://schemas.microsoft.com/office/drawing/2014/main" id="{E4E29107-9D59-4960-B2D1-834F470F94B0}"/>
              </a:ext>
            </a:extLst>
          </p:cNvPr>
          <p:cNvSpPr/>
          <p:nvPr/>
        </p:nvSpPr>
        <p:spPr bwMode="auto">
          <a:xfrm rot="19800000">
            <a:off x="7542045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6" name="Freeform 23">
            <a:extLst>
              <a:ext uri="{FF2B5EF4-FFF2-40B4-BE49-F238E27FC236}">
                <a16:creationId xmlns:a16="http://schemas.microsoft.com/office/drawing/2014/main" id="{B86C4F66-B795-4CBA-A5E8-C1E7FA700254}"/>
              </a:ext>
            </a:extLst>
          </p:cNvPr>
          <p:cNvSpPr/>
          <p:nvPr/>
        </p:nvSpPr>
        <p:spPr bwMode="auto">
          <a:xfrm rot="19800000">
            <a:off x="9918309" y="408194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7" name="Freeform 23">
            <a:extLst>
              <a:ext uri="{FF2B5EF4-FFF2-40B4-BE49-F238E27FC236}">
                <a16:creationId xmlns:a16="http://schemas.microsoft.com/office/drawing/2014/main" id="{359296A6-713E-4311-BAEF-1D85FA99F17B}"/>
              </a:ext>
            </a:extLst>
          </p:cNvPr>
          <p:cNvSpPr/>
          <p:nvPr/>
        </p:nvSpPr>
        <p:spPr bwMode="auto">
          <a:xfrm rot="19800000">
            <a:off x="415213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8" name="Freeform 23">
            <a:extLst>
              <a:ext uri="{FF2B5EF4-FFF2-40B4-BE49-F238E27FC236}">
                <a16:creationId xmlns:a16="http://schemas.microsoft.com/office/drawing/2014/main" id="{A8F10FFE-7C07-4B73-9C7E-CA71308B98F0}"/>
              </a:ext>
            </a:extLst>
          </p:cNvPr>
          <p:cNvSpPr/>
          <p:nvPr/>
        </p:nvSpPr>
        <p:spPr bwMode="auto">
          <a:xfrm rot="19800000">
            <a:off x="2822909" y="4585999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69" name="Freeform 23">
            <a:extLst>
              <a:ext uri="{FF2B5EF4-FFF2-40B4-BE49-F238E27FC236}">
                <a16:creationId xmlns:a16="http://schemas.microsoft.com/office/drawing/2014/main" id="{DE405275-9B66-476C-8F57-90D2D2977395}"/>
              </a:ext>
            </a:extLst>
          </p:cNvPr>
          <p:cNvSpPr/>
          <p:nvPr/>
        </p:nvSpPr>
        <p:spPr bwMode="auto">
          <a:xfrm rot="19800000">
            <a:off x="5167741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0" name="Freeform 23">
            <a:extLst>
              <a:ext uri="{FF2B5EF4-FFF2-40B4-BE49-F238E27FC236}">
                <a16:creationId xmlns:a16="http://schemas.microsoft.com/office/drawing/2014/main" id="{2B6CCA93-8B90-4948-8B30-B32DD08A6BA4}"/>
              </a:ext>
            </a:extLst>
          </p:cNvPr>
          <p:cNvSpPr/>
          <p:nvPr/>
        </p:nvSpPr>
        <p:spPr bwMode="auto">
          <a:xfrm rot="19800000">
            <a:off x="7544005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1" name="Freeform 23">
            <a:extLst>
              <a:ext uri="{FF2B5EF4-FFF2-40B4-BE49-F238E27FC236}">
                <a16:creationId xmlns:a16="http://schemas.microsoft.com/office/drawing/2014/main" id="{C5BC3FF8-ABDC-4615-BD05-370008872CBE}"/>
              </a:ext>
            </a:extLst>
          </p:cNvPr>
          <p:cNvSpPr/>
          <p:nvPr/>
        </p:nvSpPr>
        <p:spPr bwMode="auto">
          <a:xfrm rot="19800000">
            <a:off x="9920269" y="4585998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2" name="Freeform 23">
            <a:extLst>
              <a:ext uri="{FF2B5EF4-FFF2-40B4-BE49-F238E27FC236}">
                <a16:creationId xmlns:a16="http://schemas.microsoft.com/office/drawing/2014/main" id="{1604FAE2-E840-43F0-AC4E-297431241E30}"/>
              </a:ext>
            </a:extLst>
          </p:cNvPr>
          <p:cNvSpPr/>
          <p:nvPr/>
        </p:nvSpPr>
        <p:spPr bwMode="auto">
          <a:xfrm rot="19800000">
            <a:off x="417173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3" name="Freeform 23">
            <a:extLst>
              <a:ext uri="{FF2B5EF4-FFF2-40B4-BE49-F238E27FC236}">
                <a16:creationId xmlns:a16="http://schemas.microsoft.com/office/drawing/2014/main" id="{DFD974CE-7F6D-460F-A3EC-5F17382E6EDC}"/>
              </a:ext>
            </a:extLst>
          </p:cNvPr>
          <p:cNvSpPr/>
          <p:nvPr/>
        </p:nvSpPr>
        <p:spPr bwMode="auto">
          <a:xfrm rot="19800000">
            <a:off x="2824868" y="5121981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4" name="Freeform 23">
            <a:extLst>
              <a:ext uri="{FF2B5EF4-FFF2-40B4-BE49-F238E27FC236}">
                <a16:creationId xmlns:a16="http://schemas.microsoft.com/office/drawing/2014/main" id="{3CE4CC42-A05B-416F-962E-B5C0CAD58E01}"/>
              </a:ext>
            </a:extLst>
          </p:cNvPr>
          <p:cNvSpPr/>
          <p:nvPr/>
        </p:nvSpPr>
        <p:spPr bwMode="auto">
          <a:xfrm rot="19800000">
            <a:off x="5169701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5" name="Freeform 23">
            <a:extLst>
              <a:ext uri="{FF2B5EF4-FFF2-40B4-BE49-F238E27FC236}">
                <a16:creationId xmlns:a16="http://schemas.microsoft.com/office/drawing/2014/main" id="{B0313BB0-452F-4643-9875-1709434288A5}"/>
              </a:ext>
            </a:extLst>
          </p:cNvPr>
          <p:cNvSpPr/>
          <p:nvPr/>
        </p:nvSpPr>
        <p:spPr bwMode="auto">
          <a:xfrm rot="19800000">
            <a:off x="7545965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6" name="Freeform 23">
            <a:extLst>
              <a:ext uri="{FF2B5EF4-FFF2-40B4-BE49-F238E27FC236}">
                <a16:creationId xmlns:a16="http://schemas.microsoft.com/office/drawing/2014/main" id="{C75A9D86-5A6A-44E0-9BC4-D25819B11ABA}"/>
              </a:ext>
            </a:extLst>
          </p:cNvPr>
          <p:cNvSpPr/>
          <p:nvPr/>
        </p:nvSpPr>
        <p:spPr bwMode="auto">
          <a:xfrm rot="19800000">
            <a:off x="9922229" y="5090054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7" name="Freeform 23">
            <a:extLst>
              <a:ext uri="{FF2B5EF4-FFF2-40B4-BE49-F238E27FC236}">
                <a16:creationId xmlns:a16="http://schemas.microsoft.com/office/drawing/2014/main" id="{EF0CC24C-2BD5-4709-A84E-EB03AE2DDC58}"/>
              </a:ext>
            </a:extLst>
          </p:cNvPr>
          <p:cNvSpPr/>
          <p:nvPr/>
        </p:nvSpPr>
        <p:spPr bwMode="auto">
          <a:xfrm rot="19800000">
            <a:off x="419133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8" name="Freeform 23">
            <a:extLst>
              <a:ext uri="{FF2B5EF4-FFF2-40B4-BE49-F238E27FC236}">
                <a16:creationId xmlns:a16="http://schemas.microsoft.com/office/drawing/2014/main" id="{A929B2A5-BCC4-4F48-9421-A1F209B40D14}"/>
              </a:ext>
            </a:extLst>
          </p:cNvPr>
          <p:cNvSpPr/>
          <p:nvPr/>
        </p:nvSpPr>
        <p:spPr bwMode="auto">
          <a:xfrm rot="19800000">
            <a:off x="2795397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79" name="Freeform 23">
            <a:extLst>
              <a:ext uri="{FF2B5EF4-FFF2-40B4-BE49-F238E27FC236}">
                <a16:creationId xmlns:a16="http://schemas.microsoft.com/office/drawing/2014/main" id="{8750D7AE-C492-4F0B-A210-E8BB5B83E276}"/>
              </a:ext>
            </a:extLst>
          </p:cNvPr>
          <p:cNvSpPr/>
          <p:nvPr/>
        </p:nvSpPr>
        <p:spPr bwMode="auto">
          <a:xfrm rot="19800000">
            <a:off x="5171661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0" name="Freeform 23">
            <a:extLst>
              <a:ext uri="{FF2B5EF4-FFF2-40B4-BE49-F238E27FC236}">
                <a16:creationId xmlns:a16="http://schemas.microsoft.com/office/drawing/2014/main" id="{A4E59EBA-F8C6-491E-8381-8E5D55FFF0D9}"/>
              </a:ext>
            </a:extLst>
          </p:cNvPr>
          <p:cNvSpPr/>
          <p:nvPr/>
        </p:nvSpPr>
        <p:spPr bwMode="auto">
          <a:xfrm rot="19800000">
            <a:off x="7547925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1" name="Freeform 23">
            <a:extLst>
              <a:ext uri="{FF2B5EF4-FFF2-40B4-BE49-F238E27FC236}">
                <a16:creationId xmlns:a16="http://schemas.microsoft.com/office/drawing/2014/main" id="{A6A0411C-1CDD-4861-A08F-D0C00EF0322C}"/>
              </a:ext>
            </a:extLst>
          </p:cNvPr>
          <p:cNvSpPr/>
          <p:nvPr/>
        </p:nvSpPr>
        <p:spPr bwMode="auto">
          <a:xfrm rot="19800000">
            <a:off x="9924189" y="5594110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2" name="Freeform 23">
            <a:extLst>
              <a:ext uri="{FF2B5EF4-FFF2-40B4-BE49-F238E27FC236}">
                <a16:creationId xmlns:a16="http://schemas.microsoft.com/office/drawing/2014/main" id="{11CC750D-5815-435E-969F-D6BE3000A91A}"/>
              </a:ext>
            </a:extLst>
          </p:cNvPr>
          <p:cNvSpPr/>
          <p:nvPr/>
        </p:nvSpPr>
        <p:spPr bwMode="auto">
          <a:xfrm rot="19800000">
            <a:off x="421093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3" name="Freeform 23">
            <a:extLst>
              <a:ext uri="{FF2B5EF4-FFF2-40B4-BE49-F238E27FC236}">
                <a16:creationId xmlns:a16="http://schemas.microsoft.com/office/drawing/2014/main" id="{805385CE-1048-4482-BAAC-748F9787ABC1}"/>
              </a:ext>
            </a:extLst>
          </p:cNvPr>
          <p:cNvSpPr/>
          <p:nvPr/>
        </p:nvSpPr>
        <p:spPr bwMode="auto">
          <a:xfrm rot="19800000">
            <a:off x="2797357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4" name="Freeform 23">
            <a:extLst>
              <a:ext uri="{FF2B5EF4-FFF2-40B4-BE49-F238E27FC236}">
                <a16:creationId xmlns:a16="http://schemas.microsoft.com/office/drawing/2014/main" id="{752D246D-1FFC-42C4-AC5A-B129E17C3256}"/>
              </a:ext>
            </a:extLst>
          </p:cNvPr>
          <p:cNvSpPr/>
          <p:nvPr/>
        </p:nvSpPr>
        <p:spPr bwMode="auto">
          <a:xfrm rot="19800000">
            <a:off x="5173621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5" name="Freeform 23">
            <a:extLst>
              <a:ext uri="{FF2B5EF4-FFF2-40B4-BE49-F238E27FC236}">
                <a16:creationId xmlns:a16="http://schemas.microsoft.com/office/drawing/2014/main" id="{6087DEC2-31E6-4BAC-AC6D-3449FBC13A49}"/>
              </a:ext>
            </a:extLst>
          </p:cNvPr>
          <p:cNvSpPr/>
          <p:nvPr/>
        </p:nvSpPr>
        <p:spPr bwMode="auto">
          <a:xfrm rot="19800000">
            <a:off x="7549885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6" name="Freeform 23">
            <a:extLst>
              <a:ext uri="{FF2B5EF4-FFF2-40B4-BE49-F238E27FC236}">
                <a16:creationId xmlns:a16="http://schemas.microsoft.com/office/drawing/2014/main" id="{66646322-B2BF-4A38-8B8B-C5D3E9A188BF}"/>
              </a:ext>
            </a:extLst>
          </p:cNvPr>
          <p:cNvSpPr/>
          <p:nvPr/>
        </p:nvSpPr>
        <p:spPr bwMode="auto">
          <a:xfrm rot="19800000">
            <a:off x="9926149" y="6098166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sp>
        <p:nvSpPr>
          <p:cNvPr id="87" name="Freeform 23">
            <a:extLst>
              <a:ext uri="{FF2B5EF4-FFF2-40B4-BE49-F238E27FC236}">
                <a16:creationId xmlns:a16="http://schemas.microsoft.com/office/drawing/2014/main" id="{5F2680DB-86D0-48D6-A11B-8ECC78F68C19}"/>
              </a:ext>
            </a:extLst>
          </p:cNvPr>
          <p:cNvSpPr/>
          <p:nvPr/>
        </p:nvSpPr>
        <p:spPr bwMode="auto">
          <a:xfrm rot="19800000">
            <a:off x="2779717" y="1561662"/>
            <a:ext cx="1848119" cy="215037"/>
          </a:xfrm>
          <a:custGeom>
            <a:avLst/>
            <a:gdLst>
              <a:gd name="T0" fmla="*/ 2345 w 3079"/>
              <a:gd name="T1" fmla="*/ 251 h 350"/>
              <a:gd name="T2" fmla="*/ 830 w 3079"/>
              <a:gd name="T3" fmla="*/ 272 h 350"/>
              <a:gd name="T4" fmla="*/ 2644 w 3079"/>
              <a:gd name="T5" fmla="*/ 129 h 350"/>
              <a:gd name="T6" fmla="*/ 2680 w 3079"/>
              <a:gd name="T7" fmla="*/ 102 h 350"/>
              <a:gd name="T8" fmla="*/ 1202 w 3079"/>
              <a:gd name="T9" fmla="*/ 244 h 350"/>
              <a:gd name="T10" fmla="*/ 1532 w 3079"/>
              <a:gd name="T11" fmla="*/ 102 h 350"/>
              <a:gd name="T12" fmla="*/ 1604 w 3079"/>
              <a:gd name="T13" fmla="*/ 106 h 350"/>
              <a:gd name="T14" fmla="*/ 1625 w 3079"/>
              <a:gd name="T15" fmla="*/ 113 h 350"/>
              <a:gd name="T16" fmla="*/ 1470 w 3079"/>
              <a:gd name="T17" fmla="*/ 316 h 350"/>
              <a:gd name="T18" fmla="*/ 1487 w 3079"/>
              <a:gd name="T19" fmla="*/ 130 h 350"/>
              <a:gd name="T20" fmla="*/ 1322 w 3079"/>
              <a:gd name="T21" fmla="*/ 210 h 350"/>
              <a:gd name="T22" fmla="*/ 1366 w 3079"/>
              <a:gd name="T23" fmla="*/ 102 h 350"/>
              <a:gd name="T24" fmla="*/ 1451 w 3079"/>
              <a:gd name="T25" fmla="*/ 244 h 350"/>
              <a:gd name="T26" fmla="*/ 1310 w 3079"/>
              <a:gd name="T27" fmla="*/ 264 h 350"/>
              <a:gd name="T28" fmla="*/ 1262 w 3079"/>
              <a:gd name="T29" fmla="*/ 95 h 350"/>
              <a:gd name="T30" fmla="*/ 945 w 3079"/>
              <a:gd name="T31" fmla="*/ 135 h 350"/>
              <a:gd name="T32" fmla="*/ 1012 w 3079"/>
              <a:gd name="T33" fmla="*/ 95 h 350"/>
              <a:gd name="T34" fmla="*/ 946 w 3079"/>
              <a:gd name="T35" fmla="*/ 337 h 350"/>
              <a:gd name="T36" fmla="*/ 934 w 3079"/>
              <a:gd name="T37" fmla="*/ 318 h 350"/>
              <a:gd name="T38" fmla="*/ 880 w 3079"/>
              <a:gd name="T39" fmla="*/ 102 h 350"/>
              <a:gd name="T40" fmla="*/ 603 w 3079"/>
              <a:gd name="T41" fmla="*/ 128 h 350"/>
              <a:gd name="T42" fmla="*/ 722 w 3079"/>
              <a:gd name="T43" fmla="*/ 95 h 350"/>
              <a:gd name="T44" fmla="*/ 779 w 3079"/>
              <a:gd name="T45" fmla="*/ 112 h 350"/>
              <a:gd name="T46" fmla="*/ 734 w 3079"/>
              <a:gd name="T47" fmla="*/ 272 h 350"/>
              <a:gd name="T48" fmla="*/ 544 w 3079"/>
              <a:gd name="T49" fmla="*/ 102 h 350"/>
              <a:gd name="T50" fmla="*/ 331 w 3079"/>
              <a:gd name="T51" fmla="*/ 128 h 350"/>
              <a:gd name="T52" fmla="*/ 450 w 3079"/>
              <a:gd name="T53" fmla="*/ 95 h 350"/>
              <a:gd name="T54" fmla="*/ 507 w 3079"/>
              <a:gd name="T55" fmla="*/ 112 h 350"/>
              <a:gd name="T56" fmla="*/ 462 w 3079"/>
              <a:gd name="T57" fmla="*/ 272 h 350"/>
              <a:gd name="T58" fmla="*/ 272 w 3079"/>
              <a:gd name="T59" fmla="*/ 102 h 350"/>
              <a:gd name="T60" fmla="*/ 59 w 3079"/>
              <a:gd name="T61" fmla="*/ 128 h 350"/>
              <a:gd name="T62" fmla="*/ 178 w 3079"/>
              <a:gd name="T63" fmla="*/ 95 h 350"/>
              <a:gd name="T64" fmla="*/ 235 w 3079"/>
              <a:gd name="T65" fmla="*/ 112 h 350"/>
              <a:gd name="T66" fmla="*/ 190 w 3079"/>
              <a:gd name="T67" fmla="*/ 272 h 350"/>
              <a:gd name="T68" fmla="*/ 0 w 3079"/>
              <a:gd name="T69" fmla="*/ 102 h 350"/>
              <a:gd name="T70" fmla="*/ 2904 w 3079"/>
              <a:gd name="T71" fmla="*/ 90 h 350"/>
              <a:gd name="T72" fmla="*/ 3053 w 3079"/>
              <a:gd name="T73" fmla="*/ 154 h 350"/>
              <a:gd name="T74" fmla="*/ 2994 w 3079"/>
              <a:gd name="T75" fmla="*/ 260 h 350"/>
              <a:gd name="T76" fmla="*/ 2993 w 3079"/>
              <a:gd name="T77" fmla="*/ 112 h 350"/>
              <a:gd name="T78" fmla="*/ 2958 w 3079"/>
              <a:gd name="T79" fmla="*/ 257 h 350"/>
              <a:gd name="T80" fmla="*/ 2918 w 3079"/>
              <a:gd name="T81" fmla="*/ 228 h 350"/>
              <a:gd name="T82" fmla="*/ 2847 w 3079"/>
              <a:gd name="T83" fmla="*/ 250 h 350"/>
              <a:gd name="T84" fmla="*/ 2811 w 3079"/>
              <a:gd name="T85" fmla="*/ 249 h 350"/>
              <a:gd name="T86" fmla="*/ 2785 w 3079"/>
              <a:gd name="T87" fmla="*/ 111 h 350"/>
              <a:gd name="T88" fmla="*/ 2684 w 3079"/>
              <a:gd name="T89" fmla="*/ 272 h 350"/>
              <a:gd name="T90" fmla="*/ 2550 w 3079"/>
              <a:gd name="T91" fmla="*/ 103 h 350"/>
              <a:gd name="T92" fmla="*/ 2503 w 3079"/>
              <a:gd name="T93" fmla="*/ 103 h 350"/>
              <a:gd name="T94" fmla="*/ 2572 w 3079"/>
              <a:gd name="T95" fmla="*/ 202 h 350"/>
              <a:gd name="T96" fmla="*/ 1709 w 3079"/>
              <a:gd name="T97" fmla="*/ 90 h 350"/>
              <a:gd name="T98" fmla="*/ 1660 w 3079"/>
              <a:gd name="T99" fmla="*/ 267 h 350"/>
              <a:gd name="T100" fmla="*/ 1680 w 3079"/>
              <a:gd name="T101" fmla="*/ 117 h 350"/>
              <a:gd name="T102" fmla="*/ 1248 w 3079"/>
              <a:gd name="T103" fmla="*/ 178 h 350"/>
              <a:gd name="T104" fmla="*/ 1125 w 3079"/>
              <a:gd name="T105" fmla="*/ 101 h 350"/>
              <a:gd name="T106" fmla="*/ 2221 w 3079"/>
              <a:gd name="T107" fmla="*/ 259 h 350"/>
              <a:gd name="T108" fmla="*/ 2030 w 3079"/>
              <a:gd name="T109" fmla="*/ 20 h 350"/>
              <a:gd name="T110" fmla="*/ 2067 w 3079"/>
              <a:gd name="T111" fmla="*/ 220 h 350"/>
              <a:gd name="T112" fmla="*/ 2304 w 3079"/>
              <a:gd name="T113" fmla="*/ 137 h 350"/>
              <a:gd name="T114" fmla="*/ 2188 w 3079"/>
              <a:gd name="T115" fmla="*/ 19 h 350"/>
              <a:gd name="T116" fmla="*/ 2029 w 3079"/>
              <a:gd name="T117" fmla="*/ 271 h 350"/>
              <a:gd name="T118" fmla="*/ 1855 w 3079"/>
              <a:gd name="T119" fmla="*/ 7 h 350"/>
              <a:gd name="T120" fmla="*/ 1791 w 3079"/>
              <a:gd name="T121" fmla="*/ 260 h 350"/>
              <a:gd name="T122" fmla="*/ 1809 w 3079"/>
              <a:gd name="T123" fmla="*/ 37 h 350"/>
              <a:gd name="T124" fmla="*/ 1715 w 3079"/>
              <a:gd name="T125" fmla="*/ 3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079" h="350">
                <a:moveTo>
                  <a:pt x="2366" y="230"/>
                </a:moveTo>
                <a:cubicBezTo>
                  <a:pt x="2372" y="230"/>
                  <a:pt x="2377" y="232"/>
                  <a:pt x="2381" y="237"/>
                </a:cubicBezTo>
                <a:cubicBezTo>
                  <a:pt x="2385" y="241"/>
                  <a:pt x="2387" y="245"/>
                  <a:pt x="2387" y="251"/>
                </a:cubicBezTo>
                <a:cubicBezTo>
                  <a:pt x="2387" y="257"/>
                  <a:pt x="2385" y="262"/>
                  <a:pt x="2380" y="266"/>
                </a:cubicBezTo>
                <a:cubicBezTo>
                  <a:pt x="2376" y="270"/>
                  <a:pt x="2372" y="272"/>
                  <a:pt x="2366" y="272"/>
                </a:cubicBezTo>
                <a:cubicBezTo>
                  <a:pt x="2360" y="272"/>
                  <a:pt x="2355" y="270"/>
                  <a:pt x="2351" y="266"/>
                </a:cubicBezTo>
                <a:cubicBezTo>
                  <a:pt x="2347" y="262"/>
                  <a:pt x="2345" y="257"/>
                  <a:pt x="2345" y="251"/>
                </a:cubicBezTo>
                <a:cubicBezTo>
                  <a:pt x="2345" y="245"/>
                  <a:pt x="2347" y="240"/>
                  <a:pt x="2351" y="236"/>
                </a:cubicBezTo>
                <a:cubicBezTo>
                  <a:pt x="2355" y="232"/>
                  <a:pt x="2360" y="230"/>
                  <a:pt x="2366" y="230"/>
                </a:cubicBezTo>
                <a:close/>
                <a:moveTo>
                  <a:pt x="830" y="230"/>
                </a:moveTo>
                <a:cubicBezTo>
                  <a:pt x="836" y="230"/>
                  <a:pt x="841" y="232"/>
                  <a:pt x="845" y="237"/>
                </a:cubicBezTo>
                <a:cubicBezTo>
                  <a:pt x="849" y="241"/>
                  <a:pt x="851" y="245"/>
                  <a:pt x="851" y="251"/>
                </a:cubicBezTo>
                <a:cubicBezTo>
                  <a:pt x="851" y="257"/>
                  <a:pt x="849" y="262"/>
                  <a:pt x="844" y="266"/>
                </a:cubicBezTo>
                <a:cubicBezTo>
                  <a:pt x="840" y="270"/>
                  <a:pt x="836" y="272"/>
                  <a:pt x="830" y="272"/>
                </a:cubicBezTo>
                <a:cubicBezTo>
                  <a:pt x="824" y="272"/>
                  <a:pt x="819" y="270"/>
                  <a:pt x="815" y="266"/>
                </a:cubicBezTo>
                <a:cubicBezTo>
                  <a:pt x="811" y="262"/>
                  <a:pt x="809" y="257"/>
                  <a:pt x="809" y="251"/>
                </a:cubicBezTo>
                <a:cubicBezTo>
                  <a:pt x="809" y="245"/>
                  <a:pt x="811" y="240"/>
                  <a:pt x="815" y="236"/>
                </a:cubicBezTo>
                <a:cubicBezTo>
                  <a:pt x="819" y="232"/>
                  <a:pt x="824" y="230"/>
                  <a:pt x="830" y="230"/>
                </a:cubicBezTo>
                <a:close/>
                <a:moveTo>
                  <a:pt x="2680" y="102"/>
                </a:moveTo>
                <a:cubicBezTo>
                  <a:pt x="2673" y="102"/>
                  <a:pt x="2667" y="104"/>
                  <a:pt x="2660" y="108"/>
                </a:cubicBezTo>
                <a:cubicBezTo>
                  <a:pt x="2653" y="112"/>
                  <a:pt x="2648" y="119"/>
                  <a:pt x="2644" y="129"/>
                </a:cubicBezTo>
                <a:cubicBezTo>
                  <a:pt x="2640" y="139"/>
                  <a:pt x="2638" y="151"/>
                  <a:pt x="2638" y="167"/>
                </a:cubicBezTo>
                <a:cubicBezTo>
                  <a:pt x="2638" y="192"/>
                  <a:pt x="2643" y="213"/>
                  <a:pt x="2652" y="232"/>
                </a:cubicBezTo>
                <a:cubicBezTo>
                  <a:pt x="2662" y="250"/>
                  <a:pt x="2676" y="259"/>
                  <a:pt x="2692" y="259"/>
                </a:cubicBezTo>
                <a:cubicBezTo>
                  <a:pt x="2704" y="259"/>
                  <a:pt x="2714" y="254"/>
                  <a:pt x="2722" y="244"/>
                </a:cubicBezTo>
                <a:cubicBezTo>
                  <a:pt x="2730" y="234"/>
                  <a:pt x="2734" y="217"/>
                  <a:pt x="2734" y="192"/>
                </a:cubicBezTo>
                <a:cubicBezTo>
                  <a:pt x="2734" y="162"/>
                  <a:pt x="2727" y="138"/>
                  <a:pt x="2714" y="120"/>
                </a:cubicBezTo>
                <a:cubicBezTo>
                  <a:pt x="2705" y="108"/>
                  <a:pt x="2694" y="102"/>
                  <a:pt x="2680" y="102"/>
                </a:cubicBezTo>
                <a:close/>
                <a:moveTo>
                  <a:pt x="1160" y="102"/>
                </a:moveTo>
                <a:cubicBezTo>
                  <a:pt x="1153" y="102"/>
                  <a:pt x="1147" y="104"/>
                  <a:pt x="1140" y="108"/>
                </a:cubicBezTo>
                <a:cubicBezTo>
                  <a:pt x="1133" y="112"/>
                  <a:pt x="1128" y="119"/>
                  <a:pt x="1124" y="129"/>
                </a:cubicBezTo>
                <a:cubicBezTo>
                  <a:pt x="1120" y="139"/>
                  <a:pt x="1118" y="151"/>
                  <a:pt x="1118" y="167"/>
                </a:cubicBezTo>
                <a:cubicBezTo>
                  <a:pt x="1118" y="192"/>
                  <a:pt x="1123" y="213"/>
                  <a:pt x="1132" y="232"/>
                </a:cubicBezTo>
                <a:cubicBezTo>
                  <a:pt x="1142" y="250"/>
                  <a:pt x="1156" y="259"/>
                  <a:pt x="1172" y="259"/>
                </a:cubicBezTo>
                <a:cubicBezTo>
                  <a:pt x="1184" y="259"/>
                  <a:pt x="1194" y="254"/>
                  <a:pt x="1202" y="244"/>
                </a:cubicBezTo>
                <a:cubicBezTo>
                  <a:pt x="1210" y="234"/>
                  <a:pt x="1214" y="217"/>
                  <a:pt x="1214" y="192"/>
                </a:cubicBezTo>
                <a:cubicBezTo>
                  <a:pt x="1214" y="162"/>
                  <a:pt x="1207" y="138"/>
                  <a:pt x="1194" y="120"/>
                </a:cubicBezTo>
                <a:cubicBezTo>
                  <a:pt x="1185" y="108"/>
                  <a:pt x="1174" y="102"/>
                  <a:pt x="1160" y="102"/>
                </a:cubicBezTo>
                <a:close/>
                <a:moveTo>
                  <a:pt x="1456" y="95"/>
                </a:moveTo>
                <a:lnTo>
                  <a:pt x="1536" y="95"/>
                </a:lnTo>
                <a:lnTo>
                  <a:pt x="1536" y="102"/>
                </a:lnTo>
                <a:lnTo>
                  <a:pt x="1532" y="102"/>
                </a:lnTo>
                <a:cubicBezTo>
                  <a:pt x="1527" y="102"/>
                  <a:pt x="1522" y="103"/>
                  <a:pt x="1519" y="106"/>
                </a:cubicBezTo>
                <a:cubicBezTo>
                  <a:pt x="1517" y="108"/>
                  <a:pt x="1515" y="111"/>
                  <a:pt x="1515" y="115"/>
                </a:cubicBezTo>
                <a:cubicBezTo>
                  <a:pt x="1515" y="120"/>
                  <a:pt x="1517" y="126"/>
                  <a:pt x="1521" y="135"/>
                </a:cubicBezTo>
                <a:lnTo>
                  <a:pt x="1563" y="222"/>
                </a:lnTo>
                <a:lnTo>
                  <a:pt x="1602" y="127"/>
                </a:lnTo>
                <a:cubicBezTo>
                  <a:pt x="1604" y="122"/>
                  <a:pt x="1605" y="117"/>
                  <a:pt x="1605" y="112"/>
                </a:cubicBezTo>
                <a:cubicBezTo>
                  <a:pt x="1605" y="109"/>
                  <a:pt x="1604" y="108"/>
                  <a:pt x="1604" y="106"/>
                </a:cubicBezTo>
                <a:cubicBezTo>
                  <a:pt x="1603" y="105"/>
                  <a:pt x="1601" y="104"/>
                  <a:pt x="1599" y="103"/>
                </a:cubicBezTo>
                <a:cubicBezTo>
                  <a:pt x="1597" y="102"/>
                  <a:pt x="1593" y="102"/>
                  <a:pt x="1588" y="102"/>
                </a:cubicBezTo>
                <a:lnTo>
                  <a:pt x="1588" y="95"/>
                </a:lnTo>
                <a:lnTo>
                  <a:pt x="1644" y="95"/>
                </a:lnTo>
                <a:lnTo>
                  <a:pt x="1644" y="102"/>
                </a:lnTo>
                <a:cubicBezTo>
                  <a:pt x="1639" y="102"/>
                  <a:pt x="1635" y="103"/>
                  <a:pt x="1633" y="105"/>
                </a:cubicBezTo>
                <a:cubicBezTo>
                  <a:pt x="1630" y="106"/>
                  <a:pt x="1628" y="109"/>
                  <a:pt x="1625" y="113"/>
                </a:cubicBezTo>
                <a:cubicBezTo>
                  <a:pt x="1623" y="115"/>
                  <a:pt x="1621" y="120"/>
                  <a:pt x="1618" y="128"/>
                </a:cubicBezTo>
                <a:lnTo>
                  <a:pt x="1548" y="299"/>
                </a:lnTo>
                <a:cubicBezTo>
                  <a:pt x="1542" y="316"/>
                  <a:pt x="1533" y="328"/>
                  <a:pt x="1522" y="337"/>
                </a:cubicBezTo>
                <a:cubicBezTo>
                  <a:pt x="1511" y="345"/>
                  <a:pt x="1500" y="350"/>
                  <a:pt x="1490" y="350"/>
                </a:cubicBezTo>
                <a:cubicBezTo>
                  <a:pt x="1483" y="350"/>
                  <a:pt x="1477" y="348"/>
                  <a:pt x="1472" y="343"/>
                </a:cubicBezTo>
                <a:cubicBezTo>
                  <a:pt x="1467" y="339"/>
                  <a:pt x="1465" y="334"/>
                  <a:pt x="1465" y="329"/>
                </a:cubicBezTo>
                <a:cubicBezTo>
                  <a:pt x="1465" y="323"/>
                  <a:pt x="1467" y="319"/>
                  <a:pt x="1470" y="316"/>
                </a:cubicBezTo>
                <a:cubicBezTo>
                  <a:pt x="1473" y="313"/>
                  <a:pt x="1478" y="311"/>
                  <a:pt x="1484" y="311"/>
                </a:cubicBezTo>
                <a:cubicBezTo>
                  <a:pt x="1488" y="311"/>
                  <a:pt x="1494" y="313"/>
                  <a:pt x="1501" y="315"/>
                </a:cubicBezTo>
                <a:cubicBezTo>
                  <a:pt x="1506" y="317"/>
                  <a:pt x="1509" y="318"/>
                  <a:pt x="1510" y="318"/>
                </a:cubicBezTo>
                <a:cubicBezTo>
                  <a:pt x="1514" y="318"/>
                  <a:pt x="1518" y="316"/>
                  <a:pt x="1523" y="312"/>
                </a:cubicBezTo>
                <a:cubicBezTo>
                  <a:pt x="1527" y="308"/>
                  <a:pt x="1532" y="301"/>
                  <a:pt x="1536" y="290"/>
                </a:cubicBezTo>
                <a:lnTo>
                  <a:pt x="1548" y="260"/>
                </a:lnTo>
                <a:lnTo>
                  <a:pt x="1487" y="130"/>
                </a:lnTo>
                <a:cubicBezTo>
                  <a:pt x="1485" y="127"/>
                  <a:pt x="1482" y="122"/>
                  <a:pt x="1478" y="116"/>
                </a:cubicBezTo>
                <a:cubicBezTo>
                  <a:pt x="1474" y="112"/>
                  <a:pt x="1472" y="109"/>
                  <a:pt x="1470" y="107"/>
                </a:cubicBezTo>
                <a:cubicBezTo>
                  <a:pt x="1467" y="105"/>
                  <a:pt x="1462" y="103"/>
                  <a:pt x="1456" y="102"/>
                </a:cubicBezTo>
                <a:lnTo>
                  <a:pt x="1456" y="95"/>
                </a:lnTo>
                <a:close/>
                <a:moveTo>
                  <a:pt x="1262" y="95"/>
                </a:moveTo>
                <a:lnTo>
                  <a:pt x="1322" y="95"/>
                </a:lnTo>
                <a:lnTo>
                  <a:pt x="1322" y="210"/>
                </a:lnTo>
                <a:cubicBezTo>
                  <a:pt x="1322" y="226"/>
                  <a:pt x="1325" y="236"/>
                  <a:pt x="1331" y="241"/>
                </a:cubicBezTo>
                <a:cubicBezTo>
                  <a:pt x="1336" y="246"/>
                  <a:pt x="1343" y="249"/>
                  <a:pt x="1351" y="249"/>
                </a:cubicBezTo>
                <a:cubicBezTo>
                  <a:pt x="1356" y="249"/>
                  <a:pt x="1362" y="247"/>
                  <a:pt x="1369" y="244"/>
                </a:cubicBezTo>
                <a:cubicBezTo>
                  <a:pt x="1376" y="241"/>
                  <a:pt x="1384" y="234"/>
                  <a:pt x="1393" y="225"/>
                </a:cubicBezTo>
                <a:lnTo>
                  <a:pt x="1393" y="127"/>
                </a:lnTo>
                <a:cubicBezTo>
                  <a:pt x="1393" y="118"/>
                  <a:pt x="1392" y="111"/>
                  <a:pt x="1388" y="108"/>
                </a:cubicBezTo>
                <a:cubicBezTo>
                  <a:pt x="1384" y="104"/>
                  <a:pt x="1377" y="102"/>
                  <a:pt x="1366" y="102"/>
                </a:cubicBezTo>
                <a:lnTo>
                  <a:pt x="1366" y="95"/>
                </a:lnTo>
                <a:lnTo>
                  <a:pt x="1424" y="95"/>
                </a:lnTo>
                <a:lnTo>
                  <a:pt x="1424" y="199"/>
                </a:lnTo>
                <a:cubicBezTo>
                  <a:pt x="1424" y="219"/>
                  <a:pt x="1425" y="231"/>
                  <a:pt x="1426" y="236"/>
                </a:cubicBezTo>
                <a:cubicBezTo>
                  <a:pt x="1427" y="240"/>
                  <a:pt x="1428" y="243"/>
                  <a:pt x="1430" y="245"/>
                </a:cubicBezTo>
                <a:cubicBezTo>
                  <a:pt x="1432" y="247"/>
                  <a:pt x="1435" y="247"/>
                  <a:pt x="1437" y="247"/>
                </a:cubicBezTo>
                <a:cubicBezTo>
                  <a:pt x="1441" y="247"/>
                  <a:pt x="1446" y="246"/>
                  <a:pt x="1451" y="244"/>
                </a:cubicBezTo>
                <a:lnTo>
                  <a:pt x="1453" y="251"/>
                </a:lnTo>
                <a:lnTo>
                  <a:pt x="1402" y="272"/>
                </a:lnTo>
                <a:lnTo>
                  <a:pt x="1393" y="272"/>
                </a:lnTo>
                <a:lnTo>
                  <a:pt x="1393" y="236"/>
                </a:lnTo>
                <a:cubicBezTo>
                  <a:pt x="1379" y="252"/>
                  <a:pt x="1367" y="262"/>
                  <a:pt x="1360" y="266"/>
                </a:cubicBezTo>
                <a:cubicBezTo>
                  <a:pt x="1352" y="270"/>
                  <a:pt x="1344" y="272"/>
                  <a:pt x="1335" y="272"/>
                </a:cubicBezTo>
                <a:cubicBezTo>
                  <a:pt x="1325" y="272"/>
                  <a:pt x="1317" y="269"/>
                  <a:pt x="1310" y="264"/>
                </a:cubicBezTo>
                <a:cubicBezTo>
                  <a:pt x="1303" y="258"/>
                  <a:pt x="1298" y="251"/>
                  <a:pt x="1295" y="242"/>
                </a:cubicBezTo>
                <a:cubicBezTo>
                  <a:pt x="1293" y="233"/>
                  <a:pt x="1291" y="221"/>
                  <a:pt x="1291" y="205"/>
                </a:cubicBezTo>
                <a:lnTo>
                  <a:pt x="1291" y="128"/>
                </a:lnTo>
                <a:cubicBezTo>
                  <a:pt x="1291" y="120"/>
                  <a:pt x="1290" y="115"/>
                  <a:pt x="1289" y="112"/>
                </a:cubicBezTo>
                <a:cubicBezTo>
                  <a:pt x="1287" y="108"/>
                  <a:pt x="1284" y="106"/>
                  <a:pt x="1281" y="104"/>
                </a:cubicBezTo>
                <a:cubicBezTo>
                  <a:pt x="1277" y="103"/>
                  <a:pt x="1271" y="102"/>
                  <a:pt x="1262" y="102"/>
                </a:cubicBezTo>
                <a:lnTo>
                  <a:pt x="1262" y="95"/>
                </a:lnTo>
                <a:close/>
                <a:moveTo>
                  <a:pt x="880" y="95"/>
                </a:moveTo>
                <a:lnTo>
                  <a:pt x="960" y="95"/>
                </a:lnTo>
                <a:lnTo>
                  <a:pt x="960" y="102"/>
                </a:lnTo>
                <a:lnTo>
                  <a:pt x="956" y="102"/>
                </a:lnTo>
                <a:cubicBezTo>
                  <a:pt x="951" y="102"/>
                  <a:pt x="946" y="103"/>
                  <a:pt x="943" y="106"/>
                </a:cubicBezTo>
                <a:cubicBezTo>
                  <a:pt x="941" y="108"/>
                  <a:pt x="939" y="111"/>
                  <a:pt x="939" y="115"/>
                </a:cubicBezTo>
                <a:cubicBezTo>
                  <a:pt x="939" y="120"/>
                  <a:pt x="941" y="126"/>
                  <a:pt x="945" y="135"/>
                </a:cubicBezTo>
                <a:lnTo>
                  <a:pt x="987" y="222"/>
                </a:lnTo>
                <a:lnTo>
                  <a:pt x="1026" y="127"/>
                </a:lnTo>
                <a:cubicBezTo>
                  <a:pt x="1028" y="122"/>
                  <a:pt x="1029" y="117"/>
                  <a:pt x="1029" y="112"/>
                </a:cubicBezTo>
                <a:cubicBezTo>
                  <a:pt x="1029" y="109"/>
                  <a:pt x="1028" y="108"/>
                  <a:pt x="1028" y="106"/>
                </a:cubicBezTo>
                <a:cubicBezTo>
                  <a:pt x="1027" y="105"/>
                  <a:pt x="1025" y="104"/>
                  <a:pt x="1023" y="103"/>
                </a:cubicBezTo>
                <a:cubicBezTo>
                  <a:pt x="1021" y="102"/>
                  <a:pt x="1017" y="102"/>
                  <a:pt x="1012" y="102"/>
                </a:cubicBezTo>
                <a:lnTo>
                  <a:pt x="1012" y="95"/>
                </a:lnTo>
                <a:lnTo>
                  <a:pt x="1068" y="95"/>
                </a:lnTo>
                <a:lnTo>
                  <a:pt x="1068" y="102"/>
                </a:lnTo>
                <a:cubicBezTo>
                  <a:pt x="1063" y="102"/>
                  <a:pt x="1059" y="103"/>
                  <a:pt x="1057" y="105"/>
                </a:cubicBezTo>
                <a:cubicBezTo>
                  <a:pt x="1054" y="106"/>
                  <a:pt x="1052" y="109"/>
                  <a:pt x="1049" y="113"/>
                </a:cubicBezTo>
                <a:cubicBezTo>
                  <a:pt x="1047" y="115"/>
                  <a:pt x="1045" y="120"/>
                  <a:pt x="1042" y="128"/>
                </a:cubicBezTo>
                <a:lnTo>
                  <a:pt x="972" y="299"/>
                </a:lnTo>
                <a:cubicBezTo>
                  <a:pt x="966" y="316"/>
                  <a:pt x="957" y="328"/>
                  <a:pt x="946" y="337"/>
                </a:cubicBezTo>
                <a:cubicBezTo>
                  <a:pt x="935" y="345"/>
                  <a:pt x="924" y="350"/>
                  <a:pt x="914" y="350"/>
                </a:cubicBezTo>
                <a:cubicBezTo>
                  <a:pt x="907" y="350"/>
                  <a:pt x="901" y="348"/>
                  <a:pt x="896" y="343"/>
                </a:cubicBezTo>
                <a:cubicBezTo>
                  <a:pt x="891" y="339"/>
                  <a:pt x="889" y="334"/>
                  <a:pt x="889" y="329"/>
                </a:cubicBezTo>
                <a:cubicBezTo>
                  <a:pt x="889" y="323"/>
                  <a:pt x="891" y="319"/>
                  <a:pt x="894" y="316"/>
                </a:cubicBezTo>
                <a:cubicBezTo>
                  <a:pt x="897" y="313"/>
                  <a:pt x="902" y="311"/>
                  <a:pt x="908" y="311"/>
                </a:cubicBezTo>
                <a:cubicBezTo>
                  <a:pt x="912" y="311"/>
                  <a:pt x="918" y="313"/>
                  <a:pt x="925" y="315"/>
                </a:cubicBezTo>
                <a:cubicBezTo>
                  <a:pt x="930" y="317"/>
                  <a:pt x="933" y="318"/>
                  <a:pt x="934" y="318"/>
                </a:cubicBezTo>
                <a:cubicBezTo>
                  <a:pt x="938" y="318"/>
                  <a:pt x="942" y="316"/>
                  <a:pt x="947" y="312"/>
                </a:cubicBezTo>
                <a:cubicBezTo>
                  <a:pt x="951" y="308"/>
                  <a:pt x="956" y="301"/>
                  <a:pt x="960" y="290"/>
                </a:cubicBezTo>
                <a:lnTo>
                  <a:pt x="972" y="260"/>
                </a:lnTo>
                <a:lnTo>
                  <a:pt x="911" y="130"/>
                </a:lnTo>
                <a:cubicBezTo>
                  <a:pt x="909" y="127"/>
                  <a:pt x="906" y="122"/>
                  <a:pt x="902" y="116"/>
                </a:cubicBezTo>
                <a:cubicBezTo>
                  <a:pt x="898" y="112"/>
                  <a:pt x="896" y="109"/>
                  <a:pt x="894" y="107"/>
                </a:cubicBezTo>
                <a:cubicBezTo>
                  <a:pt x="891" y="105"/>
                  <a:pt x="886" y="103"/>
                  <a:pt x="880" y="102"/>
                </a:cubicBezTo>
                <a:lnTo>
                  <a:pt x="880" y="95"/>
                </a:lnTo>
                <a:close/>
                <a:moveTo>
                  <a:pt x="544" y="95"/>
                </a:moveTo>
                <a:lnTo>
                  <a:pt x="616" y="95"/>
                </a:lnTo>
                <a:lnTo>
                  <a:pt x="616" y="102"/>
                </a:lnTo>
                <a:cubicBezTo>
                  <a:pt x="610" y="102"/>
                  <a:pt x="605" y="104"/>
                  <a:pt x="603" y="106"/>
                </a:cubicBezTo>
                <a:cubicBezTo>
                  <a:pt x="601" y="107"/>
                  <a:pt x="600" y="110"/>
                  <a:pt x="600" y="114"/>
                </a:cubicBezTo>
                <a:cubicBezTo>
                  <a:pt x="600" y="117"/>
                  <a:pt x="601" y="122"/>
                  <a:pt x="603" y="128"/>
                </a:cubicBezTo>
                <a:lnTo>
                  <a:pt x="640" y="226"/>
                </a:lnTo>
                <a:lnTo>
                  <a:pt x="677" y="146"/>
                </a:lnTo>
                <a:lnTo>
                  <a:pt x="667" y="121"/>
                </a:lnTo>
                <a:cubicBezTo>
                  <a:pt x="664" y="113"/>
                  <a:pt x="660" y="108"/>
                  <a:pt x="655" y="105"/>
                </a:cubicBezTo>
                <a:cubicBezTo>
                  <a:pt x="653" y="103"/>
                  <a:pt x="648" y="102"/>
                  <a:pt x="640" y="102"/>
                </a:cubicBezTo>
                <a:lnTo>
                  <a:pt x="640" y="95"/>
                </a:lnTo>
                <a:lnTo>
                  <a:pt x="722" y="95"/>
                </a:lnTo>
                <a:lnTo>
                  <a:pt x="722" y="102"/>
                </a:lnTo>
                <a:cubicBezTo>
                  <a:pt x="713" y="102"/>
                  <a:pt x="706" y="104"/>
                  <a:pt x="703" y="107"/>
                </a:cubicBezTo>
                <a:cubicBezTo>
                  <a:pt x="700" y="109"/>
                  <a:pt x="699" y="112"/>
                  <a:pt x="699" y="116"/>
                </a:cubicBezTo>
                <a:cubicBezTo>
                  <a:pt x="699" y="119"/>
                  <a:pt x="699" y="121"/>
                  <a:pt x="700" y="124"/>
                </a:cubicBezTo>
                <a:lnTo>
                  <a:pt x="739" y="223"/>
                </a:lnTo>
                <a:lnTo>
                  <a:pt x="776" y="128"/>
                </a:lnTo>
                <a:cubicBezTo>
                  <a:pt x="778" y="121"/>
                  <a:pt x="779" y="116"/>
                  <a:pt x="779" y="112"/>
                </a:cubicBezTo>
                <a:cubicBezTo>
                  <a:pt x="779" y="109"/>
                  <a:pt x="778" y="107"/>
                  <a:pt x="776" y="105"/>
                </a:cubicBezTo>
                <a:cubicBezTo>
                  <a:pt x="773" y="103"/>
                  <a:pt x="768" y="102"/>
                  <a:pt x="761" y="102"/>
                </a:cubicBezTo>
                <a:lnTo>
                  <a:pt x="761" y="95"/>
                </a:lnTo>
                <a:lnTo>
                  <a:pt x="816" y="95"/>
                </a:lnTo>
                <a:lnTo>
                  <a:pt x="816" y="102"/>
                </a:lnTo>
                <a:cubicBezTo>
                  <a:pt x="805" y="104"/>
                  <a:pt x="797" y="111"/>
                  <a:pt x="792" y="124"/>
                </a:cubicBezTo>
                <a:lnTo>
                  <a:pt x="734" y="272"/>
                </a:lnTo>
                <a:lnTo>
                  <a:pt x="726" y="272"/>
                </a:lnTo>
                <a:lnTo>
                  <a:pt x="684" y="162"/>
                </a:lnTo>
                <a:lnTo>
                  <a:pt x="633" y="272"/>
                </a:lnTo>
                <a:lnTo>
                  <a:pt x="627" y="272"/>
                </a:lnTo>
                <a:lnTo>
                  <a:pt x="571" y="128"/>
                </a:lnTo>
                <a:cubicBezTo>
                  <a:pt x="568" y="119"/>
                  <a:pt x="564" y="112"/>
                  <a:pt x="561" y="109"/>
                </a:cubicBezTo>
                <a:cubicBezTo>
                  <a:pt x="557" y="106"/>
                  <a:pt x="552" y="104"/>
                  <a:pt x="544" y="102"/>
                </a:cubicBezTo>
                <a:lnTo>
                  <a:pt x="544" y="95"/>
                </a:lnTo>
                <a:close/>
                <a:moveTo>
                  <a:pt x="272" y="95"/>
                </a:moveTo>
                <a:lnTo>
                  <a:pt x="344" y="95"/>
                </a:lnTo>
                <a:lnTo>
                  <a:pt x="344" y="102"/>
                </a:lnTo>
                <a:cubicBezTo>
                  <a:pt x="338" y="102"/>
                  <a:pt x="333" y="104"/>
                  <a:pt x="331" y="106"/>
                </a:cubicBezTo>
                <a:cubicBezTo>
                  <a:pt x="329" y="107"/>
                  <a:pt x="328" y="110"/>
                  <a:pt x="328" y="114"/>
                </a:cubicBezTo>
                <a:cubicBezTo>
                  <a:pt x="328" y="117"/>
                  <a:pt x="329" y="122"/>
                  <a:pt x="331" y="128"/>
                </a:cubicBezTo>
                <a:lnTo>
                  <a:pt x="368" y="226"/>
                </a:lnTo>
                <a:lnTo>
                  <a:pt x="405" y="146"/>
                </a:lnTo>
                <a:lnTo>
                  <a:pt x="395" y="121"/>
                </a:lnTo>
                <a:cubicBezTo>
                  <a:pt x="392" y="113"/>
                  <a:pt x="388" y="108"/>
                  <a:pt x="383" y="105"/>
                </a:cubicBezTo>
                <a:cubicBezTo>
                  <a:pt x="381" y="103"/>
                  <a:pt x="376" y="102"/>
                  <a:pt x="368" y="102"/>
                </a:cubicBezTo>
                <a:lnTo>
                  <a:pt x="368" y="95"/>
                </a:lnTo>
                <a:lnTo>
                  <a:pt x="450" y="95"/>
                </a:lnTo>
                <a:lnTo>
                  <a:pt x="450" y="102"/>
                </a:lnTo>
                <a:cubicBezTo>
                  <a:pt x="441" y="102"/>
                  <a:pt x="434" y="104"/>
                  <a:pt x="431" y="107"/>
                </a:cubicBezTo>
                <a:cubicBezTo>
                  <a:pt x="428" y="109"/>
                  <a:pt x="427" y="112"/>
                  <a:pt x="427" y="116"/>
                </a:cubicBezTo>
                <a:cubicBezTo>
                  <a:pt x="427" y="119"/>
                  <a:pt x="427" y="121"/>
                  <a:pt x="428" y="124"/>
                </a:cubicBezTo>
                <a:lnTo>
                  <a:pt x="467" y="223"/>
                </a:lnTo>
                <a:lnTo>
                  <a:pt x="504" y="128"/>
                </a:lnTo>
                <a:cubicBezTo>
                  <a:pt x="506" y="121"/>
                  <a:pt x="507" y="116"/>
                  <a:pt x="507" y="112"/>
                </a:cubicBezTo>
                <a:cubicBezTo>
                  <a:pt x="507" y="109"/>
                  <a:pt x="506" y="107"/>
                  <a:pt x="504" y="105"/>
                </a:cubicBezTo>
                <a:cubicBezTo>
                  <a:pt x="501" y="103"/>
                  <a:pt x="496" y="102"/>
                  <a:pt x="489" y="102"/>
                </a:cubicBezTo>
                <a:lnTo>
                  <a:pt x="489" y="95"/>
                </a:lnTo>
                <a:lnTo>
                  <a:pt x="544" y="95"/>
                </a:lnTo>
                <a:lnTo>
                  <a:pt x="544" y="102"/>
                </a:lnTo>
                <a:cubicBezTo>
                  <a:pt x="533" y="104"/>
                  <a:pt x="525" y="111"/>
                  <a:pt x="520" y="124"/>
                </a:cubicBezTo>
                <a:lnTo>
                  <a:pt x="462" y="272"/>
                </a:lnTo>
                <a:lnTo>
                  <a:pt x="454" y="272"/>
                </a:lnTo>
                <a:lnTo>
                  <a:pt x="412" y="162"/>
                </a:lnTo>
                <a:lnTo>
                  <a:pt x="361" y="272"/>
                </a:lnTo>
                <a:lnTo>
                  <a:pt x="355" y="272"/>
                </a:lnTo>
                <a:lnTo>
                  <a:pt x="299" y="128"/>
                </a:lnTo>
                <a:cubicBezTo>
                  <a:pt x="296" y="119"/>
                  <a:pt x="292" y="112"/>
                  <a:pt x="289" y="109"/>
                </a:cubicBezTo>
                <a:cubicBezTo>
                  <a:pt x="285" y="106"/>
                  <a:pt x="280" y="104"/>
                  <a:pt x="272" y="102"/>
                </a:cubicBezTo>
                <a:lnTo>
                  <a:pt x="272" y="95"/>
                </a:lnTo>
                <a:close/>
                <a:moveTo>
                  <a:pt x="0" y="95"/>
                </a:moveTo>
                <a:lnTo>
                  <a:pt x="72" y="95"/>
                </a:lnTo>
                <a:lnTo>
                  <a:pt x="72" y="102"/>
                </a:lnTo>
                <a:cubicBezTo>
                  <a:pt x="66" y="102"/>
                  <a:pt x="61" y="104"/>
                  <a:pt x="59" y="106"/>
                </a:cubicBezTo>
                <a:cubicBezTo>
                  <a:pt x="57" y="107"/>
                  <a:pt x="56" y="110"/>
                  <a:pt x="56" y="114"/>
                </a:cubicBezTo>
                <a:cubicBezTo>
                  <a:pt x="56" y="117"/>
                  <a:pt x="57" y="122"/>
                  <a:pt x="59" y="128"/>
                </a:cubicBezTo>
                <a:lnTo>
                  <a:pt x="96" y="226"/>
                </a:lnTo>
                <a:lnTo>
                  <a:pt x="133" y="146"/>
                </a:lnTo>
                <a:lnTo>
                  <a:pt x="123" y="121"/>
                </a:lnTo>
                <a:cubicBezTo>
                  <a:pt x="120" y="113"/>
                  <a:pt x="116" y="108"/>
                  <a:pt x="111" y="105"/>
                </a:cubicBezTo>
                <a:cubicBezTo>
                  <a:pt x="109" y="103"/>
                  <a:pt x="104" y="102"/>
                  <a:pt x="96" y="102"/>
                </a:cubicBezTo>
                <a:lnTo>
                  <a:pt x="96" y="95"/>
                </a:lnTo>
                <a:lnTo>
                  <a:pt x="178" y="95"/>
                </a:lnTo>
                <a:lnTo>
                  <a:pt x="178" y="102"/>
                </a:lnTo>
                <a:cubicBezTo>
                  <a:pt x="169" y="102"/>
                  <a:pt x="162" y="104"/>
                  <a:pt x="159" y="107"/>
                </a:cubicBezTo>
                <a:cubicBezTo>
                  <a:pt x="156" y="109"/>
                  <a:pt x="155" y="112"/>
                  <a:pt x="155" y="116"/>
                </a:cubicBezTo>
                <a:cubicBezTo>
                  <a:pt x="155" y="119"/>
                  <a:pt x="155" y="121"/>
                  <a:pt x="156" y="124"/>
                </a:cubicBezTo>
                <a:lnTo>
                  <a:pt x="195" y="223"/>
                </a:lnTo>
                <a:lnTo>
                  <a:pt x="232" y="128"/>
                </a:lnTo>
                <a:cubicBezTo>
                  <a:pt x="234" y="121"/>
                  <a:pt x="235" y="116"/>
                  <a:pt x="235" y="112"/>
                </a:cubicBezTo>
                <a:cubicBezTo>
                  <a:pt x="235" y="109"/>
                  <a:pt x="234" y="107"/>
                  <a:pt x="232" y="105"/>
                </a:cubicBezTo>
                <a:cubicBezTo>
                  <a:pt x="229" y="103"/>
                  <a:pt x="224" y="102"/>
                  <a:pt x="217" y="102"/>
                </a:cubicBezTo>
                <a:lnTo>
                  <a:pt x="217" y="95"/>
                </a:lnTo>
                <a:lnTo>
                  <a:pt x="272" y="95"/>
                </a:lnTo>
                <a:lnTo>
                  <a:pt x="272" y="102"/>
                </a:lnTo>
                <a:cubicBezTo>
                  <a:pt x="261" y="104"/>
                  <a:pt x="253" y="111"/>
                  <a:pt x="248" y="124"/>
                </a:cubicBezTo>
                <a:lnTo>
                  <a:pt x="190" y="272"/>
                </a:lnTo>
                <a:lnTo>
                  <a:pt x="182" y="272"/>
                </a:lnTo>
                <a:lnTo>
                  <a:pt x="140" y="162"/>
                </a:lnTo>
                <a:lnTo>
                  <a:pt x="89" y="272"/>
                </a:lnTo>
                <a:lnTo>
                  <a:pt x="83" y="272"/>
                </a:lnTo>
                <a:lnTo>
                  <a:pt x="27" y="128"/>
                </a:lnTo>
                <a:cubicBezTo>
                  <a:pt x="24" y="119"/>
                  <a:pt x="20" y="112"/>
                  <a:pt x="17" y="109"/>
                </a:cubicBezTo>
                <a:cubicBezTo>
                  <a:pt x="13" y="106"/>
                  <a:pt x="8" y="104"/>
                  <a:pt x="0" y="102"/>
                </a:cubicBezTo>
                <a:lnTo>
                  <a:pt x="0" y="95"/>
                </a:lnTo>
                <a:close/>
                <a:moveTo>
                  <a:pt x="2837" y="90"/>
                </a:moveTo>
                <a:lnTo>
                  <a:pt x="2845" y="90"/>
                </a:lnTo>
                <a:lnTo>
                  <a:pt x="2845" y="127"/>
                </a:lnTo>
                <a:cubicBezTo>
                  <a:pt x="2857" y="114"/>
                  <a:pt x="2865" y="107"/>
                  <a:pt x="2867" y="105"/>
                </a:cubicBezTo>
                <a:cubicBezTo>
                  <a:pt x="2873" y="100"/>
                  <a:pt x="2879" y="97"/>
                  <a:pt x="2885" y="94"/>
                </a:cubicBezTo>
                <a:cubicBezTo>
                  <a:pt x="2892" y="91"/>
                  <a:pt x="2898" y="90"/>
                  <a:pt x="2904" y="90"/>
                </a:cubicBezTo>
                <a:cubicBezTo>
                  <a:pt x="2915" y="90"/>
                  <a:pt x="2924" y="93"/>
                  <a:pt x="2932" y="99"/>
                </a:cubicBezTo>
                <a:cubicBezTo>
                  <a:pt x="2940" y="106"/>
                  <a:pt x="2945" y="115"/>
                  <a:pt x="2948" y="127"/>
                </a:cubicBezTo>
                <a:cubicBezTo>
                  <a:pt x="2961" y="112"/>
                  <a:pt x="2971" y="102"/>
                  <a:pt x="2980" y="97"/>
                </a:cubicBezTo>
                <a:cubicBezTo>
                  <a:pt x="2989" y="92"/>
                  <a:pt x="2998" y="90"/>
                  <a:pt x="3008" y="90"/>
                </a:cubicBezTo>
                <a:cubicBezTo>
                  <a:pt x="3017" y="90"/>
                  <a:pt x="3025" y="92"/>
                  <a:pt x="3032" y="97"/>
                </a:cubicBezTo>
                <a:cubicBezTo>
                  <a:pt x="3039" y="102"/>
                  <a:pt x="3045" y="109"/>
                  <a:pt x="3049" y="120"/>
                </a:cubicBezTo>
                <a:cubicBezTo>
                  <a:pt x="3052" y="127"/>
                  <a:pt x="3053" y="139"/>
                  <a:pt x="3053" y="154"/>
                </a:cubicBezTo>
                <a:lnTo>
                  <a:pt x="3053" y="228"/>
                </a:lnTo>
                <a:cubicBezTo>
                  <a:pt x="3053" y="239"/>
                  <a:pt x="3054" y="246"/>
                  <a:pt x="3055" y="250"/>
                </a:cubicBezTo>
                <a:cubicBezTo>
                  <a:pt x="3057" y="253"/>
                  <a:pt x="3059" y="255"/>
                  <a:pt x="3062" y="257"/>
                </a:cubicBezTo>
                <a:cubicBezTo>
                  <a:pt x="3066" y="259"/>
                  <a:pt x="3071" y="260"/>
                  <a:pt x="3079" y="260"/>
                </a:cubicBezTo>
                <a:lnTo>
                  <a:pt x="3079" y="267"/>
                </a:lnTo>
                <a:lnTo>
                  <a:pt x="2994" y="267"/>
                </a:lnTo>
                <a:lnTo>
                  <a:pt x="2994" y="260"/>
                </a:lnTo>
                <a:lnTo>
                  <a:pt x="2998" y="260"/>
                </a:lnTo>
                <a:cubicBezTo>
                  <a:pt x="3005" y="260"/>
                  <a:pt x="3011" y="259"/>
                  <a:pt x="3015" y="256"/>
                </a:cubicBezTo>
                <a:cubicBezTo>
                  <a:pt x="3018" y="254"/>
                  <a:pt x="3020" y="251"/>
                  <a:pt x="3021" y="246"/>
                </a:cubicBezTo>
                <a:cubicBezTo>
                  <a:pt x="3022" y="244"/>
                  <a:pt x="3022" y="238"/>
                  <a:pt x="3022" y="228"/>
                </a:cubicBezTo>
                <a:lnTo>
                  <a:pt x="3022" y="154"/>
                </a:lnTo>
                <a:cubicBezTo>
                  <a:pt x="3022" y="140"/>
                  <a:pt x="3020" y="130"/>
                  <a:pt x="3017" y="124"/>
                </a:cubicBezTo>
                <a:cubicBezTo>
                  <a:pt x="3012" y="116"/>
                  <a:pt x="3004" y="112"/>
                  <a:pt x="2993" y="112"/>
                </a:cubicBezTo>
                <a:cubicBezTo>
                  <a:pt x="2987" y="112"/>
                  <a:pt x="2980" y="114"/>
                  <a:pt x="2973" y="117"/>
                </a:cubicBezTo>
                <a:cubicBezTo>
                  <a:pt x="2967" y="121"/>
                  <a:pt x="2959" y="127"/>
                  <a:pt x="2949" y="136"/>
                </a:cubicBezTo>
                <a:lnTo>
                  <a:pt x="2949" y="138"/>
                </a:lnTo>
                <a:lnTo>
                  <a:pt x="2949" y="146"/>
                </a:lnTo>
                <a:lnTo>
                  <a:pt x="2949" y="228"/>
                </a:lnTo>
                <a:cubicBezTo>
                  <a:pt x="2949" y="240"/>
                  <a:pt x="2950" y="247"/>
                  <a:pt x="2951" y="250"/>
                </a:cubicBezTo>
                <a:cubicBezTo>
                  <a:pt x="2952" y="253"/>
                  <a:pt x="2955" y="255"/>
                  <a:pt x="2958" y="257"/>
                </a:cubicBezTo>
                <a:cubicBezTo>
                  <a:pt x="2962" y="259"/>
                  <a:pt x="2968" y="260"/>
                  <a:pt x="2977" y="260"/>
                </a:cubicBezTo>
                <a:lnTo>
                  <a:pt x="2977" y="267"/>
                </a:lnTo>
                <a:lnTo>
                  <a:pt x="2890" y="267"/>
                </a:lnTo>
                <a:lnTo>
                  <a:pt x="2890" y="260"/>
                </a:lnTo>
                <a:cubicBezTo>
                  <a:pt x="2900" y="260"/>
                  <a:pt x="2906" y="259"/>
                  <a:pt x="2910" y="257"/>
                </a:cubicBezTo>
                <a:cubicBezTo>
                  <a:pt x="2913" y="254"/>
                  <a:pt x="2916" y="251"/>
                  <a:pt x="2917" y="247"/>
                </a:cubicBezTo>
                <a:cubicBezTo>
                  <a:pt x="2918" y="244"/>
                  <a:pt x="2918" y="238"/>
                  <a:pt x="2918" y="228"/>
                </a:cubicBezTo>
                <a:lnTo>
                  <a:pt x="2918" y="154"/>
                </a:lnTo>
                <a:cubicBezTo>
                  <a:pt x="2918" y="140"/>
                  <a:pt x="2916" y="130"/>
                  <a:pt x="2912" y="124"/>
                </a:cubicBezTo>
                <a:cubicBezTo>
                  <a:pt x="2906" y="116"/>
                  <a:pt x="2899" y="112"/>
                  <a:pt x="2889" y="112"/>
                </a:cubicBezTo>
                <a:cubicBezTo>
                  <a:pt x="2882" y="112"/>
                  <a:pt x="2875" y="114"/>
                  <a:pt x="2869" y="117"/>
                </a:cubicBezTo>
                <a:cubicBezTo>
                  <a:pt x="2858" y="123"/>
                  <a:pt x="2850" y="129"/>
                  <a:pt x="2845" y="136"/>
                </a:cubicBezTo>
                <a:lnTo>
                  <a:pt x="2845" y="228"/>
                </a:lnTo>
                <a:cubicBezTo>
                  <a:pt x="2845" y="239"/>
                  <a:pt x="2846" y="247"/>
                  <a:pt x="2847" y="250"/>
                </a:cubicBezTo>
                <a:cubicBezTo>
                  <a:pt x="2849" y="253"/>
                  <a:pt x="2851" y="256"/>
                  <a:pt x="2854" y="258"/>
                </a:cubicBezTo>
                <a:cubicBezTo>
                  <a:pt x="2857" y="259"/>
                  <a:pt x="2863" y="260"/>
                  <a:pt x="2873" y="260"/>
                </a:cubicBezTo>
                <a:lnTo>
                  <a:pt x="2873" y="267"/>
                </a:lnTo>
                <a:lnTo>
                  <a:pt x="2788" y="267"/>
                </a:lnTo>
                <a:lnTo>
                  <a:pt x="2788" y="260"/>
                </a:lnTo>
                <a:cubicBezTo>
                  <a:pt x="2796" y="260"/>
                  <a:pt x="2801" y="259"/>
                  <a:pt x="2804" y="258"/>
                </a:cubicBezTo>
                <a:cubicBezTo>
                  <a:pt x="2807" y="256"/>
                  <a:pt x="2810" y="253"/>
                  <a:pt x="2811" y="249"/>
                </a:cubicBezTo>
                <a:cubicBezTo>
                  <a:pt x="2813" y="246"/>
                  <a:pt x="2814" y="239"/>
                  <a:pt x="2814" y="228"/>
                </a:cubicBezTo>
                <a:lnTo>
                  <a:pt x="2814" y="162"/>
                </a:lnTo>
                <a:cubicBezTo>
                  <a:pt x="2814" y="143"/>
                  <a:pt x="2813" y="131"/>
                  <a:pt x="2812" y="126"/>
                </a:cubicBezTo>
                <a:cubicBezTo>
                  <a:pt x="2811" y="122"/>
                  <a:pt x="2810" y="119"/>
                  <a:pt x="2808" y="117"/>
                </a:cubicBezTo>
                <a:cubicBezTo>
                  <a:pt x="2806" y="116"/>
                  <a:pt x="2804" y="115"/>
                  <a:pt x="2800" y="115"/>
                </a:cubicBezTo>
                <a:cubicBezTo>
                  <a:pt x="2797" y="115"/>
                  <a:pt x="2793" y="116"/>
                  <a:pt x="2788" y="118"/>
                </a:cubicBezTo>
                <a:lnTo>
                  <a:pt x="2785" y="111"/>
                </a:lnTo>
                <a:lnTo>
                  <a:pt x="2837" y="90"/>
                </a:lnTo>
                <a:close/>
                <a:moveTo>
                  <a:pt x="2686" y="90"/>
                </a:moveTo>
                <a:cubicBezTo>
                  <a:pt x="2712" y="90"/>
                  <a:pt x="2733" y="100"/>
                  <a:pt x="2748" y="120"/>
                </a:cubicBezTo>
                <a:cubicBezTo>
                  <a:pt x="2762" y="136"/>
                  <a:pt x="2768" y="156"/>
                  <a:pt x="2768" y="178"/>
                </a:cubicBezTo>
                <a:cubicBezTo>
                  <a:pt x="2768" y="193"/>
                  <a:pt x="2765" y="209"/>
                  <a:pt x="2757" y="224"/>
                </a:cubicBezTo>
                <a:cubicBezTo>
                  <a:pt x="2750" y="240"/>
                  <a:pt x="2740" y="252"/>
                  <a:pt x="2727" y="260"/>
                </a:cubicBezTo>
                <a:cubicBezTo>
                  <a:pt x="2714" y="268"/>
                  <a:pt x="2700" y="272"/>
                  <a:pt x="2684" y="272"/>
                </a:cubicBezTo>
                <a:cubicBezTo>
                  <a:pt x="2658" y="272"/>
                  <a:pt x="2637" y="262"/>
                  <a:pt x="2622" y="241"/>
                </a:cubicBezTo>
                <a:cubicBezTo>
                  <a:pt x="2609" y="224"/>
                  <a:pt x="2603" y="204"/>
                  <a:pt x="2603" y="183"/>
                </a:cubicBezTo>
                <a:cubicBezTo>
                  <a:pt x="2603" y="167"/>
                  <a:pt x="2607" y="151"/>
                  <a:pt x="2614" y="136"/>
                </a:cubicBezTo>
                <a:cubicBezTo>
                  <a:pt x="2622" y="120"/>
                  <a:pt x="2633" y="109"/>
                  <a:pt x="2645" y="101"/>
                </a:cubicBezTo>
                <a:cubicBezTo>
                  <a:pt x="2658" y="94"/>
                  <a:pt x="2672" y="90"/>
                  <a:pt x="2686" y="90"/>
                </a:cubicBezTo>
                <a:close/>
                <a:moveTo>
                  <a:pt x="2509" y="90"/>
                </a:moveTo>
                <a:cubicBezTo>
                  <a:pt x="2526" y="90"/>
                  <a:pt x="2540" y="94"/>
                  <a:pt x="2550" y="103"/>
                </a:cubicBezTo>
                <a:cubicBezTo>
                  <a:pt x="2561" y="112"/>
                  <a:pt x="2567" y="122"/>
                  <a:pt x="2567" y="131"/>
                </a:cubicBezTo>
                <a:cubicBezTo>
                  <a:pt x="2567" y="136"/>
                  <a:pt x="2565" y="140"/>
                  <a:pt x="2562" y="143"/>
                </a:cubicBezTo>
                <a:cubicBezTo>
                  <a:pt x="2559" y="146"/>
                  <a:pt x="2555" y="147"/>
                  <a:pt x="2549" y="147"/>
                </a:cubicBezTo>
                <a:cubicBezTo>
                  <a:pt x="2542" y="147"/>
                  <a:pt x="2536" y="145"/>
                  <a:pt x="2533" y="140"/>
                </a:cubicBezTo>
                <a:cubicBezTo>
                  <a:pt x="2531" y="137"/>
                  <a:pt x="2529" y="132"/>
                  <a:pt x="2528" y="125"/>
                </a:cubicBezTo>
                <a:cubicBezTo>
                  <a:pt x="2528" y="118"/>
                  <a:pt x="2525" y="112"/>
                  <a:pt x="2521" y="108"/>
                </a:cubicBezTo>
                <a:cubicBezTo>
                  <a:pt x="2516" y="104"/>
                  <a:pt x="2510" y="103"/>
                  <a:pt x="2503" y="103"/>
                </a:cubicBezTo>
                <a:cubicBezTo>
                  <a:pt x="2490" y="103"/>
                  <a:pt x="2480" y="107"/>
                  <a:pt x="2472" y="116"/>
                </a:cubicBezTo>
                <a:cubicBezTo>
                  <a:pt x="2462" y="129"/>
                  <a:pt x="2457" y="145"/>
                  <a:pt x="2457" y="165"/>
                </a:cubicBezTo>
                <a:cubicBezTo>
                  <a:pt x="2457" y="185"/>
                  <a:pt x="2462" y="204"/>
                  <a:pt x="2472" y="219"/>
                </a:cubicBezTo>
                <a:cubicBezTo>
                  <a:pt x="2482" y="235"/>
                  <a:pt x="2496" y="243"/>
                  <a:pt x="2513" y="243"/>
                </a:cubicBezTo>
                <a:cubicBezTo>
                  <a:pt x="2525" y="243"/>
                  <a:pt x="2536" y="239"/>
                  <a:pt x="2546" y="230"/>
                </a:cubicBezTo>
                <a:cubicBezTo>
                  <a:pt x="2553" y="224"/>
                  <a:pt x="2560" y="214"/>
                  <a:pt x="2566" y="199"/>
                </a:cubicBezTo>
                <a:lnTo>
                  <a:pt x="2572" y="202"/>
                </a:lnTo>
                <a:cubicBezTo>
                  <a:pt x="2567" y="224"/>
                  <a:pt x="2558" y="242"/>
                  <a:pt x="2544" y="254"/>
                </a:cubicBezTo>
                <a:cubicBezTo>
                  <a:pt x="2531" y="266"/>
                  <a:pt x="2516" y="272"/>
                  <a:pt x="2500" y="272"/>
                </a:cubicBezTo>
                <a:cubicBezTo>
                  <a:pt x="2480" y="272"/>
                  <a:pt x="2463" y="264"/>
                  <a:pt x="2449" y="247"/>
                </a:cubicBezTo>
                <a:cubicBezTo>
                  <a:pt x="2434" y="231"/>
                  <a:pt x="2427" y="209"/>
                  <a:pt x="2427" y="181"/>
                </a:cubicBezTo>
                <a:cubicBezTo>
                  <a:pt x="2427" y="154"/>
                  <a:pt x="2435" y="132"/>
                  <a:pt x="2451" y="115"/>
                </a:cubicBezTo>
                <a:cubicBezTo>
                  <a:pt x="2467" y="98"/>
                  <a:pt x="2486" y="90"/>
                  <a:pt x="2509" y="90"/>
                </a:cubicBezTo>
                <a:close/>
                <a:moveTo>
                  <a:pt x="1709" y="90"/>
                </a:moveTo>
                <a:lnTo>
                  <a:pt x="1717" y="90"/>
                </a:lnTo>
                <a:lnTo>
                  <a:pt x="1717" y="228"/>
                </a:lnTo>
                <a:cubicBezTo>
                  <a:pt x="1717" y="239"/>
                  <a:pt x="1718" y="246"/>
                  <a:pt x="1719" y="249"/>
                </a:cubicBezTo>
                <a:cubicBezTo>
                  <a:pt x="1721" y="253"/>
                  <a:pt x="1723" y="256"/>
                  <a:pt x="1726" y="257"/>
                </a:cubicBezTo>
                <a:cubicBezTo>
                  <a:pt x="1729" y="259"/>
                  <a:pt x="1735" y="260"/>
                  <a:pt x="1743" y="260"/>
                </a:cubicBezTo>
                <a:lnTo>
                  <a:pt x="1743" y="267"/>
                </a:lnTo>
                <a:lnTo>
                  <a:pt x="1660" y="267"/>
                </a:lnTo>
                <a:lnTo>
                  <a:pt x="1660" y="260"/>
                </a:lnTo>
                <a:cubicBezTo>
                  <a:pt x="1668" y="260"/>
                  <a:pt x="1674" y="259"/>
                  <a:pt x="1677" y="258"/>
                </a:cubicBezTo>
                <a:cubicBezTo>
                  <a:pt x="1679" y="256"/>
                  <a:pt x="1682" y="253"/>
                  <a:pt x="1683" y="250"/>
                </a:cubicBezTo>
                <a:cubicBezTo>
                  <a:pt x="1685" y="246"/>
                  <a:pt x="1686" y="239"/>
                  <a:pt x="1686" y="228"/>
                </a:cubicBezTo>
                <a:lnTo>
                  <a:pt x="1686" y="162"/>
                </a:lnTo>
                <a:cubicBezTo>
                  <a:pt x="1686" y="143"/>
                  <a:pt x="1685" y="131"/>
                  <a:pt x="1684" y="126"/>
                </a:cubicBezTo>
                <a:cubicBezTo>
                  <a:pt x="1683" y="122"/>
                  <a:pt x="1682" y="119"/>
                  <a:pt x="1680" y="117"/>
                </a:cubicBezTo>
                <a:cubicBezTo>
                  <a:pt x="1678" y="116"/>
                  <a:pt x="1676" y="115"/>
                  <a:pt x="1672" y="115"/>
                </a:cubicBezTo>
                <a:cubicBezTo>
                  <a:pt x="1669" y="115"/>
                  <a:pt x="1665" y="116"/>
                  <a:pt x="1660" y="118"/>
                </a:cubicBezTo>
                <a:lnTo>
                  <a:pt x="1657" y="111"/>
                </a:lnTo>
                <a:lnTo>
                  <a:pt x="1709" y="90"/>
                </a:lnTo>
                <a:close/>
                <a:moveTo>
                  <a:pt x="1166" y="90"/>
                </a:moveTo>
                <a:cubicBezTo>
                  <a:pt x="1192" y="90"/>
                  <a:pt x="1213" y="100"/>
                  <a:pt x="1228" y="120"/>
                </a:cubicBezTo>
                <a:cubicBezTo>
                  <a:pt x="1242" y="136"/>
                  <a:pt x="1248" y="156"/>
                  <a:pt x="1248" y="178"/>
                </a:cubicBezTo>
                <a:cubicBezTo>
                  <a:pt x="1248" y="193"/>
                  <a:pt x="1245" y="209"/>
                  <a:pt x="1237" y="224"/>
                </a:cubicBezTo>
                <a:cubicBezTo>
                  <a:pt x="1230" y="240"/>
                  <a:pt x="1220" y="252"/>
                  <a:pt x="1207" y="260"/>
                </a:cubicBezTo>
                <a:cubicBezTo>
                  <a:pt x="1194" y="268"/>
                  <a:pt x="1180" y="272"/>
                  <a:pt x="1164" y="272"/>
                </a:cubicBezTo>
                <a:cubicBezTo>
                  <a:pt x="1138" y="272"/>
                  <a:pt x="1117" y="262"/>
                  <a:pt x="1102" y="241"/>
                </a:cubicBezTo>
                <a:cubicBezTo>
                  <a:pt x="1089" y="224"/>
                  <a:pt x="1083" y="204"/>
                  <a:pt x="1083" y="183"/>
                </a:cubicBezTo>
                <a:cubicBezTo>
                  <a:pt x="1083" y="167"/>
                  <a:pt x="1087" y="151"/>
                  <a:pt x="1094" y="136"/>
                </a:cubicBezTo>
                <a:cubicBezTo>
                  <a:pt x="1102" y="120"/>
                  <a:pt x="1113" y="109"/>
                  <a:pt x="1125" y="101"/>
                </a:cubicBezTo>
                <a:cubicBezTo>
                  <a:pt x="1138" y="94"/>
                  <a:pt x="1152" y="90"/>
                  <a:pt x="1166" y="90"/>
                </a:cubicBezTo>
                <a:close/>
                <a:moveTo>
                  <a:pt x="2222" y="20"/>
                </a:moveTo>
                <a:cubicBezTo>
                  <a:pt x="2214" y="20"/>
                  <a:pt x="2206" y="23"/>
                  <a:pt x="2200" y="31"/>
                </a:cubicBezTo>
                <a:cubicBezTo>
                  <a:pt x="2191" y="41"/>
                  <a:pt x="2185" y="58"/>
                  <a:pt x="2181" y="80"/>
                </a:cubicBezTo>
                <a:cubicBezTo>
                  <a:pt x="2178" y="102"/>
                  <a:pt x="2176" y="124"/>
                  <a:pt x="2176" y="146"/>
                </a:cubicBezTo>
                <a:cubicBezTo>
                  <a:pt x="2176" y="181"/>
                  <a:pt x="2181" y="209"/>
                  <a:pt x="2189" y="232"/>
                </a:cubicBezTo>
                <a:cubicBezTo>
                  <a:pt x="2196" y="250"/>
                  <a:pt x="2207" y="259"/>
                  <a:pt x="2221" y="259"/>
                </a:cubicBezTo>
                <a:cubicBezTo>
                  <a:pt x="2228" y="259"/>
                  <a:pt x="2235" y="256"/>
                  <a:pt x="2242" y="250"/>
                </a:cubicBezTo>
                <a:cubicBezTo>
                  <a:pt x="2249" y="244"/>
                  <a:pt x="2255" y="234"/>
                  <a:pt x="2259" y="220"/>
                </a:cubicBezTo>
                <a:cubicBezTo>
                  <a:pt x="2264" y="198"/>
                  <a:pt x="2267" y="168"/>
                  <a:pt x="2267" y="129"/>
                </a:cubicBezTo>
                <a:cubicBezTo>
                  <a:pt x="2267" y="100"/>
                  <a:pt x="2264" y="76"/>
                  <a:pt x="2258" y="56"/>
                </a:cubicBezTo>
                <a:cubicBezTo>
                  <a:pt x="2254" y="42"/>
                  <a:pt x="2248" y="32"/>
                  <a:pt x="2241" y="26"/>
                </a:cubicBezTo>
                <a:cubicBezTo>
                  <a:pt x="2236" y="22"/>
                  <a:pt x="2230" y="20"/>
                  <a:pt x="2222" y="20"/>
                </a:cubicBezTo>
                <a:close/>
                <a:moveTo>
                  <a:pt x="2030" y="20"/>
                </a:moveTo>
                <a:cubicBezTo>
                  <a:pt x="2022" y="20"/>
                  <a:pt x="2014" y="23"/>
                  <a:pt x="2008" y="31"/>
                </a:cubicBezTo>
                <a:cubicBezTo>
                  <a:pt x="1999" y="41"/>
                  <a:pt x="1993" y="58"/>
                  <a:pt x="1989" y="80"/>
                </a:cubicBezTo>
                <a:cubicBezTo>
                  <a:pt x="1986" y="102"/>
                  <a:pt x="1984" y="124"/>
                  <a:pt x="1984" y="146"/>
                </a:cubicBezTo>
                <a:cubicBezTo>
                  <a:pt x="1984" y="181"/>
                  <a:pt x="1989" y="209"/>
                  <a:pt x="1997" y="232"/>
                </a:cubicBezTo>
                <a:cubicBezTo>
                  <a:pt x="2004" y="250"/>
                  <a:pt x="2015" y="259"/>
                  <a:pt x="2029" y="259"/>
                </a:cubicBezTo>
                <a:cubicBezTo>
                  <a:pt x="2036" y="259"/>
                  <a:pt x="2043" y="256"/>
                  <a:pt x="2050" y="250"/>
                </a:cubicBezTo>
                <a:cubicBezTo>
                  <a:pt x="2057" y="244"/>
                  <a:pt x="2063" y="234"/>
                  <a:pt x="2067" y="220"/>
                </a:cubicBezTo>
                <a:cubicBezTo>
                  <a:pt x="2072" y="198"/>
                  <a:pt x="2075" y="168"/>
                  <a:pt x="2075" y="129"/>
                </a:cubicBezTo>
                <a:cubicBezTo>
                  <a:pt x="2075" y="100"/>
                  <a:pt x="2072" y="76"/>
                  <a:pt x="2066" y="56"/>
                </a:cubicBezTo>
                <a:cubicBezTo>
                  <a:pt x="2062" y="42"/>
                  <a:pt x="2056" y="32"/>
                  <a:pt x="2049" y="26"/>
                </a:cubicBezTo>
                <a:cubicBezTo>
                  <a:pt x="2044" y="22"/>
                  <a:pt x="2038" y="20"/>
                  <a:pt x="2030" y="20"/>
                </a:cubicBezTo>
                <a:close/>
                <a:moveTo>
                  <a:pt x="2223" y="7"/>
                </a:moveTo>
                <a:cubicBezTo>
                  <a:pt x="2242" y="7"/>
                  <a:pt x="2260" y="17"/>
                  <a:pt x="2275" y="37"/>
                </a:cubicBezTo>
                <a:cubicBezTo>
                  <a:pt x="2294" y="62"/>
                  <a:pt x="2304" y="95"/>
                  <a:pt x="2304" y="137"/>
                </a:cubicBezTo>
                <a:cubicBezTo>
                  <a:pt x="2304" y="167"/>
                  <a:pt x="2300" y="192"/>
                  <a:pt x="2291" y="212"/>
                </a:cubicBezTo>
                <a:cubicBezTo>
                  <a:pt x="2283" y="233"/>
                  <a:pt x="2272" y="248"/>
                  <a:pt x="2259" y="257"/>
                </a:cubicBezTo>
                <a:cubicBezTo>
                  <a:pt x="2246" y="267"/>
                  <a:pt x="2233" y="271"/>
                  <a:pt x="2221" y="271"/>
                </a:cubicBezTo>
                <a:cubicBezTo>
                  <a:pt x="2196" y="271"/>
                  <a:pt x="2176" y="257"/>
                  <a:pt x="2160" y="228"/>
                </a:cubicBezTo>
                <a:cubicBezTo>
                  <a:pt x="2146" y="204"/>
                  <a:pt x="2140" y="175"/>
                  <a:pt x="2140" y="141"/>
                </a:cubicBezTo>
                <a:cubicBezTo>
                  <a:pt x="2140" y="112"/>
                  <a:pt x="2144" y="87"/>
                  <a:pt x="2153" y="66"/>
                </a:cubicBezTo>
                <a:cubicBezTo>
                  <a:pt x="2162" y="45"/>
                  <a:pt x="2173" y="30"/>
                  <a:pt x="2188" y="19"/>
                </a:cubicBezTo>
                <a:cubicBezTo>
                  <a:pt x="2199" y="11"/>
                  <a:pt x="2211" y="7"/>
                  <a:pt x="2223" y="7"/>
                </a:cubicBezTo>
                <a:close/>
                <a:moveTo>
                  <a:pt x="2031" y="7"/>
                </a:moveTo>
                <a:cubicBezTo>
                  <a:pt x="2050" y="7"/>
                  <a:pt x="2068" y="17"/>
                  <a:pt x="2083" y="37"/>
                </a:cubicBezTo>
                <a:cubicBezTo>
                  <a:pt x="2102" y="62"/>
                  <a:pt x="2112" y="95"/>
                  <a:pt x="2112" y="137"/>
                </a:cubicBezTo>
                <a:cubicBezTo>
                  <a:pt x="2112" y="167"/>
                  <a:pt x="2108" y="192"/>
                  <a:pt x="2099" y="212"/>
                </a:cubicBezTo>
                <a:cubicBezTo>
                  <a:pt x="2091" y="233"/>
                  <a:pt x="2080" y="248"/>
                  <a:pt x="2067" y="257"/>
                </a:cubicBezTo>
                <a:cubicBezTo>
                  <a:pt x="2054" y="267"/>
                  <a:pt x="2041" y="271"/>
                  <a:pt x="2029" y="271"/>
                </a:cubicBezTo>
                <a:cubicBezTo>
                  <a:pt x="2004" y="271"/>
                  <a:pt x="1984" y="257"/>
                  <a:pt x="1968" y="228"/>
                </a:cubicBezTo>
                <a:cubicBezTo>
                  <a:pt x="1954" y="204"/>
                  <a:pt x="1948" y="175"/>
                  <a:pt x="1948" y="141"/>
                </a:cubicBezTo>
                <a:cubicBezTo>
                  <a:pt x="1948" y="112"/>
                  <a:pt x="1952" y="87"/>
                  <a:pt x="1961" y="66"/>
                </a:cubicBezTo>
                <a:cubicBezTo>
                  <a:pt x="1970" y="45"/>
                  <a:pt x="1981" y="30"/>
                  <a:pt x="1996" y="19"/>
                </a:cubicBezTo>
                <a:cubicBezTo>
                  <a:pt x="2007" y="11"/>
                  <a:pt x="2019" y="7"/>
                  <a:pt x="2031" y="7"/>
                </a:cubicBezTo>
                <a:close/>
                <a:moveTo>
                  <a:pt x="1849" y="7"/>
                </a:moveTo>
                <a:lnTo>
                  <a:pt x="1855" y="7"/>
                </a:lnTo>
                <a:lnTo>
                  <a:pt x="1855" y="222"/>
                </a:lnTo>
                <a:cubicBezTo>
                  <a:pt x="1855" y="236"/>
                  <a:pt x="1855" y="245"/>
                  <a:pt x="1857" y="249"/>
                </a:cubicBezTo>
                <a:cubicBezTo>
                  <a:pt x="1858" y="252"/>
                  <a:pt x="1860" y="255"/>
                  <a:pt x="1864" y="257"/>
                </a:cubicBezTo>
                <a:cubicBezTo>
                  <a:pt x="1868" y="259"/>
                  <a:pt x="1875" y="260"/>
                  <a:pt x="1887" y="260"/>
                </a:cubicBezTo>
                <a:lnTo>
                  <a:pt x="1887" y="267"/>
                </a:lnTo>
                <a:lnTo>
                  <a:pt x="1791" y="267"/>
                </a:lnTo>
                <a:lnTo>
                  <a:pt x="1791" y="260"/>
                </a:lnTo>
                <a:cubicBezTo>
                  <a:pt x="1803" y="260"/>
                  <a:pt x="1811" y="259"/>
                  <a:pt x="1815" y="257"/>
                </a:cubicBezTo>
                <a:cubicBezTo>
                  <a:pt x="1818" y="255"/>
                  <a:pt x="1820" y="253"/>
                  <a:pt x="1822" y="249"/>
                </a:cubicBezTo>
                <a:cubicBezTo>
                  <a:pt x="1823" y="246"/>
                  <a:pt x="1824" y="237"/>
                  <a:pt x="1824" y="222"/>
                </a:cubicBezTo>
                <a:lnTo>
                  <a:pt x="1824" y="85"/>
                </a:lnTo>
                <a:cubicBezTo>
                  <a:pt x="1824" y="66"/>
                  <a:pt x="1823" y="54"/>
                  <a:pt x="1822" y="49"/>
                </a:cubicBezTo>
                <a:cubicBezTo>
                  <a:pt x="1821" y="45"/>
                  <a:pt x="1820" y="42"/>
                  <a:pt x="1817" y="40"/>
                </a:cubicBezTo>
                <a:cubicBezTo>
                  <a:pt x="1815" y="38"/>
                  <a:pt x="1812" y="37"/>
                  <a:pt x="1809" y="37"/>
                </a:cubicBezTo>
                <a:cubicBezTo>
                  <a:pt x="1804" y="37"/>
                  <a:pt x="1798" y="39"/>
                  <a:pt x="1790" y="43"/>
                </a:cubicBezTo>
                <a:lnTo>
                  <a:pt x="1787" y="37"/>
                </a:lnTo>
                <a:lnTo>
                  <a:pt x="1849" y="7"/>
                </a:lnTo>
                <a:close/>
                <a:moveTo>
                  <a:pt x="1701" y="0"/>
                </a:moveTo>
                <a:cubicBezTo>
                  <a:pt x="1707" y="0"/>
                  <a:pt x="1711" y="2"/>
                  <a:pt x="1715" y="6"/>
                </a:cubicBezTo>
                <a:cubicBezTo>
                  <a:pt x="1719" y="9"/>
                  <a:pt x="1720" y="14"/>
                  <a:pt x="1720" y="19"/>
                </a:cubicBezTo>
                <a:cubicBezTo>
                  <a:pt x="1720" y="24"/>
                  <a:pt x="1719" y="29"/>
                  <a:pt x="1715" y="33"/>
                </a:cubicBezTo>
                <a:cubicBezTo>
                  <a:pt x="1711" y="36"/>
                  <a:pt x="1707" y="38"/>
                  <a:pt x="1701" y="38"/>
                </a:cubicBezTo>
                <a:cubicBezTo>
                  <a:pt x="1696" y="38"/>
                  <a:pt x="1692" y="36"/>
                  <a:pt x="1688" y="33"/>
                </a:cubicBezTo>
                <a:cubicBezTo>
                  <a:pt x="1684" y="29"/>
                  <a:pt x="1682" y="24"/>
                  <a:pt x="1682" y="19"/>
                </a:cubicBezTo>
                <a:cubicBezTo>
                  <a:pt x="1682" y="14"/>
                  <a:pt x="1684" y="9"/>
                  <a:pt x="1688" y="6"/>
                </a:cubicBezTo>
                <a:cubicBezTo>
                  <a:pt x="1692" y="2"/>
                  <a:pt x="1696" y="0"/>
                  <a:pt x="1701" y="0"/>
                </a:cubicBezTo>
                <a:close/>
              </a:path>
            </a:pathLst>
          </a:custGeom>
          <a:solidFill>
            <a:srgbClr val="F2F2F2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en-US"/>
            </a:defPPr>
            <a:lvl1pPr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1pPr>
            <a:lvl2pPr marL="4572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2pPr>
            <a:lvl3pPr marL="9144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3pPr>
            <a:lvl4pPr marL="13716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4pPr>
            <a:lvl5pPr marL="1828800" algn="l" defTabSz="457200" rtl="0" eaLnBrk="0" fontAlgn="base" hangingPunct="0">
              <a:spcBef>
                <a:spcPct val="0"/>
              </a:spcBef>
              <a:spcAft>
                <a:spcPct val="0"/>
              </a:spcAft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kern="120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lvl9pPr>
          </a:lstStyle>
          <a:p>
            <a:endParaRPr lang="zh-CN" altLang="en-US"/>
          </a:p>
        </p:txBody>
      </p:sp>
      <p:grpSp>
        <p:nvGrpSpPr>
          <p:cNvPr id="10" name="组合 9"/>
          <p:cNvGrpSpPr/>
          <p:nvPr/>
        </p:nvGrpSpPr>
        <p:grpSpPr>
          <a:xfrm>
            <a:off x="2095583" y="3134764"/>
            <a:ext cx="8377238" cy="683528"/>
            <a:chOff x="2111375" y="3575735"/>
            <a:chExt cx="8377238" cy="683528"/>
          </a:xfrm>
        </p:grpSpPr>
        <p:sp>
          <p:nvSpPr>
            <p:cNvPr id="11" name="Rectangle 9"/>
            <p:cNvSpPr>
              <a:spLocks noChangeArrowheads="1"/>
            </p:cNvSpPr>
            <p:nvPr/>
          </p:nvSpPr>
          <p:spPr bwMode="auto">
            <a:xfrm>
              <a:off x="2927350" y="3575735"/>
              <a:ext cx="756126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itchFamily="34" charset="-122"/>
                  <a:ea typeface="微软雅黑" pitchFamily="34" charset="-122"/>
                </a:rPr>
                <a:t>会通过实验探究二力平衡的条件。 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(</a:t>
              </a:r>
              <a:r>
                <a:rPr lang="zh-CN" altLang="zh-CN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重点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)</a:t>
              </a:r>
            </a:p>
          </p:txBody>
        </p:sp>
        <p:grpSp>
          <p:nvGrpSpPr>
            <p:cNvPr id="12" name="组合 1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13" name="椭圆 1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FFDB81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itchFamily="34" charset="-122"/>
                    <a:ea typeface="微软雅黑" pitchFamily="34" charset="-122"/>
                    <a:cs typeface="Arial" panose="020B0604020202020204" pitchFamily="34" charset="0"/>
                  </a:rPr>
                  <a:t>02</a:t>
                </a:r>
                <a:endParaRPr kumimoji="1" lang="zh-CN" altLang="en-US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5" name="组合 14"/>
          <p:cNvGrpSpPr/>
          <p:nvPr/>
        </p:nvGrpSpPr>
        <p:grpSpPr>
          <a:xfrm>
            <a:off x="2089233" y="2000604"/>
            <a:ext cx="8743950" cy="700088"/>
            <a:chOff x="2105025" y="2441575"/>
            <a:chExt cx="8743950" cy="700088"/>
          </a:xfrm>
        </p:grpSpPr>
        <p:sp>
          <p:nvSpPr>
            <p:cNvPr id="16" name="矩形 1"/>
            <p:cNvSpPr>
              <a:spLocks noChangeArrowheads="1"/>
            </p:cNvSpPr>
            <p:nvPr/>
          </p:nvSpPr>
          <p:spPr bwMode="auto">
            <a:xfrm>
              <a:off x="2927350" y="2459722"/>
              <a:ext cx="7921625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>
                <a:lnSpc>
                  <a:spcPct val="150000"/>
                </a:lnSpc>
                <a:buNone/>
              </a:pPr>
              <a:r>
                <a:rPr lang="zh-CN" altLang="zh-CN" sz="2400" dirty="0">
                  <a:latin typeface="微软雅黑" pitchFamily="34" charset="-122"/>
                  <a:ea typeface="微软雅黑" pitchFamily="34" charset="-122"/>
                </a:rPr>
                <a:t>知道受力平衡，知道什么是多力平衡和二力平衡</a:t>
              </a:r>
              <a:r>
                <a:rPr lang="zh-CN" altLang="en-US" sz="2400" dirty="0">
                  <a:latin typeface="微软雅黑" pitchFamily="34" charset="-122"/>
                  <a:ea typeface="微软雅黑" pitchFamily="34" charset="-122"/>
                </a:rPr>
                <a:t>。</a:t>
              </a:r>
              <a:endParaRPr lang="zh-CN" altLang="en-US" sz="24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endParaRPr>
            </a:p>
          </p:txBody>
        </p:sp>
        <p:grpSp>
          <p:nvGrpSpPr>
            <p:cNvPr id="17" name="组合 16"/>
            <p:cNvGrpSpPr/>
            <p:nvPr/>
          </p:nvGrpSpPr>
          <p:grpSpPr bwMode="auto">
            <a:xfrm>
              <a:off x="2105025" y="2441575"/>
              <a:ext cx="698500" cy="700088"/>
              <a:chOff x="6971705" y="1503806"/>
              <a:chExt cx="717385" cy="717385"/>
            </a:xfrm>
          </p:grpSpPr>
          <p:sp>
            <p:nvSpPr>
              <p:cNvPr id="18" name="椭圆 17"/>
              <p:cNvSpPr/>
              <p:nvPr/>
            </p:nvSpPr>
            <p:spPr>
              <a:xfrm>
                <a:off x="6971705" y="1503806"/>
                <a:ext cx="717385" cy="717385"/>
              </a:xfrm>
              <a:prstGeom prst="ellipse">
                <a:avLst/>
              </a:prstGeom>
              <a:solidFill>
                <a:srgbClr val="228989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19" name="文本框 7"/>
              <p:cNvSpPr txBox="1">
                <a:spLocks noChangeArrowheads="1"/>
              </p:cNvSpPr>
              <p:nvPr/>
            </p:nvSpPr>
            <p:spPr bwMode="auto">
              <a:xfrm>
                <a:off x="7019898" y="1585499"/>
                <a:ext cx="621001" cy="5361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itchFamily="34" charset="-122"/>
                    <a:ea typeface="微软雅黑" pitchFamily="34" charset="-122"/>
                    <a:cs typeface="Arial" panose="020B0604020202020204" pitchFamily="34" charset="0"/>
                  </a:rPr>
                  <a:t>01</a:t>
                </a:r>
                <a:endParaRPr kumimoji="1" lang="zh-CN" altLang="en-US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5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6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28" name="矩形 27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29" name="矩形 28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27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学习目标</a:t>
              </a:r>
            </a:p>
          </p:txBody>
        </p:sp>
      </p:grpSp>
      <p:grpSp>
        <p:nvGrpSpPr>
          <p:cNvPr id="20" name="组合 19"/>
          <p:cNvGrpSpPr/>
          <p:nvPr/>
        </p:nvGrpSpPr>
        <p:grpSpPr>
          <a:xfrm>
            <a:off x="2070685" y="4284808"/>
            <a:ext cx="8377238" cy="683529"/>
            <a:chOff x="2111375" y="3575734"/>
            <a:chExt cx="8377238" cy="683529"/>
          </a:xfrm>
        </p:grpSpPr>
        <p:sp>
          <p:nvSpPr>
            <p:cNvPr id="21" name="Rectangle 9"/>
            <p:cNvSpPr>
              <a:spLocks noChangeArrowheads="1"/>
            </p:cNvSpPr>
            <p:nvPr/>
          </p:nvSpPr>
          <p:spPr bwMode="auto">
            <a:xfrm>
              <a:off x="2927350" y="3575734"/>
              <a:ext cx="7561263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5pPr>
              <a:lvl6pPr marL="25146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6pPr>
              <a:lvl7pPr marL="29718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7pPr>
              <a:lvl8pPr marL="34290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8pPr>
              <a:lvl9pPr marL="3886200" indent="-228600" defTabSz="4572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</a:defRPr>
              </a:lvl9pPr>
            </a:lstStyle>
            <a:p>
              <a:pPr eaLnBrk="1" hangingPunct="1">
                <a:lnSpc>
                  <a:spcPct val="150000"/>
                </a:lnSpc>
                <a:buNone/>
              </a:pPr>
              <a:r>
                <a:rPr lang="zh-CN" altLang="en-US" sz="2400" dirty="0">
                  <a:latin typeface="微软雅黑" pitchFamily="34" charset="-122"/>
                  <a:ea typeface="微软雅黑" pitchFamily="34" charset="-122"/>
                </a:rPr>
                <a:t>能用二力平衡解决实际问题。 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(</a:t>
              </a:r>
              <a:r>
                <a:rPr lang="zh-CN" altLang="en-US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难点</a:t>
              </a:r>
              <a:r>
                <a:rPr lang="en-US" altLang="zh-CN" sz="24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</a:rPr>
                <a:t>)</a:t>
              </a:r>
            </a:p>
          </p:txBody>
        </p:sp>
        <p:grpSp>
          <p:nvGrpSpPr>
            <p:cNvPr id="22" name="组合 21"/>
            <p:cNvGrpSpPr/>
            <p:nvPr/>
          </p:nvGrpSpPr>
          <p:grpSpPr bwMode="auto">
            <a:xfrm>
              <a:off x="2111375" y="3579813"/>
              <a:ext cx="682625" cy="679450"/>
              <a:chOff x="7003603" y="4439327"/>
              <a:chExt cx="717385" cy="717385"/>
            </a:xfrm>
          </p:grpSpPr>
          <p:sp>
            <p:nvSpPr>
              <p:cNvPr id="23" name="椭圆 22"/>
              <p:cNvSpPr/>
              <p:nvPr/>
            </p:nvSpPr>
            <p:spPr>
              <a:xfrm>
                <a:off x="7003603" y="4439327"/>
                <a:ext cx="717385" cy="717385"/>
              </a:xfrm>
              <a:prstGeom prst="ellipse">
                <a:avLst/>
              </a:prstGeom>
              <a:solidFill>
                <a:srgbClr val="00B0F0"/>
              </a:solidFill>
              <a:ln w="28575">
                <a:solidFill>
                  <a:schemeClr val="bg1"/>
                </a:solidFill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kumimoji="1" lang="zh-CN" altLang="en-US" sz="2800" dirty="0">
                  <a:solidFill>
                    <a:prstClr val="white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  <p:sp>
            <p:nvSpPr>
              <p:cNvPr id="24" name="文本框 11"/>
              <p:cNvSpPr txBox="1">
                <a:spLocks noChangeArrowheads="1"/>
              </p:cNvSpPr>
              <p:nvPr/>
            </p:nvSpPr>
            <p:spPr bwMode="auto">
              <a:xfrm>
                <a:off x="7044575" y="4521020"/>
                <a:ext cx="635443" cy="5524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90000"/>
                  </a:lnSpc>
                  <a:spcBef>
                    <a:spcPts val="1000"/>
                  </a:spcBef>
                  <a:buFont typeface="Arial" panose="020B0604020202020204" pitchFamily="34" charset="0"/>
                  <a:buChar char="•"/>
                  <a:defRPr sz="28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1pPr>
                <a:lvl2pPr marL="742950" indent="-28575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4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2pPr>
                <a:lvl3pPr marL="11430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 sz="2000"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3pPr>
                <a:lvl4pPr marL="16002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4pPr>
                <a:lvl5pPr marL="2057400" indent="-228600">
                  <a:lnSpc>
                    <a:spcPct val="90000"/>
                  </a:lnSpc>
                  <a:spcBef>
                    <a:spcPts val="500"/>
                  </a:spcBef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5pPr>
                <a:lvl6pPr marL="25146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6pPr>
                <a:lvl7pPr marL="29718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7pPr>
                <a:lvl8pPr marL="34290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8pPr>
                <a:lvl9pPr marL="3886200" indent="-228600" defTabSz="457200" eaLnBrk="0" fontAlgn="base" hangingPunct="0">
                  <a:lnSpc>
                    <a:spcPct val="90000"/>
                  </a:lnSpc>
                  <a:spcBef>
                    <a:spcPts val="500"/>
                  </a:spcBef>
                  <a:spcAft>
                    <a:spcPct val="0"/>
                  </a:spcAft>
                  <a:buFont typeface="Arial" panose="020B0604020202020204" pitchFamily="34" charset="0"/>
                  <a:buChar char="•"/>
                  <a:defRPr>
                    <a:solidFill>
                      <a:schemeClr val="tx1"/>
                    </a:solidFill>
                    <a:latin typeface="Calibri" panose="020F0502020204030204" pitchFamily="34" charset="0"/>
                  </a:defRPr>
                </a:lvl9pPr>
              </a:lstStyle>
              <a:p>
                <a:pPr algn="ctr" eaLnBrk="1" hangingPunct="1">
                  <a:lnSpc>
                    <a:spcPct val="100000"/>
                  </a:lnSpc>
                  <a:spcBef>
                    <a:spcPct val="0"/>
                  </a:spcBef>
                  <a:buFontTx/>
                  <a:buNone/>
                </a:pPr>
                <a:r>
                  <a:rPr kumimoji="1" lang="en-US" altLang="zh-CN" dirty="0">
                    <a:solidFill>
                      <a:srgbClr val="FFFFFF"/>
                    </a:solidFill>
                    <a:latin typeface="微软雅黑" pitchFamily="34" charset="-122"/>
                    <a:ea typeface="微软雅黑" pitchFamily="34" charset="-122"/>
                    <a:cs typeface="Arial" panose="020B0604020202020204" pitchFamily="34" charset="0"/>
                  </a:rPr>
                  <a:t>03</a:t>
                </a:r>
                <a:endParaRPr kumimoji="1" lang="zh-CN" altLang="en-US" dirty="0">
                  <a:solidFill>
                    <a:srgbClr val="FFFFFF"/>
                  </a:solidFill>
                  <a:latin typeface="微软雅黑" pitchFamily="34" charset="-122"/>
                  <a:ea typeface="微软雅黑" pitchFamily="34" charset="-122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524283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5">
            <a:extLst>
              <a:ext uri="{FF2B5EF4-FFF2-40B4-BE49-F238E27FC236}">
                <a16:creationId xmlns:a16="http://schemas.microsoft.com/office/drawing/2014/main" id="{24BE1658-C9A5-470D-BA26-B8BA85ED1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55440" y="1268760"/>
            <a:ext cx="10026844" cy="1243413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请大家观察桌面上的书，挂在天花板上的电灯，平直公路上匀速行驶的汽车，分析它们的运动状态和受力情况。</a:t>
            </a:r>
          </a:p>
        </p:txBody>
      </p:sp>
      <p:grpSp>
        <p:nvGrpSpPr>
          <p:cNvPr id="4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5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7" name="矩形 6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8" name="矩形 7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6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力的平衡</a:t>
              </a:r>
            </a:p>
          </p:txBody>
        </p:sp>
      </p:grpSp>
      <p:pic>
        <p:nvPicPr>
          <p:cNvPr id="9" name="图片 8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0"/>
          <a:stretch/>
        </p:blipFill>
        <p:spPr>
          <a:xfrm>
            <a:off x="1415480" y="2995386"/>
            <a:ext cx="3502893" cy="3186650"/>
          </a:xfrm>
          <a:prstGeom prst="rect">
            <a:avLst/>
          </a:prstGeom>
        </p:spPr>
      </p:pic>
      <p:pic>
        <p:nvPicPr>
          <p:cNvPr id="10" name="图片 9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02" b="9076"/>
          <a:stretch/>
        </p:blipFill>
        <p:spPr>
          <a:xfrm>
            <a:off x="5807507" y="2995386"/>
            <a:ext cx="4969013" cy="3186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073333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" name="图片 33"/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5502" b="9076"/>
          <a:stretch/>
        </p:blipFill>
        <p:spPr>
          <a:xfrm>
            <a:off x="5519936" y="1486823"/>
            <a:ext cx="4969013" cy="3186650"/>
          </a:xfrm>
          <a:prstGeom prst="rect">
            <a:avLst/>
          </a:prstGeom>
        </p:spPr>
      </p:pic>
      <p:pic>
        <p:nvPicPr>
          <p:cNvPr id="33" name="图片 3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00"/>
          <a:stretch/>
        </p:blipFill>
        <p:spPr>
          <a:xfrm>
            <a:off x="1167567" y="1464972"/>
            <a:ext cx="3502893" cy="3186650"/>
          </a:xfrm>
          <a:prstGeom prst="rect">
            <a:avLst/>
          </a:prstGeom>
        </p:spPr>
      </p:pic>
      <p:sp>
        <p:nvSpPr>
          <p:cNvPr id="20" name="Text Box 41">
            <a:extLst>
              <a:ext uri="{FF2B5EF4-FFF2-40B4-BE49-F238E27FC236}">
                <a16:creationId xmlns:a16="http://schemas.microsoft.com/office/drawing/2014/main" id="{A5725880-E033-41A4-A1BF-5560EC938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5053" y="5467294"/>
            <a:ext cx="2759724" cy="553994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none" lIns="121917" tIns="60958" rIns="121917" bIns="60958">
            <a:spAutoFit/>
          </a:bodyPr>
          <a:lstStyle>
            <a:defPPr>
              <a:defRPr lang="zh-CN"/>
            </a:defPPr>
            <a:lvl1pPr eaLnBrk="0" hangingPunct="0">
              <a:buNone/>
              <a:defRPr sz="2800">
                <a:solidFill>
                  <a:srgbClr val="00808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软雅黑" pitchFamily="34" charset="-122"/>
                <a:ea typeface="微软雅黑" pitchFamily="34" charset="-122"/>
              </a:defRPr>
            </a:lvl1pPr>
            <a:lvl2pPr eaLnBrk="0" hangingPunct="0"/>
            <a:lvl3pPr eaLnBrk="0" hangingPunct="0"/>
            <a:lvl4pPr eaLnBrk="0" hangingPunct="0"/>
            <a:lvl5pPr eaLnBrk="0" hangingPunct="0"/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</a:lvl9pPr>
          </a:lstStyle>
          <a:p>
            <a:r>
              <a:rPr lang="zh-CN" altLang="en-US" dirty="0">
                <a:solidFill>
                  <a:srgbClr val="FF0000"/>
                </a:solidFill>
              </a:rPr>
              <a:t>匀速</a:t>
            </a:r>
            <a:r>
              <a:rPr lang="zh-CN" altLang="en-US" dirty="0"/>
              <a:t>行驶</a:t>
            </a:r>
            <a:r>
              <a:rPr lang="zh-CN" altLang="en-US" dirty="0">
                <a:solidFill>
                  <a:schemeClr val="tx1"/>
                </a:solidFill>
              </a:rPr>
              <a:t>的汽车</a:t>
            </a:r>
          </a:p>
        </p:txBody>
      </p:sp>
      <p:grpSp>
        <p:nvGrpSpPr>
          <p:cNvPr id="21" name="Group 8"/>
          <p:cNvGrpSpPr>
            <a:grpSpLocks/>
          </p:cNvGrpSpPr>
          <p:nvPr/>
        </p:nvGrpSpPr>
        <p:grpSpPr bwMode="auto">
          <a:xfrm>
            <a:off x="2922189" y="2994795"/>
            <a:ext cx="812800" cy="1623484"/>
            <a:chOff x="798" y="1131"/>
            <a:chExt cx="384" cy="767"/>
          </a:xfrm>
        </p:grpSpPr>
        <p:sp>
          <p:nvSpPr>
            <p:cNvPr id="10267" name="Line 9"/>
            <p:cNvSpPr>
              <a:spLocks noChangeShapeType="1"/>
            </p:cNvSpPr>
            <p:nvPr/>
          </p:nvSpPr>
          <p:spPr bwMode="auto">
            <a:xfrm>
              <a:off x="798" y="1131"/>
              <a:ext cx="0" cy="767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68" name="Text Box 10"/>
            <p:cNvSpPr txBox="1">
              <a:spLocks noChangeArrowheads="1"/>
            </p:cNvSpPr>
            <p:nvPr/>
          </p:nvSpPr>
          <p:spPr bwMode="auto">
            <a:xfrm>
              <a:off x="846" y="1536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G</a:t>
              </a:r>
            </a:p>
          </p:txBody>
        </p:sp>
      </p:grpSp>
      <p:grpSp>
        <p:nvGrpSpPr>
          <p:cNvPr id="24" name="Group 11"/>
          <p:cNvGrpSpPr>
            <a:grpSpLocks/>
          </p:cNvGrpSpPr>
          <p:nvPr/>
        </p:nvGrpSpPr>
        <p:grpSpPr bwMode="auto">
          <a:xfrm>
            <a:off x="2922189" y="1532178"/>
            <a:ext cx="829733" cy="1447800"/>
            <a:chOff x="798" y="420"/>
            <a:chExt cx="392" cy="684"/>
          </a:xfrm>
        </p:grpSpPr>
        <p:sp>
          <p:nvSpPr>
            <p:cNvPr id="10265" name="Line 12"/>
            <p:cNvSpPr>
              <a:spLocks noChangeShapeType="1"/>
            </p:cNvSpPr>
            <p:nvPr/>
          </p:nvSpPr>
          <p:spPr bwMode="auto">
            <a:xfrm flipV="1">
              <a:off x="798" y="432"/>
              <a:ext cx="0" cy="672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66" name="Text Box 13"/>
            <p:cNvSpPr txBox="1">
              <a:spLocks noChangeArrowheads="1"/>
            </p:cNvSpPr>
            <p:nvPr/>
          </p:nvSpPr>
          <p:spPr bwMode="auto">
            <a:xfrm>
              <a:off x="854" y="420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F</a:t>
              </a:r>
            </a:p>
          </p:txBody>
        </p:sp>
      </p:grpSp>
      <p:sp>
        <p:nvSpPr>
          <p:cNvPr id="27" name="Oval 14"/>
          <p:cNvSpPr>
            <a:spLocks noChangeArrowheads="1"/>
          </p:cNvSpPr>
          <p:nvPr/>
        </p:nvSpPr>
        <p:spPr bwMode="auto">
          <a:xfrm>
            <a:off x="2841756" y="2927061"/>
            <a:ext cx="154517" cy="15451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1917" tIns="60958" rIns="121917" bIns="60958" anchor="ctr"/>
          <a:lstStyle/>
          <a:p>
            <a:pPr eaLnBrk="1" hangingPunct="1">
              <a:buFont typeface="Arial" pitchFamily="34" charset="0"/>
              <a:buNone/>
            </a:pPr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  <p:sp>
        <p:nvSpPr>
          <p:cNvPr id="28" name="Text Box 39">
            <a:extLst>
              <a:ext uri="{FF2B5EF4-FFF2-40B4-BE49-F238E27FC236}">
                <a16:creationId xmlns:a16="http://schemas.microsoft.com/office/drawing/2014/main" id="{695FD826-B725-4AFA-AC0E-E43B9ED279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03000" y="5467294"/>
            <a:ext cx="2041578" cy="553994"/>
          </a:xfrm>
          <a:prstGeom prst="rect">
            <a:avLst/>
          </a:prstGeom>
          <a:noFill/>
          <a:ln w="9525">
            <a:noFill/>
            <a:miter lim="800000"/>
          </a:ln>
          <a:effectLst/>
        </p:spPr>
        <p:txBody>
          <a:bodyPr vert="horz" wrap="none" lIns="121917" tIns="60958" rIns="121917" bIns="60958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>
              <a:buFont typeface="Arial" panose="020B0604020202020204" pitchFamily="34" charset="0"/>
              <a:buNone/>
              <a:defRPr/>
            </a:pPr>
            <a:r>
              <a:rPr lang="zh-CN" altLang="en-US" sz="2800" dirty="0">
                <a:solidFill>
                  <a:srgbClr val="00808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微软雅黑" pitchFamily="34" charset="-122"/>
                <a:ea typeface="微软雅黑" pitchFamily="34" charset="-122"/>
              </a:rPr>
              <a:t>静止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的电灯</a:t>
            </a:r>
          </a:p>
        </p:txBody>
      </p:sp>
      <p:grpSp>
        <p:nvGrpSpPr>
          <p:cNvPr id="29" name="Group 8"/>
          <p:cNvGrpSpPr>
            <a:grpSpLocks/>
          </p:cNvGrpSpPr>
          <p:nvPr/>
        </p:nvGrpSpPr>
        <p:grpSpPr bwMode="auto">
          <a:xfrm>
            <a:off x="8173315" y="3665406"/>
            <a:ext cx="812800" cy="1623484"/>
            <a:chOff x="798" y="1131"/>
            <a:chExt cx="384" cy="767"/>
          </a:xfrm>
        </p:grpSpPr>
        <p:sp>
          <p:nvSpPr>
            <p:cNvPr id="10263" name="Line 9"/>
            <p:cNvSpPr>
              <a:spLocks noChangeShapeType="1"/>
            </p:cNvSpPr>
            <p:nvPr/>
          </p:nvSpPr>
          <p:spPr bwMode="auto">
            <a:xfrm>
              <a:off x="798" y="1131"/>
              <a:ext cx="0" cy="767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64" name="Text Box 10"/>
            <p:cNvSpPr txBox="1">
              <a:spLocks noChangeArrowheads="1"/>
            </p:cNvSpPr>
            <p:nvPr/>
          </p:nvSpPr>
          <p:spPr bwMode="auto">
            <a:xfrm>
              <a:off x="846" y="1536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G</a:t>
              </a:r>
            </a:p>
          </p:txBody>
        </p:sp>
      </p:grpSp>
      <p:grpSp>
        <p:nvGrpSpPr>
          <p:cNvPr id="32" name="Group 11"/>
          <p:cNvGrpSpPr>
            <a:grpSpLocks/>
          </p:cNvGrpSpPr>
          <p:nvPr/>
        </p:nvGrpSpPr>
        <p:grpSpPr bwMode="auto">
          <a:xfrm>
            <a:off x="8173315" y="2213372"/>
            <a:ext cx="812800" cy="1437217"/>
            <a:chOff x="798" y="425"/>
            <a:chExt cx="384" cy="679"/>
          </a:xfrm>
        </p:grpSpPr>
        <p:sp>
          <p:nvSpPr>
            <p:cNvPr id="10261" name="Line 12"/>
            <p:cNvSpPr>
              <a:spLocks noChangeShapeType="1"/>
            </p:cNvSpPr>
            <p:nvPr/>
          </p:nvSpPr>
          <p:spPr bwMode="auto">
            <a:xfrm flipV="1">
              <a:off x="798" y="432"/>
              <a:ext cx="0" cy="672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62" name="Text Box 13"/>
            <p:cNvSpPr txBox="1">
              <a:spLocks noChangeArrowheads="1"/>
            </p:cNvSpPr>
            <p:nvPr/>
          </p:nvSpPr>
          <p:spPr bwMode="auto">
            <a:xfrm>
              <a:off x="846" y="425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F</a:t>
              </a:r>
            </a:p>
          </p:txBody>
        </p:sp>
      </p:grpSp>
      <p:grpSp>
        <p:nvGrpSpPr>
          <p:cNvPr id="36" name="Group 11"/>
          <p:cNvGrpSpPr>
            <a:grpSpLocks/>
          </p:cNvGrpSpPr>
          <p:nvPr/>
        </p:nvGrpSpPr>
        <p:grpSpPr bwMode="auto">
          <a:xfrm rot="5400000">
            <a:off x="8746930" y="3104493"/>
            <a:ext cx="639234" cy="1773761"/>
            <a:chOff x="798" y="265"/>
            <a:chExt cx="302" cy="839"/>
          </a:xfrm>
        </p:grpSpPr>
        <p:sp>
          <p:nvSpPr>
            <p:cNvPr id="10259" name="Line 12"/>
            <p:cNvSpPr>
              <a:spLocks noChangeShapeType="1"/>
            </p:cNvSpPr>
            <p:nvPr/>
          </p:nvSpPr>
          <p:spPr bwMode="auto">
            <a:xfrm flipV="1">
              <a:off x="798" y="432"/>
              <a:ext cx="0" cy="672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60" name="Text Box 13"/>
            <p:cNvSpPr txBox="1">
              <a:spLocks noChangeArrowheads="1"/>
            </p:cNvSpPr>
            <p:nvPr/>
          </p:nvSpPr>
          <p:spPr bwMode="auto">
            <a:xfrm rot="16200000">
              <a:off x="809" y="309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F’</a:t>
              </a:r>
            </a:p>
          </p:txBody>
        </p:sp>
      </p:grpSp>
      <p:grpSp>
        <p:nvGrpSpPr>
          <p:cNvPr id="39" name="Group 11"/>
          <p:cNvGrpSpPr>
            <a:grpSpLocks/>
          </p:cNvGrpSpPr>
          <p:nvPr/>
        </p:nvGrpSpPr>
        <p:grpSpPr bwMode="auto">
          <a:xfrm rot="-5400000">
            <a:off x="7004916" y="3142590"/>
            <a:ext cx="599016" cy="1657350"/>
            <a:chOff x="515" y="321"/>
            <a:chExt cx="283" cy="783"/>
          </a:xfrm>
        </p:grpSpPr>
        <p:sp>
          <p:nvSpPr>
            <p:cNvPr id="10257" name="Line 12"/>
            <p:cNvSpPr>
              <a:spLocks noChangeShapeType="1"/>
            </p:cNvSpPr>
            <p:nvPr/>
          </p:nvSpPr>
          <p:spPr bwMode="auto">
            <a:xfrm flipV="1">
              <a:off x="798" y="432"/>
              <a:ext cx="0" cy="672"/>
            </a:xfrm>
            <a:prstGeom prst="line">
              <a:avLst/>
            </a:prstGeom>
            <a:noFill/>
            <a:ln w="57150">
              <a:solidFill>
                <a:srgbClr val="FF3300"/>
              </a:solidFill>
              <a:miter lim="800000"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 sz="2800">
                <a:latin typeface="微软雅黑" pitchFamily="34" charset="-122"/>
                <a:ea typeface="微软雅黑" pitchFamily="34" charset="-122"/>
              </a:endParaRPr>
            </a:p>
          </p:txBody>
        </p:sp>
        <p:sp>
          <p:nvSpPr>
            <p:cNvPr id="10258" name="Text Box 13"/>
            <p:cNvSpPr txBox="1">
              <a:spLocks noChangeArrowheads="1"/>
            </p:cNvSpPr>
            <p:nvPr/>
          </p:nvSpPr>
          <p:spPr bwMode="auto">
            <a:xfrm rot="5400000">
              <a:off x="471" y="365"/>
              <a:ext cx="336" cy="2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ea typeface="宋体" pitchFamily="2" charset="-122"/>
                </a:defRPr>
              </a:lvl9pPr>
            </a:lstStyle>
            <a:p>
              <a:pPr eaLnBrk="1" hangingPunct="1">
                <a:spcBef>
                  <a:spcPct val="50000"/>
                </a:spcBef>
                <a:buFont typeface="Arial" pitchFamily="34" charset="0"/>
                <a:buNone/>
              </a:pPr>
              <a:r>
                <a:rPr lang="en-US" altLang="zh-CN" sz="2800" i="1">
                  <a:solidFill>
                    <a:srgbClr val="FF3300"/>
                  </a:solidFill>
                  <a:latin typeface="微软雅黑" pitchFamily="34" charset="-122"/>
                  <a:ea typeface="微软雅黑" pitchFamily="34" charset="-122"/>
                </a:rPr>
                <a:t>f</a:t>
              </a:r>
            </a:p>
          </p:txBody>
        </p:sp>
      </p:grpSp>
      <p:sp>
        <p:nvSpPr>
          <p:cNvPr id="35" name="Oval 14"/>
          <p:cNvSpPr>
            <a:spLocks noChangeArrowheads="1"/>
          </p:cNvSpPr>
          <p:nvPr/>
        </p:nvSpPr>
        <p:spPr bwMode="auto">
          <a:xfrm>
            <a:off x="8092882" y="3597672"/>
            <a:ext cx="154517" cy="154517"/>
          </a:xfrm>
          <a:prstGeom prst="ellipse">
            <a:avLst/>
          </a:prstGeom>
          <a:solidFill>
            <a:srgbClr val="FFFF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1917" tIns="60958" rIns="121917" bIns="60958" anchor="ctr"/>
          <a:lstStyle/>
          <a:p>
            <a:pPr eaLnBrk="1" hangingPunct="1">
              <a:buFont typeface="Arial" pitchFamily="34" charset="0"/>
              <a:buNone/>
            </a:pPr>
            <a:endParaRPr lang="zh-CN" altLang="en-US" sz="2800">
              <a:latin typeface="微软雅黑" pitchFamily="34" charset="-122"/>
              <a:ea typeface="微软雅黑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41465632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 nodeType="clickPar">
                      <p:stCondLst>
                        <p:cond delay="indefinite"/>
                      </p:stCondLst>
                      <p:childTnLst>
                        <p:par>
                          <p:cTn id="3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 nodeType="clickPar">
                      <p:stCondLst>
                        <p:cond delay="indefinite"/>
                      </p:stCondLst>
                      <p:childTnLst>
                        <p:par>
                          <p:cTn id="4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 nodeType="clickPar">
                      <p:stCondLst>
                        <p:cond delay="indefinite"/>
                      </p:stCondLst>
                      <p:childTnLst>
                        <p:par>
                          <p:cTn id="4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 nodeType="clickPar">
                      <p:stCondLst>
                        <p:cond delay="indefinite"/>
                      </p:stCondLst>
                      <p:childTnLst>
                        <p:par>
                          <p:cTn id="5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1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3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7" grpId="0" animBg="1"/>
      <p:bldP spid="28" grpId="0"/>
      <p:bldP spid="3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Box 6"/>
          <p:cNvSpPr txBox="1">
            <a:spLocks noChangeArrowheads="1"/>
          </p:cNvSpPr>
          <p:nvPr/>
        </p:nvSpPr>
        <p:spPr bwMode="auto">
          <a:xfrm>
            <a:off x="1271464" y="1196752"/>
            <a:ext cx="10081120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kumimoji="1" lang="en-US" altLang="zh-CN" sz="3200" dirty="0">
                <a:latin typeface="微软雅黑" pitchFamily="34" charset="-122"/>
                <a:ea typeface="微软雅黑" pitchFamily="34" charset="-122"/>
                <a:cs typeface="仿宋"/>
              </a:rPr>
              <a:t>1</a:t>
            </a:r>
            <a:r>
              <a:rPr kumimoji="1"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．物体在受到几个力的作用时，如果</a:t>
            </a:r>
            <a:r>
              <a:rPr kumimoji="1"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保持静止</a:t>
            </a:r>
            <a:r>
              <a:rPr kumimoji="1"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或</a:t>
            </a:r>
            <a:r>
              <a:rPr kumimoji="1" lang="zh-CN" altLang="en-US" sz="32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匀速直线运动状态</a:t>
            </a:r>
            <a:r>
              <a:rPr kumimoji="1"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，我们就说这几个力</a:t>
            </a:r>
            <a:r>
              <a:rPr kumimoji="1" lang="zh-CN" altLang="en-US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平衡</a:t>
            </a:r>
            <a:r>
              <a:rPr kumimoji="1"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。 </a:t>
            </a:r>
          </a:p>
        </p:txBody>
      </p:sp>
      <p:grpSp>
        <p:nvGrpSpPr>
          <p:cNvPr id="24" name="组合 23"/>
          <p:cNvGrpSpPr>
            <a:grpSpLocks/>
          </p:cNvGrpSpPr>
          <p:nvPr/>
        </p:nvGrpSpPr>
        <p:grpSpPr bwMode="auto">
          <a:xfrm>
            <a:off x="3491149" y="1899393"/>
            <a:ext cx="2236510" cy="1569660"/>
            <a:chOff x="2632195" y="2000240"/>
            <a:chExt cx="2236309" cy="1719616"/>
          </a:xfrm>
        </p:grpSpPr>
        <p:sp>
          <p:nvSpPr>
            <p:cNvPr id="25" name="矩形 24"/>
            <p:cNvSpPr/>
            <p:nvPr/>
          </p:nvSpPr>
          <p:spPr>
            <a:xfrm>
              <a:off x="2632195" y="3079215"/>
              <a:ext cx="2236309" cy="640641"/>
            </a:xfrm>
            <a:prstGeom prst="rect">
              <a:avLst/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r>
                <a:rPr kumimoji="1" lang="zh-CN" altLang="en-US" sz="32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  <a:cs typeface="仿宋"/>
                </a:rPr>
                <a:t>只受两个力</a:t>
              </a:r>
            </a:p>
          </p:txBody>
        </p:sp>
        <p:cxnSp>
          <p:nvCxnSpPr>
            <p:cNvPr id="26" name="直接连接符 25"/>
            <p:cNvCxnSpPr/>
            <p:nvPr/>
          </p:nvCxnSpPr>
          <p:spPr>
            <a:xfrm>
              <a:off x="3214616" y="2000240"/>
              <a:ext cx="1071466" cy="1740"/>
            </a:xfrm>
            <a:prstGeom prst="line">
              <a:avLst/>
            </a:prstGeom>
            <a:ln w="38100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下箭头 26"/>
            <p:cNvSpPr/>
            <p:nvPr/>
          </p:nvSpPr>
          <p:spPr>
            <a:xfrm>
              <a:off x="3607486" y="2133823"/>
              <a:ext cx="285724" cy="762289"/>
            </a:xfrm>
            <a:prstGeom prst="downArrow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320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grpSp>
        <p:nvGrpSpPr>
          <p:cNvPr id="28" name="组合 27"/>
          <p:cNvGrpSpPr>
            <a:grpSpLocks/>
          </p:cNvGrpSpPr>
          <p:nvPr/>
        </p:nvGrpSpPr>
        <p:grpSpPr bwMode="auto">
          <a:xfrm>
            <a:off x="6240017" y="2711412"/>
            <a:ext cx="1928812" cy="1172758"/>
            <a:chOff x="6572264" y="2500306"/>
            <a:chExt cx="1928826" cy="962790"/>
          </a:xfrm>
        </p:grpSpPr>
        <p:sp>
          <p:nvSpPr>
            <p:cNvPr id="29" name="矩形 28"/>
            <p:cNvSpPr/>
            <p:nvPr/>
          </p:nvSpPr>
          <p:spPr>
            <a:xfrm>
              <a:off x="6653240" y="2983018"/>
              <a:ext cx="1826154" cy="480078"/>
            </a:xfrm>
            <a:prstGeom prst="rect">
              <a:avLst/>
            </a:prstGeom>
            <a:noFill/>
            <a:ln w="28575">
              <a:solidFill>
                <a:schemeClr val="accent1">
                  <a:lumMod val="75000"/>
                </a:schemeClr>
              </a:solidFill>
            </a:ln>
          </p:spPr>
          <p:style>
            <a:lnRef idx="1">
              <a:schemeClr val="accent3"/>
            </a:lnRef>
            <a:fillRef idx="2">
              <a:schemeClr val="accent3"/>
            </a:fillRef>
            <a:effectRef idx="1">
              <a:schemeClr val="accent3"/>
            </a:effectRef>
            <a:fontRef idx="minor">
              <a:schemeClr val="dk1"/>
            </a:fontRef>
          </p:style>
          <p:txBody>
            <a:bodyPr wrap="none">
              <a:spAutoFit/>
            </a:bodyPr>
            <a:lstStyle/>
            <a:p>
              <a:r>
                <a:rPr kumimoji="1" lang="zh-CN" altLang="en-US" sz="3200" dirty="0">
                  <a:solidFill>
                    <a:srgbClr val="FF0000"/>
                  </a:solidFill>
                  <a:latin typeface="微软雅黑" pitchFamily="34" charset="-122"/>
                  <a:ea typeface="微软雅黑" pitchFamily="34" charset="-122"/>
                  <a:cs typeface="仿宋"/>
                </a:rPr>
                <a:t>二力平衡</a:t>
              </a:r>
              <a:endParaRPr lang="zh-CN" altLang="en-US" sz="3200" dirty="0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  <a:cs typeface="仿宋"/>
              </a:endParaRPr>
            </a:p>
          </p:txBody>
        </p:sp>
        <p:cxnSp>
          <p:nvCxnSpPr>
            <p:cNvPr id="30" name="直接连接符 29"/>
            <p:cNvCxnSpPr/>
            <p:nvPr/>
          </p:nvCxnSpPr>
          <p:spPr>
            <a:xfrm>
              <a:off x="6572264" y="2500306"/>
              <a:ext cx="1928826" cy="1303"/>
            </a:xfrm>
            <a:prstGeom prst="line">
              <a:avLst/>
            </a:prstGeom>
            <a:ln w="38100">
              <a:solidFill>
                <a:srgbClr val="00206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" name="下箭头 30"/>
            <p:cNvSpPr/>
            <p:nvPr/>
          </p:nvSpPr>
          <p:spPr>
            <a:xfrm>
              <a:off x="7429520" y="2571986"/>
              <a:ext cx="285752" cy="364918"/>
            </a:xfrm>
            <a:prstGeom prst="downArrow">
              <a:avLst/>
            </a:prstGeom>
            <a:solidFill>
              <a:schemeClr val="accent1">
                <a:lumMod val="75000"/>
              </a:schemeClr>
            </a:solidFill>
            <a:ln w="38100">
              <a:solidFill>
                <a:schemeClr val="accent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zh-CN" altLang="en-US" sz="3200">
                <a:latin typeface="微软雅黑" pitchFamily="34" charset="-122"/>
                <a:ea typeface="微软雅黑" pitchFamily="34" charset="-122"/>
              </a:endParaRPr>
            </a:p>
          </p:txBody>
        </p:sp>
      </p:grpSp>
      <p:sp>
        <p:nvSpPr>
          <p:cNvPr id="32" name="TextBox 31"/>
          <p:cNvSpPr txBox="1">
            <a:spLocks noChangeArrowheads="1"/>
          </p:cNvSpPr>
          <p:nvPr/>
        </p:nvSpPr>
        <p:spPr bwMode="auto">
          <a:xfrm>
            <a:off x="1271464" y="4075575"/>
            <a:ext cx="9505056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5pPr>
            <a:lvl6pPr marL="25146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6pPr>
            <a:lvl7pPr marL="29718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7pPr>
            <a:lvl8pPr marL="34290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8pPr>
            <a:lvl9pPr marL="3886200" indent="-228600"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  <a:ea typeface="宋体" pitchFamily="2" charset="-122"/>
              </a:defRPr>
            </a:lvl9pPr>
          </a:lstStyle>
          <a:p>
            <a:pPr>
              <a:lnSpc>
                <a:spcPct val="150000"/>
              </a:lnSpc>
            </a:pPr>
            <a:r>
              <a:rPr lang="en-US" altLang="zh-CN" sz="3200" dirty="0">
                <a:latin typeface="微软雅黑" pitchFamily="34" charset="-122"/>
                <a:ea typeface="微软雅黑" pitchFamily="34" charset="-122"/>
                <a:cs typeface="仿宋"/>
              </a:rPr>
              <a:t>2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．</a:t>
            </a:r>
            <a:r>
              <a:rPr lang="zh-CN" altLang="en-US" sz="3200" b="1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静止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状态和</a:t>
            </a:r>
            <a:r>
              <a:rPr lang="zh-CN" altLang="en-US" sz="3200" b="1" dirty="0">
                <a:solidFill>
                  <a:schemeClr val="accent1">
                    <a:lumMod val="75000"/>
                  </a:schemeClr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匀速直线运动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状态又叫</a:t>
            </a:r>
            <a:r>
              <a:rPr lang="zh-CN" altLang="en-US" sz="3200" b="1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  <a:cs typeface="仿宋"/>
              </a:rPr>
              <a:t>平衡状态</a:t>
            </a:r>
            <a:r>
              <a:rPr lang="zh-CN" altLang="en-US" sz="3200" dirty="0">
                <a:latin typeface="微软雅黑" pitchFamily="34" charset="-122"/>
                <a:ea typeface="微软雅黑" pitchFamily="34" charset="-122"/>
                <a:cs typeface="仿宋"/>
              </a:rPr>
              <a:t>。</a:t>
            </a:r>
          </a:p>
        </p:txBody>
      </p:sp>
      <p:sp>
        <p:nvSpPr>
          <p:cNvPr id="13" name="TextBox 5">
            <a:extLst>
              <a:ext uri="{FF2B5EF4-FFF2-40B4-BE49-F238E27FC236}">
                <a16:creationId xmlns:a16="http://schemas.microsoft.com/office/drawing/2014/main" id="{24BE1658-C9A5-470D-BA26-B8BA85ED11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3105" y="5085184"/>
            <a:ext cx="8181774" cy="683260"/>
          </a:xfrm>
          <a:prstGeom prst="rect">
            <a:avLst/>
          </a:prstGeom>
          <a:noFill/>
          <a:ln w="28575">
            <a:solidFill>
              <a:schemeClr val="accent1">
                <a:lumMod val="7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 lIns="121917" tIns="60958" rIns="121917" bIns="60958">
            <a:spAutoFit/>
          </a:bodyPr>
          <a:lstStyle>
            <a:lvl1pPr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lnSpc>
                <a:spcPct val="130000"/>
              </a:lnSpc>
              <a:defRPr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那么什么样的两个力才能使物体处于平衡状态呢？</a:t>
            </a:r>
          </a:p>
        </p:txBody>
      </p:sp>
    </p:spTree>
    <p:extLst>
      <p:ext uri="{BB962C8B-B14F-4D97-AF65-F5344CB8AC3E}">
        <p14:creationId xmlns:p14="http://schemas.microsoft.com/office/powerpoint/2010/main" val="24436591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1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/>
      <p:bldP spid="13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内容占位符 1"/>
          <p:cNvSpPr txBox="1">
            <a:spLocks noChangeArrowheads="1"/>
          </p:cNvSpPr>
          <p:nvPr/>
        </p:nvSpPr>
        <p:spPr bwMode="auto">
          <a:xfrm>
            <a:off x="911424" y="1573400"/>
            <a:ext cx="7040414" cy="26408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indent="719138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indent="0" eaLnBrk="1" hangingPunct="1">
              <a:lnSpc>
                <a:spcPct val="150000"/>
              </a:lnSpc>
              <a:buFont typeface="Arial" pitchFamily="34" charset="0"/>
              <a:buNone/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如图所示，悬挂在树枝上的苹果静止不动，苹果受到</a:t>
            </a:r>
            <a:r>
              <a:rPr lang="zh-CN" altLang="en-US" sz="2800" u="sng" dirty="0">
                <a:latin typeface="微软雅黑" pitchFamily="34" charset="-122"/>
                <a:ea typeface="微软雅黑" pitchFamily="34" charset="-122"/>
              </a:rPr>
              <a:t>      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力和</a:t>
            </a:r>
            <a:r>
              <a:rPr lang="zh-CN" altLang="en-US" sz="2800" u="sng" dirty="0">
                <a:latin typeface="微软雅黑" pitchFamily="34" charset="-122"/>
                <a:ea typeface="微软雅黑" pitchFamily="34" charset="-122"/>
              </a:rPr>
              <a:t>      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力作用，它们</a:t>
            </a:r>
            <a:r>
              <a:rPr lang="zh-CN" altLang="en-US" sz="2800" u="sng" dirty="0">
                <a:latin typeface="微软雅黑" pitchFamily="34" charset="-122"/>
                <a:ea typeface="微软雅黑" pitchFamily="34" charset="-122"/>
              </a:rPr>
              <a:t>       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平衡力，苹果</a:t>
            </a:r>
            <a:r>
              <a:rPr lang="zh-CN" altLang="en-US" sz="2800" u="sng" dirty="0">
                <a:latin typeface="微软雅黑" pitchFamily="34" charset="-122"/>
                <a:ea typeface="微软雅黑" pitchFamily="34" charset="-122"/>
              </a:rPr>
              <a:t>        </a:t>
            </a: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处于平衡状态。（后两空均选填“是”或“不是”）</a:t>
            </a:r>
          </a:p>
        </p:txBody>
      </p:sp>
      <p:pic>
        <p:nvPicPr>
          <p:cNvPr id="23" name="Picture 11" descr="http://www.veg114.com/productImg/20142611411006503437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43"/>
          <a:stretch>
            <a:fillRect/>
          </a:stretch>
        </p:blipFill>
        <p:spPr bwMode="auto">
          <a:xfrm>
            <a:off x="8112223" y="1937360"/>
            <a:ext cx="2759075" cy="1912937"/>
          </a:xfrm>
          <a:prstGeom prst="ellipse">
            <a:avLst/>
          </a:prstGeom>
          <a:ln>
            <a:noFill/>
          </a:ln>
          <a:effectLst>
            <a:softEdge rad="112500"/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4" name="矩形 23"/>
          <p:cNvSpPr>
            <a:spLocks noChangeArrowheads="1"/>
          </p:cNvSpPr>
          <p:nvPr/>
        </p:nvSpPr>
        <p:spPr bwMode="auto">
          <a:xfrm>
            <a:off x="2469833" y="2322229"/>
            <a:ext cx="601663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重</a:t>
            </a:r>
          </a:p>
        </p:txBody>
      </p:sp>
      <p:sp>
        <p:nvSpPr>
          <p:cNvPr id="25" name="矩形 24"/>
          <p:cNvSpPr>
            <a:spLocks noChangeArrowheads="1"/>
          </p:cNvSpPr>
          <p:nvPr/>
        </p:nvSpPr>
        <p:spPr bwMode="auto">
          <a:xfrm>
            <a:off x="3806244" y="2322229"/>
            <a:ext cx="617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拉</a:t>
            </a:r>
          </a:p>
        </p:txBody>
      </p:sp>
      <p:sp>
        <p:nvSpPr>
          <p:cNvPr id="26" name="矩形 25"/>
          <p:cNvSpPr>
            <a:spLocks noChangeArrowheads="1"/>
          </p:cNvSpPr>
          <p:nvPr/>
        </p:nvSpPr>
        <p:spPr bwMode="auto">
          <a:xfrm>
            <a:off x="2950369" y="2970301"/>
            <a:ext cx="611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是</a:t>
            </a:r>
          </a:p>
        </p:txBody>
      </p:sp>
      <p:sp>
        <p:nvSpPr>
          <p:cNvPr id="27" name="矩形 26"/>
          <p:cNvSpPr>
            <a:spLocks noChangeArrowheads="1"/>
          </p:cNvSpPr>
          <p:nvPr/>
        </p:nvSpPr>
        <p:spPr bwMode="auto">
          <a:xfrm>
            <a:off x="6585893" y="2322229"/>
            <a:ext cx="6111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eaLnBrk="1" hangingPunct="1">
              <a:buFont typeface="Arial" pitchFamily="34" charset="0"/>
              <a:buNone/>
            </a:pPr>
            <a:r>
              <a:rPr lang="zh-CN" altLang="en-US" sz="2800" dirty="0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是</a:t>
            </a:r>
          </a:p>
        </p:txBody>
      </p:sp>
      <p:grpSp>
        <p:nvGrpSpPr>
          <p:cNvPr id="28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29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31" name="矩形 30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32" name="矩形 31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30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练一练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946986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24"/>
          <p:cNvSpPr txBox="1">
            <a:spLocks noChangeArrowheads="1"/>
          </p:cNvSpPr>
          <p:nvPr/>
        </p:nvSpPr>
        <p:spPr bwMode="auto">
          <a:xfrm>
            <a:off x="3010239" y="2283303"/>
            <a:ext cx="5213349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>
                <a:latin typeface="微软雅黑" pitchFamily="34" charset="-122"/>
                <a:ea typeface="微软雅黑" pitchFamily="34" charset="-122"/>
              </a:rPr>
              <a:t>两个力的大小可能要相等</a:t>
            </a:r>
          </a:p>
        </p:txBody>
      </p:sp>
      <p:sp>
        <p:nvSpPr>
          <p:cNvPr id="6" name="Text Box 25"/>
          <p:cNvSpPr txBox="1">
            <a:spLocks noChangeArrowheads="1"/>
          </p:cNvSpPr>
          <p:nvPr/>
        </p:nvSpPr>
        <p:spPr bwMode="auto">
          <a:xfrm>
            <a:off x="3010240" y="2921478"/>
            <a:ext cx="5217583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两个力的方向可能要相反</a:t>
            </a:r>
          </a:p>
        </p:txBody>
      </p:sp>
      <p:sp>
        <p:nvSpPr>
          <p:cNvPr id="7" name="Text Box 26"/>
          <p:cNvSpPr txBox="1">
            <a:spLocks noChangeArrowheads="1"/>
          </p:cNvSpPr>
          <p:nvPr/>
        </p:nvSpPr>
        <p:spPr bwMode="auto">
          <a:xfrm>
            <a:off x="3010240" y="3561241"/>
            <a:ext cx="5706533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>
                <a:latin typeface="微软雅黑" pitchFamily="34" charset="-122"/>
                <a:ea typeface="微软雅黑" pitchFamily="34" charset="-122"/>
              </a:rPr>
              <a:t>两个力可能要在一条直线上</a:t>
            </a:r>
          </a:p>
        </p:txBody>
      </p:sp>
      <p:sp>
        <p:nvSpPr>
          <p:cNvPr id="8" name="Text Box 27"/>
          <p:cNvSpPr txBox="1">
            <a:spLocks noChangeArrowheads="1"/>
          </p:cNvSpPr>
          <p:nvPr/>
        </p:nvSpPr>
        <p:spPr bwMode="auto">
          <a:xfrm>
            <a:off x="2999656" y="1628800"/>
            <a:ext cx="5194300" cy="6093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itchFamily="34" charset="0"/>
              <a:defRPr>
                <a:solidFill>
                  <a:schemeClr val="tx1"/>
                </a:solidFill>
                <a:latin typeface="Arial" pitchFamily="34" charset="0"/>
                <a:ea typeface="宋体" pitchFamily="2" charset="-122"/>
              </a:defRPr>
            </a:lvl9pPr>
          </a:lstStyle>
          <a:p>
            <a:pPr eaLnBrk="1" hangingPunct="1">
              <a:lnSpc>
                <a:spcPct val="120000"/>
              </a:lnSpc>
            </a:pPr>
            <a:r>
              <a:rPr lang="zh-CN" altLang="en-US" sz="2800" dirty="0">
                <a:latin typeface="微软雅黑" pitchFamily="34" charset="-122"/>
                <a:ea typeface="微软雅黑" pitchFamily="34" charset="-122"/>
              </a:rPr>
              <a:t>两个力应该在同一物体上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991532" y="4372876"/>
            <a:ext cx="8145027" cy="13849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>
            <a:spAutoFit/>
          </a:bodyPr>
          <a:lstStyle>
            <a:lvl1pPr marL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sz="1800" b="0" i="0" u="none" kern="1200" baseline="0">
                <a:solidFill>
                  <a:schemeClr val="tx1"/>
                </a:solidFill>
                <a:latin typeface="Calibri" panose="020F0502020204030204" charset="0"/>
                <a:ea typeface="宋体" panose="02010600030101010101" pitchFamily="2" charset="-122"/>
              </a:defRPr>
            </a:lvl1pPr>
            <a:lvl2pPr marL="457200" lvl="1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2pPr>
            <a:lvl3pPr marL="914400" lvl="2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3pPr>
            <a:lvl4pPr marL="1371600" lvl="3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4pPr>
            <a:lvl5pPr marL="1828800" lvl="4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None/>
              <a:defRPr b="0" i="0" u="none" kern="1200" baseline="0"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  <a:cs typeface="+mn-cs"/>
              </a:defRPr>
            </a:lvl5pPr>
          </a:lstStyle>
          <a:p>
            <a:pPr>
              <a:lnSpc>
                <a:spcPct val="150000"/>
              </a:lnSpc>
              <a:defRPr/>
            </a:pP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改变物体受到的两个力的三要素，当物体处于</a:t>
            </a:r>
            <a:r>
              <a:rPr lang="zh-CN" altLang="en-US" sz="2800" noProof="1">
                <a:solidFill>
                  <a:srgbClr val="FF0000"/>
                </a:solidFill>
                <a:latin typeface="微软雅黑" pitchFamily="34" charset="-122"/>
                <a:ea typeface="微软雅黑" pitchFamily="34" charset="-122"/>
              </a:rPr>
              <a:t>静止</a:t>
            </a:r>
            <a:r>
              <a:rPr lang="zh-CN" altLang="en-US" sz="2800" noProof="1">
                <a:solidFill>
                  <a:srgbClr val="000000"/>
                </a:solidFill>
                <a:latin typeface="微软雅黑" pitchFamily="34" charset="-122"/>
                <a:ea typeface="微软雅黑" pitchFamily="34" charset="-122"/>
              </a:rPr>
              <a:t>时，二力平衡。</a:t>
            </a:r>
          </a:p>
        </p:txBody>
      </p:sp>
      <p:sp>
        <p:nvSpPr>
          <p:cNvPr id="8201" name="Rectangle 2"/>
          <p:cNvSpPr>
            <a:spLocks noChangeArrowheads="1"/>
          </p:cNvSpPr>
          <p:nvPr/>
        </p:nvSpPr>
        <p:spPr bwMode="auto">
          <a:xfrm>
            <a:off x="911423" y="1649812"/>
            <a:ext cx="1800000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猜  想</a:t>
            </a:r>
          </a:p>
        </p:txBody>
      </p:sp>
      <p:sp>
        <p:nvSpPr>
          <p:cNvPr id="8202" name="Rectangle 2"/>
          <p:cNvSpPr>
            <a:spLocks noChangeArrowheads="1"/>
          </p:cNvSpPr>
          <p:nvPr/>
        </p:nvSpPr>
        <p:spPr bwMode="auto">
          <a:xfrm>
            <a:off x="911424" y="4542154"/>
            <a:ext cx="1800000" cy="523220"/>
          </a:xfrm>
          <a:prstGeom prst="rect">
            <a:avLst/>
          </a:prstGeom>
          <a:solidFill>
            <a:srgbClr val="008080"/>
          </a:solidFill>
          <a:ln w="19050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algn="ctr"/>
            <a:r>
              <a:rPr lang="zh-CN" altLang="en-US" sz="2800" dirty="0">
                <a:solidFill>
                  <a:schemeClr val="bg1"/>
                </a:solidFill>
                <a:latin typeface="微软雅黑" pitchFamily="34" charset="-122"/>
                <a:ea typeface="微软雅黑" pitchFamily="34" charset="-122"/>
              </a:rPr>
              <a:t>实验方法</a:t>
            </a:r>
          </a:p>
        </p:txBody>
      </p:sp>
      <p:grpSp>
        <p:nvGrpSpPr>
          <p:cNvPr id="12" name="组合 9"/>
          <p:cNvGrpSpPr>
            <a:grpSpLocks/>
          </p:cNvGrpSpPr>
          <p:nvPr/>
        </p:nvGrpSpPr>
        <p:grpSpPr bwMode="auto">
          <a:xfrm>
            <a:off x="-101600" y="404813"/>
            <a:ext cx="4295775" cy="523875"/>
            <a:chOff x="0" y="623478"/>
            <a:chExt cx="3786638" cy="459735"/>
          </a:xfrm>
        </p:grpSpPr>
        <p:grpSp>
          <p:nvGrpSpPr>
            <p:cNvPr id="13" name="组合 10"/>
            <p:cNvGrpSpPr>
              <a:grpSpLocks/>
            </p:cNvGrpSpPr>
            <p:nvPr/>
          </p:nvGrpSpPr>
          <p:grpSpPr bwMode="auto">
            <a:xfrm>
              <a:off x="0" y="678733"/>
              <a:ext cx="771176" cy="347209"/>
              <a:chOff x="0" y="537328"/>
              <a:chExt cx="771176" cy="347209"/>
            </a:xfrm>
          </p:grpSpPr>
          <p:sp>
            <p:nvSpPr>
              <p:cNvPr id="15" name="矩形 14"/>
              <p:cNvSpPr/>
              <p:nvPr/>
            </p:nvSpPr>
            <p:spPr>
              <a:xfrm>
                <a:off x="86760" y="575413"/>
                <a:ext cx="684282" cy="309276"/>
              </a:xfrm>
              <a:prstGeom prst="rect">
                <a:avLst/>
              </a:prstGeom>
              <a:solidFill>
                <a:schemeClr val="bg1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  <p:sp>
            <p:nvSpPr>
              <p:cNvPr id="16" name="矩形 15"/>
              <p:cNvSpPr/>
              <p:nvPr/>
            </p:nvSpPr>
            <p:spPr>
              <a:xfrm>
                <a:off x="0" y="537798"/>
                <a:ext cx="684282" cy="309276"/>
              </a:xfrm>
              <a:prstGeom prst="rect">
                <a:avLst/>
              </a:prstGeom>
              <a:solidFill>
                <a:srgbClr val="008080"/>
              </a:solidFill>
              <a:ln/>
            </p:spPr>
            <p:style>
              <a:lnRef idx="0">
                <a:schemeClr val="accent3"/>
              </a:lnRef>
              <a:fillRef idx="3">
                <a:schemeClr val="accent3"/>
              </a:fillRef>
              <a:effectRef idx="3">
                <a:schemeClr val="accent3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zh-CN" altLang="en-US" dirty="0">
                  <a:ea typeface="微软雅黑" panose="020B0503020204020204" pitchFamily="34" charset="-122"/>
                </a:endParaRPr>
              </a:p>
            </p:txBody>
          </p:sp>
        </p:grpSp>
        <p:sp>
          <p:nvSpPr>
            <p:cNvPr id="14" name="文本框 11"/>
            <p:cNvSpPr txBox="1">
              <a:spLocks noChangeArrowheads="1"/>
            </p:cNvSpPr>
            <p:nvPr/>
          </p:nvSpPr>
          <p:spPr bwMode="auto">
            <a:xfrm>
              <a:off x="771662" y="623478"/>
              <a:ext cx="3014976" cy="4597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lnSpc>
                  <a:spcPct val="90000"/>
                </a:lnSpc>
                <a:spcBef>
                  <a:spcPts val="1000"/>
                </a:spcBef>
                <a:buFont typeface="Arial" panose="020B0604020202020204" pitchFamily="34" charset="0"/>
                <a:buChar char="•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1pPr>
              <a:lvl2pPr marL="742950" indent="-28575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2pPr>
              <a:lvl3pPr marL="11430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3pPr>
              <a:lvl4pPr marL="16002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4pPr>
              <a:lvl5pPr marL="2057400" indent="-228600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5pPr>
              <a:lvl6pPr marL="25146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6pPr>
              <a:lvl7pPr marL="29718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7pPr>
              <a:lvl8pPr marL="34290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8pPr>
              <a:lvl9pPr marL="3886200" indent="-228600" eaLnBrk="0" fontAlgn="base" hangingPunct="0">
                <a:lnSpc>
                  <a:spcPct val="90000"/>
                </a:lnSpc>
                <a:spcBef>
                  <a:spcPts val="500"/>
                </a:spcBef>
                <a:spcAft>
                  <a:spcPct val="0"/>
                </a:spcAft>
                <a:buFont typeface="Arial" panose="020B0604020202020204" pitchFamily="34" charset="0"/>
                <a:buChar char="•"/>
                <a:defRPr>
                  <a:solidFill>
                    <a:schemeClr val="tx1"/>
                  </a:solidFill>
                  <a:latin typeface="Calibri" panose="020F0502020204030204" pitchFamily="34" charset="0"/>
                  <a:ea typeface="微软雅黑" panose="020B0503020204020204" pitchFamily="34" charset="-122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FontTx/>
                <a:buNone/>
              </a:pPr>
              <a:r>
                <a:rPr lang="zh-CN" altLang="en-US" b="1" dirty="0">
                  <a:solidFill>
                    <a:srgbClr val="008080"/>
                  </a:solidFill>
                  <a:latin typeface="微软雅黑" panose="020B0503020204020204" pitchFamily="34" charset="-122"/>
                </a:rPr>
                <a:t>探究二力平衡的条件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8078670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 nodeType="clickPar">
                      <p:stCondLst>
                        <p:cond delay="indefinite"/>
                      </p:stCondLst>
                      <p:childTnLst>
                        <p:par>
                          <p:cTn id="1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 nodeType="clickPar">
                      <p:stCondLst>
                        <p:cond delay="indefinite"/>
                      </p:stCondLst>
                      <p:childTnLst>
                        <p:par>
                          <p:cTn id="2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3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linds(horizontal)">
                                      <p:cBhvr>
                                        <p:cTn id="3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 bldLvl="0" animBg="1"/>
    </p:bldLst>
  </p:timing>
</p:sld>
</file>

<file path=ppt/theme/theme1.xml><?xml version="1.0" encoding="utf-8"?>
<a:theme xmlns:a="http://schemas.openxmlformats.org/drawingml/2006/main" name="默认设计模板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9EDEE"/>
      </a:accent5>
      <a:accent6>
        <a:srgbClr val="2D2D89"/>
      </a:accent6>
      <a:hlink>
        <a:srgbClr val="009999"/>
      </a:hlink>
      <a:folHlink>
        <a:srgbClr val="99CC00"/>
      </a:folHlink>
    </a:clrScheme>
    <a:fontScheme name="Cambria-Calibri">
      <a:majorFont>
        <a:latin typeface="Cambria"/>
        <a:ea typeface=""/>
        <a:cs typeface=""/>
        <a:font script="Jpan" typeface="ＭＳ 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明朝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2007-2010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atMod val="350000"/>
                <a:shade val="99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1078</TotalTime>
  <Pages>0</Pages>
  <Words>1574</Words>
  <Characters>0</Characters>
  <Application>Microsoft Office PowerPoint</Application>
  <DocSecurity>0</DocSecurity>
  <PresentationFormat>宽屏</PresentationFormat>
  <Lines>0</Lines>
  <Paragraphs>224</Paragraphs>
  <Slides>30</Slides>
  <Notes>2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30</vt:i4>
      </vt:variant>
    </vt:vector>
  </HeadingPairs>
  <TitlesOfParts>
    <vt:vector size="37" baseType="lpstr">
      <vt:lpstr>思源宋体 CN</vt:lpstr>
      <vt:lpstr>微软雅黑</vt:lpstr>
      <vt:lpstr>Arial</vt:lpstr>
      <vt:lpstr>Calibri</vt:lpstr>
      <vt:lpstr>Calibri Light</vt:lpstr>
      <vt:lpstr>Wingdings</vt:lpstr>
      <vt:lpstr>默认设计模板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CharactersWithSpaces>0</CharactersWithSpaces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幻灯片 1</dc:title>
  <dc:creator>Administrator</dc:creator>
  <cp:lastModifiedBy>TWJ</cp:lastModifiedBy>
  <cp:revision>364</cp:revision>
  <dcterms:created xsi:type="dcterms:W3CDTF">2015-07-09T08:14:18Z</dcterms:created>
  <dcterms:modified xsi:type="dcterms:W3CDTF">2021-09-14T06:24:01Z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2052-10.1.0.6930</vt:lpwstr>
  </property>
</Properties>
</file>