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1"/>
  </p:sldMasterIdLst>
  <p:notesMasterIdLst>
    <p:notesMasterId r:id="rId50"/>
  </p:notesMasterIdLst>
  <p:handoutMasterIdLst>
    <p:handoutMasterId r:id="rId51"/>
  </p:handoutMasterIdLst>
  <p:sldIdLst>
    <p:sldId id="703" r:id="rId2"/>
    <p:sldId id="715" r:id="rId3"/>
    <p:sldId id="738" r:id="rId4"/>
    <p:sldId id="739" r:id="rId5"/>
    <p:sldId id="732" r:id="rId6"/>
    <p:sldId id="766" r:id="rId7"/>
    <p:sldId id="740" r:id="rId8"/>
    <p:sldId id="720" r:id="rId9"/>
    <p:sldId id="733" r:id="rId10"/>
    <p:sldId id="767" r:id="rId11"/>
    <p:sldId id="768" r:id="rId12"/>
    <p:sldId id="742" r:id="rId13"/>
    <p:sldId id="723" r:id="rId14"/>
    <p:sldId id="724" r:id="rId15"/>
    <p:sldId id="741" r:id="rId16"/>
    <p:sldId id="743" r:id="rId17"/>
    <p:sldId id="769" r:id="rId18"/>
    <p:sldId id="770" r:id="rId19"/>
    <p:sldId id="744" r:id="rId20"/>
    <p:sldId id="745" r:id="rId21"/>
    <p:sldId id="746" r:id="rId22"/>
    <p:sldId id="747" r:id="rId23"/>
    <p:sldId id="751" r:id="rId24"/>
    <p:sldId id="752" r:id="rId25"/>
    <p:sldId id="753" r:id="rId26"/>
    <p:sldId id="748" r:id="rId27"/>
    <p:sldId id="749" r:id="rId28"/>
    <p:sldId id="750" r:id="rId29"/>
    <p:sldId id="754" r:id="rId30"/>
    <p:sldId id="755" r:id="rId31"/>
    <p:sldId id="756" r:id="rId32"/>
    <p:sldId id="757" r:id="rId33"/>
    <p:sldId id="758" r:id="rId34"/>
    <p:sldId id="759" r:id="rId35"/>
    <p:sldId id="760" r:id="rId36"/>
    <p:sldId id="761" r:id="rId37"/>
    <p:sldId id="762" r:id="rId38"/>
    <p:sldId id="763" r:id="rId39"/>
    <p:sldId id="764" r:id="rId40"/>
    <p:sldId id="765" r:id="rId41"/>
    <p:sldId id="735" r:id="rId42"/>
    <p:sldId id="736" r:id="rId43"/>
    <p:sldId id="734" r:id="rId44"/>
    <p:sldId id="729" r:id="rId45"/>
    <p:sldId id="737" r:id="rId46"/>
    <p:sldId id="771" r:id="rId47"/>
    <p:sldId id="772" r:id="rId48"/>
    <p:sldId id="773" r:id="rId49"/>
  </p:sldIdLst>
  <p:sldSz cx="12192000" cy="6858000"/>
  <p:notesSz cx="6858000" cy="9144000"/>
  <p:defaultTextStyle>
    <a:defPPr>
      <a:defRPr lang="zh-CN"/>
    </a:defPPr>
    <a:lvl1pPr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1pPr>
    <a:lvl2pPr marL="4572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2pPr>
    <a:lvl3pPr marL="9144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3pPr>
    <a:lvl4pPr marL="13716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4pPr>
    <a:lvl5pPr marL="1828800" algn="l" rtl="0" fontAlgn="base">
      <a:spcBef>
        <a:spcPct val="0"/>
      </a:spcBef>
      <a:spcAft>
        <a:spcPct val="0"/>
      </a:spcAft>
      <a:buFont typeface="Arial" panose="020B0604020202020204" pitchFamily="34" charset="0"/>
      <a:defRPr kern="1200">
        <a:solidFill>
          <a:schemeClr val="tx1"/>
        </a:solidFill>
        <a:latin typeface="Arial" panose="020B060402020202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Arial" panose="020B0604020202020204" pitchFamily="34" charset="0"/>
        <a:ea typeface="宋体" panose="02010600030101010101" pitchFamily="2" charset="-122"/>
        <a:cs typeface="+mn-cs"/>
      </a:defRPr>
    </a:lvl9pPr>
  </p:defaultTextStyle>
  <p:extLst>
    <p:ext uri="{EFAFB233-063F-42B5-8137-9DF3F51BA10A}">
      <p15:sldGuideLst xmlns:p15="http://schemas.microsoft.com/office/powerpoint/2012/main">
        <p15:guide id="1" orient="horz" pos="2142" userDrawn="1">
          <p15:clr>
            <a:srgbClr val="A4A3A4"/>
          </p15:clr>
        </p15:guide>
        <p15:guide id="2" pos="388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76894"/>
    <a:srgbClr val="008080"/>
    <a:srgbClr val="FF0000"/>
    <a:srgbClr val="013564"/>
    <a:srgbClr val="175B5C"/>
    <a:srgbClr val="5B9BD5"/>
    <a:srgbClr val="339933"/>
    <a:srgbClr val="2BABC0"/>
    <a:srgbClr val="00B0F0"/>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autoAdjust="0"/>
    <p:restoredTop sz="94660" autoAdjust="0"/>
  </p:normalViewPr>
  <p:slideViewPr>
    <p:cSldViewPr>
      <p:cViewPr varScale="1">
        <p:scale>
          <a:sx n="85" d="100"/>
          <a:sy n="85" d="100"/>
        </p:scale>
        <p:origin x="744" y="90"/>
      </p:cViewPr>
      <p:guideLst>
        <p:guide orient="horz" pos="2142"/>
        <p:guide pos="3885"/>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notesMaster" Target="notesMasters/notesMaster1.xml"/><Relationship Id="rId55"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8" Type="http://schemas.openxmlformats.org/officeDocument/2006/relationships/slide" Target="slides/slide7.xml"/><Relationship Id="rId51" Type="http://schemas.openxmlformats.org/officeDocument/2006/relationships/handoutMaster" Target="handoutMasters/handoutMaster1.xml"/><Relationship Id="rId3" Type="http://schemas.openxmlformats.org/officeDocument/2006/relationships/slide" Target="slides/slide2.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noProof="1"/>
            </a:lvl1pPr>
          </a:lstStyle>
          <a:p>
            <a:pPr>
              <a:defRPr/>
            </a:pPr>
            <a:endParaRPr lang="zh-CN" altLang="en-US" dirty="0">
              <a:ea typeface="微软雅黑" panose="020B0503020204020204"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noProof="1">
                <a:cs typeface="+mn-ea"/>
              </a:defRPr>
            </a:lvl1pPr>
          </a:lstStyle>
          <a:p>
            <a:pPr>
              <a:defRPr/>
            </a:pPr>
            <a:endParaRPr lang="zh-CN" altLang="en-US" dirty="0">
              <a:ea typeface="微软雅黑" panose="020B0503020204020204"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noProof="1"/>
            </a:lvl1pPr>
          </a:lstStyle>
          <a:p>
            <a:pPr>
              <a:defRPr/>
            </a:pPr>
            <a:endParaRPr lang="zh-CN" altLang="en-US" dirty="0">
              <a:ea typeface="微软雅黑" panose="020B0503020204020204"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a:defRPr sz="1200"/>
            </a:lvl1pPr>
          </a:lstStyle>
          <a:p>
            <a:fld id="{97507433-7F0B-49F0-AB65-E126794EF150}" type="slidenum">
              <a:rPr lang="zh-CN" altLang="en-US">
                <a:ea typeface="微软雅黑" panose="020B0503020204020204" pitchFamily="34" charset="-122"/>
              </a:rPr>
              <a:pPr/>
              <a:t>‹#›</a:t>
            </a:fld>
            <a:endParaRPr lang="zh-CN" altLang="en-US" dirty="0">
              <a:ea typeface="微软雅黑" panose="020B0503020204020204" pitchFamily="34" charset="-122"/>
            </a:endParaRPr>
          </a:p>
        </p:txBody>
      </p:sp>
    </p:spTree>
    <p:extLst>
      <p:ext uri="{BB962C8B-B14F-4D97-AF65-F5344CB8AC3E}">
        <p14:creationId xmlns:p14="http://schemas.microsoft.com/office/powerpoint/2010/main" val="409964018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Rot="1" noChangeAspect="1" noChangeArrowheads="1"/>
          </p:cNvSpPr>
          <p:nvPr>
            <p:ph type="sldImg" idx="4294967295"/>
          </p:nvPr>
        </p:nvSpPr>
        <p:spPr bwMode="auto">
          <a:xfrm>
            <a:off x="409575" y="754063"/>
            <a:ext cx="5854700" cy="329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sp>
      <p:sp>
        <p:nvSpPr>
          <p:cNvPr id="3075" name="Rectangle 3"/>
          <p:cNvSpPr>
            <a:spLocks noGrp="1" noChangeArrowheads="1"/>
          </p:cNvSpPr>
          <p:nvPr>
            <p:ph type="body" sz="quarter" idx="4294967295"/>
          </p:nvPr>
        </p:nvSpPr>
        <p:spPr bwMode="auto">
          <a:xfrm>
            <a:off x="538163" y="4387850"/>
            <a:ext cx="5780087" cy="395287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zh-CN" altLang="en-US" noProof="0" dirty="0"/>
              <a:t>单击此处编辑母版文本样式
第二级
第三级
第四级
第五级</a:t>
            </a:r>
          </a:p>
        </p:txBody>
      </p:sp>
      <p:sp>
        <p:nvSpPr>
          <p:cNvPr id="2052" name="Rectangle 4"/>
          <p:cNvSpPr>
            <a:spLocks noGrp="1"/>
          </p:cNvSpPr>
          <p:nvPr>
            <p:ph type="hdr" sz="quarter"/>
          </p:nvPr>
        </p:nvSpPr>
        <p:spPr>
          <a:xfrm>
            <a:off x="0" y="0"/>
            <a:ext cx="2973388" cy="457200"/>
          </a:xfrm>
          <a:prstGeom prst="rect">
            <a:avLst/>
          </a:prstGeom>
          <a:noFill/>
          <a:ln w="9525">
            <a:noFill/>
            <a:miter/>
          </a:ln>
        </p:spPr>
        <p:txBody>
          <a:bodyPr/>
          <a:lstStyle>
            <a:lvl1pPr>
              <a:defRPr sz="1200" noProof="1">
                <a:ea typeface="微软雅黑" panose="020B0503020204020204" pitchFamily="34" charset="-122"/>
              </a:defRPr>
            </a:lvl1pPr>
          </a:lstStyle>
          <a:p>
            <a:pPr>
              <a:defRPr/>
            </a:pPr>
            <a:endParaRPr lang="zh-CN" altLang="en-US" dirty="0"/>
          </a:p>
        </p:txBody>
      </p:sp>
      <p:sp>
        <p:nvSpPr>
          <p:cNvPr id="2053" name="Rectangle 5"/>
          <p:cNvSpPr>
            <a:spLocks noGrp="1"/>
          </p:cNvSpPr>
          <p:nvPr>
            <p:ph type="dt"/>
          </p:nvPr>
        </p:nvSpPr>
        <p:spPr>
          <a:xfrm>
            <a:off x="3883025" y="0"/>
            <a:ext cx="2974975" cy="457200"/>
          </a:xfrm>
          <a:prstGeom prst="rect">
            <a:avLst/>
          </a:prstGeom>
          <a:noFill/>
          <a:ln w="9525">
            <a:noFill/>
            <a:miter/>
          </a:ln>
        </p:spPr>
        <p:txBody>
          <a:bodyPr/>
          <a:lstStyle>
            <a:lvl1pPr algn="r">
              <a:defRPr sz="1200" noProof="1">
                <a:ea typeface="微软雅黑" panose="020B0503020204020204" pitchFamily="34" charset="-122"/>
              </a:defRPr>
            </a:lvl1pPr>
          </a:lstStyle>
          <a:p>
            <a:pPr>
              <a:defRPr/>
            </a:pPr>
            <a:endParaRPr lang="zh-CN" altLang="en-US" dirty="0"/>
          </a:p>
        </p:txBody>
      </p:sp>
      <p:sp>
        <p:nvSpPr>
          <p:cNvPr id="2054" name="Rectangle 6"/>
          <p:cNvSpPr>
            <a:spLocks noGrp="1"/>
          </p:cNvSpPr>
          <p:nvPr>
            <p:ph type="ftr" sz="quarter"/>
          </p:nvPr>
        </p:nvSpPr>
        <p:spPr>
          <a:xfrm>
            <a:off x="0" y="8686800"/>
            <a:ext cx="2973388" cy="457200"/>
          </a:xfrm>
          <a:prstGeom prst="rect">
            <a:avLst/>
          </a:prstGeom>
          <a:noFill/>
          <a:ln w="9525">
            <a:noFill/>
            <a:miter/>
          </a:ln>
        </p:spPr>
        <p:txBody>
          <a:bodyPr/>
          <a:lstStyle>
            <a:lvl1pPr>
              <a:defRPr sz="1200" noProof="1">
                <a:ea typeface="微软雅黑" panose="020B0503020204020204" pitchFamily="34" charset="-122"/>
              </a:defRPr>
            </a:lvl1pPr>
          </a:lstStyle>
          <a:p>
            <a:pPr>
              <a:defRPr/>
            </a:pPr>
            <a:endParaRPr lang="zh-CN" altLang="en-US" dirty="0"/>
          </a:p>
        </p:txBody>
      </p:sp>
      <p:sp>
        <p:nvSpPr>
          <p:cNvPr id="2055" name="Rectangle 7"/>
          <p:cNvSpPr>
            <a:spLocks noGrp="1"/>
          </p:cNvSpPr>
          <p:nvPr>
            <p:ph type="sldNum" sz="quarter"/>
          </p:nvPr>
        </p:nvSpPr>
        <p:spPr>
          <a:xfrm>
            <a:off x="3883025" y="8686800"/>
            <a:ext cx="2974975" cy="457200"/>
          </a:xfrm>
          <a:prstGeom prst="rect">
            <a:avLst/>
          </a:prstGeom>
          <a:noFill/>
          <a:ln w="9525">
            <a:noFill/>
            <a:miter/>
          </a:ln>
        </p:spPr>
        <p:txBody>
          <a:bodyPr vert="horz" wrap="square" lIns="91440" tIns="45720" rIns="91440" bIns="45720" numCol="1" anchor="t" anchorCtr="0" compatLnSpc="1">
            <a:prstTxWarp prst="textNoShape">
              <a:avLst/>
            </a:prstTxWarp>
          </a:bodyPr>
          <a:lstStyle>
            <a:lvl1pPr algn="r">
              <a:defRPr sz="1200">
                <a:ea typeface="微软雅黑" panose="020B0503020204020204" pitchFamily="34" charset="-122"/>
              </a:defRPr>
            </a:lvl1pPr>
          </a:lstStyle>
          <a:p>
            <a:fld id="{5188500F-6474-46D8-8DA3-B02117C5C65B}" type="slidenum">
              <a:rPr lang="zh-CN" altLang="en-US" smtClean="0"/>
              <a:pPr/>
              <a:t>‹#›</a:t>
            </a:fld>
            <a:endParaRPr lang="en-US" altLang="zh-CN" dirty="0"/>
          </a:p>
        </p:txBody>
      </p:sp>
    </p:spTree>
    <p:extLst>
      <p:ext uri="{BB962C8B-B14F-4D97-AF65-F5344CB8AC3E}">
        <p14:creationId xmlns:p14="http://schemas.microsoft.com/office/powerpoint/2010/main" val="56071435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微软雅黑" panose="020B0503020204020204" pitchFamily="34" charset="-122"/>
        <a:cs typeface="+mn-cs"/>
      </a:defRPr>
    </a:lvl1pPr>
    <a:lvl2pPr marL="742950" lvl="1" indent="-285750" algn="l" rtl="0" eaLnBrk="0" fontAlgn="base" hangingPunct="0">
      <a:spcBef>
        <a:spcPct val="30000"/>
      </a:spcBef>
      <a:spcAft>
        <a:spcPct val="0"/>
      </a:spcAft>
      <a:defRPr sz="1200" kern="1200">
        <a:solidFill>
          <a:schemeClr val="tx1"/>
        </a:solidFill>
        <a:latin typeface="+mn-lt"/>
        <a:ea typeface="+mn-ea"/>
        <a:cs typeface="+mn-cs"/>
      </a:defRPr>
    </a:lvl2pPr>
    <a:lvl3pPr marL="1143000" lvl="2" indent="-228600" algn="l" rtl="0" eaLnBrk="0" fontAlgn="base" hangingPunct="0">
      <a:spcBef>
        <a:spcPct val="30000"/>
      </a:spcBef>
      <a:spcAft>
        <a:spcPct val="0"/>
      </a:spcAft>
      <a:defRPr sz="1200" kern="1200">
        <a:solidFill>
          <a:schemeClr val="tx1"/>
        </a:solidFill>
        <a:latin typeface="+mn-lt"/>
        <a:ea typeface="+mn-ea"/>
        <a:cs typeface="+mn-cs"/>
      </a:defRPr>
    </a:lvl3pPr>
    <a:lvl4pPr marL="1600200" lvl="3" indent="-228600" algn="l" rtl="0" eaLnBrk="0" fontAlgn="base" hangingPunct="0">
      <a:spcBef>
        <a:spcPct val="30000"/>
      </a:spcBef>
      <a:spcAft>
        <a:spcPct val="0"/>
      </a:spcAft>
      <a:defRPr sz="1200" kern="1200">
        <a:solidFill>
          <a:schemeClr val="tx1"/>
        </a:solidFill>
        <a:latin typeface="+mn-lt"/>
        <a:ea typeface="+mn-ea"/>
        <a:cs typeface="+mn-cs"/>
      </a:defRPr>
    </a:lvl4pPr>
    <a:lvl5pPr marL="2057400" lvl="4" indent="-228600" algn="l" rtl="0" eaLnBrk="0" fontAlgn="base" hangingPunct="0">
      <a:spcBef>
        <a:spcPct val="30000"/>
      </a:spcBef>
      <a:spcAft>
        <a:spcPct val="0"/>
      </a:spcAft>
      <a:defRPr sz="1200" kern="1200">
        <a:solidFill>
          <a:schemeClr val="tx1"/>
        </a:solidFill>
        <a:latin typeface="+mn-lt"/>
        <a:ea typeface="+mn-ea"/>
        <a:cs typeface="+mn-cs"/>
      </a:defRPr>
    </a:lvl5pPr>
    <a:lvl6pPr marL="2286000" lvl="5"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6pPr>
    <a:lvl7pPr marL="2743200" lvl="6"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7pPr>
    <a:lvl8pPr marL="3200400" lvl="7"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8pPr>
    <a:lvl9pPr marL="3657600" lvl="8" indent="-228600" algn="l" defTabSz="914400" eaLnBrk="0" fontAlgn="base" latinLnBrk="0" hangingPunct="0">
      <a:spcBef>
        <a:spcPct val="30000"/>
      </a:spcBef>
      <a:spcAft>
        <a:spcPct val="0"/>
      </a:spcAft>
      <a:buNone/>
      <a:defRPr sz="1200" u="none" kern="1200" baseline="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pPr/>
              <a:t>6</a:t>
            </a:fld>
            <a:endParaRPr lang="en-US" altLang="zh-CN" dirty="0"/>
          </a:p>
        </p:txBody>
      </p:sp>
    </p:spTree>
    <p:extLst>
      <p:ext uri="{BB962C8B-B14F-4D97-AF65-F5344CB8AC3E}">
        <p14:creationId xmlns:p14="http://schemas.microsoft.com/office/powerpoint/2010/main" val="13078949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pPr/>
              <a:t>17</a:t>
            </a:fld>
            <a:endParaRPr lang="en-US" altLang="zh-CN" dirty="0"/>
          </a:p>
        </p:txBody>
      </p:sp>
    </p:spTree>
    <p:extLst>
      <p:ext uri="{BB962C8B-B14F-4D97-AF65-F5344CB8AC3E}">
        <p14:creationId xmlns:p14="http://schemas.microsoft.com/office/powerpoint/2010/main" val="27965007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pPr/>
              <a:t>18</a:t>
            </a:fld>
            <a:endParaRPr lang="en-US" altLang="zh-CN" dirty="0"/>
          </a:p>
        </p:txBody>
      </p:sp>
    </p:spTree>
    <p:extLst>
      <p:ext uri="{BB962C8B-B14F-4D97-AF65-F5344CB8AC3E}">
        <p14:creationId xmlns:p14="http://schemas.microsoft.com/office/powerpoint/2010/main" val="7551154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pPr/>
              <a:t>23</a:t>
            </a:fld>
            <a:endParaRPr lang="en-US" altLang="zh-CN" dirty="0"/>
          </a:p>
        </p:txBody>
      </p:sp>
    </p:spTree>
    <p:extLst>
      <p:ext uri="{BB962C8B-B14F-4D97-AF65-F5344CB8AC3E}">
        <p14:creationId xmlns:p14="http://schemas.microsoft.com/office/powerpoint/2010/main" val="18607528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pPr/>
              <a:t>29</a:t>
            </a:fld>
            <a:endParaRPr lang="en-US" altLang="zh-CN" dirty="0"/>
          </a:p>
        </p:txBody>
      </p:sp>
    </p:spTree>
    <p:extLst>
      <p:ext uri="{BB962C8B-B14F-4D97-AF65-F5344CB8AC3E}">
        <p14:creationId xmlns:p14="http://schemas.microsoft.com/office/powerpoint/2010/main" val="18625205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5188500F-6474-46D8-8DA3-B02117C5C65B}" type="slidenum">
              <a:rPr lang="zh-CN" altLang="en-US" smtClean="0"/>
              <a:pPr/>
              <a:t>36</a:t>
            </a:fld>
            <a:endParaRPr lang="en-US" altLang="zh-CN" dirty="0"/>
          </a:p>
        </p:txBody>
      </p:sp>
    </p:spTree>
    <p:extLst>
      <p:ext uri="{BB962C8B-B14F-4D97-AF65-F5344CB8AC3E}">
        <p14:creationId xmlns:p14="http://schemas.microsoft.com/office/powerpoint/2010/main" val="9909690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1E5EF495-02E3-4EE2-9AF1-48650F62CF8E}" type="slidenum">
              <a:rPr lang="zh-CN" altLang="en-US" smtClean="0"/>
              <a:pPr/>
              <a:t>‹#›</a:t>
            </a:fld>
            <a:endParaRPr lang="zh-CN" altLang="en-US"/>
          </a:p>
        </p:txBody>
      </p:sp>
    </p:spTree>
    <p:extLst>
      <p:ext uri="{BB962C8B-B14F-4D97-AF65-F5344CB8AC3E}">
        <p14:creationId xmlns:p14="http://schemas.microsoft.com/office/powerpoint/2010/main" val="19396579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DE62D40E-EB8C-4949-BF1D-93F3E8F7BF30}" type="slidenum">
              <a:rPr lang="zh-CN" altLang="en-US" smtClean="0"/>
              <a:pPr/>
              <a:t>‹#›</a:t>
            </a:fld>
            <a:endParaRPr lang="zh-CN" altLang="en-US"/>
          </a:p>
        </p:txBody>
      </p:sp>
    </p:spTree>
    <p:extLst>
      <p:ext uri="{BB962C8B-B14F-4D97-AF65-F5344CB8AC3E}">
        <p14:creationId xmlns:p14="http://schemas.microsoft.com/office/powerpoint/2010/main" val="41639231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532773E1-FDC7-4F70-8ECD-C8FED1BFCFEA}" type="slidenum">
              <a:rPr lang="zh-CN" altLang="en-US" smtClean="0"/>
              <a:pPr/>
              <a:t>‹#›</a:t>
            </a:fld>
            <a:endParaRPr lang="zh-CN" altLang="en-US"/>
          </a:p>
        </p:txBody>
      </p:sp>
    </p:spTree>
    <p:extLst>
      <p:ext uri="{BB962C8B-B14F-4D97-AF65-F5344CB8AC3E}">
        <p14:creationId xmlns:p14="http://schemas.microsoft.com/office/powerpoint/2010/main" val="3572550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noProof="1"/>
              <a:t>单击此处编辑母版标题样式</a:t>
            </a:r>
          </a:p>
        </p:txBody>
      </p:sp>
      <p:sp>
        <p:nvSpPr>
          <p:cNvPr id="3" name="Date Placeholder 3"/>
          <p:cNvSpPr>
            <a:spLocks noGrp="1"/>
          </p:cNvSpPr>
          <p:nvPr>
            <p:ph type="dt" sz="half" idx="10"/>
          </p:nvPr>
        </p:nvSpPr>
        <p:spPr/>
        <p:txBody>
          <a:bodyPr/>
          <a:lstStyle>
            <a:lvl1pPr>
              <a:defRPr/>
            </a:lvl1pPr>
          </a:lstStyle>
          <a:p>
            <a:pPr>
              <a:defRPr/>
            </a:pPr>
            <a:endParaRPr lang="zh-CN" altLang="en-US"/>
          </a:p>
        </p:txBody>
      </p:sp>
      <p:sp>
        <p:nvSpPr>
          <p:cNvPr id="4" name="Footer Placeholder 4"/>
          <p:cNvSpPr>
            <a:spLocks noGrp="1"/>
          </p:cNvSpPr>
          <p:nvPr>
            <p:ph type="ftr" sz="quarter" idx="11"/>
          </p:nvPr>
        </p:nvSpPr>
        <p:spPr/>
        <p:txBody>
          <a:bodyPr/>
          <a:lstStyle>
            <a:lvl1pPr>
              <a:defRPr/>
            </a:lvl1pPr>
          </a:lstStyle>
          <a:p>
            <a:pPr>
              <a:defRPr/>
            </a:pPr>
            <a:endParaRPr lang="zh-CN" altLang="en-US"/>
          </a:p>
        </p:txBody>
      </p:sp>
      <p:sp>
        <p:nvSpPr>
          <p:cNvPr id="5" name="Slide Number Placeholder 5"/>
          <p:cNvSpPr>
            <a:spLocks noGrp="1"/>
          </p:cNvSpPr>
          <p:nvPr>
            <p:ph type="sldNum" sz="quarter" idx="12"/>
          </p:nvPr>
        </p:nvSpPr>
        <p:spPr/>
        <p:txBody>
          <a:bodyPr/>
          <a:lstStyle>
            <a:lvl1pPr>
              <a:defRPr/>
            </a:lvl1pPr>
          </a:lstStyle>
          <a:p>
            <a:pPr>
              <a:defRPr/>
            </a:pPr>
            <a:fld id="{4851EF3A-BA68-4267-8B67-FA4E02C8158F}" type="slidenum">
              <a:rPr lang="zh-CN" altLang="en-US"/>
              <a:pPr>
                <a:defRPr/>
              </a:pPr>
              <a:t>‹#›</a:t>
            </a:fld>
            <a:endParaRPr lang="zh-CN" altLang="en-US"/>
          </a:p>
        </p:txBody>
      </p:sp>
    </p:spTree>
    <p:extLst>
      <p:ext uri="{BB962C8B-B14F-4D97-AF65-F5344CB8AC3E}">
        <p14:creationId xmlns:p14="http://schemas.microsoft.com/office/powerpoint/2010/main" val="1220117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8ECA1A3F-9B7E-4289-8D41-D3A33AF4774F}" type="slidenum">
              <a:rPr lang="zh-CN" altLang="en-US" smtClean="0"/>
              <a:pPr/>
              <a:t>‹#›</a:t>
            </a:fld>
            <a:endParaRPr lang="zh-CN" altLang="en-US"/>
          </a:p>
        </p:txBody>
      </p:sp>
    </p:spTree>
    <p:extLst>
      <p:ext uri="{BB962C8B-B14F-4D97-AF65-F5344CB8AC3E}">
        <p14:creationId xmlns:p14="http://schemas.microsoft.com/office/powerpoint/2010/main" val="5213013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Date Placeholder 3"/>
          <p:cNvSpPr>
            <a:spLocks noGrp="1"/>
          </p:cNvSpPr>
          <p:nvPr>
            <p:ph type="dt" sz="half" idx="10"/>
          </p:nvPr>
        </p:nvSpPr>
        <p:spPr/>
        <p:txBody>
          <a:bodyPr/>
          <a:lstStyle/>
          <a:p>
            <a:pPr>
              <a:defRPr/>
            </a:pPr>
            <a:endParaRPr lang="zh-CN" altLang="en-US"/>
          </a:p>
        </p:txBody>
      </p:sp>
      <p:sp>
        <p:nvSpPr>
          <p:cNvPr id="5" name="Footer Placeholder 4"/>
          <p:cNvSpPr>
            <a:spLocks noGrp="1"/>
          </p:cNvSpPr>
          <p:nvPr>
            <p:ph type="ftr" sz="quarter" idx="11"/>
          </p:nvPr>
        </p:nvSpPr>
        <p:spPr/>
        <p:txBody>
          <a:bodyPr/>
          <a:lstStyle/>
          <a:p>
            <a:pPr>
              <a:defRPr/>
            </a:pPr>
            <a:endParaRPr lang="zh-CN" altLang="en-US"/>
          </a:p>
        </p:txBody>
      </p:sp>
      <p:sp>
        <p:nvSpPr>
          <p:cNvPr id="6" name="Slide Number Placeholder 5"/>
          <p:cNvSpPr>
            <a:spLocks noGrp="1"/>
          </p:cNvSpPr>
          <p:nvPr>
            <p:ph type="sldNum" sz="quarter" idx="12"/>
          </p:nvPr>
        </p:nvSpPr>
        <p:spPr/>
        <p:txBody>
          <a:bodyPr/>
          <a:lstStyle/>
          <a:p>
            <a:fld id="{443BA4CE-D729-43B7-BCE6-BC7B673D88B0}" type="slidenum">
              <a:rPr lang="zh-CN" altLang="en-US" smtClean="0"/>
              <a:pPr/>
              <a:t>‹#›</a:t>
            </a:fld>
            <a:endParaRPr lang="zh-CN" altLang="en-US"/>
          </a:p>
        </p:txBody>
      </p:sp>
    </p:spTree>
    <p:extLst>
      <p:ext uri="{BB962C8B-B14F-4D97-AF65-F5344CB8AC3E}">
        <p14:creationId xmlns:p14="http://schemas.microsoft.com/office/powerpoint/2010/main" val="391717684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pPr>
              <a:defRPr/>
            </a:pPr>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fld id="{2DEF4887-9821-4DDE-818E-926A6352BABA}" type="slidenum">
              <a:rPr lang="zh-CN" altLang="en-US" smtClean="0"/>
              <a:pPr/>
              <a:t>‹#›</a:t>
            </a:fld>
            <a:endParaRPr lang="zh-CN" altLang="en-US"/>
          </a:p>
        </p:txBody>
      </p:sp>
    </p:spTree>
    <p:extLst>
      <p:ext uri="{BB962C8B-B14F-4D97-AF65-F5344CB8AC3E}">
        <p14:creationId xmlns:p14="http://schemas.microsoft.com/office/powerpoint/2010/main" val="434695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pPr>
              <a:defRPr/>
            </a:pPr>
            <a:endParaRPr lang="zh-CN" altLang="en-US"/>
          </a:p>
        </p:txBody>
      </p:sp>
      <p:sp>
        <p:nvSpPr>
          <p:cNvPr id="8" name="Footer Placeholder 7"/>
          <p:cNvSpPr>
            <a:spLocks noGrp="1"/>
          </p:cNvSpPr>
          <p:nvPr>
            <p:ph type="ftr" sz="quarter" idx="11"/>
          </p:nvPr>
        </p:nvSpPr>
        <p:spPr/>
        <p:txBody>
          <a:bodyPr/>
          <a:lstStyle/>
          <a:p>
            <a:pPr>
              <a:defRPr/>
            </a:pPr>
            <a:endParaRPr lang="zh-CN" altLang="en-US"/>
          </a:p>
        </p:txBody>
      </p:sp>
      <p:sp>
        <p:nvSpPr>
          <p:cNvPr id="9" name="Slide Number Placeholder 8"/>
          <p:cNvSpPr>
            <a:spLocks noGrp="1"/>
          </p:cNvSpPr>
          <p:nvPr>
            <p:ph type="sldNum" sz="quarter" idx="12"/>
          </p:nvPr>
        </p:nvSpPr>
        <p:spPr/>
        <p:txBody>
          <a:bodyPr/>
          <a:lstStyle/>
          <a:p>
            <a:fld id="{FC278D35-893D-441A-833E-B990134BB84A}" type="slidenum">
              <a:rPr lang="zh-CN" altLang="en-US" smtClean="0"/>
              <a:pPr/>
              <a:t>‹#›</a:t>
            </a:fld>
            <a:endParaRPr lang="zh-CN" altLang="en-US"/>
          </a:p>
        </p:txBody>
      </p:sp>
    </p:spTree>
    <p:extLst>
      <p:ext uri="{BB962C8B-B14F-4D97-AF65-F5344CB8AC3E}">
        <p14:creationId xmlns:p14="http://schemas.microsoft.com/office/powerpoint/2010/main" val="270117246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pPr>
              <a:defRPr/>
            </a:pPr>
            <a:endParaRPr lang="zh-CN" altLang="en-US"/>
          </a:p>
        </p:txBody>
      </p:sp>
      <p:sp>
        <p:nvSpPr>
          <p:cNvPr id="4" name="Footer Placeholder 3"/>
          <p:cNvSpPr>
            <a:spLocks noGrp="1"/>
          </p:cNvSpPr>
          <p:nvPr>
            <p:ph type="ftr" sz="quarter" idx="11"/>
          </p:nvPr>
        </p:nvSpPr>
        <p:spPr/>
        <p:txBody>
          <a:bodyPr/>
          <a:lstStyle/>
          <a:p>
            <a:pPr>
              <a:defRPr/>
            </a:pPr>
            <a:endParaRPr lang="zh-CN" altLang="en-US"/>
          </a:p>
        </p:txBody>
      </p:sp>
      <p:sp>
        <p:nvSpPr>
          <p:cNvPr id="5" name="Slide Number Placeholder 4"/>
          <p:cNvSpPr>
            <a:spLocks noGrp="1"/>
          </p:cNvSpPr>
          <p:nvPr>
            <p:ph type="sldNum" sz="quarter" idx="12"/>
          </p:nvPr>
        </p:nvSpPr>
        <p:spPr/>
        <p:txBody>
          <a:bodyPr/>
          <a:lstStyle/>
          <a:p>
            <a:fld id="{45BCA86D-53A5-47A2-884F-D22D64E47DDB}" type="slidenum">
              <a:rPr lang="zh-CN" altLang="en-US" smtClean="0"/>
              <a:pPr/>
              <a:t>‹#›</a:t>
            </a:fld>
            <a:endParaRPr lang="zh-CN" altLang="en-US"/>
          </a:p>
        </p:txBody>
      </p:sp>
    </p:spTree>
    <p:extLst>
      <p:ext uri="{BB962C8B-B14F-4D97-AF65-F5344CB8AC3E}">
        <p14:creationId xmlns:p14="http://schemas.microsoft.com/office/powerpoint/2010/main" val="30078626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endParaRPr lang="zh-CN" altLang="en-US"/>
          </a:p>
        </p:txBody>
      </p:sp>
      <p:sp>
        <p:nvSpPr>
          <p:cNvPr id="3" name="Footer Placeholder 2"/>
          <p:cNvSpPr>
            <a:spLocks noGrp="1"/>
          </p:cNvSpPr>
          <p:nvPr>
            <p:ph type="ftr" sz="quarter" idx="11"/>
          </p:nvPr>
        </p:nvSpPr>
        <p:spPr/>
        <p:txBody>
          <a:bodyPr/>
          <a:lstStyle/>
          <a:p>
            <a:pPr>
              <a:defRPr/>
            </a:pPr>
            <a:endParaRPr lang="zh-CN" altLang="en-US"/>
          </a:p>
        </p:txBody>
      </p:sp>
      <p:sp>
        <p:nvSpPr>
          <p:cNvPr id="4" name="Slide Number Placeholder 3"/>
          <p:cNvSpPr>
            <a:spLocks noGrp="1"/>
          </p:cNvSpPr>
          <p:nvPr>
            <p:ph type="sldNum" sz="quarter" idx="12"/>
          </p:nvPr>
        </p:nvSpPr>
        <p:spPr/>
        <p:txBody>
          <a:bodyPr/>
          <a:lstStyle/>
          <a:p>
            <a:fld id="{7AF22A3C-761A-46C6-BEC5-98F2ACE92287}" type="slidenum">
              <a:rPr lang="zh-CN" altLang="en-US" smtClean="0"/>
              <a:pPr/>
              <a:t>‹#›</a:t>
            </a:fld>
            <a:endParaRPr lang="zh-CN" altLang="en-US"/>
          </a:p>
        </p:txBody>
      </p:sp>
    </p:spTree>
    <p:extLst>
      <p:ext uri="{BB962C8B-B14F-4D97-AF65-F5344CB8AC3E}">
        <p14:creationId xmlns:p14="http://schemas.microsoft.com/office/powerpoint/2010/main" val="24810228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pPr>
              <a:defRPr/>
            </a:pPr>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fld id="{BD9A91ED-94AB-4C61-A1F0-631A43072154}" type="slidenum">
              <a:rPr lang="zh-CN" altLang="en-US" smtClean="0"/>
              <a:pPr/>
              <a:t>‹#›</a:t>
            </a:fld>
            <a:endParaRPr lang="zh-CN" altLang="en-US"/>
          </a:p>
        </p:txBody>
      </p:sp>
    </p:spTree>
    <p:extLst>
      <p:ext uri="{BB962C8B-B14F-4D97-AF65-F5344CB8AC3E}">
        <p14:creationId xmlns:p14="http://schemas.microsoft.com/office/powerpoint/2010/main" val="2563239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Date Placeholder 4"/>
          <p:cNvSpPr>
            <a:spLocks noGrp="1"/>
          </p:cNvSpPr>
          <p:nvPr>
            <p:ph type="dt" sz="half" idx="10"/>
          </p:nvPr>
        </p:nvSpPr>
        <p:spPr/>
        <p:txBody>
          <a:bodyPr/>
          <a:lstStyle/>
          <a:p>
            <a:pPr>
              <a:defRPr/>
            </a:pPr>
            <a:endParaRPr lang="zh-CN" altLang="en-US"/>
          </a:p>
        </p:txBody>
      </p:sp>
      <p:sp>
        <p:nvSpPr>
          <p:cNvPr id="6" name="Footer Placeholder 5"/>
          <p:cNvSpPr>
            <a:spLocks noGrp="1"/>
          </p:cNvSpPr>
          <p:nvPr>
            <p:ph type="ftr" sz="quarter" idx="11"/>
          </p:nvPr>
        </p:nvSpPr>
        <p:spPr/>
        <p:txBody>
          <a:bodyPr/>
          <a:lstStyle/>
          <a:p>
            <a:pPr>
              <a:defRPr/>
            </a:pPr>
            <a:endParaRPr lang="zh-CN" altLang="en-US"/>
          </a:p>
        </p:txBody>
      </p:sp>
      <p:sp>
        <p:nvSpPr>
          <p:cNvPr id="7" name="Slide Number Placeholder 6"/>
          <p:cNvSpPr>
            <a:spLocks noGrp="1"/>
          </p:cNvSpPr>
          <p:nvPr>
            <p:ph type="sldNum" sz="quarter" idx="12"/>
          </p:nvPr>
        </p:nvSpPr>
        <p:spPr/>
        <p:txBody>
          <a:bodyPr/>
          <a:lstStyle/>
          <a:p>
            <a:fld id="{9258E8BC-4382-4BC4-B016-5139AA75BD4C}" type="slidenum">
              <a:rPr lang="zh-CN" altLang="en-US" smtClean="0"/>
              <a:pPr/>
              <a:t>‹#›</a:t>
            </a:fld>
            <a:endParaRPr lang="zh-CN" altLang="en-US"/>
          </a:p>
        </p:txBody>
      </p:sp>
    </p:spTree>
    <p:extLst>
      <p:ext uri="{BB962C8B-B14F-4D97-AF65-F5344CB8AC3E}">
        <p14:creationId xmlns:p14="http://schemas.microsoft.com/office/powerpoint/2010/main" val="224234112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dirty="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ea typeface="微软雅黑" panose="020B0503020204020204" pitchFamily="34" charset="-122"/>
              </a:defRPr>
            </a:lvl1pPr>
          </a:lstStyle>
          <a:p>
            <a:pPr>
              <a:defRPr/>
            </a:pPr>
            <a:endParaRPr lang="zh-CN" alt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ea typeface="微软雅黑" panose="020B0503020204020204" pitchFamily="34" charset="-122"/>
              </a:defRPr>
            </a:lvl1pPr>
          </a:lstStyle>
          <a:p>
            <a:pPr>
              <a:defRPr/>
            </a:pPr>
            <a:endParaRPr lang="zh-CN" alt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ea typeface="微软雅黑" panose="020B0503020204020204" pitchFamily="34" charset="-122"/>
              </a:defRPr>
            </a:lvl1pPr>
          </a:lstStyle>
          <a:p>
            <a:fld id="{2A5492BC-F2C0-46B7-A94C-82E19C6674EC}" type="slidenum">
              <a:rPr lang="zh-CN" altLang="en-US" smtClean="0"/>
              <a:pPr/>
              <a:t>‹#›</a:t>
            </a:fld>
            <a:endParaRPr lang="zh-CN" altLang="en-US" dirty="0"/>
          </a:p>
        </p:txBody>
      </p:sp>
    </p:spTree>
    <p:extLst>
      <p:ext uri="{BB962C8B-B14F-4D97-AF65-F5344CB8AC3E}">
        <p14:creationId xmlns:p14="http://schemas.microsoft.com/office/powerpoint/2010/main" val="3465333209"/>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微软雅黑" panose="020B0503020204020204" pitchFamily="34" charset="-122"/>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微软雅黑" panose="020B0503020204020204" pitchFamily="34" charset="-122"/>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微软雅黑" panose="020B0503020204020204" pitchFamily="34" charset="-122"/>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微软雅黑" panose="020B0503020204020204" pitchFamily="34" charset="-122"/>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微软雅黑" panose="020B0503020204020204" pitchFamily="34" charset="-122"/>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微软雅黑" panose="020B0503020204020204" pitchFamily="34" charset="-122"/>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7.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1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1.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3.wdp"/></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4.wdp"/></Relationships>
</file>

<file path=ppt/slides/_rels/slide1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slide" Target="slide7.xml"/><Relationship Id="rId2" Type="http://schemas.openxmlformats.org/officeDocument/2006/relationships/slide" Target="slide12.xml"/><Relationship Id="rId1" Type="http://schemas.openxmlformats.org/officeDocument/2006/relationships/slideLayout" Target="../slideLayouts/slideLayout7.xml"/><Relationship Id="rId4" Type="http://schemas.openxmlformats.org/officeDocument/2006/relationships/slide" Target="slide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5.wdp"/></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7.wdp"/></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14.png"/><Relationship Id="rId7" Type="http://schemas.microsoft.com/office/2007/relationships/hdphoto" Target="../media/hdphoto9.wdp"/><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NULL" TargetMode="External"/><Relationship Id="rId4" Type="http://schemas.microsoft.com/office/2007/relationships/hdphoto" Target="../media/hdphoto8.wdp"/></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16.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17.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41.xml.rels><?xml version="1.0" encoding="UTF-8" standalone="yes"?>
<Relationships xmlns="http://schemas.openxmlformats.org/package/2006/relationships"><Relationship Id="rId3" Type="http://schemas.microsoft.com/office/2007/relationships/hdphoto" Target="../media/hdphoto12.wdp"/><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microsoft.com/office/2007/relationships/hdphoto" Target="../media/hdphoto14.wdp"/><Relationship Id="rId2" Type="http://schemas.openxmlformats.org/officeDocument/2006/relationships/image" Target="../media/image21.png"/><Relationship Id="rId1" Type="http://schemas.openxmlformats.org/officeDocument/2006/relationships/slideLayout" Target="../slideLayouts/slideLayout7.xml"/><Relationship Id="rId4" Type="http://schemas.openxmlformats.org/officeDocument/2006/relationships/image" Target="NULL" TargetMode="External"/></Relationships>
</file>

<file path=ppt/slides/_rels/slide47.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2.png"/><Relationship Id="rId7" Type="http://schemas.openxmlformats.org/officeDocument/2006/relationships/image" Target="../media/image26.png"/><Relationship Id="rId12" Type="http://schemas.openxmlformats.org/officeDocument/2006/relationships/hyperlink" Target="http://www.youyi100.com/" TargetMode="External"/><Relationship Id="rId2" Type="http://schemas.openxmlformats.org/officeDocument/2006/relationships/image" Target="../media/image2.jpg"/><Relationship Id="rId1" Type="http://schemas.openxmlformats.org/officeDocument/2006/relationships/slideLayout" Target="../slideLayouts/slideLayout12.xml"/><Relationship Id="rId6" Type="http://schemas.openxmlformats.org/officeDocument/2006/relationships/image" Target="../media/image25.png"/><Relationship Id="rId11" Type="http://schemas.openxmlformats.org/officeDocument/2006/relationships/image" Target="../media/image4.png"/><Relationship Id="rId5" Type="http://schemas.openxmlformats.org/officeDocument/2006/relationships/image" Target="../media/image24.png"/><Relationship Id="rId10" Type="http://schemas.openxmlformats.org/officeDocument/2006/relationships/image" Target="../media/image29.png"/><Relationship Id="rId4" Type="http://schemas.openxmlformats.org/officeDocument/2006/relationships/image" Target="../media/image23.png"/><Relationship Id="rId9" Type="http://schemas.openxmlformats.org/officeDocument/2006/relationships/image" Target="../media/image28.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NULL" TargetMode="Externa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8" name="矩形 17"/>
          <p:cNvSpPr/>
          <p:nvPr/>
        </p:nvSpPr>
        <p:spPr>
          <a:xfrm>
            <a:off x="0" y="1052513"/>
            <a:ext cx="12192000" cy="4716462"/>
          </a:xfrm>
          <a:prstGeom prst="rect">
            <a:avLst/>
          </a:prstGeom>
          <a:solidFill>
            <a:schemeClr val="bg2">
              <a:lumMod val="1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9" name="椭圆 18"/>
          <p:cNvSpPr/>
          <p:nvPr/>
        </p:nvSpPr>
        <p:spPr>
          <a:xfrm>
            <a:off x="9120188" y="1844675"/>
            <a:ext cx="1800225" cy="1800225"/>
          </a:xfrm>
          <a:prstGeom prst="ellipse">
            <a:avLst/>
          </a:prstGeom>
          <a:solidFill>
            <a:srgbClr val="57689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solidFill>
                <a:srgbClr val="008080"/>
              </a:solidFill>
              <a:ea typeface="微软雅黑" panose="020B0503020204020204" pitchFamily="34" charset="-122"/>
            </a:endParaRPr>
          </a:p>
        </p:txBody>
      </p:sp>
      <p:cxnSp>
        <p:nvCxnSpPr>
          <p:cNvPr id="3" name="直接连接符 2"/>
          <p:cNvCxnSpPr/>
          <p:nvPr/>
        </p:nvCxnSpPr>
        <p:spPr>
          <a:xfrm>
            <a:off x="9551988" y="3213100"/>
            <a:ext cx="1008062" cy="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框 5"/>
          <p:cNvSpPr txBox="1">
            <a:spLocks noChangeArrowheads="1"/>
          </p:cNvSpPr>
          <p:nvPr/>
        </p:nvSpPr>
        <p:spPr bwMode="auto">
          <a:xfrm>
            <a:off x="9191625" y="2420938"/>
            <a:ext cx="16573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gn="dist">
              <a:lnSpc>
                <a:spcPct val="100000"/>
              </a:lnSpc>
              <a:spcBef>
                <a:spcPct val="0"/>
              </a:spcBef>
              <a:buFontTx/>
              <a:buNone/>
            </a:pPr>
            <a:r>
              <a:rPr lang="zh-CN" altLang="en-US" sz="3600" b="1" dirty="0">
                <a:solidFill>
                  <a:schemeClr val="bg1"/>
                </a:solidFill>
                <a:latin typeface="微软雅黑" panose="020B0503020204020204" pitchFamily="34" charset="-122"/>
              </a:rPr>
              <a:t>第八章</a:t>
            </a:r>
          </a:p>
        </p:txBody>
      </p:sp>
      <p:cxnSp>
        <p:nvCxnSpPr>
          <p:cNvPr id="5" name="直接连接符 4"/>
          <p:cNvCxnSpPr/>
          <p:nvPr/>
        </p:nvCxnSpPr>
        <p:spPr>
          <a:xfrm>
            <a:off x="2495750" y="3356995"/>
            <a:ext cx="6337100" cy="568"/>
          </a:xfrm>
          <a:prstGeom prst="line">
            <a:avLst/>
          </a:prstGeom>
          <a:ln w="381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文本框 7"/>
          <p:cNvSpPr txBox="1">
            <a:spLocks noChangeArrowheads="1"/>
          </p:cNvSpPr>
          <p:nvPr/>
        </p:nvSpPr>
        <p:spPr bwMode="auto">
          <a:xfrm>
            <a:off x="2669994" y="2462751"/>
            <a:ext cx="364203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gn="dist">
              <a:lnSpc>
                <a:spcPct val="100000"/>
              </a:lnSpc>
              <a:spcBef>
                <a:spcPct val="0"/>
              </a:spcBef>
              <a:buFontTx/>
              <a:buNone/>
            </a:pPr>
            <a:r>
              <a:rPr lang="zh-CN" altLang="en-US" sz="4800" b="1" dirty="0">
                <a:solidFill>
                  <a:schemeClr val="bg1"/>
                </a:solidFill>
                <a:latin typeface="微软雅黑" panose="020B0503020204020204" pitchFamily="34" charset="-122"/>
              </a:rPr>
              <a:t>小结与复习</a:t>
            </a:r>
          </a:p>
        </p:txBody>
      </p:sp>
      <p:sp>
        <p:nvSpPr>
          <p:cNvPr id="11" name="Text Box 33"/>
          <p:cNvSpPr txBox="1">
            <a:spLocks noChangeArrowheads="1"/>
          </p:cNvSpPr>
          <p:nvPr/>
        </p:nvSpPr>
        <p:spPr bwMode="auto">
          <a:xfrm>
            <a:off x="8976320" y="652626"/>
            <a:ext cx="312911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eaLnBrk="1" hangingPunct="1">
              <a:lnSpc>
                <a:spcPct val="100000"/>
              </a:lnSpc>
              <a:spcBef>
                <a:spcPct val="0"/>
              </a:spcBef>
              <a:buFont typeface="Arial" panose="020B0604020202020204" pitchFamily="34" charset="0"/>
              <a:buNone/>
            </a:pPr>
            <a:r>
              <a:rPr lang="zh-CN" altLang="en-US" sz="2000" b="1" dirty="0">
                <a:solidFill>
                  <a:schemeClr val="bg1"/>
                </a:solidFill>
                <a:latin typeface="微软雅黑" panose="020B0503020204020204" pitchFamily="34" charset="-122"/>
              </a:rPr>
              <a:t>    第八章    运动和力</a:t>
            </a:r>
          </a:p>
        </p:txBody>
      </p:sp>
      <p:sp>
        <p:nvSpPr>
          <p:cNvPr id="14" name="圆角矩形 13"/>
          <p:cNvSpPr/>
          <p:nvPr/>
        </p:nvSpPr>
        <p:spPr>
          <a:xfrm>
            <a:off x="10418763" y="5065713"/>
            <a:ext cx="1543050" cy="395287"/>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5" name="文本框 17"/>
          <p:cNvSpPr txBox="1">
            <a:spLocks noChangeArrowheads="1"/>
          </p:cNvSpPr>
          <p:nvPr/>
        </p:nvSpPr>
        <p:spPr bwMode="auto">
          <a:xfrm>
            <a:off x="10507663" y="5118100"/>
            <a:ext cx="1674812"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sz="1400" b="1">
                <a:solidFill>
                  <a:srgbClr val="C00000"/>
                </a:solidFill>
                <a:latin typeface="Arial" panose="020B0604020202020204" pitchFamily="34" charset="0"/>
                <a:sym typeface="+mn-ea"/>
              </a:rPr>
              <a:t>优翼理综学科号</a:t>
            </a:r>
            <a:endParaRPr lang="zh-CN" altLang="en-US" sz="1400" b="1">
              <a:solidFill>
                <a:srgbClr val="C00000"/>
              </a:solidFill>
              <a:latin typeface="Arial" panose="020B0604020202020204" pitchFamily="34" charset="0"/>
            </a:endParaRPr>
          </a:p>
        </p:txBody>
      </p:sp>
      <p:pic>
        <p:nvPicPr>
          <p:cNvPr id="16" name="图片 20"/>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612438" y="5568950"/>
            <a:ext cx="1209675" cy="1206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图片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863" y="376807"/>
            <a:ext cx="14382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文本框 31"/>
          <p:cNvSpPr txBox="1"/>
          <p:nvPr/>
        </p:nvSpPr>
        <p:spPr>
          <a:xfrm>
            <a:off x="643782" y="926019"/>
            <a:ext cx="1659274" cy="126816"/>
          </a:xfrm>
          <a:custGeom>
            <a:avLst/>
            <a:gdLst/>
            <a:ahLst/>
            <a:cxnLst/>
            <a:rect l="l" t="t" r="r" b="b"/>
            <a:pathLst>
              <a:path w="1659274" h="126816">
                <a:moveTo>
                  <a:pt x="982294" y="85202"/>
                </a:moveTo>
                <a:cubicBezTo>
                  <a:pt x="985684" y="93731"/>
                  <a:pt x="986706" y="100810"/>
                  <a:pt x="985361" y="106438"/>
                </a:cubicBezTo>
                <a:cubicBezTo>
                  <a:pt x="984017" y="112067"/>
                  <a:pt x="981572" y="115878"/>
                  <a:pt x="978027" y="117873"/>
                </a:cubicBezTo>
                <a:cubicBezTo>
                  <a:pt x="975566" y="119268"/>
                  <a:pt x="973088" y="119679"/>
                  <a:pt x="970593" y="119108"/>
                </a:cubicBezTo>
                <a:cubicBezTo>
                  <a:pt x="968098" y="118536"/>
                  <a:pt x="966353" y="117017"/>
                  <a:pt x="965359" y="114548"/>
                </a:cubicBezTo>
                <a:cubicBezTo>
                  <a:pt x="964695" y="112134"/>
                  <a:pt x="964923" y="110003"/>
                  <a:pt x="966042" y="108154"/>
                </a:cubicBezTo>
                <a:cubicBezTo>
                  <a:pt x="967162" y="106305"/>
                  <a:pt x="968757" y="104838"/>
                  <a:pt x="970826" y="103755"/>
                </a:cubicBezTo>
                <a:cubicBezTo>
                  <a:pt x="973357" y="102285"/>
                  <a:pt x="975630" y="99924"/>
                  <a:pt x="977644" y="96671"/>
                </a:cubicBezTo>
                <a:cubicBezTo>
                  <a:pt x="979658" y="93417"/>
                  <a:pt x="980630" y="89689"/>
                  <a:pt x="980561" y="85486"/>
                </a:cubicBezTo>
                <a:close/>
                <a:moveTo>
                  <a:pt x="1059637" y="84144"/>
                </a:moveTo>
                <a:cubicBezTo>
                  <a:pt x="1069467" y="87104"/>
                  <a:pt x="1076353" y="90778"/>
                  <a:pt x="1080296" y="95164"/>
                </a:cubicBezTo>
                <a:cubicBezTo>
                  <a:pt x="1084239" y="99551"/>
                  <a:pt x="1086071" y="103694"/>
                  <a:pt x="1085791" y="107595"/>
                </a:cubicBezTo>
                <a:cubicBezTo>
                  <a:pt x="1085510" y="111496"/>
                  <a:pt x="1083950" y="114198"/>
                  <a:pt x="1081109" y="115702"/>
                </a:cubicBezTo>
                <a:cubicBezTo>
                  <a:pt x="1078268" y="117205"/>
                  <a:pt x="1074978" y="116554"/>
                  <a:pt x="1071239" y="113749"/>
                </a:cubicBezTo>
                <a:cubicBezTo>
                  <a:pt x="1070872" y="108634"/>
                  <a:pt x="1069472" y="103501"/>
                  <a:pt x="1067038" y="98349"/>
                </a:cubicBezTo>
                <a:cubicBezTo>
                  <a:pt x="1064605" y="93197"/>
                  <a:pt x="1061738" y="88729"/>
                  <a:pt x="1058437" y="84944"/>
                </a:cubicBezTo>
                <a:close/>
                <a:moveTo>
                  <a:pt x="995096" y="82810"/>
                </a:moveTo>
                <a:lnTo>
                  <a:pt x="1014965" y="84411"/>
                </a:lnTo>
                <a:cubicBezTo>
                  <a:pt x="1014901" y="85283"/>
                  <a:pt x="1014529" y="86005"/>
                  <a:pt x="1013848" y="86578"/>
                </a:cubicBezTo>
                <a:cubicBezTo>
                  <a:pt x="1013168" y="87150"/>
                  <a:pt x="1012162" y="87539"/>
                  <a:pt x="1010831" y="87744"/>
                </a:cubicBezTo>
                <a:lnTo>
                  <a:pt x="1010831" y="106021"/>
                </a:lnTo>
                <a:cubicBezTo>
                  <a:pt x="1010748" y="106932"/>
                  <a:pt x="1011048" y="107544"/>
                  <a:pt x="1011731" y="107855"/>
                </a:cubicBezTo>
                <a:cubicBezTo>
                  <a:pt x="1012415" y="108166"/>
                  <a:pt x="1013982" y="108311"/>
                  <a:pt x="1016432" y="108289"/>
                </a:cubicBezTo>
                <a:lnTo>
                  <a:pt x="1033101" y="108289"/>
                </a:lnTo>
                <a:cubicBezTo>
                  <a:pt x="1036018" y="108291"/>
                  <a:pt x="1038651" y="108286"/>
                  <a:pt x="1041002" y="108272"/>
                </a:cubicBezTo>
                <a:cubicBezTo>
                  <a:pt x="1043352" y="108258"/>
                  <a:pt x="1045119" y="108219"/>
                  <a:pt x="1046302" y="108155"/>
                </a:cubicBezTo>
                <a:cubicBezTo>
                  <a:pt x="1047336" y="108102"/>
                  <a:pt x="1048136" y="107941"/>
                  <a:pt x="1048703" y="107672"/>
                </a:cubicBezTo>
                <a:cubicBezTo>
                  <a:pt x="1049269" y="107402"/>
                  <a:pt x="1049803" y="106941"/>
                  <a:pt x="1050303" y="106288"/>
                </a:cubicBezTo>
                <a:cubicBezTo>
                  <a:pt x="1051095" y="105216"/>
                  <a:pt x="1052011" y="103493"/>
                  <a:pt x="1053053" y="101120"/>
                </a:cubicBezTo>
                <a:cubicBezTo>
                  <a:pt x="1054095" y="98748"/>
                  <a:pt x="1055312" y="95758"/>
                  <a:pt x="1056704" y="92152"/>
                </a:cubicBezTo>
                <a:lnTo>
                  <a:pt x="1058170" y="92152"/>
                </a:lnTo>
                <a:lnTo>
                  <a:pt x="1058437" y="106688"/>
                </a:lnTo>
                <a:cubicBezTo>
                  <a:pt x="1060787" y="107477"/>
                  <a:pt x="1062388" y="108366"/>
                  <a:pt x="1063238" y="109354"/>
                </a:cubicBezTo>
                <a:cubicBezTo>
                  <a:pt x="1064088" y="110342"/>
                  <a:pt x="1064488" y="111496"/>
                  <a:pt x="1064438" y="112817"/>
                </a:cubicBezTo>
                <a:cubicBezTo>
                  <a:pt x="1064524" y="115064"/>
                  <a:pt x="1063641" y="116830"/>
                  <a:pt x="1061791" y="118115"/>
                </a:cubicBezTo>
                <a:cubicBezTo>
                  <a:pt x="1059940" y="119400"/>
                  <a:pt x="1056608" y="120307"/>
                  <a:pt x="1051794" y="120837"/>
                </a:cubicBezTo>
                <a:cubicBezTo>
                  <a:pt x="1046981" y="121368"/>
                  <a:pt x="1040171" y="121624"/>
                  <a:pt x="1031367" y="121607"/>
                </a:cubicBezTo>
                <a:lnTo>
                  <a:pt x="1013898" y="121607"/>
                </a:lnTo>
                <a:cubicBezTo>
                  <a:pt x="1006406" y="121729"/>
                  <a:pt x="1001355" y="120919"/>
                  <a:pt x="998746" y="119176"/>
                </a:cubicBezTo>
                <a:cubicBezTo>
                  <a:pt x="996138" y="117434"/>
                  <a:pt x="994921" y="114027"/>
                  <a:pt x="995096" y="108955"/>
                </a:cubicBezTo>
                <a:close/>
                <a:moveTo>
                  <a:pt x="1019899" y="78818"/>
                </a:moveTo>
                <a:cubicBezTo>
                  <a:pt x="1028604" y="80960"/>
                  <a:pt x="1034638" y="83794"/>
                  <a:pt x="1038001" y="87318"/>
                </a:cubicBezTo>
                <a:cubicBezTo>
                  <a:pt x="1041364" y="90843"/>
                  <a:pt x="1042831" y="94209"/>
                  <a:pt x="1042402" y="97416"/>
                </a:cubicBezTo>
                <a:cubicBezTo>
                  <a:pt x="1041973" y="100624"/>
                  <a:pt x="1040422" y="102822"/>
                  <a:pt x="1037751" y="104012"/>
                </a:cubicBezTo>
                <a:cubicBezTo>
                  <a:pt x="1035080" y="105202"/>
                  <a:pt x="1032063" y="104533"/>
                  <a:pt x="1028700" y="102005"/>
                </a:cubicBezTo>
                <a:cubicBezTo>
                  <a:pt x="1028283" y="97987"/>
                  <a:pt x="1027117" y="93987"/>
                  <a:pt x="1025200" y="90003"/>
                </a:cubicBezTo>
                <a:cubicBezTo>
                  <a:pt x="1023283" y="86019"/>
                  <a:pt x="1021116" y="82552"/>
                  <a:pt x="1018699" y="79602"/>
                </a:cubicBezTo>
                <a:close/>
                <a:moveTo>
                  <a:pt x="216294" y="59474"/>
                </a:moveTo>
                <a:lnTo>
                  <a:pt x="230962" y="70676"/>
                </a:lnTo>
                <a:cubicBezTo>
                  <a:pt x="230487" y="71273"/>
                  <a:pt x="229771" y="71779"/>
                  <a:pt x="228812" y="72192"/>
                </a:cubicBezTo>
                <a:cubicBezTo>
                  <a:pt x="227854" y="72606"/>
                  <a:pt x="226703" y="72945"/>
                  <a:pt x="225362" y="73209"/>
                </a:cubicBezTo>
                <a:cubicBezTo>
                  <a:pt x="224748" y="74843"/>
                  <a:pt x="224075" y="76643"/>
                  <a:pt x="223345" y="78610"/>
                </a:cubicBezTo>
                <a:cubicBezTo>
                  <a:pt x="222614" y="80577"/>
                  <a:pt x="221908" y="82510"/>
                  <a:pt x="221228" y="84411"/>
                </a:cubicBezTo>
                <a:lnTo>
                  <a:pt x="231362" y="84411"/>
                </a:lnTo>
                <a:lnTo>
                  <a:pt x="239097" y="77210"/>
                </a:lnTo>
                <a:lnTo>
                  <a:pt x="252965" y="88411"/>
                </a:lnTo>
                <a:cubicBezTo>
                  <a:pt x="252507" y="88947"/>
                  <a:pt x="251857" y="89409"/>
                  <a:pt x="251015" y="89795"/>
                </a:cubicBezTo>
                <a:cubicBezTo>
                  <a:pt x="250173" y="90181"/>
                  <a:pt x="249090" y="90475"/>
                  <a:pt x="247764" y="90678"/>
                </a:cubicBezTo>
                <a:cubicBezTo>
                  <a:pt x="247059" y="98971"/>
                  <a:pt x="245836" y="105788"/>
                  <a:pt x="244097" y="111131"/>
                </a:cubicBezTo>
                <a:cubicBezTo>
                  <a:pt x="242358" y="116473"/>
                  <a:pt x="239936" y="120190"/>
                  <a:pt x="236830" y="122282"/>
                </a:cubicBezTo>
                <a:cubicBezTo>
                  <a:pt x="234927" y="123488"/>
                  <a:pt x="232599" y="124410"/>
                  <a:pt x="229845" y="125049"/>
                </a:cubicBezTo>
                <a:cubicBezTo>
                  <a:pt x="227092" y="125688"/>
                  <a:pt x="223731" y="126010"/>
                  <a:pt x="219761" y="126016"/>
                </a:cubicBezTo>
                <a:cubicBezTo>
                  <a:pt x="219786" y="123993"/>
                  <a:pt x="219603" y="122138"/>
                  <a:pt x="219211" y="120449"/>
                </a:cubicBezTo>
                <a:cubicBezTo>
                  <a:pt x="218819" y="118759"/>
                  <a:pt x="218069" y="117370"/>
                  <a:pt x="216961" y="116281"/>
                </a:cubicBezTo>
                <a:cubicBezTo>
                  <a:pt x="215574" y="115078"/>
                  <a:pt x="213580" y="114017"/>
                  <a:pt x="210977" y="113098"/>
                </a:cubicBezTo>
                <a:cubicBezTo>
                  <a:pt x="208374" y="112178"/>
                  <a:pt x="205479" y="111417"/>
                  <a:pt x="202292" y="110814"/>
                </a:cubicBezTo>
                <a:lnTo>
                  <a:pt x="202425" y="109080"/>
                </a:lnTo>
                <a:cubicBezTo>
                  <a:pt x="204719" y="109307"/>
                  <a:pt x="207229" y="109521"/>
                  <a:pt x="209957" y="109722"/>
                </a:cubicBezTo>
                <a:cubicBezTo>
                  <a:pt x="212685" y="109924"/>
                  <a:pt x="215206" y="110089"/>
                  <a:pt x="217519" y="110216"/>
                </a:cubicBezTo>
                <a:cubicBezTo>
                  <a:pt x="219832" y="110344"/>
                  <a:pt x="221513" y="110410"/>
                  <a:pt x="222561" y="110414"/>
                </a:cubicBezTo>
                <a:cubicBezTo>
                  <a:pt x="223611" y="110419"/>
                  <a:pt x="224478" y="110342"/>
                  <a:pt x="225162" y="110181"/>
                </a:cubicBezTo>
                <a:cubicBezTo>
                  <a:pt x="225845" y="110019"/>
                  <a:pt x="226445" y="109742"/>
                  <a:pt x="226962" y="109347"/>
                </a:cubicBezTo>
                <a:cubicBezTo>
                  <a:pt x="228168" y="108419"/>
                  <a:pt x="229223" y="106108"/>
                  <a:pt x="230129" y="102413"/>
                </a:cubicBezTo>
                <a:cubicBezTo>
                  <a:pt x="231035" y="98718"/>
                  <a:pt x="231757" y="94006"/>
                  <a:pt x="232296" y="88278"/>
                </a:cubicBezTo>
                <a:lnTo>
                  <a:pt x="220828" y="88278"/>
                </a:lnTo>
                <a:lnTo>
                  <a:pt x="214960" y="94545"/>
                </a:lnTo>
                <a:lnTo>
                  <a:pt x="200959" y="85344"/>
                </a:lnTo>
                <a:cubicBezTo>
                  <a:pt x="201703" y="84805"/>
                  <a:pt x="202548" y="84283"/>
                  <a:pt x="203492" y="83777"/>
                </a:cubicBezTo>
                <a:cubicBezTo>
                  <a:pt x="204437" y="83272"/>
                  <a:pt x="205415" y="82816"/>
                  <a:pt x="206426" y="82410"/>
                </a:cubicBezTo>
                <a:cubicBezTo>
                  <a:pt x="207109" y="80574"/>
                  <a:pt x="207809" y="78613"/>
                  <a:pt x="208526" y="76526"/>
                </a:cubicBezTo>
                <a:cubicBezTo>
                  <a:pt x="209243" y="74440"/>
                  <a:pt x="209876" y="72445"/>
                  <a:pt x="210427" y="70542"/>
                </a:cubicBezTo>
                <a:lnTo>
                  <a:pt x="191891" y="70542"/>
                </a:lnTo>
                <a:cubicBezTo>
                  <a:pt x="190166" y="84672"/>
                  <a:pt x="185182" y="96384"/>
                  <a:pt x="176939" y="105680"/>
                </a:cubicBezTo>
                <a:cubicBezTo>
                  <a:pt x="168696" y="114976"/>
                  <a:pt x="155945" y="121888"/>
                  <a:pt x="138684" y="126416"/>
                </a:cubicBezTo>
                <a:lnTo>
                  <a:pt x="138017" y="124949"/>
                </a:lnTo>
                <a:cubicBezTo>
                  <a:pt x="150600" y="118565"/>
                  <a:pt x="159573" y="110864"/>
                  <a:pt x="164937" y="101846"/>
                </a:cubicBezTo>
                <a:cubicBezTo>
                  <a:pt x="170302" y="92828"/>
                  <a:pt x="173375" y="82394"/>
                  <a:pt x="174155" y="70542"/>
                </a:cubicBezTo>
                <a:lnTo>
                  <a:pt x="158020" y="70542"/>
                </a:lnTo>
                <a:lnTo>
                  <a:pt x="156820" y="66675"/>
                </a:lnTo>
                <a:lnTo>
                  <a:pt x="210026" y="66675"/>
                </a:lnTo>
                <a:close/>
                <a:moveTo>
                  <a:pt x="875614" y="58941"/>
                </a:moveTo>
                <a:lnTo>
                  <a:pt x="895217" y="66675"/>
                </a:lnTo>
                <a:cubicBezTo>
                  <a:pt x="894970" y="67547"/>
                  <a:pt x="894331" y="68203"/>
                  <a:pt x="893300" y="68642"/>
                </a:cubicBezTo>
                <a:cubicBezTo>
                  <a:pt x="892269" y="69081"/>
                  <a:pt x="890730" y="69270"/>
                  <a:pt x="888683" y="69209"/>
                </a:cubicBezTo>
                <a:cubicBezTo>
                  <a:pt x="888149" y="69748"/>
                  <a:pt x="887616" y="70303"/>
                  <a:pt x="887082" y="70876"/>
                </a:cubicBezTo>
                <a:cubicBezTo>
                  <a:pt x="886549" y="71448"/>
                  <a:pt x="886016" y="72004"/>
                  <a:pt x="885482" y="72543"/>
                </a:cubicBezTo>
                <a:lnTo>
                  <a:pt x="916686" y="72543"/>
                </a:lnTo>
                <a:lnTo>
                  <a:pt x="924820" y="64808"/>
                </a:lnTo>
                <a:lnTo>
                  <a:pt x="939756" y="77343"/>
                </a:lnTo>
                <a:cubicBezTo>
                  <a:pt x="939231" y="77999"/>
                  <a:pt x="938414" y="78488"/>
                  <a:pt x="937305" y="78810"/>
                </a:cubicBezTo>
                <a:cubicBezTo>
                  <a:pt x="936197" y="79132"/>
                  <a:pt x="934747" y="79354"/>
                  <a:pt x="932955" y="79477"/>
                </a:cubicBezTo>
                <a:cubicBezTo>
                  <a:pt x="923218" y="92695"/>
                  <a:pt x="910355" y="103130"/>
                  <a:pt x="894367" y="110781"/>
                </a:cubicBezTo>
                <a:cubicBezTo>
                  <a:pt x="878379" y="118432"/>
                  <a:pt x="858082" y="123599"/>
                  <a:pt x="833476" y="126283"/>
                </a:cubicBezTo>
                <a:lnTo>
                  <a:pt x="832809" y="124282"/>
                </a:lnTo>
                <a:cubicBezTo>
                  <a:pt x="851947" y="119662"/>
                  <a:pt x="868411" y="113534"/>
                  <a:pt x="882199" y="105897"/>
                </a:cubicBezTo>
                <a:cubicBezTo>
                  <a:pt x="895986" y="98260"/>
                  <a:pt x="907082" y="88431"/>
                  <a:pt x="915486" y="76410"/>
                </a:cubicBezTo>
                <a:lnTo>
                  <a:pt x="881348" y="76410"/>
                </a:lnTo>
                <a:cubicBezTo>
                  <a:pt x="879370" y="78299"/>
                  <a:pt x="877192" y="80121"/>
                  <a:pt x="874814" y="81877"/>
                </a:cubicBezTo>
                <a:cubicBezTo>
                  <a:pt x="880436" y="83377"/>
                  <a:pt x="884295" y="85378"/>
                  <a:pt x="886391" y="87880"/>
                </a:cubicBezTo>
                <a:cubicBezTo>
                  <a:pt x="888487" y="90382"/>
                  <a:pt x="889295" y="92787"/>
                  <a:pt x="888816" y="95095"/>
                </a:cubicBezTo>
                <a:cubicBezTo>
                  <a:pt x="888337" y="97404"/>
                  <a:pt x="887045" y="99017"/>
                  <a:pt x="884941" y="99936"/>
                </a:cubicBezTo>
                <a:cubicBezTo>
                  <a:pt x="882836" y="100854"/>
                  <a:pt x="880394" y="100480"/>
                  <a:pt x="877615" y="98812"/>
                </a:cubicBezTo>
                <a:cubicBezTo>
                  <a:pt x="876976" y="96523"/>
                  <a:pt x="875953" y="94234"/>
                  <a:pt x="874548" y="91945"/>
                </a:cubicBezTo>
                <a:cubicBezTo>
                  <a:pt x="873142" y="89656"/>
                  <a:pt x="871586" y="87500"/>
                  <a:pt x="869880" y="85477"/>
                </a:cubicBezTo>
                <a:cubicBezTo>
                  <a:pt x="864799" y="88970"/>
                  <a:pt x="859293" y="92153"/>
                  <a:pt x="853362" y="95029"/>
                </a:cubicBezTo>
                <a:cubicBezTo>
                  <a:pt x="847430" y="97904"/>
                  <a:pt x="841157" y="100321"/>
                  <a:pt x="834543" y="102280"/>
                </a:cubicBezTo>
                <a:lnTo>
                  <a:pt x="833476" y="100813"/>
                </a:lnTo>
                <a:cubicBezTo>
                  <a:pt x="839705" y="97268"/>
                  <a:pt x="845589" y="93097"/>
                  <a:pt x="851127" y="88298"/>
                </a:cubicBezTo>
                <a:cubicBezTo>
                  <a:pt x="856665" y="83499"/>
                  <a:pt x="861552" y="78537"/>
                  <a:pt x="865786" y="73412"/>
                </a:cubicBezTo>
                <a:cubicBezTo>
                  <a:pt x="870020" y="68287"/>
                  <a:pt x="873296" y="63463"/>
                  <a:pt x="875614" y="58941"/>
                </a:cubicBezTo>
                <a:close/>
                <a:moveTo>
                  <a:pt x="311372" y="57874"/>
                </a:moveTo>
                <a:lnTo>
                  <a:pt x="324707" y="71076"/>
                </a:lnTo>
                <a:cubicBezTo>
                  <a:pt x="324196" y="71601"/>
                  <a:pt x="323518" y="71984"/>
                  <a:pt x="322674" y="72226"/>
                </a:cubicBezTo>
                <a:cubicBezTo>
                  <a:pt x="321829" y="72468"/>
                  <a:pt x="320685" y="72618"/>
                  <a:pt x="319240" y="72676"/>
                </a:cubicBezTo>
                <a:cubicBezTo>
                  <a:pt x="316673" y="75710"/>
                  <a:pt x="313573" y="79210"/>
                  <a:pt x="309939" y="83177"/>
                </a:cubicBezTo>
                <a:cubicBezTo>
                  <a:pt x="306305" y="87144"/>
                  <a:pt x="302738" y="90978"/>
                  <a:pt x="299238" y="94679"/>
                </a:cubicBezTo>
                <a:cubicBezTo>
                  <a:pt x="305793" y="99629"/>
                  <a:pt x="309603" y="104500"/>
                  <a:pt x="310666" y="109293"/>
                </a:cubicBezTo>
                <a:cubicBezTo>
                  <a:pt x="311730" y="114085"/>
                  <a:pt x="310985" y="117633"/>
                  <a:pt x="308434" y="119936"/>
                </a:cubicBezTo>
                <a:cubicBezTo>
                  <a:pt x="305882" y="122239"/>
                  <a:pt x="302461" y="122132"/>
                  <a:pt x="298171" y="119615"/>
                </a:cubicBezTo>
                <a:cubicBezTo>
                  <a:pt x="296398" y="113737"/>
                  <a:pt x="293442" y="107791"/>
                  <a:pt x="289303" y="101780"/>
                </a:cubicBezTo>
                <a:cubicBezTo>
                  <a:pt x="285164" y="95768"/>
                  <a:pt x="280874" y="90556"/>
                  <a:pt x="276435" y="86144"/>
                </a:cubicBezTo>
                <a:lnTo>
                  <a:pt x="277635" y="85211"/>
                </a:lnTo>
                <a:cubicBezTo>
                  <a:pt x="281296" y="86147"/>
                  <a:pt x="284608" y="87208"/>
                  <a:pt x="287569" y="88394"/>
                </a:cubicBezTo>
                <a:cubicBezTo>
                  <a:pt x="290531" y="89581"/>
                  <a:pt x="293176" y="90875"/>
                  <a:pt x="295504" y="92278"/>
                </a:cubicBezTo>
                <a:cubicBezTo>
                  <a:pt x="296871" y="88592"/>
                  <a:pt x="298271" y="84730"/>
                  <a:pt x="299704" y="80694"/>
                </a:cubicBezTo>
                <a:cubicBezTo>
                  <a:pt x="301138" y="76657"/>
                  <a:pt x="302405" y="72962"/>
                  <a:pt x="303505" y="69609"/>
                </a:cubicBezTo>
                <a:lnTo>
                  <a:pt x="273234" y="69609"/>
                </a:lnTo>
                <a:lnTo>
                  <a:pt x="272034" y="65742"/>
                </a:lnTo>
                <a:lnTo>
                  <a:pt x="303238" y="65742"/>
                </a:lnTo>
                <a:close/>
                <a:moveTo>
                  <a:pt x="1041102" y="52132"/>
                </a:moveTo>
                <a:lnTo>
                  <a:pt x="1041102" y="67084"/>
                </a:lnTo>
                <a:lnTo>
                  <a:pt x="1064438" y="67084"/>
                </a:lnTo>
                <a:lnTo>
                  <a:pt x="1064438" y="52132"/>
                </a:lnTo>
                <a:close/>
                <a:moveTo>
                  <a:pt x="348577" y="43339"/>
                </a:moveTo>
                <a:lnTo>
                  <a:pt x="367646" y="47339"/>
                </a:lnTo>
                <a:cubicBezTo>
                  <a:pt x="367457" y="48156"/>
                  <a:pt x="366968" y="48823"/>
                  <a:pt x="366179" y="49340"/>
                </a:cubicBezTo>
                <a:cubicBezTo>
                  <a:pt x="365390" y="49856"/>
                  <a:pt x="364235" y="50123"/>
                  <a:pt x="362712" y="50140"/>
                </a:cubicBezTo>
                <a:cubicBezTo>
                  <a:pt x="362465" y="59002"/>
                  <a:pt x="362059" y="67047"/>
                  <a:pt x="361495" y="74276"/>
                </a:cubicBezTo>
                <a:cubicBezTo>
                  <a:pt x="360931" y="81505"/>
                  <a:pt x="359692" y="87950"/>
                  <a:pt x="357778" y="93612"/>
                </a:cubicBezTo>
                <a:cubicBezTo>
                  <a:pt x="368996" y="95968"/>
                  <a:pt x="377248" y="99190"/>
                  <a:pt x="382535" y="103280"/>
                </a:cubicBezTo>
                <a:cubicBezTo>
                  <a:pt x="387823" y="107369"/>
                  <a:pt x="390850" y="111392"/>
                  <a:pt x="391616" y="115348"/>
                </a:cubicBezTo>
                <a:cubicBezTo>
                  <a:pt x="392382" y="119304"/>
                  <a:pt x="391592" y="122260"/>
                  <a:pt x="389245" y="124216"/>
                </a:cubicBezTo>
                <a:cubicBezTo>
                  <a:pt x="386898" y="126171"/>
                  <a:pt x="383699" y="126194"/>
                  <a:pt x="379648" y="124282"/>
                </a:cubicBezTo>
                <a:cubicBezTo>
                  <a:pt x="377364" y="119493"/>
                  <a:pt x="374097" y="114570"/>
                  <a:pt x="369846" y="109514"/>
                </a:cubicBezTo>
                <a:cubicBezTo>
                  <a:pt x="365596" y="104458"/>
                  <a:pt x="361262" y="100002"/>
                  <a:pt x="356845" y="96145"/>
                </a:cubicBezTo>
                <a:cubicBezTo>
                  <a:pt x="354153" y="103113"/>
                  <a:pt x="349369" y="109014"/>
                  <a:pt x="342493" y="113848"/>
                </a:cubicBezTo>
                <a:cubicBezTo>
                  <a:pt x="335617" y="118682"/>
                  <a:pt x="325599" y="122649"/>
                  <a:pt x="312439" y="125749"/>
                </a:cubicBezTo>
                <a:lnTo>
                  <a:pt x="311372" y="123482"/>
                </a:lnTo>
                <a:cubicBezTo>
                  <a:pt x="320672" y="119858"/>
                  <a:pt x="327892" y="115697"/>
                  <a:pt x="333031" y="110997"/>
                </a:cubicBezTo>
                <a:cubicBezTo>
                  <a:pt x="338171" y="106298"/>
                  <a:pt x="341836" y="100803"/>
                  <a:pt x="344027" y="94512"/>
                </a:cubicBezTo>
                <a:cubicBezTo>
                  <a:pt x="346217" y="88221"/>
                  <a:pt x="347540" y="80876"/>
                  <a:pt x="347996" y="72476"/>
                </a:cubicBezTo>
                <a:cubicBezTo>
                  <a:pt x="348451" y="64076"/>
                  <a:pt x="348645" y="54364"/>
                  <a:pt x="348577" y="43339"/>
                </a:cubicBezTo>
                <a:close/>
                <a:moveTo>
                  <a:pt x="1041102" y="33729"/>
                </a:moveTo>
                <a:lnTo>
                  <a:pt x="1041102" y="48281"/>
                </a:lnTo>
                <a:lnTo>
                  <a:pt x="1064438" y="48281"/>
                </a:lnTo>
                <a:lnTo>
                  <a:pt x="1064438" y="33729"/>
                </a:lnTo>
                <a:close/>
                <a:moveTo>
                  <a:pt x="785737" y="30137"/>
                </a:moveTo>
                <a:cubicBezTo>
                  <a:pt x="791673" y="33919"/>
                  <a:pt x="795709" y="37698"/>
                  <a:pt x="797845" y="41474"/>
                </a:cubicBezTo>
                <a:cubicBezTo>
                  <a:pt x="799981" y="45250"/>
                  <a:pt x="800801" y="48533"/>
                  <a:pt x="800304" y="51323"/>
                </a:cubicBezTo>
                <a:cubicBezTo>
                  <a:pt x="799806" y="54113"/>
                  <a:pt x="798576" y="55921"/>
                  <a:pt x="796614" y="56747"/>
                </a:cubicBezTo>
                <a:cubicBezTo>
                  <a:pt x="794651" y="57572"/>
                  <a:pt x="792539" y="56926"/>
                  <a:pt x="790279" y="54807"/>
                </a:cubicBezTo>
                <a:cubicBezTo>
                  <a:pt x="790204" y="50768"/>
                  <a:pt x="789552" y="46578"/>
                  <a:pt x="788325" y="42239"/>
                </a:cubicBezTo>
                <a:cubicBezTo>
                  <a:pt x="787098" y="37899"/>
                  <a:pt x="785745" y="34043"/>
                  <a:pt x="784267" y="30671"/>
                </a:cubicBezTo>
                <a:close/>
                <a:moveTo>
                  <a:pt x="1041102" y="15460"/>
                </a:moveTo>
                <a:lnTo>
                  <a:pt x="1041102" y="30012"/>
                </a:lnTo>
                <a:lnTo>
                  <a:pt x="1064438" y="30012"/>
                </a:lnTo>
                <a:lnTo>
                  <a:pt x="1064438" y="15460"/>
                </a:lnTo>
                <a:close/>
                <a:moveTo>
                  <a:pt x="86144" y="6134"/>
                </a:moveTo>
                <a:cubicBezTo>
                  <a:pt x="94856" y="7810"/>
                  <a:pt x="100893" y="10259"/>
                  <a:pt x="104256" y="13481"/>
                </a:cubicBezTo>
                <a:cubicBezTo>
                  <a:pt x="107618" y="16703"/>
                  <a:pt x="109079" y="19844"/>
                  <a:pt x="108640" y="22903"/>
                </a:cubicBezTo>
                <a:cubicBezTo>
                  <a:pt x="108201" y="25962"/>
                  <a:pt x="106636" y="28086"/>
                  <a:pt x="103944" y="29275"/>
                </a:cubicBezTo>
                <a:cubicBezTo>
                  <a:pt x="101252" y="30463"/>
                  <a:pt x="98208" y="29861"/>
                  <a:pt x="94812" y="27470"/>
                </a:cubicBezTo>
                <a:cubicBezTo>
                  <a:pt x="94256" y="23723"/>
                  <a:pt x="93034" y="20017"/>
                  <a:pt x="91145" y="16352"/>
                </a:cubicBezTo>
                <a:cubicBezTo>
                  <a:pt x="89256" y="12688"/>
                  <a:pt x="87233" y="9549"/>
                  <a:pt x="85077" y="6934"/>
                </a:cubicBezTo>
                <a:close/>
                <a:moveTo>
                  <a:pt x="807341" y="4934"/>
                </a:moveTo>
                <a:lnTo>
                  <a:pt x="821333" y="15735"/>
                </a:lnTo>
                <a:cubicBezTo>
                  <a:pt x="820930" y="16280"/>
                  <a:pt x="820302" y="16791"/>
                  <a:pt x="819449" y="17269"/>
                </a:cubicBezTo>
                <a:cubicBezTo>
                  <a:pt x="818596" y="17747"/>
                  <a:pt x="817535" y="18125"/>
                  <a:pt x="816265" y="18402"/>
                </a:cubicBezTo>
                <a:lnTo>
                  <a:pt x="816265" y="108947"/>
                </a:lnTo>
                <a:cubicBezTo>
                  <a:pt x="816337" y="112236"/>
                  <a:pt x="815957" y="115052"/>
                  <a:pt x="815125" y="117393"/>
                </a:cubicBezTo>
                <a:cubicBezTo>
                  <a:pt x="814294" y="119734"/>
                  <a:pt x="812582" y="121600"/>
                  <a:pt x="809988" y="122993"/>
                </a:cubicBezTo>
                <a:cubicBezTo>
                  <a:pt x="807395" y="124386"/>
                  <a:pt x="803491" y="125305"/>
                  <a:pt x="798277" y="125749"/>
                </a:cubicBezTo>
                <a:cubicBezTo>
                  <a:pt x="798093" y="123593"/>
                  <a:pt x="797793" y="121671"/>
                  <a:pt x="797376" y="119982"/>
                </a:cubicBezTo>
                <a:cubicBezTo>
                  <a:pt x="796959" y="118293"/>
                  <a:pt x="796325" y="116970"/>
                  <a:pt x="795474" y="116015"/>
                </a:cubicBezTo>
                <a:cubicBezTo>
                  <a:pt x="794596" y="114948"/>
                  <a:pt x="793383" y="114014"/>
                  <a:pt x="791837" y="113214"/>
                </a:cubicBezTo>
                <a:cubicBezTo>
                  <a:pt x="790292" y="112414"/>
                  <a:pt x="788079" y="111747"/>
                  <a:pt x="785198" y="111214"/>
                </a:cubicBezTo>
                <a:lnTo>
                  <a:pt x="785198" y="109347"/>
                </a:lnTo>
                <a:cubicBezTo>
                  <a:pt x="785327" y="109357"/>
                  <a:pt x="786374" y="109426"/>
                  <a:pt x="788337" y="109555"/>
                </a:cubicBezTo>
                <a:cubicBezTo>
                  <a:pt x="790300" y="109683"/>
                  <a:pt x="792404" y="109811"/>
                  <a:pt x="794649" y="109940"/>
                </a:cubicBezTo>
                <a:cubicBezTo>
                  <a:pt x="796893" y="110068"/>
                  <a:pt x="798503" y="110137"/>
                  <a:pt x="799478" y="110147"/>
                </a:cubicBezTo>
                <a:cubicBezTo>
                  <a:pt x="800523" y="110144"/>
                  <a:pt x="801235" y="109917"/>
                  <a:pt x="801613" y="109464"/>
                </a:cubicBezTo>
                <a:cubicBezTo>
                  <a:pt x="801991" y="109011"/>
                  <a:pt x="802169" y="108350"/>
                  <a:pt x="802147" y="107480"/>
                </a:cubicBezTo>
                <a:lnTo>
                  <a:pt x="802147" y="70542"/>
                </a:lnTo>
                <a:cubicBezTo>
                  <a:pt x="800746" y="73093"/>
                  <a:pt x="799177" y="75926"/>
                  <a:pt x="797443" y="79043"/>
                </a:cubicBezTo>
                <a:cubicBezTo>
                  <a:pt x="795708" y="82160"/>
                  <a:pt x="793806" y="85461"/>
                  <a:pt x="791737" y="88945"/>
                </a:cubicBezTo>
                <a:cubicBezTo>
                  <a:pt x="791804" y="89709"/>
                  <a:pt x="791671" y="90514"/>
                  <a:pt x="791337" y="91362"/>
                </a:cubicBezTo>
                <a:cubicBezTo>
                  <a:pt x="791003" y="92209"/>
                  <a:pt x="790470" y="92915"/>
                  <a:pt x="789736" y="93478"/>
                </a:cubicBezTo>
                <a:lnTo>
                  <a:pt x="780928" y="78810"/>
                </a:lnTo>
                <a:cubicBezTo>
                  <a:pt x="782879" y="77615"/>
                  <a:pt x="785749" y="75704"/>
                  <a:pt x="789535" y="73076"/>
                </a:cubicBezTo>
                <a:cubicBezTo>
                  <a:pt x="793322" y="70448"/>
                  <a:pt x="797526" y="67470"/>
                  <a:pt x="802147" y="64141"/>
                </a:cubicBezTo>
                <a:lnTo>
                  <a:pt x="802147" y="16269"/>
                </a:lnTo>
                <a:lnTo>
                  <a:pt x="786132" y="16269"/>
                </a:lnTo>
                <a:lnTo>
                  <a:pt x="784931" y="12402"/>
                </a:lnTo>
                <a:lnTo>
                  <a:pt x="800946" y="12402"/>
                </a:lnTo>
                <a:close/>
                <a:moveTo>
                  <a:pt x="1070305" y="3609"/>
                </a:moveTo>
                <a:lnTo>
                  <a:pt x="1085374" y="15195"/>
                </a:lnTo>
                <a:cubicBezTo>
                  <a:pt x="1084913" y="15742"/>
                  <a:pt x="1084235" y="16281"/>
                  <a:pt x="1083340" y="16812"/>
                </a:cubicBezTo>
                <a:cubicBezTo>
                  <a:pt x="1082446" y="17343"/>
                  <a:pt x="1081301" y="17783"/>
                  <a:pt x="1079907" y="18130"/>
                </a:cubicBezTo>
                <a:lnTo>
                  <a:pt x="1079907" y="75337"/>
                </a:lnTo>
                <a:cubicBezTo>
                  <a:pt x="1079634" y="75976"/>
                  <a:pt x="1078112" y="76799"/>
                  <a:pt x="1075339" y="77805"/>
                </a:cubicBezTo>
                <a:cubicBezTo>
                  <a:pt x="1072567" y="78811"/>
                  <a:pt x="1069778" y="79367"/>
                  <a:pt x="1066972" y="79472"/>
                </a:cubicBezTo>
                <a:lnTo>
                  <a:pt x="1064438" y="79472"/>
                </a:lnTo>
                <a:lnTo>
                  <a:pt x="1064438" y="70934"/>
                </a:lnTo>
                <a:lnTo>
                  <a:pt x="1041102" y="70934"/>
                </a:lnTo>
                <a:lnTo>
                  <a:pt x="1041102" y="74936"/>
                </a:lnTo>
                <a:cubicBezTo>
                  <a:pt x="1040974" y="75848"/>
                  <a:pt x="1039663" y="76893"/>
                  <a:pt x="1037168" y="78072"/>
                </a:cubicBezTo>
                <a:cubicBezTo>
                  <a:pt x="1034673" y="79250"/>
                  <a:pt x="1031762" y="79895"/>
                  <a:pt x="1028433" y="80006"/>
                </a:cubicBezTo>
                <a:lnTo>
                  <a:pt x="1026300" y="80006"/>
                </a:lnTo>
                <a:lnTo>
                  <a:pt x="1026300" y="5342"/>
                </a:lnTo>
                <a:lnTo>
                  <a:pt x="1041635" y="11743"/>
                </a:lnTo>
                <a:lnTo>
                  <a:pt x="1063104" y="11743"/>
                </a:lnTo>
                <a:close/>
                <a:moveTo>
                  <a:pt x="626383" y="3201"/>
                </a:moveTo>
                <a:lnTo>
                  <a:pt x="642385" y="16669"/>
                </a:lnTo>
                <a:cubicBezTo>
                  <a:pt x="641474" y="17758"/>
                  <a:pt x="639429" y="18647"/>
                  <a:pt x="636251" y="19336"/>
                </a:cubicBezTo>
                <a:cubicBezTo>
                  <a:pt x="635982" y="24945"/>
                  <a:pt x="635820" y="30396"/>
                  <a:pt x="635768" y="35688"/>
                </a:cubicBezTo>
                <a:cubicBezTo>
                  <a:pt x="635715" y="40980"/>
                  <a:pt x="635787" y="46064"/>
                  <a:pt x="635984" y="50940"/>
                </a:cubicBezTo>
                <a:cubicBezTo>
                  <a:pt x="637696" y="51051"/>
                  <a:pt x="639340" y="51229"/>
                  <a:pt x="640918" y="51473"/>
                </a:cubicBezTo>
                <a:cubicBezTo>
                  <a:pt x="644131" y="47795"/>
                  <a:pt x="647514" y="43742"/>
                  <a:pt x="651068" y="39314"/>
                </a:cubicBezTo>
                <a:cubicBezTo>
                  <a:pt x="654621" y="34885"/>
                  <a:pt x="658004" y="30545"/>
                  <a:pt x="661217" y="26295"/>
                </a:cubicBezTo>
                <a:cubicBezTo>
                  <a:pt x="664430" y="22044"/>
                  <a:pt x="667131" y="18346"/>
                  <a:pt x="669322" y="15202"/>
                </a:cubicBezTo>
                <a:lnTo>
                  <a:pt x="685791" y="29204"/>
                </a:lnTo>
                <a:cubicBezTo>
                  <a:pt x="685399" y="29751"/>
                  <a:pt x="684777" y="30090"/>
                  <a:pt x="683925" y="30221"/>
                </a:cubicBezTo>
                <a:cubicBezTo>
                  <a:pt x="683072" y="30351"/>
                  <a:pt x="681939" y="30190"/>
                  <a:pt x="680523" y="29737"/>
                </a:cubicBezTo>
                <a:cubicBezTo>
                  <a:pt x="676448" y="33049"/>
                  <a:pt x="671197" y="36727"/>
                  <a:pt x="664771" y="40772"/>
                </a:cubicBezTo>
                <a:cubicBezTo>
                  <a:pt x="658346" y="44817"/>
                  <a:pt x="651995" y="48562"/>
                  <a:pt x="645719" y="52007"/>
                </a:cubicBezTo>
                <a:cubicBezTo>
                  <a:pt x="656880" y="53954"/>
                  <a:pt x="665283" y="56852"/>
                  <a:pt x="670928" y="60701"/>
                </a:cubicBezTo>
                <a:cubicBezTo>
                  <a:pt x="676574" y="64551"/>
                  <a:pt x="680006" y="68470"/>
                  <a:pt x="681223" y="72459"/>
                </a:cubicBezTo>
                <a:cubicBezTo>
                  <a:pt x="682441" y="76448"/>
                  <a:pt x="681989" y="79626"/>
                  <a:pt x="679867" y="81992"/>
                </a:cubicBezTo>
                <a:cubicBezTo>
                  <a:pt x="677745" y="84358"/>
                  <a:pt x="674497" y="85031"/>
                  <a:pt x="670122" y="84011"/>
                </a:cubicBezTo>
                <a:cubicBezTo>
                  <a:pt x="666277" y="78971"/>
                  <a:pt x="661265" y="73915"/>
                  <a:pt x="655087" y="68842"/>
                </a:cubicBezTo>
                <a:cubicBezTo>
                  <a:pt x="648908" y="63769"/>
                  <a:pt x="642630" y="59313"/>
                  <a:pt x="636251" y="55474"/>
                </a:cubicBezTo>
                <a:cubicBezTo>
                  <a:pt x="636973" y="68978"/>
                  <a:pt x="639863" y="80174"/>
                  <a:pt x="644919" y="89061"/>
                </a:cubicBezTo>
                <a:cubicBezTo>
                  <a:pt x="649975" y="97948"/>
                  <a:pt x="658465" y="103510"/>
                  <a:pt x="670389" y="105747"/>
                </a:cubicBezTo>
                <a:cubicBezTo>
                  <a:pt x="672203" y="106155"/>
                  <a:pt x="673542" y="106205"/>
                  <a:pt x="674406" y="105897"/>
                </a:cubicBezTo>
                <a:cubicBezTo>
                  <a:pt x="675270" y="105588"/>
                  <a:pt x="675975" y="104872"/>
                  <a:pt x="676523" y="103746"/>
                </a:cubicBezTo>
                <a:cubicBezTo>
                  <a:pt x="677648" y="101454"/>
                  <a:pt x="678698" y="98804"/>
                  <a:pt x="679673" y="95795"/>
                </a:cubicBezTo>
                <a:cubicBezTo>
                  <a:pt x="680648" y="92787"/>
                  <a:pt x="681598" y="89570"/>
                  <a:pt x="682524" y="86144"/>
                </a:cubicBezTo>
                <a:lnTo>
                  <a:pt x="683924" y="86278"/>
                </a:lnTo>
                <a:lnTo>
                  <a:pt x="683512" y="108814"/>
                </a:lnTo>
                <a:cubicBezTo>
                  <a:pt x="686329" y="111581"/>
                  <a:pt x="688077" y="113914"/>
                  <a:pt x="688756" y="115815"/>
                </a:cubicBezTo>
                <a:cubicBezTo>
                  <a:pt x="689435" y="117715"/>
                  <a:pt x="689380" y="119382"/>
                  <a:pt x="688591" y="120815"/>
                </a:cubicBezTo>
                <a:cubicBezTo>
                  <a:pt x="686807" y="123924"/>
                  <a:pt x="683924" y="125607"/>
                  <a:pt x="679940" y="125866"/>
                </a:cubicBezTo>
                <a:cubicBezTo>
                  <a:pt x="675956" y="126124"/>
                  <a:pt x="671172" y="125507"/>
                  <a:pt x="665588" y="124016"/>
                </a:cubicBezTo>
                <a:cubicBezTo>
                  <a:pt x="654687" y="121475"/>
                  <a:pt x="646077" y="117114"/>
                  <a:pt x="639760" y="110933"/>
                </a:cubicBezTo>
                <a:cubicBezTo>
                  <a:pt x="633442" y="104752"/>
                  <a:pt x="628817" y="96995"/>
                  <a:pt x="625883" y="87661"/>
                </a:cubicBezTo>
                <a:cubicBezTo>
                  <a:pt x="622949" y="78328"/>
                  <a:pt x="621108" y="67662"/>
                  <a:pt x="620357" y="55663"/>
                </a:cubicBezTo>
                <a:cubicBezTo>
                  <a:pt x="619607" y="43665"/>
                  <a:pt x="619349" y="30578"/>
                  <a:pt x="619582" y="16402"/>
                </a:cubicBezTo>
                <a:lnTo>
                  <a:pt x="566909" y="16402"/>
                </a:lnTo>
                <a:lnTo>
                  <a:pt x="565709" y="12668"/>
                </a:lnTo>
                <a:lnTo>
                  <a:pt x="617982" y="12668"/>
                </a:lnTo>
                <a:close/>
                <a:moveTo>
                  <a:pt x="1315765" y="3067"/>
                </a:moveTo>
                <a:lnTo>
                  <a:pt x="1337767" y="5201"/>
                </a:lnTo>
                <a:cubicBezTo>
                  <a:pt x="1337662" y="6206"/>
                  <a:pt x="1337240" y="7029"/>
                  <a:pt x="1336500" y="7668"/>
                </a:cubicBezTo>
                <a:cubicBezTo>
                  <a:pt x="1335761" y="8307"/>
                  <a:pt x="1334539" y="8729"/>
                  <a:pt x="1332833" y="8935"/>
                </a:cubicBezTo>
                <a:cubicBezTo>
                  <a:pt x="1333623" y="26011"/>
                  <a:pt x="1335926" y="40946"/>
                  <a:pt x="1339743" y="53740"/>
                </a:cubicBezTo>
                <a:cubicBezTo>
                  <a:pt x="1343560" y="66534"/>
                  <a:pt x="1349755" y="77410"/>
                  <a:pt x="1358328" y="86366"/>
                </a:cubicBezTo>
                <a:cubicBezTo>
                  <a:pt x="1366901" y="95323"/>
                  <a:pt x="1378717" y="102583"/>
                  <a:pt x="1393774" y="108147"/>
                </a:cubicBezTo>
                <a:lnTo>
                  <a:pt x="1393508" y="109747"/>
                </a:lnTo>
                <a:cubicBezTo>
                  <a:pt x="1389499" y="110497"/>
                  <a:pt x="1386248" y="112197"/>
                  <a:pt x="1383756" y="114848"/>
                </a:cubicBezTo>
                <a:cubicBezTo>
                  <a:pt x="1381264" y="117498"/>
                  <a:pt x="1379581" y="120999"/>
                  <a:pt x="1378706" y="125349"/>
                </a:cubicBezTo>
                <a:cubicBezTo>
                  <a:pt x="1367609" y="119379"/>
                  <a:pt x="1358821" y="111954"/>
                  <a:pt x="1352342" y="103075"/>
                </a:cubicBezTo>
                <a:cubicBezTo>
                  <a:pt x="1345863" y="94195"/>
                  <a:pt x="1341066" y="83946"/>
                  <a:pt x="1337950" y="72325"/>
                </a:cubicBezTo>
                <a:cubicBezTo>
                  <a:pt x="1334834" y="60705"/>
                  <a:pt x="1332773" y="47798"/>
                  <a:pt x="1331767" y="33604"/>
                </a:cubicBezTo>
                <a:cubicBezTo>
                  <a:pt x="1331172" y="45090"/>
                  <a:pt x="1329161" y="56375"/>
                  <a:pt x="1325731" y="67460"/>
                </a:cubicBezTo>
                <a:cubicBezTo>
                  <a:pt x="1322302" y="78546"/>
                  <a:pt x="1316221" y="89061"/>
                  <a:pt x="1307487" y="99005"/>
                </a:cubicBezTo>
                <a:cubicBezTo>
                  <a:pt x="1298753" y="108950"/>
                  <a:pt x="1286133" y="117953"/>
                  <a:pt x="1269625" y="126016"/>
                </a:cubicBezTo>
                <a:lnTo>
                  <a:pt x="1268159" y="124149"/>
                </a:lnTo>
                <a:cubicBezTo>
                  <a:pt x="1280226" y="115227"/>
                  <a:pt x="1289562" y="105901"/>
                  <a:pt x="1296168" y="96173"/>
                </a:cubicBezTo>
                <a:cubicBezTo>
                  <a:pt x="1302774" y="86444"/>
                  <a:pt x="1307456" y="76439"/>
                  <a:pt x="1310214" y="66158"/>
                </a:cubicBezTo>
                <a:cubicBezTo>
                  <a:pt x="1312972" y="55878"/>
                  <a:pt x="1314611" y="45448"/>
                  <a:pt x="1315133" y="34869"/>
                </a:cubicBezTo>
                <a:cubicBezTo>
                  <a:pt x="1315655" y="24290"/>
                  <a:pt x="1315866" y="13690"/>
                  <a:pt x="1315765" y="3067"/>
                </a:cubicBezTo>
                <a:close/>
                <a:moveTo>
                  <a:pt x="703726" y="1600"/>
                </a:moveTo>
                <a:cubicBezTo>
                  <a:pt x="710583" y="4733"/>
                  <a:pt x="715248" y="8085"/>
                  <a:pt x="717723" y="11656"/>
                </a:cubicBezTo>
                <a:cubicBezTo>
                  <a:pt x="720197" y="15226"/>
                  <a:pt x="721149" y="18420"/>
                  <a:pt x="720579" y="21236"/>
                </a:cubicBezTo>
                <a:cubicBezTo>
                  <a:pt x="720009" y="24052"/>
                  <a:pt x="718586" y="25896"/>
                  <a:pt x="716309" y="26766"/>
                </a:cubicBezTo>
                <a:cubicBezTo>
                  <a:pt x="714033" y="27636"/>
                  <a:pt x="711572" y="26938"/>
                  <a:pt x="708927" y="24670"/>
                </a:cubicBezTo>
                <a:cubicBezTo>
                  <a:pt x="708716" y="20844"/>
                  <a:pt x="707938" y="16927"/>
                  <a:pt x="706593" y="12918"/>
                </a:cubicBezTo>
                <a:cubicBezTo>
                  <a:pt x="705249" y="8910"/>
                  <a:pt x="703804" y="5359"/>
                  <a:pt x="702259" y="2267"/>
                </a:cubicBezTo>
                <a:close/>
                <a:moveTo>
                  <a:pt x="379648" y="1467"/>
                </a:moveTo>
                <a:cubicBezTo>
                  <a:pt x="379727" y="1525"/>
                  <a:pt x="380605" y="2209"/>
                  <a:pt x="382280" y="3522"/>
                </a:cubicBezTo>
                <a:cubicBezTo>
                  <a:pt x="383955" y="4834"/>
                  <a:pt x="385949" y="6427"/>
                  <a:pt x="388261" y="8302"/>
                </a:cubicBezTo>
                <a:cubicBezTo>
                  <a:pt x="390573" y="10178"/>
                  <a:pt x="392725" y="11988"/>
                  <a:pt x="394716" y="13735"/>
                </a:cubicBezTo>
                <a:cubicBezTo>
                  <a:pt x="394502" y="14466"/>
                  <a:pt x="394063" y="15005"/>
                  <a:pt x="393399" y="15352"/>
                </a:cubicBezTo>
                <a:cubicBezTo>
                  <a:pt x="392735" y="15699"/>
                  <a:pt x="391930" y="15872"/>
                  <a:pt x="390982" y="15869"/>
                </a:cubicBezTo>
                <a:lnTo>
                  <a:pt x="362579" y="15869"/>
                </a:lnTo>
                <a:cubicBezTo>
                  <a:pt x="360687" y="19330"/>
                  <a:pt x="358637" y="22809"/>
                  <a:pt x="356428" y="26303"/>
                </a:cubicBezTo>
                <a:cubicBezTo>
                  <a:pt x="354219" y="29798"/>
                  <a:pt x="352002" y="32943"/>
                  <a:pt x="349777" y="35738"/>
                </a:cubicBezTo>
                <a:lnTo>
                  <a:pt x="370446" y="35738"/>
                </a:lnTo>
                <a:lnTo>
                  <a:pt x="376847" y="28937"/>
                </a:lnTo>
                <a:lnTo>
                  <a:pt x="389916" y="38938"/>
                </a:lnTo>
                <a:cubicBezTo>
                  <a:pt x="389577" y="39416"/>
                  <a:pt x="389021" y="39861"/>
                  <a:pt x="388249" y="40272"/>
                </a:cubicBezTo>
                <a:cubicBezTo>
                  <a:pt x="387476" y="40683"/>
                  <a:pt x="386521" y="40994"/>
                  <a:pt x="385382" y="41205"/>
                </a:cubicBezTo>
                <a:lnTo>
                  <a:pt x="385382" y="90011"/>
                </a:lnTo>
                <a:cubicBezTo>
                  <a:pt x="385129" y="90639"/>
                  <a:pt x="383768" y="91417"/>
                  <a:pt x="381298" y="92345"/>
                </a:cubicBezTo>
                <a:cubicBezTo>
                  <a:pt x="378828" y="93273"/>
                  <a:pt x="376367" y="93784"/>
                  <a:pt x="373914" y="93879"/>
                </a:cubicBezTo>
                <a:lnTo>
                  <a:pt x="371647" y="93879"/>
                </a:lnTo>
                <a:lnTo>
                  <a:pt x="371647" y="39472"/>
                </a:lnTo>
                <a:lnTo>
                  <a:pt x="338976" y="39472"/>
                </a:lnTo>
                <a:lnTo>
                  <a:pt x="338976" y="90678"/>
                </a:lnTo>
                <a:cubicBezTo>
                  <a:pt x="338848" y="91514"/>
                  <a:pt x="337603" y="92476"/>
                  <a:pt x="335242" y="93562"/>
                </a:cubicBezTo>
                <a:cubicBezTo>
                  <a:pt x="332881" y="94648"/>
                  <a:pt x="330169" y="95243"/>
                  <a:pt x="327108" y="95345"/>
                </a:cubicBezTo>
                <a:lnTo>
                  <a:pt x="324974" y="95345"/>
                </a:lnTo>
                <a:lnTo>
                  <a:pt x="324974" y="29737"/>
                </a:lnTo>
                <a:lnTo>
                  <a:pt x="339643" y="35738"/>
                </a:lnTo>
                <a:lnTo>
                  <a:pt x="344977" y="35738"/>
                </a:lnTo>
                <a:cubicBezTo>
                  <a:pt x="345110" y="32860"/>
                  <a:pt x="345243" y="29648"/>
                  <a:pt x="345377" y="26103"/>
                </a:cubicBezTo>
                <a:cubicBezTo>
                  <a:pt x="345510" y="22558"/>
                  <a:pt x="345643" y="19147"/>
                  <a:pt x="345777" y="15869"/>
                </a:cubicBezTo>
                <a:lnTo>
                  <a:pt x="319907" y="15869"/>
                </a:lnTo>
                <a:lnTo>
                  <a:pt x="318840" y="12135"/>
                </a:lnTo>
                <a:lnTo>
                  <a:pt x="371380" y="12135"/>
                </a:lnTo>
                <a:close/>
                <a:moveTo>
                  <a:pt x="731456" y="1200"/>
                </a:moveTo>
                <a:lnTo>
                  <a:pt x="749070" y="5734"/>
                </a:lnTo>
                <a:cubicBezTo>
                  <a:pt x="748809" y="6554"/>
                  <a:pt x="748264" y="7215"/>
                  <a:pt x="747435" y="7718"/>
                </a:cubicBezTo>
                <a:cubicBezTo>
                  <a:pt x="746607" y="8221"/>
                  <a:pt x="745462" y="8448"/>
                  <a:pt x="743999" y="8401"/>
                </a:cubicBezTo>
                <a:cubicBezTo>
                  <a:pt x="742014" y="11338"/>
                  <a:pt x="739612" y="14532"/>
                  <a:pt x="736794" y="17986"/>
                </a:cubicBezTo>
                <a:cubicBezTo>
                  <a:pt x="733975" y="21439"/>
                  <a:pt x="731040" y="24734"/>
                  <a:pt x="727989" y="27870"/>
                </a:cubicBezTo>
                <a:lnTo>
                  <a:pt x="732123" y="27870"/>
                </a:lnTo>
                <a:lnTo>
                  <a:pt x="738795" y="19069"/>
                </a:lnTo>
                <a:cubicBezTo>
                  <a:pt x="739012" y="19236"/>
                  <a:pt x="740446" y="20436"/>
                  <a:pt x="743099" y="22670"/>
                </a:cubicBezTo>
                <a:cubicBezTo>
                  <a:pt x="745751" y="24903"/>
                  <a:pt x="748319" y="27170"/>
                  <a:pt x="750805" y="29470"/>
                </a:cubicBezTo>
                <a:cubicBezTo>
                  <a:pt x="750802" y="29598"/>
                  <a:pt x="750774" y="29709"/>
                  <a:pt x="750721" y="29804"/>
                </a:cubicBezTo>
                <a:cubicBezTo>
                  <a:pt x="750668" y="29898"/>
                  <a:pt x="750607" y="30009"/>
                  <a:pt x="750538" y="30137"/>
                </a:cubicBezTo>
                <a:cubicBezTo>
                  <a:pt x="756570" y="33790"/>
                  <a:pt x="760652" y="37485"/>
                  <a:pt x="762785" y="41222"/>
                </a:cubicBezTo>
                <a:cubicBezTo>
                  <a:pt x="764917" y="44959"/>
                  <a:pt x="765700" y="48220"/>
                  <a:pt x="765133" y="51006"/>
                </a:cubicBezTo>
                <a:cubicBezTo>
                  <a:pt x="764566" y="53793"/>
                  <a:pt x="763250" y="55588"/>
                  <a:pt x="761184" y="56390"/>
                </a:cubicBezTo>
                <a:cubicBezTo>
                  <a:pt x="759119" y="57193"/>
                  <a:pt x="756904" y="56488"/>
                  <a:pt x="754541" y="54274"/>
                </a:cubicBezTo>
                <a:cubicBezTo>
                  <a:pt x="754480" y="50456"/>
                  <a:pt x="753868" y="46523"/>
                  <a:pt x="752706" y="42472"/>
                </a:cubicBezTo>
                <a:cubicBezTo>
                  <a:pt x="751544" y="38422"/>
                  <a:pt x="750199" y="34754"/>
                  <a:pt x="748670" y="31471"/>
                </a:cubicBezTo>
                <a:cubicBezTo>
                  <a:pt x="748467" y="31535"/>
                  <a:pt x="748239" y="31574"/>
                  <a:pt x="747986" y="31587"/>
                </a:cubicBezTo>
                <a:cubicBezTo>
                  <a:pt x="747733" y="31601"/>
                  <a:pt x="747471" y="31607"/>
                  <a:pt x="747202" y="31604"/>
                </a:cubicBezTo>
                <a:lnTo>
                  <a:pt x="729588" y="31604"/>
                </a:lnTo>
                <a:lnTo>
                  <a:pt x="729588" y="52273"/>
                </a:lnTo>
                <a:lnTo>
                  <a:pt x="731856" y="52273"/>
                </a:lnTo>
                <a:lnTo>
                  <a:pt x="738395" y="43606"/>
                </a:lnTo>
                <a:cubicBezTo>
                  <a:pt x="738603" y="43767"/>
                  <a:pt x="739988" y="44945"/>
                  <a:pt x="742548" y="47139"/>
                </a:cubicBezTo>
                <a:cubicBezTo>
                  <a:pt x="745108" y="49334"/>
                  <a:pt x="747594" y="51579"/>
                  <a:pt x="750004" y="53874"/>
                </a:cubicBezTo>
                <a:cubicBezTo>
                  <a:pt x="749796" y="54604"/>
                  <a:pt x="749379" y="55143"/>
                  <a:pt x="748753" y="55490"/>
                </a:cubicBezTo>
                <a:cubicBezTo>
                  <a:pt x="748127" y="55838"/>
                  <a:pt x="747344" y="56010"/>
                  <a:pt x="746401" y="56007"/>
                </a:cubicBezTo>
                <a:lnTo>
                  <a:pt x="729588" y="56007"/>
                </a:lnTo>
                <a:lnTo>
                  <a:pt x="729588" y="66542"/>
                </a:lnTo>
                <a:cubicBezTo>
                  <a:pt x="729588" y="70431"/>
                  <a:pt x="729455" y="74387"/>
                  <a:pt x="729188" y="78410"/>
                </a:cubicBezTo>
                <a:lnTo>
                  <a:pt x="731456" y="78410"/>
                </a:lnTo>
                <a:lnTo>
                  <a:pt x="738128" y="69742"/>
                </a:lnTo>
                <a:cubicBezTo>
                  <a:pt x="738245" y="69839"/>
                  <a:pt x="739279" y="70712"/>
                  <a:pt x="741230" y="72359"/>
                </a:cubicBezTo>
                <a:cubicBezTo>
                  <a:pt x="743182" y="74007"/>
                  <a:pt x="745351" y="75846"/>
                  <a:pt x="747737" y="77877"/>
                </a:cubicBezTo>
                <a:cubicBezTo>
                  <a:pt x="750048" y="76437"/>
                  <a:pt x="752894" y="74548"/>
                  <a:pt x="756273" y="72209"/>
                </a:cubicBezTo>
                <a:cubicBezTo>
                  <a:pt x="759651" y="69870"/>
                  <a:pt x="763297" y="67314"/>
                  <a:pt x="767209" y="64542"/>
                </a:cubicBezTo>
                <a:lnTo>
                  <a:pt x="767209" y="16269"/>
                </a:lnTo>
                <a:lnTo>
                  <a:pt x="748137" y="16269"/>
                </a:lnTo>
                <a:lnTo>
                  <a:pt x="746936" y="12402"/>
                </a:lnTo>
                <a:lnTo>
                  <a:pt x="766009" y="12402"/>
                </a:lnTo>
                <a:lnTo>
                  <a:pt x="772137" y="5067"/>
                </a:lnTo>
                <a:lnTo>
                  <a:pt x="785737" y="15602"/>
                </a:lnTo>
                <a:cubicBezTo>
                  <a:pt x="785397" y="16149"/>
                  <a:pt x="784807" y="16655"/>
                  <a:pt x="783967" y="17119"/>
                </a:cubicBezTo>
                <a:cubicBezTo>
                  <a:pt x="783126" y="17583"/>
                  <a:pt x="782069" y="17922"/>
                  <a:pt x="780794" y="18136"/>
                </a:cubicBezTo>
                <a:lnTo>
                  <a:pt x="780794" y="109347"/>
                </a:lnTo>
                <a:cubicBezTo>
                  <a:pt x="780869" y="112592"/>
                  <a:pt x="780497" y="115378"/>
                  <a:pt x="779679" y="117704"/>
                </a:cubicBezTo>
                <a:cubicBezTo>
                  <a:pt x="778861" y="120030"/>
                  <a:pt x="777147" y="121897"/>
                  <a:pt x="774537" y="123304"/>
                </a:cubicBezTo>
                <a:cubicBezTo>
                  <a:pt x="771927" y="124712"/>
                  <a:pt x="767973" y="125660"/>
                  <a:pt x="762673" y="126149"/>
                </a:cubicBezTo>
                <a:cubicBezTo>
                  <a:pt x="762493" y="124002"/>
                  <a:pt x="762187" y="122096"/>
                  <a:pt x="761756" y="120432"/>
                </a:cubicBezTo>
                <a:cubicBezTo>
                  <a:pt x="761325" y="118768"/>
                  <a:pt x="760653" y="117429"/>
                  <a:pt x="759738" y="116415"/>
                </a:cubicBezTo>
                <a:cubicBezTo>
                  <a:pt x="758793" y="115353"/>
                  <a:pt x="757481" y="114442"/>
                  <a:pt x="755803" y="113681"/>
                </a:cubicBezTo>
                <a:cubicBezTo>
                  <a:pt x="754124" y="112920"/>
                  <a:pt x="751745" y="112275"/>
                  <a:pt x="748665" y="111747"/>
                </a:cubicBezTo>
                <a:lnTo>
                  <a:pt x="748665" y="109881"/>
                </a:lnTo>
                <a:cubicBezTo>
                  <a:pt x="748808" y="109890"/>
                  <a:pt x="749961" y="109960"/>
                  <a:pt x="752124" y="110088"/>
                </a:cubicBezTo>
                <a:cubicBezTo>
                  <a:pt x="754287" y="110216"/>
                  <a:pt x="756606" y="110345"/>
                  <a:pt x="759081" y="110473"/>
                </a:cubicBezTo>
                <a:cubicBezTo>
                  <a:pt x="761556" y="110602"/>
                  <a:pt x="763331" y="110671"/>
                  <a:pt x="764408" y="110681"/>
                </a:cubicBezTo>
                <a:cubicBezTo>
                  <a:pt x="765516" y="110689"/>
                  <a:pt x="766267" y="110472"/>
                  <a:pt x="766659" y="110031"/>
                </a:cubicBezTo>
                <a:cubicBezTo>
                  <a:pt x="767051" y="109589"/>
                  <a:pt x="767234" y="108872"/>
                  <a:pt x="767209" y="107880"/>
                </a:cubicBezTo>
                <a:lnTo>
                  <a:pt x="767209" y="71342"/>
                </a:lnTo>
                <a:cubicBezTo>
                  <a:pt x="765736" y="73893"/>
                  <a:pt x="764080" y="76693"/>
                  <a:pt x="762240" y="79743"/>
                </a:cubicBezTo>
                <a:cubicBezTo>
                  <a:pt x="760400" y="82794"/>
                  <a:pt x="758410" y="85994"/>
                  <a:pt x="756270" y="89345"/>
                </a:cubicBezTo>
                <a:cubicBezTo>
                  <a:pt x="756328" y="90239"/>
                  <a:pt x="756178" y="91117"/>
                  <a:pt x="755819" y="91978"/>
                </a:cubicBezTo>
                <a:cubicBezTo>
                  <a:pt x="755461" y="92840"/>
                  <a:pt x="754944" y="93517"/>
                  <a:pt x="754268" y="94012"/>
                </a:cubicBezTo>
                <a:lnTo>
                  <a:pt x="746931" y="82144"/>
                </a:lnTo>
                <a:lnTo>
                  <a:pt x="746531" y="82144"/>
                </a:lnTo>
                <a:lnTo>
                  <a:pt x="728789" y="82144"/>
                </a:lnTo>
                <a:cubicBezTo>
                  <a:pt x="728073" y="90514"/>
                  <a:pt x="725508" y="98543"/>
                  <a:pt x="721094" y="106230"/>
                </a:cubicBezTo>
                <a:cubicBezTo>
                  <a:pt x="716680" y="113917"/>
                  <a:pt x="709116" y="120646"/>
                  <a:pt x="698401" y="126416"/>
                </a:cubicBezTo>
                <a:lnTo>
                  <a:pt x="697067" y="125216"/>
                </a:lnTo>
                <a:cubicBezTo>
                  <a:pt x="703223" y="118979"/>
                  <a:pt x="707646" y="112217"/>
                  <a:pt x="710335" y="104930"/>
                </a:cubicBezTo>
                <a:cubicBezTo>
                  <a:pt x="713025" y="97643"/>
                  <a:pt x="714647" y="90047"/>
                  <a:pt x="715203" y="82144"/>
                </a:cubicBezTo>
                <a:lnTo>
                  <a:pt x="697734" y="82144"/>
                </a:lnTo>
                <a:lnTo>
                  <a:pt x="696667" y="78410"/>
                </a:lnTo>
                <a:lnTo>
                  <a:pt x="715469" y="78410"/>
                </a:lnTo>
                <a:cubicBezTo>
                  <a:pt x="715625" y="74565"/>
                  <a:pt x="715714" y="70653"/>
                  <a:pt x="715736" y="66675"/>
                </a:cubicBezTo>
                <a:lnTo>
                  <a:pt x="715736" y="56007"/>
                </a:lnTo>
                <a:lnTo>
                  <a:pt x="701601" y="56007"/>
                </a:lnTo>
                <a:lnTo>
                  <a:pt x="700534" y="52273"/>
                </a:lnTo>
                <a:lnTo>
                  <a:pt x="715736" y="52273"/>
                </a:lnTo>
                <a:lnTo>
                  <a:pt x="715736" y="31604"/>
                </a:lnTo>
                <a:lnTo>
                  <a:pt x="698267" y="31604"/>
                </a:lnTo>
                <a:lnTo>
                  <a:pt x="697200" y="27870"/>
                </a:lnTo>
                <a:lnTo>
                  <a:pt x="724926" y="27870"/>
                </a:lnTo>
                <a:cubicBezTo>
                  <a:pt x="726222" y="23800"/>
                  <a:pt x="727460" y="19339"/>
                  <a:pt x="728640" y="14485"/>
                </a:cubicBezTo>
                <a:cubicBezTo>
                  <a:pt x="729819" y="9632"/>
                  <a:pt x="730758" y="5204"/>
                  <a:pt x="731456" y="1200"/>
                </a:cubicBezTo>
                <a:close/>
                <a:moveTo>
                  <a:pt x="1603001" y="1067"/>
                </a:moveTo>
                <a:lnTo>
                  <a:pt x="1624870" y="3201"/>
                </a:lnTo>
                <a:cubicBezTo>
                  <a:pt x="1624753" y="4142"/>
                  <a:pt x="1624320" y="4926"/>
                  <a:pt x="1623570" y="5551"/>
                </a:cubicBezTo>
                <a:cubicBezTo>
                  <a:pt x="1622820" y="6176"/>
                  <a:pt x="1621653" y="6593"/>
                  <a:pt x="1620069" y="6801"/>
                </a:cubicBezTo>
                <a:lnTo>
                  <a:pt x="1620069" y="30404"/>
                </a:lnTo>
                <a:lnTo>
                  <a:pt x="1634338" y="30404"/>
                </a:lnTo>
                <a:lnTo>
                  <a:pt x="1643272" y="17069"/>
                </a:lnTo>
                <a:cubicBezTo>
                  <a:pt x="1643366" y="17142"/>
                  <a:pt x="1644334" y="17988"/>
                  <a:pt x="1646176" y="19608"/>
                </a:cubicBezTo>
                <a:cubicBezTo>
                  <a:pt x="1648019" y="21227"/>
                  <a:pt x="1650172" y="23179"/>
                  <a:pt x="1652636" y="25465"/>
                </a:cubicBezTo>
                <a:cubicBezTo>
                  <a:pt x="1655101" y="27751"/>
                  <a:pt x="1657314" y="29931"/>
                  <a:pt x="1659274" y="32004"/>
                </a:cubicBezTo>
                <a:cubicBezTo>
                  <a:pt x="1659127" y="32735"/>
                  <a:pt x="1658721" y="33274"/>
                  <a:pt x="1658057" y="33621"/>
                </a:cubicBezTo>
                <a:cubicBezTo>
                  <a:pt x="1657394" y="33968"/>
                  <a:pt x="1656554" y="34140"/>
                  <a:pt x="1655540" y="34138"/>
                </a:cubicBezTo>
                <a:lnTo>
                  <a:pt x="1620069" y="34138"/>
                </a:lnTo>
                <a:lnTo>
                  <a:pt x="1620069" y="106280"/>
                </a:lnTo>
                <a:cubicBezTo>
                  <a:pt x="1620158" y="110146"/>
                  <a:pt x="1619684" y="113453"/>
                  <a:pt x="1618647" y="116202"/>
                </a:cubicBezTo>
                <a:cubicBezTo>
                  <a:pt x="1617610" y="118952"/>
                  <a:pt x="1615476" y="121153"/>
                  <a:pt x="1612246" y="122806"/>
                </a:cubicBezTo>
                <a:cubicBezTo>
                  <a:pt x="1609016" y="124458"/>
                  <a:pt x="1604156" y="125573"/>
                  <a:pt x="1597667" y="126149"/>
                </a:cubicBezTo>
                <a:cubicBezTo>
                  <a:pt x="1597425" y="123424"/>
                  <a:pt x="1597042" y="121074"/>
                  <a:pt x="1596516" y="119098"/>
                </a:cubicBezTo>
                <a:cubicBezTo>
                  <a:pt x="1595991" y="117123"/>
                  <a:pt x="1595175" y="115473"/>
                  <a:pt x="1594066" y="114148"/>
                </a:cubicBezTo>
                <a:cubicBezTo>
                  <a:pt x="1592938" y="112817"/>
                  <a:pt x="1591394" y="111678"/>
                  <a:pt x="1589432" y="110731"/>
                </a:cubicBezTo>
                <a:cubicBezTo>
                  <a:pt x="1587471" y="109783"/>
                  <a:pt x="1584659" y="109011"/>
                  <a:pt x="1580998" y="108414"/>
                </a:cubicBezTo>
                <a:lnTo>
                  <a:pt x="1580998" y="106547"/>
                </a:lnTo>
                <a:cubicBezTo>
                  <a:pt x="1581170" y="106560"/>
                  <a:pt x="1582559" y="106652"/>
                  <a:pt x="1585166" y="106823"/>
                </a:cubicBezTo>
                <a:cubicBezTo>
                  <a:pt x="1587773" y="106995"/>
                  <a:pt x="1590565" y="107166"/>
                  <a:pt x="1593543" y="107337"/>
                </a:cubicBezTo>
                <a:cubicBezTo>
                  <a:pt x="1596520" y="107508"/>
                  <a:pt x="1598650" y="107600"/>
                  <a:pt x="1599934" y="107614"/>
                </a:cubicBezTo>
                <a:cubicBezTo>
                  <a:pt x="1601053" y="107616"/>
                  <a:pt x="1601848" y="107411"/>
                  <a:pt x="1602317" y="106997"/>
                </a:cubicBezTo>
                <a:cubicBezTo>
                  <a:pt x="1602787" y="106583"/>
                  <a:pt x="1603014" y="105944"/>
                  <a:pt x="1603001" y="105080"/>
                </a:cubicBezTo>
                <a:lnTo>
                  <a:pt x="1603001" y="54274"/>
                </a:lnTo>
                <a:cubicBezTo>
                  <a:pt x="1595238" y="65933"/>
                  <a:pt x="1585626" y="76518"/>
                  <a:pt x="1574164" y="86028"/>
                </a:cubicBezTo>
                <a:cubicBezTo>
                  <a:pt x="1562701" y="95537"/>
                  <a:pt x="1549555" y="103621"/>
                  <a:pt x="1534725" y="110281"/>
                </a:cubicBezTo>
                <a:lnTo>
                  <a:pt x="1533525" y="108814"/>
                </a:lnTo>
                <a:cubicBezTo>
                  <a:pt x="1542771" y="102590"/>
                  <a:pt x="1551335" y="95376"/>
                  <a:pt x="1559217" y="87172"/>
                </a:cubicBezTo>
                <a:cubicBezTo>
                  <a:pt x="1567100" y="78967"/>
                  <a:pt x="1574034" y="70311"/>
                  <a:pt x="1580020" y="61203"/>
                </a:cubicBezTo>
                <a:cubicBezTo>
                  <a:pt x="1586006" y="52095"/>
                  <a:pt x="1590777" y="43073"/>
                  <a:pt x="1594333" y="34138"/>
                </a:cubicBezTo>
                <a:lnTo>
                  <a:pt x="1536592" y="34138"/>
                </a:lnTo>
                <a:lnTo>
                  <a:pt x="1535526" y="30404"/>
                </a:lnTo>
                <a:lnTo>
                  <a:pt x="1603001" y="30404"/>
                </a:lnTo>
                <a:close/>
                <a:moveTo>
                  <a:pt x="455257" y="1067"/>
                </a:moveTo>
                <a:lnTo>
                  <a:pt x="476460" y="2934"/>
                </a:lnTo>
                <a:cubicBezTo>
                  <a:pt x="476362" y="3870"/>
                  <a:pt x="475957" y="4665"/>
                  <a:pt x="475243" y="5317"/>
                </a:cubicBezTo>
                <a:cubicBezTo>
                  <a:pt x="474529" y="5970"/>
                  <a:pt x="473290" y="6465"/>
                  <a:pt x="471526" y="6801"/>
                </a:cubicBezTo>
                <a:lnTo>
                  <a:pt x="471526" y="27870"/>
                </a:lnTo>
                <a:lnTo>
                  <a:pt x="491528" y="27870"/>
                </a:lnTo>
                <a:lnTo>
                  <a:pt x="500196" y="17069"/>
                </a:lnTo>
                <a:cubicBezTo>
                  <a:pt x="500281" y="17122"/>
                  <a:pt x="501208" y="17801"/>
                  <a:pt x="502977" y="19104"/>
                </a:cubicBezTo>
                <a:cubicBezTo>
                  <a:pt x="504746" y="20407"/>
                  <a:pt x="506848" y="22014"/>
                  <a:pt x="509284" y="23924"/>
                </a:cubicBezTo>
                <a:cubicBezTo>
                  <a:pt x="511719" y="25835"/>
                  <a:pt x="513980" y="27728"/>
                  <a:pt x="516065" y="29604"/>
                </a:cubicBezTo>
                <a:cubicBezTo>
                  <a:pt x="515856" y="30271"/>
                  <a:pt x="515440" y="30771"/>
                  <a:pt x="514814" y="31104"/>
                </a:cubicBezTo>
                <a:cubicBezTo>
                  <a:pt x="514189" y="31437"/>
                  <a:pt x="513406" y="31604"/>
                  <a:pt x="512464" y="31604"/>
                </a:cubicBezTo>
                <a:lnTo>
                  <a:pt x="471526" y="31604"/>
                </a:lnTo>
                <a:lnTo>
                  <a:pt x="471526" y="57741"/>
                </a:lnTo>
                <a:lnTo>
                  <a:pt x="500329" y="57741"/>
                </a:lnTo>
                <a:lnTo>
                  <a:pt x="509397" y="46006"/>
                </a:lnTo>
                <a:cubicBezTo>
                  <a:pt x="509482" y="46069"/>
                  <a:pt x="510423" y="46817"/>
                  <a:pt x="512220" y="48248"/>
                </a:cubicBezTo>
                <a:cubicBezTo>
                  <a:pt x="514016" y="49680"/>
                  <a:pt x="516157" y="51415"/>
                  <a:pt x="518643" y="53454"/>
                </a:cubicBezTo>
                <a:cubicBezTo>
                  <a:pt x="521128" y="55493"/>
                  <a:pt x="523447" y="57455"/>
                  <a:pt x="525599" y="59341"/>
                </a:cubicBezTo>
                <a:cubicBezTo>
                  <a:pt x="525388" y="60072"/>
                  <a:pt x="524944" y="60610"/>
                  <a:pt x="524266" y="60958"/>
                </a:cubicBezTo>
                <a:cubicBezTo>
                  <a:pt x="523588" y="61305"/>
                  <a:pt x="522743" y="61477"/>
                  <a:pt x="521732" y="61474"/>
                </a:cubicBezTo>
                <a:lnTo>
                  <a:pt x="485661" y="61474"/>
                </a:lnTo>
                <a:lnTo>
                  <a:pt x="485661" y="63741"/>
                </a:lnTo>
                <a:lnTo>
                  <a:pt x="485661" y="104280"/>
                </a:lnTo>
                <a:cubicBezTo>
                  <a:pt x="485608" y="105330"/>
                  <a:pt x="485880" y="106063"/>
                  <a:pt x="486478" y="106480"/>
                </a:cubicBezTo>
                <a:cubicBezTo>
                  <a:pt x="487075" y="106897"/>
                  <a:pt x="488314" y="107097"/>
                  <a:pt x="490195" y="107080"/>
                </a:cubicBezTo>
                <a:lnTo>
                  <a:pt x="501129" y="107080"/>
                </a:lnTo>
                <a:cubicBezTo>
                  <a:pt x="503094" y="107083"/>
                  <a:pt x="504866" y="107077"/>
                  <a:pt x="506447" y="107063"/>
                </a:cubicBezTo>
                <a:cubicBezTo>
                  <a:pt x="508028" y="107050"/>
                  <a:pt x="509233" y="107011"/>
                  <a:pt x="510064" y="106947"/>
                </a:cubicBezTo>
                <a:cubicBezTo>
                  <a:pt x="510967" y="106891"/>
                  <a:pt x="511661" y="106702"/>
                  <a:pt x="512147" y="106380"/>
                </a:cubicBezTo>
                <a:cubicBezTo>
                  <a:pt x="512634" y="106058"/>
                  <a:pt x="513095" y="105536"/>
                  <a:pt x="513531" y="104813"/>
                </a:cubicBezTo>
                <a:cubicBezTo>
                  <a:pt x="514200" y="103480"/>
                  <a:pt x="515062" y="101113"/>
                  <a:pt x="516115" y="97712"/>
                </a:cubicBezTo>
                <a:cubicBezTo>
                  <a:pt x="517168" y="94312"/>
                  <a:pt x="518396" y="90278"/>
                  <a:pt x="519798" y="85611"/>
                </a:cubicBezTo>
                <a:lnTo>
                  <a:pt x="521324" y="85611"/>
                </a:lnTo>
                <a:lnTo>
                  <a:pt x="521732" y="105747"/>
                </a:lnTo>
                <a:cubicBezTo>
                  <a:pt x="523816" y="106597"/>
                  <a:pt x="525216" y="107564"/>
                  <a:pt x="525933" y="108647"/>
                </a:cubicBezTo>
                <a:cubicBezTo>
                  <a:pt x="526649" y="109731"/>
                  <a:pt x="526983" y="111031"/>
                  <a:pt x="526933" y="112548"/>
                </a:cubicBezTo>
                <a:cubicBezTo>
                  <a:pt x="526999" y="114768"/>
                  <a:pt x="526243" y="116609"/>
                  <a:pt x="524666" y="118069"/>
                </a:cubicBezTo>
                <a:cubicBezTo>
                  <a:pt x="523089" y="119529"/>
                  <a:pt x="520294" y="120619"/>
                  <a:pt x="516281" y="121339"/>
                </a:cubicBezTo>
                <a:cubicBezTo>
                  <a:pt x="512267" y="122058"/>
                  <a:pt x="506639" y="122417"/>
                  <a:pt x="499396" y="122415"/>
                </a:cubicBezTo>
                <a:lnTo>
                  <a:pt x="486461" y="122415"/>
                </a:lnTo>
                <a:cubicBezTo>
                  <a:pt x="479880" y="122521"/>
                  <a:pt x="475440" y="121576"/>
                  <a:pt x="473143" y="119582"/>
                </a:cubicBezTo>
                <a:cubicBezTo>
                  <a:pt x="470845" y="117587"/>
                  <a:pt x="469773" y="113909"/>
                  <a:pt x="469926" y="108547"/>
                </a:cubicBezTo>
                <a:lnTo>
                  <a:pt x="469926" y="61474"/>
                </a:lnTo>
                <a:lnTo>
                  <a:pt x="454990" y="61474"/>
                </a:lnTo>
                <a:cubicBezTo>
                  <a:pt x="454254" y="72242"/>
                  <a:pt x="452141" y="81866"/>
                  <a:pt x="448649" y="90347"/>
                </a:cubicBezTo>
                <a:cubicBezTo>
                  <a:pt x="445157" y="98828"/>
                  <a:pt x="439635" y="106101"/>
                  <a:pt x="432084" y="112167"/>
                </a:cubicBezTo>
                <a:cubicBezTo>
                  <a:pt x="424532" y="118233"/>
                  <a:pt x="414299" y="123027"/>
                  <a:pt x="401384" y="126549"/>
                </a:cubicBezTo>
                <a:lnTo>
                  <a:pt x="400717" y="124949"/>
                </a:lnTo>
                <a:cubicBezTo>
                  <a:pt x="410002" y="119972"/>
                  <a:pt x="417213" y="114309"/>
                  <a:pt x="422349" y="107959"/>
                </a:cubicBezTo>
                <a:cubicBezTo>
                  <a:pt x="427486" y="101610"/>
                  <a:pt x="431111" y="94563"/>
                  <a:pt x="433225" y="86821"/>
                </a:cubicBezTo>
                <a:cubicBezTo>
                  <a:pt x="435338" y="79078"/>
                  <a:pt x="436504" y="70630"/>
                  <a:pt x="436721" y="61474"/>
                </a:cubicBezTo>
                <a:lnTo>
                  <a:pt x="402717" y="61474"/>
                </a:lnTo>
                <a:lnTo>
                  <a:pt x="401650" y="57741"/>
                </a:lnTo>
                <a:lnTo>
                  <a:pt x="455257" y="57741"/>
                </a:lnTo>
                <a:lnTo>
                  <a:pt x="455257" y="31604"/>
                </a:lnTo>
                <a:lnTo>
                  <a:pt x="432988" y="31604"/>
                </a:lnTo>
                <a:cubicBezTo>
                  <a:pt x="426831" y="41339"/>
                  <a:pt x="419541" y="49073"/>
                  <a:pt x="411118" y="54807"/>
                </a:cubicBezTo>
                <a:lnTo>
                  <a:pt x="409518" y="53607"/>
                </a:lnTo>
                <a:cubicBezTo>
                  <a:pt x="413321" y="47417"/>
                  <a:pt x="416749" y="39994"/>
                  <a:pt x="419803" y="31337"/>
                </a:cubicBezTo>
                <a:cubicBezTo>
                  <a:pt x="422856" y="22681"/>
                  <a:pt x="425117" y="13524"/>
                  <a:pt x="426587" y="3867"/>
                </a:cubicBezTo>
                <a:lnTo>
                  <a:pt x="447523" y="9735"/>
                </a:lnTo>
                <a:cubicBezTo>
                  <a:pt x="447320" y="10618"/>
                  <a:pt x="446792" y="11318"/>
                  <a:pt x="445939" y="11835"/>
                </a:cubicBezTo>
                <a:cubicBezTo>
                  <a:pt x="445086" y="12352"/>
                  <a:pt x="443925" y="12585"/>
                  <a:pt x="442455" y="12535"/>
                </a:cubicBezTo>
                <a:cubicBezTo>
                  <a:pt x="441389" y="15274"/>
                  <a:pt x="440255" y="17930"/>
                  <a:pt x="439055" y="20503"/>
                </a:cubicBezTo>
                <a:cubicBezTo>
                  <a:pt x="437855" y="23075"/>
                  <a:pt x="436588" y="25531"/>
                  <a:pt x="435255" y="27870"/>
                </a:cubicBezTo>
                <a:lnTo>
                  <a:pt x="455257" y="27870"/>
                </a:lnTo>
                <a:close/>
                <a:moveTo>
                  <a:pt x="1465783" y="1000"/>
                </a:moveTo>
                <a:lnTo>
                  <a:pt x="1486053" y="3014"/>
                </a:lnTo>
                <a:cubicBezTo>
                  <a:pt x="1486011" y="3913"/>
                  <a:pt x="1485628" y="4718"/>
                  <a:pt x="1484902" y="5430"/>
                </a:cubicBezTo>
                <a:cubicBezTo>
                  <a:pt x="1484177" y="6143"/>
                  <a:pt x="1482961" y="6644"/>
                  <a:pt x="1481252" y="6934"/>
                </a:cubicBezTo>
                <a:cubicBezTo>
                  <a:pt x="1481119" y="14157"/>
                  <a:pt x="1481252" y="21314"/>
                  <a:pt x="1481652" y="28404"/>
                </a:cubicBezTo>
                <a:lnTo>
                  <a:pt x="1501655" y="28404"/>
                </a:lnTo>
                <a:lnTo>
                  <a:pt x="1506455" y="22403"/>
                </a:lnTo>
                <a:cubicBezTo>
                  <a:pt x="1505655" y="22475"/>
                  <a:pt x="1504822" y="22431"/>
                  <a:pt x="1503955" y="22270"/>
                </a:cubicBezTo>
                <a:cubicBezTo>
                  <a:pt x="1503088" y="22108"/>
                  <a:pt x="1502188" y="21797"/>
                  <a:pt x="1501255" y="21336"/>
                </a:cubicBezTo>
                <a:cubicBezTo>
                  <a:pt x="1500077" y="18325"/>
                  <a:pt x="1498199" y="15380"/>
                  <a:pt x="1495621" y="12502"/>
                </a:cubicBezTo>
                <a:cubicBezTo>
                  <a:pt x="1493042" y="9624"/>
                  <a:pt x="1490431" y="7279"/>
                  <a:pt x="1487786" y="5467"/>
                </a:cubicBezTo>
                <a:lnTo>
                  <a:pt x="1488720" y="4401"/>
                </a:lnTo>
                <a:cubicBezTo>
                  <a:pt x="1495775" y="4053"/>
                  <a:pt x="1501148" y="4674"/>
                  <a:pt x="1504840" y="6263"/>
                </a:cubicBezTo>
                <a:cubicBezTo>
                  <a:pt x="1508532" y="7851"/>
                  <a:pt x="1510883" y="9825"/>
                  <a:pt x="1511893" y="12184"/>
                </a:cubicBezTo>
                <a:cubicBezTo>
                  <a:pt x="1512903" y="14543"/>
                  <a:pt x="1512913" y="16705"/>
                  <a:pt x="1511923" y="18669"/>
                </a:cubicBezTo>
                <a:cubicBezTo>
                  <a:pt x="1513514" y="19897"/>
                  <a:pt x="1515665" y="21608"/>
                  <a:pt x="1518373" y="23803"/>
                </a:cubicBezTo>
                <a:cubicBezTo>
                  <a:pt x="1521082" y="25998"/>
                  <a:pt x="1523599" y="28109"/>
                  <a:pt x="1525924" y="30137"/>
                </a:cubicBezTo>
                <a:cubicBezTo>
                  <a:pt x="1525777" y="30804"/>
                  <a:pt x="1525371" y="31304"/>
                  <a:pt x="1524707" y="31637"/>
                </a:cubicBezTo>
                <a:cubicBezTo>
                  <a:pt x="1524044" y="31971"/>
                  <a:pt x="1523204" y="32137"/>
                  <a:pt x="1522190" y="32137"/>
                </a:cubicBezTo>
                <a:lnTo>
                  <a:pt x="1481785" y="32137"/>
                </a:lnTo>
                <a:cubicBezTo>
                  <a:pt x="1482297" y="39302"/>
                  <a:pt x="1483175" y="46275"/>
                  <a:pt x="1484419" y="53057"/>
                </a:cubicBezTo>
                <a:cubicBezTo>
                  <a:pt x="1485664" y="59838"/>
                  <a:pt x="1487408" y="66245"/>
                  <a:pt x="1489653" y="72276"/>
                </a:cubicBezTo>
                <a:cubicBezTo>
                  <a:pt x="1491917" y="67459"/>
                  <a:pt x="1493890" y="62591"/>
                  <a:pt x="1495571" y="57674"/>
                </a:cubicBezTo>
                <a:cubicBezTo>
                  <a:pt x="1497251" y="52757"/>
                  <a:pt x="1498657" y="47889"/>
                  <a:pt x="1499788" y="43072"/>
                </a:cubicBezTo>
                <a:lnTo>
                  <a:pt x="1520590" y="50006"/>
                </a:lnTo>
                <a:cubicBezTo>
                  <a:pt x="1520360" y="50820"/>
                  <a:pt x="1519854" y="51459"/>
                  <a:pt x="1519073" y="51923"/>
                </a:cubicBezTo>
                <a:cubicBezTo>
                  <a:pt x="1518293" y="52387"/>
                  <a:pt x="1517020" y="52593"/>
                  <a:pt x="1515256" y="52540"/>
                </a:cubicBezTo>
                <a:cubicBezTo>
                  <a:pt x="1513139" y="58366"/>
                  <a:pt x="1510572" y="64183"/>
                  <a:pt x="1507555" y="69992"/>
                </a:cubicBezTo>
                <a:cubicBezTo>
                  <a:pt x="1504538" y="75801"/>
                  <a:pt x="1500971" y="81452"/>
                  <a:pt x="1496854" y="86944"/>
                </a:cubicBezTo>
                <a:cubicBezTo>
                  <a:pt x="1500588" y="92812"/>
                  <a:pt x="1505255" y="97879"/>
                  <a:pt x="1510856" y="102146"/>
                </a:cubicBezTo>
                <a:cubicBezTo>
                  <a:pt x="1511822" y="103091"/>
                  <a:pt x="1512623" y="103535"/>
                  <a:pt x="1513256" y="103480"/>
                </a:cubicBezTo>
                <a:cubicBezTo>
                  <a:pt x="1513889" y="103424"/>
                  <a:pt x="1514556" y="102802"/>
                  <a:pt x="1515256" y="101613"/>
                </a:cubicBezTo>
                <a:cubicBezTo>
                  <a:pt x="1516381" y="99835"/>
                  <a:pt x="1517732" y="97423"/>
                  <a:pt x="1519307" y="94379"/>
                </a:cubicBezTo>
                <a:cubicBezTo>
                  <a:pt x="1520882" y="91334"/>
                  <a:pt x="1522332" y="88322"/>
                  <a:pt x="1523657" y="85344"/>
                </a:cubicBezTo>
                <a:lnTo>
                  <a:pt x="1524991" y="85611"/>
                </a:lnTo>
                <a:lnTo>
                  <a:pt x="1521924" y="108147"/>
                </a:lnTo>
                <a:cubicBezTo>
                  <a:pt x="1524299" y="112039"/>
                  <a:pt x="1525716" y="115089"/>
                  <a:pt x="1526174" y="117298"/>
                </a:cubicBezTo>
                <a:cubicBezTo>
                  <a:pt x="1526633" y="119507"/>
                  <a:pt x="1526283" y="121124"/>
                  <a:pt x="1525124" y="122149"/>
                </a:cubicBezTo>
                <a:cubicBezTo>
                  <a:pt x="1523061" y="124034"/>
                  <a:pt x="1520608" y="124857"/>
                  <a:pt x="1517765" y="124618"/>
                </a:cubicBezTo>
                <a:cubicBezTo>
                  <a:pt x="1514922" y="124379"/>
                  <a:pt x="1512064" y="123504"/>
                  <a:pt x="1509191" y="121991"/>
                </a:cubicBezTo>
                <a:cubicBezTo>
                  <a:pt x="1506319" y="120478"/>
                  <a:pt x="1503806" y="118752"/>
                  <a:pt x="1501655" y="116815"/>
                </a:cubicBezTo>
                <a:cubicBezTo>
                  <a:pt x="1498593" y="114209"/>
                  <a:pt x="1495782" y="111420"/>
                  <a:pt x="1493220" y="108447"/>
                </a:cubicBezTo>
                <a:cubicBezTo>
                  <a:pt x="1490659" y="105474"/>
                  <a:pt x="1488314" y="102352"/>
                  <a:pt x="1486186" y="99079"/>
                </a:cubicBezTo>
                <a:cubicBezTo>
                  <a:pt x="1480871" y="104433"/>
                  <a:pt x="1474798" y="109294"/>
                  <a:pt x="1467967" y="113664"/>
                </a:cubicBezTo>
                <a:cubicBezTo>
                  <a:pt x="1461136" y="118034"/>
                  <a:pt x="1453429" y="121796"/>
                  <a:pt x="1444847" y="124949"/>
                </a:cubicBezTo>
                <a:lnTo>
                  <a:pt x="1443914" y="123349"/>
                </a:lnTo>
                <a:cubicBezTo>
                  <a:pt x="1451640" y="118779"/>
                  <a:pt x="1458524" y="113550"/>
                  <a:pt x="1464567" y="107664"/>
                </a:cubicBezTo>
                <a:cubicBezTo>
                  <a:pt x="1470609" y="101777"/>
                  <a:pt x="1475860" y="95448"/>
                  <a:pt x="1480319" y="88678"/>
                </a:cubicBezTo>
                <a:cubicBezTo>
                  <a:pt x="1476421" y="80455"/>
                  <a:pt x="1473415" y="71598"/>
                  <a:pt x="1471301" y="62108"/>
                </a:cubicBezTo>
                <a:cubicBezTo>
                  <a:pt x="1469187" y="52618"/>
                  <a:pt x="1467748" y="42628"/>
                  <a:pt x="1466984" y="32137"/>
                </a:cubicBezTo>
                <a:lnTo>
                  <a:pt x="1429512" y="32137"/>
                </a:lnTo>
                <a:lnTo>
                  <a:pt x="1429512" y="53473"/>
                </a:lnTo>
                <a:lnTo>
                  <a:pt x="1445247" y="53473"/>
                </a:lnTo>
                <a:lnTo>
                  <a:pt x="1452715" y="46006"/>
                </a:lnTo>
                <a:lnTo>
                  <a:pt x="1466184" y="57207"/>
                </a:lnTo>
                <a:cubicBezTo>
                  <a:pt x="1465725" y="57743"/>
                  <a:pt x="1465075" y="58205"/>
                  <a:pt x="1464233" y="58591"/>
                </a:cubicBezTo>
                <a:cubicBezTo>
                  <a:pt x="1463391" y="58977"/>
                  <a:pt x="1462308" y="59271"/>
                  <a:pt x="1460983" y="59474"/>
                </a:cubicBezTo>
                <a:cubicBezTo>
                  <a:pt x="1460736" y="68908"/>
                  <a:pt x="1460326" y="76547"/>
                  <a:pt x="1459753" y="82391"/>
                </a:cubicBezTo>
                <a:cubicBezTo>
                  <a:pt x="1459180" y="88234"/>
                  <a:pt x="1458326" y="92752"/>
                  <a:pt x="1457190" y="95943"/>
                </a:cubicBezTo>
                <a:cubicBezTo>
                  <a:pt x="1456054" y="99134"/>
                  <a:pt x="1454518" y="101469"/>
                  <a:pt x="1452582" y="102946"/>
                </a:cubicBezTo>
                <a:cubicBezTo>
                  <a:pt x="1450798" y="104349"/>
                  <a:pt x="1448731" y="105411"/>
                  <a:pt x="1446381" y="106130"/>
                </a:cubicBezTo>
                <a:cubicBezTo>
                  <a:pt x="1444031" y="106850"/>
                  <a:pt x="1441297" y="107211"/>
                  <a:pt x="1438180" y="107214"/>
                </a:cubicBezTo>
                <a:cubicBezTo>
                  <a:pt x="1438202" y="105069"/>
                  <a:pt x="1438091" y="103157"/>
                  <a:pt x="1437846" y="101479"/>
                </a:cubicBezTo>
                <a:cubicBezTo>
                  <a:pt x="1437602" y="99801"/>
                  <a:pt x="1437091" y="98424"/>
                  <a:pt x="1436313" y="97346"/>
                </a:cubicBezTo>
                <a:cubicBezTo>
                  <a:pt x="1435510" y="96418"/>
                  <a:pt x="1434415" y="95607"/>
                  <a:pt x="1433029" y="94912"/>
                </a:cubicBezTo>
                <a:cubicBezTo>
                  <a:pt x="1431643" y="94217"/>
                  <a:pt x="1429982" y="93606"/>
                  <a:pt x="1428045" y="93078"/>
                </a:cubicBezTo>
                <a:lnTo>
                  <a:pt x="1428045" y="91345"/>
                </a:lnTo>
                <a:cubicBezTo>
                  <a:pt x="1429696" y="91484"/>
                  <a:pt x="1431596" y="91606"/>
                  <a:pt x="1433746" y="91712"/>
                </a:cubicBezTo>
                <a:cubicBezTo>
                  <a:pt x="1435896" y="91817"/>
                  <a:pt x="1437596" y="91873"/>
                  <a:pt x="1438847" y="91878"/>
                </a:cubicBezTo>
                <a:cubicBezTo>
                  <a:pt x="1439763" y="91884"/>
                  <a:pt x="1440497" y="91806"/>
                  <a:pt x="1441047" y="91645"/>
                </a:cubicBezTo>
                <a:cubicBezTo>
                  <a:pt x="1441597" y="91484"/>
                  <a:pt x="1442064" y="91206"/>
                  <a:pt x="1442447" y="90811"/>
                </a:cubicBezTo>
                <a:cubicBezTo>
                  <a:pt x="1443631" y="89820"/>
                  <a:pt x="1444531" y="86636"/>
                  <a:pt x="1445147" y="81260"/>
                </a:cubicBezTo>
                <a:cubicBezTo>
                  <a:pt x="1445764" y="75885"/>
                  <a:pt x="1446198" y="67867"/>
                  <a:pt x="1446448" y="57207"/>
                </a:cubicBezTo>
                <a:lnTo>
                  <a:pt x="1429512" y="57207"/>
                </a:lnTo>
                <a:cubicBezTo>
                  <a:pt x="1429653" y="64435"/>
                  <a:pt x="1429164" y="72219"/>
                  <a:pt x="1428045" y="80558"/>
                </a:cubicBezTo>
                <a:cubicBezTo>
                  <a:pt x="1426927" y="88898"/>
                  <a:pt x="1424334" y="97096"/>
                  <a:pt x="1420266" y="105154"/>
                </a:cubicBezTo>
                <a:cubicBezTo>
                  <a:pt x="1416199" y="113212"/>
                  <a:pt x="1409813" y="120432"/>
                  <a:pt x="1401109" y="126816"/>
                </a:cubicBezTo>
                <a:lnTo>
                  <a:pt x="1399908" y="125616"/>
                </a:lnTo>
                <a:cubicBezTo>
                  <a:pt x="1406092" y="115301"/>
                  <a:pt x="1410026" y="104160"/>
                  <a:pt x="1411710" y="92195"/>
                </a:cubicBezTo>
                <a:cubicBezTo>
                  <a:pt x="1413393" y="80230"/>
                  <a:pt x="1414127" y="68523"/>
                  <a:pt x="1413910" y="57074"/>
                </a:cubicBezTo>
                <a:lnTo>
                  <a:pt x="1413910" y="22003"/>
                </a:lnTo>
                <a:lnTo>
                  <a:pt x="1431912" y="28404"/>
                </a:lnTo>
                <a:lnTo>
                  <a:pt x="1466584" y="28404"/>
                </a:lnTo>
                <a:cubicBezTo>
                  <a:pt x="1466317" y="23941"/>
                  <a:pt x="1466117" y="19432"/>
                  <a:pt x="1465983" y="14877"/>
                </a:cubicBezTo>
                <a:cubicBezTo>
                  <a:pt x="1465850" y="10322"/>
                  <a:pt x="1465783" y="5697"/>
                  <a:pt x="1465783" y="1000"/>
                </a:cubicBezTo>
                <a:close/>
                <a:moveTo>
                  <a:pt x="1199083" y="1000"/>
                </a:moveTo>
                <a:lnTo>
                  <a:pt x="1219353" y="3014"/>
                </a:lnTo>
                <a:cubicBezTo>
                  <a:pt x="1219311" y="3913"/>
                  <a:pt x="1218927" y="4718"/>
                  <a:pt x="1218202" y="5430"/>
                </a:cubicBezTo>
                <a:cubicBezTo>
                  <a:pt x="1217477" y="6143"/>
                  <a:pt x="1216260" y="6644"/>
                  <a:pt x="1214552" y="6934"/>
                </a:cubicBezTo>
                <a:cubicBezTo>
                  <a:pt x="1214419" y="14157"/>
                  <a:pt x="1214552" y="21314"/>
                  <a:pt x="1214952" y="28404"/>
                </a:cubicBezTo>
                <a:lnTo>
                  <a:pt x="1234955" y="28404"/>
                </a:lnTo>
                <a:lnTo>
                  <a:pt x="1239755" y="22403"/>
                </a:lnTo>
                <a:cubicBezTo>
                  <a:pt x="1238955" y="22475"/>
                  <a:pt x="1238122" y="22431"/>
                  <a:pt x="1237255" y="22270"/>
                </a:cubicBezTo>
                <a:cubicBezTo>
                  <a:pt x="1236388" y="22108"/>
                  <a:pt x="1235488" y="21797"/>
                  <a:pt x="1234554" y="21336"/>
                </a:cubicBezTo>
                <a:cubicBezTo>
                  <a:pt x="1233377" y="18325"/>
                  <a:pt x="1231498" y="15380"/>
                  <a:pt x="1228920" y="12502"/>
                </a:cubicBezTo>
                <a:cubicBezTo>
                  <a:pt x="1226342" y="9624"/>
                  <a:pt x="1223731" y="7279"/>
                  <a:pt x="1221086" y="5467"/>
                </a:cubicBezTo>
                <a:lnTo>
                  <a:pt x="1222020" y="4401"/>
                </a:lnTo>
                <a:cubicBezTo>
                  <a:pt x="1229075" y="4053"/>
                  <a:pt x="1234448" y="4674"/>
                  <a:pt x="1238140" y="6263"/>
                </a:cubicBezTo>
                <a:cubicBezTo>
                  <a:pt x="1241832" y="7851"/>
                  <a:pt x="1244183" y="9825"/>
                  <a:pt x="1245193" y="12184"/>
                </a:cubicBezTo>
                <a:cubicBezTo>
                  <a:pt x="1246203" y="14543"/>
                  <a:pt x="1246213" y="16705"/>
                  <a:pt x="1245222" y="18669"/>
                </a:cubicBezTo>
                <a:cubicBezTo>
                  <a:pt x="1246814" y="19897"/>
                  <a:pt x="1248965" y="21608"/>
                  <a:pt x="1251673" y="23803"/>
                </a:cubicBezTo>
                <a:cubicBezTo>
                  <a:pt x="1254382" y="25998"/>
                  <a:pt x="1256899" y="28109"/>
                  <a:pt x="1259224" y="30137"/>
                </a:cubicBezTo>
                <a:cubicBezTo>
                  <a:pt x="1259077" y="30804"/>
                  <a:pt x="1258671" y="31304"/>
                  <a:pt x="1258007" y="31637"/>
                </a:cubicBezTo>
                <a:cubicBezTo>
                  <a:pt x="1257343" y="31971"/>
                  <a:pt x="1256504" y="32137"/>
                  <a:pt x="1255490" y="32137"/>
                </a:cubicBezTo>
                <a:lnTo>
                  <a:pt x="1215085" y="32137"/>
                </a:lnTo>
                <a:cubicBezTo>
                  <a:pt x="1215597" y="39302"/>
                  <a:pt x="1216474" y="46275"/>
                  <a:pt x="1217719" y="53057"/>
                </a:cubicBezTo>
                <a:cubicBezTo>
                  <a:pt x="1218964" y="59838"/>
                  <a:pt x="1220708" y="66245"/>
                  <a:pt x="1222953" y="72276"/>
                </a:cubicBezTo>
                <a:cubicBezTo>
                  <a:pt x="1225217" y="67459"/>
                  <a:pt x="1227190" y="62591"/>
                  <a:pt x="1228870" y="57674"/>
                </a:cubicBezTo>
                <a:cubicBezTo>
                  <a:pt x="1230551" y="52757"/>
                  <a:pt x="1231957" y="47889"/>
                  <a:pt x="1233088" y="43072"/>
                </a:cubicBezTo>
                <a:lnTo>
                  <a:pt x="1253890" y="50006"/>
                </a:lnTo>
                <a:cubicBezTo>
                  <a:pt x="1253660" y="50820"/>
                  <a:pt x="1253154" y="51459"/>
                  <a:pt x="1252373" y="51923"/>
                </a:cubicBezTo>
                <a:cubicBezTo>
                  <a:pt x="1251593" y="52387"/>
                  <a:pt x="1250320" y="52593"/>
                  <a:pt x="1248556" y="52540"/>
                </a:cubicBezTo>
                <a:cubicBezTo>
                  <a:pt x="1246439" y="58366"/>
                  <a:pt x="1243872" y="64183"/>
                  <a:pt x="1240855" y="69992"/>
                </a:cubicBezTo>
                <a:cubicBezTo>
                  <a:pt x="1237838" y="75801"/>
                  <a:pt x="1234271" y="81452"/>
                  <a:pt x="1230154" y="86944"/>
                </a:cubicBezTo>
                <a:cubicBezTo>
                  <a:pt x="1233888" y="92812"/>
                  <a:pt x="1238555" y="97879"/>
                  <a:pt x="1244156" y="102146"/>
                </a:cubicBezTo>
                <a:cubicBezTo>
                  <a:pt x="1245122" y="103091"/>
                  <a:pt x="1245922" y="103535"/>
                  <a:pt x="1246556" y="103480"/>
                </a:cubicBezTo>
                <a:cubicBezTo>
                  <a:pt x="1247189" y="103424"/>
                  <a:pt x="1247856" y="102802"/>
                  <a:pt x="1248556" y="101613"/>
                </a:cubicBezTo>
                <a:cubicBezTo>
                  <a:pt x="1249681" y="99835"/>
                  <a:pt x="1251031" y="97423"/>
                  <a:pt x="1252607" y="94379"/>
                </a:cubicBezTo>
                <a:cubicBezTo>
                  <a:pt x="1254182" y="91334"/>
                  <a:pt x="1255632" y="88322"/>
                  <a:pt x="1256957" y="85344"/>
                </a:cubicBezTo>
                <a:lnTo>
                  <a:pt x="1258291" y="85611"/>
                </a:lnTo>
                <a:lnTo>
                  <a:pt x="1255224" y="108147"/>
                </a:lnTo>
                <a:cubicBezTo>
                  <a:pt x="1257599" y="112039"/>
                  <a:pt x="1259016" y="115089"/>
                  <a:pt x="1259474" y="117298"/>
                </a:cubicBezTo>
                <a:cubicBezTo>
                  <a:pt x="1259933" y="119507"/>
                  <a:pt x="1259583" y="121124"/>
                  <a:pt x="1258424" y="122149"/>
                </a:cubicBezTo>
                <a:cubicBezTo>
                  <a:pt x="1256361" y="124034"/>
                  <a:pt x="1253908" y="124857"/>
                  <a:pt x="1251065" y="124618"/>
                </a:cubicBezTo>
                <a:cubicBezTo>
                  <a:pt x="1248222" y="124379"/>
                  <a:pt x="1245364" y="123504"/>
                  <a:pt x="1242491" y="121991"/>
                </a:cubicBezTo>
                <a:cubicBezTo>
                  <a:pt x="1239618" y="120478"/>
                  <a:pt x="1237106" y="118752"/>
                  <a:pt x="1234955" y="116815"/>
                </a:cubicBezTo>
                <a:cubicBezTo>
                  <a:pt x="1231893" y="114209"/>
                  <a:pt x="1229081" y="111420"/>
                  <a:pt x="1226520" y="108447"/>
                </a:cubicBezTo>
                <a:cubicBezTo>
                  <a:pt x="1223959" y="105474"/>
                  <a:pt x="1221614" y="102352"/>
                  <a:pt x="1219486" y="99079"/>
                </a:cubicBezTo>
                <a:cubicBezTo>
                  <a:pt x="1214171" y="104433"/>
                  <a:pt x="1208098" y="109294"/>
                  <a:pt x="1201267" y="113664"/>
                </a:cubicBezTo>
                <a:cubicBezTo>
                  <a:pt x="1194435" y="118034"/>
                  <a:pt x="1186729" y="121796"/>
                  <a:pt x="1178147" y="124949"/>
                </a:cubicBezTo>
                <a:lnTo>
                  <a:pt x="1177214" y="123349"/>
                </a:lnTo>
                <a:cubicBezTo>
                  <a:pt x="1184940" y="118779"/>
                  <a:pt x="1191824" y="113550"/>
                  <a:pt x="1197867" y="107664"/>
                </a:cubicBezTo>
                <a:cubicBezTo>
                  <a:pt x="1203909" y="101777"/>
                  <a:pt x="1209160" y="95448"/>
                  <a:pt x="1213618" y="88678"/>
                </a:cubicBezTo>
                <a:cubicBezTo>
                  <a:pt x="1209721" y="80455"/>
                  <a:pt x="1206715" y="71598"/>
                  <a:pt x="1204601" y="62108"/>
                </a:cubicBezTo>
                <a:cubicBezTo>
                  <a:pt x="1202487" y="52618"/>
                  <a:pt x="1201047" y="42628"/>
                  <a:pt x="1200284" y="32137"/>
                </a:cubicBezTo>
                <a:lnTo>
                  <a:pt x="1162812" y="32137"/>
                </a:lnTo>
                <a:lnTo>
                  <a:pt x="1162812" y="53473"/>
                </a:lnTo>
                <a:lnTo>
                  <a:pt x="1178547" y="53473"/>
                </a:lnTo>
                <a:lnTo>
                  <a:pt x="1186015" y="46006"/>
                </a:lnTo>
                <a:lnTo>
                  <a:pt x="1199483" y="57207"/>
                </a:lnTo>
                <a:cubicBezTo>
                  <a:pt x="1199025" y="57743"/>
                  <a:pt x="1198375" y="58205"/>
                  <a:pt x="1197533" y="58591"/>
                </a:cubicBezTo>
                <a:cubicBezTo>
                  <a:pt x="1196691" y="58977"/>
                  <a:pt x="1195608" y="59271"/>
                  <a:pt x="1194283" y="59474"/>
                </a:cubicBezTo>
                <a:cubicBezTo>
                  <a:pt x="1194036" y="68908"/>
                  <a:pt x="1193626" y="76547"/>
                  <a:pt x="1193053" y="82391"/>
                </a:cubicBezTo>
                <a:cubicBezTo>
                  <a:pt x="1192480" y="88234"/>
                  <a:pt x="1191626" y="92752"/>
                  <a:pt x="1190490" y="95943"/>
                </a:cubicBezTo>
                <a:cubicBezTo>
                  <a:pt x="1189354" y="99134"/>
                  <a:pt x="1187818" y="101469"/>
                  <a:pt x="1185882" y="102946"/>
                </a:cubicBezTo>
                <a:cubicBezTo>
                  <a:pt x="1184098" y="104349"/>
                  <a:pt x="1182031" y="105411"/>
                  <a:pt x="1179681" y="106130"/>
                </a:cubicBezTo>
                <a:cubicBezTo>
                  <a:pt x="1177331" y="106850"/>
                  <a:pt x="1174597" y="107211"/>
                  <a:pt x="1171480" y="107214"/>
                </a:cubicBezTo>
                <a:cubicBezTo>
                  <a:pt x="1171502" y="105069"/>
                  <a:pt x="1171391" y="103157"/>
                  <a:pt x="1171146" y="101479"/>
                </a:cubicBezTo>
                <a:cubicBezTo>
                  <a:pt x="1170902" y="99801"/>
                  <a:pt x="1170391" y="98424"/>
                  <a:pt x="1169613" y="97346"/>
                </a:cubicBezTo>
                <a:cubicBezTo>
                  <a:pt x="1168810" y="96418"/>
                  <a:pt x="1167716" y="95607"/>
                  <a:pt x="1166329" y="94912"/>
                </a:cubicBezTo>
                <a:cubicBezTo>
                  <a:pt x="1164943" y="94217"/>
                  <a:pt x="1163282" y="93606"/>
                  <a:pt x="1161345" y="93078"/>
                </a:cubicBezTo>
                <a:lnTo>
                  <a:pt x="1161345" y="91345"/>
                </a:lnTo>
                <a:cubicBezTo>
                  <a:pt x="1162996" y="91484"/>
                  <a:pt x="1164896" y="91606"/>
                  <a:pt x="1167046" y="91712"/>
                </a:cubicBezTo>
                <a:cubicBezTo>
                  <a:pt x="1169196" y="91817"/>
                  <a:pt x="1170896" y="91873"/>
                  <a:pt x="1172147" y="91878"/>
                </a:cubicBezTo>
                <a:cubicBezTo>
                  <a:pt x="1173063" y="91884"/>
                  <a:pt x="1173797" y="91806"/>
                  <a:pt x="1174347" y="91645"/>
                </a:cubicBezTo>
                <a:cubicBezTo>
                  <a:pt x="1174897" y="91484"/>
                  <a:pt x="1175364" y="91206"/>
                  <a:pt x="1175747" y="90811"/>
                </a:cubicBezTo>
                <a:cubicBezTo>
                  <a:pt x="1176931" y="89820"/>
                  <a:pt x="1177831" y="86636"/>
                  <a:pt x="1178447" y="81260"/>
                </a:cubicBezTo>
                <a:cubicBezTo>
                  <a:pt x="1179064" y="75885"/>
                  <a:pt x="1179498" y="67867"/>
                  <a:pt x="1179748" y="57207"/>
                </a:cubicBezTo>
                <a:lnTo>
                  <a:pt x="1162812" y="57207"/>
                </a:lnTo>
                <a:cubicBezTo>
                  <a:pt x="1162953" y="64435"/>
                  <a:pt x="1162464" y="72219"/>
                  <a:pt x="1161345" y="80558"/>
                </a:cubicBezTo>
                <a:cubicBezTo>
                  <a:pt x="1160227" y="88898"/>
                  <a:pt x="1157634" y="97096"/>
                  <a:pt x="1153566" y="105154"/>
                </a:cubicBezTo>
                <a:cubicBezTo>
                  <a:pt x="1149499" y="113212"/>
                  <a:pt x="1143113" y="120432"/>
                  <a:pt x="1134409" y="126816"/>
                </a:cubicBezTo>
                <a:lnTo>
                  <a:pt x="1133208" y="125616"/>
                </a:lnTo>
                <a:cubicBezTo>
                  <a:pt x="1139392" y="115301"/>
                  <a:pt x="1143326" y="104160"/>
                  <a:pt x="1145010" y="92195"/>
                </a:cubicBezTo>
                <a:cubicBezTo>
                  <a:pt x="1146693" y="80230"/>
                  <a:pt x="1147427" y="68523"/>
                  <a:pt x="1147210" y="57074"/>
                </a:cubicBezTo>
                <a:lnTo>
                  <a:pt x="1147210" y="22003"/>
                </a:lnTo>
                <a:lnTo>
                  <a:pt x="1165212" y="28404"/>
                </a:lnTo>
                <a:lnTo>
                  <a:pt x="1199883" y="28404"/>
                </a:lnTo>
                <a:cubicBezTo>
                  <a:pt x="1199617" y="23941"/>
                  <a:pt x="1199417" y="19432"/>
                  <a:pt x="1199283" y="14877"/>
                </a:cubicBezTo>
                <a:cubicBezTo>
                  <a:pt x="1199150" y="10322"/>
                  <a:pt x="1199083" y="5697"/>
                  <a:pt x="1199083" y="1000"/>
                </a:cubicBezTo>
                <a:close/>
                <a:moveTo>
                  <a:pt x="30004" y="934"/>
                </a:moveTo>
                <a:lnTo>
                  <a:pt x="50540" y="7868"/>
                </a:lnTo>
                <a:cubicBezTo>
                  <a:pt x="50281" y="8746"/>
                  <a:pt x="49731" y="9424"/>
                  <a:pt x="48890" y="9901"/>
                </a:cubicBezTo>
                <a:cubicBezTo>
                  <a:pt x="48048" y="10379"/>
                  <a:pt x="46864" y="10590"/>
                  <a:pt x="45339" y="10535"/>
                </a:cubicBezTo>
                <a:cubicBezTo>
                  <a:pt x="43408" y="15341"/>
                  <a:pt x="41336" y="19964"/>
                  <a:pt x="39122" y="24403"/>
                </a:cubicBezTo>
                <a:cubicBezTo>
                  <a:pt x="36907" y="28843"/>
                  <a:pt x="34535" y="33065"/>
                  <a:pt x="32004" y="37071"/>
                </a:cubicBezTo>
                <a:lnTo>
                  <a:pt x="39472" y="39872"/>
                </a:lnTo>
                <a:cubicBezTo>
                  <a:pt x="39219" y="40536"/>
                  <a:pt x="38758" y="41075"/>
                  <a:pt x="38088" y="41489"/>
                </a:cubicBezTo>
                <a:cubicBezTo>
                  <a:pt x="37419" y="41903"/>
                  <a:pt x="36457" y="42208"/>
                  <a:pt x="35204" y="42405"/>
                </a:cubicBezTo>
                <a:lnTo>
                  <a:pt x="35204" y="121615"/>
                </a:lnTo>
                <a:cubicBezTo>
                  <a:pt x="34999" y="122265"/>
                  <a:pt x="33677" y="123132"/>
                  <a:pt x="31237" y="124216"/>
                </a:cubicBezTo>
                <a:cubicBezTo>
                  <a:pt x="28798" y="125299"/>
                  <a:pt x="26076" y="125899"/>
                  <a:pt x="23070" y="126016"/>
                </a:cubicBezTo>
                <a:lnTo>
                  <a:pt x="20136" y="126016"/>
                </a:lnTo>
                <a:lnTo>
                  <a:pt x="20136" y="53340"/>
                </a:lnTo>
                <a:cubicBezTo>
                  <a:pt x="17263" y="56677"/>
                  <a:pt x="14274" y="59805"/>
                  <a:pt x="11168" y="62725"/>
                </a:cubicBezTo>
                <a:cubicBezTo>
                  <a:pt x="8062" y="65644"/>
                  <a:pt x="4873" y="68339"/>
                  <a:pt x="1600" y="70809"/>
                </a:cubicBezTo>
                <a:lnTo>
                  <a:pt x="0" y="69609"/>
                </a:lnTo>
                <a:cubicBezTo>
                  <a:pt x="6001" y="61205"/>
                  <a:pt x="11702" y="50976"/>
                  <a:pt x="17102" y="38922"/>
                </a:cubicBezTo>
                <a:cubicBezTo>
                  <a:pt x="22503" y="26867"/>
                  <a:pt x="26803" y="14205"/>
                  <a:pt x="30004" y="934"/>
                </a:cubicBezTo>
                <a:close/>
                <a:moveTo>
                  <a:pt x="62941" y="867"/>
                </a:moveTo>
                <a:lnTo>
                  <a:pt x="84277" y="2881"/>
                </a:lnTo>
                <a:cubicBezTo>
                  <a:pt x="84097" y="3960"/>
                  <a:pt x="83624" y="4811"/>
                  <a:pt x="82860" y="5434"/>
                </a:cubicBezTo>
                <a:cubicBezTo>
                  <a:pt x="82097" y="6056"/>
                  <a:pt x="80924" y="6468"/>
                  <a:pt x="79343" y="6668"/>
                </a:cubicBezTo>
                <a:cubicBezTo>
                  <a:pt x="79285" y="12396"/>
                  <a:pt x="79235" y="17941"/>
                  <a:pt x="79193" y="23303"/>
                </a:cubicBezTo>
                <a:cubicBezTo>
                  <a:pt x="79152" y="28665"/>
                  <a:pt x="79068" y="33877"/>
                  <a:pt x="78943" y="38938"/>
                </a:cubicBezTo>
                <a:lnTo>
                  <a:pt x="102280" y="38938"/>
                </a:lnTo>
                <a:lnTo>
                  <a:pt x="110681" y="27870"/>
                </a:lnTo>
                <a:cubicBezTo>
                  <a:pt x="110762" y="27930"/>
                  <a:pt x="111651" y="28640"/>
                  <a:pt x="113350" y="29999"/>
                </a:cubicBezTo>
                <a:cubicBezTo>
                  <a:pt x="115049" y="31358"/>
                  <a:pt x="117070" y="33006"/>
                  <a:pt x="119413" y="34943"/>
                </a:cubicBezTo>
                <a:cubicBezTo>
                  <a:pt x="121756" y="36880"/>
                  <a:pt x="123935" y="38745"/>
                  <a:pt x="125949" y="40539"/>
                </a:cubicBezTo>
                <a:cubicBezTo>
                  <a:pt x="125744" y="41269"/>
                  <a:pt x="125321" y="41808"/>
                  <a:pt x="124681" y="42155"/>
                </a:cubicBezTo>
                <a:cubicBezTo>
                  <a:pt x="124040" y="42503"/>
                  <a:pt x="123214" y="42675"/>
                  <a:pt x="122202" y="42672"/>
                </a:cubicBezTo>
                <a:lnTo>
                  <a:pt x="94945" y="42672"/>
                </a:lnTo>
                <a:lnTo>
                  <a:pt x="94945" y="44806"/>
                </a:lnTo>
                <a:lnTo>
                  <a:pt x="94945" y="104680"/>
                </a:lnTo>
                <a:cubicBezTo>
                  <a:pt x="94901" y="105736"/>
                  <a:pt x="95123" y="106491"/>
                  <a:pt x="95612" y="106947"/>
                </a:cubicBezTo>
                <a:cubicBezTo>
                  <a:pt x="96101" y="107402"/>
                  <a:pt x="97123" y="107625"/>
                  <a:pt x="98679" y="107614"/>
                </a:cubicBezTo>
                <a:lnTo>
                  <a:pt x="105880" y="107614"/>
                </a:lnTo>
                <a:cubicBezTo>
                  <a:pt x="107291" y="107616"/>
                  <a:pt x="108569" y="107611"/>
                  <a:pt x="109714" y="107597"/>
                </a:cubicBezTo>
                <a:cubicBezTo>
                  <a:pt x="110858" y="107583"/>
                  <a:pt x="111803" y="107544"/>
                  <a:pt x="112548" y="107480"/>
                </a:cubicBezTo>
                <a:cubicBezTo>
                  <a:pt x="113142" y="107436"/>
                  <a:pt x="113653" y="107291"/>
                  <a:pt x="114081" y="107047"/>
                </a:cubicBezTo>
                <a:cubicBezTo>
                  <a:pt x="114509" y="106802"/>
                  <a:pt x="114887" y="106325"/>
                  <a:pt x="115215" y="105613"/>
                </a:cubicBezTo>
                <a:cubicBezTo>
                  <a:pt x="115898" y="104291"/>
                  <a:pt x="116731" y="101868"/>
                  <a:pt x="117715" y="98346"/>
                </a:cubicBezTo>
                <a:cubicBezTo>
                  <a:pt x="118698" y="94823"/>
                  <a:pt x="119732" y="90934"/>
                  <a:pt x="120815" y="86678"/>
                </a:cubicBezTo>
                <a:lnTo>
                  <a:pt x="122341" y="86678"/>
                </a:lnTo>
                <a:lnTo>
                  <a:pt x="122749" y="106680"/>
                </a:lnTo>
                <a:cubicBezTo>
                  <a:pt x="124635" y="107464"/>
                  <a:pt x="125897" y="108364"/>
                  <a:pt x="126533" y="109380"/>
                </a:cubicBezTo>
                <a:cubicBezTo>
                  <a:pt x="127169" y="110397"/>
                  <a:pt x="127463" y="111631"/>
                  <a:pt x="127416" y="113081"/>
                </a:cubicBezTo>
                <a:cubicBezTo>
                  <a:pt x="127578" y="116015"/>
                  <a:pt x="125985" y="118215"/>
                  <a:pt x="122637" y="119682"/>
                </a:cubicBezTo>
                <a:cubicBezTo>
                  <a:pt x="119290" y="121149"/>
                  <a:pt x="113215" y="121882"/>
                  <a:pt x="104413" y="121882"/>
                </a:cubicBezTo>
                <a:lnTo>
                  <a:pt x="94545" y="121882"/>
                </a:lnTo>
                <a:cubicBezTo>
                  <a:pt x="88695" y="121971"/>
                  <a:pt x="84794" y="121060"/>
                  <a:pt x="82844" y="119148"/>
                </a:cubicBezTo>
                <a:cubicBezTo>
                  <a:pt x="80894" y="117237"/>
                  <a:pt x="79993" y="113792"/>
                  <a:pt x="80143" y="108814"/>
                </a:cubicBezTo>
                <a:lnTo>
                  <a:pt x="80143" y="42672"/>
                </a:lnTo>
                <a:lnTo>
                  <a:pt x="78810" y="42672"/>
                </a:lnTo>
                <a:cubicBezTo>
                  <a:pt x="78505" y="54807"/>
                  <a:pt x="77219" y="66008"/>
                  <a:pt x="74953" y="76276"/>
                </a:cubicBezTo>
                <a:cubicBezTo>
                  <a:pt x="72687" y="86544"/>
                  <a:pt x="68605" y="95879"/>
                  <a:pt x="62709" y="104280"/>
                </a:cubicBezTo>
                <a:cubicBezTo>
                  <a:pt x="56813" y="112681"/>
                  <a:pt x="48267" y="120148"/>
                  <a:pt x="37071" y="126683"/>
                </a:cubicBezTo>
                <a:lnTo>
                  <a:pt x="35605" y="124682"/>
                </a:lnTo>
                <a:cubicBezTo>
                  <a:pt x="42896" y="117494"/>
                  <a:pt x="48479" y="109705"/>
                  <a:pt x="52352" y="101316"/>
                </a:cubicBezTo>
                <a:cubicBezTo>
                  <a:pt x="56226" y="92928"/>
                  <a:pt x="58914" y="83865"/>
                  <a:pt x="60418" y="74128"/>
                </a:cubicBezTo>
                <a:cubicBezTo>
                  <a:pt x="61921" y="64391"/>
                  <a:pt x="62762" y="53906"/>
                  <a:pt x="62941" y="42672"/>
                </a:cubicBezTo>
                <a:lnTo>
                  <a:pt x="42139" y="42672"/>
                </a:lnTo>
                <a:lnTo>
                  <a:pt x="41072" y="38938"/>
                </a:lnTo>
                <a:lnTo>
                  <a:pt x="62941" y="38938"/>
                </a:lnTo>
                <a:cubicBezTo>
                  <a:pt x="63000" y="33014"/>
                  <a:pt x="63016" y="26894"/>
                  <a:pt x="62991" y="20578"/>
                </a:cubicBezTo>
                <a:cubicBezTo>
                  <a:pt x="62966" y="14262"/>
                  <a:pt x="62950" y="7691"/>
                  <a:pt x="62941" y="867"/>
                </a:cubicBezTo>
                <a:close/>
                <a:moveTo>
                  <a:pt x="856012" y="734"/>
                </a:moveTo>
                <a:lnTo>
                  <a:pt x="874681" y="2480"/>
                </a:lnTo>
                <a:cubicBezTo>
                  <a:pt x="874581" y="3363"/>
                  <a:pt x="874214" y="4102"/>
                  <a:pt x="873581" y="4698"/>
                </a:cubicBezTo>
                <a:cubicBezTo>
                  <a:pt x="872947" y="5293"/>
                  <a:pt x="871847" y="5727"/>
                  <a:pt x="870280" y="6001"/>
                </a:cubicBezTo>
                <a:lnTo>
                  <a:pt x="870280" y="22136"/>
                </a:lnTo>
                <a:lnTo>
                  <a:pt x="872147" y="22136"/>
                </a:lnTo>
                <a:lnTo>
                  <a:pt x="879081" y="12535"/>
                </a:lnTo>
                <a:cubicBezTo>
                  <a:pt x="879301" y="12688"/>
                  <a:pt x="880762" y="13882"/>
                  <a:pt x="883465" y="16119"/>
                </a:cubicBezTo>
                <a:cubicBezTo>
                  <a:pt x="886168" y="18355"/>
                  <a:pt x="888797" y="20717"/>
                  <a:pt x="891350" y="23203"/>
                </a:cubicBezTo>
                <a:lnTo>
                  <a:pt x="890950" y="21736"/>
                </a:lnTo>
                <a:lnTo>
                  <a:pt x="910152" y="21736"/>
                </a:lnTo>
                <a:lnTo>
                  <a:pt x="910152" y="1000"/>
                </a:lnTo>
                <a:lnTo>
                  <a:pt x="929888" y="2746"/>
                </a:lnTo>
                <a:cubicBezTo>
                  <a:pt x="929791" y="3699"/>
                  <a:pt x="929385" y="4499"/>
                  <a:pt x="928671" y="5148"/>
                </a:cubicBezTo>
                <a:cubicBezTo>
                  <a:pt x="927957" y="5796"/>
                  <a:pt x="926718" y="6258"/>
                  <a:pt x="924954" y="6534"/>
                </a:cubicBezTo>
                <a:lnTo>
                  <a:pt x="924954" y="21736"/>
                </a:lnTo>
                <a:lnTo>
                  <a:pt x="932155" y="21736"/>
                </a:lnTo>
                <a:lnTo>
                  <a:pt x="939622" y="12002"/>
                </a:lnTo>
                <a:cubicBezTo>
                  <a:pt x="939694" y="12054"/>
                  <a:pt x="940469" y="12690"/>
                  <a:pt x="941949" y="13908"/>
                </a:cubicBezTo>
                <a:cubicBezTo>
                  <a:pt x="943428" y="15126"/>
                  <a:pt x="945181" y="16611"/>
                  <a:pt x="947209" y="18363"/>
                </a:cubicBezTo>
                <a:cubicBezTo>
                  <a:pt x="949236" y="20115"/>
                  <a:pt x="951108" y="21817"/>
                  <a:pt x="952824" y="23470"/>
                </a:cubicBezTo>
                <a:cubicBezTo>
                  <a:pt x="952674" y="24200"/>
                  <a:pt x="952274" y="24739"/>
                  <a:pt x="951624" y="25087"/>
                </a:cubicBezTo>
                <a:cubicBezTo>
                  <a:pt x="950974" y="25434"/>
                  <a:pt x="950174" y="25606"/>
                  <a:pt x="949224" y="25603"/>
                </a:cubicBezTo>
                <a:lnTo>
                  <a:pt x="927621" y="25603"/>
                </a:lnTo>
                <a:cubicBezTo>
                  <a:pt x="930852" y="31179"/>
                  <a:pt x="934958" y="35996"/>
                  <a:pt x="939939" y="40055"/>
                </a:cubicBezTo>
                <a:cubicBezTo>
                  <a:pt x="944920" y="44114"/>
                  <a:pt x="950193" y="47164"/>
                  <a:pt x="955758" y="49206"/>
                </a:cubicBezTo>
                <a:lnTo>
                  <a:pt x="955491" y="50673"/>
                </a:lnTo>
                <a:cubicBezTo>
                  <a:pt x="952810" y="51345"/>
                  <a:pt x="950538" y="52801"/>
                  <a:pt x="948673" y="55040"/>
                </a:cubicBezTo>
                <a:cubicBezTo>
                  <a:pt x="946809" y="57279"/>
                  <a:pt x="945437" y="60269"/>
                  <a:pt x="944556" y="64008"/>
                </a:cubicBezTo>
                <a:cubicBezTo>
                  <a:pt x="939781" y="59808"/>
                  <a:pt x="935797" y="54607"/>
                  <a:pt x="932605" y="48406"/>
                </a:cubicBezTo>
                <a:cubicBezTo>
                  <a:pt x="929413" y="42205"/>
                  <a:pt x="926862" y="35004"/>
                  <a:pt x="924954" y="26803"/>
                </a:cubicBezTo>
                <a:lnTo>
                  <a:pt x="924954" y="62675"/>
                </a:lnTo>
                <a:cubicBezTo>
                  <a:pt x="924798" y="63425"/>
                  <a:pt x="923476" y="64258"/>
                  <a:pt x="920987" y="65175"/>
                </a:cubicBezTo>
                <a:cubicBezTo>
                  <a:pt x="918497" y="66092"/>
                  <a:pt x="915775" y="66592"/>
                  <a:pt x="912819" y="66675"/>
                </a:cubicBezTo>
                <a:lnTo>
                  <a:pt x="910152" y="66675"/>
                </a:lnTo>
                <a:lnTo>
                  <a:pt x="910152" y="43472"/>
                </a:lnTo>
                <a:cubicBezTo>
                  <a:pt x="903084" y="50562"/>
                  <a:pt x="894283" y="56518"/>
                  <a:pt x="883749" y="61341"/>
                </a:cubicBezTo>
                <a:lnTo>
                  <a:pt x="882682" y="59474"/>
                </a:lnTo>
                <a:cubicBezTo>
                  <a:pt x="888210" y="55096"/>
                  <a:pt x="892889" y="50017"/>
                  <a:pt x="896717" y="44239"/>
                </a:cubicBezTo>
                <a:cubicBezTo>
                  <a:pt x="900545" y="38460"/>
                  <a:pt x="903557" y="32249"/>
                  <a:pt x="905751" y="25603"/>
                </a:cubicBezTo>
                <a:lnTo>
                  <a:pt x="892016" y="25603"/>
                </a:lnTo>
                <a:lnTo>
                  <a:pt x="891616" y="24403"/>
                </a:lnTo>
                <a:cubicBezTo>
                  <a:pt x="891402" y="24873"/>
                  <a:pt x="890997" y="25234"/>
                  <a:pt x="890400" y="25487"/>
                </a:cubicBezTo>
                <a:cubicBezTo>
                  <a:pt x="889802" y="25739"/>
                  <a:pt x="889097" y="25867"/>
                  <a:pt x="888283" y="25870"/>
                </a:cubicBezTo>
                <a:lnTo>
                  <a:pt x="870280" y="25870"/>
                </a:lnTo>
                <a:lnTo>
                  <a:pt x="870280" y="31204"/>
                </a:lnTo>
                <a:cubicBezTo>
                  <a:pt x="877747" y="32266"/>
                  <a:pt x="882983" y="34117"/>
                  <a:pt x="885989" y="36757"/>
                </a:cubicBezTo>
                <a:cubicBezTo>
                  <a:pt x="888994" y="39396"/>
                  <a:pt x="890376" y="42052"/>
                  <a:pt x="890133" y="44722"/>
                </a:cubicBezTo>
                <a:cubicBezTo>
                  <a:pt x="889890" y="47393"/>
                  <a:pt x="888630" y="49307"/>
                  <a:pt x="886351" y="50463"/>
                </a:cubicBezTo>
                <a:cubicBezTo>
                  <a:pt x="884073" y="51619"/>
                  <a:pt x="881383" y="51244"/>
                  <a:pt x="878281" y="49340"/>
                </a:cubicBezTo>
                <a:cubicBezTo>
                  <a:pt x="877773" y="46828"/>
                  <a:pt x="876789" y="44283"/>
                  <a:pt x="875331" y="41705"/>
                </a:cubicBezTo>
                <a:cubicBezTo>
                  <a:pt x="873872" y="39127"/>
                  <a:pt x="872189" y="36782"/>
                  <a:pt x="870280" y="34671"/>
                </a:cubicBezTo>
                <a:lnTo>
                  <a:pt x="870280" y="62808"/>
                </a:lnTo>
                <a:cubicBezTo>
                  <a:pt x="870133" y="63558"/>
                  <a:pt x="868861" y="64391"/>
                  <a:pt x="866463" y="65308"/>
                </a:cubicBezTo>
                <a:cubicBezTo>
                  <a:pt x="864066" y="66225"/>
                  <a:pt x="861426" y="66725"/>
                  <a:pt x="858546" y="66808"/>
                </a:cubicBezTo>
                <a:lnTo>
                  <a:pt x="856012" y="66808"/>
                </a:lnTo>
                <a:lnTo>
                  <a:pt x="856012" y="44406"/>
                </a:lnTo>
                <a:cubicBezTo>
                  <a:pt x="852731" y="48406"/>
                  <a:pt x="848992" y="52140"/>
                  <a:pt x="844794" y="55607"/>
                </a:cubicBezTo>
                <a:cubicBezTo>
                  <a:pt x="840596" y="59074"/>
                  <a:pt x="836023" y="62275"/>
                  <a:pt x="831075" y="65208"/>
                </a:cubicBezTo>
                <a:lnTo>
                  <a:pt x="829609" y="63341"/>
                </a:lnTo>
                <a:cubicBezTo>
                  <a:pt x="834618" y="58338"/>
                  <a:pt x="838901" y="52609"/>
                  <a:pt x="842460" y="46156"/>
                </a:cubicBezTo>
                <a:cubicBezTo>
                  <a:pt x="846019" y="39702"/>
                  <a:pt x="848803" y="32940"/>
                  <a:pt x="850811" y="25870"/>
                </a:cubicBezTo>
                <a:lnTo>
                  <a:pt x="833476" y="25870"/>
                </a:lnTo>
                <a:lnTo>
                  <a:pt x="832409" y="22136"/>
                </a:lnTo>
                <a:lnTo>
                  <a:pt x="856012" y="22136"/>
                </a:lnTo>
                <a:close/>
                <a:moveTo>
                  <a:pt x="987362" y="534"/>
                </a:moveTo>
                <a:lnTo>
                  <a:pt x="1006831" y="2534"/>
                </a:lnTo>
                <a:cubicBezTo>
                  <a:pt x="1006675" y="3339"/>
                  <a:pt x="1006286" y="4028"/>
                  <a:pt x="1005664" y="4601"/>
                </a:cubicBezTo>
                <a:cubicBezTo>
                  <a:pt x="1005042" y="5173"/>
                  <a:pt x="1003919" y="5595"/>
                  <a:pt x="1002297" y="5868"/>
                </a:cubicBezTo>
                <a:lnTo>
                  <a:pt x="1002297" y="23470"/>
                </a:lnTo>
                <a:lnTo>
                  <a:pt x="1004830" y="23470"/>
                </a:lnTo>
                <a:lnTo>
                  <a:pt x="1012031" y="12802"/>
                </a:lnTo>
                <a:cubicBezTo>
                  <a:pt x="1012105" y="12862"/>
                  <a:pt x="1012892" y="13557"/>
                  <a:pt x="1014392" y="14886"/>
                </a:cubicBezTo>
                <a:cubicBezTo>
                  <a:pt x="1015893" y="16215"/>
                  <a:pt x="1017667" y="17819"/>
                  <a:pt x="1019716" y="19696"/>
                </a:cubicBezTo>
                <a:cubicBezTo>
                  <a:pt x="1021765" y="21574"/>
                  <a:pt x="1023648" y="23365"/>
                  <a:pt x="1025366" y="25070"/>
                </a:cubicBezTo>
                <a:cubicBezTo>
                  <a:pt x="1025158" y="25801"/>
                  <a:pt x="1024741" y="26340"/>
                  <a:pt x="1024116" y="26687"/>
                </a:cubicBezTo>
                <a:cubicBezTo>
                  <a:pt x="1023491" y="27034"/>
                  <a:pt x="1022708" y="27206"/>
                  <a:pt x="1021766" y="27204"/>
                </a:cubicBezTo>
                <a:lnTo>
                  <a:pt x="1002297" y="27204"/>
                </a:lnTo>
                <a:lnTo>
                  <a:pt x="1002297" y="37206"/>
                </a:lnTo>
                <a:cubicBezTo>
                  <a:pt x="1010214" y="39237"/>
                  <a:pt x="1015690" y="41901"/>
                  <a:pt x="1018726" y="45199"/>
                </a:cubicBezTo>
                <a:cubicBezTo>
                  <a:pt x="1021761" y="48497"/>
                  <a:pt x="1023058" y="51645"/>
                  <a:pt x="1022616" y="54643"/>
                </a:cubicBezTo>
                <a:cubicBezTo>
                  <a:pt x="1022174" y="57641"/>
                  <a:pt x="1020695" y="59705"/>
                  <a:pt x="1018180" y="60836"/>
                </a:cubicBezTo>
                <a:cubicBezTo>
                  <a:pt x="1015665" y="61967"/>
                  <a:pt x="1012815" y="61381"/>
                  <a:pt x="1009631" y="59077"/>
                </a:cubicBezTo>
                <a:cubicBezTo>
                  <a:pt x="1009325" y="55902"/>
                  <a:pt x="1008503" y="52751"/>
                  <a:pt x="1007164" y="49625"/>
                </a:cubicBezTo>
                <a:cubicBezTo>
                  <a:pt x="1005825" y="46499"/>
                  <a:pt x="1004203" y="43649"/>
                  <a:pt x="1002297" y="41073"/>
                </a:cubicBezTo>
                <a:lnTo>
                  <a:pt x="1002297" y="77081"/>
                </a:lnTo>
                <a:cubicBezTo>
                  <a:pt x="1002141" y="77912"/>
                  <a:pt x="1000819" y="78851"/>
                  <a:pt x="998330" y="79899"/>
                </a:cubicBezTo>
                <a:cubicBezTo>
                  <a:pt x="995840" y="80946"/>
                  <a:pt x="993118" y="81519"/>
                  <a:pt x="990162" y="81616"/>
                </a:cubicBezTo>
                <a:lnTo>
                  <a:pt x="987362" y="81616"/>
                </a:lnTo>
                <a:lnTo>
                  <a:pt x="987362" y="53209"/>
                </a:lnTo>
                <a:cubicBezTo>
                  <a:pt x="984217" y="57682"/>
                  <a:pt x="980639" y="61872"/>
                  <a:pt x="976627" y="65779"/>
                </a:cubicBezTo>
                <a:cubicBezTo>
                  <a:pt x="972615" y="69685"/>
                  <a:pt x="968237" y="73275"/>
                  <a:pt x="963492" y="76548"/>
                </a:cubicBezTo>
                <a:lnTo>
                  <a:pt x="962025" y="74948"/>
                </a:lnTo>
                <a:cubicBezTo>
                  <a:pt x="967162" y="68557"/>
                  <a:pt x="971490" y="61200"/>
                  <a:pt x="975010" y="52876"/>
                </a:cubicBezTo>
                <a:cubicBezTo>
                  <a:pt x="978530" y="44552"/>
                  <a:pt x="981225" y="35994"/>
                  <a:pt x="983094" y="27204"/>
                </a:cubicBezTo>
                <a:lnTo>
                  <a:pt x="965092" y="27204"/>
                </a:lnTo>
                <a:lnTo>
                  <a:pt x="964025" y="23470"/>
                </a:lnTo>
                <a:lnTo>
                  <a:pt x="987362" y="23470"/>
                </a:lnTo>
                <a:close/>
                <a:moveTo>
                  <a:pt x="227762" y="400"/>
                </a:moveTo>
                <a:lnTo>
                  <a:pt x="241897" y="14802"/>
                </a:lnTo>
                <a:cubicBezTo>
                  <a:pt x="241152" y="15477"/>
                  <a:pt x="240041" y="15794"/>
                  <a:pt x="238563" y="15752"/>
                </a:cubicBezTo>
                <a:cubicBezTo>
                  <a:pt x="237085" y="15710"/>
                  <a:pt x="235307" y="15260"/>
                  <a:pt x="233229" y="14402"/>
                </a:cubicBezTo>
                <a:cubicBezTo>
                  <a:pt x="229084" y="15002"/>
                  <a:pt x="224606" y="15569"/>
                  <a:pt x="219794" y="16102"/>
                </a:cubicBezTo>
                <a:cubicBezTo>
                  <a:pt x="214983" y="16636"/>
                  <a:pt x="209904" y="17136"/>
                  <a:pt x="204559" y="17602"/>
                </a:cubicBezTo>
                <a:lnTo>
                  <a:pt x="204559" y="31071"/>
                </a:lnTo>
                <a:lnTo>
                  <a:pt x="234163" y="31071"/>
                </a:lnTo>
                <a:lnTo>
                  <a:pt x="242430" y="20803"/>
                </a:lnTo>
                <a:cubicBezTo>
                  <a:pt x="242510" y="20858"/>
                  <a:pt x="243388" y="21518"/>
                  <a:pt x="245063" y="22783"/>
                </a:cubicBezTo>
                <a:cubicBezTo>
                  <a:pt x="246738" y="24048"/>
                  <a:pt x="248732" y="25588"/>
                  <a:pt x="251044" y="27401"/>
                </a:cubicBezTo>
                <a:cubicBezTo>
                  <a:pt x="253356" y="29214"/>
                  <a:pt x="255508" y="30971"/>
                  <a:pt x="257499" y="32671"/>
                </a:cubicBezTo>
                <a:cubicBezTo>
                  <a:pt x="257352" y="33402"/>
                  <a:pt x="256946" y="33940"/>
                  <a:pt x="256282" y="34288"/>
                </a:cubicBezTo>
                <a:cubicBezTo>
                  <a:pt x="255618" y="34635"/>
                  <a:pt x="254779" y="34807"/>
                  <a:pt x="253765" y="34804"/>
                </a:cubicBezTo>
                <a:lnTo>
                  <a:pt x="209760" y="34804"/>
                </a:lnTo>
                <a:cubicBezTo>
                  <a:pt x="213699" y="38188"/>
                  <a:pt x="218444" y="41171"/>
                  <a:pt x="223994" y="43754"/>
                </a:cubicBezTo>
                <a:cubicBezTo>
                  <a:pt x="229543" y="46337"/>
                  <a:pt x="235463" y="48490"/>
                  <a:pt x="241754" y="50214"/>
                </a:cubicBezTo>
                <a:cubicBezTo>
                  <a:pt x="248044" y="51937"/>
                  <a:pt x="254271" y="53202"/>
                  <a:pt x="260433" y="54007"/>
                </a:cubicBezTo>
                <a:lnTo>
                  <a:pt x="260299" y="55474"/>
                </a:lnTo>
                <a:cubicBezTo>
                  <a:pt x="257343" y="56299"/>
                  <a:pt x="254854" y="57916"/>
                  <a:pt x="252832" y="60324"/>
                </a:cubicBezTo>
                <a:cubicBezTo>
                  <a:pt x="250809" y="62733"/>
                  <a:pt x="249387" y="65783"/>
                  <a:pt x="248565" y="69475"/>
                </a:cubicBezTo>
                <a:cubicBezTo>
                  <a:pt x="238944" y="66206"/>
                  <a:pt x="230548" y="61677"/>
                  <a:pt x="223378" y="55890"/>
                </a:cubicBezTo>
                <a:cubicBezTo>
                  <a:pt x="216208" y="50104"/>
                  <a:pt x="210379" y="43075"/>
                  <a:pt x="205893" y="34804"/>
                </a:cubicBezTo>
                <a:lnTo>
                  <a:pt x="204559" y="34804"/>
                </a:lnTo>
                <a:lnTo>
                  <a:pt x="204559" y="61208"/>
                </a:lnTo>
                <a:cubicBezTo>
                  <a:pt x="204462" y="61638"/>
                  <a:pt x="203289" y="62277"/>
                  <a:pt x="201042" y="63125"/>
                </a:cubicBezTo>
                <a:cubicBezTo>
                  <a:pt x="198795" y="63972"/>
                  <a:pt x="195655" y="64444"/>
                  <a:pt x="191624" y="64542"/>
                </a:cubicBezTo>
                <a:lnTo>
                  <a:pt x="188824" y="64542"/>
                </a:lnTo>
                <a:lnTo>
                  <a:pt x="188824" y="43739"/>
                </a:lnTo>
                <a:cubicBezTo>
                  <a:pt x="182103" y="50020"/>
                  <a:pt x="174141" y="55560"/>
                  <a:pt x="164937" y="60358"/>
                </a:cubicBezTo>
                <a:cubicBezTo>
                  <a:pt x="155733" y="65155"/>
                  <a:pt x="145604" y="69128"/>
                  <a:pt x="134550" y="72276"/>
                </a:cubicBezTo>
                <a:lnTo>
                  <a:pt x="133483" y="70542"/>
                </a:lnTo>
                <a:cubicBezTo>
                  <a:pt x="142696" y="66119"/>
                  <a:pt x="151041" y="60797"/>
                  <a:pt x="158520" y="54574"/>
                </a:cubicBezTo>
                <a:cubicBezTo>
                  <a:pt x="165999" y="48351"/>
                  <a:pt x="172144" y="41761"/>
                  <a:pt x="176956" y="34804"/>
                </a:cubicBezTo>
                <a:lnTo>
                  <a:pt x="137617" y="34804"/>
                </a:lnTo>
                <a:lnTo>
                  <a:pt x="136551" y="31071"/>
                </a:lnTo>
                <a:lnTo>
                  <a:pt x="188824" y="31071"/>
                </a:lnTo>
                <a:lnTo>
                  <a:pt x="188824" y="18669"/>
                </a:lnTo>
                <a:cubicBezTo>
                  <a:pt x="181659" y="19075"/>
                  <a:pt x="174486" y="19364"/>
                  <a:pt x="167304" y="19536"/>
                </a:cubicBezTo>
                <a:cubicBezTo>
                  <a:pt x="160123" y="19708"/>
                  <a:pt x="153116" y="19730"/>
                  <a:pt x="146285" y="19603"/>
                </a:cubicBezTo>
                <a:lnTo>
                  <a:pt x="145885" y="17469"/>
                </a:lnTo>
                <a:cubicBezTo>
                  <a:pt x="155329" y="16327"/>
                  <a:pt x="165171" y="14832"/>
                  <a:pt x="175410" y="12984"/>
                </a:cubicBezTo>
                <a:cubicBezTo>
                  <a:pt x="185649" y="11136"/>
                  <a:pt x="195362" y="9118"/>
                  <a:pt x="204549" y="6929"/>
                </a:cubicBezTo>
                <a:cubicBezTo>
                  <a:pt x="213736" y="4741"/>
                  <a:pt x="221474" y="2564"/>
                  <a:pt x="227762" y="400"/>
                </a:cubicBezTo>
                <a:close/>
                <a:moveTo>
                  <a:pt x="288036" y="0"/>
                </a:moveTo>
                <a:lnTo>
                  <a:pt x="308439" y="5868"/>
                </a:lnTo>
                <a:cubicBezTo>
                  <a:pt x="308264" y="6737"/>
                  <a:pt x="307780" y="7432"/>
                  <a:pt x="306988" y="7951"/>
                </a:cubicBezTo>
                <a:cubicBezTo>
                  <a:pt x="306197" y="8471"/>
                  <a:pt x="304947" y="8798"/>
                  <a:pt x="303238" y="8935"/>
                </a:cubicBezTo>
                <a:lnTo>
                  <a:pt x="303105" y="9468"/>
                </a:lnTo>
                <a:cubicBezTo>
                  <a:pt x="310827" y="13078"/>
                  <a:pt x="316193" y="16934"/>
                  <a:pt x="319205" y="21034"/>
                </a:cubicBezTo>
                <a:cubicBezTo>
                  <a:pt x="322216" y="25134"/>
                  <a:pt x="323544" y="28819"/>
                  <a:pt x="323190" y="32087"/>
                </a:cubicBezTo>
                <a:cubicBezTo>
                  <a:pt x="322837" y="35356"/>
                  <a:pt x="321473" y="37549"/>
                  <a:pt x="319101" y="38665"/>
                </a:cubicBezTo>
                <a:cubicBezTo>
                  <a:pt x="316728" y="39782"/>
                  <a:pt x="314018" y="39162"/>
                  <a:pt x="310972" y="36805"/>
                </a:cubicBezTo>
                <a:cubicBezTo>
                  <a:pt x="310439" y="32810"/>
                  <a:pt x="309305" y="28731"/>
                  <a:pt x="307572" y="24570"/>
                </a:cubicBezTo>
                <a:cubicBezTo>
                  <a:pt x="305838" y="20408"/>
                  <a:pt x="303905" y="16530"/>
                  <a:pt x="301771" y="12935"/>
                </a:cubicBezTo>
                <a:cubicBezTo>
                  <a:pt x="300293" y="16686"/>
                  <a:pt x="298549" y="20519"/>
                  <a:pt x="296537" y="24437"/>
                </a:cubicBezTo>
                <a:cubicBezTo>
                  <a:pt x="294526" y="28354"/>
                  <a:pt x="292314" y="32254"/>
                  <a:pt x="289903" y="36138"/>
                </a:cubicBezTo>
                <a:lnTo>
                  <a:pt x="290170" y="36005"/>
                </a:lnTo>
                <a:cubicBezTo>
                  <a:pt x="297867" y="38462"/>
                  <a:pt x="303000" y="41374"/>
                  <a:pt x="305567" y="44741"/>
                </a:cubicBezTo>
                <a:cubicBezTo>
                  <a:pt x="308135" y="48109"/>
                  <a:pt x="308959" y="51192"/>
                  <a:pt x="308039" y="53990"/>
                </a:cubicBezTo>
                <a:cubicBezTo>
                  <a:pt x="307118" y="56789"/>
                  <a:pt x="305275" y="58563"/>
                  <a:pt x="302509" y="59314"/>
                </a:cubicBezTo>
                <a:cubicBezTo>
                  <a:pt x="299742" y="60064"/>
                  <a:pt x="296874" y="59051"/>
                  <a:pt x="293904" y="56274"/>
                </a:cubicBezTo>
                <a:cubicBezTo>
                  <a:pt x="294117" y="52948"/>
                  <a:pt x="293756" y="49598"/>
                  <a:pt x="292820" y="46223"/>
                </a:cubicBezTo>
                <a:cubicBezTo>
                  <a:pt x="291884" y="42847"/>
                  <a:pt x="290689" y="39797"/>
                  <a:pt x="289236" y="37071"/>
                </a:cubicBezTo>
                <a:cubicBezTo>
                  <a:pt x="286169" y="41772"/>
                  <a:pt x="282835" y="46239"/>
                  <a:pt x="279235" y="50473"/>
                </a:cubicBezTo>
                <a:cubicBezTo>
                  <a:pt x="275635" y="54707"/>
                  <a:pt x="271767" y="58507"/>
                  <a:pt x="267634" y="61875"/>
                </a:cubicBezTo>
                <a:lnTo>
                  <a:pt x="266300" y="60941"/>
                </a:lnTo>
                <a:cubicBezTo>
                  <a:pt x="269880" y="55430"/>
                  <a:pt x="273151" y="49057"/>
                  <a:pt x="276114" y="41823"/>
                </a:cubicBezTo>
                <a:cubicBezTo>
                  <a:pt x="279076" y="34588"/>
                  <a:pt x="281587" y="27287"/>
                  <a:pt x="283645" y="19919"/>
                </a:cubicBezTo>
                <a:cubicBezTo>
                  <a:pt x="285704" y="12551"/>
                  <a:pt x="287168" y="5911"/>
                  <a:pt x="2880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050" b="0" i="0" u="none" strike="noStrike" kern="1200" cap="none" spc="0" normalizeH="0" baseline="0" noProof="0" dirty="0">
              <a:ln>
                <a:noFill/>
              </a:ln>
              <a:solidFill>
                <a:prstClr val="white"/>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
        <p:nvSpPr>
          <p:cNvPr id="33" name="文本框 32"/>
          <p:cNvSpPr txBox="1"/>
          <p:nvPr/>
        </p:nvSpPr>
        <p:spPr>
          <a:xfrm>
            <a:off x="1892516" y="584280"/>
            <a:ext cx="383848" cy="187323"/>
          </a:xfrm>
          <a:custGeom>
            <a:avLst/>
            <a:gdLst/>
            <a:ahLst/>
            <a:cxnLst/>
            <a:rect l="l" t="t" r="r" b="b"/>
            <a:pathLst>
              <a:path w="383848" h="187323">
                <a:moveTo>
                  <a:pt x="293837" y="50106"/>
                </a:moveTo>
                <a:lnTo>
                  <a:pt x="293837" y="94712"/>
                </a:lnTo>
                <a:lnTo>
                  <a:pt x="321135" y="94712"/>
                </a:lnTo>
                <a:lnTo>
                  <a:pt x="324541" y="50106"/>
                </a:lnTo>
                <a:close/>
                <a:moveTo>
                  <a:pt x="326941" y="7301"/>
                </a:moveTo>
                <a:cubicBezTo>
                  <a:pt x="343877" y="7929"/>
                  <a:pt x="356386" y="10673"/>
                  <a:pt x="364468" y="15533"/>
                </a:cubicBezTo>
                <a:cubicBezTo>
                  <a:pt x="372549" y="20393"/>
                  <a:pt x="377201" y="25700"/>
                  <a:pt x="378422" y="31454"/>
                </a:cubicBezTo>
                <a:cubicBezTo>
                  <a:pt x="379644" y="37208"/>
                  <a:pt x="378432" y="41739"/>
                  <a:pt x="374788" y="45049"/>
                </a:cubicBezTo>
                <a:cubicBezTo>
                  <a:pt x="371143" y="48359"/>
                  <a:pt x="366062" y="48778"/>
                  <a:pt x="359545" y="46306"/>
                </a:cubicBezTo>
                <a:cubicBezTo>
                  <a:pt x="355820" y="39438"/>
                  <a:pt x="350769" y="32621"/>
                  <a:pt x="344393" y="25853"/>
                </a:cubicBezTo>
                <a:cubicBezTo>
                  <a:pt x="338017" y="19086"/>
                  <a:pt x="331667" y="13368"/>
                  <a:pt x="325341" y="8701"/>
                </a:cubicBezTo>
                <a:close/>
                <a:moveTo>
                  <a:pt x="41205" y="900"/>
                </a:moveTo>
                <a:lnTo>
                  <a:pt x="75410" y="4100"/>
                </a:lnTo>
                <a:cubicBezTo>
                  <a:pt x="75268" y="5413"/>
                  <a:pt x="74651" y="6538"/>
                  <a:pt x="73559" y="7476"/>
                </a:cubicBezTo>
                <a:cubicBezTo>
                  <a:pt x="72467" y="8413"/>
                  <a:pt x="70551" y="9088"/>
                  <a:pt x="67809" y="9501"/>
                </a:cubicBezTo>
                <a:cubicBezTo>
                  <a:pt x="67033" y="18423"/>
                  <a:pt x="65983" y="27682"/>
                  <a:pt x="64658" y="37279"/>
                </a:cubicBezTo>
                <a:cubicBezTo>
                  <a:pt x="63333" y="46877"/>
                  <a:pt x="61583" y="56686"/>
                  <a:pt x="59408" y="66708"/>
                </a:cubicBezTo>
                <a:cubicBezTo>
                  <a:pt x="71168" y="73285"/>
                  <a:pt x="79163" y="80084"/>
                  <a:pt x="83392" y="87104"/>
                </a:cubicBezTo>
                <a:cubicBezTo>
                  <a:pt x="87620" y="94125"/>
                  <a:pt x="89227" y="100311"/>
                  <a:pt x="88211" y="105663"/>
                </a:cubicBezTo>
                <a:cubicBezTo>
                  <a:pt x="87195" y="111015"/>
                  <a:pt x="84701" y="114476"/>
                  <a:pt x="80729" y="116046"/>
                </a:cubicBezTo>
                <a:cubicBezTo>
                  <a:pt x="76757" y="117616"/>
                  <a:pt x="72450" y="116238"/>
                  <a:pt x="67809" y="111914"/>
                </a:cubicBezTo>
                <a:cubicBezTo>
                  <a:pt x="67917" y="105509"/>
                  <a:pt x="67000" y="98916"/>
                  <a:pt x="65058" y="92136"/>
                </a:cubicBezTo>
                <a:cubicBezTo>
                  <a:pt x="63116" y="85356"/>
                  <a:pt x="60699" y="79014"/>
                  <a:pt x="57807" y="73109"/>
                </a:cubicBezTo>
                <a:cubicBezTo>
                  <a:pt x="53586" y="90219"/>
                  <a:pt x="47177" y="106655"/>
                  <a:pt x="38580" y="122415"/>
                </a:cubicBezTo>
                <a:cubicBezTo>
                  <a:pt x="29983" y="138175"/>
                  <a:pt x="18123" y="152010"/>
                  <a:pt x="3000" y="163920"/>
                </a:cubicBezTo>
                <a:lnTo>
                  <a:pt x="1000" y="162320"/>
                </a:lnTo>
                <a:cubicBezTo>
                  <a:pt x="12079" y="147689"/>
                  <a:pt x="20547" y="131190"/>
                  <a:pt x="26403" y="112825"/>
                </a:cubicBezTo>
                <a:cubicBezTo>
                  <a:pt x="32260" y="94460"/>
                  <a:pt x="36238" y="75606"/>
                  <a:pt x="38338" y="56262"/>
                </a:cubicBezTo>
                <a:cubicBezTo>
                  <a:pt x="40438" y="36919"/>
                  <a:pt x="41394" y="18465"/>
                  <a:pt x="41205" y="900"/>
                </a:cubicBezTo>
                <a:close/>
                <a:moveTo>
                  <a:pt x="107214" y="700"/>
                </a:moveTo>
                <a:lnTo>
                  <a:pt x="139217" y="3500"/>
                </a:lnTo>
                <a:cubicBezTo>
                  <a:pt x="138967" y="4909"/>
                  <a:pt x="138317" y="6092"/>
                  <a:pt x="137267" y="7051"/>
                </a:cubicBezTo>
                <a:cubicBezTo>
                  <a:pt x="136217" y="8009"/>
                  <a:pt x="134467" y="8693"/>
                  <a:pt x="132017" y="9101"/>
                </a:cubicBezTo>
                <a:cubicBezTo>
                  <a:pt x="131837" y="15793"/>
                  <a:pt x="131646" y="22411"/>
                  <a:pt x="131442" y="28953"/>
                </a:cubicBezTo>
                <a:cubicBezTo>
                  <a:pt x="131237" y="35496"/>
                  <a:pt x="130896" y="42013"/>
                  <a:pt x="130416" y="48506"/>
                </a:cubicBezTo>
                <a:cubicBezTo>
                  <a:pt x="133117" y="67058"/>
                  <a:pt x="138617" y="83360"/>
                  <a:pt x="146918" y="97412"/>
                </a:cubicBezTo>
                <a:cubicBezTo>
                  <a:pt x="155219" y="111464"/>
                  <a:pt x="167521" y="122965"/>
                  <a:pt x="183823" y="131916"/>
                </a:cubicBezTo>
                <a:lnTo>
                  <a:pt x="183423" y="134317"/>
                </a:lnTo>
                <a:cubicBezTo>
                  <a:pt x="178502" y="135396"/>
                  <a:pt x="174493" y="137588"/>
                  <a:pt x="171397" y="140892"/>
                </a:cubicBezTo>
                <a:cubicBezTo>
                  <a:pt x="168300" y="144197"/>
                  <a:pt x="166242" y="148739"/>
                  <a:pt x="165221" y="154519"/>
                </a:cubicBezTo>
                <a:cubicBezTo>
                  <a:pt x="167946" y="156624"/>
                  <a:pt x="171146" y="159216"/>
                  <a:pt x="174822" y="162295"/>
                </a:cubicBezTo>
                <a:cubicBezTo>
                  <a:pt x="178497" y="165375"/>
                  <a:pt x="181898" y="168317"/>
                  <a:pt x="185023" y="171121"/>
                </a:cubicBezTo>
                <a:cubicBezTo>
                  <a:pt x="184790" y="172217"/>
                  <a:pt x="184156" y="173026"/>
                  <a:pt x="183123" y="173547"/>
                </a:cubicBezTo>
                <a:cubicBezTo>
                  <a:pt x="182090" y="174067"/>
                  <a:pt x="180856" y="174326"/>
                  <a:pt x="179423" y="174322"/>
                </a:cubicBezTo>
                <a:lnTo>
                  <a:pt x="1600" y="174322"/>
                </a:lnTo>
                <a:lnTo>
                  <a:pt x="0" y="168721"/>
                </a:lnTo>
                <a:lnTo>
                  <a:pt x="146818" y="168721"/>
                </a:lnTo>
                <a:lnTo>
                  <a:pt x="160020" y="151119"/>
                </a:lnTo>
                <a:cubicBezTo>
                  <a:pt x="150723" y="141559"/>
                  <a:pt x="143564" y="129724"/>
                  <a:pt x="138542" y="115614"/>
                </a:cubicBezTo>
                <a:cubicBezTo>
                  <a:pt x="133521" y="101504"/>
                  <a:pt x="130012" y="86069"/>
                  <a:pt x="128016" y="69308"/>
                </a:cubicBezTo>
                <a:cubicBezTo>
                  <a:pt x="126091" y="81874"/>
                  <a:pt x="122540" y="93925"/>
                  <a:pt x="117363" y="105461"/>
                </a:cubicBezTo>
                <a:cubicBezTo>
                  <a:pt x="112186" y="116997"/>
                  <a:pt x="104530" y="127833"/>
                  <a:pt x="94397" y="137969"/>
                </a:cubicBezTo>
                <a:cubicBezTo>
                  <a:pt x="84264" y="148105"/>
                  <a:pt x="70800" y="157355"/>
                  <a:pt x="54007" y="165721"/>
                </a:cubicBezTo>
                <a:lnTo>
                  <a:pt x="51807" y="162720"/>
                </a:lnTo>
                <a:cubicBezTo>
                  <a:pt x="65995" y="151505"/>
                  <a:pt x="76935" y="139644"/>
                  <a:pt x="84626" y="127138"/>
                </a:cubicBezTo>
                <a:cubicBezTo>
                  <a:pt x="92317" y="114631"/>
                  <a:pt x="97738" y="101564"/>
                  <a:pt x="100888" y="87936"/>
                </a:cubicBezTo>
                <a:cubicBezTo>
                  <a:pt x="104038" y="74308"/>
                  <a:pt x="105895" y="60203"/>
                  <a:pt x="106460" y="45621"/>
                </a:cubicBezTo>
                <a:cubicBezTo>
                  <a:pt x="107025" y="31040"/>
                  <a:pt x="107277" y="16066"/>
                  <a:pt x="107214" y="700"/>
                </a:cubicBezTo>
                <a:close/>
                <a:moveTo>
                  <a:pt x="268834" y="0"/>
                </a:moveTo>
                <a:lnTo>
                  <a:pt x="300461" y="3023"/>
                </a:lnTo>
                <a:cubicBezTo>
                  <a:pt x="300310" y="4359"/>
                  <a:pt x="299758" y="5493"/>
                  <a:pt x="298805" y="6423"/>
                </a:cubicBezTo>
                <a:cubicBezTo>
                  <a:pt x="297851" y="7353"/>
                  <a:pt x="296195" y="7979"/>
                  <a:pt x="293837" y="8301"/>
                </a:cubicBezTo>
                <a:lnTo>
                  <a:pt x="293837" y="44505"/>
                </a:lnTo>
                <a:lnTo>
                  <a:pt x="322941" y="44505"/>
                </a:lnTo>
                <a:lnTo>
                  <a:pt x="332342" y="33504"/>
                </a:lnTo>
                <a:lnTo>
                  <a:pt x="354945" y="50306"/>
                </a:lnTo>
                <a:cubicBezTo>
                  <a:pt x="354278" y="51094"/>
                  <a:pt x="353411" y="51719"/>
                  <a:pt x="352344" y="52181"/>
                </a:cubicBezTo>
                <a:cubicBezTo>
                  <a:pt x="351277" y="52644"/>
                  <a:pt x="349811" y="53019"/>
                  <a:pt x="347944" y="53306"/>
                </a:cubicBezTo>
                <a:lnTo>
                  <a:pt x="344943" y="94712"/>
                </a:lnTo>
                <a:lnTo>
                  <a:pt x="349744" y="94712"/>
                </a:lnTo>
                <a:lnTo>
                  <a:pt x="362145" y="82910"/>
                </a:lnTo>
                <a:lnTo>
                  <a:pt x="383848" y="100912"/>
                </a:lnTo>
                <a:cubicBezTo>
                  <a:pt x="383161" y="101729"/>
                  <a:pt x="382185" y="102446"/>
                  <a:pt x="380923" y="103063"/>
                </a:cubicBezTo>
                <a:cubicBezTo>
                  <a:pt x="379660" y="103679"/>
                  <a:pt x="378035" y="104096"/>
                  <a:pt x="376047" y="104313"/>
                </a:cubicBezTo>
                <a:cubicBezTo>
                  <a:pt x="375255" y="122969"/>
                  <a:pt x="373789" y="137363"/>
                  <a:pt x="371647" y="147493"/>
                </a:cubicBezTo>
                <a:cubicBezTo>
                  <a:pt x="369505" y="157624"/>
                  <a:pt x="366038" y="164366"/>
                  <a:pt x="361245" y="167721"/>
                </a:cubicBezTo>
                <a:cubicBezTo>
                  <a:pt x="358302" y="170025"/>
                  <a:pt x="354757" y="171767"/>
                  <a:pt x="350611" y="172946"/>
                </a:cubicBezTo>
                <a:cubicBezTo>
                  <a:pt x="346465" y="174126"/>
                  <a:pt x="341375" y="174717"/>
                  <a:pt x="335342" y="174722"/>
                </a:cubicBezTo>
                <a:cubicBezTo>
                  <a:pt x="335475" y="171205"/>
                  <a:pt x="335259" y="168088"/>
                  <a:pt x="334692" y="165370"/>
                </a:cubicBezTo>
                <a:cubicBezTo>
                  <a:pt x="334125" y="162653"/>
                  <a:pt x="333008" y="160437"/>
                  <a:pt x="331342" y="158720"/>
                </a:cubicBezTo>
                <a:cubicBezTo>
                  <a:pt x="329492" y="156990"/>
                  <a:pt x="326839" y="155398"/>
                  <a:pt x="323382" y="153944"/>
                </a:cubicBezTo>
                <a:cubicBezTo>
                  <a:pt x="319926" y="152490"/>
                  <a:pt x="315966" y="151348"/>
                  <a:pt x="311500" y="150519"/>
                </a:cubicBezTo>
                <a:lnTo>
                  <a:pt x="311701" y="148118"/>
                </a:lnTo>
                <a:cubicBezTo>
                  <a:pt x="316241" y="148439"/>
                  <a:pt x="321201" y="148748"/>
                  <a:pt x="326583" y="149043"/>
                </a:cubicBezTo>
                <a:cubicBezTo>
                  <a:pt x="331964" y="149339"/>
                  <a:pt x="335817" y="149498"/>
                  <a:pt x="338142" y="149519"/>
                </a:cubicBezTo>
                <a:cubicBezTo>
                  <a:pt x="339713" y="149527"/>
                  <a:pt x="340972" y="149410"/>
                  <a:pt x="341918" y="149168"/>
                </a:cubicBezTo>
                <a:cubicBezTo>
                  <a:pt x="342864" y="148927"/>
                  <a:pt x="343672" y="148510"/>
                  <a:pt x="344343" y="147918"/>
                </a:cubicBezTo>
                <a:cubicBezTo>
                  <a:pt x="346299" y="146081"/>
                  <a:pt x="347831" y="141155"/>
                  <a:pt x="348939" y="133141"/>
                </a:cubicBezTo>
                <a:cubicBezTo>
                  <a:pt x="350046" y="125128"/>
                  <a:pt x="350881" y="114252"/>
                  <a:pt x="351444" y="100512"/>
                </a:cubicBezTo>
                <a:lnTo>
                  <a:pt x="293837" y="100512"/>
                </a:lnTo>
                <a:lnTo>
                  <a:pt x="293837" y="178322"/>
                </a:lnTo>
                <a:cubicBezTo>
                  <a:pt x="293570" y="179835"/>
                  <a:pt x="291353" y="181660"/>
                  <a:pt x="287186" y="183798"/>
                </a:cubicBezTo>
                <a:cubicBezTo>
                  <a:pt x="283019" y="185936"/>
                  <a:pt x="278502" y="187111"/>
                  <a:pt x="273634" y="187323"/>
                </a:cubicBezTo>
                <a:lnTo>
                  <a:pt x="268834" y="187323"/>
                </a:lnTo>
                <a:lnTo>
                  <a:pt x="268834" y="100512"/>
                </a:lnTo>
                <a:lnTo>
                  <a:pt x="204026" y="100512"/>
                </a:lnTo>
                <a:lnTo>
                  <a:pt x="202225" y="94712"/>
                </a:lnTo>
                <a:lnTo>
                  <a:pt x="268834" y="94712"/>
                </a:lnTo>
                <a:lnTo>
                  <a:pt x="268834" y="50106"/>
                </a:lnTo>
                <a:lnTo>
                  <a:pt x="218627" y="50106"/>
                </a:lnTo>
                <a:lnTo>
                  <a:pt x="216827" y="44505"/>
                </a:lnTo>
                <a:lnTo>
                  <a:pt x="268834" y="44505"/>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Tree>
    <p:extLst>
      <p:ext uri="{BB962C8B-B14F-4D97-AF65-F5344CB8AC3E}">
        <p14:creationId xmlns:p14="http://schemas.microsoft.com/office/powerpoint/2010/main" val="262035533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102785" y="1196752"/>
            <a:ext cx="9745744"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solidFill>
                  <a:srgbClr val="008080"/>
                </a:solidFill>
                <a:latin typeface="微软雅黑" pitchFamily="34" charset="-122"/>
                <a:ea typeface="微软雅黑" pitchFamily="34" charset="-122"/>
              </a:rPr>
              <a:t>例</a:t>
            </a:r>
            <a:r>
              <a:rPr lang="en-US" altLang="zh-CN" sz="2800" dirty="0">
                <a:solidFill>
                  <a:srgbClr val="008080"/>
                </a:solidFill>
                <a:latin typeface="微软雅黑" pitchFamily="34" charset="-122"/>
                <a:ea typeface="微软雅黑" pitchFamily="34" charset="-122"/>
              </a:rPr>
              <a:t>2  </a:t>
            </a:r>
            <a:r>
              <a:rPr lang="zh-CN" altLang="en-US" sz="2800" dirty="0">
                <a:latin typeface="微软雅黑" pitchFamily="34" charset="-122"/>
                <a:ea typeface="微软雅黑" pitchFamily="34" charset="-122"/>
              </a:rPr>
              <a:t>小涵想研究人在运动的电梯中的受力情况，体重为</a:t>
            </a:r>
            <a:r>
              <a:rPr lang="en-US" altLang="zh-CN" sz="2800" dirty="0">
                <a:latin typeface="微软雅黑" pitchFamily="34" charset="-122"/>
                <a:ea typeface="微软雅黑" pitchFamily="34" charset="-122"/>
              </a:rPr>
              <a:t>47.4 kg</a:t>
            </a:r>
            <a:r>
              <a:rPr lang="zh-CN" altLang="en-US" sz="2800" dirty="0">
                <a:latin typeface="微软雅黑" pitchFamily="34" charset="-122"/>
                <a:ea typeface="微软雅黑" pitchFamily="34" charset="-122"/>
              </a:rPr>
              <a:t>的小涵将体重秤放在电梯中测量体重，并拍下了电梯从</a:t>
            </a: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楼上升到</a:t>
            </a:r>
            <a:r>
              <a:rPr lang="en-US" altLang="zh-CN" sz="2800" dirty="0">
                <a:latin typeface="微软雅黑" pitchFamily="34" charset="-122"/>
                <a:ea typeface="微软雅黑" pitchFamily="34" charset="-122"/>
              </a:rPr>
              <a:t>5</a:t>
            </a:r>
            <a:r>
              <a:rPr lang="zh-CN" altLang="en-US" sz="2800" dirty="0">
                <a:latin typeface="微软雅黑" pitchFamily="34" charset="-122"/>
                <a:ea typeface="微软雅黑" pitchFamily="34" charset="-122"/>
              </a:rPr>
              <a:t>楼过程中的两张照片，如图所示，由此可知</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　　</a:t>
            </a:r>
            <a:r>
              <a:rPr lang="en-US" altLang="zh-CN" sz="2800" dirty="0">
                <a:latin typeface="微软雅黑" pitchFamily="34" charset="-122"/>
                <a:ea typeface="微软雅黑" pitchFamily="34" charset="-122"/>
              </a:rPr>
              <a:t>)</a:t>
            </a:r>
          </a:p>
          <a:p>
            <a:pPr algn="just" eaLnBrk="1" hangingPunct="1">
              <a:lnSpc>
                <a:spcPct val="150000"/>
              </a:lnSpc>
            </a:pPr>
            <a:r>
              <a:rPr lang="en-US" altLang="zh-CN" sz="2800" dirty="0">
                <a:latin typeface="微软雅黑" pitchFamily="34" charset="-122"/>
                <a:ea typeface="微软雅黑" pitchFamily="34" charset="-122"/>
              </a:rPr>
              <a:t>A. </a:t>
            </a:r>
            <a:r>
              <a:rPr lang="zh-CN" altLang="en-US" sz="2800" dirty="0">
                <a:latin typeface="微软雅黑" pitchFamily="34" charset="-122"/>
                <a:ea typeface="微软雅黑" pitchFamily="34" charset="-122"/>
              </a:rPr>
              <a:t>甲图中的电梯一定在匀速向上运动</a:t>
            </a:r>
          </a:p>
          <a:p>
            <a:pPr algn="just" eaLnBrk="1" hangingPunct="1">
              <a:lnSpc>
                <a:spcPct val="150000"/>
              </a:lnSpc>
            </a:pPr>
            <a:r>
              <a:rPr lang="en-US" altLang="zh-CN" sz="2800" dirty="0">
                <a:latin typeface="微软雅黑" pitchFamily="34" charset="-122"/>
                <a:ea typeface="微软雅黑" pitchFamily="34" charset="-122"/>
              </a:rPr>
              <a:t>B. </a:t>
            </a:r>
            <a:r>
              <a:rPr lang="zh-CN" altLang="en-US" sz="2800" dirty="0">
                <a:latin typeface="微软雅黑" pitchFamily="34" charset="-122"/>
                <a:ea typeface="微软雅黑" pitchFamily="34" charset="-122"/>
              </a:rPr>
              <a:t>乙中显示的示数大于甲中的示数说</a:t>
            </a:r>
          </a:p>
          <a:p>
            <a:pPr algn="just" eaLnBrk="1" hangingPunct="1">
              <a:lnSpc>
                <a:spcPct val="150000"/>
              </a:lnSpc>
            </a:pPr>
            <a:r>
              <a:rPr lang="zh-CN" altLang="en-US" sz="2800" dirty="0">
                <a:latin typeface="微软雅黑" pitchFamily="34" charset="-122"/>
                <a:ea typeface="微软雅黑" pitchFamily="34" charset="-122"/>
              </a:rPr>
              <a:t>明小涵向上运动必须有力维持</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17" name="图片 -2147482531" descr="C:\Documents and Settings\Administrator\桌面\2020山西物理9.2补单片\W504.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7316016" y="3429025"/>
            <a:ext cx="3532513" cy="1440160"/>
          </a:xfrm>
          <a:prstGeom prst="rect">
            <a:avLst/>
          </a:prstGeom>
          <a:noFill/>
          <a:ln w="9525">
            <a:noFill/>
          </a:ln>
        </p:spPr>
      </p:pic>
      <p:sp>
        <p:nvSpPr>
          <p:cNvPr id="19" name="矩形 18"/>
          <p:cNvSpPr/>
          <p:nvPr/>
        </p:nvSpPr>
        <p:spPr>
          <a:xfrm>
            <a:off x="3431704" y="5301174"/>
            <a:ext cx="3486001" cy="1200329"/>
          </a:xfrm>
          <a:prstGeom prst="rect">
            <a:avLst/>
          </a:prstGeom>
        </p:spPr>
        <p:txBody>
          <a:bodyPr wrap="square">
            <a:spAutoFit/>
          </a:bodyPr>
          <a:lstStyle/>
          <a:p>
            <a:r>
              <a:rPr lang="zh-CN" altLang="en-US" sz="2400" dirty="0">
                <a:solidFill>
                  <a:srgbClr val="008080"/>
                </a:solidFill>
                <a:latin typeface="微软雅黑" pitchFamily="34" charset="-122"/>
                <a:ea typeface="微软雅黑" pitchFamily="34" charset="-122"/>
                <a:cs typeface="仿宋"/>
              </a:rPr>
              <a:t>与实际质量相等，人受力平衡，处于静止或匀速直线运动</a:t>
            </a:r>
            <a:endParaRPr lang="zh-CN" altLang="en-US" sz="2400" dirty="0">
              <a:solidFill>
                <a:srgbClr val="008080"/>
              </a:solidFill>
            </a:endParaRPr>
          </a:p>
        </p:txBody>
      </p:sp>
      <p:sp>
        <p:nvSpPr>
          <p:cNvPr id="16" name="椭圆 15"/>
          <p:cNvSpPr/>
          <p:nvPr/>
        </p:nvSpPr>
        <p:spPr>
          <a:xfrm>
            <a:off x="7316016" y="3717057"/>
            <a:ext cx="1372272" cy="720080"/>
          </a:xfrm>
          <a:prstGeom prst="ellipse">
            <a:avLst/>
          </a:prstGeom>
          <a:noFill/>
          <a:ln w="28575">
            <a:solidFill>
              <a:srgbClr val="008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a:off x="7518444" y="5308166"/>
            <a:ext cx="4572508" cy="1200329"/>
          </a:xfrm>
          <a:prstGeom prst="rect">
            <a:avLst/>
          </a:prstGeom>
        </p:spPr>
        <p:txBody>
          <a:bodyPr wrap="square">
            <a:spAutoFit/>
          </a:bodyPr>
          <a:lstStyle/>
          <a:p>
            <a:r>
              <a:rPr lang="zh-CN" altLang="en-US" sz="2400" dirty="0">
                <a:solidFill>
                  <a:srgbClr val="008080"/>
                </a:solidFill>
                <a:latin typeface="微软雅黑" pitchFamily="34" charset="-122"/>
                <a:ea typeface="微软雅黑" pitchFamily="34" charset="-122"/>
                <a:cs typeface="仿宋"/>
              </a:rPr>
              <a:t>大于人的实际质量，即支持力大于人的重力，说明此时受力不平衡，此时小涵正在加速向上运动</a:t>
            </a:r>
            <a:endParaRPr lang="zh-CN" altLang="en-US" sz="2400" dirty="0">
              <a:solidFill>
                <a:srgbClr val="008080"/>
              </a:solidFill>
            </a:endParaRPr>
          </a:p>
        </p:txBody>
      </p:sp>
      <p:sp>
        <p:nvSpPr>
          <p:cNvPr id="22" name="椭圆 21"/>
          <p:cNvSpPr/>
          <p:nvPr/>
        </p:nvSpPr>
        <p:spPr>
          <a:xfrm>
            <a:off x="9408368" y="3573417"/>
            <a:ext cx="1372272" cy="720080"/>
          </a:xfrm>
          <a:prstGeom prst="ellipse">
            <a:avLst/>
          </a:prstGeom>
          <a:noFill/>
          <a:ln w="28575">
            <a:solidFill>
              <a:srgbClr val="008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 name="直接箭头连接符 23"/>
          <p:cNvCxnSpPr>
            <a:stCxn id="16" idx="3"/>
          </p:cNvCxnSpPr>
          <p:nvPr/>
        </p:nvCxnSpPr>
        <p:spPr>
          <a:xfrm flipH="1">
            <a:off x="6041299" y="4331684"/>
            <a:ext cx="1475682" cy="942401"/>
          </a:xfrm>
          <a:prstGeom prst="straightConnector1">
            <a:avLst/>
          </a:prstGeom>
          <a:ln w="28575">
            <a:solidFill>
              <a:srgbClr val="00808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直接箭头连接符 25"/>
          <p:cNvCxnSpPr/>
          <p:nvPr/>
        </p:nvCxnSpPr>
        <p:spPr>
          <a:xfrm flipH="1">
            <a:off x="9963005" y="4253106"/>
            <a:ext cx="453475" cy="1055060"/>
          </a:xfrm>
          <a:prstGeom prst="straightConnector1">
            <a:avLst/>
          </a:prstGeom>
          <a:ln w="28575">
            <a:solidFill>
              <a:srgbClr val="008080"/>
            </a:solidFill>
            <a:tailEnd type="triangle"/>
          </a:ln>
        </p:spPr>
        <p:style>
          <a:lnRef idx="1">
            <a:schemeClr val="accent1"/>
          </a:lnRef>
          <a:fillRef idx="0">
            <a:schemeClr val="accent1"/>
          </a:fillRef>
          <a:effectRef idx="0">
            <a:schemeClr val="accent1"/>
          </a:effectRef>
          <a:fontRef idx="minor">
            <a:schemeClr val="tx1"/>
          </a:fontRef>
        </p:style>
      </p:cxnSp>
      <p:sp>
        <p:nvSpPr>
          <p:cNvPr id="30" name="椭圆 29"/>
          <p:cNvSpPr/>
          <p:nvPr/>
        </p:nvSpPr>
        <p:spPr>
          <a:xfrm>
            <a:off x="2927648" y="4509145"/>
            <a:ext cx="2952328" cy="523754"/>
          </a:xfrm>
          <a:prstGeom prst="ellipse">
            <a:avLst/>
          </a:prstGeom>
          <a:noFill/>
          <a:ln w="28575">
            <a:solidFill>
              <a:srgbClr val="008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文本框 31"/>
          <p:cNvSpPr txBox="1"/>
          <p:nvPr/>
        </p:nvSpPr>
        <p:spPr>
          <a:xfrm>
            <a:off x="6917705" y="3246372"/>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33" name="文本框 32"/>
          <p:cNvSpPr txBox="1"/>
          <p:nvPr/>
        </p:nvSpPr>
        <p:spPr>
          <a:xfrm>
            <a:off x="5781741" y="4359690"/>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580765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fade">
                                      <p:cBhvr>
                                        <p:cTn id="15" dur="500"/>
                                        <p:tgtEl>
                                          <p:spTgt spid="1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fade">
                                      <p:cBhvr>
                                        <p:cTn id="20" dur="500"/>
                                        <p:tgtEl>
                                          <p:spTgt spid="22"/>
                                        </p:tgtEl>
                                      </p:cBhvr>
                                    </p:animEffect>
                                  </p:childTnLst>
                                </p:cTn>
                              </p:par>
                            </p:childTnLst>
                          </p:cTn>
                        </p:par>
                        <p:par>
                          <p:cTn id="21" fill="hold">
                            <p:stCondLst>
                              <p:cond delay="500"/>
                            </p:stCondLst>
                            <p:childTnLst>
                              <p:par>
                                <p:cTn id="22" presetID="10" presetClass="entr" presetSubtype="0" fill="hold" nodeType="afterEffect">
                                  <p:stCondLst>
                                    <p:cond delay="0"/>
                                  </p:stCondLst>
                                  <p:childTnLst>
                                    <p:set>
                                      <p:cBhvr>
                                        <p:cTn id="23" dur="1" fill="hold">
                                          <p:stCondLst>
                                            <p:cond delay="0"/>
                                          </p:stCondLst>
                                        </p:cTn>
                                        <p:tgtEl>
                                          <p:spTgt spid="26"/>
                                        </p:tgtEl>
                                        <p:attrNameLst>
                                          <p:attrName>style.visibility</p:attrName>
                                        </p:attrNameLst>
                                      </p:cBhvr>
                                      <p:to>
                                        <p:strVal val="visible"/>
                                      </p:to>
                                    </p:set>
                                    <p:animEffect transition="in" filter="fade">
                                      <p:cBhvr>
                                        <p:cTn id="24" dur="500"/>
                                        <p:tgtEl>
                                          <p:spTgt spid="26"/>
                                        </p:tgtEl>
                                      </p:cBhvr>
                                    </p:animEffect>
                                  </p:childTnLst>
                                </p:cTn>
                              </p:par>
                            </p:childTnLst>
                          </p:cTn>
                        </p:par>
                        <p:par>
                          <p:cTn id="25" fill="hold">
                            <p:stCondLst>
                              <p:cond delay="1000"/>
                            </p:stCondLst>
                            <p:childTnLst>
                              <p:par>
                                <p:cTn id="26" presetID="10" presetClass="entr" presetSubtype="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500"/>
                                        <p:tgtEl>
                                          <p:spTgt spid="2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fade">
                                      <p:cBhvr>
                                        <p:cTn id="33" dur="500"/>
                                        <p:tgtEl>
                                          <p:spTgt spid="3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500"/>
                                        <p:tgtEl>
                                          <p:spTgt spid="30"/>
                                        </p:tgtEl>
                                      </p:cBhvr>
                                    </p:animEffect>
                                  </p:childTnLst>
                                </p:cTn>
                              </p:par>
                            </p:childTnLst>
                          </p:cTn>
                        </p:par>
                        <p:par>
                          <p:cTn id="39" fill="hold">
                            <p:stCondLst>
                              <p:cond delay="500"/>
                            </p:stCondLst>
                            <p:childTnLst>
                              <p:par>
                                <p:cTn id="40" presetID="10" presetClass="entr" presetSubtype="0" fill="hold" grpId="0" nodeType="after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fade">
                                      <p:cBhvr>
                                        <p:cTn id="42"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16" grpId="0" animBg="1"/>
      <p:bldP spid="21" grpId="0"/>
      <p:bldP spid="22" grpId="0" animBg="1"/>
      <p:bldP spid="30" grpId="0" animBg="1"/>
      <p:bldP spid="32" grpId="0"/>
      <p:bldP spid="3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102785" y="1196752"/>
            <a:ext cx="9745744"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solidFill>
                  <a:srgbClr val="008080"/>
                </a:solidFill>
                <a:latin typeface="微软雅黑" pitchFamily="34" charset="-122"/>
                <a:ea typeface="微软雅黑" pitchFamily="34" charset="-122"/>
              </a:rPr>
              <a:t>例</a:t>
            </a:r>
            <a:r>
              <a:rPr lang="en-US" altLang="zh-CN" sz="2800" dirty="0">
                <a:solidFill>
                  <a:srgbClr val="008080"/>
                </a:solidFill>
                <a:latin typeface="微软雅黑" pitchFamily="34" charset="-122"/>
                <a:ea typeface="微软雅黑" pitchFamily="34" charset="-122"/>
              </a:rPr>
              <a:t>2  </a:t>
            </a:r>
            <a:r>
              <a:rPr lang="zh-CN" altLang="en-US" sz="2800" dirty="0">
                <a:latin typeface="微软雅黑" pitchFamily="34" charset="-122"/>
                <a:ea typeface="微软雅黑" pitchFamily="34" charset="-122"/>
              </a:rPr>
              <a:t>小涵想研究人在运动的电梯中的受力情况，体重为</a:t>
            </a:r>
            <a:r>
              <a:rPr lang="en-US" altLang="zh-CN" sz="2800" dirty="0">
                <a:latin typeface="微软雅黑" pitchFamily="34" charset="-122"/>
                <a:ea typeface="微软雅黑" pitchFamily="34" charset="-122"/>
              </a:rPr>
              <a:t>47.4 kg</a:t>
            </a:r>
            <a:r>
              <a:rPr lang="zh-CN" altLang="en-US" sz="2800" dirty="0">
                <a:latin typeface="微软雅黑" pitchFamily="34" charset="-122"/>
                <a:ea typeface="微软雅黑" pitchFamily="34" charset="-122"/>
              </a:rPr>
              <a:t>的小涵将体重秤放在电梯中测量体重，并拍下了电梯从</a:t>
            </a: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楼上升到</a:t>
            </a:r>
            <a:r>
              <a:rPr lang="en-US" altLang="zh-CN" sz="2800" dirty="0">
                <a:latin typeface="微软雅黑" pitchFamily="34" charset="-122"/>
                <a:ea typeface="微软雅黑" pitchFamily="34" charset="-122"/>
              </a:rPr>
              <a:t>5</a:t>
            </a:r>
            <a:r>
              <a:rPr lang="zh-CN" altLang="en-US" sz="2800" dirty="0">
                <a:latin typeface="微软雅黑" pitchFamily="34" charset="-122"/>
                <a:ea typeface="微软雅黑" pitchFamily="34" charset="-122"/>
              </a:rPr>
              <a:t>楼过程中的两张照片，如图所示，由此可知</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　　</a:t>
            </a:r>
            <a:r>
              <a:rPr lang="en-US" altLang="zh-CN" sz="2800" dirty="0">
                <a:latin typeface="微软雅黑" pitchFamily="34" charset="-122"/>
                <a:ea typeface="微软雅黑" pitchFamily="34" charset="-122"/>
              </a:rPr>
              <a:t>)</a:t>
            </a:r>
          </a:p>
          <a:p>
            <a:pPr algn="just" eaLnBrk="1" hangingPunct="1">
              <a:lnSpc>
                <a:spcPct val="150000"/>
              </a:lnSpc>
            </a:pPr>
            <a:r>
              <a:rPr lang="en-US" altLang="zh-CN" sz="2800" dirty="0">
                <a:latin typeface="微软雅黑" pitchFamily="34" charset="-122"/>
                <a:ea typeface="微软雅黑" pitchFamily="34" charset="-122"/>
              </a:rPr>
              <a:t>C. </a:t>
            </a:r>
            <a:r>
              <a:rPr lang="zh-CN" altLang="en-US" sz="2800" dirty="0">
                <a:latin typeface="微软雅黑" pitchFamily="34" charset="-122"/>
                <a:ea typeface="微软雅黑" pitchFamily="34" charset="-122"/>
              </a:rPr>
              <a:t>小涵对体重秤的压力与体重秤对小</a:t>
            </a:r>
          </a:p>
          <a:p>
            <a:pPr algn="just" eaLnBrk="1" hangingPunct="1">
              <a:lnSpc>
                <a:spcPct val="150000"/>
              </a:lnSpc>
            </a:pPr>
            <a:r>
              <a:rPr lang="zh-CN" altLang="en-US" sz="2800" dirty="0">
                <a:latin typeface="微软雅黑" pitchFamily="34" charset="-122"/>
                <a:ea typeface="微软雅黑" pitchFamily="34" charset="-122"/>
              </a:rPr>
              <a:t>涵的支持力相等</a:t>
            </a:r>
          </a:p>
          <a:p>
            <a:pPr algn="just" eaLnBrk="1" hangingPunct="1">
              <a:lnSpc>
                <a:spcPct val="150000"/>
              </a:lnSpc>
            </a:pPr>
            <a:r>
              <a:rPr lang="en-US" altLang="zh-CN" sz="2800" dirty="0">
                <a:latin typeface="微软雅黑" pitchFamily="34" charset="-122"/>
                <a:ea typeface="微软雅黑" pitchFamily="34" charset="-122"/>
              </a:rPr>
              <a:t>D. </a:t>
            </a:r>
            <a:r>
              <a:rPr lang="zh-CN" altLang="en-US" sz="2800" dirty="0">
                <a:latin typeface="微软雅黑" pitchFamily="34" charset="-122"/>
                <a:ea typeface="微软雅黑" pitchFamily="34" charset="-122"/>
              </a:rPr>
              <a:t>体重秤对小涵的支持力大小等于小</a:t>
            </a:r>
          </a:p>
          <a:p>
            <a:pPr algn="just" eaLnBrk="1" hangingPunct="1">
              <a:lnSpc>
                <a:spcPct val="150000"/>
              </a:lnSpc>
            </a:pPr>
            <a:r>
              <a:rPr lang="zh-CN" altLang="en-US" sz="2800" dirty="0">
                <a:latin typeface="微软雅黑" pitchFamily="34" charset="-122"/>
                <a:ea typeface="微软雅黑" pitchFamily="34" charset="-122"/>
              </a:rPr>
              <a:t>涵的重力</a:t>
            </a:r>
          </a:p>
        </p:txBody>
      </p:sp>
      <p:sp>
        <p:nvSpPr>
          <p:cNvPr id="3" name="Text Box 10"/>
          <p:cNvSpPr txBox="1">
            <a:spLocks noChangeArrowheads="1"/>
          </p:cNvSpPr>
          <p:nvPr/>
        </p:nvSpPr>
        <p:spPr bwMode="auto">
          <a:xfrm>
            <a:off x="9518848" y="2636937"/>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spcBef>
                <a:spcPct val="50000"/>
              </a:spcBef>
            </a:pPr>
            <a:r>
              <a:rPr lang="en-US" altLang="zh-CN" sz="2800" dirty="0">
                <a:solidFill>
                  <a:srgbClr val="F8081F"/>
                </a:solidFill>
                <a:latin typeface="微软雅黑" pitchFamily="34" charset="-122"/>
                <a:ea typeface="微软雅黑" pitchFamily="34" charset="-122"/>
              </a:rPr>
              <a:t>C</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10" name="图片 -2147482531" descr="C:\Documents and Settings\Administrator\桌面\2020山西物理9.2补单片\W504.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7316016" y="3429025"/>
            <a:ext cx="3532513" cy="1440160"/>
          </a:xfrm>
          <a:prstGeom prst="rect">
            <a:avLst/>
          </a:prstGeom>
          <a:noFill/>
          <a:ln w="9525">
            <a:noFill/>
          </a:ln>
        </p:spPr>
      </p:pic>
      <p:sp>
        <p:nvSpPr>
          <p:cNvPr id="11" name="矩形 2"/>
          <p:cNvSpPr>
            <a:spLocks noChangeArrowheads="1"/>
          </p:cNvSpPr>
          <p:nvPr/>
        </p:nvSpPr>
        <p:spPr bwMode="auto">
          <a:xfrm>
            <a:off x="4184625" y="3717057"/>
            <a:ext cx="2496607" cy="58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一对相互作用力</a:t>
            </a:r>
          </a:p>
        </p:txBody>
      </p:sp>
      <p:sp>
        <p:nvSpPr>
          <p:cNvPr id="12" name="文本框 11"/>
          <p:cNvSpPr txBox="1"/>
          <p:nvPr/>
        </p:nvSpPr>
        <p:spPr>
          <a:xfrm>
            <a:off x="3719736" y="3887495"/>
            <a:ext cx="576064" cy="646331"/>
          </a:xfrm>
          <a:prstGeom prst="rect">
            <a:avLst/>
          </a:prstGeom>
          <a:noFill/>
        </p:spPr>
        <p:txBody>
          <a:bodyPr wrap="square" rtlCol="0">
            <a:spAutoFit/>
          </a:bodyPr>
          <a:lstStyle/>
          <a:p>
            <a:r>
              <a:rPr lang="zh-CN" altLang="en-US" sz="3600" b="1" dirty="0">
                <a:solidFill>
                  <a:srgbClr val="FF0000"/>
                </a:solidFill>
                <a:latin typeface="微软雅黑" panose="020B0503020204020204" pitchFamily="34" charset="-122"/>
                <a:ea typeface="微软雅黑" panose="020B0503020204020204" pitchFamily="34" charset="-122"/>
              </a:rPr>
              <a:t>√</a:t>
            </a:r>
          </a:p>
        </p:txBody>
      </p:sp>
      <p:sp>
        <p:nvSpPr>
          <p:cNvPr id="13" name="矩形 2"/>
          <p:cNvSpPr>
            <a:spLocks noChangeArrowheads="1"/>
          </p:cNvSpPr>
          <p:nvPr/>
        </p:nvSpPr>
        <p:spPr bwMode="auto">
          <a:xfrm>
            <a:off x="3287688" y="5085209"/>
            <a:ext cx="280229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只有在平衡状态下</a:t>
            </a:r>
          </a:p>
        </p:txBody>
      </p:sp>
      <p:sp>
        <p:nvSpPr>
          <p:cNvPr id="14" name="文本框 13"/>
          <p:cNvSpPr txBox="1"/>
          <p:nvPr/>
        </p:nvSpPr>
        <p:spPr>
          <a:xfrm>
            <a:off x="2684959" y="5085209"/>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639759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fade">
                                      <p:cBhvr>
                                        <p:cTn id="20" dur="500"/>
                                        <p:tgtEl>
                                          <p:spTgt spid="14"/>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 grpId="0"/>
      <p:bldP spid="1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13"/>
          <p:cNvSpPr txBox="1">
            <a:spLocks noChangeArrowheads="1"/>
          </p:cNvSpPr>
          <p:nvPr/>
        </p:nvSpPr>
        <p:spPr bwMode="auto">
          <a:xfrm>
            <a:off x="983432" y="1196752"/>
            <a:ext cx="10579471"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滑动摩擦力</a:t>
            </a:r>
          </a:p>
          <a:p>
            <a:pPr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定义：两个相互接触的物体，当它们相对滑动时，在接触面会产生一种</a:t>
            </a:r>
            <a:r>
              <a:rPr lang="en-US" altLang="zh-CN" sz="2800" dirty="0">
                <a:latin typeface="微软雅黑" pitchFamily="34" charset="-122"/>
                <a:ea typeface="微软雅黑" pitchFamily="34" charset="-122"/>
              </a:rPr>
              <a:t>_______</a:t>
            </a:r>
            <a:r>
              <a:rPr lang="zh-CN" altLang="en-US" sz="2800" dirty="0">
                <a:latin typeface="微软雅黑" pitchFamily="34" charset="-122"/>
                <a:ea typeface="微软雅黑" pitchFamily="34" charset="-122"/>
              </a:rPr>
              <a:t>相对运动 的力，这种力叫滑动摩擦力。</a:t>
            </a:r>
          </a:p>
          <a:p>
            <a:pPr eaLnBrk="1" hangingPunct="1">
              <a:lnSpc>
                <a:spcPct val="150000"/>
              </a:lnSpc>
            </a:pP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影响因素：滑动摩擦力的大小与接触面的粗糙程度、接触面所受的压力有关，与运动速度</a:t>
            </a:r>
            <a:r>
              <a:rPr lang="en-US" altLang="zh-CN" sz="2800" dirty="0">
                <a:latin typeface="微软雅黑" pitchFamily="34" charset="-122"/>
                <a:ea typeface="微软雅黑" pitchFamily="34" charset="-122"/>
              </a:rPr>
              <a:t>_______</a:t>
            </a:r>
            <a:r>
              <a:rPr lang="zh-CN" altLang="en-US" sz="2800" dirty="0">
                <a:latin typeface="微软雅黑" pitchFamily="34" charset="-122"/>
                <a:ea typeface="微软雅黑" pitchFamily="34" charset="-122"/>
              </a:rPr>
              <a:t>。在其他条件相同时，接触面越粗糙，摩擦力越</a:t>
            </a:r>
            <a:r>
              <a:rPr lang="en-US" altLang="zh-CN" sz="2800" dirty="0">
                <a:latin typeface="微软雅黑" pitchFamily="34" charset="-122"/>
                <a:ea typeface="微软雅黑" pitchFamily="34" charset="-122"/>
              </a:rPr>
              <a:t>_______</a:t>
            </a:r>
            <a:r>
              <a:rPr lang="zh-CN" altLang="en-US" sz="2800" dirty="0">
                <a:latin typeface="微软雅黑" pitchFamily="34" charset="-122"/>
                <a:ea typeface="微软雅黑" pitchFamily="34" charset="-122"/>
              </a:rPr>
              <a:t>；在其他 条件相同时，压力越大，摩擦力越</a:t>
            </a:r>
            <a:r>
              <a:rPr lang="en-US" altLang="zh-CN" sz="2800" dirty="0">
                <a:latin typeface="微软雅黑" pitchFamily="34" charset="-122"/>
                <a:ea typeface="微软雅黑" pitchFamily="34" charset="-122"/>
              </a:rPr>
              <a:t>_______</a:t>
            </a:r>
            <a:r>
              <a:rPr lang="zh-CN" altLang="en-US" sz="2800" dirty="0">
                <a:latin typeface="微软雅黑" pitchFamily="34" charset="-122"/>
                <a:ea typeface="微软雅黑" pitchFamily="34" charset="-122"/>
              </a:rPr>
              <a:t>。</a:t>
            </a:r>
          </a:p>
        </p:txBody>
      </p:sp>
      <p:grpSp>
        <p:nvGrpSpPr>
          <p:cNvPr id="57" name="组合 56"/>
          <p:cNvGrpSpPr>
            <a:grpSpLocks/>
          </p:cNvGrpSpPr>
          <p:nvPr/>
        </p:nvGrpSpPr>
        <p:grpSpPr bwMode="auto">
          <a:xfrm>
            <a:off x="-101600" y="404813"/>
            <a:ext cx="5189487" cy="523220"/>
            <a:chOff x="0" y="623478"/>
            <a:chExt cx="4574427" cy="459160"/>
          </a:xfrm>
        </p:grpSpPr>
        <p:grpSp>
          <p:nvGrpSpPr>
            <p:cNvPr id="58" name="组合 20"/>
            <p:cNvGrpSpPr>
              <a:grpSpLocks/>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1" y="623478"/>
              <a:ext cx="3802766"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重点回顾：摩擦力</a:t>
              </a:r>
            </a:p>
          </p:txBody>
        </p:sp>
      </p:grpSp>
      <p:sp>
        <p:nvSpPr>
          <p:cNvPr id="8" name="TextBox 8"/>
          <p:cNvSpPr txBox="1"/>
          <p:nvPr/>
        </p:nvSpPr>
        <p:spPr>
          <a:xfrm>
            <a:off x="2540948" y="2564904"/>
            <a:ext cx="95631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阻碍</a:t>
            </a:r>
          </a:p>
        </p:txBody>
      </p:sp>
      <p:sp>
        <p:nvSpPr>
          <p:cNvPr id="9" name="TextBox 8"/>
          <p:cNvSpPr txBox="1"/>
          <p:nvPr/>
        </p:nvSpPr>
        <p:spPr>
          <a:xfrm>
            <a:off x="5387253" y="3856980"/>
            <a:ext cx="92138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无关</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0" name="TextBox 8"/>
          <p:cNvSpPr txBox="1"/>
          <p:nvPr/>
        </p:nvSpPr>
        <p:spPr>
          <a:xfrm>
            <a:off x="3863752" y="4509120"/>
            <a:ext cx="56070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大</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1" name="TextBox 8"/>
          <p:cNvSpPr txBox="1"/>
          <p:nvPr/>
        </p:nvSpPr>
        <p:spPr>
          <a:xfrm>
            <a:off x="1703512" y="5157192"/>
            <a:ext cx="61595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大</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1732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 Box 4"/>
          <p:cNvSpPr txBox="1">
            <a:spLocks noChangeArrowheads="1"/>
          </p:cNvSpPr>
          <p:nvPr/>
        </p:nvSpPr>
        <p:spPr bwMode="auto">
          <a:xfrm>
            <a:off x="911424" y="1068833"/>
            <a:ext cx="5789083" cy="487959"/>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54000" tIns="10800" rIns="5400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r>
              <a:rPr lang="zh-CN" altLang="en-US" sz="2800" dirty="0">
                <a:latin typeface="微软雅黑" pitchFamily="34" charset="-122"/>
                <a:ea typeface="微软雅黑" pitchFamily="34" charset="-122"/>
              </a:rPr>
              <a:t>  </a:t>
            </a: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增大有益摩擦的方法：</a:t>
            </a:r>
          </a:p>
        </p:txBody>
      </p:sp>
      <p:graphicFrame>
        <p:nvGraphicFramePr>
          <p:cNvPr id="8" name="表格 7"/>
          <p:cNvGraphicFramePr/>
          <p:nvPr>
            <p:custDataLst>
              <p:tags r:id="rId1"/>
            </p:custDataLst>
            <p:extLst>
              <p:ext uri="{D42A27DB-BD31-4B8C-83A1-F6EECF244321}">
                <p14:modId xmlns:p14="http://schemas.microsoft.com/office/powerpoint/2010/main" val="1028633146"/>
              </p:ext>
            </p:extLst>
          </p:nvPr>
        </p:nvGraphicFramePr>
        <p:xfrm>
          <a:off x="1127448" y="1772816"/>
          <a:ext cx="9827895" cy="4182745"/>
        </p:xfrm>
        <a:graphic>
          <a:graphicData uri="http://schemas.openxmlformats.org/drawingml/2006/table">
            <a:tbl>
              <a:tblPr firstRow="1" bandRow="1">
                <a:tableStyleId>{5C22544A-7EE6-4342-B048-85BDC9FD1C3A}</a:tableStyleId>
              </a:tblPr>
              <a:tblGrid>
                <a:gridCol w="3084195">
                  <a:extLst>
                    <a:ext uri="{9D8B030D-6E8A-4147-A177-3AD203B41FA5}">
                      <a16:colId xmlns:a16="http://schemas.microsoft.com/office/drawing/2014/main" val="20000"/>
                    </a:ext>
                  </a:extLst>
                </a:gridCol>
                <a:gridCol w="6743700">
                  <a:extLst>
                    <a:ext uri="{9D8B030D-6E8A-4147-A177-3AD203B41FA5}">
                      <a16:colId xmlns:a16="http://schemas.microsoft.com/office/drawing/2014/main" val="20001"/>
                    </a:ext>
                  </a:extLst>
                </a:gridCol>
              </a:tblGrid>
              <a:tr h="616585">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方法</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事例</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8080"/>
                    </a:solidFill>
                  </a:tcPr>
                </a:tc>
                <a:extLst>
                  <a:ext uri="{0D108BD9-81ED-4DB2-BD59-A6C34878D82A}">
                    <a16:rowId xmlns:a16="http://schemas.microsoft.com/office/drawing/2014/main" val="10000"/>
                  </a:ext>
                </a:extLst>
              </a:tr>
              <a:tr h="616585">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___________</a:t>
                      </a: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压力</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rPr>
                        <a:t>防止皮带打滑，把皮带扎紧些、用力握住球拍、捏闸停车等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1"/>
                  </a:ext>
                </a:extLst>
              </a:tr>
              <a:tr h="616585">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使接触面变</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a:t>
                      </a: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nSpc>
                          <a:spcPct val="150000"/>
                        </a:lnSpc>
                        <a:buNone/>
                      </a:pPr>
                      <a:r>
                        <a:rPr lang="zh-CN" altLang="en-US"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塑料瓶盖上有一些竖纹、给地板上放防滑脚垫、结冰的路面撒煤 渣、车轮装防滑链、鞋底有凹凸不平的花纹等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2"/>
                  </a:ext>
                </a:extLst>
              </a:tr>
              <a:tr h="616585">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变滚动为</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___________</a:t>
                      </a: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nSpc>
                          <a:spcPct val="150000"/>
                        </a:lnSpc>
                        <a:buNone/>
                      </a:pPr>
                      <a:r>
                        <a:rPr lang="zh-CN" altLang="en-US" sz="2400" dirty="0">
                          <a:solidFill>
                            <a:schemeClr val="tx1"/>
                          </a:solidFill>
                          <a:latin typeface="微软雅黑" panose="020B0503020204020204" pitchFamily="34" charset="-122"/>
                          <a:ea typeface="微软雅黑" panose="020B0503020204020204" pitchFamily="34" charset="-122"/>
                        </a:rPr>
                        <a:t>急刹车使车轮只滑不滚，车会很快停止运动等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3"/>
                  </a:ext>
                </a:extLst>
              </a:tr>
            </a:tbl>
          </a:graphicData>
        </a:graphic>
      </p:graphicFrame>
      <p:sp>
        <p:nvSpPr>
          <p:cNvPr id="9" name="TextBox 8"/>
          <p:cNvSpPr txBox="1"/>
          <p:nvPr/>
        </p:nvSpPr>
        <p:spPr>
          <a:xfrm>
            <a:off x="2063552" y="2708920"/>
            <a:ext cx="946785" cy="460375"/>
          </a:xfrm>
          <a:prstGeom prst="rect">
            <a:avLst/>
          </a:prstGeom>
          <a:noFill/>
        </p:spPr>
        <p:txBody>
          <a:bodyPr wrap="square" rtlCol="0">
            <a:spAutoFit/>
          </a:bodyPr>
          <a:lstStyle/>
          <a:p>
            <a:r>
              <a:rPr lang="zh-CN" altLang="en-US" sz="2400" dirty="0">
                <a:solidFill>
                  <a:srgbClr val="FF0000"/>
                </a:solidFill>
                <a:latin typeface="微软雅黑" panose="020B0503020204020204" pitchFamily="34" charset="-122"/>
                <a:ea typeface="微软雅黑" panose="020B0503020204020204" pitchFamily="34" charset="-122"/>
              </a:rPr>
              <a:t>增大</a:t>
            </a:r>
          </a:p>
        </p:txBody>
      </p:sp>
      <p:sp>
        <p:nvSpPr>
          <p:cNvPr id="10" name="TextBox 8"/>
          <p:cNvSpPr txBox="1"/>
          <p:nvPr/>
        </p:nvSpPr>
        <p:spPr>
          <a:xfrm>
            <a:off x="3061762" y="4221088"/>
            <a:ext cx="956945" cy="460375"/>
          </a:xfrm>
          <a:prstGeom prst="rect">
            <a:avLst/>
          </a:prstGeom>
          <a:noFill/>
        </p:spPr>
        <p:txBody>
          <a:bodyPr wrap="square" rtlCol="0">
            <a:spAutoFit/>
          </a:bodyPr>
          <a:lstStyle/>
          <a:p>
            <a:r>
              <a:rPr lang="zh-CN" altLang="en-US" sz="2400" dirty="0">
                <a:solidFill>
                  <a:srgbClr val="FF0000"/>
                </a:solidFill>
                <a:latin typeface="微软雅黑" panose="020B0503020204020204" pitchFamily="34" charset="-122"/>
                <a:ea typeface="微软雅黑" panose="020B0503020204020204" pitchFamily="34" charset="-122"/>
                <a:sym typeface="+mn-ea"/>
              </a:rPr>
              <a:t>粗糙</a:t>
            </a:r>
            <a:endParaRPr lang="zh-CN" altLang="en-US" sz="2400" dirty="0">
              <a:solidFill>
                <a:srgbClr val="FF0000"/>
              </a:solidFill>
              <a:latin typeface="微软雅黑" panose="020B0503020204020204" pitchFamily="34" charset="-122"/>
              <a:ea typeface="微软雅黑" panose="020B0503020204020204" pitchFamily="34" charset="-122"/>
            </a:endParaRPr>
          </a:p>
        </p:txBody>
      </p:sp>
      <p:sp>
        <p:nvSpPr>
          <p:cNvPr id="11" name="TextBox 8"/>
          <p:cNvSpPr txBox="1"/>
          <p:nvPr/>
        </p:nvSpPr>
        <p:spPr>
          <a:xfrm>
            <a:off x="2783632" y="5396473"/>
            <a:ext cx="1025525" cy="460375"/>
          </a:xfrm>
          <a:prstGeom prst="rect">
            <a:avLst/>
          </a:prstGeom>
          <a:noFill/>
        </p:spPr>
        <p:txBody>
          <a:bodyPr wrap="square" rtlCol="0">
            <a:spAutoFit/>
          </a:bodyPr>
          <a:lstStyle/>
          <a:p>
            <a:r>
              <a:rPr lang="zh-CN" altLang="en-US" sz="2400" dirty="0">
                <a:solidFill>
                  <a:srgbClr val="FF0000"/>
                </a:solidFill>
                <a:latin typeface="微软雅黑" panose="020B0503020204020204" pitchFamily="34" charset="-122"/>
                <a:ea typeface="微软雅黑" panose="020B0503020204020204" pitchFamily="34" charset="-122"/>
                <a:sym typeface="+mn-ea"/>
              </a:rPr>
              <a:t>滑动</a:t>
            </a:r>
            <a:endParaRPr lang="zh-CN" altLang="en-US" sz="2400"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6712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5"/>
          <p:cNvSpPr>
            <a:spLocks noChangeArrowheads="1"/>
          </p:cNvSpPr>
          <p:nvPr/>
        </p:nvSpPr>
        <p:spPr bwMode="auto">
          <a:xfrm>
            <a:off x="1271464" y="836712"/>
            <a:ext cx="3353803" cy="523220"/>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altLang="zh-CN" sz="2800" dirty="0">
                <a:latin typeface="微软雅黑" pitchFamily="34" charset="-122"/>
                <a:ea typeface="微软雅黑" pitchFamily="34" charset="-122"/>
              </a:rPr>
              <a:t>3.</a:t>
            </a:r>
            <a:r>
              <a:rPr lang="zh-CN" altLang="en-US" sz="2800" dirty="0">
                <a:latin typeface="微软雅黑" pitchFamily="34" charset="-122"/>
                <a:ea typeface="微软雅黑" pitchFamily="34" charset="-122"/>
              </a:rPr>
              <a:t>减小摩擦的方法：</a:t>
            </a:r>
          </a:p>
        </p:txBody>
      </p:sp>
      <p:graphicFrame>
        <p:nvGraphicFramePr>
          <p:cNvPr id="5" name="表格 4"/>
          <p:cNvGraphicFramePr/>
          <p:nvPr>
            <p:custDataLst>
              <p:tags r:id="rId1"/>
            </p:custDataLst>
            <p:extLst>
              <p:ext uri="{D42A27DB-BD31-4B8C-83A1-F6EECF244321}">
                <p14:modId xmlns:p14="http://schemas.microsoft.com/office/powerpoint/2010/main" val="2793891266"/>
              </p:ext>
            </p:extLst>
          </p:nvPr>
        </p:nvGraphicFramePr>
        <p:xfrm>
          <a:off x="1199456" y="1412776"/>
          <a:ext cx="9779635" cy="5109706"/>
        </p:xfrm>
        <a:graphic>
          <a:graphicData uri="http://schemas.openxmlformats.org/drawingml/2006/table">
            <a:tbl>
              <a:tblPr firstRow="1" bandRow="1">
                <a:tableStyleId>{5C22544A-7EE6-4342-B048-85BDC9FD1C3A}</a:tableStyleId>
              </a:tblPr>
              <a:tblGrid>
                <a:gridCol w="3068955">
                  <a:extLst>
                    <a:ext uri="{9D8B030D-6E8A-4147-A177-3AD203B41FA5}">
                      <a16:colId xmlns:a16="http://schemas.microsoft.com/office/drawing/2014/main" val="20000"/>
                    </a:ext>
                  </a:extLst>
                </a:gridCol>
                <a:gridCol w="6710680">
                  <a:extLst>
                    <a:ext uri="{9D8B030D-6E8A-4147-A177-3AD203B41FA5}">
                      <a16:colId xmlns:a16="http://schemas.microsoft.com/office/drawing/2014/main" val="20001"/>
                    </a:ext>
                  </a:extLst>
                </a:gridCol>
              </a:tblGrid>
              <a:tr h="587236">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方法</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8080"/>
                    </a:solidFill>
                  </a:tcPr>
                </a:tc>
                <a:tc>
                  <a:txBody>
                    <a:bodyPr/>
                    <a:lstStyle/>
                    <a:p>
                      <a:pPr algn="ctr">
                        <a:lnSpc>
                          <a:spcPct val="150000"/>
                        </a:lnSpc>
                        <a:buNone/>
                      </a:pPr>
                      <a:r>
                        <a:rPr lang="zh-CN" altLang="en-US" sz="2400" b="0" dirty="0">
                          <a:solidFill>
                            <a:schemeClr val="bg1"/>
                          </a:solidFill>
                          <a:latin typeface="微软雅黑" panose="020B0503020204020204" pitchFamily="34" charset="-122"/>
                          <a:ea typeface="微软雅黑" panose="020B0503020204020204" pitchFamily="34" charset="-122"/>
                        </a:rPr>
                        <a:t>事例</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rgbClr val="008080"/>
                    </a:solidFill>
                  </a:tcPr>
                </a:tc>
                <a:extLst>
                  <a:ext uri="{0D108BD9-81ED-4DB2-BD59-A6C34878D82A}">
                    <a16:rowId xmlns:a16="http://schemas.microsoft.com/office/drawing/2014/main" val="10000"/>
                  </a:ext>
                </a:extLst>
              </a:tr>
              <a:tr h="1130300">
                <a:tc>
                  <a:txBody>
                    <a:bodyPr/>
                    <a:lstStyle/>
                    <a:p>
                      <a:pPr algn="ctr">
                        <a:lnSpc>
                          <a:spcPct val="150000"/>
                        </a:lnSpc>
                        <a:buNone/>
                      </a:pP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_______</a:t>
                      </a: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压力</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fontAlgn="auto">
                        <a:lnSpc>
                          <a:spcPct val="140000"/>
                        </a:lnSpc>
                        <a:buNone/>
                      </a:pPr>
                      <a:r>
                        <a:rPr lang="zh-CN" altLang="en-US" sz="2400">
                          <a:solidFill>
                            <a:schemeClr val="tx1"/>
                          </a:solidFill>
                          <a:latin typeface="微软雅黑" panose="020B0503020204020204" pitchFamily="34" charset="-122"/>
                          <a:ea typeface="微软雅黑" panose="020B0503020204020204" pitchFamily="34" charset="-122"/>
                        </a:rPr>
                        <a:t>体操运动员在单杠上做动作时，手握单杠不能太紧等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1"/>
                  </a:ext>
                </a:extLst>
              </a:tr>
              <a:tr h="1130935">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使接触面变</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a:t>
                      </a: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fontAlgn="auto">
                        <a:lnSpc>
                          <a:spcPct val="140000"/>
                        </a:lnSpc>
                        <a:buNone/>
                      </a:pPr>
                      <a:r>
                        <a:rPr lang="zh-CN" altLang="en-US" sz="2400">
                          <a:solidFill>
                            <a:schemeClr val="tx1"/>
                          </a:solidFill>
                          <a:latin typeface="微软雅黑" panose="020B0503020204020204" pitchFamily="34" charset="-122"/>
                          <a:ea typeface="微软雅黑" panose="020B0503020204020204" pitchFamily="34" charset="-122"/>
                        </a:rPr>
                        <a:t>缝衣针的表面做得很光滑、冰壶运动员用刷子刷冰面等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2"/>
                  </a:ext>
                </a:extLst>
              </a:tr>
              <a:tr h="1130300">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变滑动为</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a:t>
                      </a: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fontAlgn="auto">
                        <a:lnSpc>
                          <a:spcPct val="14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移动重物时，在它下面垫上钢管、滑冰时穿的旱冰鞋、使用滚动轴承等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3"/>
                  </a:ext>
                </a:extLst>
              </a:tr>
              <a:tr h="1130935">
                <a:tc>
                  <a:txBody>
                    <a:bodyPr/>
                    <a:lstStyle/>
                    <a:p>
                      <a:pPr algn="ctr">
                        <a:lnSpc>
                          <a:spcPct val="150000"/>
                        </a:lnSpc>
                        <a:buNone/>
                      </a:pPr>
                      <a:r>
                        <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使接触面</a:t>
                      </a:r>
                      <a:r>
                        <a:rPr lang="en-US" altLang="zh-CN"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sym typeface="+mn-ea"/>
                        </a:rPr>
                        <a:t>______</a:t>
                      </a:r>
                      <a:endParaRPr lang="zh-CN" altLang="en-US" sz="2400">
                        <a:solidFill>
                          <a:schemeClr val="tx1"/>
                        </a:solidFill>
                        <a:latin typeface="微软雅黑" panose="020B0503020204020204" pitchFamily="34" charset="-122"/>
                        <a:ea typeface="微软雅黑" panose="020B0503020204020204" pitchFamily="34" charset="-122"/>
                        <a:cs typeface="Times New Roman" panose="02020603050405020304" pitchFamily="18" charset="0"/>
                      </a:endParaRP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fontAlgn="auto">
                        <a:lnSpc>
                          <a:spcPct val="140000"/>
                        </a:lnSpc>
                        <a:buNone/>
                      </a:pPr>
                      <a:r>
                        <a:rPr lang="zh-CN" altLang="en-US" sz="2400" dirty="0">
                          <a:solidFill>
                            <a:schemeClr val="tx1"/>
                          </a:solidFill>
                          <a:latin typeface="微软雅黑" panose="020B0503020204020204" pitchFamily="34" charset="-122"/>
                          <a:ea typeface="微软雅黑" panose="020B0503020204020204" pitchFamily="34" charset="-122"/>
                          <a:cs typeface="Times New Roman" panose="02020603050405020304" pitchFamily="18" charset="0"/>
                        </a:rPr>
                        <a:t>气垫船、磁悬浮列车、门轴上加润滑油、给自行车的轴承加润滑剂等</a:t>
                      </a:r>
                    </a:p>
                  </a:txBody>
                  <a:tcPr anchor="ctr">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4"/>
                  </a:ext>
                </a:extLst>
              </a:tr>
            </a:tbl>
          </a:graphicData>
        </a:graphic>
      </p:graphicFrame>
      <p:sp>
        <p:nvSpPr>
          <p:cNvPr id="6" name="TextBox 8"/>
          <p:cNvSpPr txBox="1"/>
          <p:nvPr/>
        </p:nvSpPr>
        <p:spPr>
          <a:xfrm>
            <a:off x="2063552" y="2297266"/>
            <a:ext cx="859155" cy="460375"/>
          </a:xfrm>
          <a:prstGeom prst="rect">
            <a:avLst/>
          </a:prstGeom>
          <a:noFill/>
        </p:spPr>
        <p:txBody>
          <a:bodyPr wrap="square" rtlCol="0">
            <a:spAutoFit/>
          </a:bodyPr>
          <a:lstStyle/>
          <a:p>
            <a:r>
              <a:rPr lang="zh-CN" altLang="en-US" sz="2400" dirty="0">
                <a:solidFill>
                  <a:srgbClr val="FF0000"/>
                </a:solidFill>
                <a:latin typeface="微软雅黑" panose="020B0503020204020204" pitchFamily="34" charset="-122"/>
                <a:ea typeface="微软雅黑" panose="020B0503020204020204" pitchFamily="34" charset="-122"/>
                <a:sym typeface="+mn-ea"/>
              </a:rPr>
              <a:t>减小</a:t>
            </a:r>
          </a:p>
        </p:txBody>
      </p:sp>
      <p:sp>
        <p:nvSpPr>
          <p:cNvPr id="8" name="TextBox 8"/>
          <p:cNvSpPr txBox="1"/>
          <p:nvPr/>
        </p:nvSpPr>
        <p:spPr>
          <a:xfrm>
            <a:off x="3102412" y="3400261"/>
            <a:ext cx="948690" cy="460375"/>
          </a:xfrm>
          <a:prstGeom prst="rect">
            <a:avLst/>
          </a:prstGeom>
          <a:noFill/>
        </p:spPr>
        <p:txBody>
          <a:bodyPr wrap="square" rtlCol="0">
            <a:spAutoFit/>
          </a:bodyPr>
          <a:lstStyle/>
          <a:p>
            <a:r>
              <a:rPr lang="zh-CN" altLang="en-US" sz="2400" dirty="0">
                <a:solidFill>
                  <a:srgbClr val="FF0000"/>
                </a:solidFill>
                <a:latin typeface="微软雅黑" panose="020B0503020204020204" pitchFamily="34" charset="-122"/>
                <a:ea typeface="微软雅黑" panose="020B0503020204020204" pitchFamily="34" charset="-122"/>
                <a:sym typeface="+mn-ea"/>
              </a:rPr>
              <a:t>光滑</a:t>
            </a:r>
            <a:endParaRPr lang="zh-CN" altLang="en-US" sz="2400" dirty="0">
              <a:solidFill>
                <a:srgbClr val="FF0000"/>
              </a:solidFill>
              <a:latin typeface="微软雅黑" panose="020B0503020204020204" pitchFamily="34" charset="-122"/>
              <a:ea typeface="微软雅黑" panose="020B0503020204020204" pitchFamily="34" charset="-122"/>
            </a:endParaRPr>
          </a:p>
        </p:txBody>
      </p:sp>
      <p:sp>
        <p:nvSpPr>
          <p:cNvPr id="9" name="TextBox 8"/>
          <p:cNvSpPr txBox="1"/>
          <p:nvPr/>
        </p:nvSpPr>
        <p:spPr>
          <a:xfrm>
            <a:off x="3054152" y="4533736"/>
            <a:ext cx="996950" cy="460375"/>
          </a:xfrm>
          <a:prstGeom prst="rect">
            <a:avLst/>
          </a:prstGeom>
          <a:noFill/>
        </p:spPr>
        <p:txBody>
          <a:bodyPr wrap="square" rtlCol="0">
            <a:spAutoFit/>
          </a:bodyPr>
          <a:lstStyle/>
          <a:p>
            <a:r>
              <a:rPr lang="zh-CN" altLang="en-US" sz="2400" dirty="0">
                <a:solidFill>
                  <a:srgbClr val="FF0000"/>
                </a:solidFill>
                <a:latin typeface="微软雅黑" panose="020B0503020204020204" pitchFamily="34" charset="-122"/>
                <a:ea typeface="微软雅黑" panose="020B0503020204020204" pitchFamily="34" charset="-122"/>
                <a:sym typeface="+mn-ea"/>
              </a:rPr>
              <a:t>滚动</a:t>
            </a:r>
            <a:endParaRPr lang="zh-CN" altLang="en-US" sz="2400" dirty="0">
              <a:solidFill>
                <a:srgbClr val="FF0000"/>
              </a:solidFill>
              <a:latin typeface="微软雅黑" panose="020B0503020204020204" pitchFamily="34" charset="-122"/>
              <a:ea typeface="微软雅黑" panose="020B0503020204020204" pitchFamily="34" charset="-122"/>
            </a:endParaRPr>
          </a:p>
        </p:txBody>
      </p:sp>
      <p:sp>
        <p:nvSpPr>
          <p:cNvPr id="10" name="TextBox 8"/>
          <p:cNvSpPr txBox="1"/>
          <p:nvPr/>
        </p:nvSpPr>
        <p:spPr>
          <a:xfrm>
            <a:off x="2935407" y="5632921"/>
            <a:ext cx="914400" cy="460375"/>
          </a:xfrm>
          <a:prstGeom prst="rect">
            <a:avLst/>
          </a:prstGeom>
          <a:noFill/>
        </p:spPr>
        <p:txBody>
          <a:bodyPr wrap="square" rtlCol="0">
            <a:spAutoFit/>
          </a:bodyPr>
          <a:lstStyle/>
          <a:p>
            <a:r>
              <a:rPr lang="zh-CN" altLang="en-US" sz="2400" dirty="0">
                <a:solidFill>
                  <a:srgbClr val="FF0000"/>
                </a:solidFill>
                <a:latin typeface="微软雅黑" panose="020B0503020204020204" pitchFamily="34" charset="-122"/>
                <a:ea typeface="微软雅黑" panose="020B0503020204020204" pitchFamily="34" charset="-122"/>
                <a:sym typeface="+mn-ea"/>
              </a:rPr>
              <a:t>分离</a:t>
            </a:r>
            <a:endParaRPr lang="zh-CN" altLang="en-US" sz="2400"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481511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9" grpId="0"/>
      <p:bldP spid="10"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Freeform 23">
            <a:extLst>
              <a:ext uri="{FF2B5EF4-FFF2-40B4-BE49-F238E27FC236}">
                <a16:creationId xmlns:a16="http://schemas.microsoft.com/office/drawing/2014/main" id="{126CB375-E460-48AA-A695-7D2F8FCA3A41}"/>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EF3C765B-68FD-4154-B532-2D6C2DF2A8BF}"/>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ADA388A2-AB4A-4348-B9E2-80CC16D3B848}"/>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45670794-9CF1-4075-9D69-640971C5E17B}"/>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E789E272-90A8-4E81-A20D-AF1F72ABE6AB}"/>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CFBA4197-E1DC-4FAD-8066-8BB7A923CBED}"/>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0C28DB11-6DBA-4DF5-8C1C-8EF44B8B4A1C}"/>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515F0149-84E8-48FC-9E1F-71A9730ADBA7}"/>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F8480455-3697-413E-974C-9F38228A1186}"/>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7B28C082-ADEB-44A0-8FAB-AF94D3464144}"/>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1" name="Freeform 23">
            <a:extLst>
              <a:ext uri="{FF2B5EF4-FFF2-40B4-BE49-F238E27FC236}">
                <a16:creationId xmlns:a16="http://schemas.microsoft.com/office/drawing/2014/main" id="{966A756F-2AED-47E7-BAAA-729BA5AC29B6}"/>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2" name="Freeform 23">
            <a:extLst>
              <a:ext uri="{FF2B5EF4-FFF2-40B4-BE49-F238E27FC236}">
                <a16:creationId xmlns:a16="http://schemas.microsoft.com/office/drawing/2014/main" id="{40B6B112-345C-4304-B88F-2A5ACC0A94F5}"/>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3" name="Freeform 23">
            <a:extLst>
              <a:ext uri="{FF2B5EF4-FFF2-40B4-BE49-F238E27FC236}">
                <a16:creationId xmlns:a16="http://schemas.microsoft.com/office/drawing/2014/main" id="{205718F4-2DB2-45C3-9DB0-42995EE5D15E}"/>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4" name="Freeform 23">
            <a:extLst>
              <a:ext uri="{FF2B5EF4-FFF2-40B4-BE49-F238E27FC236}">
                <a16:creationId xmlns:a16="http://schemas.microsoft.com/office/drawing/2014/main" id="{E52AA7C3-B6A6-4ABD-AD39-D1AC06172656}"/>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5" name="Freeform 23">
            <a:extLst>
              <a:ext uri="{FF2B5EF4-FFF2-40B4-BE49-F238E27FC236}">
                <a16:creationId xmlns:a16="http://schemas.microsoft.com/office/drawing/2014/main" id="{BF5B989D-7673-4B9D-8A4D-B0004AA7E17A}"/>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6" name="Freeform 23">
            <a:extLst>
              <a:ext uri="{FF2B5EF4-FFF2-40B4-BE49-F238E27FC236}">
                <a16:creationId xmlns:a16="http://schemas.microsoft.com/office/drawing/2014/main" id="{49172FEB-E225-4BB0-B806-4F890899860D}"/>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C0B93899-EF2D-4FCA-A2FA-47130EE5A361}"/>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5A86D324-9FF2-4C09-B1C1-4FA6FF69AEEF}"/>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77EC8005-F05F-4B73-B620-238937887E70}"/>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0" name="Freeform 23">
            <a:extLst>
              <a:ext uri="{FF2B5EF4-FFF2-40B4-BE49-F238E27FC236}">
                <a16:creationId xmlns:a16="http://schemas.microsoft.com/office/drawing/2014/main" id="{37E81DE5-B263-4EF1-81EF-CCF24F496378}"/>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1" name="Freeform 23">
            <a:extLst>
              <a:ext uri="{FF2B5EF4-FFF2-40B4-BE49-F238E27FC236}">
                <a16:creationId xmlns:a16="http://schemas.microsoft.com/office/drawing/2014/main" id="{D0264F3E-3120-4620-8CF1-AD9538A27B9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2" name="Freeform 23">
            <a:extLst>
              <a:ext uri="{FF2B5EF4-FFF2-40B4-BE49-F238E27FC236}">
                <a16:creationId xmlns:a16="http://schemas.microsoft.com/office/drawing/2014/main" id="{D312DB7D-3454-495D-AAC2-5C1A6B3ECD25}"/>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3" name="Freeform 23">
            <a:extLst>
              <a:ext uri="{FF2B5EF4-FFF2-40B4-BE49-F238E27FC236}">
                <a16:creationId xmlns:a16="http://schemas.microsoft.com/office/drawing/2014/main" id="{64E401C4-C396-4B46-B931-32B8B1F69062}"/>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4" name="Freeform 23">
            <a:extLst>
              <a:ext uri="{FF2B5EF4-FFF2-40B4-BE49-F238E27FC236}">
                <a16:creationId xmlns:a16="http://schemas.microsoft.com/office/drawing/2014/main" id="{44FEE749-4774-4277-8D4E-54144630622C}"/>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5" name="Freeform 23">
            <a:extLst>
              <a:ext uri="{FF2B5EF4-FFF2-40B4-BE49-F238E27FC236}">
                <a16:creationId xmlns:a16="http://schemas.microsoft.com/office/drawing/2014/main" id="{F8CC3F70-5C18-4F34-9D33-EADC2169B0A0}"/>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6" name="Freeform 23">
            <a:extLst>
              <a:ext uri="{FF2B5EF4-FFF2-40B4-BE49-F238E27FC236}">
                <a16:creationId xmlns:a16="http://schemas.microsoft.com/office/drawing/2014/main" id="{A8CE388C-47AE-40A8-B321-18D0738DB039}"/>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7" name="Freeform 23">
            <a:extLst>
              <a:ext uri="{FF2B5EF4-FFF2-40B4-BE49-F238E27FC236}">
                <a16:creationId xmlns:a16="http://schemas.microsoft.com/office/drawing/2014/main" id="{BC478147-F3BC-488B-9F03-F185B6DF3A30}"/>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8" name="Freeform 23">
            <a:extLst>
              <a:ext uri="{FF2B5EF4-FFF2-40B4-BE49-F238E27FC236}">
                <a16:creationId xmlns:a16="http://schemas.microsoft.com/office/drawing/2014/main" id="{F5C3092A-7A3C-4E4A-BF44-D8BAD37ABEEF}"/>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9" name="Freeform 23">
            <a:extLst>
              <a:ext uri="{FF2B5EF4-FFF2-40B4-BE49-F238E27FC236}">
                <a16:creationId xmlns:a16="http://schemas.microsoft.com/office/drawing/2014/main" id="{EB4D0AC9-D937-406A-A0BD-6ADE41D49154}"/>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0" name="Freeform 23">
            <a:extLst>
              <a:ext uri="{FF2B5EF4-FFF2-40B4-BE49-F238E27FC236}">
                <a16:creationId xmlns:a16="http://schemas.microsoft.com/office/drawing/2014/main" id="{103C8B0B-5305-47B7-A930-18BD8082078E}"/>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1" name="Freeform 23">
            <a:extLst>
              <a:ext uri="{FF2B5EF4-FFF2-40B4-BE49-F238E27FC236}">
                <a16:creationId xmlns:a16="http://schemas.microsoft.com/office/drawing/2014/main" id="{324F5D67-DABD-4369-B3E1-59D8EA713349}"/>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2" name="Freeform 23">
            <a:extLst>
              <a:ext uri="{FF2B5EF4-FFF2-40B4-BE49-F238E27FC236}">
                <a16:creationId xmlns:a16="http://schemas.microsoft.com/office/drawing/2014/main" id="{84A11759-9548-433F-A80F-66E4379D6A9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3" name="Freeform 23">
            <a:extLst>
              <a:ext uri="{FF2B5EF4-FFF2-40B4-BE49-F238E27FC236}">
                <a16:creationId xmlns:a16="http://schemas.microsoft.com/office/drawing/2014/main" id="{7D2DC006-B6F9-418B-9A68-23A4C6A30D8E}"/>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4" name="Freeform 23">
            <a:extLst>
              <a:ext uri="{FF2B5EF4-FFF2-40B4-BE49-F238E27FC236}">
                <a16:creationId xmlns:a16="http://schemas.microsoft.com/office/drawing/2014/main" id="{811DF174-A526-407A-8916-B4865A674BF9}"/>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5" name="Freeform 23">
            <a:extLst>
              <a:ext uri="{FF2B5EF4-FFF2-40B4-BE49-F238E27FC236}">
                <a16:creationId xmlns:a16="http://schemas.microsoft.com/office/drawing/2014/main" id="{BD4F01C4-48F3-4A21-9FF2-621C7E463463}"/>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6" name="Freeform 23">
            <a:extLst>
              <a:ext uri="{FF2B5EF4-FFF2-40B4-BE49-F238E27FC236}">
                <a16:creationId xmlns:a16="http://schemas.microsoft.com/office/drawing/2014/main" id="{49D9560F-3987-42B0-8146-9340F4E778C0}"/>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7" name="Freeform 23">
            <a:extLst>
              <a:ext uri="{FF2B5EF4-FFF2-40B4-BE49-F238E27FC236}">
                <a16:creationId xmlns:a16="http://schemas.microsoft.com/office/drawing/2014/main" id="{15BE0F0D-DFC5-4670-817E-20E779D13D87}"/>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8" name="Freeform 23">
            <a:extLst>
              <a:ext uri="{FF2B5EF4-FFF2-40B4-BE49-F238E27FC236}">
                <a16:creationId xmlns:a16="http://schemas.microsoft.com/office/drawing/2014/main" id="{79F71B6A-629A-41E4-96F0-35D2DDCFB851}"/>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9" name="Freeform 23">
            <a:extLst>
              <a:ext uri="{FF2B5EF4-FFF2-40B4-BE49-F238E27FC236}">
                <a16:creationId xmlns:a16="http://schemas.microsoft.com/office/drawing/2014/main" id="{51DFAD35-2875-4D0F-9081-EF92ECDD6A23}"/>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0" name="Freeform 23">
            <a:extLst>
              <a:ext uri="{FF2B5EF4-FFF2-40B4-BE49-F238E27FC236}">
                <a16:creationId xmlns:a16="http://schemas.microsoft.com/office/drawing/2014/main" id="{9C041963-ED4F-4682-9F98-77EDFF0A4803}"/>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1" name="Freeform 23">
            <a:extLst>
              <a:ext uri="{FF2B5EF4-FFF2-40B4-BE49-F238E27FC236}">
                <a16:creationId xmlns:a16="http://schemas.microsoft.com/office/drawing/2014/main" id="{670966C4-8B32-4B29-913D-82D8F234616B}"/>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2" name="Freeform 23">
            <a:extLst>
              <a:ext uri="{FF2B5EF4-FFF2-40B4-BE49-F238E27FC236}">
                <a16:creationId xmlns:a16="http://schemas.microsoft.com/office/drawing/2014/main" id="{8688D8BA-D84A-48AB-A140-EC20DF42609B}"/>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3" name="Freeform 23">
            <a:extLst>
              <a:ext uri="{FF2B5EF4-FFF2-40B4-BE49-F238E27FC236}">
                <a16:creationId xmlns:a16="http://schemas.microsoft.com/office/drawing/2014/main" id="{0265A6B6-54F8-478E-92DC-626BED1758BA}"/>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4" name="Freeform 23">
            <a:extLst>
              <a:ext uri="{FF2B5EF4-FFF2-40B4-BE49-F238E27FC236}">
                <a16:creationId xmlns:a16="http://schemas.microsoft.com/office/drawing/2014/main" id="{4B1CC1D6-F213-498F-9F8D-7A9C0917CA36}"/>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5" name="Freeform 23">
            <a:extLst>
              <a:ext uri="{FF2B5EF4-FFF2-40B4-BE49-F238E27FC236}">
                <a16:creationId xmlns:a16="http://schemas.microsoft.com/office/drawing/2014/main" id="{29D634A5-476A-4DF0-857D-AC6DECF6218D}"/>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6" name="Freeform 23">
            <a:extLst>
              <a:ext uri="{FF2B5EF4-FFF2-40B4-BE49-F238E27FC236}">
                <a16:creationId xmlns:a16="http://schemas.microsoft.com/office/drawing/2014/main" id="{CD6440D2-14F9-4570-BCA9-75EFBCB7E333}"/>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7" name="Freeform 23">
            <a:extLst>
              <a:ext uri="{FF2B5EF4-FFF2-40B4-BE49-F238E27FC236}">
                <a16:creationId xmlns:a16="http://schemas.microsoft.com/office/drawing/2014/main" id="{93E5C034-9905-410D-8BFD-FC21DCEE32F4}"/>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8" name="Freeform 23">
            <a:extLst>
              <a:ext uri="{FF2B5EF4-FFF2-40B4-BE49-F238E27FC236}">
                <a16:creationId xmlns:a16="http://schemas.microsoft.com/office/drawing/2014/main" id="{DC9DB57C-6A6F-44C5-9409-A284D7033BB9}"/>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9" name="Freeform 23">
            <a:extLst>
              <a:ext uri="{FF2B5EF4-FFF2-40B4-BE49-F238E27FC236}">
                <a16:creationId xmlns:a16="http://schemas.microsoft.com/office/drawing/2014/main" id="{B2D24F00-9ED1-40A8-BB5B-423F0C9957AB}"/>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0" name="Freeform 23">
            <a:extLst>
              <a:ext uri="{FF2B5EF4-FFF2-40B4-BE49-F238E27FC236}">
                <a16:creationId xmlns:a16="http://schemas.microsoft.com/office/drawing/2014/main" id="{276EC967-5A44-4646-909F-C6B68DD0D1B9}"/>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1" name="Freeform 23">
            <a:extLst>
              <a:ext uri="{FF2B5EF4-FFF2-40B4-BE49-F238E27FC236}">
                <a16:creationId xmlns:a16="http://schemas.microsoft.com/office/drawing/2014/main" id="{C86AF07B-FE58-4FF4-9D13-9507B4096B63}"/>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2" name="Freeform 23">
            <a:extLst>
              <a:ext uri="{FF2B5EF4-FFF2-40B4-BE49-F238E27FC236}">
                <a16:creationId xmlns:a16="http://schemas.microsoft.com/office/drawing/2014/main" id="{828F1D05-D385-4E2A-A538-701460B5A317}"/>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3" name="Freeform 23">
            <a:extLst>
              <a:ext uri="{FF2B5EF4-FFF2-40B4-BE49-F238E27FC236}">
                <a16:creationId xmlns:a16="http://schemas.microsoft.com/office/drawing/2014/main" id="{9ECDB50E-6361-4870-A300-9EC1F1901739}"/>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4" name="Freeform 23">
            <a:extLst>
              <a:ext uri="{FF2B5EF4-FFF2-40B4-BE49-F238E27FC236}">
                <a16:creationId xmlns:a16="http://schemas.microsoft.com/office/drawing/2014/main" id="{177D6504-8683-446D-98A5-38FC6372A315}"/>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5" name="Freeform 23">
            <a:extLst>
              <a:ext uri="{FF2B5EF4-FFF2-40B4-BE49-F238E27FC236}">
                <a16:creationId xmlns:a16="http://schemas.microsoft.com/office/drawing/2014/main" id="{81B66A37-0B5F-4876-ADC1-6EDCD7CA7EEF}"/>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6" name="Freeform 23">
            <a:extLst>
              <a:ext uri="{FF2B5EF4-FFF2-40B4-BE49-F238E27FC236}">
                <a16:creationId xmlns:a16="http://schemas.microsoft.com/office/drawing/2014/main" id="{48FFD736-41CE-4CC7-9539-9322A41185E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7" name="Freeform 23">
            <a:extLst>
              <a:ext uri="{FF2B5EF4-FFF2-40B4-BE49-F238E27FC236}">
                <a16:creationId xmlns:a16="http://schemas.microsoft.com/office/drawing/2014/main" id="{98E938E4-79B3-468B-BF50-A1C9E2DA8FFB}"/>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8" name="Freeform 23">
            <a:extLst>
              <a:ext uri="{FF2B5EF4-FFF2-40B4-BE49-F238E27FC236}">
                <a16:creationId xmlns:a16="http://schemas.microsoft.com/office/drawing/2014/main" id="{3E300E1F-1415-4A79-BD89-8A194F07BA7C}"/>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74" name="Text Box 13"/>
          <p:cNvSpPr txBox="1">
            <a:spLocks noChangeArrowheads="1"/>
          </p:cNvSpPr>
          <p:nvPr/>
        </p:nvSpPr>
        <p:spPr bwMode="auto">
          <a:xfrm>
            <a:off x="983432" y="1480682"/>
            <a:ext cx="10579471"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lnSpc>
                <a:spcPct val="150000"/>
              </a:lnSpc>
            </a:pPr>
            <a:r>
              <a:rPr lang="en-US" altLang="zh-CN" sz="2800" dirty="0">
                <a:latin typeface="微软雅黑" pitchFamily="34" charset="-122"/>
                <a:ea typeface="微软雅黑" pitchFamily="34" charset="-122"/>
              </a:rPr>
              <a:t>4.</a:t>
            </a:r>
            <a:r>
              <a:rPr lang="zh-CN" altLang="en-US" sz="2800" dirty="0">
                <a:latin typeface="微软雅黑" pitchFamily="34" charset="-122"/>
                <a:ea typeface="微软雅黑" pitchFamily="34" charset="-122"/>
              </a:rPr>
              <a:t>摩擦的利用与防止</a:t>
            </a:r>
          </a:p>
          <a:p>
            <a:pPr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利用：人跑步时要利用鞋底和地面间的摩擦等。</a:t>
            </a:r>
          </a:p>
          <a:p>
            <a:pPr eaLnBrk="1" hangingPunct="1">
              <a:lnSpc>
                <a:spcPct val="150000"/>
              </a:lnSpc>
            </a:pP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防止：机器工作时部件间产生的摩擦等。</a:t>
            </a:r>
          </a:p>
        </p:txBody>
      </p:sp>
    </p:spTree>
    <p:extLst>
      <p:ext uri="{BB962C8B-B14F-4D97-AF65-F5344CB8AC3E}">
        <p14:creationId xmlns:p14="http://schemas.microsoft.com/office/powerpoint/2010/main" val="108517519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268760"/>
            <a:ext cx="9745744"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solidFill>
                  <a:srgbClr val="008080"/>
                </a:solidFill>
                <a:latin typeface="微软雅黑" pitchFamily="34" charset="-122"/>
                <a:ea typeface="微软雅黑" pitchFamily="34" charset="-122"/>
              </a:rPr>
              <a:t>例</a:t>
            </a:r>
            <a:r>
              <a:rPr lang="en-US" altLang="zh-CN" sz="2800" dirty="0">
                <a:solidFill>
                  <a:srgbClr val="008080"/>
                </a:solidFill>
                <a:latin typeface="微软雅黑" pitchFamily="34" charset="-122"/>
                <a:ea typeface="微软雅黑" pitchFamily="34" charset="-122"/>
              </a:rPr>
              <a:t>1  </a:t>
            </a:r>
            <a:r>
              <a:rPr lang="zh-CN" altLang="en-US" sz="2800" dirty="0">
                <a:latin typeface="微软雅黑" pitchFamily="34" charset="-122"/>
                <a:ea typeface="微软雅黑" pitchFamily="34" charset="-122"/>
              </a:rPr>
              <a:t>在日常生活中，摩擦的现象普遍存在。有益的摩擦需要增大，有害的摩擦需要减小。下列实例中是为了减小摩擦的是</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　　</a:t>
            </a:r>
            <a:r>
              <a:rPr lang="en-US" altLang="zh-CN" sz="2800" dirty="0">
                <a:latin typeface="微软雅黑" pitchFamily="34" charset="-122"/>
                <a:ea typeface="微软雅黑" pitchFamily="34" charset="-122"/>
              </a:rPr>
              <a:t>)</a:t>
            </a:r>
          </a:p>
          <a:p>
            <a:pPr algn="just" eaLnBrk="1" hangingPunct="1">
              <a:lnSpc>
                <a:spcPct val="150000"/>
              </a:lnSpc>
            </a:pPr>
            <a:r>
              <a:rPr lang="en-US" altLang="zh-CN" sz="2800" dirty="0">
                <a:latin typeface="微软雅黑" pitchFamily="34" charset="-122"/>
                <a:ea typeface="微软雅黑" pitchFamily="34" charset="-122"/>
              </a:rPr>
              <a:t>A. </a:t>
            </a:r>
            <a:r>
              <a:rPr lang="zh-CN" altLang="en-US" sz="2800" dirty="0">
                <a:latin typeface="微软雅黑" pitchFamily="34" charset="-122"/>
                <a:ea typeface="微软雅黑" pitchFamily="34" charset="-122"/>
              </a:rPr>
              <a:t>鞋底凹凸不平的花纹</a:t>
            </a:r>
          </a:p>
          <a:p>
            <a:pPr algn="just" eaLnBrk="1" hangingPunct="1">
              <a:lnSpc>
                <a:spcPct val="150000"/>
              </a:lnSpc>
            </a:pPr>
            <a:r>
              <a:rPr lang="en-US" altLang="zh-CN" sz="2800" dirty="0">
                <a:latin typeface="微软雅黑" pitchFamily="34" charset="-122"/>
                <a:ea typeface="微软雅黑" pitchFamily="34" charset="-122"/>
              </a:rPr>
              <a:t>B. </a:t>
            </a:r>
            <a:r>
              <a:rPr lang="zh-CN" altLang="en-US" sz="2800" dirty="0">
                <a:latin typeface="微软雅黑" pitchFamily="34" charset="-122"/>
                <a:ea typeface="微软雅黑" pitchFamily="34" charset="-122"/>
              </a:rPr>
              <a:t>自行车的车轴处加润滑油</a:t>
            </a:r>
          </a:p>
          <a:p>
            <a:pPr algn="just" eaLnBrk="1" hangingPunct="1">
              <a:lnSpc>
                <a:spcPct val="150000"/>
              </a:lnSpc>
            </a:pPr>
            <a:r>
              <a:rPr lang="en-US" altLang="zh-CN" sz="2800" dirty="0">
                <a:latin typeface="微软雅黑" pitchFamily="34" charset="-122"/>
                <a:ea typeface="微软雅黑" pitchFamily="34" charset="-122"/>
              </a:rPr>
              <a:t>C. </a:t>
            </a:r>
            <a:r>
              <a:rPr lang="zh-CN" altLang="en-US" sz="2800" dirty="0">
                <a:latin typeface="微软雅黑" pitchFamily="34" charset="-122"/>
                <a:ea typeface="微软雅黑" pitchFamily="34" charset="-122"/>
              </a:rPr>
              <a:t>汽车的轮子上加防滑链</a:t>
            </a:r>
          </a:p>
          <a:p>
            <a:pPr algn="just" eaLnBrk="1" hangingPunct="1">
              <a:lnSpc>
                <a:spcPct val="150000"/>
              </a:lnSpc>
            </a:pPr>
            <a:r>
              <a:rPr lang="en-US" altLang="zh-CN" sz="2800" dirty="0">
                <a:latin typeface="微软雅黑" pitchFamily="34" charset="-122"/>
                <a:ea typeface="微软雅黑" pitchFamily="34" charset="-122"/>
              </a:rPr>
              <a:t>D. </a:t>
            </a:r>
            <a:r>
              <a:rPr lang="zh-CN" altLang="en-US" sz="2800" dirty="0">
                <a:latin typeface="微软雅黑" pitchFamily="34" charset="-122"/>
                <a:ea typeface="微软雅黑" pitchFamily="34" charset="-122"/>
              </a:rPr>
              <a:t>自行车刹车时捏紧刹车闸</a:t>
            </a:r>
          </a:p>
        </p:txBody>
      </p:sp>
      <p:sp>
        <p:nvSpPr>
          <p:cNvPr id="3" name="Text Box 10"/>
          <p:cNvSpPr txBox="1">
            <a:spLocks noChangeArrowheads="1"/>
          </p:cNvSpPr>
          <p:nvPr/>
        </p:nvSpPr>
        <p:spPr bwMode="auto">
          <a:xfrm>
            <a:off x="1775520" y="2708920"/>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spcBef>
                <a:spcPct val="50000"/>
              </a:spcBef>
            </a:pPr>
            <a:r>
              <a:rPr lang="en-US" altLang="zh-CN" sz="2800" dirty="0">
                <a:solidFill>
                  <a:srgbClr val="F8081F"/>
                </a:solidFill>
                <a:latin typeface="微软雅黑" pitchFamily="34" charset="-122"/>
                <a:ea typeface="微软雅黑" pitchFamily="34" charset="-122"/>
              </a:rPr>
              <a:t>B</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9" name="矩形 2"/>
          <p:cNvSpPr>
            <a:spLocks noChangeArrowheads="1"/>
          </p:cNvSpPr>
          <p:nvPr/>
        </p:nvSpPr>
        <p:spPr bwMode="auto">
          <a:xfrm>
            <a:off x="5375920" y="3232140"/>
            <a:ext cx="2802293" cy="58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增大摩擦</a:t>
            </a:r>
          </a:p>
        </p:txBody>
      </p:sp>
      <p:sp>
        <p:nvSpPr>
          <p:cNvPr id="10" name="文本框 9"/>
          <p:cNvSpPr txBox="1"/>
          <p:nvPr/>
        </p:nvSpPr>
        <p:spPr>
          <a:xfrm>
            <a:off x="4773191" y="3232140"/>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1" name="矩形 2"/>
          <p:cNvSpPr>
            <a:spLocks noChangeArrowheads="1"/>
          </p:cNvSpPr>
          <p:nvPr/>
        </p:nvSpPr>
        <p:spPr bwMode="auto">
          <a:xfrm>
            <a:off x="5807968" y="4526137"/>
            <a:ext cx="2802293" cy="58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增大摩擦</a:t>
            </a:r>
          </a:p>
        </p:txBody>
      </p:sp>
      <p:sp>
        <p:nvSpPr>
          <p:cNvPr id="12" name="文本框 11"/>
          <p:cNvSpPr txBox="1"/>
          <p:nvPr/>
        </p:nvSpPr>
        <p:spPr>
          <a:xfrm>
            <a:off x="5205239" y="4526137"/>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3" name="矩形 2"/>
          <p:cNvSpPr>
            <a:spLocks noChangeArrowheads="1"/>
          </p:cNvSpPr>
          <p:nvPr/>
        </p:nvSpPr>
        <p:spPr bwMode="auto">
          <a:xfrm>
            <a:off x="6168008" y="5205772"/>
            <a:ext cx="2802293" cy="58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增大摩擦</a:t>
            </a:r>
          </a:p>
        </p:txBody>
      </p:sp>
      <p:sp>
        <p:nvSpPr>
          <p:cNvPr id="14" name="文本框 13"/>
          <p:cNvSpPr txBox="1"/>
          <p:nvPr/>
        </p:nvSpPr>
        <p:spPr>
          <a:xfrm>
            <a:off x="5565279" y="5205772"/>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672085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500"/>
                                        <p:tgtEl>
                                          <p:spTgt spid="10"/>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fade">
                                      <p:cBhvr>
                                        <p:cTn id="27" dur="5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10" grpId="0"/>
      <p:bldP spid="11" grpId="0"/>
      <p:bldP spid="12" grpId="0"/>
      <p:bldP spid="13" grpId="0"/>
      <p:bldP spid="1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268760"/>
            <a:ext cx="9745744"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solidFill>
                  <a:srgbClr val="008080"/>
                </a:solidFill>
                <a:latin typeface="微软雅黑" pitchFamily="34" charset="-122"/>
                <a:ea typeface="微软雅黑" pitchFamily="34" charset="-122"/>
              </a:rPr>
              <a:t>例</a:t>
            </a:r>
            <a:r>
              <a:rPr lang="en-US" altLang="zh-CN" sz="2800" dirty="0">
                <a:solidFill>
                  <a:srgbClr val="008080"/>
                </a:solidFill>
                <a:latin typeface="微软雅黑" pitchFamily="34" charset="-122"/>
                <a:ea typeface="微软雅黑" pitchFamily="34" charset="-122"/>
              </a:rPr>
              <a:t>2   </a:t>
            </a:r>
            <a:r>
              <a:rPr lang="zh-CN" altLang="en-US" sz="2800" dirty="0">
                <a:latin typeface="微软雅黑" pitchFamily="34" charset="-122"/>
                <a:ea typeface="微软雅黑" pitchFamily="34" charset="-122"/>
              </a:rPr>
              <a:t>拉着一物块在水平面上运动，拉力随时间变化的图像如图</a:t>
            </a: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所示，物块的速度随时间变化的图像如图</a:t>
            </a: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所示，则物块在第</a:t>
            </a:r>
            <a:r>
              <a:rPr lang="en-US" altLang="zh-CN" sz="2800" dirty="0">
                <a:latin typeface="微软雅黑" pitchFamily="34" charset="-122"/>
                <a:ea typeface="微软雅黑" pitchFamily="34" charset="-122"/>
              </a:rPr>
              <a:t>7s</a:t>
            </a:r>
            <a:r>
              <a:rPr lang="zh-CN" altLang="en-US" sz="2800" dirty="0">
                <a:latin typeface="微软雅黑" pitchFamily="34" charset="-122"/>
                <a:ea typeface="微软雅黑" pitchFamily="34" charset="-122"/>
              </a:rPr>
              <a:t>时的摩擦力为</a:t>
            </a:r>
            <a:r>
              <a:rPr lang="en-US" altLang="zh-CN" sz="2800" dirty="0">
                <a:latin typeface="微软雅黑" pitchFamily="34" charset="-122"/>
                <a:ea typeface="微软雅黑" pitchFamily="34" charset="-122"/>
              </a:rPr>
              <a:t>_____N</a:t>
            </a:r>
            <a:r>
              <a:rPr lang="zh-CN" altLang="en-US" sz="2800" dirty="0">
                <a:latin typeface="微软雅黑" pitchFamily="34" charset="-122"/>
                <a:ea typeface="微软雅黑" pitchFamily="34" charset="-122"/>
              </a:rPr>
              <a:t>。</a:t>
            </a:r>
          </a:p>
        </p:txBody>
      </p:sp>
      <p:sp>
        <p:nvSpPr>
          <p:cNvPr id="3" name="Text Box 10"/>
          <p:cNvSpPr txBox="1">
            <a:spLocks noChangeArrowheads="1"/>
          </p:cNvSpPr>
          <p:nvPr/>
        </p:nvSpPr>
        <p:spPr bwMode="auto">
          <a:xfrm>
            <a:off x="4583832" y="2636912"/>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spcBef>
                <a:spcPct val="50000"/>
              </a:spcBef>
            </a:pPr>
            <a:r>
              <a:rPr lang="en-US" altLang="zh-CN" sz="2800" dirty="0">
                <a:solidFill>
                  <a:srgbClr val="F8081F"/>
                </a:solidFill>
                <a:latin typeface="微软雅黑" pitchFamily="34" charset="-122"/>
                <a:ea typeface="微软雅黑" pitchFamily="34" charset="-122"/>
              </a:rPr>
              <a:t>3</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16" name="矩形 2"/>
          <p:cNvSpPr>
            <a:spLocks noChangeArrowheads="1"/>
          </p:cNvSpPr>
          <p:nvPr/>
        </p:nvSpPr>
        <p:spPr bwMode="auto">
          <a:xfrm>
            <a:off x="1129668" y="3511170"/>
            <a:ext cx="434304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en-US" altLang="zh-CN" sz="2400" dirty="0">
                <a:solidFill>
                  <a:srgbClr val="008080"/>
                </a:solidFill>
                <a:latin typeface="微软雅黑" pitchFamily="34" charset="-122"/>
                <a:ea typeface="微软雅黑" pitchFamily="34" charset="-122"/>
              </a:rPr>
              <a:t>2</a:t>
            </a:r>
            <a:r>
              <a:rPr lang="zh-CN" altLang="en-US" sz="2400" dirty="0">
                <a:solidFill>
                  <a:srgbClr val="008080"/>
                </a:solidFill>
                <a:latin typeface="微软雅黑" pitchFamily="34" charset="-122"/>
                <a:ea typeface="微软雅黑" pitchFamily="34" charset="-122"/>
              </a:rPr>
              <a:t>～</a:t>
            </a:r>
            <a:r>
              <a:rPr lang="en-US" altLang="zh-CN" sz="2400" dirty="0">
                <a:solidFill>
                  <a:srgbClr val="008080"/>
                </a:solidFill>
                <a:latin typeface="微软雅黑" pitchFamily="34" charset="-122"/>
                <a:ea typeface="微软雅黑" pitchFamily="34" charset="-122"/>
              </a:rPr>
              <a:t>6s</a:t>
            </a:r>
            <a:r>
              <a:rPr lang="zh-CN" altLang="en-US" sz="2400" dirty="0">
                <a:solidFill>
                  <a:srgbClr val="008080"/>
                </a:solidFill>
                <a:latin typeface="微软雅黑" pitchFamily="34" charset="-122"/>
                <a:ea typeface="微软雅黑" pitchFamily="34" charset="-122"/>
              </a:rPr>
              <a:t>物体做匀速运动，此时物体处于平衡状态，受到的拉力和摩擦力是一对平衡力，大小相等，由图</a:t>
            </a:r>
            <a:r>
              <a:rPr lang="en-US" altLang="zh-CN" sz="2400" dirty="0">
                <a:solidFill>
                  <a:srgbClr val="008080"/>
                </a:solidFill>
                <a:latin typeface="微软雅黑" pitchFamily="34" charset="-122"/>
                <a:ea typeface="微软雅黑" pitchFamily="34" charset="-122"/>
              </a:rPr>
              <a:t>1</a:t>
            </a:r>
            <a:r>
              <a:rPr lang="zh-CN" altLang="en-US" sz="2400" dirty="0">
                <a:solidFill>
                  <a:srgbClr val="008080"/>
                </a:solidFill>
                <a:latin typeface="微软雅黑" pitchFamily="34" charset="-122"/>
                <a:ea typeface="微软雅黑" pitchFamily="34" charset="-122"/>
              </a:rPr>
              <a:t>知此过程的拉力为</a:t>
            </a:r>
            <a:r>
              <a:rPr lang="en-US" altLang="zh-CN" sz="2400" dirty="0">
                <a:solidFill>
                  <a:srgbClr val="008080"/>
                </a:solidFill>
                <a:latin typeface="微软雅黑" pitchFamily="34" charset="-122"/>
                <a:ea typeface="微软雅黑" pitchFamily="34" charset="-122"/>
              </a:rPr>
              <a:t>3N</a:t>
            </a:r>
            <a:r>
              <a:rPr lang="zh-CN" altLang="en-US" sz="2400" dirty="0">
                <a:solidFill>
                  <a:srgbClr val="008080"/>
                </a:solidFill>
                <a:latin typeface="微软雅黑" pitchFamily="34" charset="-122"/>
                <a:ea typeface="微软雅黑" pitchFamily="34" charset="-122"/>
              </a:rPr>
              <a:t>，所以滑动摩擦力为</a:t>
            </a:r>
            <a:r>
              <a:rPr lang="en-US" altLang="zh-CN" sz="2400" dirty="0">
                <a:solidFill>
                  <a:srgbClr val="008080"/>
                </a:solidFill>
                <a:latin typeface="微软雅黑" pitchFamily="34" charset="-122"/>
                <a:ea typeface="微软雅黑" pitchFamily="34" charset="-122"/>
              </a:rPr>
              <a:t>3N</a:t>
            </a:r>
            <a:r>
              <a:rPr lang="zh-CN" altLang="en-US" sz="2400" dirty="0">
                <a:solidFill>
                  <a:srgbClr val="008080"/>
                </a:solidFill>
                <a:latin typeface="微软雅黑" pitchFamily="34" charset="-122"/>
                <a:ea typeface="微软雅黑" pitchFamily="34" charset="-122"/>
              </a:rPr>
              <a:t>。</a:t>
            </a:r>
          </a:p>
        </p:txBody>
      </p:sp>
      <p:sp>
        <p:nvSpPr>
          <p:cNvPr id="17" name="矩形 2"/>
          <p:cNvSpPr>
            <a:spLocks noChangeArrowheads="1"/>
          </p:cNvSpPr>
          <p:nvPr/>
        </p:nvSpPr>
        <p:spPr bwMode="auto">
          <a:xfrm>
            <a:off x="1133835" y="5661248"/>
            <a:ext cx="93546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en-US" altLang="zh-CN" sz="2400" dirty="0">
                <a:solidFill>
                  <a:srgbClr val="008080"/>
                </a:solidFill>
                <a:latin typeface="微软雅黑" pitchFamily="34" charset="-122"/>
                <a:ea typeface="微软雅黑" pitchFamily="34" charset="-122"/>
              </a:rPr>
              <a:t>6</a:t>
            </a:r>
            <a:r>
              <a:rPr lang="zh-CN" altLang="en-US" sz="2400" dirty="0">
                <a:solidFill>
                  <a:srgbClr val="008080"/>
                </a:solidFill>
                <a:latin typeface="微软雅黑" pitchFamily="34" charset="-122"/>
                <a:ea typeface="微软雅黑" pitchFamily="34" charset="-122"/>
              </a:rPr>
              <a:t>～</a:t>
            </a:r>
            <a:r>
              <a:rPr lang="en-US" altLang="zh-CN" sz="2400" dirty="0">
                <a:solidFill>
                  <a:srgbClr val="008080"/>
                </a:solidFill>
                <a:latin typeface="微软雅黑" pitchFamily="34" charset="-122"/>
                <a:ea typeface="微软雅黑" pitchFamily="34" charset="-122"/>
              </a:rPr>
              <a:t>8s</a:t>
            </a:r>
            <a:r>
              <a:rPr lang="zh-CN" altLang="en-US" sz="2400" dirty="0">
                <a:solidFill>
                  <a:srgbClr val="008080"/>
                </a:solidFill>
                <a:latin typeface="微软雅黑" pitchFamily="34" charset="-122"/>
                <a:ea typeface="微软雅黑" pitchFamily="34" charset="-122"/>
              </a:rPr>
              <a:t>物体做减速运动，但由于压力的接触面的粗糙程度不变，摩擦力不变，仍为</a:t>
            </a:r>
            <a:r>
              <a:rPr lang="en-US" altLang="zh-CN" sz="2400" dirty="0">
                <a:solidFill>
                  <a:srgbClr val="008080"/>
                </a:solidFill>
                <a:latin typeface="微软雅黑" pitchFamily="34" charset="-122"/>
                <a:ea typeface="微软雅黑" pitchFamily="34" charset="-122"/>
              </a:rPr>
              <a:t>3N</a:t>
            </a:r>
            <a:endParaRPr lang="zh-CN" altLang="en-US" sz="2400" dirty="0">
              <a:solidFill>
                <a:srgbClr val="008080"/>
              </a:solidFill>
              <a:latin typeface="微软雅黑" pitchFamily="34" charset="-122"/>
              <a:ea typeface="微软雅黑" pitchFamily="34" charset="-122"/>
            </a:endParaRPr>
          </a:p>
        </p:txBody>
      </p:sp>
      <p:grpSp>
        <p:nvGrpSpPr>
          <p:cNvPr id="18" name="组合 17"/>
          <p:cNvGrpSpPr/>
          <p:nvPr/>
        </p:nvGrpSpPr>
        <p:grpSpPr>
          <a:xfrm>
            <a:off x="5665001" y="3558788"/>
            <a:ext cx="5159375" cy="1994208"/>
            <a:chOff x="5665001" y="3558788"/>
            <a:chExt cx="5159375" cy="1994208"/>
          </a:xfrm>
        </p:grpSpPr>
        <p:pic>
          <p:nvPicPr>
            <p:cNvPr id="15" name="图片 -2147482470" descr="C:\Documents and Settings\Administrator\桌面\2020山西物理9.2补单片\W526.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rcRect r="-395" b="14410"/>
            <a:stretch>
              <a:fillRect/>
            </a:stretch>
          </p:blipFill>
          <p:spPr>
            <a:xfrm>
              <a:off x="5665001" y="3558788"/>
              <a:ext cx="5159375" cy="1617980"/>
            </a:xfrm>
            <a:prstGeom prst="rect">
              <a:avLst/>
            </a:prstGeom>
            <a:noFill/>
            <a:ln w="9525">
              <a:noFill/>
            </a:ln>
          </p:spPr>
        </p:pic>
        <p:sp>
          <p:nvSpPr>
            <p:cNvPr id="2" name="文本框 1"/>
            <p:cNvSpPr txBox="1"/>
            <p:nvPr/>
          </p:nvSpPr>
          <p:spPr>
            <a:xfrm>
              <a:off x="6528048" y="5152886"/>
              <a:ext cx="648072" cy="400110"/>
            </a:xfrm>
            <a:prstGeom prst="rect">
              <a:avLst/>
            </a:prstGeom>
            <a:noFill/>
          </p:spPr>
          <p:txBody>
            <a:bodyPr wrap="square" rtlCol="0">
              <a:spAutoFit/>
            </a:bodyPr>
            <a:lstStyle/>
            <a:p>
              <a:r>
                <a:rPr lang="zh-CN" altLang="en-US" sz="2000" dirty="0">
                  <a:latin typeface="微软雅黑" panose="020B0503020204020204" pitchFamily="34" charset="-122"/>
                  <a:ea typeface="微软雅黑" panose="020B0503020204020204" pitchFamily="34" charset="-122"/>
                </a:rPr>
                <a:t>图</a:t>
              </a:r>
              <a:r>
                <a:rPr lang="en-US" altLang="zh-CN" sz="2000" dirty="0">
                  <a:latin typeface="微软雅黑" panose="020B0503020204020204" pitchFamily="34" charset="-122"/>
                  <a:ea typeface="微软雅黑" panose="020B0503020204020204" pitchFamily="34" charset="-122"/>
                </a:rPr>
                <a:t>1</a:t>
              </a:r>
              <a:endParaRPr lang="zh-CN" altLang="en-US" sz="2000" dirty="0">
                <a:latin typeface="微软雅黑" panose="020B0503020204020204" pitchFamily="34" charset="-122"/>
                <a:ea typeface="微软雅黑" panose="020B0503020204020204" pitchFamily="34" charset="-122"/>
              </a:endParaRPr>
            </a:p>
          </p:txBody>
        </p:sp>
        <p:sp>
          <p:nvSpPr>
            <p:cNvPr id="19" name="文本框 18"/>
            <p:cNvSpPr txBox="1"/>
            <p:nvPr/>
          </p:nvSpPr>
          <p:spPr>
            <a:xfrm>
              <a:off x="9192344" y="5152886"/>
              <a:ext cx="648072" cy="400110"/>
            </a:xfrm>
            <a:prstGeom prst="rect">
              <a:avLst/>
            </a:prstGeom>
            <a:noFill/>
          </p:spPr>
          <p:txBody>
            <a:bodyPr wrap="square" rtlCol="0">
              <a:spAutoFit/>
            </a:bodyPr>
            <a:lstStyle/>
            <a:p>
              <a:r>
                <a:rPr lang="zh-CN" altLang="en-US" sz="2000" dirty="0">
                  <a:latin typeface="微软雅黑" panose="020B0503020204020204" pitchFamily="34" charset="-122"/>
                  <a:ea typeface="微软雅黑" panose="020B0503020204020204" pitchFamily="34" charset="-122"/>
                </a:rPr>
                <a:t>图</a:t>
              </a:r>
              <a:r>
                <a:rPr lang="en-US" altLang="zh-CN" sz="2000" dirty="0">
                  <a:latin typeface="微软雅黑" panose="020B0503020204020204" pitchFamily="34" charset="-122"/>
                  <a:ea typeface="微软雅黑" panose="020B0503020204020204" pitchFamily="34" charset="-122"/>
                </a:rPr>
                <a:t>2</a:t>
              </a:r>
              <a:endParaRPr lang="zh-CN" altLang="en-US" sz="2000" dirty="0">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80691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6" grpId="0"/>
      <p:bldP spid="1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268760"/>
            <a:ext cx="9745744" cy="26015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solidFill>
                  <a:srgbClr val="008080"/>
                </a:solidFill>
                <a:latin typeface="微软雅黑" pitchFamily="34" charset="-122"/>
                <a:ea typeface="微软雅黑" pitchFamily="34" charset="-122"/>
              </a:rPr>
              <a:t>例</a:t>
            </a:r>
            <a:r>
              <a:rPr lang="en-US" altLang="zh-CN" sz="2800" dirty="0">
                <a:solidFill>
                  <a:srgbClr val="008080"/>
                </a:solidFill>
                <a:latin typeface="微软雅黑" pitchFamily="34" charset="-122"/>
                <a:ea typeface="微软雅黑" pitchFamily="34" charset="-122"/>
              </a:rPr>
              <a:t>3   </a:t>
            </a:r>
            <a:r>
              <a:rPr lang="zh-CN" altLang="en-US" sz="2800" dirty="0">
                <a:latin typeface="微软雅黑" pitchFamily="34" charset="-122"/>
                <a:ea typeface="微软雅黑" pitchFamily="34" charset="-122"/>
              </a:rPr>
              <a:t>如图所示，小翔站在滑板车上水平向左运动，不再蹬地后，最终会停止下来。将小翔和滑板车看作一个物体，请画出此过程中该物体所受力的示意图</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力的作用点画在重心</a:t>
            </a:r>
            <a:r>
              <a:rPr lang="en-US" altLang="zh-CN" sz="2800" dirty="0">
                <a:latin typeface="微软雅黑" pitchFamily="34" charset="-122"/>
                <a:ea typeface="微软雅黑" pitchFamily="34" charset="-122"/>
              </a:rPr>
              <a:t>O</a:t>
            </a:r>
            <a:r>
              <a:rPr lang="zh-CN" altLang="en-US" sz="2800" dirty="0">
                <a:latin typeface="微软雅黑" pitchFamily="34" charset="-122"/>
                <a:ea typeface="微软雅黑" pitchFamily="34" charset="-122"/>
              </a:rPr>
              <a:t>点上</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20" name="图片 -2147482505" descr="C:\Documents and Settings\Administrator\桌面\2020山西物理9.2补单片\W518.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4340225" y="3619500"/>
            <a:ext cx="2755265" cy="2330450"/>
          </a:xfrm>
          <a:prstGeom prst="rect">
            <a:avLst/>
          </a:prstGeom>
          <a:noFill/>
          <a:ln w="9525">
            <a:noFill/>
          </a:ln>
        </p:spPr>
      </p:pic>
      <p:cxnSp>
        <p:nvCxnSpPr>
          <p:cNvPr id="21" name="直接箭头连接符 20"/>
          <p:cNvCxnSpPr/>
          <p:nvPr/>
        </p:nvCxnSpPr>
        <p:spPr>
          <a:xfrm flipH="1">
            <a:off x="5915660" y="4765675"/>
            <a:ext cx="635" cy="979170"/>
          </a:xfrm>
          <a:prstGeom prst="straightConnector1">
            <a:avLst/>
          </a:prstGeom>
          <a:ln w="28575" cmpd="sng">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22" name="文本框 21"/>
          <p:cNvSpPr txBox="1"/>
          <p:nvPr/>
        </p:nvSpPr>
        <p:spPr>
          <a:xfrm>
            <a:off x="6174105" y="5271135"/>
            <a:ext cx="519430" cy="460375"/>
          </a:xfrm>
          <a:prstGeom prst="rect">
            <a:avLst/>
          </a:prstGeom>
          <a:noFill/>
        </p:spPr>
        <p:txBody>
          <a:bodyPr wrap="square" rtlCol="0">
            <a:spAutoFit/>
          </a:bodyPr>
          <a:lstStyle/>
          <a:p>
            <a:r>
              <a:rPr lang="en-US" altLang="zh-CN" sz="2400" i="1">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p>
        </p:txBody>
      </p:sp>
      <p:sp>
        <p:nvSpPr>
          <p:cNvPr id="23" name="文本框 22"/>
          <p:cNvSpPr txBox="1"/>
          <p:nvPr/>
        </p:nvSpPr>
        <p:spPr>
          <a:xfrm>
            <a:off x="5953760" y="3481070"/>
            <a:ext cx="571500" cy="460375"/>
          </a:xfrm>
          <a:prstGeom prst="rect">
            <a:avLst/>
          </a:prstGeom>
          <a:noFill/>
        </p:spPr>
        <p:txBody>
          <a:bodyPr wrap="square" rtlCol="0">
            <a:spAutoFit/>
          </a:bodyPr>
          <a:lstStyle/>
          <a:p>
            <a:r>
              <a:rPr lang="en-US" altLang="zh-CN" sz="2400" i="1">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r>
              <a:rPr lang="en-US" altLang="zh-CN" sz="2400" i="1" baseline="-2500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N</a:t>
            </a:r>
          </a:p>
        </p:txBody>
      </p:sp>
      <p:cxnSp>
        <p:nvCxnSpPr>
          <p:cNvPr id="24" name="直接箭头连接符 23"/>
          <p:cNvCxnSpPr/>
          <p:nvPr/>
        </p:nvCxnSpPr>
        <p:spPr>
          <a:xfrm>
            <a:off x="5911850" y="3790950"/>
            <a:ext cx="0" cy="1000800"/>
          </a:xfrm>
          <a:prstGeom prst="straightConnector1">
            <a:avLst/>
          </a:prstGeom>
          <a:ln w="28575" cmpd="sng">
            <a:solidFill>
              <a:srgbClr val="FF0000"/>
            </a:solidFill>
            <a:prstDash val="solid"/>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5" name="直接箭头连接符 24"/>
          <p:cNvCxnSpPr/>
          <p:nvPr/>
        </p:nvCxnSpPr>
        <p:spPr>
          <a:xfrm>
            <a:off x="5935345" y="4799965"/>
            <a:ext cx="942340" cy="0"/>
          </a:xfrm>
          <a:prstGeom prst="straightConnector1">
            <a:avLst/>
          </a:prstGeom>
          <a:ln w="28575">
            <a:solidFill>
              <a:srgbClr val="FF0000"/>
            </a:solidFill>
            <a:tailEnd type="triangle" w="med" len="med"/>
          </a:ln>
        </p:spPr>
        <p:style>
          <a:lnRef idx="1">
            <a:schemeClr val="accent6"/>
          </a:lnRef>
          <a:fillRef idx="0">
            <a:schemeClr val="accent6"/>
          </a:fillRef>
          <a:effectRef idx="0">
            <a:schemeClr val="accent6"/>
          </a:effectRef>
          <a:fontRef idx="minor">
            <a:schemeClr val="tx1"/>
          </a:fontRef>
        </p:style>
      </p:cxnSp>
      <p:sp>
        <p:nvSpPr>
          <p:cNvPr id="26" name="文本框 25"/>
          <p:cNvSpPr txBox="1"/>
          <p:nvPr/>
        </p:nvSpPr>
        <p:spPr>
          <a:xfrm>
            <a:off x="6820535" y="4570095"/>
            <a:ext cx="519430" cy="460375"/>
          </a:xfrm>
          <a:prstGeom prst="rect">
            <a:avLst/>
          </a:prstGeom>
          <a:noFill/>
        </p:spPr>
        <p:txBody>
          <a:bodyPr wrap="square" rtlCol="0">
            <a:spAutoFit/>
          </a:bodyPr>
          <a:lstStyle/>
          <a:p>
            <a:r>
              <a:rPr lang="en-US" altLang="zh-CN" sz="2400" i="1">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p>
        </p:txBody>
      </p:sp>
      <p:sp>
        <p:nvSpPr>
          <p:cNvPr id="27" name="椭圆 26"/>
          <p:cNvSpPr/>
          <p:nvPr/>
        </p:nvSpPr>
        <p:spPr>
          <a:xfrm>
            <a:off x="1775520" y="2059099"/>
            <a:ext cx="2952328" cy="523754"/>
          </a:xfrm>
          <a:prstGeom prst="ellipse">
            <a:avLst/>
          </a:prstGeom>
          <a:noFill/>
          <a:ln w="28575">
            <a:solidFill>
              <a:srgbClr val="0080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
          <p:cNvSpPr>
            <a:spLocks noChangeArrowheads="1"/>
          </p:cNvSpPr>
          <p:nvPr/>
        </p:nvSpPr>
        <p:spPr bwMode="auto">
          <a:xfrm>
            <a:off x="1993527" y="3209893"/>
            <a:ext cx="2802293" cy="58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水平方向受摩擦力</a:t>
            </a:r>
          </a:p>
        </p:txBody>
      </p:sp>
      <p:cxnSp>
        <p:nvCxnSpPr>
          <p:cNvPr id="29" name="直接箭头连接符 28"/>
          <p:cNvCxnSpPr/>
          <p:nvPr/>
        </p:nvCxnSpPr>
        <p:spPr>
          <a:xfrm flipH="1">
            <a:off x="2351584" y="2566683"/>
            <a:ext cx="540060" cy="806509"/>
          </a:xfrm>
          <a:prstGeom prst="straightConnector1">
            <a:avLst/>
          </a:prstGeom>
          <a:ln w="28575">
            <a:solidFill>
              <a:srgbClr val="00808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16689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500"/>
                                        <p:tgtEl>
                                          <p:spTgt spid="2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fade">
                                      <p:cBhvr>
                                        <p:cTn id="11" dur="500"/>
                                        <p:tgtEl>
                                          <p:spTgt spid="29"/>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nodeType="click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blinds(horizontal)">
                                      <p:cBhvr>
                                        <p:cTn id="20" dur="500"/>
                                        <p:tgtEl>
                                          <p:spTgt spid="21"/>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linds(horizontal)">
                                      <p:cBhvr>
                                        <p:cTn id="25" dur="500"/>
                                        <p:tgtEl>
                                          <p:spTgt spid="22"/>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nodeType="click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blinds(horizontal)">
                                      <p:cBhvr>
                                        <p:cTn id="30" dur="500"/>
                                        <p:tgtEl>
                                          <p:spTgt spid="24"/>
                                        </p:tgtEl>
                                      </p:cBhvr>
                                    </p:animEffect>
                                  </p:childTnLst>
                                </p:cTn>
                              </p:par>
                            </p:childTnLst>
                          </p:cTn>
                        </p:par>
                      </p:childTnLst>
                    </p:cTn>
                  </p:par>
                  <p:par>
                    <p:cTn id="31" fill="hold">
                      <p:stCondLst>
                        <p:cond delay="indefinite"/>
                      </p:stCondLst>
                      <p:childTnLst>
                        <p:par>
                          <p:cTn id="32" fill="hold">
                            <p:stCondLst>
                              <p:cond delay="0"/>
                            </p:stCondLst>
                            <p:childTnLst>
                              <p:par>
                                <p:cTn id="33" presetID="3" presetClass="entr" presetSubtype="10"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blinds(horizontal)">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3" presetClass="entr" presetSubtype="10" fill="hold" nodeType="click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blinds(horizontal)">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3" presetClass="entr" presetSubtype="1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blinds(horizontal)">
                                      <p:cBhvr>
                                        <p:cTn id="45"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2" grpId="1"/>
      <p:bldP spid="23" grpId="0"/>
      <p:bldP spid="23" grpId="1"/>
      <p:bldP spid="26" grpId="0"/>
      <p:bldP spid="26" grpId="1"/>
      <p:bldP spid="27" grpId="0" animBg="1"/>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101600" y="404813"/>
            <a:ext cx="4295775" cy="523875"/>
            <a:chOff x="0" y="623478"/>
            <a:chExt cx="3786638" cy="459735"/>
          </a:xfrm>
        </p:grpSpPr>
        <p:grpSp>
          <p:nvGrpSpPr>
            <p:cNvPr id="3" name="组合 20"/>
            <p:cNvGrpSpPr>
              <a:grpSpLocks/>
            </p:cNvGrpSpPr>
            <p:nvPr/>
          </p:nvGrpSpPr>
          <p:grpSpPr bwMode="auto">
            <a:xfrm>
              <a:off x="0" y="678733"/>
              <a:ext cx="771176" cy="347209"/>
              <a:chOff x="0" y="537328"/>
              <a:chExt cx="771176" cy="347209"/>
            </a:xfrm>
          </p:grpSpPr>
          <p:sp>
            <p:nvSpPr>
              <p:cNvPr id="5" name="矩形 4"/>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 name="矩形 5"/>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4"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重点实验突破</a:t>
              </a:r>
            </a:p>
          </p:txBody>
        </p:sp>
      </p:grpSp>
      <p:sp>
        <p:nvSpPr>
          <p:cNvPr id="7" name="TextBox 2"/>
          <p:cNvSpPr txBox="1">
            <a:spLocks noChangeArrowheads="1"/>
          </p:cNvSpPr>
          <p:nvPr/>
        </p:nvSpPr>
        <p:spPr bwMode="auto">
          <a:xfrm>
            <a:off x="3383840" y="1412364"/>
            <a:ext cx="5782352" cy="523220"/>
          </a:xfrm>
          <a:prstGeom prst="rect">
            <a:avLst/>
          </a:prstGeom>
          <a:noFill/>
          <a:ln w="25400">
            <a:noFill/>
            <a:miter lim="800000"/>
            <a:headEnd/>
            <a:tailEnd/>
          </a:ln>
        </p:spPr>
        <p:txBody>
          <a:bodyPr wrap="none">
            <a:spAutoFit/>
          </a:bodyPr>
          <a:lstStyle/>
          <a:p>
            <a:r>
              <a:rPr lang="zh-CN" altLang="en-US" sz="2800" dirty="0">
                <a:solidFill>
                  <a:srgbClr val="008080"/>
                </a:solidFill>
                <a:latin typeface="微软雅黑" pitchFamily="34" charset="-122"/>
                <a:ea typeface="微软雅黑" pitchFamily="34" charset="-122"/>
              </a:rPr>
              <a:t>实验一  探究阻力对物体运动的影响</a:t>
            </a:r>
          </a:p>
        </p:txBody>
      </p:sp>
      <p:sp>
        <p:nvSpPr>
          <p:cNvPr id="8" name="文本框 1"/>
          <p:cNvSpPr txBox="1">
            <a:spLocks noChangeArrowheads="1"/>
          </p:cNvSpPr>
          <p:nvPr/>
        </p:nvSpPr>
        <p:spPr bwMode="auto">
          <a:xfrm>
            <a:off x="674688" y="2314192"/>
            <a:ext cx="3384550" cy="523875"/>
          </a:xfrm>
          <a:prstGeom prst="rect">
            <a:avLst/>
          </a:prstGeom>
          <a:noFill/>
          <a:ln w="9525">
            <a:noFill/>
            <a:miter lim="800000"/>
            <a:headEnd/>
            <a:tailEnd/>
          </a:ln>
        </p:spPr>
        <p:txBody>
          <a:bodyPr>
            <a:spAutoFit/>
          </a:bodyPr>
          <a:lstStyle/>
          <a:p>
            <a:r>
              <a:rPr lang="en-US" altLang="zh-CN" sz="2800" dirty="0">
                <a:solidFill>
                  <a:srgbClr val="008080"/>
                </a:solidFill>
                <a:latin typeface="微软雅黑" pitchFamily="34" charset="-122"/>
                <a:ea typeface="微软雅黑" pitchFamily="34" charset="-122"/>
              </a:rPr>
              <a:t>【</a:t>
            </a:r>
            <a:r>
              <a:rPr lang="zh-CN" altLang="en-US" sz="2800" dirty="0">
                <a:solidFill>
                  <a:srgbClr val="008080"/>
                </a:solidFill>
                <a:latin typeface="微软雅黑" pitchFamily="34" charset="-122"/>
                <a:ea typeface="微软雅黑" pitchFamily="34" charset="-122"/>
              </a:rPr>
              <a:t>设计和进行实验</a:t>
            </a:r>
            <a:r>
              <a:rPr lang="en-US" altLang="zh-CN" sz="2800" dirty="0">
                <a:solidFill>
                  <a:srgbClr val="008080"/>
                </a:solidFill>
                <a:latin typeface="微软雅黑" pitchFamily="34" charset="-122"/>
                <a:ea typeface="微软雅黑" pitchFamily="34" charset="-122"/>
              </a:rPr>
              <a:t>】</a:t>
            </a:r>
            <a:endParaRPr lang="zh-CN" altLang="en-US" sz="2800" dirty="0">
              <a:solidFill>
                <a:srgbClr val="008080"/>
              </a:solidFill>
              <a:latin typeface="微软雅黑" pitchFamily="34" charset="-122"/>
              <a:ea typeface="微软雅黑" pitchFamily="34" charset="-122"/>
            </a:endParaRPr>
          </a:p>
        </p:txBody>
      </p:sp>
      <p:sp>
        <p:nvSpPr>
          <p:cNvPr id="9" name="矩形 8"/>
          <p:cNvSpPr/>
          <p:nvPr/>
        </p:nvSpPr>
        <p:spPr>
          <a:xfrm>
            <a:off x="839416" y="2922798"/>
            <a:ext cx="10225135" cy="3323987"/>
          </a:xfrm>
          <a:prstGeom prst="rect">
            <a:avLst/>
          </a:prstGeom>
        </p:spPr>
        <p:txBody>
          <a:bodyPr wrap="square">
            <a:spAutoFit/>
          </a:bodyPr>
          <a:lstStyle/>
          <a:p>
            <a:pPr>
              <a:lnSpc>
                <a:spcPct val="150000"/>
              </a:lnSpc>
            </a:pPr>
            <a:r>
              <a:rPr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altLang="zh-CN" sz="2800" dirty="0">
                <a:latin typeface="微软雅黑" panose="020B0503020204020204" pitchFamily="34" charset="-122"/>
                <a:ea typeface="微软雅黑" panose="020B0503020204020204" pitchFamily="34" charset="-122"/>
                <a:cs typeface="Times New Roman" panose="02020603050405020304" pitchFamily="18" charset="0"/>
              </a:rPr>
              <a:t>让同一小车从同一斜面同一高度处释放的目的</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r>
              <a:rPr altLang="zh-CN" sz="2800" dirty="0" err="1">
                <a:latin typeface="微软雅黑" panose="020B0503020204020204" pitchFamily="34" charset="-122"/>
                <a:ea typeface="微软雅黑" panose="020B0503020204020204" pitchFamily="34" charset="-122"/>
                <a:cs typeface="Times New Roman" panose="02020603050405020304" pitchFamily="18" charset="0"/>
              </a:rPr>
              <a:t>控制小车到达斜面底端的</a:t>
            </a:r>
            <a:r>
              <a:rPr altLang="zh-CN" sz="2800" dirty="0" err="1">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速度</a:t>
            </a:r>
            <a:r>
              <a:rPr altLang="zh-CN" sz="2800" dirty="0" err="1">
                <a:latin typeface="微软雅黑" panose="020B0503020204020204" pitchFamily="34" charset="-122"/>
                <a:ea typeface="微软雅黑" panose="020B0503020204020204" pitchFamily="34" charset="-122"/>
                <a:cs typeface="Times New Roman" panose="02020603050405020304" pitchFamily="18" charset="0"/>
              </a:rPr>
              <a:t>相同</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altLang="zh-CN" sz="2800" dirty="0">
                <a:latin typeface="微软雅黑" panose="020B0503020204020204" pitchFamily="34" charset="-122"/>
                <a:ea typeface="微软雅黑" panose="020B0503020204020204" pitchFamily="34" charset="-122"/>
                <a:cs typeface="Times New Roman" panose="02020603050405020304" pitchFamily="18" charset="0"/>
              </a:rPr>
              <a:t>改变小车运动时受到阻力大小</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altLang="zh-CN" sz="2800" dirty="0" err="1">
                <a:latin typeface="微软雅黑" panose="020B0503020204020204" pitchFamily="34" charset="-122"/>
                <a:ea typeface="微软雅黑" panose="020B0503020204020204" pitchFamily="34" charset="-122"/>
                <a:cs typeface="Times New Roman" panose="02020603050405020304" pitchFamily="18" charset="0"/>
              </a:rPr>
              <a:t>的方法</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r>
              <a:rPr altLang="zh-CN" sz="2800" dirty="0" err="1">
                <a:latin typeface="微软雅黑" panose="020B0503020204020204" pitchFamily="34" charset="-122"/>
                <a:ea typeface="微软雅黑" panose="020B0503020204020204" pitchFamily="34" charset="-122"/>
                <a:cs typeface="Times New Roman" panose="02020603050405020304" pitchFamily="18" charset="0"/>
              </a:rPr>
              <a:t>在水平桌面上铺</a:t>
            </a:r>
            <a:r>
              <a:rPr altLang="zh-CN" sz="2800" dirty="0" err="1">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粗糙程</a:t>
            </a:r>
            <a:endParaRPr lang="en-US" altLang="zh-CN"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altLang="zh-CN" sz="2800" dirty="0" err="1">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度不同</a:t>
            </a:r>
            <a:r>
              <a:rPr altLang="zh-CN" sz="2800" dirty="0" err="1">
                <a:latin typeface="微软雅黑" panose="020B0503020204020204" pitchFamily="34" charset="-122"/>
                <a:ea typeface="微软雅黑" panose="020B0503020204020204" pitchFamily="34" charset="-122"/>
                <a:cs typeface="Times New Roman" panose="02020603050405020304" pitchFamily="18" charset="0"/>
              </a:rPr>
              <a:t>的材料</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grpSp>
        <p:nvGrpSpPr>
          <p:cNvPr id="17" name="Group 27"/>
          <p:cNvGrpSpPr>
            <a:grpSpLocks/>
          </p:cNvGrpSpPr>
          <p:nvPr/>
        </p:nvGrpSpPr>
        <p:grpSpPr bwMode="auto">
          <a:xfrm>
            <a:off x="6312024" y="3789040"/>
            <a:ext cx="5008033" cy="2173288"/>
            <a:chOff x="443" y="2249"/>
            <a:chExt cx="2366" cy="1369"/>
          </a:xfrm>
        </p:grpSpPr>
        <p:pic>
          <p:nvPicPr>
            <p:cNvPr id="18"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b="73988"/>
            <a:stretch>
              <a:fillRect/>
            </a:stretch>
          </p:blipFill>
          <p:spPr bwMode="auto">
            <a:xfrm>
              <a:off x="443" y="2345"/>
              <a:ext cx="2337" cy="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t="37392" b="33347"/>
            <a:stretch>
              <a:fillRect/>
            </a:stretch>
          </p:blipFill>
          <p:spPr bwMode="auto">
            <a:xfrm>
              <a:off x="443" y="2993"/>
              <a:ext cx="2366" cy="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TextBox 16"/>
            <p:cNvSpPr>
              <a:spLocks noChangeArrowheads="1"/>
            </p:cNvSpPr>
            <p:nvPr/>
          </p:nvSpPr>
          <p:spPr bwMode="auto">
            <a:xfrm>
              <a:off x="2047" y="2249"/>
              <a:ext cx="572" cy="252"/>
            </a:xfrm>
            <a:custGeom>
              <a:avLst/>
              <a:gdLst>
                <a:gd name="T0" fmla="*/ 0 w 1861463"/>
                <a:gd name="T1" fmla="*/ 0 h 635675"/>
                <a:gd name="T2" fmla="*/ 0 w 1861463"/>
                <a:gd name="T3" fmla="*/ 0 h 635675"/>
                <a:gd name="T4" fmla="*/ 0 w 1861463"/>
                <a:gd name="T5" fmla="*/ 0 h 635675"/>
                <a:gd name="T6" fmla="*/ 0 w 1861463"/>
                <a:gd name="T7" fmla="*/ 0 h 635675"/>
                <a:gd name="T8" fmla="*/ 0 60000 65536"/>
                <a:gd name="T9" fmla="*/ 5898240 60000 65536"/>
                <a:gd name="T10" fmla="*/ 11796480 60000 65536"/>
                <a:gd name="T11" fmla="*/ 17694720 60000 65536"/>
                <a:gd name="T12" fmla="*/ 0 w 1861463"/>
                <a:gd name="T13" fmla="*/ 0 h 635675"/>
                <a:gd name="T14" fmla="*/ 1861463 w 1861463"/>
                <a:gd name="T15" fmla="*/ 635675 h 635675"/>
              </a:gdLst>
              <a:ahLst/>
              <a:cxnLst>
                <a:cxn ang="T8">
                  <a:pos x="T0" y="T1"/>
                </a:cxn>
                <a:cxn ang="T9">
                  <a:pos x="T2" y="T3"/>
                </a:cxn>
                <a:cxn ang="T10">
                  <a:pos x="T4" y="T5"/>
                </a:cxn>
                <a:cxn ang="T11">
                  <a:pos x="T6" y="T7"/>
                </a:cxn>
              </a:cxnLst>
              <a:rect l="T12" t="T13" r="T14" b="T15"/>
              <a:pathLst>
                <a:path w="1861463" h="635675">
                  <a:moveTo>
                    <a:pt x="0" y="0"/>
                  </a:moveTo>
                  <a:lnTo>
                    <a:pt x="1755515" y="0"/>
                  </a:lnTo>
                  <a:lnTo>
                    <a:pt x="1861463" y="105948"/>
                  </a:lnTo>
                  <a:lnTo>
                    <a:pt x="1861463" y="635675"/>
                  </a:lnTo>
                  <a:lnTo>
                    <a:pt x="0" y="635675"/>
                  </a:lnTo>
                  <a:lnTo>
                    <a:pt x="0" y="0"/>
                  </a:lnTo>
                  <a:close/>
                </a:path>
              </a:pathLst>
            </a:custGeom>
            <a:noFill/>
            <a:ln>
              <a:noFill/>
            </a:ln>
          </p:spPr>
          <p:style>
            <a:lnRef idx="2">
              <a:schemeClr val="accent6"/>
            </a:lnRef>
            <a:fillRef idx="1">
              <a:schemeClr val="lt1"/>
            </a:fillRef>
            <a:effectRef idx="0">
              <a:schemeClr val="accent6"/>
            </a:effectRef>
            <a:fontRef idx="minor">
              <a:schemeClr val="dk1"/>
            </a:fontRef>
          </p:style>
          <p:txBody>
            <a:bodyPr wrap="none">
              <a:spAutoFit/>
            </a:bodyPr>
            <a:lstStyle/>
            <a:p>
              <a:pPr>
                <a:buFontTx/>
                <a:buNone/>
              </a:pPr>
              <a:r>
                <a:rPr lang="zh-CN" altLang="en-US" sz="2000" dirty="0">
                  <a:solidFill>
                    <a:srgbClr val="000000"/>
                  </a:solidFill>
                  <a:latin typeface="微软雅黑" pitchFamily="34" charset="-122"/>
                  <a:ea typeface="微软雅黑" pitchFamily="34" charset="-122"/>
                </a:rPr>
                <a:t>棉布表面</a:t>
              </a:r>
            </a:p>
          </p:txBody>
        </p:sp>
        <p:sp>
          <p:nvSpPr>
            <p:cNvPr id="21" name="TextBox 17"/>
            <p:cNvSpPr>
              <a:spLocks noChangeArrowheads="1"/>
            </p:cNvSpPr>
            <p:nvPr/>
          </p:nvSpPr>
          <p:spPr bwMode="auto">
            <a:xfrm>
              <a:off x="2052" y="2883"/>
              <a:ext cx="572" cy="252"/>
            </a:xfrm>
            <a:custGeom>
              <a:avLst/>
              <a:gdLst>
                <a:gd name="T0" fmla="*/ 0 w 1861463"/>
                <a:gd name="T1" fmla="*/ 0 h 635675"/>
                <a:gd name="T2" fmla="*/ 0 w 1861463"/>
                <a:gd name="T3" fmla="*/ 0 h 635675"/>
                <a:gd name="T4" fmla="*/ 0 w 1861463"/>
                <a:gd name="T5" fmla="*/ 0 h 635675"/>
                <a:gd name="T6" fmla="*/ 0 w 1861463"/>
                <a:gd name="T7" fmla="*/ 0 h 635675"/>
                <a:gd name="T8" fmla="*/ 0 60000 65536"/>
                <a:gd name="T9" fmla="*/ 5898240 60000 65536"/>
                <a:gd name="T10" fmla="*/ 11796480 60000 65536"/>
                <a:gd name="T11" fmla="*/ 17694720 60000 65536"/>
                <a:gd name="T12" fmla="*/ 0 w 1861463"/>
                <a:gd name="T13" fmla="*/ 0 h 635675"/>
                <a:gd name="T14" fmla="*/ 1861463 w 1861463"/>
                <a:gd name="T15" fmla="*/ 635675 h 635675"/>
              </a:gdLst>
              <a:ahLst/>
              <a:cxnLst>
                <a:cxn ang="T8">
                  <a:pos x="T0" y="T1"/>
                </a:cxn>
                <a:cxn ang="T9">
                  <a:pos x="T2" y="T3"/>
                </a:cxn>
                <a:cxn ang="T10">
                  <a:pos x="T4" y="T5"/>
                </a:cxn>
                <a:cxn ang="T11">
                  <a:pos x="T6" y="T7"/>
                </a:cxn>
              </a:cxnLst>
              <a:rect l="T12" t="T13" r="T14" b="T15"/>
              <a:pathLst>
                <a:path w="1861463" h="635675">
                  <a:moveTo>
                    <a:pt x="0" y="0"/>
                  </a:moveTo>
                  <a:lnTo>
                    <a:pt x="1755515" y="0"/>
                  </a:lnTo>
                  <a:lnTo>
                    <a:pt x="1861463" y="105948"/>
                  </a:lnTo>
                  <a:lnTo>
                    <a:pt x="1861463" y="635675"/>
                  </a:lnTo>
                  <a:lnTo>
                    <a:pt x="0" y="635675"/>
                  </a:lnTo>
                  <a:lnTo>
                    <a:pt x="0" y="0"/>
                  </a:lnTo>
                  <a:close/>
                </a:path>
              </a:pathLst>
            </a:custGeom>
            <a:noFill/>
            <a:ln>
              <a:noFill/>
            </a:ln>
          </p:spPr>
          <p:style>
            <a:lnRef idx="2">
              <a:schemeClr val="accent6"/>
            </a:lnRef>
            <a:fillRef idx="1">
              <a:schemeClr val="lt1"/>
            </a:fillRef>
            <a:effectRef idx="0">
              <a:schemeClr val="accent6"/>
            </a:effectRef>
            <a:fontRef idx="minor">
              <a:schemeClr val="dk1"/>
            </a:fontRef>
          </p:style>
          <p:txBody>
            <a:bodyPr wrap="none">
              <a:spAutoFit/>
            </a:bodyPr>
            <a:lstStyle/>
            <a:p>
              <a:pPr>
                <a:buFontTx/>
                <a:buNone/>
              </a:pPr>
              <a:r>
                <a:rPr lang="zh-CN" altLang="en-US" sz="2000" dirty="0">
                  <a:solidFill>
                    <a:srgbClr val="000000"/>
                  </a:solidFill>
                  <a:latin typeface="微软雅黑" pitchFamily="34" charset="-122"/>
                  <a:ea typeface="微软雅黑" pitchFamily="34" charset="-122"/>
                </a:rPr>
                <a:t>木板表面</a:t>
              </a:r>
            </a:p>
          </p:txBody>
        </p:sp>
      </p:grpSp>
    </p:spTree>
    <p:extLst>
      <p:ext uri="{BB962C8B-B14F-4D97-AF65-F5344CB8AC3E}">
        <p14:creationId xmlns:p14="http://schemas.microsoft.com/office/powerpoint/2010/main" val="13909409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a:grpSpLocks/>
          </p:cNvGrpSpPr>
          <p:nvPr/>
        </p:nvGrpSpPr>
        <p:grpSpPr bwMode="auto">
          <a:xfrm>
            <a:off x="-101600" y="404813"/>
            <a:ext cx="4295775" cy="523875"/>
            <a:chOff x="0" y="623478"/>
            <a:chExt cx="3786638" cy="459735"/>
          </a:xfrm>
        </p:grpSpPr>
        <p:grpSp>
          <p:nvGrpSpPr>
            <p:cNvPr id="58" name="组合 20"/>
            <p:cNvGrpSpPr>
              <a:grpSpLocks/>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知识结构 </a:t>
              </a:r>
            </a:p>
          </p:txBody>
        </p:sp>
      </p:grpSp>
      <p:sp>
        <p:nvSpPr>
          <p:cNvPr id="55" name="MainIdea"/>
          <p:cNvSpPr/>
          <p:nvPr/>
        </p:nvSpPr>
        <p:spPr>
          <a:xfrm>
            <a:off x="4901784" y="3086735"/>
            <a:ext cx="1793240" cy="1082040"/>
          </a:xfrm>
          <a:custGeom>
            <a:avLst/>
            <a:gdLst>
              <a:gd name="rtl" fmla="*/ 224960 w 1767760"/>
              <a:gd name="rtt" fmla="*/ 132240 h 547200"/>
              <a:gd name="rtr" fmla="*/ 1539760 w 1767760"/>
              <a:gd name="rtb" fmla="*/ 428640 h 547200"/>
            </a:gdLst>
            <a:ahLst/>
            <a:cxnLst/>
            <a:rect l="rtl" t="rtt" r="rtr" b="rtb"/>
            <a:pathLst>
              <a:path w="1767760" h="547200">
                <a:moveTo>
                  <a:pt x="273600" y="0"/>
                </a:moveTo>
                <a:lnTo>
                  <a:pt x="1494160" y="0"/>
                </a:lnTo>
                <a:cubicBezTo>
                  <a:pt x="1645269" y="0"/>
                  <a:pt x="1767760" y="122491"/>
                  <a:pt x="1767760" y="273600"/>
                </a:cubicBezTo>
                <a:cubicBezTo>
                  <a:pt x="1767760" y="424709"/>
                  <a:pt x="1645269" y="547200"/>
                  <a:pt x="1494160" y="547200"/>
                </a:cubicBezTo>
                <a:lnTo>
                  <a:pt x="273600" y="547200"/>
                </a:lnTo>
                <a:cubicBezTo>
                  <a:pt x="122491" y="547200"/>
                  <a:pt x="0" y="424709"/>
                  <a:pt x="0" y="273600"/>
                </a:cubicBezTo>
                <a:cubicBezTo>
                  <a:pt x="0" y="122491"/>
                  <a:pt x="122491" y="0"/>
                  <a:pt x="273600" y="0"/>
                </a:cubicBezTo>
                <a:close/>
              </a:path>
            </a:pathLst>
          </a:custGeom>
          <a:solidFill>
            <a:srgbClr val="FFFFFF"/>
          </a:solidFill>
          <a:ln w="30400" cap="flat">
            <a:solidFill>
              <a:srgbClr val="008080"/>
            </a:solidFill>
            <a:round/>
          </a:ln>
        </p:spPr>
        <p:txBody>
          <a:bodyPr wrap="none" lIns="0" tIns="0" rIns="0" bIns="22500" rtlCol="0" anchor="ctr"/>
          <a:lstStyle/>
          <a:p>
            <a:pPr algn="ctr"/>
            <a:r>
              <a:rPr sz="2800" b="1" dirty="0" err="1">
                <a:solidFill>
                  <a:srgbClr val="454545"/>
                </a:solidFill>
                <a:latin typeface="微软雅黑" panose="020B0503020204020204" pitchFamily="34" charset="-122"/>
                <a:ea typeface="微软雅黑" panose="020B0503020204020204" pitchFamily="34" charset="-122"/>
              </a:rPr>
              <a:t>运动和力</a:t>
            </a:r>
            <a:endParaRPr sz="2800" b="1" dirty="0">
              <a:solidFill>
                <a:srgbClr val="454545"/>
              </a:solidFill>
              <a:latin typeface="微软雅黑" panose="020B0503020204020204" pitchFamily="34" charset="-122"/>
              <a:ea typeface="微软雅黑" panose="020B0503020204020204" pitchFamily="34" charset="-122"/>
            </a:endParaRPr>
          </a:p>
        </p:txBody>
      </p:sp>
      <p:grpSp>
        <p:nvGrpSpPr>
          <p:cNvPr id="56" name="组合 55"/>
          <p:cNvGrpSpPr/>
          <p:nvPr/>
        </p:nvGrpSpPr>
        <p:grpSpPr>
          <a:xfrm>
            <a:off x="6735097" y="2300011"/>
            <a:ext cx="1612265" cy="1821815"/>
            <a:chOff x="10548" y="3398"/>
            <a:chExt cx="2539" cy="2869"/>
          </a:xfrm>
        </p:grpSpPr>
        <p:sp>
          <p:nvSpPr>
            <p:cNvPr id="62" name="MMConnector"/>
            <p:cNvSpPr/>
            <p:nvPr/>
          </p:nvSpPr>
          <p:spPr>
            <a:xfrm>
              <a:off x="10548" y="4802"/>
              <a:ext cx="989" cy="1465"/>
            </a:xfrm>
            <a:custGeom>
              <a:avLst/>
              <a:gdLst/>
              <a:ahLst/>
              <a:cxnLst/>
              <a:rect l="0" t="0" r="0" b="0"/>
              <a:pathLst>
                <a:path w="1025584" h="637503">
                  <a:moveTo>
                    <a:pt x="-202015" y="163734"/>
                  </a:moveTo>
                  <a:cubicBezTo>
                    <a:pt x="-216654" y="176084"/>
                    <a:pt x="-218371" y="193645"/>
                    <a:pt x="-208816" y="204724"/>
                  </a:cubicBezTo>
                  <a:cubicBezTo>
                    <a:pt x="-199262" y="215803"/>
                    <a:pt x="-181447" y="216900"/>
                    <a:pt x="-167272" y="204022"/>
                  </a:cubicBezTo>
                  <a:cubicBezTo>
                    <a:pt x="-153980" y="191946"/>
                    <a:pt x="-140688" y="179871"/>
                    <a:pt x="-127596" y="167630"/>
                  </a:cubicBezTo>
                  <a:cubicBezTo>
                    <a:pt x="-114504" y="155389"/>
                    <a:pt x="-101612" y="142982"/>
                    <a:pt x="-88826" y="130500"/>
                  </a:cubicBezTo>
                  <a:cubicBezTo>
                    <a:pt x="-76039" y="118018"/>
                    <a:pt x="-63358" y="105459"/>
                    <a:pt x="-50767" y="92844"/>
                  </a:cubicBezTo>
                  <a:cubicBezTo>
                    <a:pt x="-38176" y="80228"/>
                    <a:pt x="-25674" y="67555"/>
                    <a:pt x="-13224" y="54859"/>
                  </a:cubicBezTo>
                  <a:cubicBezTo>
                    <a:pt x="-773" y="42163"/>
                    <a:pt x="11625" y="29445"/>
                    <a:pt x="24005" y="16733"/>
                  </a:cubicBezTo>
                  <a:cubicBezTo>
                    <a:pt x="36384" y="4021"/>
                    <a:pt x="48743" y="-8684"/>
                    <a:pt x="61117" y="-21351"/>
                  </a:cubicBezTo>
                  <a:cubicBezTo>
                    <a:pt x="73490" y="-34019"/>
                    <a:pt x="85878" y="-46650"/>
                    <a:pt x="98312" y="-59212"/>
                  </a:cubicBezTo>
                  <a:cubicBezTo>
                    <a:pt x="110746" y="-71774"/>
                    <a:pt x="123227" y="-84269"/>
                    <a:pt x="135788" y="-96662"/>
                  </a:cubicBezTo>
                  <a:cubicBezTo>
                    <a:pt x="148348" y="-109056"/>
                    <a:pt x="160988" y="-121349"/>
                    <a:pt x="173739" y="-133507"/>
                  </a:cubicBezTo>
                  <a:cubicBezTo>
                    <a:pt x="186490" y="-145664"/>
                    <a:pt x="199353" y="-157687"/>
                    <a:pt x="212357" y="-169536"/>
                  </a:cubicBezTo>
                  <a:cubicBezTo>
                    <a:pt x="225362" y="-181386"/>
                    <a:pt x="238508" y="-193063"/>
                    <a:pt x="251826" y="-204526"/>
                  </a:cubicBezTo>
                  <a:cubicBezTo>
                    <a:pt x="265143" y="-215989"/>
                    <a:pt x="278632" y="-227238"/>
                    <a:pt x="292317" y="-238230"/>
                  </a:cubicBezTo>
                  <a:cubicBezTo>
                    <a:pt x="306002" y="-249221"/>
                    <a:pt x="319884" y="-259955"/>
                    <a:pt x="333985" y="-270383"/>
                  </a:cubicBezTo>
                  <a:cubicBezTo>
                    <a:pt x="348085" y="-280811"/>
                    <a:pt x="362404" y="-290934"/>
                    <a:pt x="376957" y="-300701"/>
                  </a:cubicBezTo>
                  <a:cubicBezTo>
                    <a:pt x="391510" y="-310469"/>
                    <a:pt x="406297" y="-319882"/>
                    <a:pt x="421326" y="-328890"/>
                  </a:cubicBezTo>
                  <a:cubicBezTo>
                    <a:pt x="436355" y="-337897"/>
                    <a:pt x="451625" y="-346500"/>
                    <a:pt x="467137" y="-354649"/>
                  </a:cubicBezTo>
                  <a:cubicBezTo>
                    <a:pt x="482649" y="-362799"/>
                    <a:pt x="498403" y="-370495"/>
                    <a:pt x="514382" y="-377696"/>
                  </a:cubicBezTo>
                  <a:cubicBezTo>
                    <a:pt x="530362" y="-384897"/>
                    <a:pt x="546567" y="-391602"/>
                    <a:pt x="562992" y="-397778"/>
                  </a:cubicBezTo>
                  <a:cubicBezTo>
                    <a:pt x="579417" y="-403953"/>
                    <a:pt x="596062" y="-409600"/>
                    <a:pt x="612840" y="-414693"/>
                  </a:cubicBezTo>
                  <a:cubicBezTo>
                    <a:pt x="629618" y="-419787"/>
                    <a:pt x="646528" y="-424329"/>
                    <a:pt x="663750" y="-428312"/>
                  </a:cubicBezTo>
                  <a:cubicBezTo>
                    <a:pt x="680971" y="-432295"/>
                    <a:pt x="698504" y="-435720"/>
                    <a:pt x="715511" y="-438579"/>
                  </a:cubicBezTo>
                  <a:cubicBezTo>
                    <a:pt x="732518" y="-441438"/>
                    <a:pt x="749000" y="-443730"/>
                    <a:pt x="767899" y="-445520"/>
                  </a:cubicBezTo>
                  <a:cubicBezTo>
                    <a:pt x="786797" y="-447310"/>
                    <a:pt x="808113" y="-448596"/>
                    <a:pt x="820690" y="-449230"/>
                  </a:cubicBezTo>
                  <a:cubicBezTo>
                    <a:pt x="833266" y="-449864"/>
                    <a:pt x="837103" y="-449844"/>
                    <a:pt x="840940" y="-449825"/>
                  </a:cubicBezTo>
                  <a:cubicBezTo>
                    <a:pt x="843676" y="-449811"/>
                    <a:pt x="845500" y="-451535"/>
                    <a:pt x="845500" y="-453625"/>
                  </a:cubicBezTo>
                  <a:cubicBezTo>
                    <a:pt x="845500" y="-455715"/>
                    <a:pt x="843674" y="-457311"/>
                    <a:pt x="840940" y="-457425"/>
                  </a:cubicBezTo>
                  <a:cubicBezTo>
                    <a:pt x="837079" y="-457586"/>
                    <a:pt x="833218" y="-457748"/>
                    <a:pt x="820506" y="-457574"/>
                  </a:cubicBezTo>
                  <a:cubicBezTo>
                    <a:pt x="807793" y="-457400"/>
                    <a:pt x="786228" y="-456890"/>
                    <a:pt x="767055" y="-455781"/>
                  </a:cubicBezTo>
                  <a:cubicBezTo>
                    <a:pt x="747882" y="-454672"/>
                    <a:pt x="731099" y="-452963"/>
                    <a:pt x="713742" y="-450697"/>
                  </a:cubicBezTo>
                  <a:cubicBezTo>
                    <a:pt x="696385" y="-448430"/>
                    <a:pt x="678452" y="-445605"/>
                    <a:pt x="660791" y="-442196"/>
                  </a:cubicBezTo>
                  <a:cubicBezTo>
                    <a:pt x="643129" y="-438788"/>
                    <a:pt x="625738" y="-434795"/>
                    <a:pt x="608442" y="-430230"/>
                  </a:cubicBezTo>
                  <a:cubicBezTo>
                    <a:pt x="591147" y="-425664"/>
                    <a:pt x="573946" y="-420524"/>
                    <a:pt x="556936" y="-414831"/>
                  </a:cubicBezTo>
                  <a:cubicBezTo>
                    <a:pt x="539925" y="-409137"/>
                    <a:pt x="523105" y="-402890"/>
                    <a:pt x="506487" y="-396123"/>
                  </a:cubicBezTo>
                  <a:cubicBezTo>
                    <a:pt x="489870" y="-389356"/>
                    <a:pt x="473456" y="-382070"/>
                    <a:pt x="457270" y="-374309"/>
                  </a:cubicBezTo>
                  <a:cubicBezTo>
                    <a:pt x="441083" y="-366548"/>
                    <a:pt x="425123" y="-358313"/>
                    <a:pt x="409398" y="-349655"/>
                  </a:cubicBezTo>
                  <a:cubicBezTo>
                    <a:pt x="393673" y="-340997"/>
                    <a:pt x="378183" y="-331917"/>
                    <a:pt x="362926" y="-322468"/>
                  </a:cubicBezTo>
                  <a:cubicBezTo>
                    <a:pt x="347669" y="-313020"/>
                    <a:pt x="332645" y="-303204"/>
                    <a:pt x="317844" y="-293076"/>
                  </a:cubicBezTo>
                  <a:cubicBezTo>
                    <a:pt x="303043" y="-282947"/>
                    <a:pt x="288465" y="-272505"/>
                    <a:pt x="274091" y="-261804"/>
                  </a:cubicBezTo>
                  <a:cubicBezTo>
                    <a:pt x="259718" y="-251102"/>
                    <a:pt x="245549" y="-240140"/>
                    <a:pt x="231563" y="-228967"/>
                  </a:cubicBezTo>
                  <a:cubicBezTo>
                    <a:pt x="217577" y="-217794"/>
                    <a:pt x="203773" y="-206410"/>
                    <a:pt x="190125" y="-194860"/>
                  </a:cubicBezTo>
                  <a:cubicBezTo>
                    <a:pt x="176477" y="-183310"/>
                    <a:pt x="162984" y="-171595"/>
                    <a:pt x="149620" y="-159756"/>
                  </a:cubicBezTo>
                  <a:cubicBezTo>
                    <a:pt x="136255" y="-147918"/>
                    <a:pt x="123017" y="-135955"/>
                    <a:pt x="109877" y="-123907"/>
                  </a:cubicBezTo>
                  <a:cubicBezTo>
                    <a:pt x="96737" y="-111860"/>
                    <a:pt x="83695" y="-99727"/>
                    <a:pt x="70720" y="-87546"/>
                  </a:cubicBezTo>
                  <a:cubicBezTo>
                    <a:pt x="57745" y="-75364"/>
                    <a:pt x="44838" y="-63134"/>
                    <a:pt x="31967" y="-50889"/>
                  </a:cubicBezTo>
                  <a:cubicBezTo>
                    <a:pt x="19097" y="-38644"/>
                    <a:pt x="6263" y="-26385"/>
                    <a:pt x="-6563" y="-14145"/>
                  </a:cubicBezTo>
                  <a:cubicBezTo>
                    <a:pt x="-19389" y="-1905"/>
                    <a:pt x="-32209" y="10315"/>
                    <a:pt x="-45050" y="22483"/>
                  </a:cubicBezTo>
                  <a:cubicBezTo>
                    <a:pt x="-57891" y="34652"/>
                    <a:pt x="-70754" y="46768"/>
                    <a:pt x="-83670" y="58794"/>
                  </a:cubicBezTo>
                  <a:cubicBezTo>
                    <a:pt x="-96587" y="70821"/>
                    <a:pt x="-109557" y="82756"/>
                    <a:pt x="-122596" y="94583"/>
                  </a:cubicBezTo>
                  <a:cubicBezTo>
                    <a:pt x="-135636" y="106411"/>
                    <a:pt x="-148745" y="118131"/>
                    <a:pt x="-161993" y="129638"/>
                  </a:cubicBezTo>
                  <a:cubicBezTo>
                    <a:pt x="-175241" y="141145"/>
                    <a:pt x="-188628" y="152439"/>
                    <a:pt x="-202015" y="163734"/>
                  </a:cubicBezTo>
                  <a:close/>
                </a:path>
              </a:pathLst>
            </a:custGeom>
            <a:solidFill>
              <a:srgbClr val="008080"/>
            </a:solidFill>
            <a:ln w="19050" cap="rnd">
              <a:solidFill>
                <a:srgbClr val="008080"/>
              </a:solidFill>
              <a:round/>
            </a:ln>
          </p:spPr>
        </p:sp>
        <p:sp>
          <p:nvSpPr>
            <p:cNvPr id="63" name="MainTopic"/>
            <p:cNvSpPr/>
            <p:nvPr/>
          </p:nvSpPr>
          <p:spPr>
            <a:xfrm>
              <a:off x="11348" y="3398"/>
              <a:ext cx="1739" cy="923"/>
            </a:xfrm>
            <a:custGeom>
              <a:avLst/>
              <a:gdLst>
                <a:gd name="rtl" fmla="*/ 135280 w 737200"/>
                <a:gd name="rtt" fmla="*/ 71440 h 296400"/>
                <a:gd name="rtr" fmla="*/ 598880 w 737200"/>
                <a:gd name="rtb" fmla="*/ 238640 h 296400"/>
              </a:gdLst>
              <a:ahLst/>
              <a:cxnLst/>
              <a:rect l="rtl" t="rtt" r="rtr" b="rtb"/>
              <a:pathLst>
                <a:path w="737200" h="296400">
                  <a:moveTo>
                    <a:pt x="30400" y="0"/>
                  </a:moveTo>
                  <a:lnTo>
                    <a:pt x="706800" y="0"/>
                  </a:lnTo>
                  <a:cubicBezTo>
                    <a:pt x="723581" y="0"/>
                    <a:pt x="737200" y="13619"/>
                    <a:pt x="737200" y="30400"/>
                  </a:cubicBezTo>
                  <a:lnTo>
                    <a:pt x="737200" y="266000"/>
                  </a:lnTo>
                  <a:cubicBezTo>
                    <a:pt x="737200" y="282781"/>
                    <a:pt x="723581" y="296400"/>
                    <a:pt x="706800" y="296400"/>
                  </a:cubicBezTo>
                  <a:lnTo>
                    <a:pt x="30400" y="296400"/>
                  </a:lnTo>
                  <a:cubicBezTo>
                    <a:pt x="13619" y="296400"/>
                    <a:pt x="0" y="282781"/>
                    <a:pt x="0" y="266000"/>
                  </a:cubicBezTo>
                  <a:lnTo>
                    <a:pt x="0" y="30400"/>
                  </a:lnTo>
                  <a:cubicBezTo>
                    <a:pt x="0" y="13619"/>
                    <a:pt x="13619" y="0"/>
                    <a:pt x="30400" y="0"/>
                  </a:cubicBezTo>
                  <a:close/>
                </a:path>
              </a:pathLst>
            </a:custGeom>
            <a:noFill/>
            <a:ln w="19050" cap="rnd">
              <a:solidFill>
                <a:srgbClr val="008080"/>
              </a:solidFill>
              <a:round/>
            </a:ln>
          </p:spPr>
          <p:txBody>
            <a:bodyPr wrap="none" lIns="0" tIns="0" rIns="0" bIns="22500" rtlCol="0" anchor="ctr"/>
            <a:lstStyle/>
            <a:p>
              <a:pPr algn="ctr"/>
              <a:r>
                <a:rPr sz="2800" dirty="0">
                  <a:solidFill>
                    <a:srgbClr val="303030"/>
                  </a:solidFill>
                  <a:latin typeface="微软雅黑" panose="020B0503020204020204" pitchFamily="34" charset="-122"/>
                  <a:ea typeface="微软雅黑" panose="020B0503020204020204" pitchFamily="34" charset="-122"/>
                  <a:hlinkClick r:id="rId2" action="ppaction://hlinksldjump"/>
                </a:rPr>
                <a:t>摩擦力</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70" name="组合 69"/>
          <p:cNvGrpSpPr/>
          <p:nvPr/>
        </p:nvGrpSpPr>
        <p:grpSpPr>
          <a:xfrm>
            <a:off x="8522734" y="1670421"/>
            <a:ext cx="1667510" cy="1221740"/>
            <a:chOff x="13105" y="1685"/>
            <a:chExt cx="2626" cy="1924"/>
          </a:xfrm>
        </p:grpSpPr>
        <p:sp>
          <p:nvSpPr>
            <p:cNvPr id="71" name="MMConnector"/>
            <p:cNvSpPr/>
            <p:nvPr/>
          </p:nvSpPr>
          <p:spPr>
            <a:xfrm>
              <a:off x="13105" y="2700"/>
              <a:ext cx="592" cy="909"/>
            </a:xfrm>
            <a:custGeom>
              <a:avLst/>
              <a:gdLst/>
              <a:ahLst/>
              <a:cxnLst/>
              <a:rect l="0" t="0" r="0" b="0"/>
              <a:pathLst>
                <a:path w="250800" h="19000" fill="none">
                  <a:moveTo>
                    <a:pt x="-125400" y="9500"/>
                  </a:moveTo>
                  <a:cubicBezTo>
                    <a:pt x="-25080" y="9500"/>
                    <a:pt x="50160" y="-9500"/>
                    <a:pt x="125400" y="-9500"/>
                  </a:cubicBezTo>
                </a:path>
              </a:pathLst>
            </a:custGeom>
            <a:noFill/>
            <a:ln w="19050" cap="rnd">
              <a:solidFill>
                <a:srgbClr val="008080"/>
              </a:solidFill>
              <a:round/>
            </a:ln>
          </p:spPr>
        </p:sp>
        <p:sp>
          <p:nvSpPr>
            <p:cNvPr id="72" name="SubTopic"/>
            <p:cNvSpPr/>
            <p:nvPr/>
          </p:nvSpPr>
          <p:spPr>
            <a:xfrm>
              <a:off x="13409" y="1685"/>
              <a:ext cx="2322" cy="562"/>
            </a:xfrm>
            <a:custGeom>
              <a:avLst/>
              <a:gdLst>
                <a:gd name="rtl" fmla="*/ 54150 w 744800"/>
                <a:gd name="rtt" fmla="*/ 26030 h 180500"/>
                <a:gd name="rtr" fmla="*/ 692550 w 744800"/>
                <a:gd name="rtb" fmla="*/ 162830 h 180500"/>
              </a:gdLst>
              <a:ahLst/>
              <a:cxnLst/>
              <a:rect l="rtl" t="rtt" r="rtr" b="rtb"/>
              <a:pathLst>
                <a:path w="744800" h="180500" stroke="0">
                  <a:moveTo>
                    <a:pt x="0" y="0"/>
                  </a:moveTo>
                  <a:lnTo>
                    <a:pt x="744800" y="0"/>
                  </a:lnTo>
                  <a:lnTo>
                    <a:pt x="744800" y="180500"/>
                  </a:lnTo>
                  <a:lnTo>
                    <a:pt x="0" y="180500"/>
                  </a:lnTo>
                  <a:lnTo>
                    <a:pt x="0" y="0"/>
                  </a:lnTo>
                  <a:close/>
                </a:path>
                <a:path w="744800" h="180500" fill="none">
                  <a:moveTo>
                    <a:pt x="0" y="180500"/>
                  </a:moveTo>
                  <a:lnTo>
                    <a:pt x="744800" y="180500"/>
                  </a:lnTo>
                </a:path>
              </a:pathLst>
            </a:custGeom>
            <a:noFill/>
            <a:ln w="19050" cap="rnd">
              <a:solidFill>
                <a:srgbClr val="008080"/>
              </a:solidFill>
              <a:round/>
            </a:ln>
          </p:spPr>
          <p:txBody>
            <a:bodyPr wrap="none" lIns="0" tIns="0" rIns="0" bIns="22500" rtlCol="0" anchor="ctr"/>
            <a:lstStyle/>
            <a:p>
              <a:pPr algn="ctr"/>
              <a:r>
                <a:rPr sz="2800" dirty="0" err="1">
                  <a:solidFill>
                    <a:srgbClr val="303030"/>
                  </a:solidFill>
                  <a:latin typeface="微软雅黑" panose="020B0503020204020204" pitchFamily="34" charset="-122"/>
                  <a:ea typeface="微软雅黑" panose="020B0503020204020204" pitchFamily="34" charset="-122"/>
                </a:rPr>
                <a:t>滑动摩擦力</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73" name="组合 72"/>
          <p:cNvGrpSpPr/>
          <p:nvPr/>
        </p:nvGrpSpPr>
        <p:grpSpPr>
          <a:xfrm>
            <a:off x="8548134" y="2894574"/>
            <a:ext cx="2598420" cy="1374140"/>
            <a:chOff x="13145" y="3381"/>
            <a:chExt cx="4092" cy="2164"/>
          </a:xfrm>
        </p:grpSpPr>
        <p:sp>
          <p:nvSpPr>
            <p:cNvPr id="74" name="MMConnector"/>
            <p:cNvSpPr/>
            <p:nvPr/>
          </p:nvSpPr>
          <p:spPr>
            <a:xfrm>
              <a:off x="13145" y="3788"/>
              <a:ext cx="592" cy="1757"/>
            </a:xfrm>
            <a:custGeom>
              <a:avLst/>
              <a:gdLst/>
              <a:ahLst/>
              <a:cxnLst/>
              <a:rect l="0" t="0" r="0" b="0"/>
              <a:pathLst>
                <a:path w="250800" h="418000" fill="none">
                  <a:moveTo>
                    <a:pt x="-125400" y="-209000"/>
                  </a:moveTo>
                  <a:cubicBezTo>
                    <a:pt x="20723" y="-209000"/>
                    <a:pt x="-56714" y="209000"/>
                    <a:pt x="125400" y="209000"/>
                  </a:cubicBezTo>
                </a:path>
              </a:pathLst>
            </a:custGeom>
            <a:noFill/>
            <a:ln w="19050" cap="rnd">
              <a:solidFill>
                <a:srgbClr val="008080"/>
              </a:solidFill>
              <a:round/>
            </a:ln>
          </p:spPr>
        </p:sp>
        <p:sp>
          <p:nvSpPr>
            <p:cNvPr id="75" name="SubTopic"/>
            <p:cNvSpPr/>
            <p:nvPr/>
          </p:nvSpPr>
          <p:spPr>
            <a:xfrm>
              <a:off x="13467" y="3381"/>
              <a:ext cx="3770" cy="1301"/>
            </a:xfrm>
            <a:custGeom>
              <a:avLst/>
              <a:gdLst>
                <a:gd name="rtl" fmla="*/ 54150 w 1474400"/>
                <a:gd name="rtt" fmla="*/ 26030 h 180500"/>
                <a:gd name="rtr" fmla="*/ 1422150 w 1474400"/>
                <a:gd name="rtb" fmla="*/ 162830 h 180500"/>
              </a:gdLst>
              <a:ahLst/>
              <a:cxnLst/>
              <a:rect l="rtl" t="rtt" r="rtr" b="rtb"/>
              <a:pathLst>
                <a:path w="1474400" h="180500" stroke="0">
                  <a:moveTo>
                    <a:pt x="0" y="0"/>
                  </a:moveTo>
                  <a:lnTo>
                    <a:pt x="1474400" y="0"/>
                  </a:lnTo>
                  <a:lnTo>
                    <a:pt x="1474400" y="180500"/>
                  </a:lnTo>
                  <a:lnTo>
                    <a:pt x="0" y="180500"/>
                  </a:lnTo>
                  <a:lnTo>
                    <a:pt x="0" y="0"/>
                  </a:lnTo>
                  <a:close/>
                </a:path>
                <a:path w="1474400" h="180500" fill="none">
                  <a:moveTo>
                    <a:pt x="0" y="180500"/>
                  </a:moveTo>
                  <a:lnTo>
                    <a:pt x="1474400" y="180500"/>
                  </a:lnTo>
                </a:path>
              </a:pathLst>
            </a:custGeom>
            <a:noFill/>
            <a:ln w="19050" cap="rnd">
              <a:solidFill>
                <a:srgbClr val="008080"/>
              </a:solidFill>
              <a:round/>
            </a:ln>
          </p:spPr>
          <p:txBody>
            <a:bodyPr wrap="none" lIns="0" tIns="0" rIns="0" bIns="22500" rtlCol="0" anchor="ctr"/>
            <a:lstStyle/>
            <a:p>
              <a:r>
                <a:rPr sz="2800" dirty="0" err="1">
                  <a:solidFill>
                    <a:srgbClr val="303030"/>
                  </a:solidFill>
                  <a:latin typeface="微软雅黑" panose="020B0503020204020204" pitchFamily="34" charset="-122"/>
                  <a:ea typeface="微软雅黑" panose="020B0503020204020204" pitchFamily="34" charset="-122"/>
                </a:rPr>
                <a:t>增大、减小摩擦</a:t>
              </a:r>
              <a:endParaRPr lang="en-US" sz="2800" dirty="0">
                <a:solidFill>
                  <a:srgbClr val="303030"/>
                </a:solidFill>
                <a:latin typeface="微软雅黑" panose="020B0503020204020204" pitchFamily="34" charset="-122"/>
                <a:ea typeface="微软雅黑" panose="020B0503020204020204" pitchFamily="34" charset="-122"/>
              </a:endParaRPr>
            </a:p>
            <a:p>
              <a:r>
                <a:rPr sz="2800" dirty="0" err="1">
                  <a:solidFill>
                    <a:srgbClr val="303030"/>
                  </a:solidFill>
                  <a:latin typeface="微软雅黑" panose="020B0503020204020204" pitchFamily="34" charset="-122"/>
                  <a:ea typeface="微软雅黑" panose="020B0503020204020204" pitchFamily="34" charset="-122"/>
                </a:rPr>
                <a:t>力的方法</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76" name="组合 75"/>
          <p:cNvGrpSpPr/>
          <p:nvPr/>
        </p:nvGrpSpPr>
        <p:grpSpPr>
          <a:xfrm>
            <a:off x="10389523" y="1196752"/>
            <a:ext cx="756920" cy="1004570"/>
            <a:chOff x="16058" y="1587"/>
            <a:chExt cx="1192" cy="1582"/>
          </a:xfrm>
        </p:grpSpPr>
        <p:sp>
          <p:nvSpPr>
            <p:cNvPr id="77" name="MMConnector"/>
            <p:cNvSpPr/>
            <p:nvPr/>
          </p:nvSpPr>
          <p:spPr>
            <a:xfrm>
              <a:off x="16058" y="2489"/>
              <a:ext cx="592" cy="680"/>
            </a:xfrm>
            <a:custGeom>
              <a:avLst/>
              <a:gdLst/>
              <a:ahLst/>
              <a:cxnLst/>
              <a:rect l="0" t="0" r="0" b="0"/>
              <a:pathLst>
                <a:path w="250800" h="218500" fill="none">
                  <a:moveTo>
                    <a:pt x="-125400" y="109250"/>
                  </a:moveTo>
                  <a:cubicBezTo>
                    <a:pt x="162" y="109250"/>
                    <a:pt x="-8738" y="-109250"/>
                    <a:pt x="125400" y="-109250"/>
                  </a:cubicBezTo>
                </a:path>
              </a:pathLst>
            </a:custGeom>
            <a:noFill/>
            <a:ln w="19050" cap="rnd">
              <a:solidFill>
                <a:srgbClr val="008080"/>
              </a:solidFill>
              <a:round/>
            </a:ln>
          </p:spPr>
        </p:sp>
        <p:sp>
          <p:nvSpPr>
            <p:cNvPr id="78" name="SubTopic"/>
            <p:cNvSpPr/>
            <p:nvPr/>
          </p:nvSpPr>
          <p:spPr>
            <a:xfrm>
              <a:off x="16354" y="1587"/>
              <a:ext cx="896" cy="562"/>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800">
                  <a:solidFill>
                    <a:srgbClr val="303030"/>
                  </a:solidFill>
                  <a:latin typeface="微软雅黑" panose="020B0503020204020204" pitchFamily="34" charset="-122"/>
                  <a:ea typeface="微软雅黑" panose="020B0503020204020204" pitchFamily="34" charset="-122"/>
                </a:rPr>
                <a:t>定义</a:t>
              </a:r>
            </a:p>
          </p:txBody>
        </p:sp>
      </p:grpSp>
      <p:grpSp>
        <p:nvGrpSpPr>
          <p:cNvPr id="79" name="组合 78"/>
          <p:cNvGrpSpPr/>
          <p:nvPr/>
        </p:nvGrpSpPr>
        <p:grpSpPr>
          <a:xfrm>
            <a:off x="10389523" y="1636172"/>
            <a:ext cx="756920" cy="364490"/>
            <a:chOff x="16058" y="2279"/>
            <a:chExt cx="1192" cy="574"/>
          </a:xfrm>
        </p:grpSpPr>
        <p:sp>
          <p:nvSpPr>
            <p:cNvPr id="80" name="MMConnector"/>
            <p:cNvSpPr/>
            <p:nvPr/>
          </p:nvSpPr>
          <p:spPr>
            <a:xfrm>
              <a:off x="16058" y="2829"/>
              <a:ext cx="592" cy="24"/>
            </a:xfrm>
            <a:custGeom>
              <a:avLst/>
              <a:gdLst/>
              <a:ahLst/>
              <a:cxnLst/>
              <a:rect l="0" t="0" r="0" b="0"/>
              <a:pathLst>
                <a:path w="250800" h="7600" fill="none">
                  <a:moveTo>
                    <a:pt x="-125400" y="0"/>
                  </a:moveTo>
                  <a:cubicBezTo>
                    <a:pt x="-25080" y="0"/>
                    <a:pt x="50160" y="0"/>
                    <a:pt x="125400" y="0"/>
                  </a:cubicBezTo>
                </a:path>
              </a:pathLst>
            </a:custGeom>
            <a:noFill/>
            <a:ln w="19050" cap="rnd">
              <a:solidFill>
                <a:srgbClr val="008080"/>
              </a:solidFill>
              <a:round/>
            </a:ln>
          </p:spPr>
        </p:sp>
        <p:sp>
          <p:nvSpPr>
            <p:cNvPr id="81" name="SubTopic"/>
            <p:cNvSpPr/>
            <p:nvPr/>
          </p:nvSpPr>
          <p:spPr>
            <a:xfrm>
              <a:off x="16354" y="2279"/>
              <a:ext cx="896" cy="562"/>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800" dirty="0" err="1">
                  <a:solidFill>
                    <a:srgbClr val="303030"/>
                  </a:solidFill>
                  <a:latin typeface="微软雅黑" panose="020B0503020204020204" pitchFamily="34" charset="-122"/>
                  <a:ea typeface="微软雅黑" panose="020B0503020204020204" pitchFamily="34" charset="-122"/>
                </a:rPr>
                <a:t>方向</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82" name="组合 81"/>
          <p:cNvGrpSpPr/>
          <p:nvPr/>
        </p:nvGrpSpPr>
        <p:grpSpPr>
          <a:xfrm>
            <a:off x="10317768" y="2060987"/>
            <a:ext cx="1481455" cy="572770"/>
            <a:chOff x="15945" y="2948"/>
            <a:chExt cx="2333" cy="902"/>
          </a:xfrm>
        </p:grpSpPr>
        <p:sp>
          <p:nvSpPr>
            <p:cNvPr id="83" name="MMConnector"/>
            <p:cNvSpPr/>
            <p:nvPr/>
          </p:nvSpPr>
          <p:spPr>
            <a:xfrm>
              <a:off x="15945" y="3170"/>
              <a:ext cx="592" cy="680"/>
            </a:xfrm>
            <a:custGeom>
              <a:avLst/>
              <a:gdLst/>
              <a:ahLst/>
              <a:cxnLst/>
              <a:rect l="0" t="0" r="0" b="0"/>
              <a:pathLst>
                <a:path w="250800" h="218500" fill="none">
                  <a:moveTo>
                    <a:pt x="-125400" y="-109250"/>
                  </a:moveTo>
                  <a:cubicBezTo>
                    <a:pt x="162" y="-109250"/>
                    <a:pt x="-8738" y="109250"/>
                    <a:pt x="125400" y="109250"/>
                  </a:cubicBezTo>
                </a:path>
              </a:pathLst>
            </a:custGeom>
            <a:noFill/>
            <a:ln w="19050" cap="rnd">
              <a:solidFill>
                <a:srgbClr val="008080"/>
              </a:solidFill>
              <a:round/>
            </a:ln>
          </p:spPr>
        </p:sp>
        <p:sp>
          <p:nvSpPr>
            <p:cNvPr id="84" name="SubTopic"/>
            <p:cNvSpPr/>
            <p:nvPr/>
          </p:nvSpPr>
          <p:spPr>
            <a:xfrm>
              <a:off x="16241" y="2948"/>
              <a:ext cx="2037" cy="561"/>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r>
                <a:rPr sz="2800" dirty="0" err="1">
                  <a:solidFill>
                    <a:srgbClr val="303030"/>
                  </a:solidFill>
                  <a:latin typeface="微软雅黑" panose="020B0503020204020204" pitchFamily="34" charset="-122"/>
                  <a:ea typeface="微软雅黑" panose="020B0503020204020204" pitchFamily="34" charset="-122"/>
                </a:rPr>
                <a:t>影响因素</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91" name="组合 90"/>
          <p:cNvGrpSpPr/>
          <p:nvPr/>
        </p:nvGrpSpPr>
        <p:grpSpPr>
          <a:xfrm>
            <a:off x="8478105" y="3886896"/>
            <a:ext cx="1518920" cy="725170"/>
            <a:chOff x="13825" y="6753"/>
            <a:chExt cx="2392" cy="1142"/>
          </a:xfrm>
        </p:grpSpPr>
        <p:sp>
          <p:nvSpPr>
            <p:cNvPr id="92" name="MMConnector"/>
            <p:cNvSpPr/>
            <p:nvPr/>
          </p:nvSpPr>
          <p:spPr>
            <a:xfrm>
              <a:off x="13825" y="7498"/>
              <a:ext cx="592" cy="397"/>
            </a:xfrm>
            <a:custGeom>
              <a:avLst/>
              <a:gdLst/>
              <a:ahLst/>
              <a:cxnLst/>
              <a:rect l="0" t="0" r="0" b="0"/>
              <a:pathLst>
                <a:path w="250800" h="19000" fill="none">
                  <a:moveTo>
                    <a:pt x="-125400" y="9500"/>
                  </a:moveTo>
                  <a:cubicBezTo>
                    <a:pt x="-25080" y="9500"/>
                    <a:pt x="50160" y="-9500"/>
                    <a:pt x="125400" y="-9500"/>
                  </a:cubicBezTo>
                </a:path>
              </a:pathLst>
            </a:custGeom>
            <a:noFill/>
            <a:ln w="19050" cap="rnd">
              <a:solidFill>
                <a:srgbClr val="008080"/>
              </a:solidFill>
              <a:round/>
            </a:ln>
          </p:spPr>
        </p:sp>
        <p:sp>
          <p:nvSpPr>
            <p:cNvPr id="93" name="SubTopic"/>
            <p:cNvSpPr/>
            <p:nvPr/>
          </p:nvSpPr>
          <p:spPr>
            <a:xfrm>
              <a:off x="14116" y="6753"/>
              <a:ext cx="2101" cy="531"/>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r>
                <a:rPr sz="2800" dirty="0" err="1">
                  <a:solidFill>
                    <a:srgbClr val="303030"/>
                  </a:solidFill>
                  <a:latin typeface="微软雅黑" panose="020B0503020204020204" pitchFamily="34" charset="-122"/>
                  <a:ea typeface="微软雅黑" panose="020B0503020204020204" pitchFamily="34" charset="-122"/>
                </a:rPr>
                <a:t>平衡</a:t>
              </a:r>
              <a:r>
                <a:rPr lang="zh-CN" sz="2800" dirty="0">
                  <a:solidFill>
                    <a:srgbClr val="303030"/>
                  </a:solidFill>
                  <a:latin typeface="微软雅黑" panose="020B0503020204020204" pitchFamily="34" charset="-122"/>
                  <a:ea typeface="微软雅黑" panose="020B0503020204020204" pitchFamily="34" charset="-122"/>
                </a:rPr>
                <a:t>条件</a:t>
              </a:r>
            </a:p>
          </p:txBody>
        </p:sp>
      </p:grpSp>
      <p:grpSp>
        <p:nvGrpSpPr>
          <p:cNvPr id="94" name="组合 93"/>
          <p:cNvGrpSpPr/>
          <p:nvPr/>
        </p:nvGrpSpPr>
        <p:grpSpPr>
          <a:xfrm>
            <a:off x="8504208" y="4492272"/>
            <a:ext cx="3486354" cy="850265"/>
            <a:chOff x="13825" y="7699"/>
            <a:chExt cx="5686" cy="1339"/>
          </a:xfrm>
        </p:grpSpPr>
        <p:sp>
          <p:nvSpPr>
            <p:cNvPr id="95" name="MMConnector"/>
            <p:cNvSpPr/>
            <p:nvPr/>
          </p:nvSpPr>
          <p:spPr>
            <a:xfrm>
              <a:off x="13825" y="8131"/>
              <a:ext cx="592" cy="907"/>
            </a:xfrm>
            <a:custGeom>
              <a:avLst/>
              <a:gdLst/>
              <a:ahLst/>
              <a:cxnLst/>
              <a:rect l="0" t="0" r="0" b="0"/>
              <a:pathLst>
                <a:path w="250800" h="199500" fill="none">
                  <a:moveTo>
                    <a:pt x="-125400" y="-99750"/>
                  </a:moveTo>
                  <a:cubicBezTo>
                    <a:pt x="-1957" y="-99750"/>
                    <a:pt x="-3793" y="99750"/>
                    <a:pt x="125400" y="99750"/>
                  </a:cubicBezTo>
                </a:path>
              </a:pathLst>
            </a:custGeom>
            <a:noFill/>
            <a:ln w="19050" cap="rnd">
              <a:solidFill>
                <a:srgbClr val="008080"/>
              </a:solidFill>
              <a:round/>
            </a:ln>
          </p:spPr>
        </p:sp>
        <p:sp>
          <p:nvSpPr>
            <p:cNvPr id="96" name="SubTopic"/>
            <p:cNvSpPr/>
            <p:nvPr/>
          </p:nvSpPr>
          <p:spPr>
            <a:xfrm>
              <a:off x="14075" y="7699"/>
              <a:ext cx="5436" cy="885"/>
            </a:xfrm>
            <a:custGeom>
              <a:avLst/>
              <a:gdLst>
                <a:gd name="rtl" fmla="*/ 54150 w 1231200"/>
                <a:gd name="rtt" fmla="*/ 26030 h 180500"/>
                <a:gd name="rtr" fmla="*/ 1178950 w 1231200"/>
                <a:gd name="rtb" fmla="*/ 162830 h 180500"/>
              </a:gdLst>
              <a:ahLst/>
              <a:cxnLst/>
              <a:rect l="rtl" t="rtt" r="rtr" b="rtb"/>
              <a:pathLst>
                <a:path w="1231200" h="180500" stroke="0">
                  <a:moveTo>
                    <a:pt x="0" y="0"/>
                  </a:moveTo>
                  <a:lnTo>
                    <a:pt x="1231200" y="0"/>
                  </a:lnTo>
                  <a:lnTo>
                    <a:pt x="1231200" y="180500"/>
                  </a:lnTo>
                  <a:lnTo>
                    <a:pt x="0" y="180500"/>
                  </a:lnTo>
                  <a:lnTo>
                    <a:pt x="0" y="0"/>
                  </a:lnTo>
                  <a:close/>
                </a:path>
                <a:path w="1231200" h="180500" fill="none">
                  <a:moveTo>
                    <a:pt x="0" y="180500"/>
                  </a:moveTo>
                  <a:lnTo>
                    <a:pt x="1231200" y="180500"/>
                  </a:lnTo>
                </a:path>
              </a:pathLst>
            </a:custGeom>
            <a:noFill/>
            <a:ln w="19050" cap="rnd">
              <a:solidFill>
                <a:srgbClr val="008080"/>
              </a:solidFill>
              <a:round/>
            </a:ln>
          </p:spPr>
          <p:txBody>
            <a:bodyPr wrap="none" lIns="0" tIns="0" rIns="0" bIns="22500" rtlCol="0" anchor="ctr"/>
            <a:lstStyle/>
            <a:p>
              <a:r>
                <a:rPr sz="2800" dirty="0" err="1">
                  <a:solidFill>
                    <a:srgbClr val="303030"/>
                  </a:solidFill>
                  <a:latin typeface="微软雅黑" panose="020B0503020204020204" pitchFamily="34" charset="-122"/>
                  <a:ea typeface="微软雅黑" panose="020B0503020204020204" pitchFamily="34" charset="-122"/>
                </a:rPr>
                <a:t>平衡力与相互作用力</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100" name="组合 99"/>
          <p:cNvGrpSpPr/>
          <p:nvPr/>
        </p:nvGrpSpPr>
        <p:grpSpPr>
          <a:xfrm>
            <a:off x="6619915" y="3990128"/>
            <a:ext cx="1699872" cy="916305"/>
            <a:chOff x="10370" y="6330"/>
            <a:chExt cx="2367" cy="1443"/>
          </a:xfrm>
        </p:grpSpPr>
        <p:sp>
          <p:nvSpPr>
            <p:cNvPr id="101" name="MainTopic"/>
            <p:cNvSpPr/>
            <p:nvPr/>
          </p:nvSpPr>
          <p:spPr>
            <a:xfrm>
              <a:off x="11076" y="6330"/>
              <a:ext cx="1661" cy="1443"/>
            </a:xfrm>
            <a:custGeom>
              <a:avLst/>
              <a:gdLst>
                <a:gd name="rtl" fmla="*/ 135280 w 737200"/>
                <a:gd name="rtt" fmla="*/ 71440 h 463600"/>
                <a:gd name="rtr" fmla="*/ 598880 w 737200"/>
                <a:gd name="rtb" fmla="*/ 405840 h 463600"/>
              </a:gdLst>
              <a:ahLst/>
              <a:cxnLst/>
              <a:rect l="rtl" t="rtt" r="rtr" b="rtb"/>
              <a:pathLst>
                <a:path w="737200" h="463600">
                  <a:moveTo>
                    <a:pt x="30400" y="0"/>
                  </a:moveTo>
                  <a:lnTo>
                    <a:pt x="706800" y="0"/>
                  </a:lnTo>
                  <a:cubicBezTo>
                    <a:pt x="723581" y="0"/>
                    <a:pt x="737200" y="13619"/>
                    <a:pt x="737200" y="30400"/>
                  </a:cubicBezTo>
                  <a:lnTo>
                    <a:pt x="737200" y="433200"/>
                  </a:lnTo>
                  <a:cubicBezTo>
                    <a:pt x="737200" y="449981"/>
                    <a:pt x="723581" y="463600"/>
                    <a:pt x="706800" y="463600"/>
                  </a:cubicBezTo>
                  <a:lnTo>
                    <a:pt x="30400" y="463600"/>
                  </a:lnTo>
                  <a:cubicBezTo>
                    <a:pt x="13619" y="463600"/>
                    <a:pt x="0" y="449981"/>
                    <a:pt x="0" y="433200"/>
                  </a:cubicBezTo>
                  <a:lnTo>
                    <a:pt x="0" y="30400"/>
                  </a:lnTo>
                  <a:cubicBezTo>
                    <a:pt x="0" y="13619"/>
                    <a:pt x="13619" y="0"/>
                    <a:pt x="30400" y="0"/>
                  </a:cubicBezTo>
                  <a:close/>
                </a:path>
              </a:pathLst>
            </a:custGeom>
            <a:noFill/>
            <a:ln w="19050" cap="rnd">
              <a:solidFill>
                <a:srgbClr val="008080"/>
              </a:solidFill>
              <a:round/>
            </a:ln>
          </p:spPr>
          <p:txBody>
            <a:bodyPr wrap="square" lIns="0" tIns="0" rIns="0" bIns="22500" rtlCol="0" anchor="ctr"/>
            <a:lstStyle/>
            <a:p>
              <a:pPr algn="ctr"/>
              <a:r>
                <a:rPr lang="zh-CN" altLang="en-US" sz="2800" dirty="0">
                  <a:solidFill>
                    <a:srgbClr val="303030"/>
                  </a:solidFill>
                  <a:latin typeface="微软雅黑" panose="020B0503020204020204" pitchFamily="34" charset="-122"/>
                  <a:ea typeface="微软雅黑" panose="020B0503020204020204" pitchFamily="34" charset="-122"/>
                  <a:hlinkClick r:id="rId3" action="ppaction://hlinksldjump"/>
                </a:rPr>
                <a:t>二力平衡</a:t>
              </a:r>
              <a:endParaRPr lang="zh-CN" altLang="en-US" sz="2800" dirty="0">
                <a:solidFill>
                  <a:srgbClr val="303030"/>
                </a:solidFill>
                <a:latin typeface="微软雅黑" panose="020B0503020204020204" pitchFamily="34" charset="-122"/>
                <a:ea typeface="微软雅黑" panose="020B0503020204020204" pitchFamily="34" charset="-122"/>
              </a:endParaRPr>
            </a:p>
          </p:txBody>
        </p:sp>
        <p:sp>
          <p:nvSpPr>
            <p:cNvPr id="102" name="MMConnector"/>
            <p:cNvSpPr/>
            <p:nvPr/>
          </p:nvSpPr>
          <p:spPr>
            <a:xfrm>
              <a:off x="10370" y="6539"/>
              <a:ext cx="794" cy="680"/>
            </a:xfrm>
            <a:custGeom>
              <a:avLst/>
              <a:gdLst/>
              <a:ahLst/>
              <a:cxnLst/>
              <a:rect l="0" t="0" r="0" b="0"/>
              <a:pathLst>
                <a:path w="946862" h="418573">
                  <a:moveTo>
                    <a:pt x="-91465" y="-109826"/>
                  </a:moveTo>
                  <a:cubicBezTo>
                    <a:pt x="-107263" y="-120653"/>
                    <a:pt x="-124765" y="-117127"/>
                    <a:pt x="-132716" y="-104846"/>
                  </a:cubicBezTo>
                  <a:cubicBezTo>
                    <a:pt x="-140668" y="-92566"/>
                    <a:pt x="-136631" y="-75304"/>
                    <a:pt x="-120380" y="-65170"/>
                  </a:cubicBezTo>
                  <a:cubicBezTo>
                    <a:pt x="-105441" y="-55854"/>
                    <a:pt x="-90503" y="-46538"/>
                    <a:pt x="-75615" y="-37086"/>
                  </a:cubicBezTo>
                  <a:cubicBezTo>
                    <a:pt x="-60728" y="-27634"/>
                    <a:pt x="-45892" y="-18045"/>
                    <a:pt x="-31067" y="-8404"/>
                  </a:cubicBezTo>
                  <a:cubicBezTo>
                    <a:pt x="-16241" y="1236"/>
                    <a:pt x="-1426" y="10929"/>
                    <a:pt x="13396" y="20648"/>
                  </a:cubicBezTo>
                  <a:cubicBezTo>
                    <a:pt x="28219" y="30366"/>
                    <a:pt x="43049" y="40111"/>
                    <a:pt x="57911" y="49840"/>
                  </a:cubicBezTo>
                  <a:cubicBezTo>
                    <a:pt x="72774" y="59569"/>
                    <a:pt x="87669" y="69281"/>
                    <a:pt x="102620" y="78937"/>
                  </a:cubicBezTo>
                  <a:cubicBezTo>
                    <a:pt x="117571" y="88594"/>
                    <a:pt x="132578" y="98194"/>
                    <a:pt x="147664" y="107697"/>
                  </a:cubicBezTo>
                  <a:cubicBezTo>
                    <a:pt x="162750" y="117200"/>
                    <a:pt x="177916" y="126605"/>
                    <a:pt x="193182" y="135869"/>
                  </a:cubicBezTo>
                  <a:cubicBezTo>
                    <a:pt x="208449" y="145133"/>
                    <a:pt x="223817" y="154256"/>
                    <a:pt x="239304" y="163192"/>
                  </a:cubicBezTo>
                  <a:cubicBezTo>
                    <a:pt x="254792" y="172129"/>
                    <a:pt x="270400" y="180879"/>
                    <a:pt x="286144" y="189397"/>
                  </a:cubicBezTo>
                  <a:cubicBezTo>
                    <a:pt x="301888" y="197915"/>
                    <a:pt x="317768" y="206200"/>
                    <a:pt x="333794" y="214206"/>
                  </a:cubicBezTo>
                  <a:cubicBezTo>
                    <a:pt x="349821" y="222211"/>
                    <a:pt x="365994" y="229937"/>
                    <a:pt x="382319" y="237337"/>
                  </a:cubicBezTo>
                  <a:cubicBezTo>
                    <a:pt x="398644" y="244736"/>
                    <a:pt x="415121" y="251810"/>
                    <a:pt x="431747" y="258514"/>
                  </a:cubicBezTo>
                  <a:cubicBezTo>
                    <a:pt x="448374" y="265217"/>
                    <a:pt x="465151" y="271550"/>
                    <a:pt x="482068" y="277474"/>
                  </a:cubicBezTo>
                  <a:cubicBezTo>
                    <a:pt x="498985" y="283398"/>
                    <a:pt x="516042" y="288911"/>
                    <a:pt x="533228" y="293983"/>
                  </a:cubicBezTo>
                  <a:cubicBezTo>
                    <a:pt x="550414" y="299055"/>
                    <a:pt x="567729" y="303684"/>
                    <a:pt x="585133" y="307847"/>
                  </a:cubicBezTo>
                  <a:cubicBezTo>
                    <a:pt x="602538" y="312010"/>
                    <a:pt x="620032" y="315706"/>
                    <a:pt x="637655" y="318924"/>
                  </a:cubicBezTo>
                  <a:cubicBezTo>
                    <a:pt x="655279" y="322141"/>
                    <a:pt x="673030" y="324879"/>
                    <a:pt x="690643" y="327131"/>
                  </a:cubicBezTo>
                  <a:cubicBezTo>
                    <a:pt x="708255" y="329382"/>
                    <a:pt x="725728" y="331147"/>
                    <a:pt x="743933" y="332449"/>
                  </a:cubicBezTo>
                  <a:cubicBezTo>
                    <a:pt x="762137" y="333750"/>
                    <a:pt x="781072" y="334588"/>
                    <a:pt x="797362" y="334915"/>
                  </a:cubicBezTo>
                  <a:cubicBezTo>
                    <a:pt x="813651" y="335242"/>
                    <a:pt x="827296" y="335059"/>
                    <a:pt x="840940" y="334875"/>
                  </a:cubicBezTo>
                  <a:cubicBezTo>
                    <a:pt x="843676" y="334838"/>
                    <a:pt x="845500" y="333165"/>
                    <a:pt x="845500" y="331075"/>
                  </a:cubicBezTo>
                  <a:cubicBezTo>
                    <a:pt x="845500" y="328985"/>
                    <a:pt x="843675" y="327357"/>
                    <a:pt x="840940" y="327275"/>
                  </a:cubicBezTo>
                  <a:cubicBezTo>
                    <a:pt x="827403" y="326871"/>
                    <a:pt x="813866" y="326468"/>
                    <a:pt x="797754" y="325446"/>
                  </a:cubicBezTo>
                  <a:cubicBezTo>
                    <a:pt x="781643" y="324425"/>
                    <a:pt x="762958" y="322785"/>
                    <a:pt x="745039" y="320722"/>
                  </a:cubicBezTo>
                  <a:cubicBezTo>
                    <a:pt x="727120" y="318660"/>
                    <a:pt x="709967" y="316173"/>
                    <a:pt x="692718" y="313205"/>
                  </a:cubicBezTo>
                  <a:cubicBezTo>
                    <a:pt x="675470" y="310237"/>
                    <a:pt x="658125" y="306787"/>
                    <a:pt x="640946" y="302877"/>
                  </a:cubicBezTo>
                  <a:cubicBezTo>
                    <a:pt x="623768" y="298966"/>
                    <a:pt x="606755" y="294595"/>
                    <a:pt x="589865" y="289774"/>
                  </a:cubicBezTo>
                  <a:cubicBezTo>
                    <a:pt x="572976" y="284954"/>
                    <a:pt x="556209" y="279684"/>
                    <a:pt x="539597" y="273990"/>
                  </a:cubicBezTo>
                  <a:cubicBezTo>
                    <a:pt x="522986" y="268296"/>
                    <a:pt x="506529" y="262178"/>
                    <a:pt x="490232" y="255668"/>
                  </a:cubicBezTo>
                  <a:cubicBezTo>
                    <a:pt x="473934" y="249157"/>
                    <a:pt x="457796" y="242253"/>
                    <a:pt x="441820" y="234994"/>
                  </a:cubicBezTo>
                  <a:cubicBezTo>
                    <a:pt x="425844" y="227735"/>
                    <a:pt x="410030" y="220120"/>
                    <a:pt x="394373" y="212190"/>
                  </a:cubicBezTo>
                  <a:cubicBezTo>
                    <a:pt x="378715" y="204259"/>
                    <a:pt x="363215" y="196014"/>
                    <a:pt x="347859" y="187495"/>
                  </a:cubicBezTo>
                  <a:cubicBezTo>
                    <a:pt x="332504" y="178976"/>
                    <a:pt x="317294" y="170183"/>
                    <a:pt x="302213" y="161160"/>
                  </a:cubicBezTo>
                  <a:cubicBezTo>
                    <a:pt x="287131" y="152136"/>
                    <a:pt x="272179" y="142882"/>
                    <a:pt x="257334" y="133438"/>
                  </a:cubicBezTo>
                  <a:cubicBezTo>
                    <a:pt x="242490" y="123995"/>
                    <a:pt x="227753" y="114362"/>
                    <a:pt x="213101" y="104579"/>
                  </a:cubicBezTo>
                  <a:cubicBezTo>
                    <a:pt x="198449" y="94797"/>
                    <a:pt x="183881" y="84866"/>
                    <a:pt x="169371" y="74825"/>
                  </a:cubicBezTo>
                  <a:cubicBezTo>
                    <a:pt x="154862" y="64784"/>
                    <a:pt x="140411" y="54632"/>
                    <a:pt x="125990" y="44409"/>
                  </a:cubicBezTo>
                  <a:cubicBezTo>
                    <a:pt x="111570" y="34185"/>
                    <a:pt x="97180" y="23890"/>
                    <a:pt x="82795" y="13558"/>
                  </a:cubicBezTo>
                  <a:cubicBezTo>
                    <a:pt x="68409" y="3226"/>
                    <a:pt x="54026" y="-7142"/>
                    <a:pt x="39617" y="-17508"/>
                  </a:cubicBezTo>
                  <a:cubicBezTo>
                    <a:pt x="25208" y="-27873"/>
                    <a:pt x="10771" y="-38236"/>
                    <a:pt x="-3710" y="-48571"/>
                  </a:cubicBezTo>
                  <a:cubicBezTo>
                    <a:pt x="-18191" y="-58905"/>
                    <a:pt x="-32718" y="-69211"/>
                    <a:pt x="-47351" y="-79416"/>
                  </a:cubicBezTo>
                  <a:cubicBezTo>
                    <a:pt x="-61985" y="-89620"/>
                    <a:pt x="-76725" y="-99723"/>
                    <a:pt x="-91465" y="-109826"/>
                  </a:cubicBezTo>
                  <a:close/>
                </a:path>
              </a:pathLst>
            </a:custGeom>
            <a:solidFill>
              <a:srgbClr val="008080"/>
            </a:solidFill>
            <a:ln w="19050" cap="rnd">
              <a:solidFill>
                <a:srgbClr val="008080"/>
              </a:solidFill>
              <a:round/>
            </a:ln>
          </p:spPr>
        </p:sp>
      </p:grpSp>
      <p:grpSp>
        <p:nvGrpSpPr>
          <p:cNvPr id="103" name="组合 102"/>
          <p:cNvGrpSpPr/>
          <p:nvPr/>
        </p:nvGrpSpPr>
        <p:grpSpPr>
          <a:xfrm flipH="1">
            <a:off x="3397607" y="3132433"/>
            <a:ext cx="1514747" cy="1395095"/>
            <a:chOff x="10370" y="5911"/>
            <a:chExt cx="2813" cy="2197"/>
          </a:xfrm>
        </p:grpSpPr>
        <p:sp>
          <p:nvSpPr>
            <p:cNvPr id="104" name="MainTopic"/>
            <p:cNvSpPr/>
            <p:nvPr/>
          </p:nvSpPr>
          <p:spPr>
            <a:xfrm>
              <a:off x="10929" y="5911"/>
              <a:ext cx="2254" cy="2197"/>
            </a:xfrm>
            <a:custGeom>
              <a:avLst/>
              <a:gdLst>
                <a:gd name="rtl" fmla="*/ 135280 w 737200"/>
                <a:gd name="rtt" fmla="*/ 71440 h 463600"/>
                <a:gd name="rtr" fmla="*/ 598880 w 737200"/>
                <a:gd name="rtb" fmla="*/ 405840 h 463600"/>
              </a:gdLst>
              <a:ahLst/>
              <a:cxnLst/>
              <a:rect l="rtl" t="rtt" r="rtr" b="rtb"/>
              <a:pathLst>
                <a:path w="737200" h="463600">
                  <a:moveTo>
                    <a:pt x="30400" y="0"/>
                  </a:moveTo>
                  <a:lnTo>
                    <a:pt x="706800" y="0"/>
                  </a:lnTo>
                  <a:cubicBezTo>
                    <a:pt x="723581" y="0"/>
                    <a:pt x="737200" y="13619"/>
                    <a:pt x="737200" y="30400"/>
                  </a:cubicBezTo>
                  <a:lnTo>
                    <a:pt x="737200" y="433200"/>
                  </a:lnTo>
                  <a:cubicBezTo>
                    <a:pt x="737200" y="449981"/>
                    <a:pt x="723581" y="463600"/>
                    <a:pt x="706800" y="463600"/>
                  </a:cubicBezTo>
                  <a:lnTo>
                    <a:pt x="30400" y="463600"/>
                  </a:lnTo>
                  <a:cubicBezTo>
                    <a:pt x="13619" y="463600"/>
                    <a:pt x="0" y="449981"/>
                    <a:pt x="0" y="433200"/>
                  </a:cubicBezTo>
                  <a:lnTo>
                    <a:pt x="0" y="30400"/>
                  </a:lnTo>
                  <a:cubicBezTo>
                    <a:pt x="0" y="13619"/>
                    <a:pt x="13619" y="0"/>
                    <a:pt x="30400" y="0"/>
                  </a:cubicBezTo>
                  <a:close/>
                </a:path>
              </a:pathLst>
            </a:custGeom>
            <a:noFill/>
            <a:ln w="19050" cap="rnd">
              <a:solidFill>
                <a:srgbClr val="008080"/>
              </a:solidFill>
              <a:round/>
            </a:ln>
          </p:spPr>
          <p:txBody>
            <a:bodyPr wrap="square" lIns="0" tIns="0" rIns="0" bIns="22500" rtlCol="0" anchor="ctr"/>
            <a:lstStyle/>
            <a:p>
              <a:pPr algn="ctr"/>
              <a:r>
                <a:rPr lang="zh-CN" altLang="en-US" sz="2800" dirty="0">
                  <a:solidFill>
                    <a:srgbClr val="303030"/>
                  </a:solidFill>
                  <a:latin typeface="微软雅黑" panose="020B0503020204020204" pitchFamily="34" charset="-122"/>
                  <a:ea typeface="微软雅黑" panose="020B0503020204020204" pitchFamily="34" charset="-122"/>
                  <a:hlinkClick r:id="rId4" action="ppaction://hlinksldjump"/>
                </a:rPr>
                <a:t>牛顿第一定律</a:t>
              </a:r>
              <a:endParaRPr lang="zh-CN" altLang="en-US" sz="2800" dirty="0">
                <a:solidFill>
                  <a:srgbClr val="303030"/>
                </a:solidFill>
                <a:latin typeface="微软雅黑" panose="020B0503020204020204" pitchFamily="34" charset="-122"/>
                <a:ea typeface="微软雅黑" panose="020B0503020204020204" pitchFamily="34" charset="-122"/>
              </a:endParaRPr>
            </a:p>
          </p:txBody>
        </p:sp>
        <p:sp>
          <p:nvSpPr>
            <p:cNvPr id="105" name="MMConnector"/>
            <p:cNvSpPr/>
            <p:nvPr/>
          </p:nvSpPr>
          <p:spPr>
            <a:xfrm>
              <a:off x="10370" y="6539"/>
              <a:ext cx="794" cy="680"/>
            </a:xfrm>
            <a:custGeom>
              <a:avLst/>
              <a:gdLst/>
              <a:ahLst/>
              <a:cxnLst/>
              <a:rect l="0" t="0" r="0" b="0"/>
              <a:pathLst>
                <a:path w="946862" h="418573">
                  <a:moveTo>
                    <a:pt x="-91465" y="-109826"/>
                  </a:moveTo>
                  <a:cubicBezTo>
                    <a:pt x="-107263" y="-120653"/>
                    <a:pt x="-124765" y="-117127"/>
                    <a:pt x="-132716" y="-104846"/>
                  </a:cubicBezTo>
                  <a:cubicBezTo>
                    <a:pt x="-140668" y="-92566"/>
                    <a:pt x="-136631" y="-75304"/>
                    <a:pt x="-120380" y="-65170"/>
                  </a:cubicBezTo>
                  <a:cubicBezTo>
                    <a:pt x="-105441" y="-55854"/>
                    <a:pt x="-90503" y="-46538"/>
                    <a:pt x="-75615" y="-37086"/>
                  </a:cubicBezTo>
                  <a:cubicBezTo>
                    <a:pt x="-60728" y="-27634"/>
                    <a:pt x="-45892" y="-18045"/>
                    <a:pt x="-31067" y="-8404"/>
                  </a:cubicBezTo>
                  <a:cubicBezTo>
                    <a:pt x="-16241" y="1236"/>
                    <a:pt x="-1426" y="10929"/>
                    <a:pt x="13396" y="20648"/>
                  </a:cubicBezTo>
                  <a:cubicBezTo>
                    <a:pt x="28219" y="30366"/>
                    <a:pt x="43049" y="40111"/>
                    <a:pt x="57911" y="49840"/>
                  </a:cubicBezTo>
                  <a:cubicBezTo>
                    <a:pt x="72774" y="59569"/>
                    <a:pt x="87669" y="69281"/>
                    <a:pt x="102620" y="78937"/>
                  </a:cubicBezTo>
                  <a:cubicBezTo>
                    <a:pt x="117571" y="88594"/>
                    <a:pt x="132578" y="98194"/>
                    <a:pt x="147664" y="107697"/>
                  </a:cubicBezTo>
                  <a:cubicBezTo>
                    <a:pt x="162750" y="117200"/>
                    <a:pt x="177916" y="126605"/>
                    <a:pt x="193182" y="135869"/>
                  </a:cubicBezTo>
                  <a:cubicBezTo>
                    <a:pt x="208449" y="145133"/>
                    <a:pt x="223817" y="154256"/>
                    <a:pt x="239304" y="163192"/>
                  </a:cubicBezTo>
                  <a:cubicBezTo>
                    <a:pt x="254792" y="172129"/>
                    <a:pt x="270400" y="180879"/>
                    <a:pt x="286144" y="189397"/>
                  </a:cubicBezTo>
                  <a:cubicBezTo>
                    <a:pt x="301888" y="197915"/>
                    <a:pt x="317768" y="206200"/>
                    <a:pt x="333794" y="214206"/>
                  </a:cubicBezTo>
                  <a:cubicBezTo>
                    <a:pt x="349821" y="222211"/>
                    <a:pt x="365994" y="229937"/>
                    <a:pt x="382319" y="237337"/>
                  </a:cubicBezTo>
                  <a:cubicBezTo>
                    <a:pt x="398644" y="244736"/>
                    <a:pt x="415121" y="251810"/>
                    <a:pt x="431747" y="258514"/>
                  </a:cubicBezTo>
                  <a:cubicBezTo>
                    <a:pt x="448374" y="265217"/>
                    <a:pt x="465151" y="271550"/>
                    <a:pt x="482068" y="277474"/>
                  </a:cubicBezTo>
                  <a:cubicBezTo>
                    <a:pt x="498985" y="283398"/>
                    <a:pt x="516042" y="288911"/>
                    <a:pt x="533228" y="293983"/>
                  </a:cubicBezTo>
                  <a:cubicBezTo>
                    <a:pt x="550414" y="299055"/>
                    <a:pt x="567729" y="303684"/>
                    <a:pt x="585133" y="307847"/>
                  </a:cubicBezTo>
                  <a:cubicBezTo>
                    <a:pt x="602538" y="312010"/>
                    <a:pt x="620032" y="315706"/>
                    <a:pt x="637655" y="318924"/>
                  </a:cubicBezTo>
                  <a:cubicBezTo>
                    <a:pt x="655279" y="322141"/>
                    <a:pt x="673030" y="324879"/>
                    <a:pt x="690643" y="327131"/>
                  </a:cubicBezTo>
                  <a:cubicBezTo>
                    <a:pt x="708255" y="329382"/>
                    <a:pt x="725728" y="331147"/>
                    <a:pt x="743933" y="332449"/>
                  </a:cubicBezTo>
                  <a:cubicBezTo>
                    <a:pt x="762137" y="333750"/>
                    <a:pt x="781072" y="334588"/>
                    <a:pt x="797362" y="334915"/>
                  </a:cubicBezTo>
                  <a:cubicBezTo>
                    <a:pt x="813651" y="335242"/>
                    <a:pt x="827296" y="335059"/>
                    <a:pt x="840940" y="334875"/>
                  </a:cubicBezTo>
                  <a:cubicBezTo>
                    <a:pt x="843676" y="334838"/>
                    <a:pt x="845500" y="333165"/>
                    <a:pt x="845500" y="331075"/>
                  </a:cubicBezTo>
                  <a:cubicBezTo>
                    <a:pt x="845500" y="328985"/>
                    <a:pt x="843675" y="327357"/>
                    <a:pt x="840940" y="327275"/>
                  </a:cubicBezTo>
                  <a:cubicBezTo>
                    <a:pt x="827403" y="326871"/>
                    <a:pt x="813866" y="326468"/>
                    <a:pt x="797754" y="325446"/>
                  </a:cubicBezTo>
                  <a:cubicBezTo>
                    <a:pt x="781643" y="324425"/>
                    <a:pt x="762958" y="322785"/>
                    <a:pt x="745039" y="320722"/>
                  </a:cubicBezTo>
                  <a:cubicBezTo>
                    <a:pt x="727120" y="318660"/>
                    <a:pt x="709967" y="316173"/>
                    <a:pt x="692718" y="313205"/>
                  </a:cubicBezTo>
                  <a:cubicBezTo>
                    <a:pt x="675470" y="310237"/>
                    <a:pt x="658125" y="306787"/>
                    <a:pt x="640946" y="302877"/>
                  </a:cubicBezTo>
                  <a:cubicBezTo>
                    <a:pt x="623768" y="298966"/>
                    <a:pt x="606755" y="294595"/>
                    <a:pt x="589865" y="289774"/>
                  </a:cubicBezTo>
                  <a:cubicBezTo>
                    <a:pt x="572976" y="284954"/>
                    <a:pt x="556209" y="279684"/>
                    <a:pt x="539597" y="273990"/>
                  </a:cubicBezTo>
                  <a:cubicBezTo>
                    <a:pt x="522986" y="268296"/>
                    <a:pt x="506529" y="262178"/>
                    <a:pt x="490232" y="255668"/>
                  </a:cubicBezTo>
                  <a:cubicBezTo>
                    <a:pt x="473934" y="249157"/>
                    <a:pt x="457796" y="242253"/>
                    <a:pt x="441820" y="234994"/>
                  </a:cubicBezTo>
                  <a:cubicBezTo>
                    <a:pt x="425844" y="227735"/>
                    <a:pt x="410030" y="220120"/>
                    <a:pt x="394373" y="212190"/>
                  </a:cubicBezTo>
                  <a:cubicBezTo>
                    <a:pt x="378715" y="204259"/>
                    <a:pt x="363215" y="196014"/>
                    <a:pt x="347859" y="187495"/>
                  </a:cubicBezTo>
                  <a:cubicBezTo>
                    <a:pt x="332504" y="178976"/>
                    <a:pt x="317294" y="170183"/>
                    <a:pt x="302213" y="161160"/>
                  </a:cubicBezTo>
                  <a:cubicBezTo>
                    <a:pt x="287131" y="152136"/>
                    <a:pt x="272179" y="142882"/>
                    <a:pt x="257334" y="133438"/>
                  </a:cubicBezTo>
                  <a:cubicBezTo>
                    <a:pt x="242490" y="123995"/>
                    <a:pt x="227753" y="114362"/>
                    <a:pt x="213101" y="104579"/>
                  </a:cubicBezTo>
                  <a:cubicBezTo>
                    <a:pt x="198449" y="94797"/>
                    <a:pt x="183881" y="84866"/>
                    <a:pt x="169371" y="74825"/>
                  </a:cubicBezTo>
                  <a:cubicBezTo>
                    <a:pt x="154862" y="64784"/>
                    <a:pt x="140411" y="54632"/>
                    <a:pt x="125990" y="44409"/>
                  </a:cubicBezTo>
                  <a:cubicBezTo>
                    <a:pt x="111570" y="34185"/>
                    <a:pt x="97180" y="23890"/>
                    <a:pt x="82795" y="13558"/>
                  </a:cubicBezTo>
                  <a:cubicBezTo>
                    <a:pt x="68409" y="3226"/>
                    <a:pt x="54026" y="-7142"/>
                    <a:pt x="39617" y="-17508"/>
                  </a:cubicBezTo>
                  <a:cubicBezTo>
                    <a:pt x="25208" y="-27873"/>
                    <a:pt x="10771" y="-38236"/>
                    <a:pt x="-3710" y="-48571"/>
                  </a:cubicBezTo>
                  <a:cubicBezTo>
                    <a:pt x="-18191" y="-58905"/>
                    <a:pt x="-32718" y="-69211"/>
                    <a:pt x="-47351" y="-79416"/>
                  </a:cubicBezTo>
                  <a:cubicBezTo>
                    <a:pt x="-61985" y="-89620"/>
                    <a:pt x="-76725" y="-99723"/>
                    <a:pt x="-91465" y="-109826"/>
                  </a:cubicBezTo>
                  <a:close/>
                </a:path>
              </a:pathLst>
            </a:custGeom>
            <a:solidFill>
              <a:srgbClr val="008080"/>
            </a:solidFill>
            <a:ln w="19050" cap="rnd">
              <a:solidFill>
                <a:srgbClr val="008080"/>
              </a:solidFill>
              <a:round/>
            </a:ln>
          </p:spPr>
        </p:sp>
      </p:grpSp>
      <p:grpSp>
        <p:nvGrpSpPr>
          <p:cNvPr id="106" name="组合 105"/>
          <p:cNvGrpSpPr/>
          <p:nvPr/>
        </p:nvGrpSpPr>
        <p:grpSpPr>
          <a:xfrm flipH="1">
            <a:off x="2273855" y="2996725"/>
            <a:ext cx="984940" cy="1006475"/>
            <a:chOff x="13836" y="4386"/>
            <a:chExt cx="1646" cy="1585"/>
          </a:xfrm>
        </p:grpSpPr>
        <p:sp>
          <p:nvSpPr>
            <p:cNvPr id="107" name="MMConnector"/>
            <p:cNvSpPr/>
            <p:nvPr/>
          </p:nvSpPr>
          <p:spPr>
            <a:xfrm>
              <a:off x="13836" y="5376"/>
              <a:ext cx="592" cy="595"/>
            </a:xfrm>
            <a:custGeom>
              <a:avLst/>
              <a:gdLst/>
              <a:ahLst/>
              <a:cxnLst/>
              <a:rect l="0" t="0" r="0" b="0"/>
              <a:pathLst>
                <a:path w="250800" h="128250" fill="none">
                  <a:moveTo>
                    <a:pt x="-125400" y="64125"/>
                  </a:moveTo>
                  <a:cubicBezTo>
                    <a:pt x="-10072" y="64125"/>
                    <a:pt x="15142" y="-64125"/>
                    <a:pt x="125400" y="-64125"/>
                  </a:cubicBezTo>
                </a:path>
              </a:pathLst>
            </a:custGeom>
            <a:noFill/>
            <a:ln w="19050" cap="rnd">
              <a:solidFill>
                <a:srgbClr val="008080"/>
              </a:solidFill>
              <a:round/>
            </a:ln>
          </p:spPr>
        </p:sp>
        <p:sp>
          <p:nvSpPr>
            <p:cNvPr id="108" name="SubTopic"/>
            <p:cNvSpPr/>
            <p:nvPr/>
          </p:nvSpPr>
          <p:spPr>
            <a:xfrm>
              <a:off x="14150" y="4386"/>
              <a:ext cx="1332" cy="685"/>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fontAlgn="auto"/>
              <a:r>
                <a:rPr lang="zh-CN" altLang="en-US" sz="2800" dirty="0">
                  <a:solidFill>
                    <a:srgbClr val="303030"/>
                  </a:solidFill>
                  <a:latin typeface="微软雅黑" panose="020B0503020204020204" pitchFamily="34" charset="-122"/>
                  <a:ea typeface="微软雅黑" panose="020B0503020204020204" pitchFamily="34" charset="-122"/>
                </a:rPr>
                <a:t>内容</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109" name="组合 108"/>
          <p:cNvGrpSpPr/>
          <p:nvPr/>
        </p:nvGrpSpPr>
        <p:grpSpPr>
          <a:xfrm flipH="1">
            <a:off x="2331024" y="3942459"/>
            <a:ext cx="875744" cy="573405"/>
            <a:chOff x="13823" y="5776"/>
            <a:chExt cx="1140" cy="903"/>
          </a:xfrm>
        </p:grpSpPr>
        <p:sp>
          <p:nvSpPr>
            <p:cNvPr id="110" name="MMConnector"/>
            <p:cNvSpPr/>
            <p:nvPr/>
          </p:nvSpPr>
          <p:spPr>
            <a:xfrm>
              <a:off x="13823" y="5953"/>
              <a:ext cx="592" cy="726"/>
            </a:xfrm>
            <a:custGeom>
              <a:avLst/>
              <a:gdLst/>
              <a:ahLst/>
              <a:cxnLst/>
              <a:rect l="0" t="0" r="0" b="0"/>
              <a:pathLst>
                <a:path w="250800" h="199500" fill="none">
                  <a:moveTo>
                    <a:pt x="-125400" y="-99750"/>
                  </a:moveTo>
                  <a:cubicBezTo>
                    <a:pt x="-1957" y="-99750"/>
                    <a:pt x="-3793" y="99750"/>
                    <a:pt x="125400" y="99750"/>
                  </a:cubicBezTo>
                </a:path>
              </a:pathLst>
            </a:custGeom>
            <a:noFill/>
            <a:ln w="19050" cap="rnd">
              <a:solidFill>
                <a:srgbClr val="008080"/>
              </a:solidFill>
              <a:round/>
            </a:ln>
          </p:spPr>
        </p:sp>
        <p:sp>
          <p:nvSpPr>
            <p:cNvPr id="111" name="SubTopic"/>
            <p:cNvSpPr/>
            <p:nvPr/>
          </p:nvSpPr>
          <p:spPr>
            <a:xfrm>
              <a:off x="14067" y="5776"/>
              <a:ext cx="896" cy="562"/>
            </a:xfrm>
            <a:custGeom>
              <a:avLst/>
              <a:gdLst>
                <a:gd name="rtl" fmla="*/ 54150 w 380000"/>
                <a:gd name="rtt" fmla="*/ 26030 h 180500"/>
                <a:gd name="rtr" fmla="*/ 327750 w 380000"/>
                <a:gd name="rtb" fmla="*/ 162830 h 180500"/>
              </a:gdLst>
              <a:ahLst/>
              <a:cxnLst/>
              <a:rect l="rtl" t="rtt" r="rtr" b="rtb"/>
              <a:pathLst>
                <a:path w="380000" h="180500" stroke="0">
                  <a:moveTo>
                    <a:pt x="0" y="0"/>
                  </a:moveTo>
                  <a:lnTo>
                    <a:pt x="380000" y="0"/>
                  </a:lnTo>
                  <a:lnTo>
                    <a:pt x="380000" y="180500"/>
                  </a:lnTo>
                  <a:lnTo>
                    <a:pt x="0" y="180500"/>
                  </a:lnTo>
                  <a:lnTo>
                    <a:pt x="0" y="0"/>
                  </a:lnTo>
                  <a:close/>
                </a:path>
                <a:path w="380000" h="180500" fill="none">
                  <a:moveTo>
                    <a:pt x="0" y="180500"/>
                  </a:moveTo>
                  <a:lnTo>
                    <a:pt x="380000" y="180500"/>
                  </a:lnTo>
                </a:path>
              </a:pathLst>
            </a:custGeom>
            <a:noFill/>
            <a:ln w="19050" cap="rnd">
              <a:solidFill>
                <a:srgbClr val="008080"/>
              </a:solidFill>
              <a:round/>
            </a:ln>
          </p:spPr>
          <p:txBody>
            <a:bodyPr wrap="none" lIns="0" tIns="0" rIns="0" bIns="22500" rtlCol="0" anchor="ctr"/>
            <a:lstStyle/>
            <a:p>
              <a:pPr algn="ctr"/>
              <a:r>
                <a:rPr sz="2800" dirty="0" err="1">
                  <a:solidFill>
                    <a:srgbClr val="303030"/>
                  </a:solidFill>
                  <a:latin typeface="微软雅黑" panose="020B0503020204020204" pitchFamily="34" charset="-122"/>
                  <a:ea typeface="微软雅黑" panose="020B0503020204020204" pitchFamily="34" charset="-122"/>
                </a:rPr>
                <a:t>惯性</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112" name="组合 111"/>
          <p:cNvGrpSpPr/>
          <p:nvPr/>
        </p:nvGrpSpPr>
        <p:grpSpPr>
          <a:xfrm flipH="1">
            <a:off x="636911" y="3690046"/>
            <a:ext cx="1530248" cy="695325"/>
            <a:chOff x="15311" y="5368"/>
            <a:chExt cx="1992" cy="1095"/>
          </a:xfrm>
        </p:grpSpPr>
        <p:sp>
          <p:nvSpPr>
            <p:cNvPr id="113" name="MMConnector"/>
            <p:cNvSpPr/>
            <p:nvPr/>
          </p:nvSpPr>
          <p:spPr>
            <a:xfrm>
              <a:off x="15311" y="6123"/>
              <a:ext cx="592" cy="340"/>
            </a:xfrm>
            <a:custGeom>
              <a:avLst/>
              <a:gdLst/>
              <a:ahLst/>
              <a:cxnLst/>
              <a:rect l="0" t="0" r="0" b="0"/>
              <a:pathLst>
                <a:path w="250800" h="109250" fill="none">
                  <a:moveTo>
                    <a:pt x="-125400" y="54625"/>
                  </a:moveTo>
                  <a:cubicBezTo>
                    <a:pt x="-12272" y="54625"/>
                    <a:pt x="20275" y="-54625"/>
                    <a:pt x="125400" y="-54625"/>
                  </a:cubicBezTo>
                </a:path>
              </a:pathLst>
            </a:custGeom>
            <a:noFill/>
            <a:ln w="19050" cap="rnd">
              <a:solidFill>
                <a:srgbClr val="008080"/>
              </a:solidFill>
              <a:round/>
            </a:ln>
          </p:spPr>
        </p:sp>
        <p:sp>
          <p:nvSpPr>
            <p:cNvPr id="114" name="SubTopic"/>
            <p:cNvSpPr/>
            <p:nvPr/>
          </p:nvSpPr>
          <p:spPr>
            <a:xfrm>
              <a:off x="15590" y="5368"/>
              <a:ext cx="1713" cy="562"/>
            </a:xfrm>
            <a:custGeom>
              <a:avLst/>
              <a:gdLst>
                <a:gd name="rtl" fmla="*/ 54150 w 623200"/>
                <a:gd name="rtt" fmla="*/ 26030 h 180500"/>
                <a:gd name="rtr" fmla="*/ 570950 w 623200"/>
                <a:gd name="rtb" fmla="*/ 162830 h 180500"/>
              </a:gdLst>
              <a:ahLst/>
              <a:cxnLst/>
              <a:rect l="rtl" t="rtt" r="rtr" b="rtb"/>
              <a:pathLst>
                <a:path w="623200" h="180500" stroke="0">
                  <a:moveTo>
                    <a:pt x="0" y="0"/>
                  </a:moveTo>
                  <a:lnTo>
                    <a:pt x="623200" y="0"/>
                  </a:lnTo>
                  <a:lnTo>
                    <a:pt x="623200" y="180500"/>
                  </a:lnTo>
                  <a:lnTo>
                    <a:pt x="0" y="180500"/>
                  </a:lnTo>
                  <a:lnTo>
                    <a:pt x="0" y="0"/>
                  </a:lnTo>
                  <a:close/>
                </a:path>
                <a:path w="623200" h="180500" fill="none">
                  <a:moveTo>
                    <a:pt x="0" y="180500"/>
                  </a:moveTo>
                  <a:lnTo>
                    <a:pt x="623200" y="180500"/>
                  </a:lnTo>
                </a:path>
              </a:pathLst>
            </a:custGeom>
            <a:noFill/>
            <a:ln w="19050" cap="rnd">
              <a:solidFill>
                <a:srgbClr val="008080"/>
              </a:solidFill>
              <a:round/>
            </a:ln>
          </p:spPr>
          <p:txBody>
            <a:bodyPr wrap="none" lIns="0" tIns="0" rIns="0" bIns="22500" rtlCol="0" anchor="ctr"/>
            <a:lstStyle/>
            <a:p>
              <a:pPr algn="ctr"/>
              <a:r>
                <a:rPr sz="2800" dirty="0" err="1">
                  <a:solidFill>
                    <a:srgbClr val="303030"/>
                  </a:solidFill>
                  <a:latin typeface="微软雅黑" panose="020B0503020204020204" pitchFamily="34" charset="-122"/>
                  <a:ea typeface="微软雅黑" panose="020B0503020204020204" pitchFamily="34" charset="-122"/>
                </a:rPr>
                <a:t>影响因素</a:t>
              </a:r>
              <a:endParaRPr sz="2800" dirty="0">
                <a:solidFill>
                  <a:srgbClr val="303030"/>
                </a:solidFill>
                <a:latin typeface="微软雅黑" panose="020B0503020204020204" pitchFamily="34" charset="-122"/>
                <a:ea typeface="微软雅黑" panose="020B0503020204020204" pitchFamily="34" charset="-122"/>
              </a:endParaRPr>
            </a:p>
          </p:txBody>
        </p:sp>
      </p:grpSp>
      <p:grpSp>
        <p:nvGrpSpPr>
          <p:cNvPr id="115" name="组合 114"/>
          <p:cNvGrpSpPr/>
          <p:nvPr/>
        </p:nvGrpSpPr>
        <p:grpSpPr>
          <a:xfrm flipH="1">
            <a:off x="191344" y="4145659"/>
            <a:ext cx="2011139" cy="464820"/>
            <a:chOff x="15311" y="6071"/>
            <a:chExt cx="2618" cy="732"/>
          </a:xfrm>
        </p:grpSpPr>
        <p:sp>
          <p:nvSpPr>
            <p:cNvPr id="116" name="MMConnector"/>
            <p:cNvSpPr/>
            <p:nvPr/>
          </p:nvSpPr>
          <p:spPr>
            <a:xfrm>
              <a:off x="15311" y="6463"/>
              <a:ext cx="592" cy="340"/>
            </a:xfrm>
            <a:custGeom>
              <a:avLst/>
              <a:gdLst/>
              <a:ahLst/>
              <a:cxnLst/>
              <a:rect l="0" t="0" r="0" b="0"/>
              <a:pathLst>
                <a:path w="250800" h="109250" fill="none">
                  <a:moveTo>
                    <a:pt x="-125400" y="-54625"/>
                  </a:moveTo>
                  <a:cubicBezTo>
                    <a:pt x="-12272" y="-54625"/>
                    <a:pt x="20275" y="54625"/>
                    <a:pt x="125400" y="54625"/>
                  </a:cubicBezTo>
                </a:path>
              </a:pathLst>
            </a:custGeom>
            <a:noFill/>
            <a:ln w="19050" cap="rnd">
              <a:solidFill>
                <a:srgbClr val="008080"/>
              </a:solidFill>
              <a:round/>
            </a:ln>
          </p:spPr>
        </p:sp>
        <p:sp>
          <p:nvSpPr>
            <p:cNvPr id="117" name="SubTopic"/>
            <p:cNvSpPr/>
            <p:nvPr/>
          </p:nvSpPr>
          <p:spPr>
            <a:xfrm>
              <a:off x="15589" y="6071"/>
              <a:ext cx="2340" cy="562"/>
            </a:xfrm>
            <a:custGeom>
              <a:avLst/>
              <a:gdLst>
                <a:gd name="rtl" fmla="*/ 54150 w 744800"/>
                <a:gd name="rtt" fmla="*/ 26030 h 180500"/>
                <a:gd name="rtr" fmla="*/ 692550 w 744800"/>
                <a:gd name="rtb" fmla="*/ 162830 h 180500"/>
              </a:gdLst>
              <a:ahLst/>
              <a:cxnLst/>
              <a:rect l="rtl" t="rtt" r="rtr" b="rtb"/>
              <a:pathLst>
                <a:path w="744800" h="180500" stroke="0">
                  <a:moveTo>
                    <a:pt x="0" y="0"/>
                  </a:moveTo>
                  <a:lnTo>
                    <a:pt x="744800" y="0"/>
                  </a:lnTo>
                  <a:lnTo>
                    <a:pt x="744800" y="180500"/>
                  </a:lnTo>
                  <a:lnTo>
                    <a:pt x="0" y="180500"/>
                  </a:lnTo>
                  <a:lnTo>
                    <a:pt x="0" y="0"/>
                  </a:lnTo>
                  <a:close/>
                </a:path>
                <a:path w="744800" h="180500" fill="none">
                  <a:moveTo>
                    <a:pt x="0" y="180500"/>
                  </a:moveTo>
                  <a:lnTo>
                    <a:pt x="744800" y="180500"/>
                  </a:lnTo>
                </a:path>
              </a:pathLst>
            </a:custGeom>
            <a:noFill/>
            <a:ln w="19050" cap="rnd">
              <a:solidFill>
                <a:srgbClr val="008080"/>
              </a:solidFill>
              <a:round/>
            </a:ln>
          </p:spPr>
          <p:txBody>
            <a:bodyPr wrap="none" lIns="0" tIns="0" rIns="0" bIns="22500" rtlCol="0" anchor="ctr"/>
            <a:lstStyle/>
            <a:p>
              <a:pPr algn="ctr"/>
              <a:r>
                <a:rPr sz="2800" dirty="0" err="1">
                  <a:solidFill>
                    <a:srgbClr val="303030"/>
                  </a:solidFill>
                  <a:latin typeface="微软雅黑" panose="020B0503020204020204" pitchFamily="34" charset="-122"/>
                  <a:ea typeface="微软雅黑" panose="020B0503020204020204" pitchFamily="34" charset="-122"/>
                </a:rPr>
                <a:t>利用和防范</a:t>
              </a:r>
              <a:endParaRPr sz="2800" dirty="0">
                <a:solidFill>
                  <a:srgbClr val="303030"/>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94264513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839416" y="1124744"/>
            <a:ext cx="10402815" cy="4616648"/>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实验方法</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转换法的应用：通过</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比较小车在水平面上运动的距离</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来比较阻力的大小，小车运动的距离越远，阻力越小。</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控制变量法的应用：实验时控制小车从斜面</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同一高度</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由</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静止</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释放，改变接触面的粗糙程度。</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小车在水平面上运动的距离不同的原因：小车在不同情况下所受的</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阻力不同</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226232156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Freeform 23">
            <a:extLst>
              <a:ext uri="{FF2B5EF4-FFF2-40B4-BE49-F238E27FC236}">
                <a16:creationId xmlns:a16="http://schemas.microsoft.com/office/drawing/2014/main" id="{2A33BFB3-CA4F-4252-8835-E53B391401F6}"/>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322AA15B-2D3C-49DC-8047-0E128DDFBE05}"/>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BF947366-9A97-4B54-9E5D-1C1D4E28AA74}"/>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204279B4-9C5D-4FDA-A8A2-F79D46BB71A4}"/>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D09816FE-A03D-4008-903B-60AAF43C871C}"/>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33B610A1-1FDD-498C-ABFD-F34DF3338943}"/>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BCE0EF5E-EB53-47B6-879A-7C914EBA441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1" name="Freeform 23">
            <a:extLst>
              <a:ext uri="{FF2B5EF4-FFF2-40B4-BE49-F238E27FC236}">
                <a16:creationId xmlns:a16="http://schemas.microsoft.com/office/drawing/2014/main" id="{2F6A465D-2BFF-43B8-9983-0C99718DFDA2}"/>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2" name="Freeform 23">
            <a:extLst>
              <a:ext uri="{FF2B5EF4-FFF2-40B4-BE49-F238E27FC236}">
                <a16:creationId xmlns:a16="http://schemas.microsoft.com/office/drawing/2014/main" id="{327242AB-158C-4B79-BD29-9657F0207122}"/>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3" name="Freeform 23">
            <a:extLst>
              <a:ext uri="{FF2B5EF4-FFF2-40B4-BE49-F238E27FC236}">
                <a16:creationId xmlns:a16="http://schemas.microsoft.com/office/drawing/2014/main" id="{B3523599-37BA-444C-BCB5-2664C566DFBC}"/>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4" name="Freeform 23">
            <a:extLst>
              <a:ext uri="{FF2B5EF4-FFF2-40B4-BE49-F238E27FC236}">
                <a16:creationId xmlns:a16="http://schemas.microsoft.com/office/drawing/2014/main" id="{D443B2A2-23B4-4971-B8BC-07B5F30FFF50}"/>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5" name="Freeform 23">
            <a:extLst>
              <a:ext uri="{FF2B5EF4-FFF2-40B4-BE49-F238E27FC236}">
                <a16:creationId xmlns:a16="http://schemas.microsoft.com/office/drawing/2014/main" id="{37DAF777-395B-4BF7-90EB-458308ADCC50}"/>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6" name="Freeform 23">
            <a:extLst>
              <a:ext uri="{FF2B5EF4-FFF2-40B4-BE49-F238E27FC236}">
                <a16:creationId xmlns:a16="http://schemas.microsoft.com/office/drawing/2014/main" id="{327B624B-65C3-4C13-B5E5-66A10859C81D}"/>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6A5CC33E-36EE-4B8C-A94A-A34E3F94967C}"/>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3541D1FF-29F7-4F5E-8A1E-98F5D2296A05}"/>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BA5EE0F1-A2FE-49F6-8488-E7322F5347EC}"/>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0" name="Freeform 23">
            <a:extLst>
              <a:ext uri="{FF2B5EF4-FFF2-40B4-BE49-F238E27FC236}">
                <a16:creationId xmlns:a16="http://schemas.microsoft.com/office/drawing/2014/main" id="{ABC71E96-8E61-44FE-B07C-7611854FE6C1}"/>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1" name="Freeform 23">
            <a:extLst>
              <a:ext uri="{FF2B5EF4-FFF2-40B4-BE49-F238E27FC236}">
                <a16:creationId xmlns:a16="http://schemas.microsoft.com/office/drawing/2014/main" id="{3137857E-F7C6-49DA-95EB-F71F92C4D32C}"/>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2" name="Freeform 23">
            <a:extLst>
              <a:ext uri="{FF2B5EF4-FFF2-40B4-BE49-F238E27FC236}">
                <a16:creationId xmlns:a16="http://schemas.microsoft.com/office/drawing/2014/main" id="{70661CBE-B2B7-44F4-90B8-BC3CE4714659}"/>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3" name="Freeform 23">
            <a:extLst>
              <a:ext uri="{FF2B5EF4-FFF2-40B4-BE49-F238E27FC236}">
                <a16:creationId xmlns:a16="http://schemas.microsoft.com/office/drawing/2014/main" id="{5135EBAD-AE64-4CC6-944D-805E9A1FAB7A}"/>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4" name="Freeform 23">
            <a:extLst>
              <a:ext uri="{FF2B5EF4-FFF2-40B4-BE49-F238E27FC236}">
                <a16:creationId xmlns:a16="http://schemas.microsoft.com/office/drawing/2014/main" id="{F9A098FF-8D2A-4908-85F4-125D84233AD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5" name="Freeform 23">
            <a:extLst>
              <a:ext uri="{FF2B5EF4-FFF2-40B4-BE49-F238E27FC236}">
                <a16:creationId xmlns:a16="http://schemas.microsoft.com/office/drawing/2014/main" id="{3DA6750A-91A7-472C-90EB-ED8BAAD0D668}"/>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6" name="Freeform 23">
            <a:extLst>
              <a:ext uri="{FF2B5EF4-FFF2-40B4-BE49-F238E27FC236}">
                <a16:creationId xmlns:a16="http://schemas.microsoft.com/office/drawing/2014/main" id="{86D09677-160A-437F-8792-E5F7B2D7D815}"/>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7" name="Freeform 23">
            <a:extLst>
              <a:ext uri="{FF2B5EF4-FFF2-40B4-BE49-F238E27FC236}">
                <a16:creationId xmlns:a16="http://schemas.microsoft.com/office/drawing/2014/main" id="{1770EB55-16BD-4590-8F5B-9528ABE4AAA6}"/>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8" name="Freeform 23">
            <a:extLst>
              <a:ext uri="{FF2B5EF4-FFF2-40B4-BE49-F238E27FC236}">
                <a16:creationId xmlns:a16="http://schemas.microsoft.com/office/drawing/2014/main" id="{EC84BFA4-58EA-46EF-B431-A0253BAC4998}"/>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9" name="Freeform 23">
            <a:extLst>
              <a:ext uri="{FF2B5EF4-FFF2-40B4-BE49-F238E27FC236}">
                <a16:creationId xmlns:a16="http://schemas.microsoft.com/office/drawing/2014/main" id="{0BFA7AEE-72A8-4042-9CC6-16CD35371BAC}"/>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0" name="Freeform 23">
            <a:extLst>
              <a:ext uri="{FF2B5EF4-FFF2-40B4-BE49-F238E27FC236}">
                <a16:creationId xmlns:a16="http://schemas.microsoft.com/office/drawing/2014/main" id="{10D58DE3-52EC-45E4-A863-1F3B0ED1EF39}"/>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1" name="Freeform 23">
            <a:extLst>
              <a:ext uri="{FF2B5EF4-FFF2-40B4-BE49-F238E27FC236}">
                <a16:creationId xmlns:a16="http://schemas.microsoft.com/office/drawing/2014/main" id="{DD39BAF6-7AE9-4CEE-9F43-6620FEE6F44A}"/>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2" name="Freeform 23">
            <a:extLst>
              <a:ext uri="{FF2B5EF4-FFF2-40B4-BE49-F238E27FC236}">
                <a16:creationId xmlns:a16="http://schemas.microsoft.com/office/drawing/2014/main" id="{BD9070CE-5C7E-49B6-B03F-1E3E755A3D67}"/>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3" name="Freeform 23">
            <a:extLst>
              <a:ext uri="{FF2B5EF4-FFF2-40B4-BE49-F238E27FC236}">
                <a16:creationId xmlns:a16="http://schemas.microsoft.com/office/drawing/2014/main" id="{6B67AC62-90F6-4AC4-83A7-50E0A8FD2739}"/>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4" name="Freeform 23">
            <a:extLst>
              <a:ext uri="{FF2B5EF4-FFF2-40B4-BE49-F238E27FC236}">
                <a16:creationId xmlns:a16="http://schemas.microsoft.com/office/drawing/2014/main" id="{E1D4B14C-716B-49FF-9396-7F7C1D781FA6}"/>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5" name="Freeform 23">
            <a:extLst>
              <a:ext uri="{FF2B5EF4-FFF2-40B4-BE49-F238E27FC236}">
                <a16:creationId xmlns:a16="http://schemas.microsoft.com/office/drawing/2014/main" id="{CB9510E6-1618-4016-9D99-315332302ED5}"/>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6" name="Freeform 23">
            <a:extLst>
              <a:ext uri="{FF2B5EF4-FFF2-40B4-BE49-F238E27FC236}">
                <a16:creationId xmlns:a16="http://schemas.microsoft.com/office/drawing/2014/main" id="{CFAF503A-5803-412A-8BD1-457ACF521801}"/>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7" name="Freeform 23">
            <a:extLst>
              <a:ext uri="{FF2B5EF4-FFF2-40B4-BE49-F238E27FC236}">
                <a16:creationId xmlns:a16="http://schemas.microsoft.com/office/drawing/2014/main" id="{23478B8A-6CE0-4275-844E-1901B3A50E0B}"/>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8" name="Freeform 23">
            <a:extLst>
              <a:ext uri="{FF2B5EF4-FFF2-40B4-BE49-F238E27FC236}">
                <a16:creationId xmlns:a16="http://schemas.microsoft.com/office/drawing/2014/main" id="{D6B6623E-5DF7-40E1-947E-40C32F64DBC8}"/>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9" name="Freeform 23">
            <a:extLst>
              <a:ext uri="{FF2B5EF4-FFF2-40B4-BE49-F238E27FC236}">
                <a16:creationId xmlns:a16="http://schemas.microsoft.com/office/drawing/2014/main" id="{3031C937-CC08-497E-8B9F-CEB36D8CBD76}"/>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0" name="Freeform 23">
            <a:extLst>
              <a:ext uri="{FF2B5EF4-FFF2-40B4-BE49-F238E27FC236}">
                <a16:creationId xmlns:a16="http://schemas.microsoft.com/office/drawing/2014/main" id="{DEF563CB-8E46-4BC5-941B-3F2587C4A85F}"/>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1" name="Freeform 23">
            <a:extLst>
              <a:ext uri="{FF2B5EF4-FFF2-40B4-BE49-F238E27FC236}">
                <a16:creationId xmlns:a16="http://schemas.microsoft.com/office/drawing/2014/main" id="{005C6B34-8511-437E-9148-16AE5A05E06F}"/>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2" name="Freeform 23">
            <a:extLst>
              <a:ext uri="{FF2B5EF4-FFF2-40B4-BE49-F238E27FC236}">
                <a16:creationId xmlns:a16="http://schemas.microsoft.com/office/drawing/2014/main" id="{DB0A4024-7092-4978-8921-25554AD84881}"/>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3" name="Freeform 23">
            <a:extLst>
              <a:ext uri="{FF2B5EF4-FFF2-40B4-BE49-F238E27FC236}">
                <a16:creationId xmlns:a16="http://schemas.microsoft.com/office/drawing/2014/main" id="{3B4B9240-7C30-49AB-9624-4064398C1E19}"/>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4" name="Freeform 23">
            <a:extLst>
              <a:ext uri="{FF2B5EF4-FFF2-40B4-BE49-F238E27FC236}">
                <a16:creationId xmlns:a16="http://schemas.microsoft.com/office/drawing/2014/main" id="{FCCC4B82-B01A-4292-901F-53C5B3A426E2}"/>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5" name="Freeform 23">
            <a:extLst>
              <a:ext uri="{FF2B5EF4-FFF2-40B4-BE49-F238E27FC236}">
                <a16:creationId xmlns:a16="http://schemas.microsoft.com/office/drawing/2014/main" id="{89026357-8DFB-4B09-BAB2-D823DE0C7C60}"/>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6" name="Freeform 23">
            <a:extLst>
              <a:ext uri="{FF2B5EF4-FFF2-40B4-BE49-F238E27FC236}">
                <a16:creationId xmlns:a16="http://schemas.microsoft.com/office/drawing/2014/main" id="{F203F73A-0AE8-4417-A48F-B7C5FC510960}"/>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7" name="Freeform 23">
            <a:extLst>
              <a:ext uri="{FF2B5EF4-FFF2-40B4-BE49-F238E27FC236}">
                <a16:creationId xmlns:a16="http://schemas.microsoft.com/office/drawing/2014/main" id="{8615A1B9-148A-4F8E-9E04-D4C0A91BDCF1}"/>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8" name="Freeform 23">
            <a:extLst>
              <a:ext uri="{FF2B5EF4-FFF2-40B4-BE49-F238E27FC236}">
                <a16:creationId xmlns:a16="http://schemas.microsoft.com/office/drawing/2014/main" id="{8FC0D92B-C07D-4AFB-A8C6-567FC0BB55C4}"/>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9" name="Freeform 23">
            <a:extLst>
              <a:ext uri="{FF2B5EF4-FFF2-40B4-BE49-F238E27FC236}">
                <a16:creationId xmlns:a16="http://schemas.microsoft.com/office/drawing/2014/main" id="{F96ADFCA-27E8-41F6-83F7-AB7F59E7BD9D}"/>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0" name="Freeform 23">
            <a:extLst>
              <a:ext uri="{FF2B5EF4-FFF2-40B4-BE49-F238E27FC236}">
                <a16:creationId xmlns:a16="http://schemas.microsoft.com/office/drawing/2014/main" id="{E452744C-CF7B-4444-9865-29DB03695CEC}"/>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1" name="Freeform 23">
            <a:extLst>
              <a:ext uri="{FF2B5EF4-FFF2-40B4-BE49-F238E27FC236}">
                <a16:creationId xmlns:a16="http://schemas.microsoft.com/office/drawing/2014/main" id="{CFBA99EF-D5EF-4478-AF4E-DEB176BCE994}"/>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2" name="Freeform 23">
            <a:extLst>
              <a:ext uri="{FF2B5EF4-FFF2-40B4-BE49-F238E27FC236}">
                <a16:creationId xmlns:a16="http://schemas.microsoft.com/office/drawing/2014/main" id="{7F9E3B4C-C481-4FBA-BD91-DE8E0830FB01}"/>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3" name="Freeform 23">
            <a:extLst>
              <a:ext uri="{FF2B5EF4-FFF2-40B4-BE49-F238E27FC236}">
                <a16:creationId xmlns:a16="http://schemas.microsoft.com/office/drawing/2014/main" id="{C14A6848-BB40-4456-9591-BB8F49AEAE3E}"/>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4" name="Freeform 23">
            <a:extLst>
              <a:ext uri="{FF2B5EF4-FFF2-40B4-BE49-F238E27FC236}">
                <a16:creationId xmlns:a16="http://schemas.microsoft.com/office/drawing/2014/main" id="{6A2ED8F4-602E-48A4-9110-0186F6229FF5}"/>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5" name="Freeform 23">
            <a:extLst>
              <a:ext uri="{FF2B5EF4-FFF2-40B4-BE49-F238E27FC236}">
                <a16:creationId xmlns:a16="http://schemas.microsoft.com/office/drawing/2014/main" id="{1F55A07C-0FCE-459B-AB0D-DDB6D838D6BB}"/>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6" name="Freeform 23">
            <a:extLst>
              <a:ext uri="{FF2B5EF4-FFF2-40B4-BE49-F238E27FC236}">
                <a16:creationId xmlns:a16="http://schemas.microsoft.com/office/drawing/2014/main" id="{52399DD1-0269-4CAC-810F-D36FE67D27AF}"/>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7" name="Freeform 23">
            <a:extLst>
              <a:ext uri="{FF2B5EF4-FFF2-40B4-BE49-F238E27FC236}">
                <a16:creationId xmlns:a16="http://schemas.microsoft.com/office/drawing/2014/main" id="{7FB8F0A3-4117-450A-B264-73379F8BCC50}"/>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8" name="Freeform 23">
            <a:extLst>
              <a:ext uri="{FF2B5EF4-FFF2-40B4-BE49-F238E27FC236}">
                <a16:creationId xmlns:a16="http://schemas.microsoft.com/office/drawing/2014/main" id="{91723FC3-AB71-4226-ABB3-ADA9E245701E}"/>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9" name="Freeform 23">
            <a:extLst>
              <a:ext uri="{FF2B5EF4-FFF2-40B4-BE49-F238E27FC236}">
                <a16:creationId xmlns:a16="http://schemas.microsoft.com/office/drawing/2014/main" id="{EB7A73B7-0169-4FA3-A095-7B4FD45EC239}"/>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0" name="Freeform 23">
            <a:extLst>
              <a:ext uri="{FF2B5EF4-FFF2-40B4-BE49-F238E27FC236}">
                <a16:creationId xmlns:a16="http://schemas.microsoft.com/office/drawing/2014/main" id="{6AF99DB0-F1B8-47E0-9D7A-CB8334ACB376}"/>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1" name="Freeform 23">
            <a:extLst>
              <a:ext uri="{FF2B5EF4-FFF2-40B4-BE49-F238E27FC236}">
                <a16:creationId xmlns:a16="http://schemas.microsoft.com/office/drawing/2014/main" id="{EAA7AD2E-49C6-49E5-AF1D-C89B620FFEF8}"/>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 name="文本框 1"/>
          <p:cNvSpPr txBox="1">
            <a:spLocks noChangeArrowheads="1"/>
          </p:cNvSpPr>
          <p:nvPr/>
        </p:nvSpPr>
        <p:spPr bwMode="auto">
          <a:xfrm>
            <a:off x="695400" y="1608981"/>
            <a:ext cx="4968552" cy="523220"/>
          </a:xfrm>
          <a:prstGeom prst="rect">
            <a:avLst/>
          </a:prstGeom>
          <a:noFill/>
          <a:ln w="9525">
            <a:noFill/>
            <a:miter lim="800000"/>
            <a:headEnd/>
            <a:tailEnd/>
          </a:ln>
        </p:spPr>
        <p:txBody>
          <a:bodyPr wrap="square">
            <a:spAutoFit/>
          </a:bodyPr>
          <a:lstStyle/>
          <a:p>
            <a:r>
              <a:rPr lang="en-US" altLang="zh-CN" sz="2800" dirty="0">
                <a:solidFill>
                  <a:srgbClr val="008080"/>
                </a:solidFill>
                <a:latin typeface="微软雅黑" pitchFamily="34" charset="-122"/>
                <a:ea typeface="微软雅黑" pitchFamily="34" charset="-122"/>
              </a:rPr>
              <a:t>【</a:t>
            </a:r>
            <a:r>
              <a:rPr lang="zh-CN" altLang="en-US" sz="2800" dirty="0">
                <a:solidFill>
                  <a:srgbClr val="008080"/>
                </a:solidFill>
                <a:latin typeface="微软雅黑" pitchFamily="34" charset="-122"/>
                <a:ea typeface="微软雅黑" pitchFamily="34" charset="-122"/>
              </a:rPr>
              <a:t>分析数据和现象，总结结论</a:t>
            </a:r>
            <a:r>
              <a:rPr lang="en-US" altLang="zh-CN" sz="2800" dirty="0">
                <a:solidFill>
                  <a:srgbClr val="008080"/>
                </a:solidFill>
                <a:latin typeface="微软雅黑" pitchFamily="34" charset="-122"/>
                <a:ea typeface="微软雅黑" pitchFamily="34" charset="-122"/>
              </a:rPr>
              <a:t>】</a:t>
            </a:r>
            <a:endParaRPr lang="zh-CN" altLang="en-US" sz="2800" dirty="0">
              <a:solidFill>
                <a:srgbClr val="008080"/>
              </a:solidFill>
              <a:latin typeface="微软雅黑" pitchFamily="34" charset="-122"/>
              <a:ea typeface="微软雅黑" pitchFamily="34" charset="-122"/>
            </a:endParaRPr>
          </a:p>
        </p:txBody>
      </p:sp>
      <p:sp>
        <p:nvSpPr>
          <p:cNvPr id="9" name="矩形 8"/>
          <p:cNvSpPr/>
          <p:nvPr/>
        </p:nvSpPr>
        <p:spPr>
          <a:xfrm>
            <a:off x="911424" y="2132856"/>
            <a:ext cx="10402815" cy="2677656"/>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比较小车在不同水平面上运动的距离，总结结论。</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推理小车在光滑水平面上的运动情况。</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7.</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实验结论：若小车在水平面上受到的阻力为零，小车将保持匀速直线运动状态一直运动下去。</a:t>
            </a:r>
          </a:p>
        </p:txBody>
      </p:sp>
    </p:spTree>
    <p:extLst>
      <p:ext uri="{BB962C8B-B14F-4D97-AF65-F5344CB8AC3E}">
        <p14:creationId xmlns:p14="http://schemas.microsoft.com/office/powerpoint/2010/main" val="126000351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1"/>
          <p:cNvSpPr txBox="1">
            <a:spLocks noChangeArrowheads="1"/>
          </p:cNvSpPr>
          <p:nvPr/>
        </p:nvSpPr>
        <p:spPr bwMode="auto">
          <a:xfrm>
            <a:off x="839416" y="1897013"/>
            <a:ext cx="3384550" cy="523875"/>
          </a:xfrm>
          <a:prstGeom prst="rect">
            <a:avLst/>
          </a:prstGeom>
          <a:noFill/>
          <a:ln w="9525">
            <a:noFill/>
            <a:miter lim="800000"/>
            <a:headEnd/>
            <a:tailEnd/>
          </a:ln>
        </p:spPr>
        <p:txBody>
          <a:bodyPr>
            <a:spAutoFit/>
          </a:bodyPr>
          <a:lstStyle/>
          <a:p>
            <a:r>
              <a:rPr lang="en-US" altLang="zh-CN" sz="2800" dirty="0">
                <a:solidFill>
                  <a:srgbClr val="008080"/>
                </a:solidFill>
                <a:latin typeface="微软雅黑" pitchFamily="34" charset="-122"/>
                <a:ea typeface="微软雅黑" pitchFamily="34" charset="-122"/>
              </a:rPr>
              <a:t>【</a:t>
            </a:r>
            <a:r>
              <a:rPr lang="zh-CN" altLang="en-US" sz="2800" dirty="0">
                <a:solidFill>
                  <a:srgbClr val="008080"/>
                </a:solidFill>
                <a:latin typeface="微软雅黑" pitchFamily="34" charset="-122"/>
                <a:ea typeface="微软雅黑" pitchFamily="34" charset="-122"/>
              </a:rPr>
              <a:t>交流与反思</a:t>
            </a:r>
            <a:r>
              <a:rPr lang="en-US" altLang="zh-CN" sz="2800" dirty="0">
                <a:solidFill>
                  <a:srgbClr val="008080"/>
                </a:solidFill>
                <a:latin typeface="微软雅黑" pitchFamily="34" charset="-122"/>
                <a:ea typeface="微软雅黑" pitchFamily="34" charset="-122"/>
              </a:rPr>
              <a:t>】</a:t>
            </a:r>
            <a:endParaRPr lang="zh-CN" altLang="en-US" sz="2800" dirty="0">
              <a:solidFill>
                <a:srgbClr val="008080"/>
              </a:solidFill>
              <a:latin typeface="微软雅黑" pitchFamily="34" charset="-122"/>
              <a:ea typeface="微软雅黑" pitchFamily="34" charset="-122"/>
            </a:endParaRPr>
          </a:p>
        </p:txBody>
      </p:sp>
      <p:sp>
        <p:nvSpPr>
          <p:cNvPr id="9" name="矩形 8"/>
          <p:cNvSpPr/>
          <p:nvPr/>
        </p:nvSpPr>
        <p:spPr>
          <a:xfrm>
            <a:off x="1055440" y="2420888"/>
            <a:ext cx="10402815" cy="2677656"/>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8.</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小车运动到斜面底端继续运动的原因：小车具有</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惯性</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9.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小车最终在水平面停下来的原因：受到</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阻力</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作用。</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10.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测量小车在水平面运动时所受阻力大小的方法：用弹簧测力计沿水平方向拉着</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小车做匀速直线运动</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，读出弹簧测力计的示数。</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312278264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196752"/>
            <a:ext cx="1008112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latin typeface="微软雅黑" pitchFamily="34" charset="-122"/>
                <a:ea typeface="微软雅黑" pitchFamily="34" charset="-122"/>
              </a:rPr>
              <a:t>在探究“阻力对物体运动的影响”实验时，让小车从斜面的同一高度由静止滑下，观察小车沿不同材料的水平表面上滑行的距离，实验现象如图所示。</a:t>
            </a:r>
            <a:endParaRPr lang="en-US" altLang="zh-CN" sz="2800" dirty="0">
              <a:latin typeface="微软雅黑" pitchFamily="34" charset="-122"/>
              <a:ea typeface="微软雅黑" pitchFamily="34" charset="-122"/>
            </a:endParaRPr>
          </a:p>
          <a:p>
            <a:pPr algn="just" eaLnBrk="1" hangingPunct="1">
              <a:lnSpc>
                <a:spcPct val="150000"/>
              </a:lnSpc>
            </a:pPr>
            <a:endParaRPr lang="en-US" altLang="zh-CN" sz="2800" dirty="0">
              <a:latin typeface="微软雅黑" pitchFamily="34" charset="-122"/>
              <a:ea typeface="微软雅黑" pitchFamily="34" charset="-122"/>
            </a:endParaRPr>
          </a:p>
          <a:p>
            <a:pPr algn="just" eaLnBrk="1" hangingPunct="1">
              <a:lnSpc>
                <a:spcPct val="150000"/>
              </a:lnSpc>
            </a:pPr>
            <a:endParaRPr lang="en-US" altLang="zh-CN" sz="2800" dirty="0">
              <a:latin typeface="微软雅黑" pitchFamily="34" charset="-122"/>
              <a:ea typeface="微软雅黑" pitchFamily="34" charset="-122"/>
            </a:endParaRPr>
          </a:p>
          <a:p>
            <a:pPr algn="just"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实验时要固定斜面，并让小车从斜面上</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选填“同一”或“不同”</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位置由静止滑下，目的是使小车到达水平面时的速度大小</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选填“相同”或“不相同”</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9" name="图片 -2147482499" descr="C:\Documents and Settings\Administrator\桌面\2020山西物理9.2补单片\W519.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2257425" y="3258299"/>
            <a:ext cx="7677150" cy="1106805"/>
          </a:xfrm>
          <a:prstGeom prst="rect">
            <a:avLst/>
          </a:prstGeom>
          <a:noFill/>
          <a:ln w="9525">
            <a:noFill/>
          </a:ln>
        </p:spPr>
      </p:pic>
      <p:sp>
        <p:nvSpPr>
          <p:cNvPr id="10" name="TextBox 2"/>
          <p:cNvSpPr txBox="1"/>
          <p:nvPr/>
        </p:nvSpPr>
        <p:spPr>
          <a:xfrm>
            <a:off x="7968208" y="4453952"/>
            <a:ext cx="1082609"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同一　</a:t>
            </a:r>
          </a:p>
        </p:txBody>
      </p:sp>
      <p:sp>
        <p:nvSpPr>
          <p:cNvPr id="11" name="TextBox 2"/>
          <p:cNvSpPr txBox="1"/>
          <p:nvPr/>
        </p:nvSpPr>
        <p:spPr>
          <a:xfrm>
            <a:off x="2423592" y="5750529"/>
            <a:ext cx="1071414"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相同</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1669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980728"/>
            <a:ext cx="1008112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实验中是通过改变</a:t>
            </a:r>
            <a:r>
              <a:rPr lang="en-US" altLang="zh-CN" sz="2800" dirty="0">
                <a:latin typeface="微软雅黑" pitchFamily="34" charset="-122"/>
                <a:ea typeface="微软雅黑" pitchFamily="34" charset="-122"/>
              </a:rPr>
              <a:t>___________________ </a:t>
            </a:r>
            <a:r>
              <a:rPr lang="zh-CN" altLang="en-US" sz="2800" dirty="0">
                <a:latin typeface="微软雅黑" pitchFamily="34" charset="-122"/>
                <a:ea typeface="微软雅黑" pitchFamily="34" charset="-122"/>
              </a:rPr>
              <a:t>来改变小车所受阻力大小的。</a:t>
            </a:r>
          </a:p>
          <a:p>
            <a:pPr algn="just" eaLnBrk="1" hangingPunct="1">
              <a:lnSpc>
                <a:spcPct val="150000"/>
              </a:lnSpc>
            </a:pPr>
            <a:r>
              <a:rPr lang="en-US" altLang="zh-CN" sz="2800" dirty="0">
                <a:latin typeface="微软雅黑" pitchFamily="34" charset="-122"/>
                <a:ea typeface="微软雅黑" pitchFamily="34" charset="-122"/>
              </a:rPr>
              <a:t>(3)</a:t>
            </a:r>
            <a:r>
              <a:rPr lang="zh-CN" altLang="en-US" sz="2800" dirty="0">
                <a:latin typeface="微软雅黑" pitchFamily="34" charset="-122"/>
                <a:ea typeface="微软雅黑" pitchFamily="34" charset="-122"/>
              </a:rPr>
              <a:t>实验中，阻力对物体运动的影响是通过</a:t>
            </a:r>
            <a:r>
              <a:rPr lang="en-US" altLang="zh-CN" sz="2800" dirty="0">
                <a:latin typeface="微软雅黑" pitchFamily="34" charset="-122"/>
                <a:ea typeface="微软雅黑" pitchFamily="34" charset="-122"/>
              </a:rPr>
              <a:t>_____________________</a:t>
            </a:r>
          </a:p>
          <a:p>
            <a:pPr algn="just" eaLnBrk="1" hangingPunct="1">
              <a:lnSpc>
                <a:spcPct val="150000"/>
              </a:lnSpc>
            </a:pPr>
            <a:r>
              <a:rPr lang="en-US" altLang="zh-CN" sz="2800" dirty="0">
                <a:latin typeface="微软雅黑" pitchFamily="34" charset="-122"/>
                <a:ea typeface="微软雅黑" pitchFamily="34" charset="-122"/>
              </a:rPr>
              <a:t>___________</a:t>
            </a:r>
            <a:r>
              <a:rPr lang="zh-CN" altLang="en-US" sz="2800" dirty="0">
                <a:latin typeface="微软雅黑" pitchFamily="34" charset="-122"/>
                <a:ea typeface="微软雅黑" pitchFamily="34" charset="-122"/>
              </a:rPr>
              <a:t>体现的。</a:t>
            </a:r>
            <a:endParaRPr lang="en-US" altLang="zh-CN" sz="2800" dirty="0">
              <a:latin typeface="微软雅黑" pitchFamily="34" charset="-122"/>
              <a:ea typeface="微软雅黑" pitchFamily="34" charset="-122"/>
            </a:endParaRPr>
          </a:p>
          <a:p>
            <a:pPr algn="just" eaLnBrk="1" hangingPunct="1">
              <a:lnSpc>
                <a:spcPct val="150000"/>
              </a:lnSpc>
            </a:pPr>
            <a:r>
              <a:rPr lang="en-US" altLang="zh-CN" sz="2800" dirty="0">
                <a:latin typeface="微软雅黑" pitchFamily="34" charset="-122"/>
                <a:ea typeface="微软雅黑" pitchFamily="34" charset="-122"/>
              </a:rPr>
              <a:t>(4)</a:t>
            </a:r>
            <a:r>
              <a:rPr lang="zh-CN" altLang="en-US" sz="2800" dirty="0">
                <a:latin typeface="微软雅黑" pitchFamily="34" charset="-122"/>
                <a:ea typeface="微软雅黑" pitchFamily="34" charset="-122"/>
              </a:rPr>
              <a:t>根据实验现象，可以得出结论：水平面越光滑，小车受到的阻力越</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选填“大”或“小”</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，在水平面上运动的距离越</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选填“远”或“近”</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。由此联想到雨天驾驶汽车应该</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选填“增大”或“减小”</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汽车之间的距离。</a:t>
            </a:r>
          </a:p>
        </p:txBody>
      </p:sp>
      <p:sp>
        <p:nvSpPr>
          <p:cNvPr id="10" name="TextBox 2"/>
          <p:cNvSpPr txBox="1"/>
          <p:nvPr/>
        </p:nvSpPr>
        <p:spPr>
          <a:xfrm>
            <a:off x="4519999" y="1033572"/>
            <a:ext cx="3152001"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接触面的粗糙程度</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1" name="TextBox 2"/>
          <p:cNvSpPr txBox="1"/>
          <p:nvPr/>
        </p:nvSpPr>
        <p:spPr>
          <a:xfrm>
            <a:off x="1271464" y="2204864"/>
            <a:ext cx="9865096" cy="1384995"/>
          </a:xfrm>
          <a:prstGeom prst="rect">
            <a:avLst/>
          </a:prstGeom>
          <a:noFill/>
        </p:spPr>
        <p:txBody>
          <a:bodyPr wrap="square" rtlCol="0">
            <a:spAutoFit/>
          </a:bodyPr>
          <a:lstStyle/>
          <a:p>
            <a:pP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sym typeface="+mn-ea"/>
              </a:rPr>
              <a:t>                                                              小车在水平面运动</a:t>
            </a:r>
            <a:endParaRPr lang="en-US" altLang="zh-CN" sz="2800" dirty="0">
              <a:solidFill>
                <a:srgbClr val="FF0000"/>
              </a:solidFill>
              <a:latin typeface="微软雅黑" panose="020B0503020204020204" pitchFamily="34" charset="-122"/>
              <a:ea typeface="微软雅黑" panose="020B0503020204020204" pitchFamily="34" charset="-122"/>
              <a:sym typeface="+mn-ea"/>
            </a:endParaRPr>
          </a:p>
          <a:p>
            <a:pPr>
              <a:lnSpc>
                <a:spcPct val="150000"/>
              </a:lnSpc>
            </a:pPr>
            <a:r>
              <a:rPr lang="zh-CN" altLang="en-US" sz="2800" dirty="0">
                <a:solidFill>
                  <a:srgbClr val="FF0000"/>
                </a:solidFill>
                <a:latin typeface="微软雅黑" panose="020B0503020204020204" pitchFamily="34" charset="-122"/>
                <a:ea typeface="微软雅黑" panose="020B0503020204020204" pitchFamily="34" charset="-122"/>
                <a:sym typeface="+mn-ea"/>
              </a:rPr>
              <a:t>的距离</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2" name="TextBox 2"/>
          <p:cNvSpPr txBox="1"/>
          <p:nvPr/>
        </p:nvSpPr>
        <p:spPr>
          <a:xfrm>
            <a:off x="2639616" y="4261952"/>
            <a:ext cx="81293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小　</a:t>
            </a:r>
          </a:p>
        </p:txBody>
      </p:sp>
      <p:sp>
        <p:nvSpPr>
          <p:cNvPr id="13" name="TextBox 2"/>
          <p:cNvSpPr txBox="1"/>
          <p:nvPr/>
        </p:nvSpPr>
        <p:spPr>
          <a:xfrm>
            <a:off x="1892054" y="4869160"/>
            <a:ext cx="775343"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远</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14" name="TextBox 2"/>
          <p:cNvSpPr txBox="1"/>
          <p:nvPr/>
        </p:nvSpPr>
        <p:spPr>
          <a:xfrm>
            <a:off x="1746860" y="5514935"/>
            <a:ext cx="1065729"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增大</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0362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ppt_x"/>
                                          </p:val>
                                        </p:tav>
                                        <p:tav tm="100000">
                                          <p:val>
                                            <p:strVal val="#ppt_x"/>
                                          </p:val>
                                        </p:tav>
                                      </p:tavLst>
                                    </p:anim>
                                    <p:anim calcmode="lin" valueType="num">
                                      <p:cBhvr additive="base">
                                        <p:cTn id="1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ppt_x"/>
                                          </p:val>
                                        </p:tav>
                                        <p:tav tm="100000">
                                          <p:val>
                                            <p:strVal val="#ppt_x"/>
                                          </p:val>
                                        </p:tav>
                                      </p:tavLst>
                                    </p:anim>
                                    <p:anim calcmode="lin" valueType="num">
                                      <p:cBhvr additive="base">
                                        <p:cTn id="3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P spid="13" grpId="0"/>
      <p:bldP spid="1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980728"/>
            <a:ext cx="1008112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en-US" altLang="zh-CN" sz="2800" dirty="0">
                <a:latin typeface="微软雅黑" pitchFamily="34" charset="-122"/>
                <a:ea typeface="微软雅黑" pitchFamily="34" charset="-122"/>
              </a:rPr>
              <a:t>(5)</a:t>
            </a:r>
            <a:r>
              <a:rPr lang="zh-CN" altLang="en-US" sz="2800" dirty="0">
                <a:latin typeface="微软雅黑" pitchFamily="34" charset="-122"/>
                <a:ea typeface="微软雅黑" pitchFamily="34" charset="-122"/>
              </a:rPr>
              <a:t>小车到达水平面后会继续向前运动是因为小车具有</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，运动的小车最终会停下来是因为受到</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的作用。</a:t>
            </a:r>
          </a:p>
          <a:p>
            <a:pPr algn="just" eaLnBrk="1" hangingPunct="1">
              <a:lnSpc>
                <a:spcPct val="150000"/>
              </a:lnSpc>
            </a:pPr>
            <a:r>
              <a:rPr lang="en-US" altLang="zh-CN" sz="2800" dirty="0">
                <a:latin typeface="微软雅黑" pitchFamily="34" charset="-122"/>
                <a:ea typeface="微软雅黑" pitchFamily="34" charset="-122"/>
              </a:rPr>
              <a:t>(6)</a:t>
            </a:r>
            <a:r>
              <a:rPr lang="zh-CN" altLang="en-US" sz="2800" dirty="0">
                <a:latin typeface="微软雅黑" pitchFamily="34" charset="-122"/>
                <a:ea typeface="微软雅黑" pitchFamily="34" charset="-122"/>
              </a:rPr>
              <a:t>科学推理：如果水平面绝对光滑，小车受到的阻力为零，它将做</a:t>
            </a:r>
            <a:r>
              <a:rPr lang="en-US" altLang="zh-CN" sz="2800" dirty="0">
                <a:latin typeface="微软雅黑" pitchFamily="34" charset="-122"/>
                <a:ea typeface="微软雅黑" pitchFamily="34" charset="-122"/>
              </a:rPr>
              <a:t>_________</a:t>
            </a:r>
            <a:r>
              <a:rPr lang="zh-CN" altLang="en-US" sz="2800" dirty="0">
                <a:latin typeface="微软雅黑" pitchFamily="34" charset="-122"/>
                <a:ea typeface="微软雅黑" pitchFamily="34" charset="-122"/>
              </a:rPr>
              <a:t>运动。可见，力是</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物体运动状态的原因。</a:t>
            </a:r>
            <a:endParaRPr lang="en-US" altLang="zh-CN" sz="2800" dirty="0">
              <a:latin typeface="微软雅黑" pitchFamily="34" charset="-122"/>
              <a:ea typeface="微软雅黑" pitchFamily="34" charset="-122"/>
            </a:endParaRPr>
          </a:p>
          <a:p>
            <a:pPr algn="just" eaLnBrk="1" hangingPunct="1">
              <a:lnSpc>
                <a:spcPct val="150000"/>
              </a:lnSpc>
            </a:pPr>
            <a:r>
              <a:rPr lang="en-US" altLang="zh-CN" sz="2800" dirty="0">
                <a:latin typeface="微软雅黑" pitchFamily="34" charset="-122"/>
                <a:ea typeface="微软雅黑" pitchFamily="34" charset="-122"/>
              </a:rPr>
              <a:t>(7)</a:t>
            </a:r>
            <a:r>
              <a:rPr lang="zh-CN" altLang="en-US" sz="2800" dirty="0">
                <a:latin typeface="微软雅黑" pitchFamily="34" charset="-122"/>
                <a:ea typeface="微软雅黑" pitchFamily="34" charset="-122"/>
              </a:rPr>
              <a:t>在此基础上，牛顿总结了伽利略等人的研究成果概括出牛顿第一定律，牛顿第一定律是经过</a:t>
            </a:r>
            <a:r>
              <a:rPr lang="en-US" altLang="zh-CN" sz="2800" dirty="0">
                <a:latin typeface="微软雅黑" pitchFamily="34" charset="-122"/>
                <a:ea typeface="微软雅黑" pitchFamily="34" charset="-122"/>
              </a:rPr>
              <a:t>__________________(</a:t>
            </a:r>
            <a:r>
              <a:rPr lang="zh-CN" altLang="en-US" sz="2800" dirty="0">
                <a:latin typeface="微软雅黑" pitchFamily="34" charset="-122"/>
                <a:ea typeface="微软雅黑" pitchFamily="34" charset="-122"/>
              </a:rPr>
              <a:t>选填“实验”或“实验加推理概括”</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得出的定律，初中物理采用此方法的探究实验还有：</a:t>
            </a:r>
            <a:r>
              <a:rPr lang="en-US" altLang="zh-CN" sz="2800" dirty="0">
                <a:latin typeface="微软雅黑" pitchFamily="34" charset="-122"/>
                <a:ea typeface="微软雅黑" pitchFamily="34" charset="-122"/>
              </a:rPr>
              <a:t>___________________________________</a:t>
            </a:r>
            <a:r>
              <a:rPr lang="zh-CN" altLang="en-US" sz="2800" dirty="0">
                <a:latin typeface="微软雅黑" pitchFamily="34" charset="-122"/>
                <a:ea typeface="微软雅黑" pitchFamily="34" charset="-122"/>
              </a:rPr>
              <a:t>。</a:t>
            </a:r>
            <a:endParaRPr lang="en-US" altLang="zh-CN" sz="2800" dirty="0">
              <a:latin typeface="微软雅黑" pitchFamily="34" charset="-122"/>
              <a:ea typeface="微软雅黑" pitchFamily="34" charset="-122"/>
            </a:endParaRPr>
          </a:p>
        </p:txBody>
      </p:sp>
      <p:sp>
        <p:nvSpPr>
          <p:cNvPr id="3" name="TextBox 2"/>
          <p:cNvSpPr txBox="1"/>
          <p:nvPr/>
        </p:nvSpPr>
        <p:spPr>
          <a:xfrm>
            <a:off x="9506098" y="1075388"/>
            <a:ext cx="98239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惯性</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4" name="TextBox 2"/>
          <p:cNvSpPr txBox="1"/>
          <p:nvPr/>
        </p:nvSpPr>
        <p:spPr>
          <a:xfrm>
            <a:off x="7032104" y="1682552"/>
            <a:ext cx="98239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阻力</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5" name="TextBox 2"/>
          <p:cNvSpPr txBox="1"/>
          <p:nvPr/>
        </p:nvSpPr>
        <p:spPr>
          <a:xfrm>
            <a:off x="1775520" y="2992924"/>
            <a:ext cx="1643837"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匀速直线</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6" name="TextBox 2"/>
          <p:cNvSpPr txBox="1"/>
          <p:nvPr/>
        </p:nvSpPr>
        <p:spPr>
          <a:xfrm>
            <a:off x="6312024" y="2996952"/>
            <a:ext cx="98239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改变</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7" name="TextBox 10"/>
          <p:cNvSpPr txBox="1"/>
          <p:nvPr/>
        </p:nvSpPr>
        <p:spPr>
          <a:xfrm>
            <a:off x="6312024" y="4221996"/>
            <a:ext cx="295644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实验加推理概括</a:t>
            </a:r>
          </a:p>
        </p:txBody>
      </p:sp>
      <p:sp>
        <p:nvSpPr>
          <p:cNvPr id="8" name="TextBox 10"/>
          <p:cNvSpPr txBox="1"/>
          <p:nvPr/>
        </p:nvSpPr>
        <p:spPr>
          <a:xfrm>
            <a:off x="3487257" y="5506561"/>
            <a:ext cx="5794527"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探究声音是否可以在真空中传播</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97290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ppt_x"/>
                                          </p:val>
                                        </p:tav>
                                        <p:tav tm="100000">
                                          <p:val>
                                            <p:strVal val="#ppt_x"/>
                                          </p:val>
                                        </p:tav>
                                      </p:tavLst>
                                    </p:anim>
                                    <p:anim calcmode="lin" valueType="num">
                                      <p:cBhvr additive="base">
                                        <p:cTn id="2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ppt_x"/>
                                          </p:val>
                                        </p:tav>
                                        <p:tav tm="100000">
                                          <p:val>
                                            <p:strVal val="#ppt_x"/>
                                          </p:val>
                                        </p:tav>
                                      </p:tavLst>
                                    </p:anim>
                                    <p:anim calcmode="lin" valueType="num">
                                      <p:cBhvr additive="base">
                                        <p:cTn id="3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ppt_x"/>
                                          </p:val>
                                        </p:tav>
                                        <p:tav tm="100000">
                                          <p:val>
                                            <p:strVal val="#ppt_x"/>
                                          </p:val>
                                        </p:tav>
                                      </p:tavLst>
                                    </p:anim>
                                    <p:anim calcmode="lin" valueType="num">
                                      <p:cBhvr additive="base">
                                        <p:cTn id="3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101600" y="404813"/>
            <a:ext cx="4295775" cy="523875"/>
            <a:chOff x="0" y="623478"/>
            <a:chExt cx="3786638" cy="459735"/>
          </a:xfrm>
        </p:grpSpPr>
        <p:grpSp>
          <p:nvGrpSpPr>
            <p:cNvPr id="3" name="组合 20"/>
            <p:cNvGrpSpPr>
              <a:grpSpLocks/>
            </p:cNvGrpSpPr>
            <p:nvPr/>
          </p:nvGrpSpPr>
          <p:grpSpPr bwMode="auto">
            <a:xfrm>
              <a:off x="0" y="678733"/>
              <a:ext cx="771176" cy="347209"/>
              <a:chOff x="0" y="537328"/>
              <a:chExt cx="771176" cy="347209"/>
            </a:xfrm>
          </p:grpSpPr>
          <p:sp>
            <p:nvSpPr>
              <p:cNvPr id="5" name="矩形 4"/>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 name="矩形 5"/>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4"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重点实验突破</a:t>
              </a:r>
            </a:p>
          </p:txBody>
        </p:sp>
      </p:grpSp>
      <p:sp>
        <p:nvSpPr>
          <p:cNvPr id="7" name="TextBox 2"/>
          <p:cNvSpPr txBox="1">
            <a:spLocks noChangeArrowheads="1"/>
          </p:cNvSpPr>
          <p:nvPr/>
        </p:nvSpPr>
        <p:spPr bwMode="auto">
          <a:xfrm>
            <a:off x="3383840" y="1412364"/>
            <a:ext cx="4810932" cy="523220"/>
          </a:xfrm>
          <a:prstGeom prst="rect">
            <a:avLst/>
          </a:prstGeom>
          <a:noFill/>
          <a:ln w="25400">
            <a:noFill/>
            <a:miter lim="800000"/>
            <a:headEnd/>
            <a:tailEnd/>
          </a:ln>
        </p:spPr>
        <p:txBody>
          <a:bodyPr wrap="none">
            <a:spAutoFit/>
          </a:bodyPr>
          <a:lstStyle/>
          <a:p>
            <a:r>
              <a:rPr lang="zh-CN" altLang="en-US" sz="2800" dirty="0">
                <a:solidFill>
                  <a:srgbClr val="008080"/>
                </a:solidFill>
                <a:latin typeface="微软雅黑" pitchFamily="34" charset="-122"/>
                <a:ea typeface="微软雅黑" pitchFamily="34" charset="-122"/>
              </a:rPr>
              <a:t>实验二  探究二力平衡的条件</a:t>
            </a:r>
          </a:p>
        </p:txBody>
      </p:sp>
      <p:sp>
        <p:nvSpPr>
          <p:cNvPr id="8" name="文本框 1"/>
          <p:cNvSpPr txBox="1">
            <a:spLocks noChangeArrowheads="1"/>
          </p:cNvSpPr>
          <p:nvPr/>
        </p:nvSpPr>
        <p:spPr bwMode="auto">
          <a:xfrm>
            <a:off x="674688" y="2314192"/>
            <a:ext cx="3384550" cy="523875"/>
          </a:xfrm>
          <a:prstGeom prst="rect">
            <a:avLst/>
          </a:prstGeom>
          <a:noFill/>
          <a:ln w="9525">
            <a:noFill/>
            <a:miter lim="800000"/>
            <a:headEnd/>
            <a:tailEnd/>
          </a:ln>
        </p:spPr>
        <p:txBody>
          <a:bodyPr>
            <a:spAutoFit/>
          </a:bodyPr>
          <a:lstStyle/>
          <a:p>
            <a:r>
              <a:rPr lang="en-US" altLang="zh-CN" sz="2800" dirty="0">
                <a:solidFill>
                  <a:srgbClr val="008080"/>
                </a:solidFill>
                <a:latin typeface="微软雅黑" pitchFamily="34" charset="-122"/>
                <a:ea typeface="微软雅黑" pitchFamily="34" charset="-122"/>
              </a:rPr>
              <a:t>【</a:t>
            </a:r>
            <a:r>
              <a:rPr lang="zh-CN" altLang="en-US" sz="2800" dirty="0">
                <a:solidFill>
                  <a:srgbClr val="008080"/>
                </a:solidFill>
                <a:latin typeface="微软雅黑" pitchFamily="34" charset="-122"/>
                <a:ea typeface="微软雅黑" pitchFamily="34" charset="-122"/>
              </a:rPr>
              <a:t>设计和进行实验</a:t>
            </a:r>
            <a:r>
              <a:rPr lang="en-US" altLang="zh-CN" sz="2800" dirty="0">
                <a:solidFill>
                  <a:srgbClr val="008080"/>
                </a:solidFill>
                <a:latin typeface="微软雅黑" pitchFamily="34" charset="-122"/>
                <a:ea typeface="微软雅黑" pitchFamily="34" charset="-122"/>
              </a:rPr>
              <a:t>】</a:t>
            </a:r>
            <a:endParaRPr lang="zh-CN" altLang="en-US" sz="2800" dirty="0">
              <a:solidFill>
                <a:srgbClr val="008080"/>
              </a:solidFill>
              <a:latin typeface="微软雅黑" pitchFamily="34" charset="-122"/>
              <a:ea typeface="微软雅黑" pitchFamily="34" charset="-122"/>
            </a:endParaRPr>
          </a:p>
        </p:txBody>
      </p:sp>
      <p:sp>
        <p:nvSpPr>
          <p:cNvPr id="9" name="矩形 8"/>
          <p:cNvSpPr/>
          <p:nvPr/>
        </p:nvSpPr>
        <p:spPr>
          <a:xfrm>
            <a:off x="839417" y="2922798"/>
            <a:ext cx="5472608" cy="3323987"/>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选用小车而不选择木块的原因：</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减小摩擦力</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对该实验造成的影响。</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使用轻质小卡片的作用：</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减小重力</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对实验结果的影响。</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endParaRPr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15" name="图片 -2147482490" descr="C:\Documents and Settings\Administrator\桌面\2020山西物理9.2补单片\W521.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6456040" y="2820530"/>
            <a:ext cx="4824536" cy="2487114"/>
          </a:xfrm>
          <a:prstGeom prst="rect">
            <a:avLst/>
          </a:prstGeom>
          <a:noFill/>
          <a:ln w="9525">
            <a:noFill/>
          </a:ln>
        </p:spPr>
      </p:pic>
    </p:spTree>
    <p:extLst>
      <p:ext uri="{BB962C8B-B14F-4D97-AF65-F5344CB8AC3E}">
        <p14:creationId xmlns:p14="http://schemas.microsoft.com/office/powerpoint/2010/main" val="79029687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83432" y="1052736"/>
            <a:ext cx="10402815" cy="5262979"/>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控制变量法的应用</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探究平衡的两个力</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是否在同一直线上</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：保持物体两端所受力大小相等，将物体扭转一定的角度。</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探究平衡的两个力</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是否大小相同</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：保持两个力在同一直线上，且两端托盘里的砝码质量不相等或两端钩码的数目不相同。</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探究平衡的两个力</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是否作用在同一物体上</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：保持两个力大小相等且方向作用在同一物体上，且作用在同一直线上，让两个力同时作用在不同物体上。</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342849570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1"/>
          <p:cNvSpPr txBox="1">
            <a:spLocks noChangeArrowheads="1"/>
          </p:cNvSpPr>
          <p:nvPr/>
        </p:nvSpPr>
        <p:spPr bwMode="auto">
          <a:xfrm>
            <a:off x="839416" y="1628800"/>
            <a:ext cx="3384550" cy="523875"/>
          </a:xfrm>
          <a:prstGeom prst="rect">
            <a:avLst/>
          </a:prstGeom>
          <a:noFill/>
          <a:ln w="9525">
            <a:noFill/>
            <a:miter lim="800000"/>
            <a:headEnd/>
            <a:tailEnd/>
          </a:ln>
        </p:spPr>
        <p:txBody>
          <a:bodyPr>
            <a:spAutoFit/>
          </a:bodyPr>
          <a:lstStyle/>
          <a:p>
            <a:r>
              <a:rPr lang="en-US" altLang="zh-CN" sz="2800" dirty="0">
                <a:solidFill>
                  <a:srgbClr val="008080"/>
                </a:solidFill>
                <a:latin typeface="微软雅黑" pitchFamily="34" charset="-122"/>
                <a:ea typeface="微软雅黑" pitchFamily="34" charset="-122"/>
              </a:rPr>
              <a:t>【</a:t>
            </a:r>
            <a:r>
              <a:rPr lang="zh-CN" altLang="en-US" sz="2800" dirty="0">
                <a:solidFill>
                  <a:srgbClr val="008080"/>
                </a:solidFill>
                <a:latin typeface="微软雅黑" pitchFamily="34" charset="-122"/>
                <a:ea typeface="微软雅黑" pitchFamily="34" charset="-122"/>
              </a:rPr>
              <a:t>交流与反思</a:t>
            </a:r>
            <a:r>
              <a:rPr lang="en-US" altLang="zh-CN" sz="2800" dirty="0">
                <a:solidFill>
                  <a:srgbClr val="008080"/>
                </a:solidFill>
                <a:latin typeface="微软雅黑" pitchFamily="34" charset="-122"/>
                <a:ea typeface="微软雅黑" pitchFamily="34" charset="-122"/>
              </a:rPr>
              <a:t>】</a:t>
            </a:r>
            <a:endParaRPr lang="zh-CN" altLang="en-US" sz="2800" dirty="0">
              <a:solidFill>
                <a:srgbClr val="008080"/>
              </a:solidFill>
              <a:latin typeface="微软雅黑" pitchFamily="34" charset="-122"/>
              <a:ea typeface="微软雅黑" pitchFamily="34" charset="-122"/>
            </a:endParaRPr>
          </a:p>
        </p:txBody>
      </p:sp>
      <p:sp>
        <p:nvSpPr>
          <p:cNvPr id="9" name="矩形 8"/>
          <p:cNvSpPr/>
          <p:nvPr/>
        </p:nvSpPr>
        <p:spPr>
          <a:xfrm>
            <a:off x="1055440" y="2152675"/>
            <a:ext cx="10402815" cy="3323987"/>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进行多次实验的目的：</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得出普遍规律，避免偶然性</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利用二力平衡计算拉力的大小。</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实验方案的评估及改进</a:t>
            </a:r>
          </a:p>
          <a:p>
            <a:pPr>
              <a:lnSpc>
                <a:spcPct val="150000"/>
              </a:lnSpc>
            </a:pP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实验结论：二力平衡的条件：作用在同一物体上的两个力，大小相等，方向相反，并且作用在同一条直线上。</a:t>
            </a:r>
          </a:p>
        </p:txBody>
      </p:sp>
    </p:spTree>
    <p:extLst>
      <p:ext uri="{BB962C8B-B14F-4D97-AF65-F5344CB8AC3E}">
        <p14:creationId xmlns:p14="http://schemas.microsoft.com/office/powerpoint/2010/main" val="3013105423"/>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196752"/>
            <a:ext cx="1008112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latin typeface="微软雅黑" pitchFamily="34" charset="-122"/>
                <a:ea typeface="微软雅黑" pitchFamily="34" charset="-122"/>
              </a:rPr>
              <a:t>如图甲是某实验小组探究二力平衡条件的实验情景。</a:t>
            </a:r>
            <a:endParaRPr lang="en-US" altLang="zh-CN" sz="2800" dirty="0">
              <a:latin typeface="微软雅黑" pitchFamily="34" charset="-122"/>
              <a:ea typeface="微软雅黑" pitchFamily="34" charset="-122"/>
            </a:endParaRPr>
          </a:p>
          <a:p>
            <a:pPr algn="just"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实验中，为了方便操作判断，应当使小车处于</a:t>
            </a:r>
            <a:r>
              <a:rPr lang="en-US" altLang="zh-CN" sz="2800" dirty="0">
                <a:latin typeface="微软雅黑" pitchFamily="34" charset="-122"/>
                <a:ea typeface="微软雅黑" pitchFamily="34" charset="-122"/>
              </a:rPr>
              <a:t>________ </a:t>
            </a:r>
            <a:r>
              <a:rPr lang="zh-CN" altLang="en-US" sz="2800" dirty="0">
                <a:latin typeface="微软雅黑" pitchFamily="34" charset="-122"/>
                <a:ea typeface="微软雅黑" pitchFamily="34" charset="-122"/>
              </a:rPr>
              <a:t>状态作为平衡状态。</a:t>
            </a:r>
            <a:endParaRPr lang="en-US" altLang="zh-CN" sz="2800" dirty="0">
              <a:latin typeface="微软雅黑" pitchFamily="34" charset="-122"/>
              <a:ea typeface="微软雅黑" pitchFamily="34" charset="-122"/>
            </a:endParaRPr>
          </a:p>
          <a:p>
            <a:pPr algn="just" eaLnBrk="1" hangingPunct="1">
              <a:lnSpc>
                <a:spcPct val="150000"/>
              </a:lnSpc>
            </a:pP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当左盘放入</a:t>
            </a:r>
            <a:r>
              <a:rPr lang="en-US" altLang="zh-CN" sz="2800" dirty="0">
                <a:latin typeface="微软雅黑" pitchFamily="34" charset="-122"/>
                <a:ea typeface="微软雅黑" pitchFamily="34" charset="-122"/>
              </a:rPr>
              <a:t>2 N</a:t>
            </a:r>
            <a:r>
              <a:rPr lang="zh-CN" altLang="en-US" sz="2800" dirty="0">
                <a:latin typeface="微软雅黑" pitchFamily="34" charset="-122"/>
                <a:ea typeface="微软雅黑" pitchFamily="34" charset="-122"/>
              </a:rPr>
              <a:t>的砝码、右盘放入</a:t>
            </a:r>
            <a:endParaRPr lang="en-US" altLang="zh-CN" sz="2800" dirty="0">
              <a:latin typeface="微软雅黑" pitchFamily="34" charset="-122"/>
              <a:ea typeface="微软雅黑" pitchFamily="34" charset="-122"/>
            </a:endParaRPr>
          </a:p>
          <a:p>
            <a:pPr algn="just" eaLnBrk="1" hangingPunct="1">
              <a:lnSpc>
                <a:spcPct val="150000"/>
              </a:lnSpc>
            </a:pPr>
            <a:r>
              <a:rPr lang="en-US" altLang="zh-CN" sz="2800" dirty="0">
                <a:latin typeface="微软雅黑" pitchFamily="34" charset="-122"/>
                <a:ea typeface="微软雅黑" pitchFamily="34" charset="-122"/>
              </a:rPr>
              <a:t>1.5 N</a:t>
            </a:r>
            <a:r>
              <a:rPr lang="zh-CN" altLang="en-US" sz="2800" dirty="0">
                <a:latin typeface="微软雅黑" pitchFamily="34" charset="-122"/>
                <a:ea typeface="微软雅黑" pitchFamily="34" charset="-122"/>
              </a:rPr>
              <a:t>砝码时，小车也处于静止状态，</a:t>
            </a:r>
            <a:endParaRPr lang="en-US" altLang="zh-CN" sz="2800" dirty="0">
              <a:latin typeface="微软雅黑" pitchFamily="34" charset="-122"/>
              <a:ea typeface="微软雅黑" pitchFamily="34" charset="-122"/>
            </a:endParaRPr>
          </a:p>
          <a:p>
            <a:pPr algn="just" eaLnBrk="1" hangingPunct="1">
              <a:lnSpc>
                <a:spcPct val="150000"/>
              </a:lnSpc>
            </a:pPr>
            <a:r>
              <a:rPr lang="zh-CN" altLang="en-US" sz="2800" dirty="0">
                <a:latin typeface="微软雅黑" pitchFamily="34" charset="-122"/>
                <a:ea typeface="微软雅黑" pitchFamily="34" charset="-122"/>
              </a:rPr>
              <a:t>此时小车受到的</a:t>
            </a:r>
            <a:r>
              <a:rPr lang="en-US" altLang="zh-CN" sz="2800" dirty="0">
                <a:latin typeface="微软雅黑" pitchFamily="34" charset="-122"/>
                <a:ea typeface="微软雅黑" pitchFamily="34" charset="-122"/>
              </a:rPr>
              <a:t>_____(</a:t>
            </a:r>
            <a:r>
              <a:rPr lang="zh-CN" altLang="en-US" sz="2800" dirty="0">
                <a:latin typeface="微软雅黑" pitchFamily="34" charset="-122"/>
                <a:ea typeface="微软雅黑" pitchFamily="34" charset="-122"/>
              </a:rPr>
              <a:t>选填“是”或</a:t>
            </a:r>
            <a:endParaRPr lang="en-US" altLang="zh-CN" sz="2800" dirty="0">
              <a:latin typeface="微软雅黑" pitchFamily="34" charset="-122"/>
              <a:ea typeface="微软雅黑" pitchFamily="34" charset="-122"/>
            </a:endParaRPr>
          </a:p>
          <a:p>
            <a:pPr algn="just" eaLnBrk="1" hangingPunct="1">
              <a:lnSpc>
                <a:spcPct val="150000"/>
              </a:lnSpc>
            </a:pPr>
            <a:r>
              <a:rPr lang="zh-CN" altLang="en-US" sz="2800" dirty="0">
                <a:latin typeface="微软雅黑" pitchFamily="34" charset="-122"/>
                <a:ea typeface="微软雅黑" pitchFamily="34" charset="-122"/>
              </a:rPr>
              <a:t>“不是”</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平衡力，产生这一现象可能是小车受到</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的影响，该力的大小为</a:t>
            </a:r>
            <a:r>
              <a:rPr lang="en-US" altLang="zh-CN" sz="2800" dirty="0">
                <a:latin typeface="微软雅黑" pitchFamily="34" charset="-122"/>
                <a:ea typeface="微软雅黑" pitchFamily="34" charset="-122"/>
              </a:rPr>
              <a:t>_____N</a:t>
            </a:r>
            <a:r>
              <a:rPr lang="zh-CN" altLang="en-US" sz="2800" dirty="0">
                <a:latin typeface="微软雅黑" pitchFamily="34" charset="-122"/>
                <a:ea typeface="微软雅黑" pitchFamily="34" charset="-122"/>
              </a:rPr>
              <a:t>，方向向</a:t>
            </a:r>
            <a:r>
              <a:rPr lang="en-US" altLang="zh-CN" sz="2800" dirty="0">
                <a:latin typeface="微软雅黑" pitchFamily="34" charset="-122"/>
                <a:ea typeface="微软雅黑" pitchFamily="34" charset="-122"/>
              </a:rPr>
              <a:t>_____(</a:t>
            </a:r>
            <a:r>
              <a:rPr lang="zh-CN" altLang="en-US" sz="2800" dirty="0">
                <a:latin typeface="微软雅黑" pitchFamily="34" charset="-122"/>
                <a:ea typeface="微软雅黑" pitchFamily="34" charset="-122"/>
              </a:rPr>
              <a:t>选填“左”或“右”</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12" name="图片 -2147482487" descr="C:\Documents and Settings\Administrator\桌面\2020山西物理9.2补单片\W522.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7810500" y="2929255"/>
            <a:ext cx="3325495" cy="1713865"/>
          </a:xfrm>
          <a:prstGeom prst="rect">
            <a:avLst/>
          </a:prstGeom>
          <a:noFill/>
          <a:ln w="9525">
            <a:noFill/>
          </a:ln>
        </p:spPr>
      </p:pic>
      <p:sp>
        <p:nvSpPr>
          <p:cNvPr id="13" name="文本框 12"/>
          <p:cNvSpPr txBox="1"/>
          <p:nvPr/>
        </p:nvSpPr>
        <p:spPr>
          <a:xfrm>
            <a:off x="9048328" y="1916832"/>
            <a:ext cx="1010285" cy="523220"/>
          </a:xfrm>
          <a:prstGeom prst="rect">
            <a:avLst/>
          </a:prstGeom>
          <a:noFill/>
          <a:ln w="9525">
            <a:noFill/>
          </a:ln>
        </p:spPr>
        <p:txBody>
          <a:bodyPr wrap="square">
            <a:spAutoFit/>
          </a:bodyPr>
          <a:lstStyle/>
          <a:p>
            <a:pPr indent="0"/>
            <a:r>
              <a:rPr lang="zh-CN" sz="2800" b="0" dirty="0">
                <a:solidFill>
                  <a:srgbClr val="FF0000"/>
                </a:solidFill>
                <a:latin typeface="微软雅黑" panose="020B0503020204020204" pitchFamily="34" charset="-122"/>
                <a:ea typeface="微软雅黑" panose="020B0503020204020204" pitchFamily="34" charset="-122"/>
              </a:rPr>
              <a:t>静止</a:t>
            </a:r>
            <a:endParaRPr lang="zh-CN" altLang="en-US" sz="2800" b="0" dirty="0">
              <a:solidFill>
                <a:srgbClr val="FF0000"/>
              </a:solidFill>
              <a:latin typeface="微软雅黑" panose="020B0503020204020204" pitchFamily="34" charset="-122"/>
              <a:ea typeface="微软雅黑" panose="020B0503020204020204" pitchFamily="34" charset="-122"/>
            </a:endParaRPr>
          </a:p>
        </p:txBody>
      </p:sp>
      <p:sp>
        <p:nvSpPr>
          <p:cNvPr id="14" name="文本框 13"/>
          <p:cNvSpPr txBox="1"/>
          <p:nvPr/>
        </p:nvSpPr>
        <p:spPr>
          <a:xfrm>
            <a:off x="3829265" y="4463998"/>
            <a:ext cx="1018399" cy="523220"/>
          </a:xfrm>
          <a:prstGeom prst="rect">
            <a:avLst/>
          </a:prstGeom>
          <a:noFill/>
          <a:ln w="9525">
            <a:noFill/>
          </a:ln>
        </p:spPr>
        <p:txBody>
          <a:bodyPr wrap="square">
            <a:spAutoFit/>
          </a:bodyPr>
          <a:lstStyle/>
          <a:p>
            <a:pPr indent="0"/>
            <a:r>
              <a:rPr lang="zh-CN" sz="2800" b="0">
                <a:solidFill>
                  <a:srgbClr val="FF0000"/>
                </a:solidFill>
                <a:latin typeface="微软雅黑" panose="020B0503020204020204" pitchFamily="34" charset="-122"/>
                <a:ea typeface="微软雅黑" panose="020B0503020204020204" pitchFamily="34" charset="-122"/>
              </a:rPr>
              <a:t>是</a:t>
            </a:r>
            <a:endParaRPr lang="zh-CN" altLang="en-US" sz="2800" b="0">
              <a:solidFill>
                <a:srgbClr val="FF0000"/>
              </a:solidFill>
              <a:latin typeface="微软雅黑" panose="020B0503020204020204" pitchFamily="34" charset="-122"/>
              <a:ea typeface="微软雅黑" panose="020B0503020204020204" pitchFamily="34" charset="-122"/>
            </a:endParaRPr>
          </a:p>
        </p:txBody>
      </p:sp>
      <p:sp>
        <p:nvSpPr>
          <p:cNvPr id="15" name="文本框 14"/>
          <p:cNvSpPr txBox="1"/>
          <p:nvPr/>
        </p:nvSpPr>
        <p:spPr>
          <a:xfrm>
            <a:off x="9040366" y="5137966"/>
            <a:ext cx="1505532" cy="523220"/>
          </a:xfrm>
          <a:prstGeom prst="rect">
            <a:avLst/>
          </a:prstGeom>
          <a:noFill/>
          <a:ln w="9525">
            <a:noFill/>
          </a:ln>
        </p:spPr>
        <p:txBody>
          <a:bodyPr wrap="square">
            <a:spAutoFit/>
          </a:bodyPr>
          <a:lstStyle/>
          <a:p>
            <a:pPr indent="0"/>
            <a:r>
              <a:rPr lang="zh-CN" sz="2800" b="0" dirty="0">
                <a:solidFill>
                  <a:srgbClr val="FF0000"/>
                </a:solidFill>
                <a:latin typeface="微软雅黑" panose="020B0503020204020204" pitchFamily="34" charset="-122"/>
                <a:ea typeface="微软雅黑" panose="020B0503020204020204" pitchFamily="34" charset="-122"/>
              </a:rPr>
              <a:t>摩擦力</a:t>
            </a:r>
            <a:endParaRPr lang="zh-CN" altLang="en-US" sz="2800" b="0" dirty="0">
              <a:solidFill>
                <a:srgbClr val="FF0000"/>
              </a:solidFill>
              <a:latin typeface="微软雅黑" panose="020B0503020204020204" pitchFamily="34" charset="-122"/>
              <a:ea typeface="微软雅黑" panose="020B0503020204020204" pitchFamily="34" charset="-122"/>
            </a:endParaRPr>
          </a:p>
        </p:txBody>
      </p:sp>
      <p:sp>
        <p:nvSpPr>
          <p:cNvPr id="16" name="文本框 15"/>
          <p:cNvSpPr txBox="1"/>
          <p:nvPr/>
        </p:nvSpPr>
        <p:spPr>
          <a:xfrm>
            <a:off x="6744072" y="5786100"/>
            <a:ext cx="771918" cy="523220"/>
          </a:xfrm>
          <a:prstGeom prst="rect">
            <a:avLst/>
          </a:prstGeom>
          <a:noFill/>
          <a:ln w="9525">
            <a:noFill/>
          </a:ln>
        </p:spPr>
        <p:txBody>
          <a:bodyPr wrap="square">
            <a:spAutoFit/>
          </a:bodyPr>
          <a:lstStyle/>
          <a:p>
            <a:pPr indent="0"/>
            <a:r>
              <a:rPr lang="zh-CN" sz="2800" b="0" dirty="0">
                <a:solidFill>
                  <a:srgbClr val="FF0000"/>
                </a:solidFill>
                <a:latin typeface="微软雅黑" panose="020B0503020204020204" pitchFamily="34" charset="-122"/>
                <a:ea typeface="微软雅黑" panose="020B0503020204020204" pitchFamily="34" charset="-122"/>
              </a:rPr>
              <a:t>右</a:t>
            </a:r>
            <a:endParaRPr lang="zh-CN" altLang="en-US" sz="2800" b="0" dirty="0">
              <a:solidFill>
                <a:srgbClr val="FF0000"/>
              </a:solidFill>
              <a:latin typeface="微软雅黑" panose="020B0503020204020204" pitchFamily="34" charset="-122"/>
              <a:ea typeface="微软雅黑" panose="020B0503020204020204" pitchFamily="34" charset="-122"/>
            </a:endParaRPr>
          </a:p>
        </p:txBody>
      </p:sp>
      <p:sp>
        <p:nvSpPr>
          <p:cNvPr id="17" name="文本框 16"/>
          <p:cNvSpPr txBox="1"/>
          <p:nvPr/>
        </p:nvSpPr>
        <p:spPr>
          <a:xfrm>
            <a:off x="4180061" y="5805264"/>
            <a:ext cx="1005076" cy="523220"/>
          </a:xfrm>
          <a:prstGeom prst="rect">
            <a:avLst/>
          </a:prstGeom>
          <a:noFill/>
          <a:ln w="9525">
            <a:noFill/>
          </a:ln>
        </p:spPr>
        <p:txBody>
          <a:bodyPr wrap="square">
            <a:spAutoFit/>
          </a:bodyPr>
          <a:lstStyle/>
          <a:p>
            <a:pPr indent="0"/>
            <a:r>
              <a:rPr lang="en-US" sz="2800" b="0" dirty="0">
                <a:solidFill>
                  <a:srgbClr val="FF0000"/>
                </a:solidFill>
                <a:latin typeface="微软雅黑" panose="020B0503020204020204" pitchFamily="34" charset="-122"/>
                <a:ea typeface="微软雅黑" panose="020B0503020204020204" pitchFamily="34" charset="-122"/>
              </a:rPr>
              <a:t>0.5</a:t>
            </a:r>
            <a:r>
              <a:rPr lang="zh-CN" sz="2800" b="0" dirty="0">
                <a:solidFill>
                  <a:srgbClr val="FF0000"/>
                </a:solidFill>
                <a:latin typeface="微软雅黑" panose="020B0503020204020204" pitchFamily="34" charset="-122"/>
                <a:ea typeface="微软雅黑" panose="020B0503020204020204" pitchFamily="34" charset="-122"/>
              </a:rPr>
              <a:t>　</a:t>
            </a:r>
            <a:endParaRPr lang="zh-CN" altLang="en-US" sz="2800" b="0"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968996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4">
                                            <p:txEl>
                                              <p:pRg st="0" end="0"/>
                                            </p:txEl>
                                          </p:spTgt>
                                        </p:tgtEl>
                                        <p:attrNameLst>
                                          <p:attrName>style.visibility</p:attrName>
                                        </p:attrNameLst>
                                      </p:cBhvr>
                                      <p:to>
                                        <p:strVal val="visible"/>
                                      </p:to>
                                    </p:set>
                                    <p:anim calcmode="lin" valueType="num">
                                      <p:cBhvr additive="base">
                                        <p:cTn id="13"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5">
                                            <p:txEl>
                                              <p:pRg st="0" end="0"/>
                                            </p:txEl>
                                          </p:spTgt>
                                        </p:tgtEl>
                                        <p:attrNameLst>
                                          <p:attrName>style.visibility</p:attrName>
                                        </p:attrNameLst>
                                      </p:cBhvr>
                                      <p:to>
                                        <p:strVal val="visible"/>
                                      </p:to>
                                    </p:set>
                                    <p:anim calcmode="lin" valueType="num">
                                      <p:cBhvr additive="base">
                                        <p:cTn id="19"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 calcmode="lin" valueType="num">
                                      <p:cBhvr additive="base">
                                        <p:cTn id="25"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6">
                                            <p:txEl>
                                              <p:pRg st="0" end="0"/>
                                            </p:txEl>
                                          </p:spTgt>
                                        </p:tgtEl>
                                        <p:attrNameLst>
                                          <p:attrName>style.visibility</p:attrName>
                                        </p:attrNameLst>
                                      </p:cBhvr>
                                      <p:to>
                                        <p:strVal val="visible"/>
                                      </p:to>
                                    </p:set>
                                    <p:anim calcmode="lin" valueType="num">
                                      <p:cBhvr additive="base">
                                        <p:cTn id="31"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13"/>
          <p:cNvSpPr txBox="1">
            <a:spLocks noChangeArrowheads="1"/>
          </p:cNvSpPr>
          <p:nvPr/>
        </p:nvSpPr>
        <p:spPr bwMode="auto">
          <a:xfrm>
            <a:off x="917129" y="1412776"/>
            <a:ext cx="10579471" cy="4616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阻力对物体运动的影响：物体的运动并不需要力来维持，运动的物体之所以会停下来，是因为受到了</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a:t>
            </a:r>
            <a:endParaRPr lang="en-US" altLang="zh-CN" sz="2800" dirty="0">
              <a:latin typeface="微软雅黑" pitchFamily="34" charset="-122"/>
              <a:ea typeface="微软雅黑" pitchFamily="34" charset="-122"/>
            </a:endParaRPr>
          </a:p>
          <a:p>
            <a:pPr eaLnBrk="1" hangingPunct="1">
              <a:lnSpc>
                <a:spcPct val="150000"/>
              </a:lnSpc>
            </a:pP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牛顿第一定律：一切物体在没有受到力的作用时，总保持</a:t>
            </a:r>
            <a:r>
              <a:rPr lang="en-US" altLang="zh-CN" sz="2800" dirty="0">
                <a:latin typeface="微软雅黑" pitchFamily="34" charset="-122"/>
                <a:ea typeface="微软雅黑" pitchFamily="34" charset="-122"/>
              </a:rPr>
              <a:t>_______</a:t>
            </a:r>
            <a:r>
              <a:rPr lang="zh-CN" altLang="en-US" sz="2800" dirty="0">
                <a:latin typeface="微软雅黑" pitchFamily="34" charset="-122"/>
                <a:ea typeface="微软雅黑" pitchFamily="34" charset="-122"/>
              </a:rPr>
              <a:t>状态或</a:t>
            </a:r>
            <a:r>
              <a:rPr lang="en-US" altLang="zh-CN" sz="2800" dirty="0">
                <a:latin typeface="微软雅黑" pitchFamily="34" charset="-122"/>
                <a:ea typeface="微软雅黑" pitchFamily="34" charset="-122"/>
              </a:rPr>
              <a:t>_______________</a:t>
            </a:r>
            <a:r>
              <a:rPr lang="zh-CN" altLang="en-US" sz="2800" dirty="0">
                <a:latin typeface="微软雅黑" pitchFamily="34" charset="-122"/>
                <a:ea typeface="微软雅黑" pitchFamily="34" charset="-122"/>
              </a:rPr>
              <a:t>状态。</a:t>
            </a:r>
            <a:endParaRPr lang="en-US" altLang="zh-CN" sz="2800" dirty="0">
              <a:latin typeface="微软雅黑" pitchFamily="34" charset="-122"/>
              <a:ea typeface="微软雅黑" pitchFamily="34" charset="-122"/>
            </a:endParaRPr>
          </a:p>
          <a:p>
            <a:pPr eaLnBrk="1" hangingPunct="1">
              <a:lnSpc>
                <a:spcPct val="150000"/>
              </a:lnSpc>
            </a:pPr>
            <a:r>
              <a:rPr lang="en-US" altLang="zh-CN" sz="2800" dirty="0">
                <a:latin typeface="微软雅黑" pitchFamily="34" charset="-122"/>
                <a:ea typeface="微软雅黑" pitchFamily="34" charset="-122"/>
              </a:rPr>
              <a:t>3.</a:t>
            </a:r>
            <a:r>
              <a:rPr lang="zh-CN" altLang="en-US" sz="2800" dirty="0">
                <a:latin typeface="微软雅黑" pitchFamily="34" charset="-122"/>
                <a:ea typeface="微软雅黑" pitchFamily="34" charset="-122"/>
              </a:rPr>
              <a:t>惯性</a:t>
            </a:r>
          </a:p>
          <a:p>
            <a:pPr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定义：一切物体保持原来</a:t>
            </a:r>
            <a:r>
              <a:rPr lang="en-US" altLang="zh-CN" sz="2800" dirty="0">
                <a:latin typeface="微软雅黑" pitchFamily="34" charset="-122"/>
                <a:ea typeface="微软雅黑" pitchFamily="34" charset="-122"/>
              </a:rPr>
              <a:t>__________</a:t>
            </a:r>
            <a:r>
              <a:rPr lang="zh-CN" altLang="en-US" sz="2800" dirty="0">
                <a:latin typeface="微软雅黑" pitchFamily="34" charset="-122"/>
                <a:ea typeface="微软雅黑" pitchFamily="34" charset="-122"/>
              </a:rPr>
              <a:t>不变的性质，我们把这种性质叫做惯性。</a:t>
            </a:r>
          </a:p>
        </p:txBody>
      </p:sp>
      <p:grpSp>
        <p:nvGrpSpPr>
          <p:cNvPr id="57" name="组合 56"/>
          <p:cNvGrpSpPr>
            <a:grpSpLocks/>
          </p:cNvGrpSpPr>
          <p:nvPr/>
        </p:nvGrpSpPr>
        <p:grpSpPr bwMode="auto">
          <a:xfrm>
            <a:off x="-101600" y="404813"/>
            <a:ext cx="5189487" cy="523220"/>
            <a:chOff x="0" y="623478"/>
            <a:chExt cx="4574427" cy="459160"/>
          </a:xfrm>
        </p:grpSpPr>
        <p:grpSp>
          <p:nvGrpSpPr>
            <p:cNvPr id="58" name="组合 20"/>
            <p:cNvGrpSpPr>
              <a:grpSpLocks/>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1" y="623478"/>
              <a:ext cx="3802766"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重点回顾：牛顿第一定律</a:t>
              </a:r>
            </a:p>
          </p:txBody>
        </p:sp>
      </p:grpSp>
      <p:sp>
        <p:nvSpPr>
          <p:cNvPr id="55" name="TextBox 2"/>
          <p:cNvSpPr txBox="1"/>
          <p:nvPr/>
        </p:nvSpPr>
        <p:spPr>
          <a:xfrm>
            <a:off x="6888088" y="2204864"/>
            <a:ext cx="1038784"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阻力</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56" name="TextBox 2"/>
          <p:cNvSpPr txBox="1"/>
          <p:nvPr/>
        </p:nvSpPr>
        <p:spPr>
          <a:xfrm>
            <a:off x="10272464" y="2780928"/>
            <a:ext cx="911733"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静止</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
        <p:nvSpPr>
          <p:cNvPr id="62" name="TextBox 2"/>
          <p:cNvSpPr txBox="1"/>
          <p:nvPr/>
        </p:nvSpPr>
        <p:spPr>
          <a:xfrm>
            <a:off x="2063552" y="3459490"/>
            <a:ext cx="2485430"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rPr>
              <a:t>匀速直线运动　</a:t>
            </a:r>
          </a:p>
        </p:txBody>
      </p:sp>
      <p:sp>
        <p:nvSpPr>
          <p:cNvPr id="63" name="TextBox 2"/>
          <p:cNvSpPr txBox="1"/>
          <p:nvPr/>
        </p:nvSpPr>
        <p:spPr>
          <a:xfrm>
            <a:off x="5387396" y="4725144"/>
            <a:ext cx="1638935"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运动状态</a:t>
            </a:r>
          </a:p>
        </p:txBody>
      </p:sp>
    </p:spTree>
    <p:extLst>
      <p:ext uri="{BB962C8B-B14F-4D97-AF65-F5344CB8AC3E}">
        <p14:creationId xmlns:p14="http://schemas.microsoft.com/office/powerpoint/2010/main" val="3751298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ppt_x"/>
                                          </p:val>
                                        </p:tav>
                                        <p:tav tm="100000">
                                          <p:val>
                                            <p:strVal val="#ppt_x"/>
                                          </p:val>
                                        </p:tav>
                                      </p:tavLst>
                                    </p:anim>
                                    <p:anim calcmode="lin" valueType="num">
                                      <p:cBhvr additive="base">
                                        <p:cTn id="8"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additive="base">
                                        <p:cTn id="13" dur="500" fill="hold"/>
                                        <p:tgtEl>
                                          <p:spTgt spid="56"/>
                                        </p:tgtEl>
                                        <p:attrNameLst>
                                          <p:attrName>ppt_x</p:attrName>
                                        </p:attrNameLst>
                                      </p:cBhvr>
                                      <p:tavLst>
                                        <p:tav tm="0">
                                          <p:val>
                                            <p:strVal val="#ppt_x"/>
                                          </p:val>
                                        </p:tav>
                                        <p:tav tm="100000">
                                          <p:val>
                                            <p:strVal val="#ppt_x"/>
                                          </p:val>
                                        </p:tav>
                                      </p:tavLst>
                                    </p:anim>
                                    <p:anim calcmode="lin" valueType="num">
                                      <p:cBhvr additive="base">
                                        <p:cTn id="1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2"/>
                                        </p:tgtEl>
                                        <p:attrNameLst>
                                          <p:attrName>style.visibility</p:attrName>
                                        </p:attrNameLst>
                                      </p:cBhvr>
                                      <p:to>
                                        <p:strVal val="visible"/>
                                      </p:to>
                                    </p:set>
                                    <p:anim calcmode="lin" valueType="num">
                                      <p:cBhvr additive="base">
                                        <p:cTn id="19" dur="500" fill="hold"/>
                                        <p:tgtEl>
                                          <p:spTgt spid="62"/>
                                        </p:tgtEl>
                                        <p:attrNameLst>
                                          <p:attrName>ppt_x</p:attrName>
                                        </p:attrNameLst>
                                      </p:cBhvr>
                                      <p:tavLst>
                                        <p:tav tm="0">
                                          <p:val>
                                            <p:strVal val="#ppt_x"/>
                                          </p:val>
                                        </p:tav>
                                        <p:tav tm="100000">
                                          <p:val>
                                            <p:strVal val="#ppt_x"/>
                                          </p:val>
                                        </p:tav>
                                      </p:tavLst>
                                    </p:anim>
                                    <p:anim calcmode="lin" valueType="num">
                                      <p:cBhvr additive="base">
                                        <p:cTn id="20"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3"/>
                                        </p:tgtEl>
                                        <p:attrNameLst>
                                          <p:attrName>style.visibility</p:attrName>
                                        </p:attrNameLst>
                                      </p:cBhvr>
                                      <p:to>
                                        <p:strVal val="visible"/>
                                      </p:to>
                                    </p:set>
                                    <p:anim calcmode="lin" valueType="num">
                                      <p:cBhvr additive="base">
                                        <p:cTn id="25" dur="500" fill="hold"/>
                                        <p:tgtEl>
                                          <p:spTgt spid="63"/>
                                        </p:tgtEl>
                                        <p:attrNameLst>
                                          <p:attrName>ppt_x</p:attrName>
                                        </p:attrNameLst>
                                      </p:cBhvr>
                                      <p:tavLst>
                                        <p:tav tm="0">
                                          <p:val>
                                            <p:strVal val="#ppt_x"/>
                                          </p:val>
                                        </p:tav>
                                        <p:tav tm="100000">
                                          <p:val>
                                            <p:strVal val="#ppt_x"/>
                                          </p:val>
                                        </p:tav>
                                      </p:tavLst>
                                    </p:anim>
                                    <p:anim calcmode="lin" valueType="num">
                                      <p:cBhvr additive="base">
                                        <p:cTn id="26"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6" grpId="0"/>
      <p:bldP spid="62" grpId="0"/>
      <p:bldP spid="6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83432" y="764704"/>
            <a:ext cx="10402815" cy="5909310"/>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向左盘和右盘加入质量相等的砝码时，小车处于静止状态，于是总结得到二力平衡的条件之一：两个力大小相等．这种做法是否科学？</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，原因是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____________________________________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继续实验多次，发现两边的托盘中砝码质量不同时小车运动，质量相等时小车静止，这说明二力平衡的一个条件是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 </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保持两托盘里砝码的质量相等，然后将小车扭转一定角度，松手后观察到小车不能保持平衡状态，这说明二力平衡时两个力必须作用在</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3" name="文本框 2"/>
          <p:cNvSpPr txBox="1"/>
          <p:nvPr/>
        </p:nvSpPr>
        <p:spPr>
          <a:xfrm>
            <a:off x="2567608" y="2132856"/>
            <a:ext cx="1334288"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不科学</a:t>
            </a:r>
            <a:endParaRPr lang="zh-CN" altLang="en-US" sz="2800" b="0" dirty="0">
              <a:solidFill>
                <a:srgbClr val="FF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5231904" y="2124472"/>
            <a:ext cx="6233145" cy="523220"/>
          </a:xfrm>
          <a:prstGeom prst="rect">
            <a:avLst/>
          </a:prstGeom>
          <a:noFill/>
          <a:ln w="9525">
            <a:noFill/>
          </a:ln>
        </p:spPr>
        <p:txBody>
          <a:bodyPr wrap="square">
            <a:spAutoFit/>
          </a:bodyPr>
          <a:lstStyle/>
          <a:p>
            <a:pPr indent="0"/>
            <a:r>
              <a:rPr lang="zh-CN" sz="2800" b="0" dirty="0">
                <a:solidFill>
                  <a:srgbClr val="FF0000"/>
                </a:solidFill>
                <a:latin typeface="微软雅黑" panose="020B0503020204020204" pitchFamily="34" charset="-122"/>
                <a:ea typeface="微软雅黑" panose="020B0503020204020204" pitchFamily="34" charset="-122"/>
              </a:rPr>
              <a:t>没有进行多次实验，结论具有偶然性</a:t>
            </a:r>
          </a:p>
        </p:txBody>
      </p:sp>
      <p:sp>
        <p:nvSpPr>
          <p:cNvPr id="5" name="文本框 4"/>
          <p:cNvSpPr txBox="1"/>
          <p:nvPr/>
        </p:nvSpPr>
        <p:spPr>
          <a:xfrm>
            <a:off x="1199456" y="3272244"/>
            <a:ext cx="10009112" cy="1384995"/>
          </a:xfrm>
          <a:prstGeom prst="rect">
            <a:avLst/>
          </a:prstGeom>
          <a:noFill/>
          <a:ln w="9525">
            <a:noFill/>
          </a:ln>
        </p:spPr>
        <p:txBody>
          <a:bodyPr wrap="square">
            <a:spAutoFit/>
          </a:bodyPr>
          <a:lstStyle/>
          <a:p>
            <a:pPr indent="0">
              <a:lnSpc>
                <a:spcPct val="150000"/>
              </a:lnSpc>
            </a:pPr>
            <a:r>
              <a:rPr lang="en-US" altLang="zh-CN" sz="2800" b="0" dirty="0">
                <a:solidFill>
                  <a:srgbClr val="FF0000"/>
                </a:solidFill>
                <a:latin typeface="微软雅黑" panose="020B0503020204020204" pitchFamily="34" charset="-122"/>
                <a:ea typeface="微软雅黑" panose="020B0503020204020204" pitchFamily="34" charset="-122"/>
              </a:rPr>
              <a:t>                                                                              </a:t>
            </a:r>
            <a:r>
              <a:rPr lang="zh-CN" sz="2800" b="0" dirty="0">
                <a:solidFill>
                  <a:srgbClr val="FF0000"/>
                </a:solidFill>
                <a:latin typeface="微软雅黑" panose="020B0503020204020204" pitchFamily="34" charset="-122"/>
                <a:ea typeface="微软雅黑" panose="020B0503020204020204" pitchFamily="34" charset="-122"/>
              </a:rPr>
              <a:t>两个力的</a:t>
            </a:r>
            <a:endParaRPr lang="en-US" altLang="zh-CN" sz="2800" b="0" dirty="0">
              <a:solidFill>
                <a:srgbClr val="FF0000"/>
              </a:solidFill>
              <a:latin typeface="微软雅黑" panose="020B0503020204020204" pitchFamily="34" charset="-122"/>
              <a:ea typeface="微软雅黑" panose="020B0503020204020204" pitchFamily="34" charset="-122"/>
            </a:endParaRPr>
          </a:p>
          <a:p>
            <a:pPr indent="0">
              <a:lnSpc>
                <a:spcPct val="150000"/>
              </a:lnSpc>
            </a:pPr>
            <a:r>
              <a:rPr lang="zh-CN" sz="2800" b="0" dirty="0">
                <a:solidFill>
                  <a:srgbClr val="FF0000"/>
                </a:solidFill>
                <a:latin typeface="微软雅黑" panose="020B0503020204020204" pitchFamily="34" charset="-122"/>
                <a:ea typeface="微软雅黑" panose="020B0503020204020204" pitchFamily="34" charset="-122"/>
              </a:rPr>
              <a:t>大小相等　</a:t>
            </a:r>
          </a:p>
        </p:txBody>
      </p:sp>
      <p:sp>
        <p:nvSpPr>
          <p:cNvPr id="6" name="文本框 5"/>
          <p:cNvSpPr txBox="1"/>
          <p:nvPr/>
        </p:nvSpPr>
        <p:spPr>
          <a:xfrm>
            <a:off x="2567608" y="5949280"/>
            <a:ext cx="2055680"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同一直线上</a:t>
            </a:r>
            <a:endParaRPr lang="zh-CN" altLang="en-US" sz="2800" b="0"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48488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6">
                                            <p:txEl>
                                              <p:pRg st="0" end="0"/>
                                            </p:txEl>
                                          </p:spTgt>
                                        </p:tgtEl>
                                        <p:attrNameLst>
                                          <p:attrName>style.visibility</p:attrName>
                                        </p:attrNameLst>
                                      </p:cBhvr>
                                      <p:to>
                                        <p:strVal val="visible"/>
                                      </p:to>
                                    </p:set>
                                    <p:anim calcmode="lin" valueType="num">
                                      <p:cBhvr additive="base">
                                        <p:cTn id="24"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5"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83432" y="980728"/>
            <a:ext cx="10402815" cy="5262979"/>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结合</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，把两个托盘放在同一侧，保持两托盘里的砝码质量相等，放手后小车运动。说明：二力平衡时，两个力必须</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(7)</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用轻质卡片代替图中的小车，两端的小盘中加质量相等的砝码时，卡片保持静止，用剪刀将卡片从中间剪开，发现分开后的卡片向相反方向运动。由此可以得出二力平衡的又一个条件是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(8)</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通过实验，得出二力平衡的条件是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___________________________</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_____________________________________________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3" name="文本框 2"/>
          <p:cNvSpPr txBox="1"/>
          <p:nvPr/>
        </p:nvSpPr>
        <p:spPr>
          <a:xfrm>
            <a:off x="9480376" y="1711278"/>
            <a:ext cx="1727835"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方向相反</a:t>
            </a:r>
            <a:endParaRPr lang="zh-CN" altLang="en-US" sz="2800" b="0" dirty="0">
              <a:solidFill>
                <a:srgbClr val="FF0000"/>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99456" y="3488268"/>
            <a:ext cx="10441160" cy="1384995"/>
          </a:xfrm>
          <a:prstGeom prst="rect">
            <a:avLst/>
          </a:prstGeom>
          <a:noFill/>
          <a:ln w="9525">
            <a:noFill/>
          </a:ln>
        </p:spPr>
        <p:txBody>
          <a:bodyPr wrap="square">
            <a:spAutoFit/>
          </a:bodyPr>
          <a:lstStyle/>
          <a:p>
            <a:pPr indent="0">
              <a:lnSpc>
                <a:spcPct val="150000"/>
              </a:lnSpc>
            </a:pPr>
            <a:r>
              <a:rPr lang="en-US" altLang="zh-CN" sz="2800" dirty="0">
                <a:solidFill>
                  <a:srgbClr val="FF0000"/>
                </a:solidFill>
                <a:latin typeface="微软雅黑" panose="020B0503020204020204" pitchFamily="34" charset="-122"/>
                <a:ea typeface="微软雅黑" panose="020B0503020204020204" pitchFamily="34" charset="-122"/>
                <a:sym typeface="+mn-ea"/>
              </a:rPr>
              <a:t>                                                                                       </a:t>
            </a:r>
            <a:r>
              <a:rPr lang="zh-CN" sz="2800" dirty="0">
                <a:solidFill>
                  <a:srgbClr val="FF0000"/>
                </a:solidFill>
                <a:latin typeface="微软雅黑" panose="020B0503020204020204" pitchFamily="34" charset="-122"/>
                <a:ea typeface="微软雅黑" panose="020B0503020204020204" pitchFamily="34" charset="-122"/>
                <a:sym typeface="+mn-ea"/>
              </a:rPr>
              <a:t>作用</a:t>
            </a:r>
            <a:endParaRPr lang="en-US" altLang="zh-CN" sz="2800" dirty="0">
              <a:solidFill>
                <a:srgbClr val="FF0000"/>
              </a:solidFill>
              <a:latin typeface="微软雅黑" panose="020B0503020204020204" pitchFamily="34" charset="-122"/>
              <a:ea typeface="微软雅黑" panose="020B0503020204020204" pitchFamily="34" charset="-122"/>
              <a:sym typeface="+mn-ea"/>
            </a:endParaRPr>
          </a:p>
          <a:p>
            <a:pPr indent="0">
              <a:lnSpc>
                <a:spcPct val="150000"/>
              </a:lnSpc>
            </a:pPr>
            <a:r>
              <a:rPr lang="zh-CN" sz="2800" dirty="0">
                <a:solidFill>
                  <a:srgbClr val="FF0000"/>
                </a:solidFill>
                <a:latin typeface="微软雅黑" panose="020B0503020204020204" pitchFamily="34" charset="-122"/>
                <a:ea typeface="微软雅黑" panose="020B0503020204020204" pitchFamily="34" charset="-122"/>
                <a:sym typeface="+mn-ea"/>
              </a:rPr>
              <a:t>在同一物体上</a:t>
            </a:r>
            <a:endParaRPr lang="zh-CN" altLang="en-US" sz="2800" b="0" dirty="0">
              <a:solidFill>
                <a:srgbClr val="FF0000"/>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99455" y="4759922"/>
            <a:ext cx="10402815" cy="1384995"/>
          </a:xfrm>
          <a:prstGeom prst="rect">
            <a:avLst/>
          </a:prstGeom>
          <a:noFill/>
          <a:ln w="9525">
            <a:noFill/>
          </a:ln>
        </p:spPr>
        <p:txBody>
          <a:bodyPr wrap="square">
            <a:spAutoFit/>
          </a:bodyPr>
          <a:lstStyle/>
          <a:p>
            <a:pPr indent="0">
              <a:lnSpc>
                <a:spcPct val="150000"/>
              </a:lnSpc>
            </a:pPr>
            <a:r>
              <a:rPr lang="en-US" altLang="zh-CN" sz="2800" dirty="0">
                <a:solidFill>
                  <a:srgbClr val="FF0000"/>
                </a:solidFill>
                <a:latin typeface="微软雅黑" panose="020B0503020204020204" pitchFamily="34" charset="-122"/>
                <a:ea typeface="微软雅黑" panose="020B0503020204020204" pitchFamily="34" charset="-122"/>
                <a:sym typeface="+mn-ea"/>
              </a:rPr>
              <a:t>                                                       </a:t>
            </a:r>
            <a:r>
              <a:rPr lang="zh-CN" sz="2800" dirty="0">
                <a:solidFill>
                  <a:srgbClr val="FF0000"/>
                </a:solidFill>
                <a:latin typeface="微软雅黑" panose="020B0503020204020204" pitchFamily="34" charset="-122"/>
                <a:ea typeface="微软雅黑" panose="020B0503020204020204" pitchFamily="34" charset="-122"/>
                <a:sym typeface="+mn-ea"/>
              </a:rPr>
              <a:t>同时作用在一个物体上、</a:t>
            </a:r>
            <a:endParaRPr lang="en-US" altLang="zh-CN" sz="2800" dirty="0">
              <a:solidFill>
                <a:srgbClr val="FF0000"/>
              </a:solidFill>
              <a:latin typeface="微软雅黑" panose="020B0503020204020204" pitchFamily="34" charset="-122"/>
              <a:ea typeface="微软雅黑" panose="020B0503020204020204" pitchFamily="34" charset="-122"/>
              <a:sym typeface="+mn-ea"/>
            </a:endParaRPr>
          </a:p>
          <a:p>
            <a:pPr indent="0">
              <a:lnSpc>
                <a:spcPct val="150000"/>
              </a:lnSpc>
            </a:pPr>
            <a:r>
              <a:rPr lang="zh-CN" sz="2800" dirty="0">
                <a:solidFill>
                  <a:srgbClr val="FF0000"/>
                </a:solidFill>
                <a:latin typeface="微软雅黑" panose="020B0503020204020204" pitchFamily="34" charset="-122"/>
                <a:ea typeface="微软雅黑" panose="020B0503020204020204" pitchFamily="34" charset="-122"/>
                <a:sym typeface="+mn-ea"/>
              </a:rPr>
              <a:t>大小相等、方向相反，并且在同一直线上</a:t>
            </a:r>
          </a:p>
        </p:txBody>
      </p:sp>
    </p:spTree>
    <p:extLst>
      <p:ext uri="{BB962C8B-B14F-4D97-AF65-F5344CB8AC3E}">
        <p14:creationId xmlns:p14="http://schemas.microsoft.com/office/powerpoint/2010/main" val="3665666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fade">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101600" y="404813"/>
            <a:ext cx="4295775" cy="523875"/>
            <a:chOff x="0" y="623478"/>
            <a:chExt cx="3786638" cy="459735"/>
          </a:xfrm>
        </p:grpSpPr>
        <p:grpSp>
          <p:nvGrpSpPr>
            <p:cNvPr id="3" name="组合 20"/>
            <p:cNvGrpSpPr>
              <a:grpSpLocks/>
            </p:cNvGrpSpPr>
            <p:nvPr/>
          </p:nvGrpSpPr>
          <p:grpSpPr bwMode="auto">
            <a:xfrm>
              <a:off x="0" y="678733"/>
              <a:ext cx="771176" cy="347209"/>
              <a:chOff x="0" y="537328"/>
              <a:chExt cx="771176" cy="347209"/>
            </a:xfrm>
          </p:grpSpPr>
          <p:sp>
            <p:nvSpPr>
              <p:cNvPr id="5" name="矩形 4"/>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 name="矩形 5"/>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4"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重点实验突破</a:t>
              </a:r>
            </a:p>
          </p:txBody>
        </p:sp>
      </p:grpSp>
      <p:sp>
        <p:nvSpPr>
          <p:cNvPr id="7" name="TextBox 2"/>
          <p:cNvSpPr txBox="1">
            <a:spLocks noChangeArrowheads="1"/>
          </p:cNvSpPr>
          <p:nvPr/>
        </p:nvSpPr>
        <p:spPr bwMode="auto">
          <a:xfrm>
            <a:off x="3383840" y="1412364"/>
            <a:ext cx="6500497" cy="523220"/>
          </a:xfrm>
          <a:prstGeom prst="rect">
            <a:avLst/>
          </a:prstGeom>
          <a:noFill/>
          <a:ln w="25400">
            <a:noFill/>
            <a:miter lim="800000"/>
            <a:headEnd/>
            <a:tailEnd/>
          </a:ln>
        </p:spPr>
        <p:txBody>
          <a:bodyPr wrap="none">
            <a:spAutoFit/>
          </a:bodyPr>
          <a:lstStyle/>
          <a:p>
            <a:r>
              <a:rPr lang="zh-CN" altLang="en-US" sz="2800" dirty="0">
                <a:solidFill>
                  <a:srgbClr val="008080"/>
                </a:solidFill>
                <a:latin typeface="微软雅黑" pitchFamily="34" charset="-122"/>
                <a:ea typeface="微软雅黑" pitchFamily="34" charset="-122"/>
              </a:rPr>
              <a:t>实验三  探究影响滑动摩擦力大小的因素</a:t>
            </a:r>
          </a:p>
        </p:txBody>
      </p:sp>
      <p:sp>
        <p:nvSpPr>
          <p:cNvPr id="8" name="文本框 1"/>
          <p:cNvSpPr txBox="1">
            <a:spLocks noChangeArrowheads="1"/>
          </p:cNvSpPr>
          <p:nvPr/>
        </p:nvSpPr>
        <p:spPr bwMode="auto">
          <a:xfrm>
            <a:off x="674688" y="2314192"/>
            <a:ext cx="3384550" cy="523875"/>
          </a:xfrm>
          <a:prstGeom prst="rect">
            <a:avLst/>
          </a:prstGeom>
          <a:noFill/>
          <a:ln w="9525">
            <a:noFill/>
            <a:miter lim="800000"/>
            <a:headEnd/>
            <a:tailEnd/>
          </a:ln>
        </p:spPr>
        <p:txBody>
          <a:bodyPr>
            <a:spAutoFit/>
          </a:bodyPr>
          <a:lstStyle/>
          <a:p>
            <a:r>
              <a:rPr lang="en-US" altLang="zh-CN" sz="2800" dirty="0">
                <a:solidFill>
                  <a:srgbClr val="008080"/>
                </a:solidFill>
                <a:latin typeface="微软雅黑" pitchFamily="34" charset="-122"/>
                <a:ea typeface="微软雅黑" pitchFamily="34" charset="-122"/>
              </a:rPr>
              <a:t>【</a:t>
            </a:r>
            <a:r>
              <a:rPr lang="zh-CN" altLang="en-US" sz="2800" dirty="0">
                <a:solidFill>
                  <a:srgbClr val="008080"/>
                </a:solidFill>
                <a:latin typeface="微软雅黑" pitchFamily="34" charset="-122"/>
                <a:ea typeface="微软雅黑" pitchFamily="34" charset="-122"/>
              </a:rPr>
              <a:t>设计和进行实验</a:t>
            </a:r>
            <a:r>
              <a:rPr lang="en-US" altLang="zh-CN" sz="2800" dirty="0">
                <a:solidFill>
                  <a:srgbClr val="008080"/>
                </a:solidFill>
                <a:latin typeface="微软雅黑" pitchFamily="34" charset="-122"/>
                <a:ea typeface="微软雅黑" pitchFamily="34" charset="-122"/>
              </a:rPr>
              <a:t>】</a:t>
            </a:r>
            <a:endParaRPr lang="zh-CN" altLang="en-US" sz="2800" dirty="0">
              <a:solidFill>
                <a:srgbClr val="008080"/>
              </a:solidFill>
              <a:latin typeface="微软雅黑" pitchFamily="34" charset="-122"/>
              <a:ea typeface="微软雅黑" pitchFamily="34" charset="-122"/>
            </a:endParaRPr>
          </a:p>
        </p:txBody>
      </p:sp>
      <p:sp>
        <p:nvSpPr>
          <p:cNvPr id="9" name="矩形 8"/>
          <p:cNvSpPr/>
          <p:nvPr/>
        </p:nvSpPr>
        <p:spPr>
          <a:xfrm>
            <a:off x="839417" y="2922798"/>
            <a:ext cx="5472608" cy="2677656"/>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用弹簧测力计</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匀速拉动</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木块的原因：使滑动摩擦力的大小等于弹簧测力计的示数，运用了</a:t>
            </a: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二力平衡</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的原理。</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 </a:t>
            </a:r>
            <a:endParaRPr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11" name="图片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240016" y="2708920"/>
            <a:ext cx="5237497" cy="2891534"/>
          </a:xfrm>
          <a:prstGeom prst="rect">
            <a:avLst/>
          </a:prstGeom>
        </p:spPr>
      </p:pic>
    </p:spTree>
    <p:extLst>
      <p:ext uri="{BB962C8B-B14F-4D97-AF65-F5344CB8AC3E}">
        <p14:creationId xmlns:p14="http://schemas.microsoft.com/office/powerpoint/2010/main" val="424316828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83432" y="1052736"/>
            <a:ext cx="10402815" cy="4616648"/>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转换法的应用：通过弹簧测力计示数的大小来反映滑动摩擦力的大小。</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控制变量法的应用 </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探究滑动摩擦力与压力大小的关系：控制接触面的粗糙程度不变，只改变压力的大小。</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 </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探究滑动摩擦力与接触面的粗糙程度的关系：控制压力的大小不变，只改变接触面的粗糙程度。</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303728811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1"/>
          <p:cNvSpPr txBox="1">
            <a:spLocks noChangeArrowheads="1"/>
          </p:cNvSpPr>
          <p:nvPr/>
        </p:nvSpPr>
        <p:spPr bwMode="auto">
          <a:xfrm>
            <a:off x="695400" y="1608981"/>
            <a:ext cx="4968552" cy="523220"/>
          </a:xfrm>
          <a:prstGeom prst="rect">
            <a:avLst/>
          </a:prstGeom>
          <a:noFill/>
          <a:ln w="9525">
            <a:noFill/>
            <a:miter lim="800000"/>
            <a:headEnd/>
            <a:tailEnd/>
          </a:ln>
        </p:spPr>
        <p:txBody>
          <a:bodyPr wrap="square">
            <a:spAutoFit/>
          </a:bodyPr>
          <a:lstStyle/>
          <a:p>
            <a:r>
              <a:rPr lang="en-US" altLang="zh-CN" sz="2800" dirty="0">
                <a:solidFill>
                  <a:srgbClr val="008080"/>
                </a:solidFill>
                <a:latin typeface="微软雅黑" pitchFamily="34" charset="-122"/>
                <a:ea typeface="微软雅黑" pitchFamily="34" charset="-122"/>
              </a:rPr>
              <a:t>【</a:t>
            </a:r>
            <a:r>
              <a:rPr lang="zh-CN" altLang="en-US" sz="2800" dirty="0">
                <a:solidFill>
                  <a:srgbClr val="008080"/>
                </a:solidFill>
                <a:latin typeface="微软雅黑" pitchFamily="34" charset="-122"/>
                <a:ea typeface="微软雅黑" pitchFamily="34" charset="-122"/>
              </a:rPr>
              <a:t>分析数据，总结结论</a:t>
            </a:r>
            <a:r>
              <a:rPr lang="en-US" altLang="zh-CN" sz="2800" dirty="0">
                <a:solidFill>
                  <a:srgbClr val="008080"/>
                </a:solidFill>
                <a:latin typeface="微软雅黑" pitchFamily="34" charset="-122"/>
                <a:ea typeface="微软雅黑" pitchFamily="34" charset="-122"/>
              </a:rPr>
              <a:t>】</a:t>
            </a:r>
            <a:endParaRPr lang="zh-CN" altLang="en-US" sz="2800" dirty="0">
              <a:solidFill>
                <a:srgbClr val="008080"/>
              </a:solidFill>
              <a:latin typeface="微软雅黑" pitchFamily="34" charset="-122"/>
              <a:ea typeface="微软雅黑" pitchFamily="34" charset="-122"/>
            </a:endParaRPr>
          </a:p>
        </p:txBody>
      </p:sp>
      <p:sp>
        <p:nvSpPr>
          <p:cNvPr id="9" name="矩形 8"/>
          <p:cNvSpPr/>
          <p:nvPr/>
        </p:nvSpPr>
        <p:spPr>
          <a:xfrm>
            <a:off x="911424" y="2132856"/>
            <a:ext cx="10402815" cy="662554"/>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表格数据和现象，总结。</a:t>
            </a:r>
          </a:p>
        </p:txBody>
      </p:sp>
      <p:sp>
        <p:nvSpPr>
          <p:cNvPr id="4" name="文本框 1"/>
          <p:cNvSpPr txBox="1">
            <a:spLocks noChangeArrowheads="1"/>
          </p:cNvSpPr>
          <p:nvPr/>
        </p:nvSpPr>
        <p:spPr bwMode="auto">
          <a:xfrm>
            <a:off x="712962" y="3356992"/>
            <a:ext cx="4968552" cy="523220"/>
          </a:xfrm>
          <a:prstGeom prst="rect">
            <a:avLst/>
          </a:prstGeom>
          <a:noFill/>
          <a:ln w="9525">
            <a:noFill/>
            <a:miter lim="800000"/>
            <a:headEnd/>
            <a:tailEnd/>
          </a:ln>
        </p:spPr>
        <p:txBody>
          <a:bodyPr wrap="square">
            <a:spAutoFit/>
          </a:bodyPr>
          <a:lstStyle/>
          <a:p>
            <a:r>
              <a:rPr lang="en-US" altLang="zh-CN" sz="2800" dirty="0">
                <a:solidFill>
                  <a:srgbClr val="008080"/>
                </a:solidFill>
                <a:latin typeface="微软雅黑" pitchFamily="34" charset="-122"/>
                <a:ea typeface="微软雅黑" pitchFamily="34" charset="-122"/>
              </a:rPr>
              <a:t>【</a:t>
            </a:r>
            <a:r>
              <a:rPr lang="zh-CN" altLang="en-US" sz="2800" dirty="0">
                <a:solidFill>
                  <a:srgbClr val="008080"/>
                </a:solidFill>
                <a:latin typeface="微软雅黑" pitchFamily="34" charset="-122"/>
                <a:ea typeface="微软雅黑" pitchFamily="34" charset="-122"/>
              </a:rPr>
              <a:t>交流与反思</a:t>
            </a:r>
            <a:r>
              <a:rPr lang="en-US" altLang="zh-CN" sz="2800" dirty="0">
                <a:solidFill>
                  <a:srgbClr val="008080"/>
                </a:solidFill>
                <a:latin typeface="微软雅黑" pitchFamily="34" charset="-122"/>
                <a:ea typeface="微软雅黑" pitchFamily="34" charset="-122"/>
              </a:rPr>
              <a:t>】</a:t>
            </a:r>
            <a:endParaRPr lang="zh-CN" altLang="en-US" sz="2800" dirty="0">
              <a:solidFill>
                <a:srgbClr val="008080"/>
              </a:solidFill>
              <a:latin typeface="微软雅黑" pitchFamily="34" charset="-122"/>
              <a:ea typeface="微软雅黑" pitchFamily="34" charset="-122"/>
            </a:endParaRPr>
          </a:p>
        </p:txBody>
      </p:sp>
      <p:sp>
        <p:nvSpPr>
          <p:cNvPr id="5" name="矩形 4"/>
          <p:cNvSpPr/>
          <p:nvPr/>
        </p:nvSpPr>
        <p:spPr>
          <a:xfrm>
            <a:off x="911423" y="3880212"/>
            <a:ext cx="10402815" cy="2031325"/>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实验方法的评估与改进：实验过程中很难保持物体做匀速直线运动，可以将弹簧测力计固定，拉动物体下面的长木板，这样便于准确地读出弹簧测力计的示数，准确地测出滑动摩擦力的大小。</a:t>
            </a:r>
          </a:p>
        </p:txBody>
      </p:sp>
    </p:spTree>
    <p:extLst>
      <p:ext uri="{BB962C8B-B14F-4D97-AF65-F5344CB8AC3E}">
        <p14:creationId xmlns:p14="http://schemas.microsoft.com/office/powerpoint/2010/main" val="282935655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1055440" y="1268760"/>
            <a:ext cx="10402815" cy="4616648"/>
          </a:xfrm>
          <a:prstGeom prst="rect">
            <a:avLst/>
          </a:prstGeom>
        </p:spPr>
        <p:txBody>
          <a:bodyPr wrap="square">
            <a:spAutoFit/>
          </a:bodyPr>
          <a:lstStyle/>
          <a:p>
            <a:pPr>
              <a:lnSpc>
                <a:spcPct val="150000"/>
              </a:lnSpc>
            </a:pPr>
            <a:r>
              <a:rPr lang="zh-CN" altLang="en-US" sz="2800" dirty="0">
                <a:solidFill>
                  <a:srgbClr val="008080"/>
                </a:solidFill>
                <a:latin typeface="微软雅黑" panose="020B0503020204020204" pitchFamily="34" charset="-122"/>
                <a:ea typeface="微软雅黑" panose="020B0503020204020204" pitchFamily="34" charset="-122"/>
                <a:cs typeface="Times New Roman" panose="02020603050405020304" pitchFamily="18" charset="0"/>
              </a:rPr>
              <a:t>实验结论</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(1)</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滑动摩擦力的大小跟压力大小有关，当接触面粗糙程度一定时，压力越大，滑动摩擦力越大；</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滑动摩擦力的大小还跟接触面的粗糙程度有关，当压力一定时，接触面越粗糙，滑动摩擦力越大；</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滑动摩擦力的大小与物体间的接触面积的大小和物体运动速度的大小无关。</a:t>
            </a:r>
          </a:p>
        </p:txBody>
      </p:sp>
    </p:spTree>
    <p:extLst>
      <p:ext uri="{BB962C8B-B14F-4D97-AF65-F5344CB8AC3E}">
        <p14:creationId xmlns:p14="http://schemas.microsoft.com/office/powerpoint/2010/main" val="308490212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055440" y="1196752"/>
            <a:ext cx="10081120"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latin typeface="微软雅黑" pitchFamily="34" charset="-122"/>
                <a:ea typeface="微软雅黑" pitchFamily="34" charset="-122"/>
              </a:rPr>
              <a:t>在“探究滑动摩擦力大小的因素”实验中，某实验小组设计了如图所示的实验装置。</a:t>
            </a:r>
            <a:endParaRPr lang="en-US" altLang="zh-CN" sz="2800" dirty="0">
              <a:latin typeface="微软雅黑" pitchFamily="34" charset="-122"/>
              <a:ea typeface="微软雅黑" pitchFamily="34" charset="-122"/>
            </a:endParaRPr>
          </a:p>
          <a:p>
            <a:pPr algn="just" eaLnBrk="1" hangingPunct="1">
              <a:lnSpc>
                <a:spcPct val="150000"/>
              </a:lnSpc>
            </a:pPr>
            <a:endParaRPr lang="en-US" altLang="zh-CN" sz="2800" dirty="0">
              <a:latin typeface="微软雅黑" pitchFamily="34" charset="-122"/>
              <a:ea typeface="微软雅黑" pitchFamily="34" charset="-122"/>
            </a:endParaRPr>
          </a:p>
          <a:p>
            <a:pPr algn="just" eaLnBrk="1" hangingPunct="1">
              <a:lnSpc>
                <a:spcPct val="150000"/>
              </a:lnSpc>
            </a:pPr>
            <a:endParaRPr lang="en-US" altLang="zh-CN" sz="2800" dirty="0">
              <a:latin typeface="微软雅黑" pitchFamily="34" charset="-122"/>
              <a:ea typeface="微软雅黑" pitchFamily="34" charset="-122"/>
            </a:endParaRPr>
          </a:p>
          <a:p>
            <a:pPr algn="just" eaLnBrk="1" hangingPunct="1">
              <a:lnSpc>
                <a:spcPct val="150000"/>
              </a:lnSpc>
            </a:pPr>
            <a:endParaRPr lang="en-US" altLang="zh-CN" sz="2800" dirty="0">
              <a:latin typeface="微软雅黑" pitchFamily="34" charset="-122"/>
              <a:ea typeface="微软雅黑" pitchFamily="34" charset="-122"/>
            </a:endParaRPr>
          </a:p>
          <a:p>
            <a:pPr algn="just"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测量前观察弹簧测力计，发现指针在如图丁所示的位置，为了准确测量滑动摩擦力，实验前应该先在</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方向对弹簧测力调零。</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pic>
        <p:nvPicPr>
          <p:cNvPr id="18" name="图片 -2147482476" descr="C:\Documents and Settings\Administrator\桌面\2020山西物理9.2补单片\W524.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tretch>
            <a:fillRect/>
          </a:stretch>
        </p:blipFill>
        <p:spPr>
          <a:xfrm>
            <a:off x="1884131" y="2564904"/>
            <a:ext cx="5436005" cy="1944216"/>
          </a:xfrm>
          <a:prstGeom prst="rect">
            <a:avLst/>
          </a:prstGeom>
          <a:noFill/>
          <a:ln w="9525">
            <a:noFill/>
          </a:ln>
        </p:spPr>
      </p:pic>
      <p:grpSp>
        <p:nvGrpSpPr>
          <p:cNvPr id="3" name="组合 2"/>
          <p:cNvGrpSpPr/>
          <p:nvPr/>
        </p:nvGrpSpPr>
        <p:grpSpPr>
          <a:xfrm>
            <a:off x="7752184" y="3256364"/>
            <a:ext cx="2196465" cy="1252756"/>
            <a:chOff x="7752184" y="3256364"/>
            <a:chExt cx="2196465" cy="1252756"/>
          </a:xfrm>
        </p:grpSpPr>
        <p:pic>
          <p:nvPicPr>
            <p:cNvPr id="19" name="图片 -2147482473" descr="C:\Documents and Settings\Administrator\桌面\2020山西物理9.2补单片\W525.tif"/>
            <p:cNvPicPr>
              <a:picLocks noChangeAspect="1"/>
            </p:cNvPicPr>
            <p:nvPr/>
          </p:nvPicPr>
          <p:blipFill>
            <a:blip r:embed="rId6" r:link="rId5">
              <a:grayscl/>
              <a:extLst>
                <a:ext uri="{BEBA8EAE-BF5A-486C-A8C5-ECC9F3942E4B}">
                  <a14:imgProps xmlns:a14="http://schemas.microsoft.com/office/drawing/2010/main">
                    <a14:imgLayer r:embed="rId7">
                      <a14:imgEffect>
                        <a14:colorTemperature colorTemp="11200"/>
                      </a14:imgEffect>
                      <a14:imgEffect>
                        <a14:saturation sat="33000"/>
                      </a14:imgEffect>
                    </a14:imgLayer>
                  </a14:imgProps>
                </a:ext>
              </a:extLst>
            </a:blip>
            <a:stretch>
              <a:fillRect/>
            </a:stretch>
          </p:blipFill>
          <p:spPr>
            <a:xfrm>
              <a:off x="7752184" y="3256364"/>
              <a:ext cx="2196465" cy="588645"/>
            </a:xfrm>
            <a:prstGeom prst="rect">
              <a:avLst/>
            </a:prstGeom>
            <a:noFill/>
            <a:ln w="9525">
              <a:noFill/>
            </a:ln>
          </p:spPr>
        </p:pic>
        <p:sp>
          <p:nvSpPr>
            <p:cNvPr id="2" name="文本框 1"/>
            <p:cNvSpPr txBox="1"/>
            <p:nvPr/>
          </p:nvSpPr>
          <p:spPr>
            <a:xfrm>
              <a:off x="8634392" y="4139788"/>
              <a:ext cx="432048" cy="369332"/>
            </a:xfrm>
            <a:prstGeom prst="rect">
              <a:avLst/>
            </a:prstGeom>
            <a:noFill/>
          </p:spPr>
          <p:txBody>
            <a:bodyPr wrap="square" rtlCol="0">
              <a:spAutoFit/>
            </a:bodyPr>
            <a:lstStyle/>
            <a:p>
              <a:r>
                <a:rPr lang="zh-CN" altLang="en-US" dirty="0">
                  <a:latin typeface="楷体" panose="02010609060101010101" pitchFamily="49" charset="-122"/>
                  <a:ea typeface="楷体" panose="02010609060101010101" pitchFamily="49" charset="-122"/>
                </a:rPr>
                <a:t>丁</a:t>
              </a:r>
            </a:p>
          </p:txBody>
        </p:sp>
      </p:grpSp>
      <p:sp>
        <p:nvSpPr>
          <p:cNvPr id="20" name="文本框 19"/>
          <p:cNvSpPr txBox="1"/>
          <p:nvPr/>
        </p:nvSpPr>
        <p:spPr>
          <a:xfrm>
            <a:off x="7797075" y="5085184"/>
            <a:ext cx="1053341"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水平　 　</a:t>
            </a:r>
          </a:p>
        </p:txBody>
      </p:sp>
    </p:spTree>
    <p:extLst>
      <p:ext uri="{BB962C8B-B14F-4D97-AF65-F5344CB8AC3E}">
        <p14:creationId xmlns:p14="http://schemas.microsoft.com/office/powerpoint/2010/main" val="3878964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055440" y="980728"/>
            <a:ext cx="10402815" cy="5262979"/>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(2)</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然后应沿</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拉动弹簧测力计，使物块做</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运动，这样做的目的是使滑动摩擦力的大小</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弹簧测力计的示数 。</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(3)</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比较</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两图可知，在</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一定时，接触面越粗糙，滑动摩擦力越大。</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(4)</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比较乙、丙两图可以得出结论：</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______________________________</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(5)</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此实验探究过程主要采用的研究方法是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选填“控制变量法”或“等效替代法”</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p:txBody>
      </p:sp>
      <p:sp>
        <p:nvSpPr>
          <p:cNvPr id="3" name="文本框 2"/>
          <p:cNvSpPr txBox="1"/>
          <p:nvPr/>
        </p:nvSpPr>
        <p:spPr>
          <a:xfrm>
            <a:off x="3109123" y="1052736"/>
            <a:ext cx="1834749"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水平方向</a:t>
            </a:r>
          </a:p>
        </p:txBody>
      </p:sp>
      <p:sp>
        <p:nvSpPr>
          <p:cNvPr id="4" name="文本框 3"/>
          <p:cNvSpPr txBox="1"/>
          <p:nvPr/>
        </p:nvSpPr>
        <p:spPr>
          <a:xfrm>
            <a:off x="6972099" y="1700808"/>
            <a:ext cx="1068117"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等于</a:t>
            </a:r>
          </a:p>
        </p:txBody>
      </p:sp>
      <p:sp>
        <p:nvSpPr>
          <p:cNvPr id="5" name="文本框 4"/>
          <p:cNvSpPr txBox="1"/>
          <p:nvPr/>
        </p:nvSpPr>
        <p:spPr>
          <a:xfrm>
            <a:off x="2279576" y="2348880"/>
            <a:ext cx="1383958"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甲、乙</a:t>
            </a:r>
          </a:p>
        </p:txBody>
      </p:sp>
      <p:sp>
        <p:nvSpPr>
          <p:cNvPr id="6" name="文本框 5"/>
          <p:cNvSpPr txBox="1"/>
          <p:nvPr/>
        </p:nvSpPr>
        <p:spPr>
          <a:xfrm>
            <a:off x="5807968" y="2335138"/>
            <a:ext cx="1008112"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压力</a:t>
            </a:r>
          </a:p>
        </p:txBody>
      </p:sp>
      <p:sp>
        <p:nvSpPr>
          <p:cNvPr id="7" name="文本框 6"/>
          <p:cNvSpPr txBox="1"/>
          <p:nvPr/>
        </p:nvSpPr>
        <p:spPr>
          <a:xfrm>
            <a:off x="8904312" y="1052736"/>
            <a:ext cx="1834749"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匀速直线</a:t>
            </a:r>
          </a:p>
        </p:txBody>
      </p:sp>
      <p:sp>
        <p:nvSpPr>
          <p:cNvPr id="8" name="文本框 7"/>
          <p:cNvSpPr txBox="1"/>
          <p:nvPr/>
        </p:nvSpPr>
        <p:spPr>
          <a:xfrm>
            <a:off x="1069554" y="3484165"/>
            <a:ext cx="10509885" cy="1384995"/>
          </a:xfrm>
          <a:prstGeom prst="rect">
            <a:avLst/>
          </a:prstGeom>
          <a:noFill/>
          <a:ln w="9525">
            <a:noFill/>
          </a:ln>
        </p:spPr>
        <p:txBody>
          <a:bodyPr wrap="square">
            <a:spAutoFit/>
          </a:bodyPr>
          <a:lstStyle/>
          <a:p>
            <a:pPr indent="0">
              <a:lnSpc>
                <a:spcPct val="150000"/>
              </a:lnSpc>
            </a:pPr>
            <a:r>
              <a:rPr lang="en-US" altLang="zh-CN" sz="2800" dirty="0">
                <a:solidFill>
                  <a:srgbClr val="FF0000"/>
                </a:solidFill>
                <a:latin typeface="微软雅黑" panose="020B0503020204020204" pitchFamily="34" charset="-122"/>
                <a:ea typeface="微软雅黑" panose="020B0503020204020204" pitchFamily="34" charset="-122"/>
                <a:sym typeface="+mn-ea"/>
              </a:rPr>
              <a:t>                                                      </a:t>
            </a:r>
            <a:r>
              <a:rPr lang="zh-CN" sz="2800" dirty="0">
                <a:solidFill>
                  <a:srgbClr val="FF0000"/>
                </a:solidFill>
                <a:latin typeface="微软雅黑" panose="020B0503020204020204" pitchFamily="34" charset="-122"/>
                <a:ea typeface="微软雅黑" panose="020B0503020204020204" pitchFamily="34" charset="-122"/>
                <a:sym typeface="+mn-ea"/>
              </a:rPr>
              <a:t>当接触面的粗糙程度一定时，压力越大，滑动摩擦力越大</a:t>
            </a:r>
          </a:p>
        </p:txBody>
      </p:sp>
      <p:sp>
        <p:nvSpPr>
          <p:cNvPr id="9" name="文本框 8"/>
          <p:cNvSpPr txBox="1"/>
          <p:nvPr/>
        </p:nvSpPr>
        <p:spPr>
          <a:xfrm>
            <a:off x="7608168" y="4913678"/>
            <a:ext cx="2101850"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控制变量法　</a:t>
            </a:r>
          </a:p>
        </p:txBody>
      </p:sp>
    </p:spTree>
    <p:extLst>
      <p:ext uri="{BB962C8B-B14F-4D97-AF65-F5344CB8AC3E}">
        <p14:creationId xmlns:p14="http://schemas.microsoft.com/office/powerpoint/2010/main" val="509698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 calcmode="lin" valueType="num">
                                      <p:cBhvr additive="base">
                                        <p:cTn id="19"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anim calcmode="lin" valueType="num">
                                      <p:cBhvr additive="base">
                                        <p:cTn id="25"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8">
                                            <p:txEl>
                                              <p:pRg st="0" end="0"/>
                                            </p:txEl>
                                          </p:spTgt>
                                        </p:tgtEl>
                                        <p:attrNameLst>
                                          <p:attrName>style.visibility</p:attrName>
                                        </p:attrNameLst>
                                      </p:cBhvr>
                                      <p:to>
                                        <p:strVal val="visible"/>
                                      </p:to>
                                    </p:set>
                                    <p:anim calcmode="lin" valueType="num">
                                      <p:cBhvr additive="base">
                                        <p:cTn id="3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9">
                                            <p:txEl>
                                              <p:pRg st="0" end="0"/>
                                            </p:txEl>
                                          </p:spTgt>
                                        </p:tgtEl>
                                        <p:attrNameLst>
                                          <p:attrName>style.visibility</p:attrName>
                                        </p:attrNameLst>
                                      </p:cBhvr>
                                      <p:to>
                                        <p:strVal val="visible"/>
                                      </p:to>
                                    </p:set>
                                    <p:anim calcmode="lin" valueType="num">
                                      <p:cBhvr additive="base">
                                        <p:cTn id="43"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055440" y="980728"/>
            <a:ext cx="10402815" cy="3970318"/>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若在实验过程中，物块运动过程中突然增大拉力，滑动摩擦力</a:t>
            </a:r>
          </a:p>
          <a:p>
            <a:pPr>
              <a:lnSpc>
                <a:spcPct val="150000"/>
              </a:lnSpc>
            </a:pP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将</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选填“变大”“变小”或“不变”</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(7)</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实验小组的同学在实验时不小心用如图戊所示的方式测量滑动摩擦力的大小，这样操作的错误之处是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，此时物块受到的滑动摩擦力会</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选填“变大”“变小”或“不变”</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p:txBody>
      </p:sp>
      <p:grpSp>
        <p:nvGrpSpPr>
          <p:cNvPr id="5" name="组合 4"/>
          <p:cNvGrpSpPr/>
          <p:nvPr/>
        </p:nvGrpSpPr>
        <p:grpSpPr>
          <a:xfrm>
            <a:off x="4799856" y="4725144"/>
            <a:ext cx="3020695" cy="1521460"/>
            <a:chOff x="4799856" y="4725144"/>
            <a:chExt cx="3020695" cy="1521460"/>
          </a:xfrm>
        </p:grpSpPr>
        <p:pic>
          <p:nvPicPr>
            <p:cNvPr id="3" name="图片 -2147482469" descr="C:\Documents and Settings\Administrator\桌面\2020山西物理9.2补单片\W527.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4799856" y="4725144"/>
              <a:ext cx="3020695" cy="994410"/>
            </a:xfrm>
            <a:prstGeom prst="rect">
              <a:avLst/>
            </a:prstGeom>
            <a:noFill/>
            <a:ln w="9525">
              <a:noFill/>
            </a:ln>
          </p:spPr>
        </p:pic>
        <p:sp>
          <p:nvSpPr>
            <p:cNvPr id="4" name="文本框 3"/>
            <p:cNvSpPr txBox="1"/>
            <p:nvPr/>
          </p:nvSpPr>
          <p:spPr>
            <a:xfrm>
              <a:off x="5878155" y="5877272"/>
              <a:ext cx="432048" cy="369332"/>
            </a:xfrm>
            <a:prstGeom prst="rect">
              <a:avLst/>
            </a:prstGeom>
            <a:noFill/>
          </p:spPr>
          <p:txBody>
            <a:bodyPr wrap="square" rtlCol="0">
              <a:spAutoFit/>
            </a:bodyPr>
            <a:lstStyle/>
            <a:p>
              <a:r>
                <a:rPr lang="zh-CN" altLang="en-US" dirty="0">
                  <a:latin typeface="楷体" panose="02010609060101010101" pitchFamily="49" charset="-122"/>
                  <a:ea typeface="楷体" panose="02010609060101010101" pitchFamily="49" charset="-122"/>
                </a:rPr>
                <a:t>戊</a:t>
              </a:r>
            </a:p>
          </p:txBody>
        </p:sp>
      </p:grpSp>
      <p:sp>
        <p:nvSpPr>
          <p:cNvPr id="6" name="文本框 5"/>
          <p:cNvSpPr txBox="1"/>
          <p:nvPr/>
        </p:nvSpPr>
        <p:spPr>
          <a:xfrm>
            <a:off x="1703512" y="1700808"/>
            <a:ext cx="901065"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不变</a:t>
            </a:r>
          </a:p>
        </p:txBody>
      </p:sp>
      <p:sp>
        <p:nvSpPr>
          <p:cNvPr id="7" name="文本框 6"/>
          <p:cNvSpPr txBox="1"/>
          <p:nvPr/>
        </p:nvSpPr>
        <p:spPr>
          <a:xfrm>
            <a:off x="7320136" y="2965887"/>
            <a:ext cx="3696568"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拉力不在水平方向上　　</a:t>
            </a:r>
          </a:p>
        </p:txBody>
      </p:sp>
      <p:sp>
        <p:nvSpPr>
          <p:cNvPr id="8" name="文本框 7"/>
          <p:cNvSpPr txBox="1"/>
          <p:nvPr/>
        </p:nvSpPr>
        <p:spPr>
          <a:xfrm>
            <a:off x="5872053" y="3626525"/>
            <a:ext cx="1088043"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变小　</a:t>
            </a:r>
          </a:p>
        </p:txBody>
      </p:sp>
    </p:spTree>
    <p:extLst>
      <p:ext uri="{BB962C8B-B14F-4D97-AF65-F5344CB8AC3E}">
        <p14:creationId xmlns:p14="http://schemas.microsoft.com/office/powerpoint/2010/main" val="13972252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23">
            <a:extLst>
              <a:ext uri="{FF2B5EF4-FFF2-40B4-BE49-F238E27FC236}">
                <a16:creationId xmlns:a16="http://schemas.microsoft.com/office/drawing/2014/main" id="{1F05F8BB-F113-4528-A292-5B0CB4570207}"/>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 name="Freeform 23">
            <a:extLst>
              <a:ext uri="{FF2B5EF4-FFF2-40B4-BE49-F238E27FC236}">
                <a16:creationId xmlns:a16="http://schemas.microsoft.com/office/drawing/2014/main" id="{A89BB36F-BF5A-4CCD-AF60-DEE49BC564C9}"/>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CE434FB1-2AD3-45A7-9C16-1990EBC8A953}"/>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C300C707-9512-4AF9-A4D3-575824D78BCA}"/>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D0388EB0-609D-4F10-858C-FE7E8EDF70EF}"/>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101675ED-5854-4D68-8FFE-2CE95797AC99}"/>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BA166258-8247-4952-890C-636FE97B9D85}"/>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6D466AAF-0D23-489E-867A-983799908A82}"/>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EDE20B9C-D22B-4308-87C2-BFEC8BEC983F}"/>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F71B7AE0-3D5F-4527-98F0-1A65209E2C42}"/>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3BF67776-9A93-42ED-BB0B-63F214704153}"/>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E9E69251-6E1C-497C-9ADD-2211B240AFCF}"/>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AD807132-08E3-44FE-B2E4-96FEBA21A794}"/>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5D47DA68-4E35-44A0-9452-BA6EE25EB097}"/>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F8D12232-31C0-42D9-B260-A406B502636D}"/>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EC6E2BDB-6C11-49A8-8723-4E35E3DE20AC}"/>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05E2768E-87B9-427E-A938-6195751ECF15}"/>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98802A81-AD7A-4882-8A51-9DCF91A241B6}"/>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3A6E331D-0295-468C-BE0A-CB65F83E2BA9}"/>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7D2E01E8-8C1F-4FF9-919D-FDB0DDD1E5F2}"/>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610B729D-DADE-449A-8838-5F0F3DEDF4EE}"/>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4E00E7A9-36DC-40C5-B57C-8CA0B02D52D5}"/>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1C609284-E4B2-4723-8A37-932F27D09CDE}"/>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25F33AD4-CEA5-487D-9570-6DA7796059BF}"/>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F3015A06-3125-4181-A739-DC24BDDCC604}"/>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B096CE66-1ED7-491C-9BE1-560B78CBF267}"/>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9847DC2F-1530-409D-AB84-109C70D9A79E}"/>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753D7CB5-E758-4B20-AFF6-D05C8E43CCC0}"/>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AD50852E-4D20-4454-8F08-1C45A7C9CEDE}"/>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542A58CA-FB1F-46BD-BBC0-93018A61A244}"/>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D34B205E-4866-4345-88B1-C7F1B8712971}"/>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198ED6B2-48F2-4BBE-9882-B5F3B04FCB3E}"/>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B521DF22-55F5-4528-A81A-877ABE6B3B7C}"/>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E9119738-9EC7-40A0-9F0B-E1DEFA534ACD}"/>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5A50B90C-6E63-4967-ACD6-FF5638FC5FCB}"/>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4A1F649D-625B-4696-A641-0F81D98B7227}"/>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55135C55-DD92-4EED-8A61-D74A3B95443F}"/>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9826A5D8-E650-409E-BFC5-E2344EA65026}"/>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3115C70E-B80A-4574-96CF-71DDDB8ED689}"/>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61219594-8A79-4861-8983-11903AA71FBA}"/>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727943BD-AD26-462E-8BCD-8F2F2B945ED8}"/>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0CA19F2D-83A5-438F-AF96-F555888BE90C}"/>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04FC6FB8-FA01-4153-9E3C-1316D93DDFD2}"/>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6E1E2C38-5CC6-4B05-A00C-9E1DD5B504A7}"/>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8B6B72F9-E3D1-4849-BD30-4B0DEA48FDFD}"/>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8B333D49-5564-45F8-BF7F-7EECEE353C8C}"/>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B0A74995-2542-4FE0-8183-26649782E83B}"/>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9043A7FB-402C-4DA9-8F35-708940E73DC3}"/>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71F2D148-069A-4081-B702-06C4BC87918C}"/>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D0C58669-5F52-4456-B40D-B8BC73C32297}"/>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D122575A-2CAB-47DF-B290-462D69501E48}"/>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7F7D8423-146A-4810-B815-4F5528136EED}"/>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649CF52E-0DA5-458B-A667-A4A72152744C}"/>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22E96F63-030B-4DB2-A4D9-ADC8D61415C3}"/>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235929A3-019F-4254-895F-CCB261F38C21}"/>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CC97C4F2-F644-45A9-9642-827C3C162706}"/>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B1F7A9BD-10E3-4CE1-890C-DFF961887AE7}"/>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4807D341-60FE-4415-A7CD-36AEBDD18C8A}"/>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 name="矩形 1"/>
          <p:cNvSpPr/>
          <p:nvPr/>
        </p:nvSpPr>
        <p:spPr>
          <a:xfrm>
            <a:off x="1055440" y="1628800"/>
            <a:ext cx="10402815" cy="2601546"/>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(8)</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实验小组想探究滑动摩擦力与接触面的面积大小的关系，在如图甲所示实验的基础上，将物块沿竖直方向切成两部分继续进行实验，测得的滑动摩擦力变小，你认为这种做法是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选填“正确”或“错误”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的，理由是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endParaRPr lang="en-US" altLang="zh-CN" sz="28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5" name="文本框 4"/>
          <p:cNvSpPr txBox="1"/>
          <p:nvPr/>
        </p:nvSpPr>
        <p:spPr>
          <a:xfrm>
            <a:off x="9120336" y="3023131"/>
            <a:ext cx="1016167"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错误　 　</a:t>
            </a:r>
          </a:p>
        </p:txBody>
      </p:sp>
      <p:sp>
        <p:nvSpPr>
          <p:cNvPr id="6" name="文本框 5"/>
          <p:cNvSpPr txBox="1"/>
          <p:nvPr/>
        </p:nvSpPr>
        <p:spPr>
          <a:xfrm>
            <a:off x="6528048" y="3626738"/>
            <a:ext cx="3776365"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没有控制压力大小不变　</a:t>
            </a:r>
          </a:p>
        </p:txBody>
      </p:sp>
    </p:spTree>
    <p:extLst>
      <p:ext uri="{BB962C8B-B14F-4D97-AF65-F5344CB8AC3E}">
        <p14:creationId xmlns:p14="http://schemas.microsoft.com/office/powerpoint/2010/main" val="609233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additive="base">
                                        <p:cTn id="13"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23">
            <a:extLst>
              <a:ext uri="{FF2B5EF4-FFF2-40B4-BE49-F238E27FC236}">
                <a16:creationId xmlns:a16="http://schemas.microsoft.com/office/drawing/2014/main" id="{65EDA29D-303A-4F86-9160-201FBCEC5194}"/>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 name="Freeform 23">
            <a:extLst>
              <a:ext uri="{FF2B5EF4-FFF2-40B4-BE49-F238E27FC236}">
                <a16:creationId xmlns:a16="http://schemas.microsoft.com/office/drawing/2014/main" id="{6C360742-6F8A-4F5E-A9E4-2C524237873A}"/>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 name="Freeform 23">
            <a:extLst>
              <a:ext uri="{FF2B5EF4-FFF2-40B4-BE49-F238E27FC236}">
                <a16:creationId xmlns:a16="http://schemas.microsoft.com/office/drawing/2014/main" id="{80267A9C-5F56-4DAF-B4CD-9DFC8FD7E64E}"/>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 name="Freeform 23">
            <a:extLst>
              <a:ext uri="{FF2B5EF4-FFF2-40B4-BE49-F238E27FC236}">
                <a16:creationId xmlns:a16="http://schemas.microsoft.com/office/drawing/2014/main" id="{96A7FA84-AE3F-4157-A111-57FA29F32B1A}"/>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 name="Freeform 23">
            <a:extLst>
              <a:ext uri="{FF2B5EF4-FFF2-40B4-BE49-F238E27FC236}">
                <a16:creationId xmlns:a16="http://schemas.microsoft.com/office/drawing/2014/main" id="{FFE4E9B3-938F-4B9A-B52F-76E063746DD3}"/>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 name="Freeform 23">
            <a:extLst>
              <a:ext uri="{FF2B5EF4-FFF2-40B4-BE49-F238E27FC236}">
                <a16:creationId xmlns:a16="http://schemas.microsoft.com/office/drawing/2014/main" id="{28411A31-4294-4ABA-9934-C778B908359B}"/>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 name="Freeform 23">
            <a:extLst>
              <a:ext uri="{FF2B5EF4-FFF2-40B4-BE49-F238E27FC236}">
                <a16:creationId xmlns:a16="http://schemas.microsoft.com/office/drawing/2014/main" id="{1235D563-3A73-4D0B-9EE2-B6CD1592281A}"/>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 name="Freeform 23">
            <a:extLst>
              <a:ext uri="{FF2B5EF4-FFF2-40B4-BE49-F238E27FC236}">
                <a16:creationId xmlns:a16="http://schemas.microsoft.com/office/drawing/2014/main" id="{113B53EB-A780-494F-B500-354077C09EA3}"/>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3" name="Freeform 23">
            <a:extLst>
              <a:ext uri="{FF2B5EF4-FFF2-40B4-BE49-F238E27FC236}">
                <a16:creationId xmlns:a16="http://schemas.microsoft.com/office/drawing/2014/main" id="{46FB7ACE-2589-49B4-8993-7D308DC2A119}"/>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4" name="Freeform 23">
            <a:extLst>
              <a:ext uri="{FF2B5EF4-FFF2-40B4-BE49-F238E27FC236}">
                <a16:creationId xmlns:a16="http://schemas.microsoft.com/office/drawing/2014/main" id="{629B3553-B2B4-4AF1-ADBD-6D0C05B7B45D}"/>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5" name="Freeform 23">
            <a:extLst>
              <a:ext uri="{FF2B5EF4-FFF2-40B4-BE49-F238E27FC236}">
                <a16:creationId xmlns:a16="http://schemas.microsoft.com/office/drawing/2014/main" id="{2E572D25-44D2-48EE-8502-C63455F04C26}"/>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6" name="Freeform 23">
            <a:extLst>
              <a:ext uri="{FF2B5EF4-FFF2-40B4-BE49-F238E27FC236}">
                <a16:creationId xmlns:a16="http://schemas.microsoft.com/office/drawing/2014/main" id="{AED7098D-383A-4B01-A702-D20DAFD9B221}"/>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 name="Freeform 23">
            <a:extLst>
              <a:ext uri="{FF2B5EF4-FFF2-40B4-BE49-F238E27FC236}">
                <a16:creationId xmlns:a16="http://schemas.microsoft.com/office/drawing/2014/main" id="{7509B5E8-FB2D-4C53-832D-D9B6F4F1E7D8}"/>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8" name="Freeform 23">
            <a:extLst>
              <a:ext uri="{FF2B5EF4-FFF2-40B4-BE49-F238E27FC236}">
                <a16:creationId xmlns:a16="http://schemas.microsoft.com/office/drawing/2014/main" id="{4C84CABA-3875-4A99-8545-4A959C2FF865}"/>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9" name="Freeform 23">
            <a:extLst>
              <a:ext uri="{FF2B5EF4-FFF2-40B4-BE49-F238E27FC236}">
                <a16:creationId xmlns:a16="http://schemas.microsoft.com/office/drawing/2014/main" id="{FF7D2145-B54D-4524-A2D4-F87B4C146691}"/>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0" name="Freeform 23">
            <a:extLst>
              <a:ext uri="{FF2B5EF4-FFF2-40B4-BE49-F238E27FC236}">
                <a16:creationId xmlns:a16="http://schemas.microsoft.com/office/drawing/2014/main" id="{58FDC561-F857-4832-908B-6ED333214F44}"/>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1" name="Freeform 23">
            <a:extLst>
              <a:ext uri="{FF2B5EF4-FFF2-40B4-BE49-F238E27FC236}">
                <a16:creationId xmlns:a16="http://schemas.microsoft.com/office/drawing/2014/main" id="{7F4340E8-4BEA-4C46-8271-BC2120499821}"/>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2" name="Freeform 23">
            <a:extLst>
              <a:ext uri="{FF2B5EF4-FFF2-40B4-BE49-F238E27FC236}">
                <a16:creationId xmlns:a16="http://schemas.microsoft.com/office/drawing/2014/main" id="{75E17B38-B8E8-4CF8-9BE8-D51D4DB7C6EC}"/>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3" name="Freeform 23">
            <a:extLst>
              <a:ext uri="{FF2B5EF4-FFF2-40B4-BE49-F238E27FC236}">
                <a16:creationId xmlns:a16="http://schemas.microsoft.com/office/drawing/2014/main" id="{3FD7301F-71AC-4112-9460-767717BDD438}"/>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4" name="Freeform 23">
            <a:extLst>
              <a:ext uri="{FF2B5EF4-FFF2-40B4-BE49-F238E27FC236}">
                <a16:creationId xmlns:a16="http://schemas.microsoft.com/office/drawing/2014/main" id="{EE7B7528-BF40-448D-BAF0-F62EF07F6C41}"/>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5" name="Freeform 23">
            <a:extLst>
              <a:ext uri="{FF2B5EF4-FFF2-40B4-BE49-F238E27FC236}">
                <a16:creationId xmlns:a16="http://schemas.microsoft.com/office/drawing/2014/main" id="{03EFD3A0-2617-4A9D-BDC1-43E78A0FFFA0}"/>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6" name="Freeform 23">
            <a:extLst>
              <a:ext uri="{FF2B5EF4-FFF2-40B4-BE49-F238E27FC236}">
                <a16:creationId xmlns:a16="http://schemas.microsoft.com/office/drawing/2014/main" id="{45075D87-866A-4DAC-9238-012CBFBF261C}"/>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7" name="Freeform 23">
            <a:extLst>
              <a:ext uri="{FF2B5EF4-FFF2-40B4-BE49-F238E27FC236}">
                <a16:creationId xmlns:a16="http://schemas.microsoft.com/office/drawing/2014/main" id="{84297F99-6F1E-40BA-A255-8AADA620FFE3}"/>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8" name="Freeform 23">
            <a:extLst>
              <a:ext uri="{FF2B5EF4-FFF2-40B4-BE49-F238E27FC236}">
                <a16:creationId xmlns:a16="http://schemas.microsoft.com/office/drawing/2014/main" id="{77C262E8-696F-434A-B072-F2711D6CD6C9}"/>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9" name="Freeform 23">
            <a:extLst>
              <a:ext uri="{FF2B5EF4-FFF2-40B4-BE49-F238E27FC236}">
                <a16:creationId xmlns:a16="http://schemas.microsoft.com/office/drawing/2014/main" id="{B43E093A-C50E-49DD-9304-72B6A0E0CFE2}"/>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 name="Freeform 23">
            <a:extLst>
              <a:ext uri="{FF2B5EF4-FFF2-40B4-BE49-F238E27FC236}">
                <a16:creationId xmlns:a16="http://schemas.microsoft.com/office/drawing/2014/main" id="{84BCEA7D-86D9-4397-A097-975A4548F16E}"/>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1" name="Freeform 23">
            <a:extLst>
              <a:ext uri="{FF2B5EF4-FFF2-40B4-BE49-F238E27FC236}">
                <a16:creationId xmlns:a16="http://schemas.microsoft.com/office/drawing/2014/main" id="{D35FD446-D815-4D21-84D2-00CFBE175E3F}"/>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2" name="Freeform 23">
            <a:extLst>
              <a:ext uri="{FF2B5EF4-FFF2-40B4-BE49-F238E27FC236}">
                <a16:creationId xmlns:a16="http://schemas.microsoft.com/office/drawing/2014/main" id="{21B3B1EC-5C8A-4055-B60E-611CF91E9513}"/>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3" name="Freeform 23">
            <a:extLst>
              <a:ext uri="{FF2B5EF4-FFF2-40B4-BE49-F238E27FC236}">
                <a16:creationId xmlns:a16="http://schemas.microsoft.com/office/drawing/2014/main" id="{54FE5D2A-EF9C-4B74-8538-48560FE7C113}"/>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4" name="Freeform 23">
            <a:extLst>
              <a:ext uri="{FF2B5EF4-FFF2-40B4-BE49-F238E27FC236}">
                <a16:creationId xmlns:a16="http://schemas.microsoft.com/office/drawing/2014/main" id="{C9701AE7-7F1F-4AF8-AC11-F418A725C8A1}"/>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5" name="Freeform 23">
            <a:extLst>
              <a:ext uri="{FF2B5EF4-FFF2-40B4-BE49-F238E27FC236}">
                <a16:creationId xmlns:a16="http://schemas.microsoft.com/office/drawing/2014/main" id="{41A141D1-F1A4-4663-9E46-6205286B3448}"/>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6" name="Freeform 23">
            <a:extLst>
              <a:ext uri="{FF2B5EF4-FFF2-40B4-BE49-F238E27FC236}">
                <a16:creationId xmlns:a16="http://schemas.microsoft.com/office/drawing/2014/main" id="{41649EE3-93E1-444C-8D55-BC7D05382566}"/>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7" name="Freeform 23">
            <a:extLst>
              <a:ext uri="{FF2B5EF4-FFF2-40B4-BE49-F238E27FC236}">
                <a16:creationId xmlns:a16="http://schemas.microsoft.com/office/drawing/2014/main" id="{4D400A31-D1D8-47DF-8765-A295754EABEF}"/>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8" name="Freeform 23">
            <a:extLst>
              <a:ext uri="{FF2B5EF4-FFF2-40B4-BE49-F238E27FC236}">
                <a16:creationId xmlns:a16="http://schemas.microsoft.com/office/drawing/2014/main" id="{72DED462-6B5D-4E53-B8AD-2078B7AD727D}"/>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9" name="Freeform 23">
            <a:extLst>
              <a:ext uri="{FF2B5EF4-FFF2-40B4-BE49-F238E27FC236}">
                <a16:creationId xmlns:a16="http://schemas.microsoft.com/office/drawing/2014/main" id="{AAEF8F5B-E458-46F9-9C12-E8D85E63A946}"/>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0" name="Freeform 23">
            <a:extLst>
              <a:ext uri="{FF2B5EF4-FFF2-40B4-BE49-F238E27FC236}">
                <a16:creationId xmlns:a16="http://schemas.microsoft.com/office/drawing/2014/main" id="{A82A5E15-679F-4B2C-9F77-83DBF22EFD4F}"/>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1" name="Freeform 23">
            <a:extLst>
              <a:ext uri="{FF2B5EF4-FFF2-40B4-BE49-F238E27FC236}">
                <a16:creationId xmlns:a16="http://schemas.microsoft.com/office/drawing/2014/main" id="{9953B550-3076-4CD2-8C8C-578651301165}"/>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2" name="Freeform 23">
            <a:extLst>
              <a:ext uri="{FF2B5EF4-FFF2-40B4-BE49-F238E27FC236}">
                <a16:creationId xmlns:a16="http://schemas.microsoft.com/office/drawing/2014/main" id="{73A80318-13D2-47A3-A235-78501E23D8C8}"/>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3" name="Freeform 23">
            <a:extLst>
              <a:ext uri="{FF2B5EF4-FFF2-40B4-BE49-F238E27FC236}">
                <a16:creationId xmlns:a16="http://schemas.microsoft.com/office/drawing/2014/main" id="{9EF04D1F-9F8E-4722-8A5B-6FE3A587AFCF}"/>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4" name="Freeform 23">
            <a:extLst>
              <a:ext uri="{FF2B5EF4-FFF2-40B4-BE49-F238E27FC236}">
                <a16:creationId xmlns:a16="http://schemas.microsoft.com/office/drawing/2014/main" id="{78BA8065-7708-441B-9C01-D910BD436DBE}"/>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5" name="Freeform 23">
            <a:extLst>
              <a:ext uri="{FF2B5EF4-FFF2-40B4-BE49-F238E27FC236}">
                <a16:creationId xmlns:a16="http://schemas.microsoft.com/office/drawing/2014/main" id="{1D34E784-E41E-45D6-99C8-1BF5F4C30E7C}"/>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6" name="Freeform 23">
            <a:extLst>
              <a:ext uri="{FF2B5EF4-FFF2-40B4-BE49-F238E27FC236}">
                <a16:creationId xmlns:a16="http://schemas.microsoft.com/office/drawing/2014/main" id="{78576BE3-9655-4D4D-9452-6A569022AEBD}"/>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7" name="Freeform 23">
            <a:extLst>
              <a:ext uri="{FF2B5EF4-FFF2-40B4-BE49-F238E27FC236}">
                <a16:creationId xmlns:a16="http://schemas.microsoft.com/office/drawing/2014/main" id="{8D36159F-01C6-439D-8C29-0E0D2AB54F98}"/>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8" name="Freeform 23">
            <a:extLst>
              <a:ext uri="{FF2B5EF4-FFF2-40B4-BE49-F238E27FC236}">
                <a16:creationId xmlns:a16="http://schemas.microsoft.com/office/drawing/2014/main" id="{823D664F-8BE3-4F62-B5C9-3E70B1F9E60E}"/>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49" name="Freeform 23">
            <a:extLst>
              <a:ext uri="{FF2B5EF4-FFF2-40B4-BE49-F238E27FC236}">
                <a16:creationId xmlns:a16="http://schemas.microsoft.com/office/drawing/2014/main" id="{ADBCA874-9BCE-4680-8D22-43DD2FFB9BBF}"/>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0" name="Freeform 23">
            <a:extLst>
              <a:ext uri="{FF2B5EF4-FFF2-40B4-BE49-F238E27FC236}">
                <a16:creationId xmlns:a16="http://schemas.microsoft.com/office/drawing/2014/main" id="{674F3139-156C-4413-ACC3-B7751F7CE6F5}"/>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1" name="Freeform 23">
            <a:extLst>
              <a:ext uri="{FF2B5EF4-FFF2-40B4-BE49-F238E27FC236}">
                <a16:creationId xmlns:a16="http://schemas.microsoft.com/office/drawing/2014/main" id="{B6688658-9785-4BF8-93F3-F4BB93A052E6}"/>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2" name="Freeform 23">
            <a:extLst>
              <a:ext uri="{FF2B5EF4-FFF2-40B4-BE49-F238E27FC236}">
                <a16:creationId xmlns:a16="http://schemas.microsoft.com/office/drawing/2014/main" id="{9861DBEB-4335-4007-934E-AD090A2C68B4}"/>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3" name="Freeform 23">
            <a:extLst>
              <a:ext uri="{FF2B5EF4-FFF2-40B4-BE49-F238E27FC236}">
                <a16:creationId xmlns:a16="http://schemas.microsoft.com/office/drawing/2014/main" id="{FE0807AA-0368-457C-9450-9929DC2E2B31}"/>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4" name="Freeform 23">
            <a:extLst>
              <a:ext uri="{FF2B5EF4-FFF2-40B4-BE49-F238E27FC236}">
                <a16:creationId xmlns:a16="http://schemas.microsoft.com/office/drawing/2014/main" id="{71131D3A-0632-4320-B9A2-C2447A4CE357}"/>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5" name="Freeform 23">
            <a:extLst>
              <a:ext uri="{FF2B5EF4-FFF2-40B4-BE49-F238E27FC236}">
                <a16:creationId xmlns:a16="http://schemas.microsoft.com/office/drawing/2014/main" id="{0F23F7DF-7EB4-4F6B-9085-4FCED7A8BE55}"/>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6" name="Freeform 23">
            <a:extLst>
              <a:ext uri="{FF2B5EF4-FFF2-40B4-BE49-F238E27FC236}">
                <a16:creationId xmlns:a16="http://schemas.microsoft.com/office/drawing/2014/main" id="{F271F2FF-1026-4323-92E1-61141BAB1B92}"/>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7" name="Freeform 23">
            <a:extLst>
              <a:ext uri="{FF2B5EF4-FFF2-40B4-BE49-F238E27FC236}">
                <a16:creationId xmlns:a16="http://schemas.microsoft.com/office/drawing/2014/main" id="{E0CE6EC7-7FAC-4D86-9041-12D62D850E7E}"/>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8" name="Freeform 23">
            <a:extLst>
              <a:ext uri="{FF2B5EF4-FFF2-40B4-BE49-F238E27FC236}">
                <a16:creationId xmlns:a16="http://schemas.microsoft.com/office/drawing/2014/main" id="{CA08958B-AAC9-43BA-8008-D59D3E4BE5A4}"/>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59" name="Freeform 23">
            <a:extLst>
              <a:ext uri="{FF2B5EF4-FFF2-40B4-BE49-F238E27FC236}">
                <a16:creationId xmlns:a16="http://schemas.microsoft.com/office/drawing/2014/main" id="{C3432770-BB18-43F8-813E-EBD0BFB0B9E5}"/>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0" name="Freeform 23">
            <a:extLst>
              <a:ext uri="{FF2B5EF4-FFF2-40B4-BE49-F238E27FC236}">
                <a16:creationId xmlns:a16="http://schemas.microsoft.com/office/drawing/2014/main" id="{644E0313-55A1-4C83-A597-7A7CDD277908}"/>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1" name="Freeform 23">
            <a:extLst>
              <a:ext uri="{FF2B5EF4-FFF2-40B4-BE49-F238E27FC236}">
                <a16:creationId xmlns:a16="http://schemas.microsoft.com/office/drawing/2014/main" id="{5934BA75-B67C-4CEC-91AB-158D5FFF4956}"/>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2" name="Freeform 23">
            <a:extLst>
              <a:ext uri="{FF2B5EF4-FFF2-40B4-BE49-F238E27FC236}">
                <a16:creationId xmlns:a16="http://schemas.microsoft.com/office/drawing/2014/main" id="{E21E2625-1FAB-4163-9E18-09CB26175A83}"/>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3074" name="Text Box 13"/>
          <p:cNvSpPr txBox="1">
            <a:spLocks noChangeArrowheads="1"/>
          </p:cNvSpPr>
          <p:nvPr/>
        </p:nvSpPr>
        <p:spPr bwMode="auto">
          <a:xfrm>
            <a:off x="983432" y="908720"/>
            <a:ext cx="10579471"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lnSpc>
                <a:spcPct val="150000"/>
              </a:lnSpc>
            </a:pP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影响惯性大小的因素：惯性的大小只与物体的</a:t>
            </a:r>
            <a:r>
              <a:rPr lang="en-US" altLang="zh-CN" sz="2800" dirty="0">
                <a:latin typeface="微软雅黑" pitchFamily="34" charset="-122"/>
                <a:ea typeface="微软雅黑" pitchFamily="34" charset="-122"/>
              </a:rPr>
              <a:t>_______</a:t>
            </a:r>
            <a:r>
              <a:rPr lang="zh-CN" altLang="en-US" sz="2800" dirty="0">
                <a:latin typeface="微软雅黑" pitchFamily="34" charset="-122"/>
                <a:ea typeface="微软雅黑" pitchFamily="34" charset="-122"/>
              </a:rPr>
              <a:t>有关，与物体是否受力、运动状态等因素无关。</a:t>
            </a:r>
            <a:endParaRPr lang="en-US" altLang="zh-CN" sz="2800" dirty="0">
              <a:latin typeface="微软雅黑" pitchFamily="34" charset="-122"/>
              <a:ea typeface="微软雅黑" pitchFamily="34" charset="-122"/>
            </a:endParaRPr>
          </a:p>
          <a:p>
            <a:pPr eaLnBrk="1" hangingPunct="1">
              <a:lnSpc>
                <a:spcPct val="150000"/>
              </a:lnSpc>
            </a:pPr>
            <a:r>
              <a:rPr lang="en-US" altLang="zh-CN" sz="2800" dirty="0">
                <a:latin typeface="微软雅黑" pitchFamily="34" charset="-122"/>
                <a:ea typeface="微软雅黑" pitchFamily="34" charset="-122"/>
              </a:rPr>
              <a:t>(3)</a:t>
            </a:r>
            <a:r>
              <a:rPr lang="zh-CN" altLang="en-US" sz="2800" dirty="0">
                <a:latin typeface="微软雅黑" pitchFamily="34" charset="-122"/>
                <a:ea typeface="微软雅黑" pitchFamily="34" charset="-122"/>
              </a:rPr>
              <a:t>利用和防范</a:t>
            </a:r>
          </a:p>
          <a:p>
            <a:pPr eaLnBrk="1" hangingPunct="1">
              <a:lnSpc>
                <a:spcPct val="150000"/>
              </a:lnSpc>
            </a:pPr>
            <a:r>
              <a:rPr lang="zh-CN" altLang="en-US" sz="2800" dirty="0">
                <a:latin typeface="微软雅黑" pitchFamily="34" charset="-122"/>
                <a:ea typeface="微软雅黑" pitchFamily="34" charset="-122"/>
              </a:rPr>
              <a:t>利用：洗衣机脱水；拍打衣服上的灰尘；撞击锤柄，使锤头紧套在锤柄上；踢出去的足球 在空中继续飞行等．</a:t>
            </a:r>
          </a:p>
          <a:p>
            <a:pPr eaLnBrk="1" hangingPunct="1">
              <a:lnSpc>
                <a:spcPct val="150000"/>
              </a:lnSpc>
            </a:pPr>
            <a:r>
              <a:rPr lang="zh-CN" altLang="en-US" sz="2800" dirty="0">
                <a:latin typeface="微软雅黑" pitchFamily="34" charset="-122"/>
                <a:ea typeface="微软雅黑" pitchFamily="34" charset="-122"/>
              </a:rPr>
              <a:t>防范：系好安全带；汽车的安全气囊；开车时保持车距；乘公交时拉好手环；易碎品周围 垫塑料泡沫；自行车拐弯要减速，防止摔倒等。</a:t>
            </a:r>
          </a:p>
        </p:txBody>
      </p:sp>
      <p:sp>
        <p:nvSpPr>
          <p:cNvPr id="8" name="TextBox 2"/>
          <p:cNvSpPr txBox="1"/>
          <p:nvPr/>
        </p:nvSpPr>
        <p:spPr>
          <a:xfrm>
            <a:off x="8688288" y="1052736"/>
            <a:ext cx="999078" cy="523220"/>
          </a:xfrm>
          <a:prstGeom prst="rect">
            <a:avLst/>
          </a:prstGeom>
          <a:noFill/>
        </p:spPr>
        <p:txBody>
          <a:bodyPr wrap="square" rtlCol="0">
            <a:spAutoFit/>
          </a:bodyPr>
          <a:lstStyle/>
          <a:p>
            <a:r>
              <a:rPr lang="zh-CN" altLang="en-US" sz="2800" dirty="0">
                <a:solidFill>
                  <a:srgbClr val="FF0000"/>
                </a:solidFill>
                <a:latin typeface="微软雅黑" panose="020B0503020204020204" pitchFamily="34" charset="-122"/>
                <a:ea typeface="微软雅黑" panose="020B0503020204020204" pitchFamily="34" charset="-122"/>
                <a:sym typeface="+mn-ea"/>
              </a:rPr>
              <a:t>质量</a:t>
            </a:r>
            <a:endParaRPr lang="zh-CN" altLang="en-US" sz="2800"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387643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983432" y="1268760"/>
            <a:ext cx="10402815" cy="3970318"/>
          </a:xfrm>
          <a:prstGeom prst="rect">
            <a:avLst/>
          </a:prstGeom>
        </p:spPr>
        <p:txBody>
          <a:bodyPr wrap="square">
            <a:spAutoFit/>
          </a:bodyPr>
          <a:lstStyle/>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(9)</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实验后反思：操作中不能保证匀速拉动物块，所以弹簧测力计的示数不稳定。小组其他同学，将实验装置改成如图己所示。</a:t>
            </a:r>
          </a:p>
          <a:p>
            <a:pPr>
              <a:lnSpc>
                <a:spcPct val="150000"/>
              </a:lnSpc>
            </a:pP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①此实验装置的好处是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a:p>
            <a:pPr>
              <a:lnSpc>
                <a:spcPct val="150000"/>
              </a:lnSpc>
            </a:pP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②用相同的木板</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P</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和物块</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Q</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，发现拉动木板</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P</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的快慢不同时，弹簧测力计的示数相等。由此得出的结论是</a:t>
            </a: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a:t>
            </a:r>
          </a:p>
          <a:p>
            <a:pPr>
              <a:lnSpc>
                <a:spcPct val="150000"/>
              </a:lnSpc>
            </a:pPr>
            <a:r>
              <a:rPr lang="en-US" altLang="zh-CN" sz="2800" dirty="0">
                <a:latin typeface="微软雅黑" panose="020B0503020204020204" pitchFamily="34" charset="-122"/>
                <a:ea typeface="微软雅黑" panose="020B0503020204020204" pitchFamily="34" charset="-122"/>
                <a:cs typeface="Times New Roman" panose="02020603050405020304" pitchFamily="18" charset="0"/>
              </a:rPr>
              <a:t>______________________________</a:t>
            </a:r>
            <a:r>
              <a:rPr lang="zh-CN" altLang="en-US" sz="2800" dirty="0">
                <a:latin typeface="微软雅黑" panose="020B0503020204020204" pitchFamily="34" charset="-122"/>
                <a:ea typeface="微软雅黑" panose="020B0503020204020204" pitchFamily="34" charset="-122"/>
                <a:cs typeface="Times New Roman" panose="02020603050405020304" pitchFamily="18" charset="0"/>
              </a:rPr>
              <a:t>。</a:t>
            </a:r>
          </a:p>
        </p:txBody>
      </p:sp>
      <p:grpSp>
        <p:nvGrpSpPr>
          <p:cNvPr id="5" name="组合 4"/>
          <p:cNvGrpSpPr/>
          <p:nvPr/>
        </p:nvGrpSpPr>
        <p:grpSpPr>
          <a:xfrm>
            <a:off x="6322781" y="4820290"/>
            <a:ext cx="3076575" cy="1393894"/>
            <a:chOff x="4007768" y="4869160"/>
            <a:chExt cx="3076575" cy="1393894"/>
          </a:xfrm>
        </p:grpSpPr>
        <p:pic>
          <p:nvPicPr>
            <p:cNvPr id="3" name="图片 -2147482468" descr="C:\Documents and Settings\Administrator\桌面\2020山西物理9.2补单片\W528.tif"/>
            <p:cNvPicPr>
              <a:picLocks noChangeAspect="1"/>
            </p:cNvPicPr>
            <p:nvPr/>
          </p:nvPicPr>
          <p:blipFill>
            <a:blip r:embed="rId2" r:link="rId4">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Lst>
            </a:blip>
            <a:stretch>
              <a:fillRect/>
            </a:stretch>
          </p:blipFill>
          <p:spPr>
            <a:xfrm>
              <a:off x="4007768" y="4869160"/>
              <a:ext cx="3076575" cy="932815"/>
            </a:xfrm>
            <a:prstGeom prst="rect">
              <a:avLst/>
            </a:prstGeom>
            <a:noFill/>
            <a:ln w="9525">
              <a:noFill/>
            </a:ln>
          </p:spPr>
        </p:pic>
        <p:sp>
          <p:nvSpPr>
            <p:cNvPr id="4" name="文本框 3"/>
            <p:cNvSpPr txBox="1"/>
            <p:nvPr/>
          </p:nvSpPr>
          <p:spPr>
            <a:xfrm>
              <a:off x="5447928" y="5893722"/>
              <a:ext cx="432048" cy="369332"/>
            </a:xfrm>
            <a:prstGeom prst="rect">
              <a:avLst/>
            </a:prstGeom>
            <a:noFill/>
          </p:spPr>
          <p:txBody>
            <a:bodyPr wrap="square" rtlCol="0">
              <a:spAutoFit/>
            </a:bodyPr>
            <a:lstStyle/>
            <a:p>
              <a:r>
                <a:rPr lang="zh-CN" altLang="en-US" dirty="0">
                  <a:latin typeface="楷体" panose="02010609060101010101" pitchFamily="49" charset="-122"/>
                  <a:ea typeface="楷体" panose="02010609060101010101" pitchFamily="49" charset="-122"/>
                </a:rPr>
                <a:t>己</a:t>
              </a:r>
            </a:p>
          </p:txBody>
        </p:sp>
      </p:grpSp>
      <p:sp>
        <p:nvSpPr>
          <p:cNvPr id="6" name="文本框 5"/>
          <p:cNvSpPr txBox="1"/>
          <p:nvPr/>
        </p:nvSpPr>
        <p:spPr>
          <a:xfrm>
            <a:off x="4727848" y="2636912"/>
            <a:ext cx="4039716" cy="523220"/>
          </a:xfrm>
          <a:prstGeom prst="rect">
            <a:avLst/>
          </a:prstGeom>
          <a:noFill/>
          <a:ln w="9525">
            <a:noFill/>
          </a:ln>
        </p:spPr>
        <p:txBody>
          <a:bodyPr wrap="square">
            <a:spAutoFit/>
          </a:bodyPr>
          <a:lstStyle/>
          <a:p>
            <a:pPr indent="0"/>
            <a:r>
              <a:rPr lang="zh-CN" sz="2800" dirty="0">
                <a:solidFill>
                  <a:srgbClr val="FF0000"/>
                </a:solidFill>
                <a:latin typeface="微软雅黑" panose="020B0503020204020204" pitchFamily="34" charset="-122"/>
                <a:ea typeface="微软雅黑" panose="020B0503020204020204" pitchFamily="34" charset="-122"/>
                <a:sym typeface="+mn-ea"/>
              </a:rPr>
              <a:t>不需要匀速拉动长木板　</a:t>
            </a:r>
          </a:p>
        </p:txBody>
      </p:sp>
      <p:sp>
        <p:nvSpPr>
          <p:cNvPr id="7" name="文本框 6"/>
          <p:cNvSpPr txBox="1"/>
          <p:nvPr/>
        </p:nvSpPr>
        <p:spPr>
          <a:xfrm>
            <a:off x="1264603" y="3721486"/>
            <a:ext cx="9655933" cy="1384995"/>
          </a:xfrm>
          <a:prstGeom prst="rect">
            <a:avLst/>
          </a:prstGeom>
          <a:noFill/>
          <a:ln w="9525">
            <a:noFill/>
          </a:ln>
        </p:spPr>
        <p:txBody>
          <a:bodyPr wrap="square">
            <a:spAutoFit/>
          </a:bodyPr>
          <a:lstStyle/>
          <a:p>
            <a:pPr indent="0">
              <a:lnSpc>
                <a:spcPct val="150000"/>
              </a:lnSpc>
            </a:pPr>
            <a:r>
              <a:rPr lang="en-US" altLang="zh-CN" sz="2800" dirty="0">
                <a:solidFill>
                  <a:srgbClr val="FF0000"/>
                </a:solidFill>
                <a:latin typeface="微软雅黑" panose="020B0503020204020204" pitchFamily="34" charset="-122"/>
                <a:ea typeface="微软雅黑" panose="020B0503020204020204" pitchFamily="34" charset="-122"/>
                <a:sym typeface="+mn-ea"/>
              </a:rPr>
              <a:t>                                                          </a:t>
            </a:r>
            <a:r>
              <a:rPr lang="zh-CN" sz="2800" dirty="0">
                <a:solidFill>
                  <a:srgbClr val="FF0000"/>
                </a:solidFill>
                <a:latin typeface="微软雅黑" panose="020B0503020204020204" pitchFamily="34" charset="-122"/>
                <a:ea typeface="微软雅黑" panose="020B0503020204020204" pitchFamily="34" charset="-122"/>
                <a:sym typeface="+mn-ea"/>
              </a:rPr>
              <a:t>滑动摩擦力大小与物</a:t>
            </a:r>
            <a:endParaRPr lang="en-US" altLang="zh-CN" sz="2800" dirty="0">
              <a:solidFill>
                <a:srgbClr val="FF0000"/>
              </a:solidFill>
              <a:latin typeface="微软雅黑" panose="020B0503020204020204" pitchFamily="34" charset="-122"/>
              <a:ea typeface="微软雅黑" panose="020B0503020204020204" pitchFamily="34" charset="-122"/>
              <a:sym typeface="+mn-ea"/>
            </a:endParaRPr>
          </a:p>
          <a:p>
            <a:pPr indent="0">
              <a:lnSpc>
                <a:spcPct val="150000"/>
              </a:lnSpc>
            </a:pPr>
            <a:r>
              <a:rPr lang="zh-CN" sz="2800" dirty="0">
                <a:solidFill>
                  <a:srgbClr val="FF0000"/>
                </a:solidFill>
                <a:latin typeface="微软雅黑" panose="020B0503020204020204" pitchFamily="34" charset="-122"/>
                <a:ea typeface="微软雅黑" panose="020B0503020204020204" pitchFamily="34" charset="-122"/>
                <a:sym typeface="+mn-ea"/>
              </a:rPr>
              <a:t>体的运动快慢无关　</a:t>
            </a:r>
          </a:p>
        </p:txBody>
      </p:sp>
    </p:spTree>
    <p:extLst>
      <p:ext uri="{BB962C8B-B14F-4D97-AF65-F5344CB8AC3E}">
        <p14:creationId xmlns:p14="http://schemas.microsoft.com/office/powerpoint/2010/main" val="3009142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a:grpSpLocks/>
          </p:cNvGrpSpPr>
          <p:nvPr/>
        </p:nvGrpSpPr>
        <p:grpSpPr bwMode="auto">
          <a:xfrm>
            <a:off x="-101600" y="404813"/>
            <a:ext cx="4295775" cy="523875"/>
            <a:chOff x="0" y="623478"/>
            <a:chExt cx="3786638" cy="459735"/>
          </a:xfrm>
        </p:grpSpPr>
        <p:grpSp>
          <p:nvGrpSpPr>
            <p:cNvPr id="3" name="组合 20"/>
            <p:cNvGrpSpPr>
              <a:grpSpLocks/>
            </p:cNvGrpSpPr>
            <p:nvPr/>
          </p:nvGrpSpPr>
          <p:grpSpPr bwMode="auto">
            <a:xfrm>
              <a:off x="0" y="678733"/>
              <a:ext cx="771176" cy="347209"/>
              <a:chOff x="0" y="537328"/>
              <a:chExt cx="771176" cy="347209"/>
            </a:xfrm>
          </p:grpSpPr>
          <p:sp>
            <p:nvSpPr>
              <p:cNvPr id="5" name="矩形 4"/>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sz="2800" dirty="0">
                  <a:latin typeface="微软雅黑" pitchFamily="34" charset="-122"/>
                  <a:ea typeface="微软雅黑" pitchFamily="34" charset="-122"/>
                </a:endParaRPr>
              </a:p>
            </p:txBody>
          </p:sp>
          <p:sp>
            <p:nvSpPr>
              <p:cNvPr id="6" name="矩形 5"/>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sz="2800" dirty="0">
                  <a:latin typeface="微软雅黑" pitchFamily="34" charset="-122"/>
                  <a:ea typeface="微软雅黑" pitchFamily="34" charset="-122"/>
                </a:endParaRPr>
              </a:p>
            </p:txBody>
          </p:sp>
        </p:grpSp>
        <p:sp>
          <p:nvSpPr>
            <p:cNvPr id="4" name="文本框 21"/>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itchFamily="34" charset="-122"/>
                </a:rPr>
                <a:t>随堂训练</a:t>
              </a:r>
            </a:p>
          </p:txBody>
        </p:sp>
      </p:grpSp>
      <p:sp>
        <p:nvSpPr>
          <p:cNvPr id="7" name="Rectangle 2"/>
          <p:cNvSpPr>
            <a:spLocks noChangeArrowheads="1"/>
          </p:cNvSpPr>
          <p:nvPr/>
        </p:nvSpPr>
        <p:spPr bwMode="auto">
          <a:xfrm>
            <a:off x="1055440" y="1052736"/>
            <a:ext cx="9912424"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nSpc>
                <a:spcPct val="150000"/>
              </a:lnSpc>
              <a:buFontTx/>
              <a:buNone/>
            </a:pPr>
            <a:r>
              <a:rPr lang="en-US" altLang="zh-CN" sz="2800" dirty="0">
                <a:latin typeface="微软雅黑" pitchFamily="34" charset="-122"/>
                <a:ea typeface="微软雅黑" pitchFamily="34" charset="-122"/>
                <a:cs typeface="Times New Roman" pitchFamily="18" charset="0"/>
              </a:rPr>
              <a:t>1.</a:t>
            </a:r>
            <a:r>
              <a:rPr lang="zh-CN" altLang="en-US" sz="2800" dirty="0">
                <a:latin typeface="微软雅黑" pitchFamily="34" charset="-122"/>
                <a:ea typeface="微软雅黑" pitchFamily="34" charset="-122"/>
                <a:cs typeface="Times New Roman" pitchFamily="18" charset="0"/>
              </a:rPr>
              <a:t>如图所示，在光滑的水平面上，甲站立，乙坐在轮椅上，绳的另一端系在轮椅上，甲抓住绳的另一端并用力向左拉绳，关于甲和乙的运动情况，下列说法正确的是（　　）</a:t>
            </a:r>
          </a:p>
          <a:p>
            <a:pPr indent="173038">
              <a:lnSpc>
                <a:spcPct val="150000"/>
              </a:lnSpc>
              <a:buFontTx/>
              <a:buNone/>
            </a:pPr>
            <a:endParaRPr lang="zh-CN" altLang="en-US" sz="2800" dirty="0">
              <a:latin typeface="微软雅黑" pitchFamily="34" charset="-122"/>
              <a:ea typeface="微软雅黑" pitchFamily="34" charset="-122"/>
              <a:cs typeface="Times New Roman" pitchFamily="18" charset="0"/>
            </a:endParaRPr>
          </a:p>
        </p:txBody>
      </p:sp>
      <p:pic>
        <p:nvPicPr>
          <p:cNvPr id="1025" name="图片24" descr="菁优网：http://www.jyeoo.com"/>
          <p:cNvPicPr>
            <a:picLocks noChangeAspect="1" noChangeArrowheads="1"/>
          </p:cNvPicPr>
          <p:nvPr/>
        </p:nvPicPr>
        <p:blipFill>
          <a:blip r:embed="rId2">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 uri="{28A0092B-C50C-407E-A947-70E740481C1C}">
                <a14:useLocalDpi xmlns:a14="http://schemas.microsoft.com/office/drawing/2010/main" val="0"/>
              </a:ext>
            </a:extLst>
          </a:blip>
          <a:srcRect/>
          <a:stretch>
            <a:fillRect/>
          </a:stretch>
        </p:blipFill>
        <p:spPr bwMode="auto">
          <a:xfrm>
            <a:off x="7536160" y="3991370"/>
            <a:ext cx="2809875" cy="12763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p:cNvSpPr>
            <a:spLocks noChangeArrowheads="1"/>
          </p:cNvSpPr>
          <p:nvPr/>
        </p:nvSpPr>
        <p:spPr bwMode="auto">
          <a:xfrm>
            <a:off x="1055440" y="3092655"/>
            <a:ext cx="9667378" cy="26776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algn="l" defTabSz="914400" rtl="0" eaLnBrk="1" fontAlgn="base" latinLnBrk="0" hangingPunct="1">
              <a:lnSpc>
                <a:spcPct val="150000"/>
              </a:lnSpc>
              <a:spcBef>
                <a:spcPct val="0"/>
              </a:spcBef>
              <a:spcAft>
                <a:spcPct val="0"/>
              </a:spcAft>
              <a:buClrTx/>
              <a:buSzTx/>
              <a:buFontTx/>
              <a:buNone/>
              <a:tabLst/>
            </a:pPr>
            <a:r>
              <a:rPr kumimoji="0" lang="en-US" altLang="zh-CN" sz="2800" b="0"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rPr>
              <a:t>A.</a:t>
            </a:r>
            <a:r>
              <a:rPr kumimoji="0" lang="zh-CN" altLang="en-US" sz="2800" b="0"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rPr>
              <a:t>甲向右运动，乙向左运动	</a:t>
            </a:r>
            <a:endParaRPr kumimoji="0" lang="zh-CN" altLang="en-US" sz="2800" b="0" i="0" u="none" strike="noStrike" cap="none" normalizeH="0" baseline="0" dirty="0">
              <a:ln>
                <a:noFill/>
              </a:ln>
              <a:solidFill>
                <a:schemeClr val="tx1"/>
              </a:solidFill>
              <a:effectLst/>
              <a:latin typeface="微软雅黑" pitchFamily="34" charset="-122"/>
              <a:ea typeface="微软雅黑" pitchFamily="34" charset="-122"/>
              <a:cs typeface="宋体" pitchFamily="2" charset="-122"/>
            </a:endParaRPr>
          </a:p>
          <a:p>
            <a:pPr marL="0" marR="0" lvl="0" algn="l" defTabSz="914400" rtl="0" eaLnBrk="0" fontAlgn="base" latinLnBrk="0" hangingPunct="0">
              <a:lnSpc>
                <a:spcPct val="150000"/>
              </a:lnSpc>
              <a:spcBef>
                <a:spcPct val="0"/>
              </a:spcBef>
              <a:spcAft>
                <a:spcPct val="0"/>
              </a:spcAft>
              <a:buClrTx/>
              <a:buSzTx/>
              <a:buFontTx/>
              <a:buNone/>
              <a:tabLst/>
            </a:pPr>
            <a:r>
              <a:rPr kumimoji="0" lang="en-US" altLang="zh-CN" sz="2800" b="0"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rPr>
              <a:t>B.</a:t>
            </a:r>
            <a:r>
              <a:rPr kumimoji="0" lang="zh-CN" altLang="en-US" sz="2800" b="0"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rPr>
              <a:t>甲和乙都保持不动	</a:t>
            </a:r>
            <a:endParaRPr kumimoji="0" lang="zh-CN" altLang="en-US" sz="2800" b="0" i="0" u="none" strike="noStrike" cap="none" normalizeH="0" baseline="0" dirty="0">
              <a:ln>
                <a:noFill/>
              </a:ln>
              <a:solidFill>
                <a:schemeClr val="tx1"/>
              </a:solidFill>
              <a:effectLst/>
              <a:latin typeface="微软雅黑" pitchFamily="34" charset="-122"/>
              <a:ea typeface="微软雅黑" pitchFamily="34" charset="-122"/>
              <a:cs typeface="宋体" pitchFamily="2" charset="-122"/>
            </a:endParaRPr>
          </a:p>
          <a:p>
            <a:pPr marL="0" marR="0" lvl="0" algn="l" defTabSz="914400" rtl="0" eaLnBrk="0" fontAlgn="base" latinLnBrk="0" hangingPunct="0">
              <a:lnSpc>
                <a:spcPct val="150000"/>
              </a:lnSpc>
              <a:spcBef>
                <a:spcPct val="0"/>
              </a:spcBef>
              <a:spcAft>
                <a:spcPct val="0"/>
              </a:spcAft>
              <a:buClrTx/>
              <a:buSzTx/>
              <a:buFontTx/>
              <a:buNone/>
              <a:tabLst/>
            </a:pPr>
            <a:r>
              <a:rPr kumimoji="0" lang="en-US" altLang="zh-CN" sz="2800" b="0"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rPr>
              <a:t>C.</a:t>
            </a:r>
            <a:r>
              <a:rPr kumimoji="0" lang="zh-CN" altLang="en-US" sz="2800" b="0"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rPr>
              <a:t>甲静止不动，乙向左运动	</a:t>
            </a:r>
            <a:endParaRPr kumimoji="0" lang="zh-CN" altLang="en-US" sz="2800" b="0" i="0" u="none" strike="noStrike" cap="none" normalizeH="0" baseline="0" dirty="0">
              <a:ln>
                <a:noFill/>
              </a:ln>
              <a:solidFill>
                <a:schemeClr val="tx1"/>
              </a:solidFill>
              <a:effectLst/>
              <a:latin typeface="微软雅黑" pitchFamily="34" charset="-122"/>
              <a:ea typeface="微软雅黑" pitchFamily="34" charset="-122"/>
              <a:cs typeface="宋体" pitchFamily="2" charset="-122"/>
            </a:endParaRPr>
          </a:p>
          <a:p>
            <a:pPr marL="0" marR="0" lvl="0" algn="l" defTabSz="914400" rtl="0" eaLnBrk="0" fontAlgn="base" latinLnBrk="0" hangingPunct="0">
              <a:lnSpc>
                <a:spcPct val="150000"/>
              </a:lnSpc>
              <a:spcBef>
                <a:spcPct val="0"/>
              </a:spcBef>
              <a:spcAft>
                <a:spcPct val="0"/>
              </a:spcAft>
              <a:buClrTx/>
              <a:buSzTx/>
              <a:buFontTx/>
              <a:buNone/>
              <a:tabLst/>
            </a:pPr>
            <a:r>
              <a:rPr kumimoji="0" lang="en-US" altLang="zh-CN" sz="2800" b="0"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rPr>
              <a:t>D.</a:t>
            </a:r>
            <a:r>
              <a:rPr kumimoji="0" lang="zh-CN" altLang="en-US" sz="2800" b="0" i="0" u="none" strike="noStrike" cap="none" normalizeH="0" baseline="0" dirty="0">
                <a:ln>
                  <a:noFill/>
                </a:ln>
                <a:solidFill>
                  <a:schemeClr val="tx1"/>
                </a:solidFill>
                <a:effectLst/>
                <a:latin typeface="微软雅黑" pitchFamily="34" charset="-122"/>
                <a:ea typeface="微软雅黑" pitchFamily="34" charset="-122"/>
                <a:cs typeface="Times New Roman" pitchFamily="18" charset="0"/>
              </a:rPr>
              <a:t>甲向右运动，乙静止不动</a:t>
            </a:r>
            <a:endParaRPr kumimoji="0" lang="zh-CN" altLang="en-US" sz="2800" b="0" i="0" u="none" strike="noStrike" cap="none" normalizeH="0" baseline="0" dirty="0">
              <a:ln>
                <a:noFill/>
              </a:ln>
              <a:solidFill>
                <a:schemeClr val="tx1"/>
              </a:solidFill>
              <a:effectLst/>
              <a:latin typeface="微软雅黑" pitchFamily="34" charset="-122"/>
              <a:ea typeface="微软雅黑" pitchFamily="34" charset="-122"/>
              <a:cs typeface="宋体" pitchFamily="2" charset="-122"/>
            </a:endParaRPr>
          </a:p>
        </p:txBody>
      </p:sp>
      <p:sp>
        <p:nvSpPr>
          <p:cNvPr id="9" name="TextBox 8"/>
          <p:cNvSpPr txBox="1"/>
          <p:nvPr/>
        </p:nvSpPr>
        <p:spPr>
          <a:xfrm>
            <a:off x="7896200" y="2464901"/>
            <a:ext cx="576064" cy="66255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defPPr>
              <a:defRPr lang="zh-CN"/>
            </a:defPPr>
            <a:lvl1pPr indent="173038">
              <a:lnSpc>
                <a:spcPct val="150000"/>
              </a:lnSpc>
              <a:buFontTx/>
              <a:buNone/>
              <a:defRPr sz="2800">
                <a:latin typeface="微软雅黑" pitchFamily="34" charset="-122"/>
                <a:ea typeface="微软雅黑" pitchFamily="34" charset="-122"/>
                <a:cs typeface="Times New Roman" pitchFamily="18" charset="0"/>
              </a:defRPr>
            </a:lvl1pPr>
          </a:lstStyle>
          <a:p>
            <a:r>
              <a:rPr lang="en-US" altLang="zh-CN" dirty="0">
                <a:solidFill>
                  <a:srgbClr val="FF0000"/>
                </a:solidFill>
              </a:rPr>
              <a:t>A</a:t>
            </a:r>
            <a:endParaRPr lang="zh-CN" altLang="en-US" dirty="0">
              <a:solidFill>
                <a:srgbClr val="FF0000"/>
              </a:solidFill>
            </a:endParaRPr>
          </a:p>
        </p:txBody>
      </p:sp>
    </p:spTree>
    <p:extLst>
      <p:ext uri="{BB962C8B-B14F-4D97-AF65-F5344CB8AC3E}">
        <p14:creationId xmlns:p14="http://schemas.microsoft.com/office/powerpoint/2010/main" val="2836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1041004" y="726649"/>
            <a:ext cx="10729193"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nSpc>
                <a:spcPct val="150000"/>
              </a:lnSpc>
              <a:buFontTx/>
              <a:buNone/>
            </a:pPr>
            <a:r>
              <a:rPr lang="en-US" altLang="zh-CN" sz="2800" dirty="0">
                <a:latin typeface="微软雅黑" pitchFamily="34" charset="-122"/>
                <a:ea typeface="微软雅黑" pitchFamily="34" charset="-122"/>
                <a:cs typeface="Times New Roman" pitchFamily="18" charset="0"/>
              </a:rPr>
              <a:t>2.</a:t>
            </a:r>
            <a:r>
              <a:rPr lang="zh-CN" altLang="en-US" sz="2800" dirty="0">
                <a:latin typeface="微软雅黑" pitchFamily="34" charset="-122"/>
                <a:ea typeface="微软雅黑" pitchFamily="34" charset="-122"/>
                <a:cs typeface="Times New Roman" pitchFamily="18" charset="0"/>
              </a:rPr>
              <a:t>上体育课时，同学们在操场踢足球，下列说法正确的是（　　）</a:t>
            </a:r>
          </a:p>
        </p:txBody>
      </p:sp>
      <p:pic>
        <p:nvPicPr>
          <p:cNvPr id="2049" name="图片24" descr="菁优网：http://www.jyeoo.co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24192" y="1700808"/>
            <a:ext cx="2821935" cy="2088232"/>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3"/>
          <p:cNvSpPr>
            <a:spLocks noChangeArrowheads="1"/>
          </p:cNvSpPr>
          <p:nvPr/>
        </p:nvSpPr>
        <p:spPr bwMode="auto">
          <a:xfrm>
            <a:off x="1055441" y="1454341"/>
            <a:ext cx="10094742" cy="5262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nSpc>
                <a:spcPct val="150000"/>
              </a:lnSpc>
              <a:buFontTx/>
              <a:buNone/>
            </a:pPr>
            <a:r>
              <a:rPr lang="en-US" altLang="zh-CN" sz="2800" dirty="0">
                <a:latin typeface="微软雅黑" pitchFamily="34" charset="-122"/>
                <a:ea typeface="微软雅黑" pitchFamily="34" charset="-122"/>
                <a:cs typeface="Times New Roman" pitchFamily="18" charset="0"/>
              </a:rPr>
              <a:t>A.</a:t>
            </a:r>
            <a:r>
              <a:rPr lang="zh-CN" altLang="en-US" sz="2800" dirty="0">
                <a:latin typeface="微软雅黑" pitchFamily="34" charset="-122"/>
                <a:ea typeface="微软雅黑" pitchFamily="34" charset="-122"/>
                <a:cs typeface="Times New Roman" pitchFamily="18" charset="0"/>
              </a:rPr>
              <a:t>脚踢足球使足球飞出去，说明力是使</a:t>
            </a:r>
            <a:endParaRPr lang="en-US" altLang="zh-CN" sz="2800" dirty="0">
              <a:latin typeface="微软雅黑" pitchFamily="34" charset="-122"/>
              <a:ea typeface="微软雅黑" pitchFamily="34" charset="-122"/>
              <a:cs typeface="Times New Roman" pitchFamily="18" charset="0"/>
            </a:endParaRPr>
          </a:p>
          <a:p>
            <a:pPr>
              <a:lnSpc>
                <a:spcPct val="150000"/>
              </a:lnSpc>
              <a:buFontTx/>
              <a:buNone/>
            </a:pPr>
            <a:r>
              <a:rPr lang="zh-CN" altLang="en-US" sz="2800" dirty="0">
                <a:latin typeface="微软雅黑" pitchFamily="34" charset="-122"/>
                <a:ea typeface="微软雅黑" pitchFamily="34" charset="-122"/>
                <a:cs typeface="Times New Roman" pitchFamily="18" charset="0"/>
              </a:rPr>
              <a:t>物体运动的原因</a:t>
            </a:r>
          </a:p>
          <a:p>
            <a:pPr>
              <a:lnSpc>
                <a:spcPct val="150000"/>
              </a:lnSpc>
              <a:buFontTx/>
              <a:buNone/>
            </a:pPr>
            <a:r>
              <a:rPr lang="en-US" altLang="zh-CN" sz="2800" dirty="0">
                <a:latin typeface="微软雅黑" pitchFamily="34" charset="-122"/>
                <a:ea typeface="微软雅黑" pitchFamily="34" charset="-122"/>
                <a:cs typeface="Times New Roman" pitchFamily="18" charset="0"/>
              </a:rPr>
              <a:t>B.</a:t>
            </a:r>
            <a:r>
              <a:rPr lang="zh-CN" altLang="en-US" sz="2800" dirty="0">
                <a:latin typeface="微软雅黑" pitchFamily="34" charset="-122"/>
                <a:ea typeface="微软雅黑" pitchFamily="34" charset="-122"/>
                <a:cs typeface="Times New Roman" pitchFamily="18" charset="0"/>
              </a:rPr>
              <a:t>足球在空中飞行的过程中，运动状态</a:t>
            </a:r>
            <a:endParaRPr lang="en-US" altLang="zh-CN" sz="2800" dirty="0">
              <a:latin typeface="微软雅黑" pitchFamily="34" charset="-122"/>
              <a:ea typeface="微软雅黑" pitchFamily="34" charset="-122"/>
              <a:cs typeface="Times New Roman" pitchFamily="18" charset="0"/>
            </a:endParaRPr>
          </a:p>
          <a:p>
            <a:pPr>
              <a:lnSpc>
                <a:spcPct val="150000"/>
              </a:lnSpc>
              <a:buFontTx/>
              <a:buNone/>
            </a:pPr>
            <a:r>
              <a:rPr lang="zh-CN" altLang="en-US" sz="2800" dirty="0">
                <a:latin typeface="微软雅黑" pitchFamily="34" charset="-122"/>
                <a:ea typeface="微软雅黑" pitchFamily="34" charset="-122"/>
                <a:cs typeface="Times New Roman" pitchFamily="18" charset="0"/>
              </a:rPr>
              <a:t>一定发生改变</a:t>
            </a:r>
          </a:p>
          <a:p>
            <a:pPr>
              <a:lnSpc>
                <a:spcPct val="150000"/>
              </a:lnSpc>
              <a:buFontTx/>
              <a:buNone/>
            </a:pPr>
            <a:r>
              <a:rPr lang="en-US" altLang="zh-CN" sz="2800" dirty="0">
                <a:latin typeface="微软雅黑" pitchFamily="34" charset="-122"/>
                <a:ea typeface="微软雅黑" pitchFamily="34" charset="-122"/>
                <a:cs typeface="Times New Roman" pitchFamily="18" charset="0"/>
              </a:rPr>
              <a:t>C.</a:t>
            </a:r>
            <a:r>
              <a:rPr lang="zh-CN" altLang="en-US" sz="2800" dirty="0">
                <a:latin typeface="微软雅黑" pitchFamily="34" charset="-122"/>
                <a:ea typeface="微软雅黑" pitchFamily="34" charset="-122"/>
                <a:cs typeface="Times New Roman" pitchFamily="18" charset="0"/>
              </a:rPr>
              <a:t>足球静止在地面上时，足球所受重力和地面对它的支持力是相互作用力	</a:t>
            </a:r>
          </a:p>
          <a:p>
            <a:pPr>
              <a:lnSpc>
                <a:spcPct val="150000"/>
              </a:lnSpc>
              <a:buFontTx/>
              <a:buNone/>
            </a:pPr>
            <a:r>
              <a:rPr lang="en-US" altLang="zh-CN" sz="2800" dirty="0">
                <a:latin typeface="微软雅黑" pitchFamily="34" charset="-122"/>
                <a:ea typeface="微软雅黑" pitchFamily="34" charset="-122"/>
                <a:cs typeface="Times New Roman" pitchFamily="18" charset="0"/>
              </a:rPr>
              <a:t>D.</a:t>
            </a:r>
            <a:r>
              <a:rPr lang="zh-CN" altLang="en-US" sz="2800" dirty="0">
                <a:latin typeface="微软雅黑" pitchFamily="34" charset="-122"/>
                <a:ea typeface="微软雅黑" pitchFamily="34" charset="-122"/>
                <a:cs typeface="Times New Roman" pitchFamily="18" charset="0"/>
              </a:rPr>
              <a:t>足球在空中飞行时，若它所受的力全部消失，它一定沿水平方向做匀速直线运动</a:t>
            </a:r>
          </a:p>
        </p:txBody>
      </p:sp>
      <p:sp>
        <p:nvSpPr>
          <p:cNvPr id="5" name="TextBox 4"/>
          <p:cNvSpPr txBox="1"/>
          <p:nvPr/>
        </p:nvSpPr>
        <p:spPr>
          <a:xfrm>
            <a:off x="10358095" y="802759"/>
            <a:ext cx="576064" cy="66255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defPPr>
              <a:defRPr lang="zh-CN"/>
            </a:defPPr>
            <a:lvl1pPr indent="173038">
              <a:lnSpc>
                <a:spcPct val="150000"/>
              </a:lnSpc>
              <a:buFontTx/>
              <a:buNone/>
              <a:defRPr sz="2800">
                <a:latin typeface="微软雅黑" pitchFamily="34" charset="-122"/>
                <a:ea typeface="微软雅黑" pitchFamily="34" charset="-122"/>
                <a:cs typeface="Times New Roman" pitchFamily="18" charset="0"/>
              </a:defRPr>
            </a:lvl1pPr>
          </a:lstStyle>
          <a:p>
            <a:r>
              <a:rPr lang="en-US" altLang="zh-CN" dirty="0">
                <a:solidFill>
                  <a:srgbClr val="FF0000"/>
                </a:solidFill>
              </a:rPr>
              <a:t>B</a:t>
            </a:r>
            <a:endParaRPr lang="zh-CN" altLang="en-US" dirty="0">
              <a:solidFill>
                <a:srgbClr val="FF0000"/>
              </a:solidFill>
            </a:endParaRPr>
          </a:p>
        </p:txBody>
      </p:sp>
    </p:spTree>
    <p:extLst>
      <p:ext uri="{BB962C8B-B14F-4D97-AF65-F5344CB8AC3E}">
        <p14:creationId xmlns:p14="http://schemas.microsoft.com/office/powerpoint/2010/main" val="340095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 Box 3"/>
          <p:cNvSpPr txBox="1">
            <a:spLocks noChangeArrowheads="1"/>
          </p:cNvSpPr>
          <p:nvPr/>
        </p:nvSpPr>
        <p:spPr bwMode="auto">
          <a:xfrm>
            <a:off x="1200151" y="1490663"/>
            <a:ext cx="10176933" cy="3970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defPPr>
              <a:defRPr lang="zh-CN"/>
            </a:defPPr>
            <a:lvl1pPr marL="0" marR="0" lvl="0" defTabSz="914400" eaLnBrk="1" latinLnBrk="0" hangingPunct="1">
              <a:lnSpc>
                <a:spcPct val="150000"/>
              </a:lnSpc>
              <a:buClrTx/>
              <a:buSzTx/>
              <a:buFontTx/>
              <a:buNone/>
              <a:tabLst/>
              <a:defRPr kumimoji="0" sz="2800" b="0" i="0" u="none" strike="noStrike" cap="none" normalizeH="0" baseline="0">
                <a:ln>
                  <a:noFill/>
                </a:ln>
                <a:effectLst/>
                <a:latin typeface="微软雅黑" pitchFamily="34" charset="-122"/>
                <a:ea typeface="微软雅黑" pitchFamily="34" charset="-122"/>
                <a:cs typeface="Times New Roman" pitchFamily="18" charset="0"/>
              </a:defRPr>
            </a:lvl1pPr>
          </a:lstStyle>
          <a:p>
            <a:r>
              <a:rPr lang="en-US" altLang="zh-CN" dirty="0"/>
              <a:t>3.</a:t>
            </a:r>
            <a:r>
              <a:rPr lang="zh-CN" altLang="en-US" dirty="0"/>
              <a:t>一个物体受到两个力的作用，且这两个力的三要素完全相同，则下列说法中正确的是（ 　   ）</a:t>
            </a:r>
            <a:endParaRPr lang="en-US" altLang="zh-CN" dirty="0"/>
          </a:p>
          <a:p>
            <a:r>
              <a:rPr lang="en-US" altLang="zh-CN" dirty="0"/>
              <a:t>A.</a:t>
            </a:r>
            <a:r>
              <a:rPr lang="zh-CN" altLang="en-US" dirty="0"/>
              <a:t>这两个力一定是一对相互作用力　　   </a:t>
            </a:r>
            <a:endParaRPr lang="en-US" altLang="zh-CN" dirty="0"/>
          </a:p>
          <a:p>
            <a:r>
              <a:rPr lang="en-US" altLang="zh-CN" dirty="0"/>
              <a:t>B.</a:t>
            </a:r>
            <a:r>
              <a:rPr lang="zh-CN" altLang="en-US" dirty="0"/>
              <a:t>这两个力可能是一对平衡力　　</a:t>
            </a:r>
          </a:p>
          <a:p>
            <a:r>
              <a:rPr lang="en-US" altLang="zh-CN" dirty="0"/>
              <a:t>C.</a:t>
            </a:r>
            <a:r>
              <a:rPr lang="zh-CN" altLang="en-US" dirty="0"/>
              <a:t>这两个力一定不是一对平衡力　　</a:t>
            </a:r>
            <a:endParaRPr lang="en-US" altLang="zh-CN" dirty="0"/>
          </a:p>
          <a:p>
            <a:r>
              <a:rPr lang="en-US" altLang="zh-CN" dirty="0"/>
              <a:t>D.</a:t>
            </a:r>
            <a:r>
              <a:rPr lang="zh-CN" altLang="en-US" dirty="0"/>
              <a:t>以上说法都不正确</a:t>
            </a:r>
          </a:p>
        </p:txBody>
      </p:sp>
      <p:sp>
        <p:nvSpPr>
          <p:cNvPr id="5" name="Text Box 4"/>
          <p:cNvSpPr txBox="1">
            <a:spLocks noChangeArrowheads="1"/>
          </p:cNvSpPr>
          <p:nvPr/>
        </p:nvSpPr>
        <p:spPr bwMode="auto">
          <a:xfrm>
            <a:off x="5231904" y="2276872"/>
            <a:ext cx="6367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r>
              <a:rPr lang="en-US" altLang="zh-CN" sz="2800" dirty="0">
                <a:solidFill>
                  <a:srgbClr val="F8081F"/>
                </a:solidFill>
                <a:latin typeface="微软雅黑" pitchFamily="34" charset="-122"/>
                <a:ea typeface="微软雅黑" pitchFamily="34" charset="-122"/>
              </a:rPr>
              <a:t>  C</a:t>
            </a:r>
          </a:p>
        </p:txBody>
      </p:sp>
    </p:spTree>
    <p:extLst>
      <p:ext uri="{BB962C8B-B14F-4D97-AF65-F5344CB8AC3E}">
        <p14:creationId xmlns:p14="http://schemas.microsoft.com/office/powerpoint/2010/main" val="1409424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Freeform 23">
            <a:extLst>
              <a:ext uri="{FF2B5EF4-FFF2-40B4-BE49-F238E27FC236}">
                <a16:creationId xmlns:a16="http://schemas.microsoft.com/office/drawing/2014/main" id="{4ECA66CC-03B6-4F57-AB15-243788FBC645}"/>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CE1FCEBD-C283-4202-892E-DC486E3C3ED4}"/>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AC58C09D-D844-496D-A9F4-04EE4F463F1D}"/>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F6D32336-31DF-473A-AADE-D353221737E3}"/>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B6623352-94F6-4A79-AF57-8CD782CB0BB4}"/>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A4A5A6B0-2289-4A0F-8F66-A510F7E7A06B}"/>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C21D068F-E685-4C73-AE87-8A71BBED5919}"/>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EF6A89CF-5B69-4B1B-BEE4-387C0B593C01}"/>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1" name="Freeform 23">
            <a:extLst>
              <a:ext uri="{FF2B5EF4-FFF2-40B4-BE49-F238E27FC236}">
                <a16:creationId xmlns:a16="http://schemas.microsoft.com/office/drawing/2014/main" id="{AB82FECD-048A-480A-BF3D-2B61EADE947F}"/>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2" name="Freeform 23">
            <a:extLst>
              <a:ext uri="{FF2B5EF4-FFF2-40B4-BE49-F238E27FC236}">
                <a16:creationId xmlns:a16="http://schemas.microsoft.com/office/drawing/2014/main" id="{19D92C99-C326-4DC8-A8DC-EEF86AA54E2F}"/>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3" name="Freeform 23">
            <a:extLst>
              <a:ext uri="{FF2B5EF4-FFF2-40B4-BE49-F238E27FC236}">
                <a16:creationId xmlns:a16="http://schemas.microsoft.com/office/drawing/2014/main" id="{EABC8059-E08B-4E39-9D51-8A718DEFA0B8}"/>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4" name="Freeform 23">
            <a:extLst>
              <a:ext uri="{FF2B5EF4-FFF2-40B4-BE49-F238E27FC236}">
                <a16:creationId xmlns:a16="http://schemas.microsoft.com/office/drawing/2014/main" id="{BE9B11AE-ADBE-4851-866C-092505A2D720}"/>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5" name="Freeform 23">
            <a:extLst>
              <a:ext uri="{FF2B5EF4-FFF2-40B4-BE49-F238E27FC236}">
                <a16:creationId xmlns:a16="http://schemas.microsoft.com/office/drawing/2014/main" id="{B6A61740-9C6B-4F64-A3C0-81BEF9A8FEC7}"/>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6" name="Freeform 23">
            <a:extLst>
              <a:ext uri="{FF2B5EF4-FFF2-40B4-BE49-F238E27FC236}">
                <a16:creationId xmlns:a16="http://schemas.microsoft.com/office/drawing/2014/main" id="{61C41836-7D25-4E9E-9BA8-2CBA3820BFBF}"/>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A5C3940A-1E39-40F6-AEDF-72F16055EA0F}"/>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28AFC781-CD72-44A1-81E5-83E6839EE09B}"/>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2EA98180-D40D-46E3-8AAF-2A2B79637E95}"/>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0" name="Freeform 23">
            <a:extLst>
              <a:ext uri="{FF2B5EF4-FFF2-40B4-BE49-F238E27FC236}">
                <a16:creationId xmlns:a16="http://schemas.microsoft.com/office/drawing/2014/main" id="{CA1C6CE7-8397-4933-B49D-C3232662926E}"/>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1" name="Freeform 23">
            <a:extLst>
              <a:ext uri="{FF2B5EF4-FFF2-40B4-BE49-F238E27FC236}">
                <a16:creationId xmlns:a16="http://schemas.microsoft.com/office/drawing/2014/main" id="{C44EB771-45EF-4637-91F2-AE8BD7DBD76F}"/>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2" name="Freeform 23">
            <a:extLst>
              <a:ext uri="{FF2B5EF4-FFF2-40B4-BE49-F238E27FC236}">
                <a16:creationId xmlns:a16="http://schemas.microsoft.com/office/drawing/2014/main" id="{DB00A535-F72B-414F-AEE0-91FC3978692B}"/>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3" name="Freeform 23">
            <a:extLst>
              <a:ext uri="{FF2B5EF4-FFF2-40B4-BE49-F238E27FC236}">
                <a16:creationId xmlns:a16="http://schemas.microsoft.com/office/drawing/2014/main" id="{FC02DB00-62A8-415B-8697-FB062C40D159}"/>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4" name="Freeform 23">
            <a:extLst>
              <a:ext uri="{FF2B5EF4-FFF2-40B4-BE49-F238E27FC236}">
                <a16:creationId xmlns:a16="http://schemas.microsoft.com/office/drawing/2014/main" id="{C1B6959F-0C5E-42CC-8032-8FCB4BB9BEFE}"/>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5" name="Freeform 23">
            <a:extLst>
              <a:ext uri="{FF2B5EF4-FFF2-40B4-BE49-F238E27FC236}">
                <a16:creationId xmlns:a16="http://schemas.microsoft.com/office/drawing/2014/main" id="{C9C4D451-07FF-4103-9E3D-6BD805D03B46}"/>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6" name="Freeform 23">
            <a:extLst>
              <a:ext uri="{FF2B5EF4-FFF2-40B4-BE49-F238E27FC236}">
                <a16:creationId xmlns:a16="http://schemas.microsoft.com/office/drawing/2014/main" id="{0659B585-9FD2-4502-9A9D-E18899A6AD02}"/>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7" name="Freeform 23">
            <a:extLst>
              <a:ext uri="{FF2B5EF4-FFF2-40B4-BE49-F238E27FC236}">
                <a16:creationId xmlns:a16="http://schemas.microsoft.com/office/drawing/2014/main" id="{A02926C5-5C34-4AD3-BEB4-79DED154770A}"/>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8" name="Freeform 23">
            <a:extLst>
              <a:ext uri="{FF2B5EF4-FFF2-40B4-BE49-F238E27FC236}">
                <a16:creationId xmlns:a16="http://schemas.microsoft.com/office/drawing/2014/main" id="{F44D46D3-1012-4D44-889A-80CB787738EF}"/>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9" name="Freeform 23">
            <a:extLst>
              <a:ext uri="{FF2B5EF4-FFF2-40B4-BE49-F238E27FC236}">
                <a16:creationId xmlns:a16="http://schemas.microsoft.com/office/drawing/2014/main" id="{9390817A-840D-44FC-BB0A-1C8D7CA848E7}"/>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0" name="Freeform 23">
            <a:extLst>
              <a:ext uri="{FF2B5EF4-FFF2-40B4-BE49-F238E27FC236}">
                <a16:creationId xmlns:a16="http://schemas.microsoft.com/office/drawing/2014/main" id="{5C5EDEDA-8EC8-4431-A180-23EEC466083D}"/>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1" name="Freeform 23">
            <a:extLst>
              <a:ext uri="{FF2B5EF4-FFF2-40B4-BE49-F238E27FC236}">
                <a16:creationId xmlns:a16="http://schemas.microsoft.com/office/drawing/2014/main" id="{11B7F791-477A-4D1F-A2B8-1CF5A88D095F}"/>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2" name="Freeform 23">
            <a:extLst>
              <a:ext uri="{FF2B5EF4-FFF2-40B4-BE49-F238E27FC236}">
                <a16:creationId xmlns:a16="http://schemas.microsoft.com/office/drawing/2014/main" id="{7A718DA8-7AA5-4714-8BFB-A04AB4F56113}"/>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3" name="Freeform 23">
            <a:extLst>
              <a:ext uri="{FF2B5EF4-FFF2-40B4-BE49-F238E27FC236}">
                <a16:creationId xmlns:a16="http://schemas.microsoft.com/office/drawing/2014/main" id="{9356F8EE-3C57-4756-AA8E-E8D4ED8A3D16}"/>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4" name="Freeform 23">
            <a:extLst>
              <a:ext uri="{FF2B5EF4-FFF2-40B4-BE49-F238E27FC236}">
                <a16:creationId xmlns:a16="http://schemas.microsoft.com/office/drawing/2014/main" id="{D6F1179A-5C16-41D3-B622-F719EF1DE7D2}"/>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5" name="Freeform 23">
            <a:extLst>
              <a:ext uri="{FF2B5EF4-FFF2-40B4-BE49-F238E27FC236}">
                <a16:creationId xmlns:a16="http://schemas.microsoft.com/office/drawing/2014/main" id="{27B5771B-BF25-479E-8EBA-09627CB5874D}"/>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6" name="Freeform 23">
            <a:extLst>
              <a:ext uri="{FF2B5EF4-FFF2-40B4-BE49-F238E27FC236}">
                <a16:creationId xmlns:a16="http://schemas.microsoft.com/office/drawing/2014/main" id="{970BDC1A-A72C-45D8-803C-35D27E3E469B}"/>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7" name="Freeform 23">
            <a:extLst>
              <a:ext uri="{FF2B5EF4-FFF2-40B4-BE49-F238E27FC236}">
                <a16:creationId xmlns:a16="http://schemas.microsoft.com/office/drawing/2014/main" id="{132AE99E-9BD2-43BD-A574-C2B906C74DD7}"/>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8" name="Freeform 23">
            <a:extLst>
              <a:ext uri="{FF2B5EF4-FFF2-40B4-BE49-F238E27FC236}">
                <a16:creationId xmlns:a16="http://schemas.microsoft.com/office/drawing/2014/main" id="{5DF0E50D-2FD5-4720-A0A7-F824437196CE}"/>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9" name="Freeform 23">
            <a:extLst>
              <a:ext uri="{FF2B5EF4-FFF2-40B4-BE49-F238E27FC236}">
                <a16:creationId xmlns:a16="http://schemas.microsoft.com/office/drawing/2014/main" id="{07C6BD20-A783-493F-B6FF-40D47655B3F0}"/>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0" name="Freeform 23">
            <a:extLst>
              <a:ext uri="{FF2B5EF4-FFF2-40B4-BE49-F238E27FC236}">
                <a16:creationId xmlns:a16="http://schemas.microsoft.com/office/drawing/2014/main" id="{3B1544C8-0E5F-4AB0-B8D7-C95654082097}"/>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1" name="Freeform 23">
            <a:extLst>
              <a:ext uri="{FF2B5EF4-FFF2-40B4-BE49-F238E27FC236}">
                <a16:creationId xmlns:a16="http://schemas.microsoft.com/office/drawing/2014/main" id="{E021B5B3-4D36-46BA-8445-9F13C2195DB9}"/>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2" name="Freeform 23">
            <a:extLst>
              <a:ext uri="{FF2B5EF4-FFF2-40B4-BE49-F238E27FC236}">
                <a16:creationId xmlns:a16="http://schemas.microsoft.com/office/drawing/2014/main" id="{6FBA15C8-6824-4DFB-AC78-84E1437BE90D}"/>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3" name="Freeform 23">
            <a:extLst>
              <a:ext uri="{FF2B5EF4-FFF2-40B4-BE49-F238E27FC236}">
                <a16:creationId xmlns:a16="http://schemas.microsoft.com/office/drawing/2014/main" id="{A77E9E5F-46DE-4B01-B79F-AC39C521A85C}"/>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4" name="Freeform 23">
            <a:extLst>
              <a:ext uri="{FF2B5EF4-FFF2-40B4-BE49-F238E27FC236}">
                <a16:creationId xmlns:a16="http://schemas.microsoft.com/office/drawing/2014/main" id="{67D04F3B-5B26-4213-A55C-8AECE28994D8}"/>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5" name="Freeform 23">
            <a:extLst>
              <a:ext uri="{FF2B5EF4-FFF2-40B4-BE49-F238E27FC236}">
                <a16:creationId xmlns:a16="http://schemas.microsoft.com/office/drawing/2014/main" id="{45B1F76D-351E-4ADB-B517-F6FA65D10795}"/>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6" name="Freeform 23">
            <a:extLst>
              <a:ext uri="{FF2B5EF4-FFF2-40B4-BE49-F238E27FC236}">
                <a16:creationId xmlns:a16="http://schemas.microsoft.com/office/drawing/2014/main" id="{DD1E17E9-399E-4F51-9F17-5E78F5CFE352}"/>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7" name="Freeform 23">
            <a:extLst>
              <a:ext uri="{FF2B5EF4-FFF2-40B4-BE49-F238E27FC236}">
                <a16:creationId xmlns:a16="http://schemas.microsoft.com/office/drawing/2014/main" id="{61EDECD4-CD25-44A5-8E00-82DC6DD0567C}"/>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8" name="Freeform 23">
            <a:extLst>
              <a:ext uri="{FF2B5EF4-FFF2-40B4-BE49-F238E27FC236}">
                <a16:creationId xmlns:a16="http://schemas.microsoft.com/office/drawing/2014/main" id="{96A638FE-D16A-43C6-9ED5-B651BC3B7D5B}"/>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9" name="Freeform 23">
            <a:extLst>
              <a:ext uri="{FF2B5EF4-FFF2-40B4-BE49-F238E27FC236}">
                <a16:creationId xmlns:a16="http://schemas.microsoft.com/office/drawing/2014/main" id="{872483B4-58C7-4488-B120-FD6E5CAD92C8}"/>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0" name="Freeform 23">
            <a:extLst>
              <a:ext uri="{FF2B5EF4-FFF2-40B4-BE49-F238E27FC236}">
                <a16:creationId xmlns:a16="http://schemas.microsoft.com/office/drawing/2014/main" id="{9E454912-BC86-4077-B4A7-57508942A2C3}"/>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1" name="Freeform 23">
            <a:extLst>
              <a:ext uri="{FF2B5EF4-FFF2-40B4-BE49-F238E27FC236}">
                <a16:creationId xmlns:a16="http://schemas.microsoft.com/office/drawing/2014/main" id="{5F1534B2-A4F1-4054-B285-B8B7DD9DDBEA}"/>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2" name="Freeform 23">
            <a:extLst>
              <a:ext uri="{FF2B5EF4-FFF2-40B4-BE49-F238E27FC236}">
                <a16:creationId xmlns:a16="http://schemas.microsoft.com/office/drawing/2014/main" id="{A31B31E9-CA7E-430C-A76C-3347B5AAA507}"/>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3" name="Freeform 23">
            <a:extLst>
              <a:ext uri="{FF2B5EF4-FFF2-40B4-BE49-F238E27FC236}">
                <a16:creationId xmlns:a16="http://schemas.microsoft.com/office/drawing/2014/main" id="{A35E308B-DBCC-4E5D-BE05-966C364B4780}"/>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4" name="Freeform 23">
            <a:extLst>
              <a:ext uri="{FF2B5EF4-FFF2-40B4-BE49-F238E27FC236}">
                <a16:creationId xmlns:a16="http://schemas.microsoft.com/office/drawing/2014/main" id="{1D78479C-D7A1-4FF0-8D40-8D5FDA06FF33}"/>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5" name="Freeform 23">
            <a:extLst>
              <a:ext uri="{FF2B5EF4-FFF2-40B4-BE49-F238E27FC236}">
                <a16:creationId xmlns:a16="http://schemas.microsoft.com/office/drawing/2014/main" id="{3BB6D204-EF8F-44BE-ABB9-89FE0FC6A4F3}"/>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6" name="Freeform 23">
            <a:extLst>
              <a:ext uri="{FF2B5EF4-FFF2-40B4-BE49-F238E27FC236}">
                <a16:creationId xmlns:a16="http://schemas.microsoft.com/office/drawing/2014/main" id="{4517DA0A-B925-4E52-B63D-4B24940238D2}"/>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7" name="Freeform 23">
            <a:extLst>
              <a:ext uri="{FF2B5EF4-FFF2-40B4-BE49-F238E27FC236}">
                <a16:creationId xmlns:a16="http://schemas.microsoft.com/office/drawing/2014/main" id="{14102FA1-7631-46C7-8068-ECEF17FB88AA}"/>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8" name="Freeform 23">
            <a:extLst>
              <a:ext uri="{FF2B5EF4-FFF2-40B4-BE49-F238E27FC236}">
                <a16:creationId xmlns:a16="http://schemas.microsoft.com/office/drawing/2014/main" id="{9ACCE28B-0A4C-46C3-B7EA-B8720B86C271}"/>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9" name="Freeform 23">
            <a:extLst>
              <a:ext uri="{FF2B5EF4-FFF2-40B4-BE49-F238E27FC236}">
                <a16:creationId xmlns:a16="http://schemas.microsoft.com/office/drawing/2014/main" id="{9284D2E9-2BAF-48E6-BA18-435BB8122BAE}"/>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20" name="Freeform 23">
            <a:extLst>
              <a:ext uri="{FF2B5EF4-FFF2-40B4-BE49-F238E27FC236}">
                <a16:creationId xmlns:a16="http://schemas.microsoft.com/office/drawing/2014/main" id="{C89C382C-17E1-4566-9ACF-05FC0B911FAD}"/>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7410" name="矩形 4"/>
          <p:cNvSpPr>
            <a:spLocks noChangeArrowheads="1"/>
          </p:cNvSpPr>
          <p:nvPr/>
        </p:nvSpPr>
        <p:spPr bwMode="auto">
          <a:xfrm>
            <a:off x="1055440" y="1474876"/>
            <a:ext cx="9793088" cy="3970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nSpc>
                <a:spcPct val="150000"/>
              </a:lnSpc>
              <a:buFontTx/>
              <a:buNone/>
            </a:pPr>
            <a:r>
              <a:rPr lang="en-US" altLang="zh-CN" sz="2800" dirty="0">
                <a:latin typeface="微软雅黑" pitchFamily="34" charset="-122"/>
                <a:ea typeface="微软雅黑" pitchFamily="34" charset="-122"/>
                <a:cs typeface="Times New Roman" pitchFamily="18" charset="0"/>
              </a:rPr>
              <a:t>4.</a:t>
            </a:r>
            <a:r>
              <a:rPr lang="zh-CN" altLang="en-US" sz="2800" dirty="0">
                <a:latin typeface="微软雅黑" pitchFamily="34" charset="-122"/>
                <a:ea typeface="微软雅黑" pitchFamily="34" charset="-122"/>
                <a:cs typeface="Times New Roman" pitchFamily="18" charset="0"/>
              </a:rPr>
              <a:t>公共汽车在平直的公路上匀速行驶，站在车里的人在水平方向上（　   ）</a:t>
            </a:r>
          </a:p>
          <a:p>
            <a:pPr>
              <a:lnSpc>
                <a:spcPct val="150000"/>
              </a:lnSpc>
              <a:buFontTx/>
              <a:buNone/>
            </a:pPr>
            <a:r>
              <a:rPr lang="en-US" altLang="zh-CN" sz="2800" dirty="0">
                <a:latin typeface="微软雅黑" pitchFamily="34" charset="-122"/>
                <a:ea typeface="微软雅黑" pitchFamily="34" charset="-122"/>
                <a:cs typeface="Times New Roman" pitchFamily="18" charset="0"/>
              </a:rPr>
              <a:t>A.</a:t>
            </a:r>
            <a:r>
              <a:rPr lang="zh-CN" altLang="en-US" sz="2800" dirty="0">
                <a:latin typeface="微软雅黑" pitchFamily="34" charset="-122"/>
                <a:ea typeface="微软雅黑" pitchFamily="34" charset="-122"/>
                <a:cs typeface="Times New Roman" pitchFamily="18" charset="0"/>
              </a:rPr>
              <a:t>受到向前的摩擦力            </a:t>
            </a:r>
          </a:p>
          <a:p>
            <a:pPr>
              <a:lnSpc>
                <a:spcPct val="150000"/>
              </a:lnSpc>
              <a:buFontTx/>
              <a:buNone/>
            </a:pPr>
            <a:r>
              <a:rPr lang="en-US" altLang="zh-CN" sz="2800" dirty="0">
                <a:latin typeface="微软雅黑" pitchFamily="34" charset="-122"/>
                <a:ea typeface="微软雅黑" pitchFamily="34" charset="-122"/>
                <a:cs typeface="Times New Roman" pitchFamily="18" charset="0"/>
              </a:rPr>
              <a:t>B.</a:t>
            </a:r>
            <a:r>
              <a:rPr lang="zh-CN" altLang="en-US" sz="2800" dirty="0">
                <a:latin typeface="微软雅黑" pitchFamily="34" charset="-122"/>
                <a:ea typeface="微软雅黑" pitchFamily="34" charset="-122"/>
                <a:cs typeface="Times New Roman" pitchFamily="18" charset="0"/>
              </a:rPr>
              <a:t>受到向后的摩擦力</a:t>
            </a:r>
          </a:p>
          <a:p>
            <a:pPr>
              <a:lnSpc>
                <a:spcPct val="150000"/>
              </a:lnSpc>
              <a:buFontTx/>
              <a:buNone/>
            </a:pPr>
            <a:r>
              <a:rPr lang="en-US" altLang="zh-CN" sz="2800" dirty="0">
                <a:latin typeface="微软雅黑" pitchFamily="34" charset="-122"/>
                <a:ea typeface="微软雅黑" pitchFamily="34" charset="-122"/>
                <a:cs typeface="Times New Roman" pitchFamily="18" charset="0"/>
              </a:rPr>
              <a:t>C.</a:t>
            </a:r>
            <a:r>
              <a:rPr lang="zh-CN" altLang="en-US" sz="2800" dirty="0">
                <a:latin typeface="微软雅黑" pitchFamily="34" charset="-122"/>
                <a:ea typeface="微软雅黑" pitchFamily="34" charset="-122"/>
                <a:cs typeface="Times New Roman" pitchFamily="18" charset="0"/>
              </a:rPr>
              <a:t>受到汽车对它的牵引力　</a:t>
            </a:r>
          </a:p>
          <a:p>
            <a:pPr>
              <a:lnSpc>
                <a:spcPct val="150000"/>
              </a:lnSpc>
              <a:buFontTx/>
              <a:buNone/>
            </a:pPr>
            <a:r>
              <a:rPr lang="en-US" altLang="zh-CN" sz="2800" dirty="0">
                <a:latin typeface="微软雅黑" pitchFamily="34" charset="-122"/>
                <a:ea typeface="微软雅黑" pitchFamily="34" charset="-122"/>
                <a:cs typeface="Times New Roman" pitchFamily="18" charset="0"/>
              </a:rPr>
              <a:t>D.</a:t>
            </a:r>
            <a:r>
              <a:rPr lang="zh-CN" altLang="en-US" sz="2800" dirty="0">
                <a:latin typeface="微软雅黑" pitchFamily="34" charset="-122"/>
                <a:ea typeface="微软雅黑" pitchFamily="34" charset="-122"/>
                <a:cs typeface="Times New Roman" pitchFamily="18" charset="0"/>
              </a:rPr>
              <a:t>不受力</a:t>
            </a:r>
          </a:p>
        </p:txBody>
      </p:sp>
      <p:sp>
        <p:nvSpPr>
          <p:cNvPr id="7" name="TextBox 6"/>
          <p:cNvSpPr txBox="1">
            <a:spLocks noChangeArrowheads="1"/>
          </p:cNvSpPr>
          <p:nvPr/>
        </p:nvSpPr>
        <p:spPr bwMode="auto">
          <a:xfrm>
            <a:off x="2351584" y="2276872"/>
            <a:ext cx="4550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r>
              <a:rPr lang="en-US" altLang="zh-CN" sz="2800" dirty="0">
                <a:solidFill>
                  <a:srgbClr val="F8081F"/>
                </a:solidFill>
                <a:latin typeface="微软雅黑" pitchFamily="34" charset="-122"/>
                <a:ea typeface="微软雅黑" pitchFamily="34" charset="-122"/>
              </a:rPr>
              <a:t>D</a:t>
            </a:r>
            <a:endParaRPr lang="zh-CN" altLang="en-US" sz="2800" dirty="0">
              <a:solidFill>
                <a:srgbClr val="F8081F"/>
              </a:solidFill>
              <a:latin typeface="微软雅黑" pitchFamily="34" charset="-122"/>
              <a:ea typeface="微软雅黑" pitchFamily="34" charset="-122"/>
            </a:endParaRPr>
          </a:p>
        </p:txBody>
      </p:sp>
    </p:spTree>
    <p:extLst>
      <p:ext uri="{BB962C8B-B14F-4D97-AF65-F5344CB8AC3E}">
        <p14:creationId xmlns:p14="http://schemas.microsoft.com/office/powerpoint/2010/main" val="23652338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1055440" y="1010671"/>
            <a:ext cx="10801200" cy="3247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nSpc>
                <a:spcPct val="150000"/>
              </a:lnSpc>
              <a:buFontTx/>
              <a:buNone/>
            </a:pPr>
            <a:r>
              <a:rPr lang="en-US" altLang="zh-CN" sz="2800" dirty="0">
                <a:latin typeface="微软雅黑" pitchFamily="34" charset="-122"/>
                <a:ea typeface="微软雅黑" pitchFamily="34" charset="-122"/>
                <a:cs typeface="Times New Roman" pitchFamily="18" charset="0"/>
              </a:rPr>
              <a:t>5.</a:t>
            </a:r>
            <a:r>
              <a:rPr lang="zh-CN" altLang="en-US" sz="2800" dirty="0">
                <a:latin typeface="微软雅黑" pitchFamily="34" charset="-122"/>
                <a:ea typeface="微软雅黑" pitchFamily="34" charset="-122"/>
                <a:cs typeface="Times New Roman" pitchFamily="18" charset="0"/>
              </a:rPr>
              <a:t>如图甲所示，完全相同的</a:t>
            </a:r>
            <a:r>
              <a:rPr lang="en-US" altLang="zh-CN" sz="2800" dirty="0">
                <a:latin typeface="微软雅黑" pitchFamily="34" charset="-122"/>
                <a:ea typeface="微软雅黑" pitchFamily="34" charset="-122"/>
                <a:cs typeface="Times New Roman" pitchFamily="18" charset="0"/>
              </a:rPr>
              <a:t>A</a:t>
            </a:r>
            <a:r>
              <a:rPr lang="zh-CN" altLang="en-US" sz="2800" dirty="0">
                <a:latin typeface="微软雅黑" pitchFamily="34" charset="-122"/>
                <a:ea typeface="微软雅黑" pitchFamily="34" charset="-122"/>
                <a:cs typeface="Times New Roman" pitchFamily="18" charset="0"/>
              </a:rPr>
              <a:t>、</a:t>
            </a:r>
            <a:r>
              <a:rPr lang="en-US" altLang="zh-CN" sz="2800" dirty="0">
                <a:latin typeface="微软雅黑" pitchFamily="34" charset="-122"/>
                <a:ea typeface="微软雅黑" pitchFamily="34" charset="-122"/>
                <a:cs typeface="Times New Roman" pitchFamily="18" charset="0"/>
              </a:rPr>
              <a:t>B</a:t>
            </a:r>
            <a:r>
              <a:rPr lang="zh-CN" altLang="en-US" sz="2800" dirty="0">
                <a:latin typeface="微软雅黑" pitchFamily="34" charset="-122"/>
                <a:ea typeface="微软雅黑" pitchFamily="34" charset="-122"/>
                <a:cs typeface="Times New Roman" pitchFamily="18" charset="0"/>
              </a:rPr>
              <a:t>两物块重</a:t>
            </a:r>
            <a:r>
              <a:rPr lang="en-US" altLang="zh-CN" sz="2800" dirty="0">
                <a:latin typeface="微软雅黑" pitchFamily="34" charset="-122"/>
                <a:ea typeface="微软雅黑" pitchFamily="34" charset="-122"/>
                <a:cs typeface="Times New Roman" pitchFamily="18" charset="0"/>
              </a:rPr>
              <a:t>100N</a:t>
            </a:r>
            <a:r>
              <a:rPr lang="zh-CN" altLang="en-US" sz="2800" dirty="0">
                <a:latin typeface="微软雅黑" pitchFamily="34" charset="-122"/>
                <a:ea typeface="微软雅黑" pitchFamily="34" charset="-122"/>
                <a:cs typeface="Times New Roman" pitchFamily="18" charset="0"/>
              </a:rPr>
              <a:t>，把它们叠放在水平桌面上，用</a:t>
            </a:r>
            <a:r>
              <a:rPr lang="en-US" altLang="zh-CN" sz="2800" dirty="0">
                <a:latin typeface="微软雅黑" pitchFamily="34" charset="-122"/>
                <a:ea typeface="微软雅黑" pitchFamily="34" charset="-122"/>
                <a:cs typeface="Times New Roman" pitchFamily="18" charset="0"/>
              </a:rPr>
              <a:t>F</a:t>
            </a:r>
            <a:r>
              <a:rPr lang="en-US" altLang="zh-CN" sz="2800" baseline="-25000" dirty="0">
                <a:latin typeface="微软雅黑" pitchFamily="34" charset="-122"/>
                <a:ea typeface="微软雅黑" pitchFamily="34" charset="-122"/>
                <a:cs typeface="Times New Roman" pitchFamily="18" charset="0"/>
              </a:rPr>
              <a:t>1</a:t>
            </a:r>
            <a:r>
              <a:rPr lang="zh-CN" altLang="en-US" sz="2800" dirty="0">
                <a:latin typeface="微软雅黑" pitchFamily="34" charset="-122"/>
                <a:ea typeface="微软雅黑" pitchFamily="34" charset="-122"/>
                <a:cs typeface="Times New Roman" pitchFamily="18" charset="0"/>
              </a:rPr>
              <a:t>＝</a:t>
            </a:r>
            <a:r>
              <a:rPr lang="en-US" altLang="zh-CN" sz="2800" dirty="0">
                <a:latin typeface="微软雅黑" pitchFamily="34" charset="-122"/>
                <a:ea typeface="微软雅黑" pitchFamily="34" charset="-122"/>
                <a:cs typeface="Times New Roman" pitchFamily="18" charset="0"/>
              </a:rPr>
              <a:t>50N</a:t>
            </a:r>
            <a:r>
              <a:rPr lang="zh-CN" altLang="en-US" sz="2800" dirty="0">
                <a:latin typeface="微软雅黑" pitchFamily="34" charset="-122"/>
                <a:ea typeface="微软雅黑" pitchFamily="34" charset="-122"/>
                <a:cs typeface="Times New Roman" pitchFamily="18" charset="0"/>
              </a:rPr>
              <a:t>的水平力作用在</a:t>
            </a:r>
            <a:r>
              <a:rPr lang="en-US" altLang="zh-CN" sz="2800" dirty="0">
                <a:latin typeface="微软雅黑" pitchFamily="34" charset="-122"/>
                <a:ea typeface="微软雅黑" pitchFamily="34" charset="-122"/>
                <a:cs typeface="Times New Roman" pitchFamily="18" charset="0"/>
              </a:rPr>
              <a:t>B</a:t>
            </a:r>
            <a:r>
              <a:rPr lang="zh-CN" altLang="en-US" sz="2800" dirty="0">
                <a:latin typeface="微软雅黑" pitchFamily="34" charset="-122"/>
                <a:ea typeface="微软雅黑" pitchFamily="34" charset="-122"/>
                <a:cs typeface="Times New Roman" pitchFamily="18" charset="0"/>
              </a:rPr>
              <a:t>物块上，</a:t>
            </a:r>
            <a:r>
              <a:rPr lang="en-US" altLang="zh-CN" sz="2800" dirty="0">
                <a:latin typeface="微软雅黑" pitchFamily="34" charset="-122"/>
                <a:ea typeface="微软雅黑" pitchFamily="34" charset="-122"/>
                <a:cs typeface="Times New Roman" pitchFamily="18" charset="0"/>
              </a:rPr>
              <a:t>A</a:t>
            </a:r>
            <a:r>
              <a:rPr lang="zh-CN" altLang="en-US" sz="2800" dirty="0">
                <a:latin typeface="微软雅黑" pitchFamily="34" charset="-122"/>
                <a:ea typeface="微软雅黑" pitchFamily="34" charset="-122"/>
                <a:cs typeface="Times New Roman" pitchFamily="18" charset="0"/>
              </a:rPr>
              <a:t>、</a:t>
            </a:r>
            <a:r>
              <a:rPr lang="en-US" altLang="zh-CN" sz="2800" dirty="0">
                <a:latin typeface="微软雅黑" pitchFamily="34" charset="-122"/>
                <a:ea typeface="微软雅黑" pitchFamily="34" charset="-122"/>
                <a:cs typeface="Times New Roman" pitchFamily="18" charset="0"/>
              </a:rPr>
              <a:t>B</a:t>
            </a:r>
            <a:r>
              <a:rPr lang="zh-CN" altLang="en-US" sz="2800" dirty="0">
                <a:latin typeface="微软雅黑" pitchFamily="34" charset="-122"/>
                <a:ea typeface="微软雅黑" pitchFamily="34" charset="-122"/>
                <a:cs typeface="Times New Roman" pitchFamily="18" charset="0"/>
              </a:rPr>
              <a:t>一起做匀速直线运动，此时</a:t>
            </a:r>
            <a:r>
              <a:rPr lang="en-US" altLang="zh-CN" sz="2800" dirty="0">
                <a:latin typeface="微软雅黑" pitchFamily="34" charset="-122"/>
                <a:ea typeface="微软雅黑" pitchFamily="34" charset="-122"/>
                <a:cs typeface="Times New Roman" pitchFamily="18" charset="0"/>
              </a:rPr>
              <a:t>B</a:t>
            </a:r>
            <a:r>
              <a:rPr lang="zh-CN" altLang="en-US" sz="2800" dirty="0">
                <a:latin typeface="微软雅黑" pitchFamily="34" charset="-122"/>
                <a:ea typeface="微软雅黑" pitchFamily="34" charset="-122"/>
                <a:cs typeface="Times New Roman" pitchFamily="18" charset="0"/>
              </a:rPr>
              <a:t>物块所受的摩擦力为</a:t>
            </a:r>
            <a:r>
              <a:rPr lang="zh-CN" altLang="en-US" sz="2800" u="sng" dirty="0">
                <a:latin typeface="微软雅黑" pitchFamily="34" charset="-122"/>
                <a:ea typeface="微软雅黑" pitchFamily="34" charset="-122"/>
                <a:cs typeface="Times New Roman" pitchFamily="18" charset="0"/>
              </a:rPr>
              <a:t>　   　</a:t>
            </a:r>
            <a:r>
              <a:rPr lang="en-US" altLang="zh-CN" sz="2800" dirty="0">
                <a:latin typeface="微软雅黑" pitchFamily="34" charset="-122"/>
                <a:ea typeface="微软雅黑" pitchFamily="34" charset="-122"/>
                <a:cs typeface="Times New Roman" pitchFamily="18" charset="0"/>
              </a:rPr>
              <a:t>N</a:t>
            </a:r>
            <a:r>
              <a:rPr lang="zh-CN" altLang="en-US" sz="2800" dirty="0">
                <a:latin typeface="微软雅黑" pitchFamily="34" charset="-122"/>
                <a:ea typeface="微软雅黑" pitchFamily="34" charset="-122"/>
                <a:cs typeface="Times New Roman" pitchFamily="18" charset="0"/>
              </a:rPr>
              <a:t>；若将它们叠放在水平地面上，用</a:t>
            </a:r>
            <a:r>
              <a:rPr lang="en-US" altLang="zh-CN" sz="2800" dirty="0">
                <a:latin typeface="微软雅黑" pitchFamily="34" charset="-122"/>
                <a:ea typeface="微软雅黑" pitchFamily="34" charset="-122"/>
                <a:cs typeface="Times New Roman" pitchFamily="18" charset="0"/>
              </a:rPr>
              <a:t>F</a:t>
            </a:r>
            <a:r>
              <a:rPr lang="en-US" altLang="zh-CN" sz="2800" baseline="-25000" dirty="0">
                <a:latin typeface="微软雅黑" pitchFamily="34" charset="-122"/>
                <a:ea typeface="微软雅黑" pitchFamily="34" charset="-122"/>
                <a:cs typeface="Times New Roman" pitchFamily="18" charset="0"/>
              </a:rPr>
              <a:t>2</a:t>
            </a:r>
            <a:r>
              <a:rPr lang="zh-CN" altLang="en-US" sz="2800" dirty="0">
                <a:latin typeface="微软雅黑" pitchFamily="34" charset="-122"/>
                <a:ea typeface="微软雅黑" pitchFamily="34" charset="-122"/>
                <a:cs typeface="Times New Roman" pitchFamily="18" charset="0"/>
              </a:rPr>
              <a:t>＝</a:t>
            </a:r>
            <a:r>
              <a:rPr lang="en-US" altLang="zh-CN" sz="2800" dirty="0">
                <a:latin typeface="微软雅黑" pitchFamily="34" charset="-122"/>
                <a:ea typeface="微软雅黑" pitchFamily="34" charset="-122"/>
                <a:cs typeface="Times New Roman" pitchFamily="18" charset="0"/>
              </a:rPr>
              <a:t>80N</a:t>
            </a:r>
            <a:r>
              <a:rPr lang="zh-CN" altLang="en-US" sz="2800" dirty="0">
                <a:latin typeface="微软雅黑" pitchFamily="34" charset="-122"/>
                <a:ea typeface="微软雅黑" pitchFamily="34" charset="-122"/>
                <a:cs typeface="Times New Roman" pitchFamily="18" charset="0"/>
              </a:rPr>
              <a:t>的水平力按如图乙所示作用在</a:t>
            </a:r>
            <a:r>
              <a:rPr lang="en-US" altLang="zh-CN" sz="2800" dirty="0">
                <a:latin typeface="微软雅黑" pitchFamily="34" charset="-122"/>
                <a:ea typeface="微软雅黑" pitchFamily="34" charset="-122"/>
                <a:cs typeface="Times New Roman" pitchFamily="18" charset="0"/>
              </a:rPr>
              <a:t>A</a:t>
            </a:r>
            <a:r>
              <a:rPr lang="zh-CN" altLang="en-US" sz="2800" dirty="0">
                <a:latin typeface="微软雅黑" pitchFamily="34" charset="-122"/>
                <a:ea typeface="微软雅黑" pitchFamily="34" charset="-122"/>
                <a:cs typeface="Times New Roman" pitchFamily="18" charset="0"/>
              </a:rPr>
              <a:t>物块上，它们一起做匀速直线运动，则</a:t>
            </a:r>
            <a:r>
              <a:rPr lang="en-US" altLang="zh-CN" sz="2800" dirty="0">
                <a:latin typeface="微软雅黑" pitchFamily="34" charset="-122"/>
                <a:ea typeface="微软雅黑" pitchFamily="34" charset="-122"/>
                <a:cs typeface="Times New Roman" pitchFamily="18" charset="0"/>
              </a:rPr>
              <a:t>B</a:t>
            </a:r>
            <a:r>
              <a:rPr lang="zh-CN" altLang="en-US" sz="2800" dirty="0">
                <a:latin typeface="微软雅黑" pitchFamily="34" charset="-122"/>
                <a:ea typeface="微软雅黑" pitchFamily="34" charset="-122"/>
                <a:cs typeface="Times New Roman" pitchFamily="18" charset="0"/>
              </a:rPr>
              <a:t>物块所受的摩擦力为</a:t>
            </a:r>
            <a:r>
              <a:rPr lang="zh-CN" altLang="en-US" sz="2800" u="sng" dirty="0">
                <a:latin typeface="微软雅黑" pitchFamily="34" charset="-122"/>
                <a:ea typeface="微软雅黑" pitchFamily="34" charset="-122"/>
                <a:cs typeface="Times New Roman" pitchFamily="18" charset="0"/>
              </a:rPr>
              <a:t>　   　</a:t>
            </a:r>
            <a:r>
              <a:rPr lang="zh-CN" altLang="en-US" sz="2800" dirty="0">
                <a:latin typeface="微软雅黑" pitchFamily="34" charset="-122"/>
                <a:ea typeface="微软雅黑" pitchFamily="34" charset="-122"/>
                <a:cs typeface="Times New Roman" pitchFamily="18" charset="0"/>
              </a:rPr>
              <a:t>。</a:t>
            </a:r>
          </a:p>
        </p:txBody>
      </p:sp>
      <p:pic>
        <p:nvPicPr>
          <p:cNvPr id="3073" name="图片24" descr="菁优网：http://www.jyeoo.com"/>
          <p:cNvPicPr>
            <a:picLocks noChangeAspect="1" noChangeArrowheads="1"/>
          </p:cNvPicPr>
          <p:nvPr/>
        </p:nvPicPr>
        <p:blipFill>
          <a:blip r:embed="rId2">
            <a:grayscl/>
            <a:extLst>
              <a:ext uri="{BEBA8EAE-BF5A-486C-A8C5-ECC9F3942E4B}">
                <a14:imgProps xmlns:a14="http://schemas.microsoft.com/office/drawing/2010/main">
                  <a14:imgLayer r:embed="rId3">
                    <a14:imgEffect>
                      <a14:colorTemperature colorTemp="11200"/>
                    </a14:imgEffect>
                    <a14:imgEffect>
                      <a14:saturation sat="33000"/>
                    </a14:imgEffect>
                  </a14:imgLayer>
                </a14:imgProps>
              </a:ext>
              <a:ext uri="{28A0092B-C50C-407E-A947-70E740481C1C}">
                <a14:useLocalDpi xmlns:a14="http://schemas.microsoft.com/office/drawing/2010/main" val="0"/>
              </a:ext>
            </a:extLst>
          </a:blip>
          <a:srcRect/>
          <a:stretch>
            <a:fillRect/>
          </a:stretch>
        </p:blipFill>
        <p:spPr bwMode="auto">
          <a:xfrm>
            <a:off x="3503712" y="4509120"/>
            <a:ext cx="4104456" cy="172178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br>
              <a:rPr kumimoji="0" lang="en-US" altLang="zh-CN" sz="1000" b="0" i="0" u="none" strike="noStrike" cap="none" normalizeH="0" baseline="0">
                <a:ln>
                  <a:noFill/>
                </a:ln>
                <a:solidFill>
                  <a:schemeClr val="tx1"/>
                </a:solidFill>
                <a:effectLst/>
                <a:latin typeface="Calibri" pitchFamily="34" charset="0"/>
                <a:ea typeface="宋体" pitchFamily="2" charset="-122"/>
                <a:cs typeface="Times New Roman" pitchFamily="18" charset="0"/>
              </a:rPr>
            </a:br>
            <a:endParaRPr kumimoji="0" lang="en-US" altLang="zh-CN" sz="800" b="0" i="0" u="none" strike="noStrike" cap="none" normalizeH="0" baseline="0">
              <a:ln>
                <a:noFill/>
              </a:ln>
              <a:solidFill>
                <a:schemeClr val="tx1"/>
              </a:solidFill>
              <a:effectLst/>
              <a:latin typeface="Arial" pitchFamily="34" charset="0"/>
              <a:ea typeface="宋体" pitchFamily="2" charset="-122"/>
              <a:cs typeface="宋体" pitchFamily="2" charset="-122"/>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zh-CN" sz="1800" b="0" i="0" u="none" strike="noStrike" cap="none" normalizeH="0" baseline="0">
              <a:ln>
                <a:noFill/>
              </a:ln>
              <a:solidFill>
                <a:schemeClr val="tx1"/>
              </a:solidFill>
              <a:effectLst/>
              <a:latin typeface="Arial" pitchFamily="34" charset="0"/>
              <a:ea typeface="宋体" pitchFamily="2" charset="-122"/>
              <a:cs typeface="宋体" pitchFamily="2" charset="-122"/>
            </a:endParaRPr>
          </a:p>
        </p:txBody>
      </p:sp>
      <p:sp>
        <p:nvSpPr>
          <p:cNvPr id="5" name="TextBox 4"/>
          <p:cNvSpPr txBox="1"/>
          <p:nvPr/>
        </p:nvSpPr>
        <p:spPr>
          <a:xfrm>
            <a:off x="6744072" y="2265278"/>
            <a:ext cx="815307" cy="73866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defPPr>
              <a:defRPr lang="zh-CN"/>
            </a:defPPr>
            <a:lvl1pPr indent="173038">
              <a:lnSpc>
                <a:spcPct val="150000"/>
              </a:lnSpc>
              <a:buFontTx/>
              <a:buNone/>
              <a:defRPr sz="2800">
                <a:latin typeface="微软雅黑" pitchFamily="34" charset="-122"/>
                <a:ea typeface="微软雅黑" pitchFamily="34" charset="-122"/>
                <a:cs typeface="Times New Roman" pitchFamily="18" charset="0"/>
              </a:defRPr>
            </a:lvl1pPr>
          </a:lstStyle>
          <a:p>
            <a:r>
              <a:rPr lang="en-US" altLang="zh-CN" dirty="0">
                <a:solidFill>
                  <a:srgbClr val="FF0000"/>
                </a:solidFill>
              </a:rPr>
              <a:t>50</a:t>
            </a:r>
            <a:endParaRPr lang="zh-CN" altLang="en-US" dirty="0">
              <a:solidFill>
                <a:srgbClr val="FF0000"/>
              </a:solidFill>
            </a:endParaRPr>
          </a:p>
        </p:txBody>
      </p:sp>
      <p:sp>
        <p:nvSpPr>
          <p:cNvPr id="6" name="TextBox 5"/>
          <p:cNvSpPr txBox="1"/>
          <p:nvPr/>
        </p:nvSpPr>
        <p:spPr>
          <a:xfrm>
            <a:off x="8207452" y="3573016"/>
            <a:ext cx="576064" cy="662554"/>
          </a:xfrm>
          <a:prstGeom prst="rect">
            <a:avLst/>
          </a:prstGeom>
          <a:noFill/>
          <a:ln>
            <a:noFill/>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defPPr>
              <a:defRPr lang="zh-CN"/>
            </a:defPPr>
            <a:lvl1pPr indent="173038">
              <a:lnSpc>
                <a:spcPct val="150000"/>
              </a:lnSpc>
              <a:buFontTx/>
              <a:buNone/>
              <a:defRPr sz="2800">
                <a:latin typeface="微软雅黑" pitchFamily="34" charset="-122"/>
                <a:ea typeface="微软雅黑" pitchFamily="34" charset="-122"/>
                <a:cs typeface="Times New Roman" pitchFamily="18" charset="0"/>
              </a:defRPr>
            </a:lvl1pPr>
          </a:lstStyle>
          <a:p>
            <a:r>
              <a:rPr lang="en-US" altLang="zh-CN" dirty="0">
                <a:solidFill>
                  <a:srgbClr val="FF0000"/>
                </a:solidFill>
              </a:rPr>
              <a:t>0</a:t>
            </a:r>
            <a:endParaRPr lang="zh-CN" altLang="en-US" dirty="0">
              <a:solidFill>
                <a:srgbClr val="FF0000"/>
              </a:solidFill>
            </a:endParaRPr>
          </a:p>
        </p:txBody>
      </p:sp>
    </p:spTree>
    <p:extLst>
      <p:ext uri="{BB962C8B-B14F-4D97-AF65-F5344CB8AC3E}">
        <p14:creationId xmlns:p14="http://schemas.microsoft.com/office/powerpoint/2010/main" val="2005696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p:cNvSpPr>
            <a:spLocks noChangeArrowheads="1"/>
          </p:cNvSpPr>
          <p:nvPr/>
        </p:nvSpPr>
        <p:spPr bwMode="auto">
          <a:xfrm>
            <a:off x="868438" y="1249615"/>
            <a:ext cx="10801200" cy="203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nSpc>
                <a:spcPct val="150000"/>
              </a:lnSpc>
              <a:buFontTx/>
              <a:buNone/>
            </a:pPr>
            <a:r>
              <a:rPr lang="en-US" altLang="zh-CN" sz="2800" dirty="0">
                <a:latin typeface="微软雅黑" pitchFamily="34" charset="-122"/>
                <a:ea typeface="微软雅黑" pitchFamily="34" charset="-122"/>
                <a:cs typeface="Times New Roman" pitchFamily="18" charset="0"/>
              </a:rPr>
              <a:t>6.</a:t>
            </a:r>
            <a:r>
              <a:rPr lang="zh-CN" altLang="en-US" sz="2800" dirty="0">
                <a:latin typeface="微软雅黑" pitchFamily="34" charset="-122"/>
                <a:ea typeface="微软雅黑" pitchFamily="34" charset="-122"/>
                <a:cs typeface="Times New Roman" pitchFamily="18" charset="0"/>
              </a:rPr>
              <a:t>雨滴在高处由静止开始下落的过程中，受到的阻力小于重力，雨滴在某段时间内匀速直线下落。请在图中画出该段时间内雨滴的受力示意图。</a:t>
            </a:r>
          </a:p>
        </p:txBody>
      </p:sp>
      <p:sp>
        <p:nvSpPr>
          <p:cNvPr id="3" name="Rectangle 3"/>
          <p:cNvSpPr>
            <a:spLocks noChangeArrowheads="1"/>
          </p:cNvSpPr>
          <p:nvPr/>
        </p:nvSpPr>
        <p:spPr bwMode="auto">
          <a:xfrm>
            <a:off x="173038" y="140017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br>
              <a:rPr kumimoji="0" lang="en-US" altLang="zh-CN" sz="1000" b="0" i="0" u="none" strike="noStrike" cap="none" normalizeH="0" baseline="0">
                <a:ln>
                  <a:noFill/>
                </a:ln>
                <a:solidFill>
                  <a:schemeClr val="tx1"/>
                </a:solidFill>
                <a:effectLst/>
                <a:latin typeface="Calibri" pitchFamily="34" charset="0"/>
                <a:ea typeface="宋体" pitchFamily="2" charset="-122"/>
                <a:cs typeface="Times New Roman" pitchFamily="18" charset="0"/>
              </a:rPr>
            </a:br>
            <a:endParaRPr kumimoji="0" lang="en-US" altLang="zh-CN" sz="800" b="0" i="0" u="none" strike="noStrike" cap="none" normalizeH="0" baseline="0">
              <a:ln>
                <a:noFill/>
              </a:ln>
              <a:solidFill>
                <a:schemeClr val="tx1"/>
              </a:solidFill>
              <a:effectLst/>
              <a:latin typeface="Arial" pitchFamily="34" charset="0"/>
              <a:ea typeface="宋体" pitchFamily="2" charset="-122"/>
              <a:cs typeface="宋体" pitchFamily="2" charset="-122"/>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zh-CN" sz="1800" b="0" i="0" u="none" strike="noStrike" cap="none" normalizeH="0" baseline="0">
              <a:ln>
                <a:noFill/>
              </a:ln>
              <a:solidFill>
                <a:schemeClr val="tx1"/>
              </a:solidFill>
              <a:effectLst/>
              <a:latin typeface="Arial" pitchFamily="34" charset="0"/>
              <a:ea typeface="宋体" pitchFamily="2" charset="-122"/>
              <a:cs typeface="宋体" pitchFamily="2" charset="-122"/>
            </a:endParaRPr>
          </a:p>
        </p:txBody>
      </p:sp>
      <p:pic>
        <p:nvPicPr>
          <p:cNvPr id="7" name="图片 -2147482547" descr="C:\Documents and Settings\Administrator\桌面\2020山西物理9.2补单片\W500.tif"/>
          <p:cNvPicPr>
            <a:picLocks noChangeAspect="1"/>
          </p:cNvPicPr>
          <p:nvPr/>
        </p:nvPicPr>
        <p:blipFill>
          <a:blip r:embed="rId2" r:link="rId4">
            <a:extLst>
              <a:ext uri="{BEBA8EAE-BF5A-486C-A8C5-ECC9F3942E4B}">
                <a14:imgProps xmlns:a14="http://schemas.microsoft.com/office/drawing/2010/main">
                  <a14:imgLayer r:embed="rId3">
                    <a14:imgEffect>
                      <a14:backgroundRemoval t="0" b="100000" l="0" r="100000"/>
                    </a14:imgEffect>
                    <a14:imgEffect>
                      <a14:colorTemperature colorTemp="11200"/>
                    </a14:imgEffect>
                  </a14:imgLayer>
                </a14:imgProps>
              </a:ext>
            </a:extLst>
          </a:blip>
          <a:stretch>
            <a:fillRect/>
          </a:stretch>
        </p:blipFill>
        <p:spPr>
          <a:xfrm>
            <a:off x="5053965" y="3510915"/>
            <a:ext cx="1724025" cy="2220595"/>
          </a:xfrm>
          <a:prstGeom prst="rect">
            <a:avLst/>
          </a:prstGeom>
          <a:noFill/>
          <a:ln w="9525">
            <a:noFill/>
          </a:ln>
        </p:spPr>
      </p:pic>
      <p:cxnSp>
        <p:nvCxnSpPr>
          <p:cNvPr id="8" name="直接箭头连接符 7"/>
          <p:cNvCxnSpPr/>
          <p:nvPr/>
        </p:nvCxnSpPr>
        <p:spPr>
          <a:xfrm flipH="1">
            <a:off x="5915660" y="4808220"/>
            <a:ext cx="635" cy="1152000"/>
          </a:xfrm>
          <a:prstGeom prst="straightConnector1">
            <a:avLst/>
          </a:prstGeom>
          <a:ln w="28575" cmpd="sng">
            <a:solidFill>
              <a:srgbClr val="FF0000"/>
            </a:solidFill>
            <a:prstDash val="solid"/>
            <a:tailEnd type="triangle"/>
          </a:ln>
        </p:spPr>
        <p:style>
          <a:lnRef idx="1">
            <a:schemeClr val="accent1"/>
          </a:lnRef>
          <a:fillRef idx="0">
            <a:schemeClr val="accent1"/>
          </a:fillRef>
          <a:effectRef idx="0">
            <a:schemeClr val="accent1"/>
          </a:effectRef>
          <a:fontRef idx="minor">
            <a:schemeClr val="tx1"/>
          </a:fontRef>
        </p:style>
      </p:cxnSp>
      <p:sp>
        <p:nvSpPr>
          <p:cNvPr id="9" name="文本框 8"/>
          <p:cNvSpPr txBox="1"/>
          <p:nvPr/>
        </p:nvSpPr>
        <p:spPr>
          <a:xfrm>
            <a:off x="6030595" y="5629910"/>
            <a:ext cx="519430" cy="460375"/>
          </a:xfrm>
          <a:prstGeom prst="rect">
            <a:avLst/>
          </a:prstGeom>
          <a:noFill/>
        </p:spPr>
        <p:txBody>
          <a:bodyPr wrap="square" rtlCol="0">
            <a:spAutoFit/>
          </a:bodyPr>
          <a:lstStyle/>
          <a:p>
            <a:r>
              <a:rPr lang="en-US" altLang="zh-CN" sz="2400" i="1">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G</a:t>
            </a:r>
          </a:p>
        </p:txBody>
      </p:sp>
      <p:sp>
        <p:nvSpPr>
          <p:cNvPr id="10" name="椭圆 9"/>
          <p:cNvSpPr/>
          <p:nvPr/>
        </p:nvSpPr>
        <p:spPr>
          <a:xfrm>
            <a:off x="5878195" y="4761865"/>
            <a:ext cx="75565" cy="7556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微软雅黑" panose="020B0503020204020204" pitchFamily="34" charset="-122"/>
              <a:ea typeface="微软雅黑" panose="020B0503020204020204" pitchFamily="34" charset="-122"/>
            </a:endParaRPr>
          </a:p>
        </p:txBody>
      </p:sp>
      <p:sp>
        <p:nvSpPr>
          <p:cNvPr id="11" name="文本框 10"/>
          <p:cNvSpPr txBox="1"/>
          <p:nvPr/>
        </p:nvSpPr>
        <p:spPr>
          <a:xfrm>
            <a:off x="5953760" y="3050540"/>
            <a:ext cx="369570" cy="460375"/>
          </a:xfrm>
          <a:prstGeom prst="rect">
            <a:avLst/>
          </a:prstGeom>
          <a:noFill/>
        </p:spPr>
        <p:txBody>
          <a:bodyPr wrap="square" rtlCol="0">
            <a:spAutoFit/>
          </a:bodyPr>
          <a:lstStyle/>
          <a:p>
            <a:r>
              <a:rPr lang="en-US" altLang="zh-CN" sz="2400" i="1">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f</a:t>
            </a:r>
          </a:p>
        </p:txBody>
      </p:sp>
      <p:cxnSp>
        <p:nvCxnSpPr>
          <p:cNvPr id="12" name="直接箭头连接符 11"/>
          <p:cNvCxnSpPr/>
          <p:nvPr/>
        </p:nvCxnSpPr>
        <p:spPr>
          <a:xfrm>
            <a:off x="5911850" y="3616960"/>
            <a:ext cx="0" cy="1152000"/>
          </a:xfrm>
          <a:prstGeom prst="straightConnector1">
            <a:avLst/>
          </a:prstGeom>
          <a:ln w="28575" cmpd="sng">
            <a:solidFill>
              <a:srgbClr val="FF0000"/>
            </a:solidFill>
            <a:prstDash val="solid"/>
            <a:headEnd type="triangl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32227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linds(horizontal)">
                                      <p:cBhvr>
                                        <p:cTn id="7" dur="500"/>
                                        <p:tgtEl>
                                          <p:spTgt spid="8"/>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linds(horizontal)">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linds(horizontal)">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3" presetClass="entr" presetSubtype="1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blinds(horizontal)">
                                      <p:cBhvr>
                                        <p:cTn id="20" dur="500"/>
                                        <p:tgtEl>
                                          <p:spTgt spid="12"/>
                                        </p:tgtEl>
                                      </p:cBhvr>
                                    </p:animEffect>
                                  </p:childTnLst>
                                </p:cTn>
                              </p:par>
                            </p:childTnLst>
                          </p:cTn>
                        </p:par>
                      </p:childTnLst>
                    </p:cTn>
                  </p:par>
                  <p:par>
                    <p:cTn id="21" fill="hold">
                      <p:stCondLst>
                        <p:cond delay="indefinite"/>
                      </p:stCondLst>
                      <p:childTnLst>
                        <p:par>
                          <p:cTn id="22" fill="hold">
                            <p:stCondLst>
                              <p:cond delay="0"/>
                            </p:stCondLst>
                            <p:childTnLst>
                              <p:par>
                                <p:cTn id="23" presetID="3" presetClass="entr" presetSubtype="10"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linds(horizontal)">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9" grpId="1"/>
      <p:bldP spid="10" grpId="0" bldLvl="0" animBg="1"/>
      <p:bldP spid="10" grpId="1" animBg="1"/>
      <p:bldP spid="11" grpId="0"/>
      <p:bldP spid="11" grpId="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3" name="矩形 32"/>
          <p:cNvSpPr/>
          <p:nvPr/>
        </p:nvSpPr>
        <p:spPr>
          <a:xfrm>
            <a:off x="0" y="1052513"/>
            <a:ext cx="12192000" cy="4716462"/>
          </a:xfrm>
          <a:prstGeom prst="rect">
            <a:avLst/>
          </a:prstGeom>
          <a:solidFill>
            <a:schemeClr val="bg2">
              <a:lumMod val="10000"/>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nvGrpSpPr>
          <p:cNvPr id="12" name="组合 11"/>
          <p:cNvGrpSpPr/>
          <p:nvPr/>
        </p:nvGrpSpPr>
        <p:grpSpPr>
          <a:xfrm>
            <a:off x="0" y="1626235"/>
            <a:ext cx="3668105" cy="3284220"/>
            <a:chOff x="0" y="1626235"/>
            <a:chExt cx="3668105" cy="3284220"/>
          </a:xfrm>
        </p:grpSpPr>
        <p:pic>
          <p:nvPicPr>
            <p:cNvPr id="13" name="图片 12" descr="学练优物理"/>
            <p:cNvPicPr>
              <a:picLocks noChangeAspect="1"/>
            </p:cNvPicPr>
            <p:nvPr/>
          </p:nvPicPr>
          <p:blipFill>
            <a:blip r:embed="rId3" cstate="hqprint">
              <a:extLst>
                <a:ext uri="{28A0092B-C50C-407E-A947-70E740481C1C}">
                  <a14:useLocalDpi xmlns:a14="http://schemas.microsoft.com/office/drawing/2010/main"/>
                </a:ext>
              </a:extLst>
            </a:blip>
            <a:srcRect/>
            <a:stretch>
              <a:fillRect/>
            </a:stretch>
          </p:blipFill>
          <p:spPr>
            <a:xfrm>
              <a:off x="0" y="1739265"/>
              <a:ext cx="2195195" cy="3171190"/>
            </a:xfrm>
            <a:prstGeom prst="rect">
              <a:avLst/>
            </a:prstGeom>
          </p:spPr>
        </p:pic>
        <p:pic>
          <p:nvPicPr>
            <p:cNvPr id="14" name="图片 13" descr="学练优化学"/>
            <p:cNvPicPr>
              <a:picLocks noChangeAspect="1"/>
            </p:cNvPicPr>
            <p:nvPr/>
          </p:nvPicPr>
          <p:blipFill>
            <a:blip r:embed="rId4" cstate="hqprint">
              <a:extLst>
                <a:ext uri="{28A0092B-C50C-407E-A947-70E740481C1C}">
                  <a14:useLocalDpi xmlns:a14="http://schemas.microsoft.com/office/drawing/2010/main"/>
                </a:ext>
              </a:extLst>
            </a:blip>
            <a:srcRect/>
            <a:stretch>
              <a:fillRect/>
            </a:stretch>
          </p:blipFill>
          <p:spPr>
            <a:xfrm>
              <a:off x="736310" y="1739265"/>
              <a:ext cx="2133600" cy="3048000"/>
            </a:xfrm>
            <a:prstGeom prst="rect">
              <a:avLst/>
            </a:prstGeom>
          </p:spPr>
        </p:pic>
        <p:pic>
          <p:nvPicPr>
            <p:cNvPr id="15" name="图片 14" descr="学练优生物"/>
            <p:cNvPicPr>
              <a:picLocks noChangeAspect="1"/>
            </p:cNvPicPr>
            <p:nvPr/>
          </p:nvPicPr>
          <p:blipFill>
            <a:blip r:embed="rId5" cstate="hqprint">
              <a:extLst>
                <a:ext uri="{28A0092B-C50C-407E-A947-70E740481C1C}">
                  <a14:useLocalDpi xmlns:a14="http://schemas.microsoft.com/office/drawing/2010/main"/>
                </a:ext>
              </a:extLst>
            </a:blip>
            <a:srcRect/>
            <a:stretch>
              <a:fillRect/>
            </a:stretch>
          </p:blipFill>
          <p:spPr>
            <a:xfrm>
              <a:off x="1361785" y="1626235"/>
              <a:ext cx="2306320" cy="3115310"/>
            </a:xfrm>
            <a:prstGeom prst="rect">
              <a:avLst/>
            </a:prstGeom>
          </p:spPr>
        </p:pic>
      </p:grpSp>
      <p:grpSp>
        <p:nvGrpSpPr>
          <p:cNvPr id="16" name="组合 15"/>
          <p:cNvGrpSpPr/>
          <p:nvPr/>
        </p:nvGrpSpPr>
        <p:grpSpPr>
          <a:xfrm>
            <a:off x="3857625" y="1482725"/>
            <a:ext cx="3130605" cy="3202305"/>
            <a:chOff x="3857625" y="1482725"/>
            <a:chExt cx="3130605" cy="3202305"/>
          </a:xfrm>
        </p:grpSpPr>
        <p:pic>
          <p:nvPicPr>
            <p:cNvPr id="17" name="图片 16"/>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3857625" y="1683385"/>
              <a:ext cx="2199640" cy="3001645"/>
            </a:xfrm>
            <a:prstGeom prst="rect">
              <a:avLst/>
            </a:prstGeom>
          </p:spPr>
        </p:pic>
        <p:pic>
          <p:nvPicPr>
            <p:cNvPr id="18" name="图片 17"/>
            <p:cNvPicPr>
              <a:picLocks noChangeAspect="1"/>
            </p:cNvPicPr>
            <p:nvPr/>
          </p:nvPicPr>
          <p:blipFill rotWithShape="1">
            <a:blip r:embed="rId7" cstate="hqprint">
              <a:extLst>
                <a:ext uri="{28A0092B-C50C-407E-A947-70E740481C1C}">
                  <a14:useLocalDpi xmlns:a14="http://schemas.microsoft.com/office/drawing/2010/main"/>
                </a:ext>
              </a:extLst>
            </a:blip>
            <a:srcRect/>
            <a:stretch>
              <a:fillRect/>
            </a:stretch>
          </p:blipFill>
          <p:spPr>
            <a:xfrm>
              <a:off x="4124380" y="1482725"/>
              <a:ext cx="2863850" cy="3183890"/>
            </a:xfrm>
            <a:prstGeom prst="rect">
              <a:avLst/>
            </a:prstGeom>
          </p:spPr>
        </p:pic>
      </p:grpSp>
      <p:pic>
        <p:nvPicPr>
          <p:cNvPr id="19" name="图片 18" descr="时习之物理"/>
          <p:cNvPicPr>
            <a:picLocks noChangeAspect="1"/>
          </p:cNvPicPr>
          <p:nvPr/>
        </p:nvPicPr>
        <p:blipFill>
          <a:blip r:embed="rId8" cstate="hqprint">
            <a:extLst>
              <a:ext uri="{28A0092B-C50C-407E-A947-70E740481C1C}">
                <a14:useLocalDpi xmlns:a14="http://schemas.microsoft.com/office/drawing/2010/main"/>
              </a:ext>
            </a:extLst>
          </a:blip>
          <a:srcRect/>
          <a:stretch>
            <a:fillRect/>
          </a:stretch>
        </p:blipFill>
        <p:spPr>
          <a:xfrm>
            <a:off x="6703520" y="1626235"/>
            <a:ext cx="2337435" cy="3078480"/>
          </a:xfrm>
          <a:prstGeom prst="rect">
            <a:avLst/>
          </a:prstGeom>
        </p:spPr>
      </p:pic>
      <p:sp>
        <p:nvSpPr>
          <p:cNvPr id="20" name="文本框 19"/>
          <p:cNvSpPr txBox="1"/>
          <p:nvPr/>
        </p:nvSpPr>
        <p:spPr>
          <a:xfrm>
            <a:off x="3529190" y="6028055"/>
            <a:ext cx="4386970" cy="369332"/>
          </a:xfrm>
          <a:prstGeom prst="rect">
            <a:avLst/>
          </a:prstGeom>
          <a:noFill/>
        </p:spPr>
        <p:txBody>
          <a:bodyPr wrap="none" rtlCol="0">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zh-CN" altLang="en-US"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更多精彩，请访问：</a:t>
            </a:r>
            <a:r>
              <a:rPr kumimoji="0" lang="en-US"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www.youyi100.com</a:t>
            </a:r>
            <a:endParaRPr kumimoji="0" lang="zh-CN" altLang="en-US"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endParaRPr>
          </a:p>
        </p:txBody>
      </p:sp>
      <p:sp>
        <p:nvSpPr>
          <p:cNvPr id="22" name="文本框 21"/>
          <p:cNvSpPr txBox="1"/>
          <p:nvPr/>
        </p:nvSpPr>
        <p:spPr>
          <a:xfrm>
            <a:off x="754596" y="5063490"/>
            <a:ext cx="2275840" cy="3683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sym typeface="微软雅黑" panose="020B0503020204020204" pitchFamily="34" charset="-122"/>
              </a:rPr>
              <a:t>初中《学练优》系列</a:t>
            </a:r>
          </a:p>
        </p:txBody>
      </p:sp>
      <p:sp>
        <p:nvSpPr>
          <p:cNvPr id="23" name="文本框 22"/>
          <p:cNvSpPr txBox="1"/>
          <p:nvPr/>
        </p:nvSpPr>
        <p:spPr>
          <a:xfrm>
            <a:off x="4069198" y="5067251"/>
            <a:ext cx="2275840" cy="368300"/>
          </a:xfrm>
          <a:prstGeom prst="rect">
            <a:avLst/>
          </a:prstGeom>
          <a:noFill/>
        </p:spPr>
        <p:txBody>
          <a:bodyPr wrap="square" rtlCol="0">
            <a:spAutoFit/>
          </a:bodyPr>
          <a:lstStyle>
            <a:defPPr>
              <a:defRPr lang="zh-CN"/>
            </a:defPPr>
            <a:lvl1pPr>
              <a:defRPr>
                <a:solidFill>
                  <a:srgbClr val="258BFD"/>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初中《新领程》系列</a:t>
            </a:r>
          </a:p>
        </p:txBody>
      </p:sp>
      <p:sp>
        <p:nvSpPr>
          <p:cNvPr id="24" name="文本框 23"/>
          <p:cNvSpPr txBox="1"/>
          <p:nvPr/>
        </p:nvSpPr>
        <p:spPr>
          <a:xfrm>
            <a:off x="6778240" y="5063490"/>
            <a:ext cx="2275840" cy="368300"/>
          </a:xfrm>
          <a:prstGeom prst="rect">
            <a:avLst/>
          </a:prstGeom>
          <a:noFill/>
        </p:spPr>
        <p:txBody>
          <a:bodyPr wrap="square" rtlCol="0">
            <a:spAutoFit/>
          </a:bodyPr>
          <a:lstStyle>
            <a:defPPr>
              <a:defRPr lang="zh-CN"/>
            </a:defPPr>
            <a:lvl1pPr>
              <a:defRPr>
                <a:solidFill>
                  <a:srgbClr val="258BFD"/>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初中《时习之》系列</a:t>
            </a:r>
          </a:p>
        </p:txBody>
      </p:sp>
      <p:sp>
        <p:nvSpPr>
          <p:cNvPr id="25" name="文本框 24"/>
          <p:cNvSpPr txBox="1"/>
          <p:nvPr/>
        </p:nvSpPr>
        <p:spPr>
          <a:xfrm>
            <a:off x="9517114" y="5056216"/>
            <a:ext cx="2275840" cy="368300"/>
          </a:xfrm>
          <a:prstGeom prst="rect">
            <a:avLst/>
          </a:prstGeom>
          <a:noFill/>
        </p:spPr>
        <p:txBody>
          <a:bodyPr wrap="square" rtlCol="0">
            <a:spAutoFit/>
          </a:bodyPr>
          <a:lstStyle>
            <a:defPPr>
              <a:defRPr lang="zh-CN"/>
            </a:defPPr>
            <a:lvl1pPr>
              <a:defRPr>
                <a:solidFill>
                  <a:srgbClr val="258BFD"/>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zh-CN" sz="1800" b="0" i="0" u="none" strike="noStrike" kern="1200" cap="none" spc="0" normalizeH="0" baseline="0" noProof="0" dirty="0">
                <a:ln>
                  <a:noFill/>
                </a:ln>
                <a:solidFill>
                  <a:schemeClr val="bg1"/>
                </a:solidFill>
                <a:effectLst/>
                <a:uLnTx/>
                <a:uFillTx/>
                <a:latin typeface="微软雅黑" panose="020B0503020204020204" pitchFamily="34" charset="-122"/>
                <a:ea typeface="微软雅黑" panose="020B0503020204020204" pitchFamily="34" charset="-122"/>
                <a:cs typeface="+mn-cs"/>
              </a:rPr>
              <a:t>初中《优干线》系列</a:t>
            </a:r>
          </a:p>
        </p:txBody>
      </p:sp>
      <p:grpSp>
        <p:nvGrpSpPr>
          <p:cNvPr id="26" name="组合 25"/>
          <p:cNvGrpSpPr/>
          <p:nvPr/>
        </p:nvGrpSpPr>
        <p:grpSpPr>
          <a:xfrm>
            <a:off x="9149636" y="2369708"/>
            <a:ext cx="2815450" cy="1914419"/>
            <a:chOff x="9149636" y="2369708"/>
            <a:chExt cx="2815450" cy="1914419"/>
          </a:xfrm>
        </p:grpSpPr>
        <p:pic>
          <p:nvPicPr>
            <p:cNvPr id="27" name="图片 26"/>
            <p:cNvPicPr>
              <a:picLocks noChangeAspect="1"/>
            </p:cNvPicPr>
            <p:nvPr/>
          </p:nvPicPr>
          <p:blipFill rotWithShape="1">
            <a:blip r:embed="rId9" cstate="hqprint">
              <a:extLst>
                <a:ext uri="{28A0092B-C50C-407E-A947-70E740481C1C}">
                  <a14:useLocalDpi xmlns:a14="http://schemas.microsoft.com/office/drawing/2010/main"/>
                </a:ext>
              </a:extLst>
            </a:blip>
            <a:srcRect/>
            <a:stretch>
              <a:fillRect/>
            </a:stretch>
          </p:blipFill>
          <p:spPr>
            <a:xfrm rot="273989">
              <a:off x="9159011" y="2369708"/>
              <a:ext cx="2806075" cy="1785311"/>
            </a:xfrm>
            <a:prstGeom prst="rect">
              <a:avLst/>
            </a:prstGeom>
            <a:effectLst>
              <a:outerShdw blurRad="50800" dist="38100" dir="2700000" algn="tl" rotWithShape="0">
                <a:prstClr val="black">
                  <a:alpha val="40000"/>
                </a:prstClr>
              </a:outerShdw>
            </a:effectLst>
            <a:scene3d>
              <a:camera prst="orthographicFront">
                <a:rot lat="0" lon="0" rev="0"/>
              </a:camera>
              <a:lightRig rig="threePt" dir="t"/>
            </a:scene3d>
          </p:spPr>
        </p:pic>
        <p:pic>
          <p:nvPicPr>
            <p:cNvPr id="28" name="图片 27"/>
            <p:cNvPicPr>
              <a:picLocks noChangeAspect="1"/>
            </p:cNvPicPr>
            <p:nvPr/>
          </p:nvPicPr>
          <p:blipFill rotWithShape="1">
            <a:blip r:embed="rId10" cstate="hqprint">
              <a:extLst>
                <a:ext uri="{28A0092B-C50C-407E-A947-70E740481C1C}">
                  <a14:useLocalDpi xmlns:a14="http://schemas.microsoft.com/office/drawing/2010/main"/>
                </a:ext>
              </a:extLst>
            </a:blip>
            <a:srcRect/>
            <a:stretch>
              <a:fillRect/>
            </a:stretch>
          </p:blipFill>
          <p:spPr>
            <a:xfrm rot="21034940">
              <a:off x="9149636" y="2487677"/>
              <a:ext cx="2758877" cy="1796450"/>
            </a:xfrm>
            <a:prstGeom prst="rect">
              <a:avLst/>
            </a:prstGeom>
            <a:effectLst>
              <a:outerShdw blurRad="50800" dist="38100" dir="2700000" algn="tl" rotWithShape="0">
                <a:prstClr val="black">
                  <a:alpha val="40000"/>
                </a:prstClr>
              </a:outerShdw>
            </a:effectLst>
            <a:scene3d>
              <a:camera prst="orthographicFront">
                <a:rot lat="0" lon="0" rev="0"/>
              </a:camera>
              <a:lightRig rig="threePt" dir="t"/>
            </a:scene3d>
          </p:spPr>
        </p:pic>
      </p:grpSp>
      <p:pic>
        <p:nvPicPr>
          <p:cNvPr id="29" name="图片 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50863" y="376807"/>
            <a:ext cx="1438275"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文本框 29"/>
          <p:cNvSpPr txBox="1"/>
          <p:nvPr/>
        </p:nvSpPr>
        <p:spPr>
          <a:xfrm>
            <a:off x="643782" y="926019"/>
            <a:ext cx="1659274" cy="126816"/>
          </a:xfrm>
          <a:custGeom>
            <a:avLst/>
            <a:gdLst/>
            <a:ahLst/>
            <a:cxnLst/>
            <a:rect l="l" t="t" r="r" b="b"/>
            <a:pathLst>
              <a:path w="1659274" h="126816">
                <a:moveTo>
                  <a:pt x="982294" y="85202"/>
                </a:moveTo>
                <a:cubicBezTo>
                  <a:pt x="985684" y="93731"/>
                  <a:pt x="986706" y="100810"/>
                  <a:pt x="985361" y="106438"/>
                </a:cubicBezTo>
                <a:cubicBezTo>
                  <a:pt x="984017" y="112067"/>
                  <a:pt x="981572" y="115878"/>
                  <a:pt x="978027" y="117873"/>
                </a:cubicBezTo>
                <a:cubicBezTo>
                  <a:pt x="975566" y="119268"/>
                  <a:pt x="973088" y="119679"/>
                  <a:pt x="970593" y="119108"/>
                </a:cubicBezTo>
                <a:cubicBezTo>
                  <a:pt x="968098" y="118536"/>
                  <a:pt x="966353" y="117017"/>
                  <a:pt x="965359" y="114548"/>
                </a:cubicBezTo>
                <a:cubicBezTo>
                  <a:pt x="964695" y="112134"/>
                  <a:pt x="964923" y="110003"/>
                  <a:pt x="966042" y="108154"/>
                </a:cubicBezTo>
                <a:cubicBezTo>
                  <a:pt x="967162" y="106305"/>
                  <a:pt x="968757" y="104838"/>
                  <a:pt x="970826" y="103755"/>
                </a:cubicBezTo>
                <a:cubicBezTo>
                  <a:pt x="973357" y="102285"/>
                  <a:pt x="975630" y="99924"/>
                  <a:pt x="977644" y="96671"/>
                </a:cubicBezTo>
                <a:cubicBezTo>
                  <a:pt x="979658" y="93417"/>
                  <a:pt x="980630" y="89689"/>
                  <a:pt x="980561" y="85486"/>
                </a:cubicBezTo>
                <a:close/>
                <a:moveTo>
                  <a:pt x="1059637" y="84144"/>
                </a:moveTo>
                <a:cubicBezTo>
                  <a:pt x="1069467" y="87104"/>
                  <a:pt x="1076353" y="90778"/>
                  <a:pt x="1080296" y="95164"/>
                </a:cubicBezTo>
                <a:cubicBezTo>
                  <a:pt x="1084239" y="99551"/>
                  <a:pt x="1086071" y="103694"/>
                  <a:pt x="1085791" y="107595"/>
                </a:cubicBezTo>
                <a:cubicBezTo>
                  <a:pt x="1085510" y="111496"/>
                  <a:pt x="1083950" y="114198"/>
                  <a:pt x="1081109" y="115702"/>
                </a:cubicBezTo>
                <a:cubicBezTo>
                  <a:pt x="1078268" y="117205"/>
                  <a:pt x="1074978" y="116554"/>
                  <a:pt x="1071239" y="113749"/>
                </a:cubicBezTo>
                <a:cubicBezTo>
                  <a:pt x="1070872" y="108634"/>
                  <a:pt x="1069472" y="103501"/>
                  <a:pt x="1067038" y="98349"/>
                </a:cubicBezTo>
                <a:cubicBezTo>
                  <a:pt x="1064605" y="93197"/>
                  <a:pt x="1061738" y="88729"/>
                  <a:pt x="1058437" y="84944"/>
                </a:cubicBezTo>
                <a:close/>
                <a:moveTo>
                  <a:pt x="995096" y="82810"/>
                </a:moveTo>
                <a:lnTo>
                  <a:pt x="1014965" y="84411"/>
                </a:lnTo>
                <a:cubicBezTo>
                  <a:pt x="1014901" y="85283"/>
                  <a:pt x="1014529" y="86005"/>
                  <a:pt x="1013848" y="86578"/>
                </a:cubicBezTo>
                <a:cubicBezTo>
                  <a:pt x="1013168" y="87150"/>
                  <a:pt x="1012162" y="87539"/>
                  <a:pt x="1010831" y="87744"/>
                </a:cubicBezTo>
                <a:lnTo>
                  <a:pt x="1010831" y="106021"/>
                </a:lnTo>
                <a:cubicBezTo>
                  <a:pt x="1010748" y="106932"/>
                  <a:pt x="1011048" y="107544"/>
                  <a:pt x="1011731" y="107855"/>
                </a:cubicBezTo>
                <a:cubicBezTo>
                  <a:pt x="1012415" y="108166"/>
                  <a:pt x="1013982" y="108311"/>
                  <a:pt x="1016432" y="108289"/>
                </a:cubicBezTo>
                <a:lnTo>
                  <a:pt x="1033101" y="108289"/>
                </a:lnTo>
                <a:cubicBezTo>
                  <a:pt x="1036018" y="108291"/>
                  <a:pt x="1038651" y="108286"/>
                  <a:pt x="1041002" y="108272"/>
                </a:cubicBezTo>
                <a:cubicBezTo>
                  <a:pt x="1043352" y="108258"/>
                  <a:pt x="1045119" y="108219"/>
                  <a:pt x="1046302" y="108155"/>
                </a:cubicBezTo>
                <a:cubicBezTo>
                  <a:pt x="1047336" y="108102"/>
                  <a:pt x="1048136" y="107941"/>
                  <a:pt x="1048703" y="107672"/>
                </a:cubicBezTo>
                <a:cubicBezTo>
                  <a:pt x="1049269" y="107402"/>
                  <a:pt x="1049803" y="106941"/>
                  <a:pt x="1050303" y="106288"/>
                </a:cubicBezTo>
                <a:cubicBezTo>
                  <a:pt x="1051095" y="105216"/>
                  <a:pt x="1052011" y="103493"/>
                  <a:pt x="1053053" y="101120"/>
                </a:cubicBezTo>
                <a:cubicBezTo>
                  <a:pt x="1054095" y="98748"/>
                  <a:pt x="1055312" y="95758"/>
                  <a:pt x="1056704" y="92152"/>
                </a:cubicBezTo>
                <a:lnTo>
                  <a:pt x="1058170" y="92152"/>
                </a:lnTo>
                <a:lnTo>
                  <a:pt x="1058437" y="106688"/>
                </a:lnTo>
                <a:cubicBezTo>
                  <a:pt x="1060787" y="107477"/>
                  <a:pt x="1062388" y="108366"/>
                  <a:pt x="1063238" y="109354"/>
                </a:cubicBezTo>
                <a:cubicBezTo>
                  <a:pt x="1064088" y="110342"/>
                  <a:pt x="1064488" y="111496"/>
                  <a:pt x="1064438" y="112817"/>
                </a:cubicBezTo>
                <a:cubicBezTo>
                  <a:pt x="1064524" y="115064"/>
                  <a:pt x="1063641" y="116830"/>
                  <a:pt x="1061791" y="118115"/>
                </a:cubicBezTo>
                <a:cubicBezTo>
                  <a:pt x="1059940" y="119400"/>
                  <a:pt x="1056608" y="120307"/>
                  <a:pt x="1051794" y="120837"/>
                </a:cubicBezTo>
                <a:cubicBezTo>
                  <a:pt x="1046981" y="121368"/>
                  <a:pt x="1040171" y="121624"/>
                  <a:pt x="1031367" y="121607"/>
                </a:cubicBezTo>
                <a:lnTo>
                  <a:pt x="1013898" y="121607"/>
                </a:lnTo>
                <a:cubicBezTo>
                  <a:pt x="1006406" y="121729"/>
                  <a:pt x="1001355" y="120919"/>
                  <a:pt x="998746" y="119176"/>
                </a:cubicBezTo>
                <a:cubicBezTo>
                  <a:pt x="996138" y="117434"/>
                  <a:pt x="994921" y="114027"/>
                  <a:pt x="995096" y="108955"/>
                </a:cubicBezTo>
                <a:close/>
                <a:moveTo>
                  <a:pt x="1019899" y="78818"/>
                </a:moveTo>
                <a:cubicBezTo>
                  <a:pt x="1028604" y="80960"/>
                  <a:pt x="1034638" y="83794"/>
                  <a:pt x="1038001" y="87318"/>
                </a:cubicBezTo>
                <a:cubicBezTo>
                  <a:pt x="1041364" y="90843"/>
                  <a:pt x="1042831" y="94209"/>
                  <a:pt x="1042402" y="97416"/>
                </a:cubicBezTo>
                <a:cubicBezTo>
                  <a:pt x="1041973" y="100624"/>
                  <a:pt x="1040422" y="102822"/>
                  <a:pt x="1037751" y="104012"/>
                </a:cubicBezTo>
                <a:cubicBezTo>
                  <a:pt x="1035080" y="105202"/>
                  <a:pt x="1032063" y="104533"/>
                  <a:pt x="1028700" y="102005"/>
                </a:cubicBezTo>
                <a:cubicBezTo>
                  <a:pt x="1028283" y="97987"/>
                  <a:pt x="1027117" y="93987"/>
                  <a:pt x="1025200" y="90003"/>
                </a:cubicBezTo>
                <a:cubicBezTo>
                  <a:pt x="1023283" y="86019"/>
                  <a:pt x="1021116" y="82552"/>
                  <a:pt x="1018699" y="79602"/>
                </a:cubicBezTo>
                <a:close/>
                <a:moveTo>
                  <a:pt x="216294" y="59474"/>
                </a:moveTo>
                <a:lnTo>
                  <a:pt x="230962" y="70676"/>
                </a:lnTo>
                <a:cubicBezTo>
                  <a:pt x="230487" y="71273"/>
                  <a:pt x="229771" y="71779"/>
                  <a:pt x="228812" y="72192"/>
                </a:cubicBezTo>
                <a:cubicBezTo>
                  <a:pt x="227854" y="72606"/>
                  <a:pt x="226703" y="72945"/>
                  <a:pt x="225362" y="73209"/>
                </a:cubicBezTo>
                <a:cubicBezTo>
                  <a:pt x="224748" y="74843"/>
                  <a:pt x="224075" y="76643"/>
                  <a:pt x="223345" y="78610"/>
                </a:cubicBezTo>
                <a:cubicBezTo>
                  <a:pt x="222614" y="80577"/>
                  <a:pt x="221908" y="82510"/>
                  <a:pt x="221228" y="84411"/>
                </a:cubicBezTo>
                <a:lnTo>
                  <a:pt x="231362" y="84411"/>
                </a:lnTo>
                <a:lnTo>
                  <a:pt x="239097" y="77210"/>
                </a:lnTo>
                <a:lnTo>
                  <a:pt x="252965" y="88411"/>
                </a:lnTo>
                <a:cubicBezTo>
                  <a:pt x="252507" y="88947"/>
                  <a:pt x="251857" y="89409"/>
                  <a:pt x="251015" y="89795"/>
                </a:cubicBezTo>
                <a:cubicBezTo>
                  <a:pt x="250173" y="90181"/>
                  <a:pt x="249090" y="90475"/>
                  <a:pt x="247764" y="90678"/>
                </a:cubicBezTo>
                <a:cubicBezTo>
                  <a:pt x="247059" y="98971"/>
                  <a:pt x="245836" y="105788"/>
                  <a:pt x="244097" y="111131"/>
                </a:cubicBezTo>
                <a:cubicBezTo>
                  <a:pt x="242358" y="116473"/>
                  <a:pt x="239936" y="120190"/>
                  <a:pt x="236830" y="122282"/>
                </a:cubicBezTo>
                <a:cubicBezTo>
                  <a:pt x="234927" y="123488"/>
                  <a:pt x="232599" y="124410"/>
                  <a:pt x="229845" y="125049"/>
                </a:cubicBezTo>
                <a:cubicBezTo>
                  <a:pt x="227092" y="125688"/>
                  <a:pt x="223731" y="126010"/>
                  <a:pt x="219761" y="126016"/>
                </a:cubicBezTo>
                <a:cubicBezTo>
                  <a:pt x="219786" y="123993"/>
                  <a:pt x="219603" y="122138"/>
                  <a:pt x="219211" y="120449"/>
                </a:cubicBezTo>
                <a:cubicBezTo>
                  <a:pt x="218819" y="118759"/>
                  <a:pt x="218069" y="117370"/>
                  <a:pt x="216961" y="116281"/>
                </a:cubicBezTo>
                <a:cubicBezTo>
                  <a:pt x="215574" y="115078"/>
                  <a:pt x="213580" y="114017"/>
                  <a:pt x="210977" y="113098"/>
                </a:cubicBezTo>
                <a:cubicBezTo>
                  <a:pt x="208374" y="112178"/>
                  <a:pt x="205479" y="111417"/>
                  <a:pt x="202292" y="110814"/>
                </a:cubicBezTo>
                <a:lnTo>
                  <a:pt x="202425" y="109080"/>
                </a:lnTo>
                <a:cubicBezTo>
                  <a:pt x="204719" y="109307"/>
                  <a:pt x="207229" y="109521"/>
                  <a:pt x="209957" y="109722"/>
                </a:cubicBezTo>
                <a:cubicBezTo>
                  <a:pt x="212685" y="109924"/>
                  <a:pt x="215206" y="110089"/>
                  <a:pt x="217519" y="110216"/>
                </a:cubicBezTo>
                <a:cubicBezTo>
                  <a:pt x="219832" y="110344"/>
                  <a:pt x="221513" y="110410"/>
                  <a:pt x="222561" y="110414"/>
                </a:cubicBezTo>
                <a:cubicBezTo>
                  <a:pt x="223611" y="110419"/>
                  <a:pt x="224478" y="110342"/>
                  <a:pt x="225162" y="110181"/>
                </a:cubicBezTo>
                <a:cubicBezTo>
                  <a:pt x="225845" y="110019"/>
                  <a:pt x="226445" y="109742"/>
                  <a:pt x="226962" y="109347"/>
                </a:cubicBezTo>
                <a:cubicBezTo>
                  <a:pt x="228168" y="108419"/>
                  <a:pt x="229223" y="106108"/>
                  <a:pt x="230129" y="102413"/>
                </a:cubicBezTo>
                <a:cubicBezTo>
                  <a:pt x="231035" y="98718"/>
                  <a:pt x="231757" y="94006"/>
                  <a:pt x="232296" y="88278"/>
                </a:cubicBezTo>
                <a:lnTo>
                  <a:pt x="220828" y="88278"/>
                </a:lnTo>
                <a:lnTo>
                  <a:pt x="214960" y="94545"/>
                </a:lnTo>
                <a:lnTo>
                  <a:pt x="200959" y="85344"/>
                </a:lnTo>
                <a:cubicBezTo>
                  <a:pt x="201703" y="84805"/>
                  <a:pt x="202548" y="84283"/>
                  <a:pt x="203492" y="83777"/>
                </a:cubicBezTo>
                <a:cubicBezTo>
                  <a:pt x="204437" y="83272"/>
                  <a:pt x="205415" y="82816"/>
                  <a:pt x="206426" y="82410"/>
                </a:cubicBezTo>
                <a:cubicBezTo>
                  <a:pt x="207109" y="80574"/>
                  <a:pt x="207809" y="78613"/>
                  <a:pt x="208526" y="76526"/>
                </a:cubicBezTo>
                <a:cubicBezTo>
                  <a:pt x="209243" y="74440"/>
                  <a:pt x="209876" y="72445"/>
                  <a:pt x="210427" y="70542"/>
                </a:cubicBezTo>
                <a:lnTo>
                  <a:pt x="191891" y="70542"/>
                </a:lnTo>
                <a:cubicBezTo>
                  <a:pt x="190166" y="84672"/>
                  <a:pt x="185182" y="96384"/>
                  <a:pt x="176939" y="105680"/>
                </a:cubicBezTo>
                <a:cubicBezTo>
                  <a:pt x="168696" y="114976"/>
                  <a:pt x="155945" y="121888"/>
                  <a:pt x="138684" y="126416"/>
                </a:cubicBezTo>
                <a:lnTo>
                  <a:pt x="138017" y="124949"/>
                </a:lnTo>
                <a:cubicBezTo>
                  <a:pt x="150600" y="118565"/>
                  <a:pt x="159573" y="110864"/>
                  <a:pt x="164937" y="101846"/>
                </a:cubicBezTo>
                <a:cubicBezTo>
                  <a:pt x="170302" y="92828"/>
                  <a:pt x="173375" y="82394"/>
                  <a:pt x="174155" y="70542"/>
                </a:cubicBezTo>
                <a:lnTo>
                  <a:pt x="158020" y="70542"/>
                </a:lnTo>
                <a:lnTo>
                  <a:pt x="156820" y="66675"/>
                </a:lnTo>
                <a:lnTo>
                  <a:pt x="210026" y="66675"/>
                </a:lnTo>
                <a:close/>
                <a:moveTo>
                  <a:pt x="875614" y="58941"/>
                </a:moveTo>
                <a:lnTo>
                  <a:pt x="895217" y="66675"/>
                </a:lnTo>
                <a:cubicBezTo>
                  <a:pt x="894970" y="67547"/>
                  <a:pt x="894331" y="68203"/>
                  <a:pt x="893300" y="68642"/>
                </a:cubicBezTo>
                <a:cubicBezTo>
                  <a:pt x="892269" y="69081"/>
                  <a:pt x="890730" y="69270"/>
                  <a:pt x="888683" y="69209"/>
                </a:cubicBezTo>
                <a:cubicBezTo>
                  <a:pt x="888149" y="69748"/>
                  <a:pt x="887616" y="70303"/>
                  <a:pt x="887082" y="70876"/>
                </a:cubicBezTo>
                <a:cubicBezTo>
                  <a:pt x="886549" y="71448"/>
                  <a:pt x="886016" y="72004"/>
                  <a:pt x="885482" y="72543"/>
                </a:cubicBezTo>
                <a:lnTo>
                  <a:pt x="916686" y="72543"/>
                </a:lnTo>
                <a:lnTo>
                  <a:pt x="924820" y="64808"/>
                </a:lnTo>
                <a:lnTo>
                  <a:pt x="939756" y="77343"/>
                </a:lnTo>
                <a:cubicBezTo>
                  <a:pt x="939231" y="77999"/>
                  <a:pt x="938414" y="78488"/>
                  <a:pt x="937305" y="78810"/>
                </a:cubicBezTo>
                <a:cubicBezTo>
                  <a:pt x="936197" y="79132"/>
                  <a:pt x="934747" y="79354"/>
                  <a:pt x="932955" y="79477"/>
                </a:cubicBezTo>
                <a:cubicBezTo>
                  <a:pt x="923218" y="92695"/>
                  <a:pt x="910355" y="103130"/>
                  <a:pt x="894367" y="110781"/>
                </a:cubicBezTo>
                <a:cubicBezTo>
                  <a:pt x="878379" y="118432"/>
                  <a:pt x="858082" y="123599"/>
                  <a:pt x="833476" y="126283"/>
                </a:cubicBezTo>
                <a:lnTo>
                  <a:pt x="832809" y="124282"/>
                </a:lnTo>
                <a:cubicBezTo>
                  <a:pt x="851947" y="119662"/>
                  <a:pt x="868411" y="113534"/>
                  <a:pt x="882199" y="105897"/>
                </a:cubicBezTo>
                <a:cubicBezTo>
                  <a:pt x="895986" y="98260"/>
                  <a:pt x="907082" y="88431"/>
                  <a:pt x="915486" y="76410"/>
                </a:cubicBezTo>
                <a:lnTo>
                  <a:pt x="881348" y="76410"/>
                </a:lnTo>
                <a:cubicBezTo>
                  <a:pt x="879370" y="78299"/>
                  <a:pt x="877192" y="80121"/>
                  <a:pt x="874814" y="81877"/>
                </a:cubicBezTo>
                <a:cubicBezTo>
                  <a:pt x="880436" y="83377"/>
                  <a:pt x="884295" y="85378"/>
                  <a:pt x="886391" y="87880"/>
                </a:cubicBezTo>
                <a:cubicBezTo>
                  <a:pt x="888487" y="90382"/>
                  <a:pt x="889295" y="92787"/>
                  <a:pt x="888816" y="95095"/>
                </a:cubicBezTo>
                <a:cubicBezTo>
                  <a:pt x="888337" y="97404"/>
                  <a:pt x="887045" y="99017"/>
                  <a:pt x="884941" y="99936"/>
                </a:cubicBezTo>
                <a:cubicBezTo>
                  <a:pt x="882836" y="100854"/>
                  <a:pt x="880394" y="100480"/>
                  <a:pt x="877615" y="98812"/>
                </a:cubicBezTo>
                <a:cubicBezTo>
                  <a:pt x="876976" y="96523"/>
                  <a:pt x="875953" y="94234"/>
                  <a:pt x="874548" y="91945"/>
                </a:cubicBezTo>
                <a:cubicBezTo>
                  <a:pt x="873142" y="89656"/>
                  <a:pt x="871586" y="87500"/>
                  <a:pt x="869880" y="85477"/>
                </a:cubicBezTo>
                <a:cubicBezTo>
                  <a:pt x="864799" y="88970"/>
                  <a:pt x="859293" y="92153"/>
                  <a:pt x="853362" y="95029"/>
                </a:cubicBezTo>
                <a:cubicBezTo>
                  <a:pt x="847430" y="97904"/>
                  <a:pt x="841157" y="100321"/>
                  <a:pt x="834543" y="102280"/>
                </a:cubicBezTo>
                <a:lnTo>
                  <a:pt x="833476" y="100813"/>
                </a:lnTo>
                <a:cubicBezTo>
                  <a:pt x="839705" y="97268"/>
                  <a:pt x="845589" y="93097"/>
                  <a:pt x="851127" y="88298"/>
                </a:cubicBezTo>
                <a:cubicBezTo>
                  <a:pt x="856665" y="83499"/>
                  <a:pt x="861552" y="78537"/>
                  <a:pt x="865786" y="73412"/>
                </a:cubicBezTo>
                <a:cubicBezTo>
                  <a:pt x="870020" y="68287"/>
                  <a:pt x="873296" y="63463"/>
                  <a:pt x="875614" y="58941"/>
                </a:cubicBezTo>
                <a:close/>
                <a:moveTo>
                  <a:pt x="311372" y="57874"/>
                </a:moveTo>
                <a:lnTo>
                  <a:pt x="324707" y="71076"/>
                </a:lnTo>
                <a:cubicBezTo>
                  <a:pt x="324196" y="71601"/>
                  <a:pt x="323518" y="71984"/>
                  <a:pt x="322674" y="72226"/>
                </a:cubicBezTo>
                <a:cubicBezTo>
                  <a:pt x="321829" y="72468"/>
                  <a:pt x="320685" y="72618"/>
                  <a:pt x="319240" y="72676"/>
                </a:cubicBezTo>
                <a:cubicBezTo>
                  <a:pt x="316673" y="75710"/>
                  <a:pt x="313573" y="79210"/>
                  <a:pt x="309939" y="83177"/>
                </a:cubicBezTo>
                <a:cubicBezTo>
                  <a:pt x="306305" y="87144"/>
                  <a:pt x="302738" y="90978"/>
                  <a:pt x="299238" y="94679"/>
                </a:cubicBezTo>
                <a:cubicBezTo>
                  <a:pt x="305793" y="99629"/>
                  <a:pt x="309603" y="104500"/>
                  <a:pt x="310666" y="109293"/>
                </a:cubicBezTo>
                <a:cubicBezTo>
                  <a:pt x="311730" y="114085"/>
                  <a:pt x="310985" y="117633"/>
                  <a:pt x="308434" y="119936"/>
                </a:cubicBezTo>
                <a:cubicBezTo>
                  <a:pt x="305882" y="122239"/>
                  <a:pt x="302461" y="122132"/>
                  <a:pt x="298171" y="119615"/>
                </a:cubicBezTo>
                <a:cubicBezTo>
                  <a:pt x="296398" y="113737"/>
                  <a:pt x="293442" y="107791"/>
                  <a:pt x="289303" y="101780"/>
                </a:cubicBezTo>
                <a:cubicBezTo>
                  <a:pt x="285164" y="95768"/>
                  <a:pt x="280874" y="90556"/>
                  <a:pt x="276435" y="86144"/>
                </a:cubicBezTo>
                <a:lnTo>
                  <a:pt x="277635" y="85211"/>
                </a:lnTo>
                <a:cubicBezTo>
                  <a:pt x="281296" y="86147"/>
                  <a:pt x="284608" y="87208"/>
                  <a:pt x="287569" y="88394"/>
                </a:cubicBezTo>
                <a:cubicBezTo>
                  <a:pt x="290531" y="89581"/>
                  <a:pt x="293176" y="90875"/>
                  <a:pt x="295504" y="92278"/>
                </a:cubicBezTo>
                <a:cubicBezTo>
                  <a:pt x="296871" y="88592"/>
                  <a:pt x="298271" y="84730"/>
                  <a:pt x="299704" y="80694"/>
                </a:cubicBezTo>
                <a:cubicBezTo>
                  <a:pt x="301138" y="76657"/>
                  <a:pt x="302405" y="72962"/>
                  <a:pt x="303505" y="69609"/>
                </a:cubicBezTo>
                <a:lnTo>
                  <a:pt x="273234" y="69609"/>
                </a:lnTo>
                <a:lnTo>
                  <a:pt x="272034" y="65742"/>
                </a:lnTo>
                <a:lnTo>
                  <a:pt x="303238" y="65742"/>
                </a:lnTo>
                <a:close/>
                <a:moveTo>
                  <a:pt x="1041102" y="52132"/>
                </a:moveTo>
                <a:lnTo>
                  <a:pt x="1041102" y="67084"/>
                </a:lnTo>
                <a:lnTo>
                  <a:pt x="1064438" y="67084"/>
                </a:lnTo>
                <a:lnTo>
                  <a:pt x="1064438" y="52132"/>
                </a:lnTo>
                <a:close/>
                <a:moveTo>
                  <a:pt x="348577" y="43339"/>
                </a:moveTo>
                <a:lnTo>
                  <a:pt x="367646" y="47339"/>
                </a:lnTo>
                <a:cubicBezTo>
                  <a:pt x="367457" y="48156"/>
                  <a:pt x="366968" y="48823"/>
                  <a:pt x="366179" y="49340"/>
                </a:cubicBezTo>
                <a:cubicBezTo>
                  <a:pt x="365390" y="49856"/>
                  <a:pt x="364235" y="50123"/>
                  <a:pt x="362712" y="50140"/>
                </a:cubicBezTo>
                <a:cubicBezTo>
                  <a:pt x="362465" y="59002"/>
                  <a:pt x="362059" y="67047"/>
                  <a:pt x="361495" y="74276"/>
                </a:cubicBezTo>
                <a:cubicBezTo>
                  <a:pt x="360931" y="81505"/>
                  <a:pt x="359692" y="87950"/>
                  <a:pt x="357778" y="93612"/>
                </a:cubicBezTo>
                <a:cubicBezTo>
                  <a:pt x="368996" y="95968"/>
                  <a:pt x="377248" y="99190"/>
                  <a:pt x="382535" y="103280"/>
                </a:cubicBezTo>
                <a:cubicBezTo>
                  <a:pt x="387823" y="107369"/>
                  <a:pt x="390850" y="111392"/>
                  <a:pt x="391616" y="115348"/>
                </a:cubicBezTo>
                <a:cubicBezTo>
                  <a:pt x="392382" y="119304"/>
                  <a:pt x="391592" y="122260"/>
                  <a:pt x="389245" y="124216"/>
                </a:cubicBezTo>
                <a:cubicBezTo>
                  <a:pt x="386898" y="126171"/>
                  <a:pt x="383699" y="126194"/>
                  <a:pt x="379648" y="124282"/>
                </a:cubicBezTo>
                <a:cubicBezTo>
                  <a:pt x="377364" y="119493"/>
                  <a:pt x="374097" y="114570"/>
                  <a:pt x="369846" y="109514"/>
                </a:cubicBezTo>
                <a:cubicBezTo>
                  <a:pt x="365596" y="104458"/>
                  <a:pt x="361262" y="100002"/>
                  <a:pt x="356845" y="96145"/>
                </a:cubicBezTo>
                <a:cubicBezTo>
                  <a:pt x="354153" y="103113"/>
                  <a:pt x="349369" y="109014"/>
                  <a:pt x="342493" y="113848"/>
                </a:cubicBezTo>
                <a:cubicBezTo>
                  <a:pt x="335617" y="118682"/>
                  <a:pt x="325599" y="122649"/>
                  <a:pt x="312439" y="125749"/>
                </a:cubicBezTo>
                <a:lnTo>
                  <a:pt x="311372" y="123482"/>
                </a:lnTo>
                <a:cubicBezTo>
                  <a:pt x="320672" y="119858"/>
                  <a:pt x="327892" y="115697"/>
                  <a:pt x="333031" y="110997"/>
                </a:cubicBezTo>
                <a:cubicBezTo>
                  <a:pt x="338171" y="106298"/>
                  <a:pt x="341836" y="100803"/>
                  <a:pt x="344027" y="94512"/>
                </a:cubicBezTo>
                <a:cubicBezTo>
                  <a:pt x="346217" y="88221"/>
                  <a:pt x="347540" y="80876"/>
                  <a:pt x="347996" y="72476"/>
                </a:cubicBezTo>
                <a:cubicBezTo>
                  <a:pt x="348451" y="64076"/>
                  <a:pt x="348645" y="54364"/>
                  <a:pt x="348577" y="43339"/>
                </a:cubicBezTo>
                <a:close/>
                <a:moveTo>
                  <a:pt x="1041102" y="33729"/>
                </a:moveTo>
                <a:lnTo>
                  <a:pt x="1041102" y="48281"/>
                </a:lnTo>
                <a:lnTo>
                  <a:pt x="1064438" y="48281"/>
                </a:lnTo>
                <a:lnTo>
                  <a:pt x="1064438" y="33729"/>
                </a:lnTo>
                <a:close/>
                <a:moveTo>
                  <a:pt x="785737" y="30137"/>
                </a:moveTo>
                <a:cubicBezTo>
                  <a:pt x="791673" y="33919"/>
                  <a:pt x="795709" y="37698"/>
                  <a:pt x="797845" y="41474"/>
                </a:cubicBezTo>
                <a:cubicBezTo>
                  <a:pt x="799981" y="45250"/>
                  <a:pt x="800801" y="48533"/>
                  <a:pt x="800304" y="51323"/>
                </a:cubicBezTo>
                <a:cubicBezTo>
                  <a:pt x="799806" y="54113"/>
                  <a:pt x="798576" y="55921"/>
                  <a:pt x="796614" y="56747"/>
                </a:cubicBezTo>
                <a:cubicBezTo>
                  <a:pt x="794651" y="57572"/>
                  <a:pt x="792539" y="56926"/>
                  <a:pt x="790279" y="54807"/>
                </a:cubicBezTo>
                <a:cubicBezTo>
                  <a:pt x="790204" y="50768"/>
                  <a:pt x="789552" y="46578"/>
                  <a:pt x="788325" y="42239"/>
                </a:cubicBezTo>
                <a:cubicBezTo>
                  <a:pt x="787098" y="37899"/>
                  <a:pt x="785745" y="34043"/>
                  <a:pt x="784267" y="30671"/>
                </a:cubicBezTo>
                <a:close/>
                <a:moveTo>
                  <a:pt x="1041102" y="15460"/>
                </a:moveTo>
                <a:lnTo>
                  <a:pt x="1041102" y="30012"/>
                </a:lnTo>
                <a:lnTo>
                  <a:pt x="1064438" y="30012"/>
                </a:lnTo>
                <a:lnTo>
                  <a:pt x="1064438" y="15460"/>
                </a:lnTo>
                <a:close/>
                <a:moveTo>
                  <a:pt x="86144" y="6134"/>
                </a:moveTo>
                <a:cubicBezTo>
                  <a:pt x="94856" y="7810"/>
                  <a:pt x="100893" y="10259"/>
                  <a:pt x="104256" y="13481"/>
                </a:cubicBezTo>
                <a:cubicBezTo>
                  <a:pt x="107618" y="16703"/>
                  <a:pt x="109079" y="19844"/>
                  <a:pt x="108640" y="22903"/>
                </a:cubicBezTo>
                <a:cubicBezTo>
                  <a:pt x="108201" y="25962"/>
                  <a:pt x="106636" y="28086"/>
                  <a:pt x="103944" y="29275"/>
                </a:cubicBezTo>
                <a:cubicBezTo>
                  <a:pt x="101252" y="30463"/>
                  <a:pt x="98208" y="29861"/>
                  <a:pt x="94812" y="27470"/>
                </a:cubicBezTo>
                <a:cubicBezTo>
                  <a:pt x="94256" y="23723"/>
                  <a:pt x="93034" y="20017"/>
                  <a:pt x="91145" y="16352"/>
                </a:cubicBezTo>
                <a:cubicBezTo>
                  <a:pt x="89256" y="12688"/>
                  <a:pt x="87233" y="9549"/>
                  <a:pt x="85077" y="6934"/>
                </a:cubicBezTo>
                <a:close/>
                <a:moveTo>
                  <a:pt x="807341" y="4934"/>
                </a:moveTo>
                <a:lnTo>
                  <a:pt x="821333" y="15735"/>
                </a:lnTo>
                <a:cubicBezTo>
                  <a:pt x="820930" y="16280"/>
                  <a:pt x="820302" y="16791"/>
                  <a:pt x="819449" y="17269"/>
                </a:cubicBezTo>
                <a:cubicBezTo>
                  <a:pt x="818596" y="17747"/>
                  <a:pt x="817535" y="18125"/>
                  <a:pt x="816265" y="18402"/>
                </a:cubicBezTo>
                <a:lnTo>
                  <a:pt x="816265" y="108947"/>
                </a:lnTo>
                <a:cubicBezTo>
                  <a:pt x="816337" y="112236"/>
                  <a:pt x="815957" y="115052"/>
                  <a:pt x="815125" y="117393"/>
                </a:cubicBezTo>
                <a:cubicBezTo>
                  <a:pt x="814294" y="119734"/>
                  <a:pt x="812582" y="121600"/>
                  <a:pt x="809988" y="122993"/>
                </a:cubicBezTo>
                <a:cubicBezTo>
                  <a:pt x="807395" y="124386"/>
                  <a:pt x="803491" y="125305"/>
                  <a:pt x="798277" y="125749"/>
                </a:cubicBezTo>
                <a:cubicBezTo>
                  <a:pt x="798093" y="123593"/>
                  <a:pt x="797793" y="121671"/>
                  <a:pt x="797376" y="119982"/>
                </a:cubicBezTo>
                <a:cubicBezTo>
                  <a:pt x="796959" y="118293"/>
                  <a:pt x="796325" y="116970"/>
                  <a:pt x="795474" y="116015"/>
                </a:cubicBezTo>
                <a:cubicBezTo>
                  <a:pt x="794596" y="114948"/>
                  <a:pt x="793383" y="114014"/>
                  <a:pt x="791837" y="113214"/>
                </a:cubicBezTo>
                <a:cubicBezTo>
                  <a:pt x="790292" y="112414"/>
                  <a:pt x="788079" y="111747"/>
                  <a:pt x="785198" y="111214"/>
                </a:cubicBezTo>
                <a:lnTo>
                  <a:pt x="785198" y="109347"/>
                </a:lnTo>
                <a:cubicBezTo>
                  <a:pt x="785327" y="109357"/>
                  <a:pt x="786374" y="109426"/>
                  <a:pt x="788337" y="109555"/>
                </a:cubicBezTo>
                <a:cubicBezTo>
                  <a:pt x="790300" y="109683"/>
                  <a:pt x="792404" y="109811"/>
                  <a:pt x="794649" y="109940"/>
                </a:cubicBezTo>
                <a:cubicBezTo>
                  <a:pt x="796893" y="110068"/>
                  <a:pt x="798503" y="110137"/>
                  <a:pt x="799478" y="110147"/>
                </a:cubicBezTo>
                <a:cubicBezTo>
                  <a:pt x="800523" y="110144"/>
                  <a:pt x="801235" y="109917"/>
                  <a:pt x="801613" y="109464"/>
                </a:cubicBezTo>
                <a:cubicBezTo>
                  <a:pt x="801991" y="109011"/>
                  <a:pt x="802169" y="108350"/>
                  <a:pt x="802147" y="107480"/>
                </a:cubicBezTo>
                <a:lnTo>
                  <a:pt x="802147" y="70542"/>
                </a:lnTo>
                <a:cubicBezTo>
                  <a:pt x="800746" y="73093"/>
                  <a:pt x="799177" y="75926"/>
                  <a:pt x="797443" y="79043"/>
                </a:cubicBezTo>
                <a:cubicBezTo>
                  <a:pt x="795708" y="82160"/>
                  <a:pt x="793806" y="85461"/>
                  <a:pt x="791737" y="88945"/>
                </a:cubicBezTo>
                <a:cubicBezTo>
                  <a:pt x="791804" y="89709"/>
                  <a:pt x="791671" y="90514"/>
                  <a:pt x="791337" y="91362"/>
                </a:cubicBezTo>
                <a:cubicBezTo>
                  <a:pt x="791003" y="92209"/>
                  <a:pt x="790470" y="92915"/>
                  <a:pt x="789736" y="93478"/>
                </a:cubicBezTo>
                <a:lnTo>
                  <a:pt x="780928" y="78810"/>
                </a:lnTo>
                <a:cubicBezTo>
                  <a:pt x="782879" y="77615"/>
                  <a:pt x="785749" y="75704"/>
                  <a:pt x="789535" y="73076"/>
                </a:cubicBezTo>
                <a:cubicBezTo>
                  <a:pt x="793322" y="70448"/>
                  <a:pt x="797526" y="67470"/>
                  <a:pt x="802147" y="64141"/>
                </a:cubicBezTo>
                <a:lnTo>
                  <a:pt x="802147" y="16269"/>
                </a:lnTo>
                <a:lnTo>
                  <a:pt x="786132" y="16269"/>
                </a:lnTo>
                <a:lnTo>
                  <a:pt x="784931" y="12402"/>
                </a:lnTo>
                <a:lnTo>
                  <a:pt x="800946" y="12402"/>
                </a:lnTo>
                <a:close/>
                <a:moveTo>
                  <a:pt x="1070305" y="3609"/>
                </a:moveTo>
                <a:lnTo>
                  <a:pt x="1085374" y="15195"/>
                </a:lnTo>
                <a:cubicBezTo>
                  <a:pt x="1084913" y="15742"/>
                  <a:pt x="1084235" y="16281"/>
                  <a:pt x="1083340" y="16812"/>
                </a:cubicBezTo>
                <a:cubicBezTo>
                  <a:pt x="1082446" y="17343"/>
                  <a:pt x="1081301" y="17783"/>
                  <a:pt x="1079907" y="18130"/>
                </a:cubicBezTo>
                <a:lnTo>
                  <a:pt x="1079907" y="75337"/>
                </a:lnTo>
                <a:cubicBezTo>
                  <a:pt x="1079634" y="75976"/>
                  <a:pt x="1078112" y="76799"/>
                  <a:pt x="1075339" y="77805"/>
                </a:cubicBezTo>
                <a:cubicBezTo>
                  <a:pt x="1072567" y="78811"/>
                  <a:pt x="1069778" y="79367"/>
                  <a:pt x="1066972" y="79472"/>
                </a:cubicBezTo>
                <a:lnTo>
                  <a:pt x="1064438" y="79472"/>
                </a:lnTo>
                <a:lnTo>
                  <a:pt x="1064438" y="70934"/>
                </a:lnTo>
                <a:lnTo>
                  <a:pt x="1041102" y="70934"/>
                </a:lnTo>
                <a:lnTo>
                  <a:pt x="1041102" y="74936"/>
                </a:lnTo>
                <a:cubicBezTo>
                  <a:pt x="1040974" y="75848"/>
                  <a:pt x="1039663" y="76893"/>
                  <a:pt x="1037168" y="78072"/>
                </a:cubicBezTo>
                <a:cubicBezTo>
                  <a:pt x="1034673" y="79250"/>
                  <a:pt x="1031762" y="79895"/>
                  <a:pt x="1028433" y="80006"/>
                </a:cubicBezTo>
                <a:lnTo>
                  <a:pt x="1026300" y="80006"/>
                </a:lnTo>
                <a:lnTo>
                  <a:pt x="1026300" y="5342"/>
                </a:lnTo>
                <a:lnTo>
                  <a:pt x="1041635" y="11743"/>
                </a:lnTo>
                <a:lnTo>
                  <a:pt x="1063104" y="11743"/>
                </a:lnTo>
                <a:close/>
                <a:moveTo>
                  <a:pt x="626383" y="3201"/>
                </a:moveTo>
                <a:lnTo>
                  <a:pt x="642385" y="16669"/>
                </a:lnTo>
                <a:cubicBezTo>
                  <a:pt x="641474" y="17758"/>
                  <a:pt x="639429" y="18647"/>
                  <a:pt x="636251" y="19336"/>
                </a:cubicBezTo>
                <a:cubicBezTo>
                  <a:pt x="635982" y="24945"/>
                  <a:pt x="635820" y="30396"/>
                  <a:pt x="635768" y="35688"/>
                </a:cubicBezTo>
                <a:cubicBezTo>
                  <a:pt x="635715" y="40980"/>
                  <a:pt x="635787" y="46064"/>
                  <a:pt x="635984" y="50940"/>
                </a:cubicBezTo>
                <a:cubicBezTo>
                  <a:pt x="637696" y="51051"/>
                  <a:pt x="639340" y="51229"/>
                  <a:pt x="640918" y="51473"/>
                </a:cubicBezTo>
                <a:cubicBezTo>
                  <a:pt x="644131" y="47795"/>
                  <a:pt x="647514" y="43742"/>
                  <a:pt x="651068" y="39314"/>
                </a:cubicBezTo>
                <a:cubicBezTo>
                  <a:pt x="654621" y="34885"/>
                  <a:pt x="658004" y="30545"/>
                  <a:pt x="661217" y="26295"/>
                </a:cubicBezTo>
                <a:cubicBezTo>
                  <a:pt x="664430" y="22044"/>
                  <a:pt x="667131" y="18346"/>
                  <a:pt x="669322" y="15202"/>
                </a:cubicBezTo>
                <a:lnTo>
                  <a:pt x="685791" y="29204"/>
                </a:lnTo>
                <a:cubicBezTo>
                  <a:pt x="685399" y="29751"/>
                  <a:pt x="684777" y="30090"/>
                  <a:pt x="683925" y="30221"/>
                </a:cubicBezTo>
                <a:cubicBezTo>
                  <a:pt x="683072" y="30351"/>
                  <a:pt x="681939" y="30190"/>
                  <a:pt x="680523" y="29737"/>
                </a:cubicBezTo>
                <a:cubicBezTo>
                  <a:pt x="676448" y="33049"/>
                  <a:pt x="671197" y="36727"/>
                  <a:pt x="664771" y="40772"/>
                </a:cubicBezTo>
                <a:cubicBezTo>
                  <a:pt x="658346" y="44817"/>
                  <a:pt x="651995" y="48562"/>
                  <a:pt x="645719" y="52007"/>
                </a:cubicBezTo>
                <a:cubicBezTo>
                  <a:pt x="656880" y="53954"/>
                  <a:pt x="665283" y="56852"/>
                  <a:pt x="670928" y="60701"/>
                </a:cubicBezTo>
                <a:cubicBezTo>
                  <a:pt x="676574" y="64551"/>
                  <a:pt x="680006" y="68470"/>
                  <a:pt x="681223" y="72459"/>
                </a:cubicBezTo>
                <a:cubicBezTo>
                  <a:pt x="682441" y="76448"/>
                  <a:pt x="681989" y="79626"/>
                  <a:pt x="679867" y="81992"/>
                </a:cubicBezTo>
                <a:cubicBezTo>
                  <a:pt x="677745" y="84358"/>
                  <a:pt x="674497" y="85031"/>
                  <a:pt x="670122" y="84011"/>
                </a:cubicBezTo>
                <a:cubicBezTo>
                  <a:pt x="666277" y="78971"/>
                  <a:pt x="661265" y="73915"/>
                  <a:pt x="655087" y="68842"/>
                </a:cubicBezTo>
                <a:cubicBezTo>
                  <a:pt x="648908" y="63769"/>
                  <a:pt x="642630" y="59313"/>
                  <a:pt x="636251" y="55474"/>
                </a:cubicBezTo>
                <a:cubicBezTo>
                  <a:pt x="636973" y="68978"/>
                  <a:pt x="639863" y="80174"/>
                  <a:pt x="644919" y="89061"/>
                </a:cubicBezTo>
                <a:cubicBezTo>
                  <a:pt x="649975" y="97948"/>
                  <a:pt x="658465" y="103510"/>
                  <a:pt x="670389" y="105747"/>
                </a:cubicBezTo>
                <a:cubicBezTo>
                  <a:pt x="672203" y="106155"/>
                  <a:pt x="673542" y="106205"/>
                  <a:pt x="674406" y="105897"/>
                </a:cubicBezTo>
                <a:cubicBezTo>
                  <a:pt x="675270" y="105588"/>
                  <a:pt x="675975" y="104872"/>
                  <a:pt x="676523" y="103746"/>
                </a:cubicBezTo>
                <a:cubicBezTo>
                  <a:pt x="677648" y="101454"/>
                  <a:pt x="678698" y="98804"/>
                  <a:pt x="679673" y="95795"/>
                </a:cubicBezTo>
                <a:cubicBezTo>
                  <a:pt x="680648" y="92787"/>
                  <a:pt x="681598" y="89570"/>
                  <a:pt x="682524" y="86144"/>
                </a:cubicBezTo>
                <a:lnTo>
                  <a:pt x="683924" y="86278"/>
                </a:lnTo>
                <a:lnTo>
                  <a:pt x="683512" y="108814"/>
                </a:lnTo>
                <a:cubicBezTo>
                  <a:pt x="686329" y="111581"/>
                  <a:pt x="688077" y="113914"/>
                  <a:pt x="688756" y="115815"/>
                </a:cubicBezTo>
                <a:cubicBezTo>
                  <a:pt x="689435" y="117715"/>
                  <a:pt x="689380" y="119382"/>
                  <a:pt x="688591" y="120815"/>
                </a:cubicBezTo>
                <a:cubicBezTo>
                  <a:pt x="686807" y="123924"/>
                  <a:pt x="683924" y="125607"/>
                  <a:pt x="679940" y="125866"/>
                </a:cubicBezTo>
                <a:cubicBezTo>
                  <a:pt x="675956" y="126124"/>
                  <a:pt x="671172" y="125507"/>
                  <a:pt x="665588" y="124016"/>
                </a:cubicBezTo>
                <a:cubicBezTo>
                  <a:pt x="654687" y="121475"/>
                  <a:pt x="646077" y="117114"/>
                  <a:pt x="639760" y="110933"/>
                </a:cubicBezTo>
                <a:cubicBezTo>
                  <a:pt x="633442" y="104752"/>
                  <a:pt x="628817" y="96995"/>
                  <a:pt x="625883" y="87661"/>
                </a:cubicBezTo>
                <a:cubicBezTo>
                  <a:pt x="622949" y="78328"/>
                  <a:pt x="621108" y="67662"/>
                  <a:pt x="620357" y="55663"/>
                </a:cubicBezTo>
                <a:cubicBezTo>
                  <a:pt x="619607" y="43665"/>
                  <a:pt x="619349" y="30578"/>
                  <a:pt x="619582" y="16402"/>
                </a:cubicBezTo>
                <a:lnTo>
                  <a:pt x="566909" y="16402"/>
                </a:lnTo>
                <a:lnTo>
                  <a:pt x="565709" y="12668"/>
                </a:lnTo>
                <a:lnTo>
                  <a:pt x="617982" y="12668"/>
                </a:lnTo>
                <a:close/>
                <a:moveTo>
                  <a:pt x="1315765" y="3067"/>
                </a:moveTo>
                <a:lnTo>
                  <a:pt x="1337767" y="5201"/>
                </a:lnTo>
                <a:cubicBezTo>
                  <a:pt x="1337662" y="6206"/>
                  <a:pt x="1337240" y="7029"/>
                  <a:pt x="1336500" y="7668"/>
                </a:cubicBezTo>
                <a:cubicBezTo>
                  <a:pt x="1335761" y="8307"/>
                  <a:pt x="1334539" y="8729"/>
                  <a:pt x="1332833" y="8935"/>
                </a:cubicBezTo>
                <a:cubicBezTo>
                  <a:pt x="1333623" y="26011"/>
                  <a:pt x="1335926" y="40946"/>
                  <a:pt x="1339743" y="53740"/>
                </a:cubicBezTo>
                <a:cubicBezTo>
                  <a:pt x="1343560" y="66534"/>
                  <a:pt x="1349755" y="77410"/>
                  <a:pt x="1358328" y="86366"/>
                </a:cubicBezTo>
                <a:cubicBezTo>
                  <a:pt x="1366901" y="95323"/>
                  <a:pt x="1378717" y="102583"/>
                  <a:pt x="1393774" y="108147"/>
                </a:cubicBezTo>
                <a:lnTo>
                  <a:pt x="1393508" y="109747"/>
                </a:lnTo>
                <a:cubicBezTo>
                  <a:pt x="1389499" y="110497"/>
                  <a:pt x="1386248" y="112197"/>
                  <a:pt x="1383756" y="114848"/>
                </a:cubicBezTo>
                <a:cubicBezTo>
                  <a:pt x="1381264" y="117498"/>
                  <a:pt x="1379581" y="120999"/>
                  <a:pt x="1378706" y="125349"/>
                </a:cubicBezTo>
                <a:cubicBezTo>
                  <a:pt x="1367609" y="119379"/>
                  <a:pt x="1358821" y="111954"/>
                  <a:pt x="1352342" y="103075"/>
                </a:cubicBezTo>
                <a:cubicBezTo>
                  <a:pt x="1345863" y="94195"/>
                  <a:pt x="1341066" y="83946"/>
                  <a:pt x="1337950" y="72325"/>
                </a:cubicBezTo>
                <a:cubicBezTo>
                  <a:pt x="1334834" y="60705"/>
                  <a:pt x="1332773" y="47798"/>
                  <a:pt x="1331767" y="33604"/>
                </a:cubicBezTo>
                <a:cubicBezTo>
                  <a:pt x="1331172" y="45090"/>
                  <a:pt x="1329161" y="56375"/>
                  <a:pt x="1325731" y="67460"/>
                </a:cubicBezTo>
                <a:cubicBezTo>
                  <a:pt x="1322302" y="78546"/>
                  <a:pt x="1316221" y="89061"/>
                  <a:pt x="1307487" y="99005"/>
                </a:cubicBezTo>
                <a:cubicBezTo>
                  <a:pt x="1298753" y="108950"/>
                  <a:pt x="1286133" y="117953"/>
                  <a:pt x="1269625" y="126016"/>
                </a:cubicBezTo>
                <a:lnTo>
                  <a:pt x="1268159" y="124149"/>
                </a:lnTo>
                <a:cubicBezTo>
                  <a:pt x="1280226" y="115227"/>
                  <a:pt x="1289562" y="105901"/>
                  <a:pt x="1296168" y="96173"/>
                </a:cubicBezTo>
                <a:cubicBezTo>
                  <a:pt x="1302774" y="86444"/>
                  <a:pt x="1307456" y="76439"/>
                  <a:pt x="1310214" y="66158"/>
                </a:cubicBezTo>
                <a:cubicBezTo>
                  <a:pt x="1312972" y="55878"/>
                  <a:pt x="1314611" y="45448"/>
                  <a:pt x="1315133" y="34869"/>
                </a:cubicBezTo>
                <a:cubicBezTo>
                  <a:pt x="1315655" y="24290"/>
                  <a:pt x="1315866" y="13690"/>
                  <a:pt x="1315765" y="3067"/>
                </a:cubicBezTo>
                <a:close/>
                <a:moveTo>
                  <a:pt x="703726" y="1600"/>
                </a:moveTo>
                <a:cubicBezTo>
                  <a:pt x="710583" y="4733"/>
                  <a:pt x="715248" y="8085"/>
                  <a:pt x="717723" y="11656"/>
                </a:cubicBezTo>
                <a:cubicBezTo>
                  <a:pt x="720197" y="15226"/>
                  <a:pt x="721149" y="18420"/>
                  <a:pt x="720579" y="21236"/>
                </a:cubicBezTo>
                <a:cubicBezTo>
                  <a:pt x="720009" y="24052"/>
                  <a:pt x="718586" y="25896"/>
                  <a:pt x="716309" y="26766"/>
                </a:cubicBezTo>
                <a:cubicBezTo>
                  <a:pt x="714033" y="27636"/>
                  <a:pt x="711572" y="26938"/>
                  <a:pt x="708927" y="24670"/>
                </a:cubicBezTo>
                <a:cubicBezTo>
                  <a:pt x="708716" y="20844"/>
                  <a:pt x="707938" y="16927"/>
                  <a:pt x="706593" y="12918"/>
                </a:cubicBezTo>
                <a:cubicBezTo>
                  <a:pt x="705249" y="8910"/>
                  <a:pt x="703804" y="5359"/>
                  <a:pt x="702259" y="2267"/>
                </a:cubicBezTo>
                <a:close/>
                <a:moveTo>
                  <a:pt x="379648" y="1467"/>
                </a:moveTo>
                <a:cubicBezTo>
                  <a:pt x="379727" y="1525"/>
                  <a:pt x="380605" y="2209"/>
                  <a:pt x="382280" y="3522"/>
                </a:cubicBezTo>
                <a:cubicBezTo>
                  <a:pt x="383955" y="4834"/>
                  <a:pt x="385949" y="6427"/>
                  <a:pt x="388261" y="8302"/>
                </a:cubicBezTo>
                <a:cubicBezTo>
                  <a:pt x="390573" y="10178"/>
                  <a:pt x="392725" y="11988"/>
                  <a:pt x="394716" y="13735"/>
                </a:cubicBezTo>
                <a:cubicBezTo>
                  <a:pt x="394502" y="14466"/>
                  <a:pt x="394063" y="15005"/>
                  <a:pt x="393399" y="15352"/>
                </a:cubicBezTo>
                <a:cubicBezTo>
                  <a:pt x="392735" y="15699"/>
                  <a:pt x="391930" y="15872"/>
                  <a:pt x="390982" y="15869"/>
                </a:cubicBezTo>
                <a:lnTo>
                  <a:pt x="362579" y="15869"/>
                </a:lnTo>
                <a:cubicBezTo>
                  <a:pt x="360687" y="19330"/>
                  <a:pt x="358637" y="22809"/>
                  <a:pt x="356428" y="26303"/>
                </a:cubicBezTo>
                <a:cubicBezTo>
                  <a:pt x="354219" y="29798"/>
                  <a:pt x="352002" y="32943"/>
                  <a:pt x="349777" y="35738"/>
                </a:cubicBezTo>
                <a:lnTo>
                  <a:pt x="370446" y="35738"/>
                </a:lnTo>
                <a:lnTo>
                  <a:pt x="376847" y="28937"/>
                </a:lnTo>
                <a:lnTo>
                  <a:pt x="389916" y="38938"/>
                </a:lnTo>
                <a:cubicBezTo>
                  <a:pt x="389577" y="39416"/>
                  <a:pt x="389021" y="39861"/>
                  <a:pt x="388249" y="40272"/>
                </a:cubicBezTo>
                <a:cubicBezTo>
                  <a:pt x="387476" y="40683"/>
                  <a:pt x="386521" y="40994"/>
                  <a:pt x="385382" y="41205"/>
                </a:cubicBezTo>
                <a:lnTo>
                  <a:pt x="385382" y="90011"/>
                </a:lnTo>
                <a:cubicBezTo>
                  <a:pt x="385129" y="90639"/>
                  <a:pt x="383768" y="91417"/>
                  <a:pt x="381298" y="92345"/>
                </a:cubicBezTo>
                <a:cubicBezTo>
                  <a:pt x="378828" y="93273"/>
                  <a:pt x="376367" y="93784"/>
                  <a:pt x="373914" y="93879"/>
                </a:cubicBezTo>
                <a:lnTo>
                  <a:pt x="371647" y="93879"/>
                </a:lnTo>
                <a:lnTo>
                  <a:pt x="371647" y="39472"/>
                </a:lnTo>
                <a:lnTo>
                  <a:pt x="338976" y="39472"/>
                </a:lnTo>
                <a:lnTo>
                  <a:pt x="338976" y="90678"/>
                </a:lnTo>
                <a:cubicBezTo>
                  <a:pt x="338848" y="91514"/>
                  <a:pt x="337603" y="92476"/>
                  <a:pt x="335242" y="93562"/>
                </a:cubicBezTo>
                <a:cubicBezTo>
                  <a:pt x="332881" y="94648"/>
                  <a:pt x="330169" y="95243"/>
                  <a:pt x="327108" y="95345"/>
                </a:cubicBezTo>
                <a:lnTo>
                  <a:pt x="324974" y="95345"/>
                </a:lnTo>
                <a:lnTo>
                  <a:pt x="324974" y="29737"/>
                </a:lnTo>
                <a:lnTo>
                  <a:pt x="339643" y="35738"/>
                </a:lnTo>
                <a:lnTo>
                  <a:pt x="344977" y="35738"/>
                </a:lnTo>
                <a:cubicBezTo>
                  <a:pt x="345110" y="32860"/>
                  <a:pt x="345243" y="29648"/>
                  <a:pt x="345377" y="26103"/>
                </a:cubicBezTo>
                <a:cubicBezTo>
                  <a:pt x="345510" y="22558"/>
                  <a:pt x="345643" y="19147"/>
                  <a:pt x="345777" y="15869"/>
                </a:cubicBezTo>
                <a:lnTo>
                  <a:pt x="319907" y="15869"/>
                </a:lnTo>
                <a:lnTo>
                  <a:pt x="318840" y="12135"/>
                </a:lnTo>
                <a:lnTo>
                  <a:pt x="371380" y="12135"/>
                </a:lnTo>
                <a:close/>
                <a:moveTo>
                  <a:pt x="731456" y="1200"/>
                </a:moveTo>
                <a:lnTo>
                  <a:pt x="749070" y="5734"/>
                </a:lnTo>
                <a:cubicBezTo>
                  <a:pt x="748809" y="6554"/>
                  <a:pt x="748264" y="7215"/>
                  <a:pt x="747435" y="7718"/>
                </a:cubicBezTo>
                <a:cubicBezTo>
                  <a:pt x="746607" y="8221"/>
                  <a:pt x="745462" y="8448"/>
                  <a:pt x="743999" y="8401"/>
                </a:cubicBezTo>
                <a:cubicBezTo>
                  <a:pt x="742014" y="11338"/>
                  <a:pt x="739612" y="14532"/>
                  <a:pt x="736794" y="17986"/>
                </a:cubicBezTo>
                <a:cubicBezTo>
                  <a:pt x="733975" y="21439"/>
                  <a:pt x="731040" y="24734"/>
                  <a:pt x="727989" y="27870"/>
                </a:cubicBezTo>
                <a:lnTo>
                  <a:pt x="732123" y="27870"/>
                </a:lnTo>
                <a:lnTo>
                  <a:pt x="738795" y="19069"/>
                </a:lnTo>
                <a:cubicBezTo>
                  <a:pt x="739012" y="19236"/>
                  <a:pt x="740446" y="20436"/>
                  <a:pt x="743099" y="22670"/>
                </a:cubicBezTo>
                <a:cubicBezTo>
                  <a:pt x="745751" y="24903"/>
                  <a:pt x="748319" y="27170"/>
                  <a:pt x="750805" y="29470"/>
                </a:cubicBezTo>
                <a:cubicBezTo>
                  <a:pt x="750802" y="29598"/>
                  <a:pt x="750774" y="29709"/>
                  <a:pt x="750721" y="29804"/>
                </a:cubicBezTo>
                <a:cubicBezTo>
                  <a:pt x="750668" y="29898"/>
                  <a:pt x="750607" y="30009"/>
                  <a:pt x="750538" y="30137"/>
                </a:cubicBezTo>
                <a:cubicBezTo>
                  <a:pt x="756570" y="33790"/>
                  <a:pt x="760652" y="37485"/>
                  <a:pt x="762785" y="41222"/>
                </a:cubicBezTo>
                <a:cubicBezTo>
                  <a:pt x="764917" y="44959"/>
                  <a:pt x="765700" y="48220"/>
                  <a:pt x="765133" y="51006"/>
                </a:cubicBezTo>
                <a:cubicBezTo>
                  <a:pt x="764566" y="53793"/>
                  <a:pt x="763250" y="55588"/>
                  <a:pt x="761184" y="56390"/>
                </a:cubicBezTo>
                <a:cubicBezTo>
                  <a:pt x="759119" y="57193"/>
                  <a:pt x="756904" y="56488"/>
                  <a:pt x="754541" y="54274"/>
                </a:cubicBezTo>
                <a:cubicBezTo>
                  <a:pt x="754480" y="50456"/>
                  <a:pt x="753868" y="46523"/>
                  <a:pt x="752706" y="42472"/>
                </a:cubicBezTo>
                <a:cubicBezTo>
                  <a:pt x="751544" y="38422"/>
                  <a:pt x="750199" y="34754"/>
                  <a:pt x="748670" y="31471"/>
                </a:cubicBezTo>
                <a:cubicBezTo>
                  <a:pt x="748467" y="31535"/>
                  <a:pt x="748239" y="31574"/>
                  <a:pt x="747986" y="31587"/>
                </a:cubicBezTo>
                <a:cubicBezTo>
                  <a:pt x="747733" y="31601"/>
                  <a:pt x="747471" y="31607"/>
                  <a:pt x="747202" y="31604"/>
                </a:cubicBezTo>
                <a:lnTo>
                  <a:pt x="729588" y="31604"/>
                </a:lnTo>
                <a:lnTo>
                  <a:pt x="729588" y="52273"/>
                </a:lnTo>
                <a:lnTo>
                  <a:pt x="731856" y="52273"/>
                </a:lnTo>
                <a:lnTo>
                  <a:pt x="738395" y="43606"/>
                </a:lnTo>
                <a:cubicBezTo>
                  <a:pt x="738603" y="43767"/>
                  <a:pt x="739988" y="44945"/>
                  <a:pt x="742548" y="47139"/>
                </a:cubicBezTo>
                <a:cubicBezTo>
                  <a:pt x="745108" y="49334"/>
                  <a:pt x="747594" y="51579"/>
                  <a:pt x="750004" y="53874"/>
                </a:cubicBezTo>
                <a:cubicBezTo>
                  <a:pt x="749796" y="54604"/>
                  <a:pt x="749379" y="55143"/>
                  <a:pt x="748753" y="55490"/>
                </a:cubicBezTo>
                <a:cubicBezTo>
                  <a:pt x="748127" y="55838"/>
                  <a:pt x="747344" y="56010"/>
                  <a:pt x="746401" y="56007"/>
                </a:cubicBezTo>
                <a:lnTo>
                  <a:pt x="729588" y="56007"/>
                </a:lnTo>
                <a:lnTo>
                  <a:pt x="729588" y="66542"/>
                </a:lnTo>
                <a:cubicBezTo>
                  <a:pt x="729588" y="70431"/>
                  <a:pt x="729455" y="74387"/>
                  <a:pt x="729188" y="78410"/>
                </a:cubicBezTo>
                <a:lnTo>
                  <a:pt x="731456" y="78410"/>
                </a:lnTo>
                <a:lnTo>
                  <a:pt x="738128" y="69742"/>
                </a:lnTo>
                <a:cubicBezTo>
                  <a:pt x="738245" y="69839"/>
                  <a:pt x="739279" y="70712"/>
                  <a:pt x="741230" y="72359"/>
                </a:cubicBezTo>
                <a:cubicBezTo>
                  <a:pt x="743182" y="74007"/>
                  <a:pt x="745351" y="75846"/>
                  <a:pt x="747737" y="77877"/>
                </a:cubicBezTo>
                <a:cubicBezTo>
                  <a:pt x="750048" y="76437"/>
                  <a:pt x="752894" y="74548"/>
                  <a:pt x="756273" y="72209"/>
                </a:cubicBezTo>
                <a:cubicBezTo>
                  <a:pt x="759651" y="69870"/>
                  <a:pt x="763297" y="67314"/>
                  <a:pt x="767209" y="64542"/>
                </a:cubicBezTo>
                <a:lnTo>
                  <a:pt x="767209" y="16269"/>
                </a:lnTo>
                <a:lnTo>
                  <a:pt x="748137" y="16269"/>
                </a:lnTo>
                <a:lnTo>
                  <a:pt x="746936" y="12402"/>
                </a:lnTo>
                <a:lnTo>
                  <a:pt x="766009" y="12402"/>
                </a:lnTo>
                <a:lnTo>
                  <a:pt x="772137" y="5067"/>
                </a:lnTo>
                <a:lnTo>
                  <a:pt x="785737" y="15602"/>
                </a:lnTo>
                <a:cubicBezTo>
                  <a:pt x="785397" y="16149"/>
                  <a:pt x="784807" y="16655"/>
                  <a:pt x="783967" y="17119"/>
                </a:cubicBezTo>
                <a:cubicBezTo>
                  <a:pt x="783126" y="17583"/>
                  <a:pt x="782069" y="17922"/>
                  <a:pt x="780794" y="18136"/>
                </a:cubicBezTo>
                <a:lnTo>
                  <a:pt x="780794" y="109347"/>
                </a:lnTo>
                <a:cubicBezTo>
                  <a:pt x="780869" y="112592"/>
                  <a:pt x="780497" y="115378"/>
                  <a:pt x="779679" y="117704"/>
                </a:cubicBezTo>
                <a:cubicBezTo>
                  <a:pt x="778861" y="120030"/>
                  <a:pt x="777147" y="121897"/>
                  <a:pt x="774537" y="123304"/>
                </a:cubicBezTo>
                <a:cubicBezTo>
                  <a:pt x="771927" y="124712"/>
                  <a:pt x="767973" y="125660"/>
                  <a:pt x="762673" y="126149"/>
                </a:cubicBezTo>
                <a:cubicBezTo>
                  <a:pt x="762493" y="124002"/>
                  <a:pt x="762187" y="122096"/>
                  <a:pt x="761756" y="120432"/>
                </a:cubicBezTo>
                <a:cubicBezTo>
                  <a:pt x="761325" y="118768"/>
                  <a:pt x="760653" y="117429"/>
                  <a:pt x="759738" y="116415"/>
                </a:cubicBezTo>
                <a:cubicBezTo>
                  <a:pt x="758793" y="115353"/>
                  <a:pt x="757481" y="114442"/>
                  <a:pt x="755803" y="113681"/>
                </a:cubicBezTo>
                <a:cubicBezTo>
                  <a:pt x="754124" y="112920"/>
                  <a:pt x="751745" y="112275"/>
                  <a:pt x="748665" y="111747"/>
                </a:cubicBezTo>
                <a:lnTo>
                  <a:pt x="748665" y="109881"/>
                </a:lnTo>
                <a:cubicBezTo>
                  <a:pt x="748808" y="109890"/>
                  <a:pt x="749961" y="109960"/>
                  <a:pt x="752124" y="110088"/>
                </a:cubicBezTo>
                <a:cubicBezTo>
                  <a:pt x="754287" y="110216"/>
                  <a:pt x="756606" y="110345"/>
                  <a:pt x="759081" y="110473"/>
                </a:cubicBezTo>
                <a:cubicBezTo>
                  <a:pt x="761556" y="110602"/>
                  <a:pt x="763331" y="110671"/>
                  <a:pt x="764408" y="110681"/>
                </a:cubicBezTo>
                <a:cubicBezTo>
                  <a:pt x="765516" y="110689"/>
                  <a:pt x="766267" y="110472"/>
                  <a:pt x="766659" y="110031"/>
                </a:cubicBezTo>
                <a:cubicBezTo>
                  <a:pt x="767051" y="109589"/>
                  <a:pt x="767234" y="108872"/>
                  <a:pt x="767209" y="107880"/>
                </a:cubicBezTo>
                <a:lnTo>
                  <a:pt x="767209" y="71342"/>
                </a:lnTo>
                <a:cubicBezTo>
                  <a:pt x="765736" y="73893"/>
                  <a:pt x="764080" y="76693"/>
                  <a:pt x="762240" y="79743"/>
                </a:cubicBezTo>
                <a:cubicBezTo>
                  <a:pt x="760400" y="82794"/>
                  <a:pt x="758410" y="85994"/>
                  <a:pt x="756270" y="89345"/>
                </a:cubicBezTo>
                <a:cubicBezTo>
                  <a:pt x="756328" y="90239"/>
                  <a:pt x="756178" y="91117"/>
                  <a:pt x="755819" y="91978"/>
                </a:cubicBezTo>
                <a:cubicBezTo>
                  <a:pt x="755461" y="92840"/>
                  <a:pt x="754944" y="93517"/>
                  <a:pt x="754268" y="94012"/>
                </a:cubicBezTo>
                <a:lnTo>
                  <a:pt x="746931" y="82144"/>
                </a:lnTo>
                <a:lnTo>
                  <a:pt x="746531" y="82144"/>
                </a:lnTo>
                <a:lnTo>
                  <a:pt x="728789" y="82144"/>
                </a:lnTo>
                <a:cubicBezTo>
                  <a:pt x="728073" y="90514"/>
                  <a:pt x="725508" y="98543"/>
                  <a:pt x="721094" y="106230"/>
                </a:cubicBezTo>
                <a:cubicBezTo>
                  <a:pt x="716680" y="113917"/>
                  <a:pt x="709116" y="120646"/>
                  <a:pt x="698401" y="126416"/>
                </a:cubicBezTo>
                <a:lnTo>
                  <a:pt x="697067" y="125216"/>
                </a:lnTo>
                <a:cubicBezTo>
                  <a:pt x="703223" y="118979"/>
                  <a:pt x="707646" y="112217"/>
                  <a:pt x="710335" y="104930"/>
                </a:cubicBezTo>
                <a:cubicBezTo>
                  <a:pt x="713025" y="97643"/>
                  <a:pt x="714647" y="90047"/>
                  <a:pt x="715203" y="82144"/>
                </a:cubicBezTo>
                <a:lnTo>
                  <a:pt x="697734" y="82144"/>
                </a:lnTo>
                <a:lnTo>
                  <a:pt x="696667" y="78410"/>
                </a:lnTo>
                <a:lnTo>
                  <a:pt x="715469" y="78410"/>
                </a:lnTo>
                <a:cubicBezTo>
                  <a:pt x="715625" y="74565"/>
                  <a:pt x="715714" y="70653"/>
                  <a:pt x="715736" y="66675"/>
                </a:cubicBezTo>
                <a:lnTo>
                  <a:pt x="715736" y="56007"/>
                </a:lnTo>
                <a:lnTo>
                  <a:pt x="701601" y="56007"/>
                </a:lnTo>
                <a:lnTo>
                  <a:pt x="700534" y="52273"/>
                </a:lnTo>
                <a:lnTo>
                  <a:pt x="715736" y="52273"/>
                </a:lnTo>
                <a:lnTo>
                  <a:pt x="715736" y="31604"/>
                </a:lnTo>
                <a:lnTo>
                  <a:pt x="698267" y="31604"/>
                </a:lnTo>
                <a:lnTo>
                  <a:pt x="697200" y="27870"/>
                </a:lnTo>
                <a:lnTo>
                  <a:pt x="724926" y="27870"/>
                </a:lnTo>
                <a:cubicBezTo>
                  <a:pt x="726222" y="23800"/>
                  <a:pt x="727460" y="19339"/>
                  <a:pt x="728640" y="14485"/>
                </a:cubicBezTo>
                <a:cubicBezTo>
                  <a:pt x="729819" y="9632"/>
                  <a:pt x="730758" y="5204"/>
                  <a:pt x="731456" y="1200"/>
                </a:cubicBezTo>
                <a:close/>
                <a:moveTo>
                  <a:pt x="1603001" y="1067"/>
                </a:moveTo>
                <a:lnTo>
                  <a:pt x="1624870" y="3201"/>
                </a:lnTo>
                <a:cubicBezTo>
                  <a:pt x="1624753" y="4142"/>
                  <a:pt x="1624320" y="4926"/>
                  <a:pt x="1623570" y="5551"/>
                </a:cubicBezTo>
                <a:cubicBezTo>
                  <a:pt x="1622820" y="6176"/>
                  <a:pt x="1621653" y="6593"/>
                  <a:pt x="1620069" y="6801"/>
                </a:cubicBezTo>
                <a:lnTo>
                  <a:pt x="1620069" y="30404"/>
                </a:lnTo>
                <a:lnTo>
                  <a:pt x="1634338" y="30404"/>
                </a:lnTo>
                <a:lnTo>
                  <a:pt x="1643272" y="17069"/>
                </a:lnTo>
                <a:cubicBezTo>
                  <a:pt x="1643366" y="17142"/>
                  <a:pt x="1644334" y="17988"/>
                  <a:pt x="1646176" y="19608"/>
                </a:cubicBezTo>
                <a:cubicBezTo>
                  <a:pt x="1648019" y="21227"/>
                  <a:pt x="1650172" y="23179"/>
                  <a:pt x="1652636" y="25465"/>
                </a:cubicBezTo>
                <a:cubicBezTo>
                  <a:pt x="1655101" y="27751"/>
                  <a:pt x="1657314" y="29931"/>
                  <a:pt x="1659274" y="32004"/>
                </a:cubicBezTo>
                <a:cubicBezTo>
                  <a:pt x="1659127" y="32735"/>
                  <a:pt x="1658721" y="33274"/>
                  <a:pt x="1658057" y="33621"/>
                </a:cubicBezTo>
                <a:cubicBezTo>
                  <a:pt x="1657394" y="33968"/>
                  <a:pt x="1656554" y="34140"/>
                  <a:pt x="1655540" y="34138"/>
                </a:cubicBezTo>
                <a:lnTo>
                  <a:pt x="1620069" y="34138"/>
                </a:lnTo>
                <a:lnTo>
                  <a:pt x="1620069" y="106280"/>
                </a:lnTo>
                <a:cubicBezTo>
                  <a:pt x="1620158" y="110146"/>
                  <a:pt x="1619684" y="113453"/>
                  <a:pt x="1618647" y="116202"/>
                </a:cubicBezTo>
                <a:cubicBezTo>
                  <a:pt x="1617610" y="118952"/>
                  <a:pt x="1615476" y="121153"/>
                  <a:pt x="1612246" y="122806"/>
                </a:cubicBezTo>
                <a:cubicBezTo>
                  <a:pt x="1609016" y="124458"/>
                  <a:pt x="1604156" y="125573"/>
                  <a:pt x="1597667" y="126149"/>
                </a:cubicBezTo>
                <a:cubicBezTo>
                  <a:pt x="1597425" y="123424"/>
                  <a:pt x="1597042" y="121074"/>
                  <a:pt x="1596516" y="119098"/>
                </a:cubicBezTo>
                <a:cubicBezTo>
                  <a:pt x="1595991" y="117123"/>
                  <a:pt x="1595175" y="115473"/>
                  <a:pt x="1594066" y="114148"/>
                </a:cubicBezTo>
                <a:cubicBezTo>
                  <a:pt x="1592938" y="112817"/>
                  <a:pt x="1591394" y="111678"/>
                  <a:pt x="1589432" y="110731"/>
                </a:cubicBezTo>
                <a:cubicBezTo>
                  <a:pt x="1587471" y="109783"/>
                  <a:pt x="1584659" y="109011"/>
                  <a:pt x="1580998" y="108414"/>
                </a:cubicBezTo>
                <a:lnTo>
                  <a:pt x="1580998" y="106547"/>
                </a:lnTo>
                <a:cubicBezTo>
                  <a:pt x="1581170" y="106560"/>
                  <a:pt x="1582559" y="106652"/>
                  <a:pt x="1585166" y="106823"/>
                </a:cubicBezTo>
                <a:cubicBezTo>
                  <a:pt x="1587773" y="106995"/>
                  <a:pt x="1590565" y="107166"/>
                  <a:pt x="1593543" y="107337"/>
                </a:cubicBezTo>
                <a:cubicBezTo>
                  <a:pt x="1596520" y="107508"/>
                  <a:pt x="1598650" y="107600"/>
                  <a:pt x="1599934" y="107614"/>
                </a:cubicBezTo>
                <a:cubicBezTo>
                  <a:pt x="1601053" y="107616"/>
                  <a:pt x="1601848" y="107411"/>
                  <a:pt x="1602317" y="106997"/>
                </a:cubicBezTo>
                <a:cubicBezTo>
                  <a:pt x="1602787" y="106583"/>
                  <a:pt x="1603014" y="105944"/>
                  <a:pt x="1603001" y="105080"/>
                </a:cubicBezTo>
                <a:lnTo>
                  <a:pt x="1603001" y="54274"/>
                </a:lnTo>
                <a:cubicBezTo>
                  <a:pt x="1595238" y="65933"/>
                  <a:pt x="1585626" y="76518"/>
                  <a:pt x="1574164" y="86028"/>
                </a:cubicBezTo>
                <a:cubicBezTo>
                  <a:pt x="1562701" y="95537"/>
                  <a:pt x="1549555" y="103621"/>
                  <a:pt x="1534725" y="110281"/>
                </a:cubicBezTo>
                <a:lnTo>
                  <a:pt x="1533525" y="108814"/>
                </a:lnTo>
                <a:cubicBezTo>
                  <a:pt x="1542771" y="102590"/>
                  <a:pt x="1551335" y="95376"/>
                  <a:pt x="1559217" y="87172"/>
                </a:cubicBezTo>
                <a:cubicBezTo>
                  <a:pt x="1567100" y="78967"/>
                  <a:pt x="1574034" y="70311"/>
                  <a:pt x="1580020" y="61203"/>
                </a:cubicBezTo>
                <a:cubicBezTo>
                  <a:pt x="1586006" y="52095"/>
                  <a:pt x="1590777" y="43073"/>
                  <a:pt x="1594333" y="34138"/>
                </a:cubicBezTo>
                <a:lnTo>
                  <a:pt x="1536592" y="34138"/>
                </a:lnTo>
                <a:lnTo>
                  <a:pt x="1535526" y="30404"/>
                </a:lnTo>
                <a:lnTo>
                  <a:pt x="1603001" y="30404"/>
                </a:lnTo>
                <a:close/>
                <a:moveTo>
                  <a:pt x="455257" y="1067"/>
                </a:moveTo>
                <a:lnTo>
                  <a:pt x="476460" y="2934"/>
                </a:lnTo>
                <a:cubicBezTo>
                  <a:pt x="476362" y="3870"/>
                  <a:pt x="475957" y="4665"/>
                  <a:pt x="475243" y="5317"/>
                </a:cubicBezTo>
                <a:cubicBezTo>
                  <a:pt x="474529" y="5970"/>
                  <a:pt x="473290" y="6465"/>
                  <a:pt x="471526" y="6801"/>
                </a:cubicBezTo>
                <a:lnTo>
                  <a:pt x="471526" y="27870"/>
                </a:lnTo>
                <a:lnTo>
                  <a:pt x="491528" y="27870"/>
                </a:lnTo>
                <a:lnTo>
                  <a:pt x="500196" y="17069"/>
                </a:lnTo>
                <a:cubicBezTo>
                  <a:pt x="500281" y="17122"/>
                  <a:pt x="501208" y="17801"/>
                  <a:pt x="502977" y="19104"/>
                </a:cubicBezTo>
                <a:cubicBezTo>
                  <a:pt x="504746" y="20407"/>
                  <a:pt x="506848" y="22014"/>
                  <a:pt x="509284" y="23924"/>
                </a:cubicBezTo>
                <a:cubicBezTo>
                  <a:pt x="511719" y="25835"/>
                  <a:pt x="513980" y="27728"/>
                  <a:pt x="516065" y="29604"/>
                </a:cubicBezTo>
                <a:cubicBezTo>
                  <a:pt x="515856" y="30271"/>
                  <a:pt x="515440" y="30771"/>
                  <a:pt x="514814" y="31104"/>
                </a:cubicBezTo>
                <a:cubicBezTo>
                  <a:pt x="514189" y="31437"/>
                  <a:pt x="513406" y="31604"/>
                  <a:pt x="512464" y="31604"/>
                </a:cubicBezTo>
                <a:lnTo>
                  <a:pt x="471526" y="31604"/>
                </a:lnTo>
                <a:lnTo>
                  <a:pt x="471526" y="57741"/>
                </a:lnTo>
                <a:lnTo>
                  <a:pt x="500329" y="57741"/>
                </a:lnTo>
                <a:lnTo>
                  <a:pt x="509397" y="46006"/>
                </a:lnTo>
                <a:cubicBezTo>
                  <a:pt x="509482" y="46069"/>
                  <a:pt x="510423" y="46817"/>
                  <a:pt x="512220" y="48248"/>
                </a:cubicBezTo>
                <a:cubicBezTo>
                  <a:pt x="514016" y="49680"/>
                  <a:pt x="516157" y="51415"/>
                  <a:pt x="518643" y="53454"/>
                </a:cubicBezTo>
                <a:cubicBezTo>
                  <a:pt x="521128" y="55493"/>
                  <a:pt x="523447" y="57455"/>
                  <a:pt x="525599" y="59341"/>
                </a:cubicBezTo>
                <a:cubicBezTo>
                  <a:pt x="525388" y="60072"/>
                  <a:pt x="524944" y="60610"/>
                  <a:pt x="524266" y="60958"/>
                </a:cubicBezTo>
                <a:cubicBezTo>
                  <a:pt x="523588" y="61305"/>
                  <a:pt x="522743" y="61477"/>
                  <a:pt x="521732" y="61474"/>
                </a:cubicBezTo>
                <a:lnTo>
                  <a:pt x="485661" y="61474"/>
                </a:lnTo>
                <a:lnTo>
                  <a:pt x="485661" y="63741"/>
                </a:lnTo>
                <a:lnTo>
                  <a:pt x="485661" y="104280"/>
                </a:lnTo>
                <a:cubicBezTo>
                  <a:pt x="485608" y="105330"/>
                  <a:pt x="485880" y="106063"/>
                  <a:pt x="486478" y="106480"/>
                </a:cubicBezTo>
                <a:cubicBezTo>
                  <a:pt x="487075" y="106897"/>
                  <a:pt x="488314" y="107097"/>
                  <a:pt x="490195" y="107080"/>
                </a:cubicBezTo>
                <a:lnTo>
                  <a:pt x="501129" y="107080"/>
                </a:lnTo>
                <a:cubicBezTo>
                  <a:pt x="503094" y="107083"/>
                  <a:pt x="504866" y="107077"/>
                  <a:pt x="506447" y="107063"/>
                </a:cubicBezTo>
                <a:cubicBezTo>
                  <a:pt x="508028" y="107050"/>
                  <a:pt x="509233" y="107011"/>
                  <a:pt x="510064" y="106947"/>
                </a:cubicBezTo>
                <a:cubicBezTo>
                  <a:pt x="510967" y="106891"/>
                  <a:pt x="511661" y="106702"/>
                  <a:pt x="512147" y="106380"/>
                </a:cubicBezTo>
                <a:cubicBezTo>
                  <a:pt x="512634" y="106058"/>
                  <a:pt x="513095" y="105536"/>
                  <a:pt x="513531" y="104813"/>
                </a:cubicBezTo>
                <a:cubicBezTo>
                  <a:pt x="514200" y="103480"/>
                  <a:pt x="515062" y="101113"/>
                  <a:pt x="516115" y="97712"/>
                </a:cubicBezTo>
                <a:cubicBezTo>
                  <a:pt x="517168" y="94312"/>
                  <a:pt x="518396" y="90278"/>
                  <a:pt x="519798" y="85611"/>
                </a:cubicBezTo>
                <a:lnTo>
                  <a:pt x="521324" y="85611"/>
                </a:lnTo>
                <a:lnTo>
                  <a:pt x="521732" y="105747"/>
                </a:lnTo>
                <a:cubicBezTo>
                  <a:pt x="523816" y="106597"/>
                  <a:pt x="525216" y="107564"/>
                  <a:pt x="525933" y="108647"/>
                </a:cubicBezTo>
                <a:cubicBezTo>
                  <a:pt x="526649" y="109731"/>
                  <a:pt x="526983" y="111031"/>
                  <a:pt x="526933" y="112548"/>
                </a:cubicBezTo>
                <a:cubicBezTo>
                  <a:pt x="526999" y="114768"/>
                  <a:pt x="526243" y="116609"/>
                  <a:pt x="524666" y="118069"/>
                </a:cubicBezTo>
                <a:cubicBezTo>
                  <a:pt x="523089" y="119529"/>
                  <a:pt x="520294" y="120619"/>
                  <a:pt x="516281" y="121339"/>
                </a:cubicBezTo>
                <a:cubicBezTo>
                  <a:pt x="512267" y="122058"/>
                  <a:pt x="506639" y="122417"/>
                  <a:pt x="499396" y="122415"/>
                </a:cubicBezTo>
                <a:lnTo>
                  <a:pt x="486461" y="122415"/>
                </a:lnTo>
                <a:cubicBezTo>
                  <a:pt x="479880" y="122521"/>
                  <a:pt x="475440" y="121576"/>
                  <a:pt x="473143" y="119582"/>
                </a:cubicBezTo>
                <a:cubicBezTo>
                  <a:pt x="470845" y="117587"/>
                  <a:pt x="469773" y="113909"/>
                  <a:pt x="469926" y="108547"/>
                </a:cubicBezTo>
                <a:lnTo>
                  <a:pt x="469926" y="61474"/>
                </a:lnTo>
                <a:lnTo>
                  <a:pt x="454990" y="61474"/>
                </a:lnTo>
                <a:cubicBezTo>
                  <a:pt x="454254" y="72242"/>
                  <a:pt x="452141" y="81866"/>
                  <a:pt x="448649" y="90347"/>
                </a:cubicBezTo>
                <a:cubicBezTo>
                  <a:pt x="445157" y="98828"/>
                  <a:pt x="439635" y="106101"/>
                  <a:pt x="432084" y="112167"/>
                </a:cubicBezTo>
                <a:cubicBezTo>
                  <a:pt x="424532" y="118233"/>
                  <a:pt x="414299" y="123027"/>
                  <a:pt x="401384" y="126549"/>
                </a:cubicBezTo>
                <a:lnTo>
                  <a:pt x="400717" y="124949"/>
                </a:lnTo>
                <a:cubicBezTo>
                  <a:pt x="410002" y="119972"/>
                  <a:pt x="417213" y="114309"/>
                  <a:pt x="422349" y="107959"/>
                </a:cubicBezTo>
                <a:cubicBezTo>
                  <a:pt x="427486" y="101610"/>
                  <a:pt x="431111" y="94563"/>
                  <a:pt x="433225" y="86821"/>
                </a:cubicBezTo>
                <a:cubicBezTo>
                  <a:pt x="435338" y="79078"/>
                  <a:pt x="436504" y="70630"/>
                  <a:pt x="436721" y="61474"/>
                </a:cubicBezTo>
                <a:lnTo>
                  <a:pt x="402717" y="61474"/>
                </a:lnTo>
                <a:lnTo>
                  <a:pt x="401650" y="57741"/>
                </a:lnTo>
                <a:lnTo>
                  <a:pt x="455257" y="57741"/>
                </a:lnTo>
                <a:lnTo>
                  <a:pt x="455257" y="31604"/>
                </a:lnTo>
                <a:lnTo>
                  <a:pt x="432988" y="31604"/>
                </a:lnTo>
                <a:cubicBezTo>
                  <a:pt x="426831" y="41339"/>
                  <a:pt x="419541" y="49073"/>
                  <a:pt x="411118" y="54807"/>
                </a:cubicBezTo>
                <a:lnTo>
                  <a:pt x="409518" y="53607"/>
                </a:lnTo>
                <a:cubicBezTo>
                  <a:pt x="413321" y="47417"/>
                  <a:pt x="416749" y="39994"/>
                  <a:pt x="419803" y="31337"/>
                </a:cubicBezTo>
                <a:cubicBezTo>
                  <a:pt x="422856" y="22681"/>
                  <a:pt x="425117" y="13524"/>
                  <a:pt x="426587" y="3867"/>
                </a:cubicBezTo>
                <a:lnTo>
                  <a:pt x="447523" y="9735"/>
                </a:lnTo>
                <a:cubicBezTo>
                  <a:pt x="447320" y="10618"/>
                  <a:pt x="446792" y="11318"/>
                  <a:pt x="445939" y="11835"/>
                </a:cubicBezTo>
                <a:cubicBezTo>
                  <a:pt x="445086" y="12352"/>
                  <a:pt x="443925" y="12585"/>
                  <a:pt x="442455" y="12535"/>
                </a:cubicBezTo>
                <a:cubicBezTo>
                  <a:pt x="441389" y="15274"/>
                  <a:pt x="440255" y="17930"/>
                  <a:pt x="439055" y="20503"/>
                </a:cubicBezTo>
                <a:cubicBezTo>
                  <a:pt x="437855" y="23075"/>
                  <a:pt x="436588" y="25531"/>
                  <a:pt x="435255" y="27870"/>
                </a:cubicBezTo>
                <a:lnTo>
                  <a:pt x="455257" y="27870"/>
                </a:lnTo>
                <a:close/>
                <a:moveTo>
                  <a:pt x="1465783" y="1000"/>
                </a:moveTo>
                <a:lnTo>
                  <a:pt x="1486053" y="3014"/>
                </a:lnTo>
                <a:cubicBezTo>
                  <a:pt x="1486011" y="3913"/>
                  <a:pt x="1485628" y="4718"/>
                  <a:pt x="1484902" y="5430"/>
                </a:cubicBezTo>
                <a:cubicBezTo>
                  <a:pt x="1484177" y="6143"/>
                  <a:pt x="1482961" y="6644"/>
                  <a:pt x="1481252" y="6934"/>
                </a:cubicBezTo>
                <a:cubicBezTo>
                  <a:pt x="1481119" y="14157"/>
                  <a:pt x="1481252" y="21314"/>
                  <a:pt x="1481652" y="28404"/>
                </a:cubicBezTo>
                <a:lnTo>
                  <a:pt x="1501655" y="28404"/>
                </a:lnTo>
                <a:lnTo>
                  <a:pt x="1506455" y="22403"/>
                </a:lnTo>
                <a:cubicBezTo>
                  <a:pt x="1505655" y="22475"/>
                  <a:pt x="1504822" y="22431"/>
                  <a:pt x="1503955" y="22270"/>
                </a:cubicBezTo>
                <a:cubicBezTo>
                  <a:pt x="1503088" y="22108"/>
                  <a:pt x="1502188" y="21797"/>
                  <a:pt x="1501255" y="21336"/>
                </a:cubicBezTo>
                <a:cubicBezTo>
                  <a:pt x="1500077" y="18325"/>
                  <a:pt x="1498199" y="15380"/>
                  <a:pt x="1495621" y="12502"/>
                </a:cubicBezTo>
                <a:cubicBezTo>
                  <a:pt x="1493042" y="9624"/>
                  <a:pt x="1490431" y="7279"/>
                  <a:pt x="1487786" y="5467"/>
                </a:cubicBezTo>
                <a:lnTo>
                  <a:pt x="1488720" y="4401"/>
                </a:lnTo>
                <a:cubicBezTo>
                  <a:pt x="1495775" y="4053"/>
                  <a:pt x="1501148" y="4674"/>
                  <a:pt x="1504840" y="6263"/>
                </a:cubicBezTo>
                <a:cubicBezTo>
                  <a:pt x="1508532" y="7851"/>
                  <a:pt x="1510883" y="9825"/>
                  <a:pt x="1511893" y="12184"/>
                </a:cubicBezTo>
                <a:cubicBezTo>
                  <a:pt x="1512903" y="14543"/>
                  <a:pt x="1512913" y="16705"/>
                  <a:pt x="1511923" y="18669"/>
                </a:cubicBezTo>
                <a:cubicBezTo>
                  <a:pt x="1513514" y="19897"/>
                  <a:pt x="1515665" y="21608"/>
                  <a:pt x="1518373" y="23803"/>
                </a:cubicBezTo>
                <a:cubicBezTo>
                  <a:pt x="1521082" y="25998"/>
                  <a:pt x="1523599" y="28109"/>
                  <a:pt x="1525924" y="30137"/>
                </a:cubicBezTo>
                <a:cubicBezTo>
                  <a:pt x="1525777" y="30804"/>
                  <a:pt x="1525371" y="31304"/>
                  <a:pt x="1524707" y="31637"/>
                </a:cubicBezTo>
                <a:cubicBezTo>
                  <a:pt x="1524044" y="31971"/>
                  <a:pt x="1523204" y="32137"/>
                  <a:pt x="1522190" y="32137"/>
                </a:cubicBezTo>
                <a:lnTo>
                  <a:pt x="1481785" y="32137"/>
                </a:lnTo>
                <a:cubicBezTo>
                  <a:pt x="1482297" y="39302"/>
                  <a:pt x="1483175" y="46275"/>
                  <a:pt x="1484419" y="53057"/>
                </a:cubicBezTo>
                <a:cubicBezTo>
                  <a:pt x="1485664" y="59838"/>
                  <a:pt x="1487408" y="66245"/>
                  <a:pt x="1489653" y="72276"/>
                </a:cubicBezTo>
                <a:cubicBezTo>
                  <a:pt x="1491917" y="67459"/>
                  <a:pt x="1493890" y="62591"/>
                  <a:pt x="1495571" y="57674"/>
                </a:cubicBezTo>
                <a:cubicBezTo>
                  <a:pt x="1497251" y="52757"/>
                  <a:pt x="1498657" y="47889"/>
                  <a:pt x="1499788" y="43072"/>
                </a:cubicBezTo>
                <a:lnTo>
                  <a:pt x="1520590" y="50006"/>
                </a:lnTo>
                <a:cubicBezTo>
                  <a:pt x="1520360" y="50820"/>
                  <a:pt x="1519854" y="51459"/>
                  <a:pt x="1519073" y="51923"/>
                </a:cubicBezTo>
                <a:cubicBezTo>
                  <a:pt x="1518293" y="52387"/>
                  <a:pt x="1517020" y="52593"/>
                  <a:pt x="1515256" y="52540"/>
                </a:cubicBezTo>
                <a:cubicBezTo>
                  <a:pt x="1513139" y="58366"/>
                  <a:pt x="1510572" y="64183"/>
                  <a:pt x="1507555" y="69992"/>
                </a:cubicBezTo>
                <a:cubicBezTo>
                  <a:pt x="1504538" y="75801"/>
                  <a:pt x="1500971" y="81452"/>
                  <a:pt x="1496854" y="86944"/>
                </a:cubicBezTo>
                <a:cubicBezTo>
                  <a:pt x="1500588" y="92812"/>
                  <a:pt x="1505255" y="97879"/>
                  <a:pt x="1510856" y="102146"/>
                </a:cubicBezTo>
                <a:cubicBezTo>
                  <a:pt x="1511822" y="103091"/>
                  <a:pt x="1512623" y="103535"/>
                  <a:pt x="1513256" y="103480"/>
                </a:cubicBezTo>
                <a:cubicBezTo>
                  <a:pt x="1513889" y="103424"/>
                  <a:pt x="1514556" y="102802"/>
                  <a:pt x="1515256" y="101613"/>
                </a:cubicBezTo>
                <a:cubicBezTo>
                  <a:pt x="1516381" y="99835"/>
                  <a:pt x="1517732" y="97423"/>
                  <a:pt x="1519307" y="94379"/>
                </a:cubicBezTo>
                <a:cubicBezTo>
                  <a:pt x="1520882" y="91334"/>
                  <a:pt x="1522332" y="88322"/>
                  <a:pt x="1523657" y="85344"/>
                </a:cubicBezTo>
                <a:lnTo>
                  <a:pt x="1524991" y="85611"/>
                </a:lnTo>
                <a:lnTo>
                  <a:pt x="1521924" y="108147"/>
                </a:lnTo>
                <a:cubicBezTo>
                  <a:pt x="1524299" y="112039"/>
                  <a:pt x="1525716" y="115089"/>
                  <a:pt x="1526174" y="117298"/>
                </a:cubicBezTo>
                <a:cubicBezTo>
                  <a:pt x="1526633" y="119507"/>
                  <a:pt x="1526283" y="121124"/>
                  <a:pt x="1525124" y="122149"/>
                </a:cubicBezTo>
                <a:cubicBezTo>
                  <a:pt x="1523061" y="124034"/>
                  <a:pt x="1520608" y="124857"/>
                  <a:pt x="1517765" y="124618"/>
                </a:cubicBezTo>
                <a:cubicBezTo>
                  <a:pt x="1514922" y="124379"/>
                  <a:pt x="1512064" y="123504"/>
                  <a:pt x="1509191" y="121991"/>
                </a:cubicBezTo>
                <a:cubicBezTo>
                  <a:pt x="1506319" y="120478"/>
                  <a:pt x="1503806" y="118752"/>
                  <a:pt x="1501655" y="116815"/>
                </a:cubicBezTo>
                <a:cubicBezTo>
                  <a:pt x="1498593" y="114209"/>
                  <a:pt x="1495782" y="111420"/>
                  <a:pt x="1493220" y="108447"/>
                </a:cubicBezTo>
                <a:cubicBezTo>
                  <a:pt x="1490659" y="105474"/>
                  <a:pt x="1488314" y="102352"/>
                  <a:pt x="1486186" y="99079"/>
                </a:cubicBezTo>
                <a:cubicBezTo>
                  <a:pt x="1480871" y="104433"/>
                  <a:pt x="1474798" y="109294"/>
                  <a:pt x="1467967" y="113664"/>
                </a:cubicBezTo>
                <a:cubicBezTo>
                  <a:pt x="1461136" y="118034"/>
                  <a:pt x="1453429" y="121796"/>
                  <a:pt x="1444847" y="124949"/>
                </a:cubicBezTo>
                <a:lnTo>
                  <a:pt x="1443914" y="123349"/>
                </a:lnTo>
                <a:cubicBezTo>
                  <a:pt x="1451640" y="118779"/>
                  <a:pt x="1458524" y="113550"/>
                  <a:pt x="1464567" y="107664"/>
                </a:cubicBezTo>
                <a:cubicBezTo>
                  <a:pt x="1470609" y="101777"/>
                  <a:pt x="1475860" y="95448"/>
                  <a:pt x="1480319" y="88678"/>
                </a:cubicBezTo>
                <a:cubicBezTo>
                  <a:pt x="1476421" y="80455"/>
                  <a:pt x="1473415" y="71598"/>
                  <a:pt x="1471301" y="62108"/>
                </a:cubicBezTo>
                <a:cubicBezTo>
                  <a:pt x="1469187" y="52618"/>
                  <a:pt x="1467748" y="42628"/>
                  <a:pt x="1466984" y="32137"/>
                </a:cubicBezTo>
                <a:lnTo>
                  <a:pt x="1429512" y="32137"/>
                </a:lnTo>
                <a:lnTo>
                  <a:pt x="1429512" y="53473"/>
                </a:lnTo>
                <a:lnTo>
                  <a:pt x="1445247" y="53473"/>
                </a:lnTo>
                <a:lnTo>
                  <a:pt x="1452715" y="46006"/>
                </a:lnTo>
                <a:lnTo>
                  <a:pt x="1466184" y="57207"/>
                </a:lnTo>
                <a:cubicBezTo>
                  <a:pt x="1465725" y="57743"/>
                  <a:pt x="1465075" y="58205"/>
                  <a:pt x="1464233" y="58591"/>
                </a:cubicBezTo>
                <a:cubicBezTo>
                  <a:pt x="1463391" y="58977"/>
                  <a:pt x="1462308" y="59271"/>
                  <a:pt x="1460983" y="59474"/>
                </a:cubicBezTo>
                <a:cubicBezTo>
                  <a:pt x="1460736" y="68908"/>
                  <a:pt x="1460326" y="76547"/>
                  <a:pt x="1459753" y="82391"/>
                </a:cubicBezTo>
                <a:cubicBezTo>
                  <a:pt x="1459180" y="88234"/>
                  <a:pt x="1458326" y="92752"/>
                  <a:pt x="1457190" y="95943"/>
                </a:cubicBezTo>
                <a:cubicBezTo>
                  <a:pt x="1456054" y="99134"/>
                  <a:pt x="1454518" y="101469"/>
                  <a:pt x="1452582" y="102946"/>
                </a:cubicBezTo>
                <a:cubicBezTo>
                  <a:pt x="1450798" y="104349"/>
                  <a:pt x="1448731" y="105411"/>
                  <a:pt x="1446381" y="106130"/>
                </a:cubicBezTo>
                <a:cubicBezTo>
                  <a:pt x="1444031" y="106850"/>
                  <a:pt x="1441297" y="107211"/>
                  <a:pt x="1438180" y="107214"/>
                </a:cubicBezTo>
                <a:cubicBezTo>
                  <a:pt x="1438202" y="105069"/>
                  <a:pt x="1438091" y="103157"/>
                  <a:pt x="1437846" y="101479"/>
                </a:cubicBezTo>
                <a:cubicBezTo>
                  <a:pt x="1437602" y="99801"/>
                  <a:pt x="1437091" y="98424"/>
                  <a:pt x="1436313" y="97346"/>
                </a:cubicBezTo>
                <a:cubicBezTo>
                  <a:pt x="1435510" y="96418"/>
                  <a:pt x="1434415" y="95607"/>
                  <a:pt x="1433029" y="94912"/>
                </a:cubicBezTo>
                <a:cubicBezTo>
                  <a:pt x="1431643" y="94217"/>
                  <a:pt x="1429982" y="93606"/>
                  <a:pt x="1428045" y="93078"/>
                </a:cubicBezTo>
                <a:lnTo>
                  <a:pt x="1428045" y="91345"/>
                </a:lnTo>
                <a:cubicBezTo>
                  <a:pt x="1429696" y="91484"/>
                  <a:pt x="1431596" y="91606"/>
                  <a:pt x="1433746" y="91712"/>
                </a:cubicBezTo>
                <a:cubicBezTo>
                  <a:pt x="1435896" y="91817"/>
                  <a:pt x="1437596" y="91873"/>
                  <a:pt x="1438847" y="91878"/>
                </a:cubicBezTo>
                <a:cubicBezTo>
                  <a:pt x="1439763" y="91884"/>
                  <a:pt x="1440497" y="91806"/>
                  <a:pt x="1441047" y="91645"/>
                </a:cubicBezTo>
                <a:cubicBezTo>
                  <a:pt x="1441597" y="91484"/>
                  <a:pt x="1442064" y="91206"/>
                  <a:pt x="1442447" y="90811"/>
                </a:cubicBezTo>
                <a:cubicBezTo>
                  <a:pt x="1443631" y="89820"/>
                  <a:pt x="1444531" y="86636"/>
                  <a:pt x="1445147" y="81260"/>
                </a:cubicBezTo>
                <a:cubicBezTo>
                  <a:pt x="1445764" y="75885"/>
                  <a:pt x="1446198" y="67867"/>
                  <a:pt x="1446448" y="57207"/>
                </a:cubicBezTo>
                <a:lnTo>
                  <a:pt x="1429512" y="57207"/>
                </a:lnTo>
                <a:cubicBezTo>
                  <a:pt x="1429653" y="64435"/>
                  <a:pt x="1429164" y="72219"/>
                  <a:pt x="1428045" y="80558"/>
                </a:cubicBezTo>
                <a:cubicBezTo>
                  <a:pt x="1426927" y="88898"/>
                  <a:pt x="1424334" y="97096"/>
                  <a:pt x="1420266" y="105154"/>
                </a:cubicBezTo>
                <a:cubicBezTo>
                  <a:pt x="1416199" y="113212"/>
                  <a:pt x="1409813" y="120432"/>
                  <a:pt x="1401109" y="126816"/>
                </a:cubicBezTo>
                <a:lnTo>
                  <a:pt x="1399908" y="125616"/>
                </a:lnTo>
                <a:cubicBezTo>
                  <a:pt x="1406092" y="115301"/>
                  <a:pt x="1410026" y="104160"/>
                  <a:pt x="1411710" y="92195"/>
                </a:cubicBezTo>
                <a:cubicBezTo>
                  <a:pt x="1413393" y="80230"/>
                  <a:pt x="1414127" y="68523"/>
                  <a:pt x="1413910" y="57074"/>
                </a:cubicBezTo>
                <a:lnTo>
                  <a:pt x="1413910" y="22003"/>
                </a:lnTo>
                <a:lnTo>
                  <a:pt x="1431912" y="28404"/>
                </a:lnTo>
                <a:lnTo>
                  <a:pt x="1466584" y="28404"/>
                </a:lnTo>
                <a:cubicBezTo>
                  <a:pt x="1466317" y="23941"/>
                  <a:pt x="1466117" y="19432"/>
                  <a:pt x="1465983" y="14877"/>
                </a:cubicBezTo>
                <a:cubicBezTo>
                  <a:pt x="1465850" y="10322"/>
                  <a:pt x="1465783" y="5697"/>
                  <a:pt x="1465783" y="1000"/>
                </a:cubicBezTo>
                <a:close/>
                <a:moveTo>
                  <a:pt x="1199083" y="1000"/>
                </a:moveTo>
                <a:lnTo>
                  <a:pt x="1219353" y="3014"/>
                </a:lnTo>
                <a:cubicBezTo>
                  <a:pt x="1219311" y="3913"/>
                  <a:pt x="1218927" y="4718"/>
                  <a:pt x="1218202" y="5430"/>
                </a:cubicBezTo>
                <a:cubicBezTo>
                  <a:pt x="1217477" y="6143"/>
                  <a:pt x="1216260" y="6644"/>
                  <a:pt x="1214552" y="6934"/>
                </a:cubicBezTo>
                <a:cubicBezTo>
                  <a:pt x="1214419" y="14157"/>
                  <a:pt x="1214552" y="21314"/>
                  <a:pt x="1214952" y="28404"/>
                </a:cubicBezTo>
                <a:lnTo>
                  <a:pt x="1234955" y="28404"/>
                </a:lnTo>
                <a:lnTo>
                  <a:pt x="1239755" y="22403"/>
                </a:lnTo>
                <a:cubicBezTo>
                  <a:pt x="1238955" y="22475"/>
                  <a:pt x="1238122" y="22431"/>
                  <a:pt x="1237255" y="22270"/>
                </a:cubicBezTo>
                <a:cubicBezTo>
                  <a:pt x="1236388" y="22108"/>
                  <a:pt x="1235488" y="21797"/>
                  <a:pt x="1234554" y="21336"/>
                </a:cubicBezTo>
                <a:cubicBezTo>
                  <a:pt x="1233377" y="18325"/>
                  <a:pt x="1231498" y="15380"/>
                  <a:pt x="1228920" y="12502"/>
                </a:cubicBezTo>
                <a:cubicBezTo>
                  <a:pt x="1226342" y="9624"/>
                  <a:pt x="1223731" y="7279"/>
                  <a:pt x="1221086" y="5467"/>
                </a:cubicBezTo>
                <a:lnTo>
                  <a:pt x="1222020" y="4401"/>
                </a:lnTo>
                <a:cubicBezTo>
                  <a:pt x="1229075" y="4053"/>
                  <a:pt x="1234448" y="4674"/>
                  <a:pt x="1238140" y="6263"/>
                </a:cubicBezTo>
                <a:cubicBezTo>
                  <a:pt x="1241832" y="7851"/>
                  <a:pt x="1244183" y="9825"/>
                  <a:pt x="1245193" y="12184"/>
                </a:cubicBezTo>
                <a:cubicBezTo>
                  <a:pt x="1246203" y="14543"/>
                  <a:pt x="1246213" y="16705"/>
                  <a:pt x="1245222" y="18669"/>
                </a:cubicBezTo>
                <a:cubicBezTo>
                  <a:pt x="1246814" y="19897"/>
                  <a:pt x="1248965" y="21608"/>
                  <a:pt x="1251673" y="23803"/>
                </a:cubicBezTo>
                <a:cubicBezTo>
                  <a:pt x="1254382" y="25998"/>
                  <a:pt x="1256899" y="28109"/>
                  <a:pt x="1259224" y="30137"/>
                </a:cubicBezTo>
                <a:cubicBezTo>
                  <a:pt x="1259077" y="30804"/>
                  <a:pt x="1258671" y="31304"/>
                  <a:pt x="1258007" y="31637"/>
                </a:cubicBezTo>
                <a:cubicBezTo>
                  <a:pt x="1257343" y="31971"/>
                  <a:pt x="1256504" y="32137"/>
                  <a:pt x="1255490" y="32137"/>
                </a:cubicBezTo>
                <a:lnTo>
                  <a:pt x="1215085" y="32137"/>
                </a:lnTo>
                <a:cubicBezTo>
                  <a:pt x="1215597" y="39302"/>
                  <a:pt x="1216474" y="46275"/>
                  <a:pt x="1217719" y="53057"/>
                </a:cubicBezTo>
                <a:cubicBezTo>
                  <a:pt x="1218964" y="59838"/>
                  <a:pt x="1220708" y="66245"/>
                  <a:pt x="1222953" y="72276"/>
                </a:cubicBezTo>
                <a:cubicBezTo>
                  <a:pt x="1225217" y="67459"/>
                  <a:pt x="1227190" y="62591"/>
                  <a:pt x="1228870" y="57674"/>
                </a:cubicBezTo>
                <a:cubicBezTo>
                  <a:pt x="1230551" y="52757"/>
                  <a:pt x="1231957" y="47889"/>
                  <a:pt x="1233088" y="43072"/>
                </a:cubicBezTo>
                <a:lnTo>
                  <a:pt x="1253890" y="50006"/>
                </a:lnTo>
                <a:cubicBezTo>
                  <a:pt x="1253660" y="50820"/>
                  <a:pt x="1253154" y="51459"/>
                  <a:pt x="1252373" y="51923"/>
                </a:cubicBezTo>
                <a:cubicBezTo>
                  <a:pt x="1251593" y="52387"/>
                  <a:pt x="1250320" y="52593"/>
                  <a:pt x="1248556" y="52540"/>
                </a:cubicBezTo>
                <a:cubicBezTo>
                  <a:pt x="1246439" y="58366"/>
                  <a:pt x="1243872" y="64183"/>
                  <a:pt x="1240855" y="69992"/>
                </a:cubicBezTo>
                <a:cubicBezTo>
                  <a:pt x="1237838" y="75801"/>
                  <a:pt x="1234271" y="81452"/>
                  <a:pt x="1230154" y="86944"/>
                </a:cubicBezTo>
                <a:cubicBezTo>
                  <a:pt x="1233888" y="92812"/>
                  <a:pt x="1238555" y="97879"/>
                  <a:pt x="1244156" y="102146"/>
                </a:cubicBezTo>
                <a:cubicBezTo>
                  <a:pt x="1245122" y="103091"/>
                  <a:pt x="1245922" y="103535"/>
                  <a:pt x="1246556" y="103480"/>
                </a:cubicBezTo>
                <a:cubicBezTo>
                  <a:pt x="1247189" y="103424"/>
                  <a:pt x="1247856" y="102802"/>
                  <a:pt x="1248556" y="101613"/>
                </a:cubicBezTo>
                <a:cubicBezTo>
                  <a:pt x="1249681" y="99835"/>
                  <a:pt x="1251031" y="97423"/>
                  <a:pt x="1252607" y="94379"/>
                </a:cubicBezTo>
                <a:cubicBezTo>
                  <a:pt x="1254182" y="91334"/>
                  <a:pt x="1255632" y="88322"/>
                  <a:pt x="1256957" y="85344"/>
                </a:cubicBezTo>
                <a:lnTo>
                  <a:pt x="1258291" y="85611"/>
                </a:lnTo>
                <a:lnTo>
                  <a:pt x="1255224" y="108147"/>
                </a:lnTo>
                <a:cubicBezTo>
                  <a:pt x="1257599" y="112039"/>
                  <a:pt x="1259016" y="115089"/>
                  <a:pt x="1259474" y="117298"/>
                </a:cubicBezTo>
                <a:cubicBezTo>
                  <a:pt x="1259933" y="119507"/>
                  <a:pt x="1259583" y="121124"/>
                  <a:pt x="1258424" y="122149"/>
                </a:cubicBezTo>
                <a:cubicBezTo>
                  <a:pt x="1256361" y="124034"/>
                  <a:pt x="1253908" y="124857"/>
                  <a:pt x="1251065" y="124618"/>
                </a:cubicBezTo>
                <a:cubicBezTo>
                  <a:pt x="1248222" y="124379"/>
                  <a:pt x="1245364" y="123504"/>
                  <a:pt x="1242491" y="121991"/>
                </a:cubicBezTo>
                <a:cubicBezTo>
                  <a:pt x="1239618" y="120478"/>
                  <a:pt x="1237106" y="118752"/>
                  <a:pt x="1234955" y="116815"/>
                </a:cubicBezTo>
                <a:cubicBezTo>
                  <a:pt x="1231893" y="114209"/>
                  <a:pt x="1229081" y="111420"/>
                  <a:pt x="1226520" y="108447"/>
                </a:cubicBezTo>
                <a:cubicBezTo>
                  <a:pt x="1223959" y="105474"/>
                  <a:pt x="1221614" y="102352"/>
                  <a:pt x="1219486" y="99079"/>
                </a:cubicBezTo>
                <a:cubicBezTo>
                  <a:pt x="1214171" y="104433"/>
                  <a:pt x="1208098" y="109294"/>
                  <a:pt x="1201267" y="113664"/>
                </a:cubicBezTo>
                <a:cubicBezTo>
                  <a:pt x="1194435" y="118034"/>
                  <a:pt x="1186729" y="121796"/>
                  <a:pt x="1178147" y="124949"/>
                </a:cubicBezTo>
                <a:lnTo>
                  <a:pt x="1177214" y="123349"/>
                </a:lnTo>
                <a:cubicBezTo>
                  <a:pt x="1184940" y="118779"/>
                  <a:pt x="1191824" y="113550"/>
                  <a:pt x="1197867" y="107664"/>
                </a:cubicBezTo>
                <a:cubicBezTo>
                  <a:pt x="1203909" y="101777"/>
                  <a:pt x="1209160" y="95448"/>
                  <a:pt x="1213618" y="88678"/>
                </a:cubicBezTo>
                <a:cubicBezTo>
                  <a:pt x="1209721" y="80455"/>
                  <a:pt x="1206715" y="71598"/>
                  <a:pt x="1204601" y="62108"/>
                </a:cubicBezTo>
                <a:cubicBezTo>
                  <a:pt x="1202487" y="52618"/>
                  <a:pt x="1201047" y="42628"/>
                  <a:pt x="1200284" y="32137"/>
                </a:cubicBezTo>
                <a:lnTo>
                  <a:pt x="1162812" y="32137"/>
                </a:lnTo>
                <a:lnTo>
                  <a:pt x="1162812" y="53473"/>
                </a:lnTo>
                <a:lnTo>
                  <a:pt x="1178547" y="53473"/>
                </a:lnTo>
                <a:lnTo>
                  <a:pt x="1186015" y="46006"/>
                </a:lnTo>
                <a:lnTo>
                  <a:pt x="1199483" y="57207"/>
                </a:lnTo>
                <a:cubicBezTo>
                  <a:pt x="1199025" y="57743"/>
                  <a:pt x="1198375" y="58205"/>
                  <a:pt x="1197533" y="58591"/>
                </a:cubicBezTo>
                <a:cubicBezTo>
                  <a:pt x="1196691" y="58977"/>
                  <a:pt x="1195608" y="59271"/>
                  <a:pt x="1194283" y="59474"/>
                </a:cubicBezTo>
                <a:cubicBezTo>
                  <a:pt x="1194036" y="68908"/>
                  <a:pt x="1193626" y="76547"/>
                  <a:pt x="1193053" y="82391"/>
                </a:cubicBezTo>
                <a:cubicBezTo>
                  <a:pt x="1192480" y="88234"/>
                  <a:pt x="1191626" y="92752"/>
                  <a:pt x="1190490" y="95943"/>
                </a:cubicBezTo>
                <a:cubicBezTo>
                  <a:pt x="1189354" y="99134"/>
                  <a:pt x="1187818" y="101469"/>
                  <a:pt x="1185882" y="102946"/>
                </a:cubicBezTo>
                <a:cubicBezTo>
                  <a:pt x="1184098" y="104349"/>
                  <a:pt x="1182031" y="105411"/>
                  <a:pt x="1179681" y="106130"/>
                </a:cubicBezTo>
                <a:cubicBezTo>
                  <a:pt x="1177331" y="106850"/>
                  <a:pt x="1174597" y="107211"/>
                  <a:pt x="1171480" y="107214"/>
                </a:cubicBezTo>
                <a:cubicBezTo>
                  <a:pt x="1171502" y="105069"/>
                  <a:pt x="1171391" y="103157"/>
                  <a:pt x="1171146" y="101479"/>
                </a:cubicBezTo>
                <a:cubicBezTo>
                  <a:pt x="1170902" y="99801"/>
                  <a:pt x="1170391" y="98424"/>
                  <a:pt x="1169613" y="97346"/>
                </a:cubicBezTo>
                <a:cubicBezTo>
                  <a:pt x="1168810" y="96418"/>
                  <a:pt x="1167716" y="95607"/>
                  <a:pt x="1166329" y="94912"/>
                </a:cubicBezTo>
                <a:cubicBezTo>
                  <a:pt x="1164943" y="94217"/>
                  <a:pt x="1163282" y="93606"/>
                  <a:pt x="1161345" y="93078"/>
                </a:cubicBezTo>
                <a:lnTo>
                  <a:pt x="1161345" y="91345"/>
                </a:lnTo>
                <a:cubicBezTo>
                  <a:pt x="1162996" y="91484"/>
                  <a:pt x="1164896" y="91606"/>
                  <a:pt x="1167046" y="91712"/>
                </a:cubicBezTo>
                <a:cubicBezTo>
                  <a:pt x="1169196" y="91817"/>
                  <a:pt x="1170896" y="91873"/>
                  <a:pt x="1172147" y="91878"/>
                </a:cubicBezTo>
                <a:cubicBezTo>
                  <a:pt x="1173063" y="91884"/>
                  <a:pt x="1173797" y="91806"/>
                  <a:pt x="1174347" y="91645"/>
                </a:cubicBezTo>
                <a:cubicBezTo>
                  <a:pt x="1174897" y="91484"/>
                  <a:pt x="1175364" y="91206"/>
                  <a:pt x="1175747" y="90811"/>
                </a:cubicBezTo>
                <a:cubicBezTo>
                  <a:pt x="1176931" y="89820"/>
                  <a:pt x="1177831" y="86636"/>
                  <a:pt x="1178447" y="81260"/>
                </a:cubicBezTo>
                <a:cubicBezTo>
                  <a:pt x="1179064" y="75885"/>
                  <a:pt x="1179498" y="67867"/>
                  <a:pt x="1179748" y="57207"/>
                </a:cubicBezTo>
                <a:lnTo>
                  <a:pt x="1162812" y="57207"/>
                </a:lnTo>
                <a:cubicBezTo>
                  <a:pt x="1162953" y="64435"/>
                  <a:pt x="1162464" y="72219"/>
                  <a:pt x="1161345" y="80558"/>
                </a:cubicBezTo>
                <a:cubicBezTo>
                  <a:pt x="1160227" y="88898"/>
                  <a:pt x="1157634" y="97096"/>
                  <a:pt x="1153566" y="105154"/>
                </a:cubicBezTo>
                <a:cubicBezTo>
                  <a:pt x="1149499" y="113212"/>
                  <a:pt x="1143113" y="120432"/>
                  <a:pt x="1134409" y="126816"/>
                </a:cubicBezTo>
                <a:lnTo>
                  <a:pt x="1133208" y="125616"/>
                </a:lnTo>
                <a:cubicBezTo>
                  <a:pt x="1139392" y="115301"/>
                  <a:pt x="1143326" y="104160"/>
                  <a:pt x="1145010" y="92195"/>
                </a:cubicBezTo>
                <a:cubicBezTo>
                  <a:pt x="1146693" y="80230"/>
                  <a:pt x="1147427" y="68523"/>
                  <a:pt x="1147210" y="57074"/>
                </a:cubicBezTo>
                <a:lnTo>
                  <a:pt x="1147210" y="22003"/>
                </a:lnTo>
                <a:lnTo>
                  <a:pt x="1165212" y="28404"/>
                </a:lnTo>
                <a:lnTo>
                  <a:pt x="1199883" y="28404"/>
                </a:lnTo>
                <a:cubicBezTo>
                  <a:pt x="1199617" y="23941"/>
                  <a:pt x="1199417" y="19432"/>
                  <a:pt x="1199283" y="14877"/>
                </a:cubicBezTo>
                <a:cubicBezTo>
                  <a:pt x="1199150" y="10322"/>
                  <a:pt x="1199083" y="5697"/>
                  <a:pt x="1199083" y="1000"/>
                </a:cubicBezTo>
                <a:close/>
                <a:moveTo>
                  <a:pt x="30004" y="934"/>
                </a:moveTo>
                <a:lnTo>
                  <a:pt x="50540" y="7868"/>
                </a:lnTo>
                <a:cubicBezTo>
                  <a:pt x="50281" y="8746"/>
                  <a:pt x="49731" y="9424"/>
                  <a:pt x="48890" y="9901"/>
                </a:cubicBezTo>
                <a:cubicBezTo>
                  <a:pt x="48048" y="10379"/>
                  <a:pt x="46864" y="10590"/>
                  <a:pt x="45339" y="10535"/>
                </a:cubicBezTo>
                <a:cubicBezTo>
                  <a:pt x="43408" y="15341"/>
                  <a:pt x="41336" y="19964"/>
                  <a:pt x="39122" y="24403"/>
                </a:cubicBezTo>
                <a:cubicBezTo>
                  <a:pt x="36907" y="28843"/>
                  <a:pt x="34535" y="33065"/>
                  <a:pt x="32004" y="37071"/>
                </a:cubicBezTo>
                <a:lnTo>
                  <a:pt x="39472" y="39872"/>
                </a:lnTo>
                <a:cubicBezTo>
                  <a:pt x="39219" y="40536"/>
                  <a:pt x="38758" y="41075"/>
                  <a:pt x="38088" y="41489"/>
                </a:cubicBezTo>
                <a:cubicBezTo>
                  <a:pt x="37419" y="41903"/>
                  <a:pt x="36457" y="42208"/>
                  <a:pt x="35204" y="42405"/>
                </a:cubicBezTo>
                <a:lnTo>
                  <a:pt x="35204" y="121615"/>
                </a:lnTo>
                <a:cubicBezTo>
                  <a:pt x="34999" y="122265"/>
                  <a:pt x="33677" y="123132"/>
                  <a:pt x="31237" y="124216"/>
                </a:cubicBezTo>
                <a:cubicBezTo>
                  <a:pt x="28798" y="125299"/>
                  <a:pt x="26076" y="125899"/>
                  <a:pt x="23070" y="126016"/>
                </a:cubicBezTo>
                <a:lnTo>
                  <a:pt x="20136" y="126016"/>
                </a:lnTo>
                <a:lnTo>
                  <a:pt x="20136" y="53340"/>
                </a:lnTo>
                <a:cubicBezTo>
                  <a:pt x="17263" y="56677"/>
                  <a:pt x="14274" y="59805"/>
                  <a:pt x="11168" y="62725"/>
                </a:cubicBezTo>
                <a:cubicBezTo>
                  <a:pt x="8062" y="65644"/>
                  <a:pt x="4873" y="68339"/>
                  <a:pt x="1600" y="70809"/>
                </a:cubicBezTo>
                <a:lnTo>
                  <a:pt x="0" y="69609"/>
                </a:lnTo>
                <a:cubicBezTo>
                  <a:pt x="6001" y="61205"/>
                  <a:pt x="11702" y="50976"/>
                  <a:pt x="17102" y="38922"/>
                </a:cubicBezTo>
                <a:cubicBezTo>
                  <a:pt x="22503" y="26867"/>
                  <a:pt x="26803" y="14205"/>
                  <a:pt x="30004" y="934"/>
                </a:cubicBezTo>
                <a:close/>
                <a:moveTo>
                  <a:pt x="62941" y="867"/>
                </a:moveTo>
                <a:lnTo>
                  <a:pt x="84277" y="2881"/>
                </a:lnTo>
                <a:cubicBezTo>
                  <a:pt x="84097" y="3960"/>
                  <a:pt x="83624" y="4811"/>
                  <a:pt x="82860" y="5434"/>
                </a:cubicBezTo>
                <a:cubicBezTo>
                  <a:pt x="82097" y="6056"/>
                  <a:pt x="80924" y="6468"/>
                  <a:pt x="79343" y="6668"/>
                </a:cubicBezTo>
                <a:cubicBezTo>
                  <a:pt x="79285" y="12396"/>
                  <a:pt x="79235" y="17941"/>
                  <a:pt x="79193" y="23303"/>
                </a:cubicBezTo>
                <a:cubicBezTo>
                  <a:pt x="79152" y="28665"/>
                  <a:pt x="79068" y="33877"/>
                  <a:pt x="78943" y="38938"/>
                </a:cubicBezTo>
                <a:lnTo>
                  <a:pt x="102280" y="38938"/>
                </a:lnTo>
                <a:lnTo>
                  <a:pt x="110681" y="27870"/>
                </a:lnTo>
                <a:cubicBezTo>
                  <a:pt x="110762" y="27930"/>
                  <a:pt x="111651" y="28640"/>
                  <a:pt x="113350" y="29999"/>
                </a:cubicBezTo>
                <a:cubicBezTo>
                  <a:pt x="115049" y="31358"/>
                  <a:pt x="117070" y="33006"/>
                  <a:pt x="119413" y="34943"/>
                </a:cubicBezTo>
                <a:cubicBezTo>
                  <a:pt x="121756" y="36880"/>
                  <a:pt x="123935" y="38745"/>
                  <a:pt x="125949" y="40539"/>
                </a:cubicBezTo>
                <a:cubicBezTo>
                  <a:pt x="125744" y="41269"/>
                  <a:pt x="125321" y="41808"/>
                  <a:pt x="124681" y="42155"/>
                </a:cubicBezTo>
                <a:cubicBezTo>
                  <a:pt x="124040" y="42503"/>
                  <a:pt x="123214" y="42675"/>
                  <a:pt x="122202" y="42672"/>
                </a:cubicBezTo>
                <a:lnTo>
                  <a:pt x="94945" y="42672"/>
                </a:lnTo>
                <a:lnTo>
                  <a:pt x="94945" y="44806"/>
                </a:lnTo>
                <a:lnTo>
                  <a:pt x="94945" y="104680"/>
                </a:lnTo>
                <a:cubicBezTo>
                  <a:pt x="94901" y="105736"/>
                  <a:pt x="95123" y="106491"/>
                  <a:pt x="95612" y="106947"/>
                </a:cubicBezTo>
                <a:cubicBezTo>
                  <a:pt x="96101" y="107402"/>
                  <a:pt x="97123" y="107625"/>
                  <a:pt x="98679" y="107614"/>
                </a:cubicBezTo>
                <a:lnTo>
                  <a:pt x="105880" y="107614"/>
                </a:lnTo>
                <a:cubicBezTo>
                  <a:pt x="107291" y="107616"/>
                  <a:pt x="108569" y="107611"/>
                  <a:pt x="109714" y="107597"/>
                </a:cubicBezTo>
                <a:cubicBezTo>
                  <a:pt x="110858" y="107583"/>
                  <a:pt x="111803" y="107544"/>
                  <a:pt x="112548" y="107480"/>
                </a:cubicBezTo>
                <a:cubicBezTo>
                  <a:pt x="113142" y="107436"/>
                  <a:pt x="113653" y="107291"/>
                  <a:pt x="114081" y="107047"/>
                </a:cubicBezTo>
                <a:cubicBezTo>
                  <a:pt x="114509" y="106802"/>
                  <a:pt x="114887" y="106325"/>
                  <a:pt x="115215" y="105613"/>
                </a:cubicBezTo>
                <a:cubicBezTo>
                  <a:pt x="115898" y="104291"/>
                  <a:pt x="116731" y="101868"/>
                  <a:pt x="117715" y="98346"/>
                </a:cubicBezTo>
                <a:cubicBezTo>
                  <a:pt x="118698" y="94823"/>
                  <a:pt x="119732" y="90934"/>
                  <a:pt x="120815" y="86678"/>
                </a:cubicBezTo>
                <a:lnTo>
                  <a:pt x="122341" y="86678"/>
                </a:lnTo>
                <a:lnTo>
                  <a:pt x="122749" y="106680"/>
                </a:lnTo>
                <a:cubicBezTo>
                  <a:pt x="124635" y="107464"/>
                  <a:pt x="125897" y="108364"/>
                  <a:pt x="126533" y="109380"/>
                </a:cubicBezTo>
                <a:cubicBezTo>
                  <a:pt x="127169" y="110397"/>
                  <a:pt x="127463" y="111631"/>
                  <a:pt x="127416" y="113081"/>
                </a:cubicBezTo>
                <a:cubicBezTo>
                  <a:pt x="127578" y="116015"/>
                  <a:pt x="125985" y="118215"/>
                  <a:pt x="122637" y="119682"/>
                </a:cubicBezTo>
                <a:cubicBezTo>
                  <a:pt x="119290" y="121149"/>
                  <a:pt x="113215" y="121882"/>
                  <a:pt x="104413" y="121882"/>
                </a:cubicBezTo>
                <a:lnTo>
                  <a:pt x="94545" y="121882"/>
                </a:lnTo>
                <a:cubicBezTo>
                  <a:pt x="88695" y="121971"/>
                  <a:pt x="84794" y="121060"/>
                  <a:pt x="82844" y="119148"/>
                </a:cubicBezTo>
                <a:cubicBezTo>
                  <a:pt x="80894" y="117237"/>
                  <a:pt x="79993" y="113792"/>
                  <a:pt x="80143" y="108814"/>
                </a:cubicBezTo>
                <a:lnTo>
                  <a:pt x="80143" y="42672"/>
                </a:lnTo>
                <a:lnTo>
                  <a:pt x="78810" y="42672"/>
                </a:lnTo>
                <a:cubicBezTo>
                  <a:pt x="78505" y="54807"/>
                  <a:pt x="77219" y="66008"/>
                  <a:pt x="74953" y="76276"/>
                </a:cubicBezTo>
                <a:cubicBezTo>
                  <a:pt x="72687" y="86544"/>
                  <a:pt x="68605" y="95879"/>
                  <a:pt x="62709" y="104280"/>
                </a:cubicBezTo>
                <a:cubicBezTo>
                  <a:pt x="56813" y="112681"/>
                  <a:pt x="48267" y="120148"/>
                  <a:pt x="37071" y="126683"/>
                </a:cubicBezTo>
                <a:lnTo>
                  <a:pt x="35605" y="124682"/>
                </a:lnTo>
                <a:cubicBezTo>
                  <a:pt x="42896" y="117494"/>
                  <a:pt x="48479" y="109705"/>
                  <a:pt x="52352" y="101316"/>
                </a:cubicBezTo>
                <a:cubicBezTo>
                  <a:pt x="56226" y="92928"/>
                  <a:pt x="58914" y="83865"/>
                  <a:pt x="60418" y="74128"/>
                </a:cubicBezTo>
                <a:cubicBezTo>
                  <a:pt x="61921" y="64391"/>
                  <a:pt x="62762" y="53906"/>
                  <a:pt x="62941" y="42672"/>
                </a:cubicBezTo>
                <a:lnTo>
                  <a:pt x="42139" y="42672"/>
                </a:lnTo>
                <a:lnTo>
                  <a:pt x="41072" y="38938"/>
                </a:lnTo>
                <a:lnTo>
                  <a:pt x="62941" y="38938"/>
                </a:lnTo>
                <a:cubicBezTo>
                  <a:pt x="63000" y="33014"/>
                  <a:pt x="63016" y="26894"/>
                  <a:pt x="62991" y="20578"/>
                </a:cubicBezTo>
                <a:cubicBezTo>
                  <a:pt x="62966" y="14262"/>
                  <a:pt x="62950" y="7691"/>
                  <a:pt x="62941" y="867"/>
                </a:cubicBezTo>
                <a:close/>
                <a:moveTo>
                  <a:pt x="856012" y="734"/>
                </a:moveTo>
                <a:lnTo>
                  <a:pt x="874681" y="2480"/>
                </a:lnTo>
                <a:cubicBezTo>
                  <a:pt x="874581" y="3363"/>
                  <a:pt x="874214" y="4102"/>
                  <a:pt x="873581" y="4698"/>
                </a:cubicBezTo>
                <a:cubicBezTo>
                  <a:pt x="872947" y="5293"/>
                  <a:pt x="871847" y="5727"/>
                  <a:pt x="870280" y="6001"/>
                </a:cubicBezTo>
                <a:lnTo>
                  <a:pt x="870280" y="22136"/>
                </a:lnTo>
                <a:lnTo>
                  <a:pt x="872147" y="22136"/>
                </a:lnTo>
                <a:lnTo>
                  <a:pt x="879081" y="12535"/>
                </a:lnTo>
                <a:cubicBezTo>
                  <a:pt x="879301" y="12688"/>
                  <a:pt x="880762" y="13882"/>
                  <a:pt x="883465" y="16119"/>
                </a:cubicBezTo>
                <a:cubicBezTo>
                  <a:pt x="886168" y="18355"/>
                  <a:pt x="888797" y="20717"/>
                  <a:pt x="891350" y="23203"/>
                </a:cubicBezTo>
                <a:lnTo>
                  <a:pt x="890950" y="21736"/>
                </a:lnTo>
                <a:lnTo>
                  <a:pt x="910152" y="21736"/>
                </a:lnTo>
                <a:lnTo>
                  <a:pt x="910152" y="1000"/>
                </a:lnTo>
                <a:lnTo>
                  <a:pt x="929888" y="2746"/>
                </a:lnTo>
                <a:cubicBezTo>
                  <a:pt x="929791" y="3699"/>
                  <a:pt x="929385" y="4499"/>
                  <a:pt x="928671" y="5148"/>
                </a:cubicBezTo>
                <a:cubicBezTo>
                  <a:pt x="927957" y="5796"/>
                  <a:pt x="926718" y="6258"/>
                  <a:pt x="924954" y="6534"/>
                </a:cubicBezTo>
                <a:lnTo>
                  <a:pt x="924954" y="21736"/>
                </a:lnTo>
                <a:lnTo>
                  <a:pt x="932155" y="21736"/>
                </a:lnTo>
                <a:lnTo>
                  <a:pt x="939622" y="12002"/>
                </a:lnTo>
                <a:cubicBezTo>
                  <a:pt x="939694" y="12054"/>
                  <a:pt x="940469" y="12690"/>
                  <a:pt x="941949" y="13908"/>
                </a:cubicBezTo>
                <a:cubicBezTo>
                  <a:pt x="943428" y="15126"/>
                  <a:pt x="945181" y="16611"/>
                  <a:pt x="947209" y="18363"/>
                </a:cubicBezTo>
                <a:cubicBezTo>
                  <a:pt x="949236" y="20115"/>
                  <a:pt x="951108" y="21817"/>
                  <a:pt x="952824" y="23470"/>
                </a:cubicBezTo>
                <a:cubicBezTo>
                  <a:pt x="952674" y="24200"/>
                  <a:pt x="952274" y="24739"/>
                  <a:pt x="951624" y="25087"/>
                </a:cubicBezTo>
                <a:cubicBezTo>
                  <a:pt x="950974" y="25434"/>
                  <a:pt x="950174" y="25606"/>
                  <a:pt x="949224" y="25603"/>
                </a:cubicBezTo>
                <a:lnTo>
                  <a:pt x="927621" y="25603"/>
                </a:lnTo>
                <a:cubicBezTo>
                  <a:pt x="930852" y="31179"/>
                  <a:pt x="934958" y="35996"/>
                  <a:pt x="939939" y="40055"/>
                </a:cubicBezTo>
                <a:cubicBezTo>
                  <a:pt x="944920" y="44114"/>
                  <a:pt x="950193" y="47164"/>
                  <a:pt x="955758" y="49206"/>
                </a:cubicBezTo>
                <a:lnTo>
                  <a:pt x="955491" y="50673"/>
                </a:lnTo>
                <a:cubicBezTo>
                  <a:pt x="952810" y="51345"/>
                  <a:pt x="950538" y="52801"/>
                  <a:pt x="948673" y="55040"/>
                </a:cubicBezTo>
                <a:cubicBezTo>
                  <a:pt x="946809" y="57279"/>
                  <a:pt x="945437" y="60269"/>
                  <a:pt x="944556" y="64008"/>
                </a:cubicBezTo>
                <a:cubicBezTo>
                  <a:pt x="939781" y="59808"/>
                  <a:pt x="935797" y="54607"/>
                  <a:pt x="932605" y="48406"/>
                </a:cubicBezTo>
                <a:cubicBezTo>
                  <a:pt x="929413" y="42205"/>
                  <a:pt x="926862" y="35004"/>
                  <a:pt x="924954" y="26803"/>
                </a:cubicBezTo>
                <a:lnTo>
                  <a:pt x="924954" y="62675"/>
                </a:lnTo>
                <a:cubicBezTo>
                  <a:pt x="924798" y="63425"/>
                  <a:pt x="923476" y="64258"/>
                  <a:pt x="920987" y="65175"/>
                </a:cubicBezTo>
                <a:cubicBezTo>
                  <a:pt x="918497" y="66092"/>
                  <a:pt x="915775" y="66592"/>
                  <a:pt x="912819" y="66675"/>
                </a:cubicBezTo>
                <a:lnTo>
                  <a:pt x="910152" y="66675"/>
                </a:lnTo>
                <a:lnTo>
                  <a:pt x="910152" y="43472"/>
                </a:lnTo>
                <a:cubicBezTo>
                  <a:pt x="903084" y="50562"/>
                  <a:pt x="894283" y="56518"/>
                  <a:pt x="883749" y="61341"/>
                </a:cubicBezTo>
                <a:lnTo>
                  <a:pt x="882682" y="59474"/>
                </a:lnTo>
                <a:cubicBezTo>
                  <a:pt x="888210" y="55096"/>
                  <a:pt x="892889" y="50017"/>
                  <a:pt x="896717" y="44239"/>
                </a:cubicBezTo>
                <a:cubicBezTo>
                  <a:pt x="900545" y="38460"/>
                  <a:pt x="903557" y="32249"/>
                  <a:pt x="905751" y="25603"/>
                </a:cubicBezTo>
                <a:lnTo>
                  <a:pt x="892016" y="25603"/>
                </a:lnTo>
                <a:lnTo>
                  <a:pt x="891616" y="24403"/>
                </a:lnTo>
                <a:cubicBezTo>
                  <a:pt x="891402" y="24873"/>
                  <a:pt x="890997" y="25234"/>
                  <a:pt x="890400" y="25487"/>
                </a:cubicBezTo>
                <a:cubicBezTo>
                  <a:pt x="889802" y="25739"/>
                  <a:pt x="889097" y="25867"/>
                  <a:pt x="888283" y="25870"/>
                </a:cubicBezTo>
                <a:lnTo>
                  <a:pt x="870280" y="25870"/>
                </a:lnTo>
                <a:lnTo>
                  <a:pt x="870280" y="31204"/>
                </a:lnTo>
                <a:cubicBezTo>
                  <a:pt x="877747" y="32266"/>
                  <a:pt x="882983" y="34117"/>
                  <a:pt x="885989" y="36757"/>
                </a:cubicBezTo>
                <a:cubicBezTo>
                  <a:pt x="888994" y="39396"/>
                  <a:pt x="890376" y="42052"/>
                  <a:pt x="890133" y="44722"/>
                </a:cubicBezTo>
                <a:cubicBezTo>
                  <a:pt x="889890" y="47393"/>
                  <a:pt x="888630" y="49307"/>
                  <a:pt x="886351" y="50463"/>
                </a:cubicBezTo>
                <a:cubicBezTo>
                  <a:pt x="884073" y="51619"/>
                  <a:pt x="881383" y="51244"/>
                  <a:pt x="878281" y="49340"/>
                </a:cubicBezTo>
                <a:cubicBezTo>
                  <a:pt x="877773" y="46828"/>
                  <a:pt x="876789" y="44283"/>
                  <a:pt x="875331" y="41705"/>
                </a:cubicBezTo>
                <a:cubicBezTo>
                  <a:pt x="873872" y="39127"/>
                  <a:pt x="872189" y="36782"/>
                  <a:pt x="870280" y="34671"/>
                </a:cubicBezTo>
                <a:lnTo>
                  <a:pt x="870280" y="62808"/>
                </a:lnTo>
                <a:cubicBezTo>
                  <a:pt x="870133" y="63558"/>
                  <a:pt x="868861" y="64391"/>
                  <a:pt x="866463" y="65308"/>
                </a:cubicBezTo>
                <a:cubicBezTo>
                  <a:pt x="864066" y="66225"/>
                  <a:pt x="861426" y="66725"/>
                  <a:pt x="858546" y="66808"/>
                </a:cubicBezTo>
                <a:lnTo>
                  <a:pt x="856012" y="66808"/>
                </a:lnTo>
                <a:lnTo>
                  <a:pt x="856012" y="44406"/>
                </a:lnTo>
                <a:cubicBezTo>
                  <a:pt x="852731" y="48406"/>
                  <a:pt x="848992" y="52140"/>
                  <a:pt x="844794" y="55607"/>
                </a:cubicBezTo>
                <a:cubicBezTo>
                  <a:pt x="840596" y="59074"/>
                  <a:pt x="836023" y="62275"/>
                  <a:pt x="831075" y="65208"/>
                </a:cubicBezTo>
                <a:lnTo>
                  <a:pt x="829609" y="63341"/>
                </a:lnTo>
                <a:cubicBezTo>
                  <a:pt x="834618" y="58338"/>
                  <a:pt x="838901" y="52609"/>
                  <a:pt x="842460" y="46156"/>
                </a:cubicBezTo>
                <a:cubicBezTo>
                  <a:pt x="846019" y="39702"/>
                  <a:pt x="848803" y="32940"/>
                  <a:pt x="850811" y="25870"/>
                </a:cubicBezTo>
                <a:lnTo>
                  <a:pt x="833476" y="25870"/>
                </a:lnTo>
                <a:lnTo>
                  <a:pt x="832409" y="22136"/>
                </a:lnTo>
                <a:lnTo>
                  <a:pt x="856012" y="22136"/>
                </a:lnTo>
                <a:close/>
                <a:moveTo>
                  <a:pt x="987362" y="534"/>
                </a:moveTo>
                <a:lnTo>
                  <a:pt x="1006831" y="2534"/>
                </a:lnTo>
                <a:cubicBezTo>
                  <a:pt x="1006675" y="3339"/>
                  <a:pt x="1006286" y="4028"/>
                  <a:pt x="1005664" y="4601"/>
                </a:cubicBezTo>
                <a:cubicBezTo>
                  <a:pt x="1005042" y="5173"/>
                  <a:pt x="1003919" y="5595"/>
                  <a:pt x="1002297" y="5868"/>
                </a:cubicBezTo>
                <a:lnTo>
                  <a:pt x="1002297" y="23470"/>
                </a:lnTo>
                <a:lnTo>
                  <a:pt x="1004830" y="23470"/>
                </a:lnTo>
                <a:lnTo>
                  <a:pt x="1012031" y="12802"/>
                </a:lnTo>
                <a:cubicBezTo>
                  <a:pt x="1012105" y="12862"/>
                  <a:pt x="1012892" y="13557"/>
                  <a:pt x="1014392" y="14886"/>
                </a:cubicBezTo>
                <a:cubicBezTo>
                  <a:pt x="1015893" y="16215"/>
                  <a:pt x="1017667" y="17819"/>
                  <a:pt x="1019716" y="19696"/>
                </a:cubicBezTo>
                <a:cubicBezTo>
                  <a:pt x="1021765" y="21574"/>
                  <a:pt x="1023648" y="23365"/>
                  <a:pt x="1025366" y="25070"/>
                </a:cubicBezTo>
                <a:cubicBezTo>
                  <a:pt x="1025158" y="25801"/>
                  <a:pt x="1024741" y="26340"/>
                  <a:pt x="1024116" y="26687"/>
                </a:cubicBezTo>
                <a:cubicBezTo>
                  <a:pt x="1023491" y="27034"/>
                  <a:pt x="1022708" y="27206"/>
                  <a:pt x="1021766" y="27204"/>
                </a:cubicBezTo>
                <a:lnTo>
                  <a:pt x="1002297" y="27204"/>
                </a:lnTo>
                <a:lnTo>
                  <a:pt x="1002297" y="37206"/>
                </a:lnTo>
                <a:cubicBezTo>
                  <a:pt x="1010214" y="39237"/>
                  <a:pt x="1015690" y="41901"/>
                  <a:pt x="1018726" y="45199"/>
                </a:cubicBezTo>
                <a:cubicBezTo>
                  <a:pt x="1021761" y="48497"/>
                  <a:pt x="1023058" y="51645"/>
                  <a:pt x="1022616" y="54643"/>
                </a:cubicBezTo>
                <a:cubicBezTo>
                  <a:pt x="1022174" y="57641"/>
                  <a:pt x="1020695" y="59705"/>
                  <a:pt x="1018180" y="60836"/>
                </a:cubicBezTo>
                <a:cubicBezTo>
                  <a:pt x="1015665" y="61967"/>
                  <a:pt x="1012815" y="61381"/>
                  <a:pt x="1009631" y="59077"/>
                </a:cubicBezTo>
                <a:cubicBezTo>
                  <a:pt x="1009325" y="55902"/>
                  <a:pt x="1008503" y="52751"/>
                  <a:pt x="1007164" y="49625"/>
                </a:cubicBezTo>
                <a:cubicBezTo>
                  <a:pt x="1005825" y="46499"/>
                  <a:pt x="1004203" y="43649"/>
                  <a:pt x="1002297" y="41073"/>
                </a:cubicBezTo>
                <a:lnTo>
                  <a:pt x="1002297" y="77081"/>
                </a:lnTo>
                <a:cubicBezTo>
                  <a:pt x="1002141" y="77912"/>
                  <a:pt x="1000819" y="78851"/>
                  <a:pt x="998330" y="79899"/>
                </a:cubicBezTo>
                <a:cubicBezTo>
                  <a:pt x="995840" y="80946"/>
                  <a:pt x="993118" y="81519"/>
                  <a:pt x="990162" y="81616"/>
                </a:cubicBezTo>
                <a:lnTo>
                  <a:pt x="987362" y="81616"/>
                </a:lnTo>
                <a:lnTo>
                  <a:pt x="987362" y="53209"/>
                </a:lnTo>
                <a:cubicBezTo>
                  <a:pt x="984217" y="57682"/>
                  <a:pt x="980639" y="61872"/>
                  <a:pt x="976627" y="65779"/>
                </a:cubicBezTo>
                <a:cubicBezTo>
                  <a:pt x="972615" y="69685"/>
                  <a:pt x="968237" y="73275"/>
                  <a:pt x="963492" y="76548"/>
                </a:cubicBezTo>
                <a:lnTo>
                  <a:pt x="962025" y="74948"/>
                </a:lnTo>
                <a:cubicBezTo>
                  <a:pt x="967162" y="68557"/>
                  <a:pt x="971490" y="61200"/>
                  <a:pt x="975010" y="52876"/>
                </a:cubicBezTo>
                <a:cubicBezTo>
                  <a:pt x="978530" y="44552"/>
                  <a:pt x="981225" y="35994"/>
                  <a:pt x="983094" y="27204"/>
                </a:cubicBezTo>
                <a:lnTo>
                  <a:pt x="965092" y="27204"/>
                </a:lnTo>
                <a:lnTo>
                  <a:pt x="964025" y="23470"/>
                </a:lnTo>
                <a:lnTo>
                  <a:pt x="987362" y="23470"/>
                </a:lnTo>
                <a:close/>
                <a:moveTo>
                  <a:pt x="227762" y="400"/>
                </a:moveTo>
                <a:lnTo>
                  <a:pt x="241897" y="14802"/>
                </a:lnTo>
                <a:cubicBezTo>
                  <a:pt x="241152" y="15477"/>
                  <a:pt x="240041" y="15794"/>
                  <a:pt x="238563" y="15752"/>
                </a:cubicBezTo>
                <a:cubicBezTo>
                  <a:pt x="237085" y="15710"/>
                  <a:pt x="235307" y="15260"/>
                  <a:pt x="233229" y="14402"/>
                </a:cubicBezTo>
                <a:cubicBezTo>
                  <a:pt x="229084" y="15002"/>
                  <a:pt x="224606" y="15569"/>
                  <a:pt x="219794" y="16102"/>
                </a:cubicBezTo>
                <a:cubicBezTo>
                  <a:pt x="214983" y="16636"/>
                  <a:pt x="209904" y="17136"/>
                  <a:pt x="204559" y="17602"/>
                </a:cubicBezTo>
                <a:lnTo>
                  <a:pt x="204559" y="31071"/>
                </a:lnTo>
                <a:lnTo>
                  <a:pt x="234163" y="31071"/>
                </a:lnTo>
                <a:lnTo>
                  <a:pt x="242430" y="20803"/>
                </a:lnTo>
                <a:cubicBezTo>
                  <a:pt x="242510" y="20858"/>
                  <a:pt x="243388" y="21518"/>
                  <a:pt x="245063" y="22783"/>
                </a:cubicBezTo>
                <a:cubicBezTo>
                  <a:pt x="246738" y="24048"/>
                  <a:pt x="248732" y="25588"/>
                  <a:pt x="251044" y="27401"/>
                </a:cubicBezTo>
                <a:cubicBezTo>
                  <a:pt x="253356" y="29214"/>
                  <a:pt x="255508" y="30971"/>
                  <a:pt x="257499" y="32671"/>
                </a:cubicBezTo>
                <a:cubicBezTo>
                  <a:pt x="257352" y="33402"/>
                  <a:pt x="256946" y="33940"/>
                  <a:pt x="256282" y="34288"/>
                </a:cubicBezTo>
                <a:cubicBezTo>
                  <a:pt x="255618" y="34635"/>
                  <a:pt x="254779" y="34807"/>
                  <a:pt x="253765" y="34804"/>
                </a:cubicBezTo>
                <a:lnTo>
                  <a:pt x="209760" y="34804"/>
                </a:lnTo>
                <a:cubicBezTo>
                  <a:pt x="213699" y="38188"/>
                  <a:pt x="218444" y="41171"/>
                  <a:pt x="223994" y="43754"/>
                </a:cubicBezTo>
                <a:cubicBezTo>
                  <a:pt x="229543" y="46337"/>
                  <a:pt x="235463" y="48490"/>
                  <a:pt x="241754" y="50214"/>
                </a:cubicBezTo>
                <a:cubicBezTo>
                  <a:pt x="248044" y="51937"/>
                  <a:pt x="254271" y="53202"/>
                  <a:pt x="260433" y="54007"/>
                </a:cubicBezTo>
                <a:lnTo>
                  <a:pt x="260299" y="55474"/>
                </a:lnTo>
                <a:cubicBezTo>
                  <a:pt x="257343" y="56299"/>
                  <a:pt x="254854" y="57916"/>
                  <a:pt x="252832" y="60324"/>
                </a:cubicBezTo>
                <a:cubicBezTo>
                  <a:pt x="250809" y="62733"/>
                  <a:pt x="249387" y="65783"/>
                  <a:pt x="248565" y="69475"/>
                </a:cubicBezTo>
                <a:cubicBezTo>
                  <a:pt x="238944" y="66206"/>
                  <a:pt x="230548" y="61677"/>
                  <a:pt x="223378" y="55890"/>
                </a:cubicBezTo>
                <a:cubicBezTo>
                  <a:pt x="216208" y="50104"/>
                  <a:pt x="210379" y="43075"/>
                  <a:pt x="205893" y="34804"/>
                </a:cubicBezTo>
                <a:lnTo>
                  <a:pt x="204559" y="34804"/>
                </a:lnTo>
                <a:lnTo>
                  <a:pt x="204559" y="61208"/>
                </a:lnTo>
                <a:cubicBezTo>
                  <a:pt x="204462" y="61638"/>
                  <a:pt x="203289" y="62277"/>
                  <a:pt x="201042" y="63125"/>
                </a:cubicBezTo>
                <a:cubicBezTo>
                  <a:pt x="198795" y="63972"/>
                  <a:pt x="195655" y="64444"/>
                  <a:pt x="191624" y="64542"/>
                </a:cubicBezTo>
                <a:lnTo>
                  <a:pt x="188824" y="64542"/>
                </a:lnTo>
                <a:lnTo>
                  <a:pt x="188824" y="43739"/>
                </a:lnTo>
                <a:cubicBezTo>
                  <a:pt x="182103" y="50020"/>
                  <a:pt x="174141" y="55560"/>
                  <a:pt x="164937" y="60358"/>
                </a:cubicBezTo>
                <a:cubicBezTo>
                  <a:pt x="155733" y="65155"/>
                  <a:pt x="145604" y="69128"/>
                  <a:pt x="134550" y="72276"/>
                </a:cubicBezTo>
                <a:lnTo>
                  <a:pt x="133483" y="70542"/>
                </a:lnTo>
                <a:cubicBezTo>
                  <a:pt x="142696" y="66119"/>
                  <a:pt x="151041" y="60797"/>
                  <a:pt x="158520" y="54574"/>
                </a:cubicBezTo>
                <a:cubicBezTo>
                  <a:pt x="165999" y="48351"/>
                  <a:pt x="172144" y="41761"/>
                  <a:pt x="176956" y="34804"/>
                </a:cubicBezTo>
                <a:lnTo>
                  <a:pt x="137617" y="34804"/>
                </a:lnTo>
                <a:lnTo>
                  <a:pt x="136551" y="31071"/>
                </a:lnTo>
                <a:lnTo>
                  <a:pt x="188824" y="31071"/>
                </a:lnTo>
                <a:lnTo>
                  <a:pt x="188824" y="18669"/>
                </a:lnTo>
                <a:cubicBezTo>
                  <a:pt x="181659" y="19075"/>
                  <a:pt x="174486" y="19364"/>
                  <a:pt x="167304" y="19536"/>
                </a:cubicBezTo>
                <a:cubicBezTo>
                  <a:pt x="160123" y="19708"/>
                  <a:pt x="153116" y="19730"/>
                  <a:pt x="146285" y="19603"/>
                </a:cubicBezTo>
                <a:lnTo>
                  <a:pt x="145885" y="17469"/>
                </a:lnTo>
                <a:cubicBezTo>
                  <a:pt x="155329" y="16327"/>
                  <a:pt x="165171" y="14832"/>
                  <a:pt x="175410" y="12984"/>
                </a:cubicBezTo>
                <a:cubicBezTo>
                  <a:pt x="185649" y="11136"/>
                  <a:pt x="195362" y="9118"/>
                  <a:pt x="204549" y="6929"/>
                </a:cubicBezTo>
                <a:cubicBezTo>
                  <a:pt x="213736" y="4741"/>
                  <a:pt x="221474" y="2564"/>
                  <a:pt x="227762" y="400"/>
                </a:cubicBezTo>
                <a:close/>
                <a:moveTo>
                  <a:pt x="288036" y="0"/>
                </a:moveTo>
                <a:lnTo>
                  <a:pt x="308439" y="5868"/>
                </a:lnTo>
                <a:cubicBezTo>
                  <a:pt x="308264" y="6737"/>
                  <a:pt x="307780" y="7432"/>
                  <a:pt x="306988" y="7951"/>
                </a:cubicBezTo>
                <a:cubicBezTo>
                  <a:pt x="306197" y="8471"/>
                  <a:pt x="304947" y="8798"/>
                  <a:pt x="303238" y="8935"/>
                </a:cubicBezTo>
                <a:lnTo>
                  <a:pt x="303105" y="9468"/>
                </a:lnTo>
                <a:cubicBezTo>
                  <a:pt x="310827" y="13078"/>
                  <a:pt x="316193" y="16934"/>
                  <a:pt x="319205" y="21034"/>
                </a:cubicBezTo>
                <a:cubicBezTo>
                  <a:pt x="322216" y="25134"/>
                  <a:pt x="323544" y="28819"/>
                  <a:pt x="323190" y="32087"/>
                </a:cubicBezTo>
                <a:cubicBezTo>
                  <a:pt x="322837" y="35356"/>
                  <a:pt x="321473" y="37549"/>
                  <a:pt x="319101" y="38665"/>
                </a:cubicBezTo>
                <a:cubicBezTo>
                  <a:pt x="316728" y="39782"/>
                  <a:pt x="314018" y="39162"/>
                  <a:pt x="310972" y="36805"/>
                </a:cubicBezTo>
                <a:cubicBezTo>
                  <a:pt x="310439" y="32810"/>
                  <a:pt x="309305" y="28731"/>
                  <a:pt x="307572" y="24570"/>
                </a:cubicBezTo>
                <a:cubicBezTo>
                  <a:pt x="305838" y="20408"/>
                  <a:pt x="303905" y="16530"/>
                  <a:pt x="301771" y="12935"/>
                </a:cubicBezTo>
                <a:cubicBezTo>
                  <a:pt x="300293" y="16686"/>
                  <a:pt x="298549" y="20519"/>
                  <a:pt x="296537" y="24437"/>
                </a:cubicBezTo>
                <a:cubicBezTo>
                  <a:pt x="294526" y="28354"/>
                  <a:pt x="292314" y="32254"/>
                  <a:pt x="289903" y="36138"/>
                </a:cubicBezTo>
                <a:lnTo>
                  <a:pt x="290170" y="36005"/>
                </a:lnTo>
                <a:cubicBezTo>
                  <a:pt x="297867" y="38462"/>
                  <a:pt x="303000" y="41374"/>
                  <a:pt x="305567" y="44741"/>
                </a:cubicBezTo>
                <a:cubicBezTo>
                  <a:pt x="308135" y="48109"/>
                  <a:pt x="308959" y="51192"/>
                  <a:pt x="308039" y="53990"/>
                </a:cubicBezTo>
                <a:cubicBezTo>
                  <a:pt x="307118" y="56789"/>
                  <a:pt x="305275" y="58563"/>
                  <a:pt x="302509" y="59314"/>
                </a:cubicBezTo>
                <a:cubicBezTo>
                  <a:pt x="299742" y="60064"/>
                  <a:pt x="296874" y="59051"/>
                  <a:pt x="293904" y="56274"/>
                </a:cubicBezTo>
                <a:cubicBezTo>
                  <a:pt x="294117" y="52948"/>
                  <a:pt x="293756" y="49598"/>
                  <a:pt x="292820" y="46223"/>
                </a:cubicBezTo>
                <a:cubicBezTo>
                  <a:pt x="291884" y="42847"/>
                  <a:pt x="290689" y="39797"/>
                  <a:pt x="289236" y="37071"/>
                </a:cubicBezTo>
                <a:cubicBezTo>
                  <a:pt x="286169" y="41772"/>
                  <a:pt x="282835" y="46239"/>
                  <a:pt x="279235" y="50473"/>
                </a:cubicBezTo>
                <a:cubicBezTo>
                  <a:pt x="275635" y="54707"/>
                  <a:pt x="271767" y="58507"/>
                  <a:pt x="267634" y="61875"/>
                </a:cubicBezTo>
                <a:lnTo>
                  <a:pt x="266300" y="60941"/>
                </a:lnTo>
                <a:cubicBezTo>
                  <a:pt x="269880" y="55430"/>
                  <a:pt x="273151" y="49057"/>
                  <a:pt x="276114" y="41823"/>
                </a:cubicBezTo>
                <a:cubicBezTo>
                  <a:pt x="279076" y="34588"/>
                  <a:pt x="281587" y="27287"/>
                  <a:pt x="283645" y="19919"/>
                </a:cubicBezTo>
                <a:cubicBezTo>
                  <a:pt x="285704" y="12551"/>
                  <a:pt x="287168" y="5911"/>
                  <a:pt x="288036" y="0"/>
                </a:cubicBez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050" b="0" i="0" u="none" strike="noStrike" kern="1200" cap="none" spc="0" normalizeH="0" baseline="0" noProof="0" dirty="0">
              <a:ln>
                <a:noFill/>
              </a:ln>
              <a:solidFill>
                <a:prstClr val="white"/>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
        <p:nvSpPr>
          <p:cNvPr id="31" name="文本框 30"/>
          <p:cNvSpPr txBox="1"/>
          <p:nvPr/>
        </p:nvSpPr>
        <p:spPr>
          <a:xfrm>
            <a:off x="1892516" y="584280"/>
            <a:ext cx="383848" cy="187323"/>
          </a:xfrm>
          <a:custGeom>
            <a:avLst/>
            <a:gdLst/>
            <a:ahLst/>
            <a:cxnLst/>
            <a:rect l="l" t="t" r="r" b="b"/>
            <a:pathLst>
              <a:path w="383848" h="187323">
                <a:moveTo>
                  <a:pt x="293837" y="50106"/>
                </a:moveTo>
                <a:lnTo>
                  <a:pt x="293837" y="94712"/>
                </a:lnTo>
                <a:lnTo>
                  <a:pt x="321135" y="94712"/>
                </a:lnTo>
                <a:lnTo>
                  <a:pt x="324541" y="50106"/>
                </a:lnTo>
                <a:close/>
                <a:moveTo>
                  <a:pt x="326941" y="7301"/>
                </a:moveTo>
                <a:cubicBezTo>
                  <a:pt x="343877" y="7929"/>
                  <a:pt x="356386" y="10673"/>
                  <a:pt x="364468" y="15533"/>
                </a:cubicBezTo>
                <a:cubicBezTo>
                  <a:pt x="372549" y="20393"/>
                  <a:pt x="377201" y="25700"/>
                  <a:pt x="378422" y="31454"/>
                </a:cubicBezTo>
                <a:cubicBezTo>
                  <a:pt x="379644" y="37208"/>
                  <a:pt x="378432" y="41739"/>
                  <a:pt x="374788" y="45049"/>
                </a:cubicBezTo>
                <a:cubicBezTo>
                  <a:pt x="371143" y="48359"/>
                  <a:pt x="366062" y="48778"/>
                  <a:pt x="359545" y="46306"/>
                </a:cubicBezTo>
                <a:cubicBezTo>
                  <a:pt x="355820" y="39438"/>
                  <a:pt x="350769" y="32621"/>
                  <a:pt x="344393" y="25853"/>
                </a:cubicBezTo>
                <a:cubicBezTo>
                  <a:pt x="338017" y="19086"/>
                  <a:pt x="331667" y="13368"/>
                  <a:pt x="325341" y="8701"/>
                </a:cubicBezTo>
                <a:close/>
                <a:moveTo>
                  <a:pt x="41205" y="900"/>
                </a:moveTo>
                <a:lnTo>
                  <a:pt x="75410" y="4100"/>
                </a:lnTo>
                <a:cubicBezTo>
                  <a:pt x="75268" y="5413"/>
                  <a:pt x="74651" y="6538"/>
                  <a:pt x="73559" y="7476"/>
                </a:cubicBezTo>
                <a:cubicBezTo>
                  <a:pt x="72467" y="8413"/>
                  <a:pt x="70551" y="9088"/>
                  <a:pt x="67809" y="9501"/>
                </a:cubicBezTo>
                <a:cubicBezTo>
                  <a:pt x="67033" y="18423"/>
                  <a:pt x="65983" y="27682"/>
                  <a:pt x="64658" y="37279"/>
                </a:cubicBezTo>
                <a:cubicBezTo>
                  <a:pt x="63333" y="46877"/>
                  <a:pt x="61583" y="56686"/>
                  <a:pt x="59408" y="66708"/>
                </a:cubicBezTo>
                <a:cubicBezTo>
                  <a:pt x="71168" y="73285"/>
                  <a:pt x="79163" y="80084"/>
                  <a:pt x="83392" y="87104"/>
                </a:cubicBezTo>
                <a:cubicBezTo>
                  <a:pt x="87620" y="94125"/>
                  <a:pt x="89227" y="100311"/>
                  <a:pt x="88211" y="105663"/>
                </a:cubicBezTo>
                <a:cubicBezTo>
                  <a:pt x="87195" y="111015"/>
                  <a:pt x="84701" y="114476"/>
                  <a:pt x="80729" y="116046"/>
                </a:cubicBezTo>
                <a:cubicBezTo>
                  <a:pt x="76757" y="117616"/>
                  <a:pt x="72450" y="116238"/>
                  <a:pt x="67809" y="111914"/>
                </a:cubicBezTo>
                <a:cubicBezTo>
                  <a:pt x="67917" y="105509"/>
                  <a:pt x="67000" y="98916"/>
                  <a:pt x="65058" y="92136"/>
                </a:cubicBezTo>
                <a:cubicBezTo>
                  <a:pt x="63116" y="85356"/>
                  <a:pt x="60699" y="79014"/>
                  <a:pt x="57807" y="73109"/>
                </a:cubicBezTo>
                <a:cubicBezTo>
                  <a:pt x="53586" y="90219"/>
                  <a:pt x="47177" y="106655"/>
                  <a:pt x="38580" y="122415"/>
                </a:cubicBezTo>
                <a:cubicBezTo>
                  <a:pt x="29983" y="138175"/>
                  <a:pt x="18123" y="152010"/>
                  <a:pt x="3000" y="163920"/>
                </a:cubicBezTo>
                <a:lnTo>
                  <a:pt x="1000" y="162320"/>
                </a:lnTo>
                <a:cubicBezTo>
                  <a:pt x="12079" y="147689"/>
                  <a:pt x="20547" y="131190"/>
                  <a:pt x="26403" y="112825"/>
                </a:cubicBezTo>
                <a:cubicBezTo>
                  <a:pt x="32260" y="94460"/>
                  <a:pt x="36238" y="75606"/>
                  <a:pt x="38338" y="56262"/>
                </a:cubicBezTo>
                <a:cubicBezTo>
                  <a:pt x="40438" y="36919"/>
                  <a:pt x="41394" y="18465"/>
                  <a:pt x="41205" y="900"/>
                </a:cubicBezTo>
                <a:close/>
                <a:moveTo>
                  <a:pt x="107214" y="700"/>
                </a:moveTo>
                <a:lnTo>
                  <a:pt x="139217" y="3500"/>
                </a:lnTo>
                <a:cubicBezTo>
                  <a:pt x="138967" y="4909"/>
                  <a:pt x="138317" y="6092"/>
                  <a:pt x="137267" y="7051"/>
                </a:cubicBezTo>
                <a:cubicBezTo>
                  <a:pt x="136217" y="8009"/>
                  <a:pt x="134467" y="8693"/>
                  <a:pt x="132017" y="9101"/>
                </a:cubicBezTo>
                <a:cubicBezTo>
                  <a:pt x="131837" y="15793"/>
                  <a:pt x="131646" y="22411"/>
                  <a:pt x="131442" y="28953"/>
                </a:cubicBezTo>
                <a:cubicBezTo>
                  <a:pt x="131237" y="35496"/>
                  <a:pt x="130896" y="42013"/>
                  <a:pt x="130416" y="48506"/>
                </a:cubicBezTo>
                <a:cubicBezTo>
                  <a:pt x="133117" y="67058"/>
                  <a:pt x="138617" y="83360"/>
                  <a:pt x="146918" y="97412"/>
                </a:cubicBezTo>
                <a:cubicBezTo>
                  <a:pt x="155219" y="111464"/>
                  <a:pt x="167521" y="122965"/>
                  <a:pt x="183823" y="131916"/>
                </a:cubicBezTo>
                <a:lnTo>
                  <a:pt x="183423" y="134317"/>
                </a:lnTo>
                <a:cubicBezTo>
                  <a:pt x="178502" y="135396"/>
                  <a:pt x="174493" y="137588"/>
                  <a:pt x="171397" y="140892"/>
                </a:cubicBezTo>
                <a:cubicBezTo>
                  <a:pt x="168300" y="144197"/>
                  <a:pt x="166242" y="148739"/>
                  <a:pt x="165221" y="154519"/>
                </a:cubicBezTo>
                <a:cubicBezTo>
                  <a:pt x="167946" y="156624"/>
                  <a:pt x="171146" y="159216"/>
                  <a:pt x="174822" y="162295"/>
                </a:cubicBezTo>
                <a:cubicBezTo>
                  <a:pt x="178497" y="165375"/>
                  <a:pt x="181898" y="168317"/>
                  <a:pt x="185023" y="171121"/>
                </a:cubicBezTo>
                <a:cubicBezTo>
                  <a:pt x="184790" y="172217"/>
                  <a:pt x="184156" y="173026"/>
                  <a:pt x="183123" y="173547"/>
                </a:cubicBezTo>
                <a:cubicBezTo>
                  <a:pt x="182090" y="174067"/>
                  <a:pt x="180856" y="174326"/>
                  <a:pt x="179423" y="174322"/>
                </a:cubicBezTo>
                <a:lnTo>
                  <a:pt x="1600" y="174322"/>
                </a:lnTo>
                <a:lnTo>
                  <a:pt x="0" y="168721"/>
                </a:lnTo>
                <a:lnTo>
                  <a:pt x="146818" y="168721"/>
                </a:lnTo>
                <a:lnTo>
                  <a:pt x="160020" y="151119"/>
                </a:lnTo>
                <a:cubicBezTo>
                  <a:pt x="150723" y="141559"/>
                  <a:pt x="143564" y="129724"/>
                  <a:pt x="138542" y="115614"/>
                </a:cubicBezTo>
                <a:cubicBezTo>
                  <a:pt x="133521" y="101504"/>
                  <a:pt x="130012" y="86069"/>
                  <a:pt x="128016" y="69308"/>
                </a:cubicBezTo>
                <a:cubicBezTo>
                  <a:pt x="126091" y="81874"/>
                  <a:pt x="122540" y="93925"/>
                  <a:pt x="117363" y="105461"/>
                </a:cubicBezTo>
                <a:cubicBezTo>
                  <a:pt x="112186" y="116997"/>
                  <a:pt x="104530" y="127833"/>
                  <a:pt x="94397" y="137969"/>
                </a:cubicBezTo>
                <a:cubicBezTo>
                  <a:pt x="84264" y="148105"/>
                  <a:pt x="70800" y="157355"/>
                  <a:pt x="54007" y="165721"/>
                </a:cubicBezTo>
                <a:lnTo>
                  <a:pt x="51807" y="162720"/>
                </a:lnTo>
                <a:cubicBezTo>
                  <a:pt x="65995" y="151505"/>
                  <a:pt x="76935" y="139644"/>
                  <a:pt x="84626" y="127138"/>
                </a:cubicBezTo>
                <a:cubicBezTo>
                  <a:pt x="92317" y="114631"/>
                  <a:pt x="97738" y="101564"/>
                  <a:pt x="100888" y="87936"/>
                </a:cubicBezTo>
                <a:cubicBezTo>
                  <a:pt x="104038" y="74308"/>
                  <a:pt x="105895" y="60203"/>
                  <a:pt x="106460" y="45621"/>
                </a:cubicBezTo>
                <a:cubicBezTo>
                  <a:pt x="107025" y="31040"/>
                  <a:pt x="107277" y="16066"/>
                  <a:pt x="107214" y="700"/>
                </a:cubicBezTo>
                <a:close/>
                <a:moveTo>
                  <a:pt x="268834" y="0"/>
                </a:moveTo>
                <a:lnTo>
                  <a:pt x="300461" y="3023"/>
                </a:lnTo>
                <a:cubicBezTo>
                  <a:pt x="300310" y="4359"/>
                  <a:pt x="299758" y="5493"/>
                  <a:pt x="298805" y="6423"/>
                </a:cubicBezTo>
                <a:cubicBezTo>
                  <a:pt x="297851" y="7353"/>
                  <a:pt x="296195" y="7979"/>
                  <a:pt x="293837" y="8301"/>
                </a:cubicBezTo>
                <a:lnTo>
                  <a:pt x="293837" y="44505"/>
                </a:lnTo>
                <a:lnTo>
                  <a:pt x="322941" y="44505"/>
                </a:lnTo>
                <a:lnTo>
                  <a:pt x="332342" y="33504"/>
                </a:lnTo>
                <a:lnTo>
                  <a:pt x="354945" y="50306"/>
                </a:lnTo>
                <a:cubicBezTo>
                  <a:pt x="354278" y="51094"/>
                  <a:pt x="353411" y="51719"/>
                  <a:pt x="352344" y="52181"/>
                </a:cubicBezTo>
                <a:cubicBezTo>
                  <a:pt x="351277" y="52644"/>
                  <a:pt x="349811" y="53019"/>
                  <a:pt x="347944" y="53306"/>
                </a:cubicBezTo>
                <a:lnTo>
                  <a:pt x="344943" y="94712"/>
                </a:lnTo>
                <a:lnTo>
                  <a:pt x="349744" y="94712"/>
                </a:lnTo>
                <a:lnTo>
                  <a:pt x="362145" y="82910"/>
                </a:lnTo>
                <a:lnTo>
                  <a:pt x="383848" y="100912"/>
                </a:lnTo>
                <a:cubicBezTo>
                  <a:pt x="383161" y="101729"/>
                  <a:pt x="382185" y="102446"/>
                  <a:pt x="380923" y="103063"/>
                </a:cubicBezTo>
                <a:cubicBezTo>
                  <a:pt x="379660" y="103679"/>
                  <a:pt x="378035" y="104096"/>
                  <a:pt x="376047" y="104313"/>
                </a:cubicBezTo>
                <a:cubicBezTo>
                  <a:pt x="375255" y="122969"/>
                  <a:pt x="373789" y="137363"/>
                  <a:pt x="371647" y="147493"/>
                </a:cubicBezTo>
                <a:cubicBezTo>
                  <a:pt x="369505" y="157624"/>
                  <a:pt x="366038" y="164366"/>
                  <a:pt x="361245" y="167721"/>
                </a:cubicBezTo>
                <a:cubicBezTo>
                  <a:pt x="358302" y="170025"/>
                  <a:pt x="354757" y="171767"/>
                  <a:pt x="350611" y="172946"/>
                </a:cubicBezTo>
                <a:cubicBezTo>
                  <a:pt x="346465" y="174126"/>
                  <a:pt x="341375" y="174717"/>
                  <a:pt x="335342" y="174722"/>
                </a:cubicBezTo>
                <a:cubicBezTo>
                  <a:pt x="335475" y="171205"/>
                  <a:pt x="335259" y="168088"/>
                  <a:pt x="334692" y="165370"/>
                </a:cubicBezTo>
                <a:cubicBezTo>
                  <a:pt x="334125" y="162653"/>
                  <a:pt x="333008" y="160437"/>
                  <a:pt x="331342" y="158720"/>
                </a:cubicBezTo>
                <a:cubicBezTo>
                  <a:pt x="329492" y="156990"/>
                  <a:pt x="326839" y="155398"/>
                  <a:pt x="323382" y="153944"/>
                </a:cubicBezTo>
                <a:cubicBezTo>
                  <a:pt x="319926" y="152490"/>
                  <a:pt x="315966" y="151348"/>
                  <a:pt x="311500" y="150519"/>
                </a:cubicBezTo>
                <a:lnTo>
                  <a:pt x="311701" y="148118"/>
                </a:lnTo>
                <a:cubicBezTo>
                  <a:pt x="316241" y="148439"/>
                  <a:pt x="321201" y="148748"/>
                  <a:pt x="326583" y="149043"/>
                </a:cubicBezTo>
                <a:cubicBezTo>
                  <a:pt x="331964" y="149339"/>
                  <a:pt x="335817" y="149498"/>
                  <a:pt x="338142" y="149519"/>
                </a:cubicBezTo>
                <a:cubicBezTo>
                  <a:pt x="339713" y="149527"/>
                  <a:pt x="340972" y="149410"/>
                  <a:pt x="341918" y="149168"/>
                </a:cubicBezTo>
                <a:cubicBezTo>
                  <a:pt x="342864" y="148927"/>
                  <a:pt x="343672" y="148510"/>
                  <a:pt x="344343" y="147918"/>
                </a:cubicBezTo>
                <a:cubicBezTo>
                  <a:pt x="346299" y="146081"/>
                  <a:pt x="347831" y="141155"/>
                  <a:pt x="348939" y="133141"/>
                </a:cubicBezTo>
                <a:cubicBezTo>
                  <a:pt x="350046" y="125128"/>
                  <a:pt x="350881" y="114252"/>
                  <a:pt x="351444" y="100512"/>
                </a:cubicBezTo>
                <a:lnTo>
                  <a:pt x="293837" y="100512"/>
                </a:lnTo>
                <a:lnTo>
                  <a:pt x="293837" y="178322"/>
                </a:lnTo>
                <a:cubicBezTo>
                  <a:pt x="293570" y="179835"/>
                  <a:pt x="291353" y="181660"/>
                  <a:pt x="287186" y="183798"/>
                </a:cubicBezTo>
                <a:cubicBezTo>
                  <a:pt x="283019" y="185936"/>
                  <a:pt x="278502" y="187111"/>
                  <a:pt x="273634" y="187323"/>
                </a:cubicBezTo>
                <a:lnTo>
                  <a:pt x="268834" y="187323"/>
                </a:lnTo>
                <a:lnTo>
                  <a:pt x="268834" y="100512"/>
                </a:lnTo>
                <a:lnTo>
                  <a:pt x="204026" y="100512"/>
                </a:lnTo>
                <a:lnTo>
                  <a:pt x="202225" y="94712"/>
                </a:lnTo>
                <a:lnTo>
                  <a:pt x="268834" y="94712"/>
                </a:lnTo>
                <a:lnTo>
                  <a:pt x="268834" y="50106"/>
                </a:lnTo>
                <a:lnTo>
                  <a:pt x="218627" y="50106"/>
                </a:lnTo>
                <a:lnTo>
                  <a:pt x="216827" y="44505"/>
                </a:lnTo>
                <a:lnTo>
                  <a:pt x="268834" y="44505"/>
                </a:lnTo>
                <a:close/>
              </a:path>
            </a:pathLst>
          </a:custGeom>
          <a:solidFill>
            <a:schemeClr val="bg1"/>
          </a:solidFill>
          <a:ln>
            <a:noFill/>
          </a:ln>
          <a:effectLst/>
        </p:spPr>
        <p:txBody>
          <a:bodyPr rot="0" spcFirstLastPara="0" vertOverflow="overflow" horzOverflow="overflow" vert="horz" wrap="square" lIns="91440" tIns="45720" rIns="91440" bIns="45720" numCol="1" spcCol="0" rtlCol="0" fromWordArt="0" anchor="t" anchorCtr="0" forceAA="0" compatLnSpc="1">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bg1"/>
              </a:solidFill>
              <a:effectLst/>
              <a:uLnTx/>
              <a:uFillTx/>
              <a:latin typeface="思源宋体 CN" panose="02020700000000000000" pitchFamily="18" charset="-122"/>
              <a:ea typeface="思源宋体 CN" panose="02020700000000000000" pitchFamily="18" charset="-122"/>
              <a:cs typeface="+mn-cs"/>
              <a:sym typeface="思源宋体 CN" panose="02020700000000000000" pitchFamily="18" charset="-122"/>
            </a:endParaRPr>
          </a:p>
        </p:txBody>
      </p:sp>
      <p:sp>
        <p:nvSpPr>
          <p:cNvPr id="32" name="圆角矩形 31">
            <a:hlinkClick r:id="rId12"/>
          </p:cNvPr>
          <p:cNvSpPr/>
          <p:nvPr/>
        </p:nvSpPr>
        <p:spPr>
          <a:xfrm>
            <a:off x="8112140" y="6042858"/>
            <a:ext cx="1173163" cy="339725"/>
          </a:xfrm>
          <a:prstGeom prst="round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kumimoji="1" lang="zh-CN" altLang="en-US" sz="1800" b="0" dirty="0">
                <a:solidFill>
                  <a:srgbClr val="436379"/>
                </a:solidFill>
                <a:latin typeface="微软雅黑" panose="020B0503020204020204" pitchFamily="34" charset="-122"/>
                <a:ea typeface="微软雅黑" panose="020B0503020204020204" pitchFamily="34" charset="-122"/>
              </a:rPr>
              <a:t>点击进入</a:t>
            </a:r>
          </a:p>
        </p:txBody>
      </p:sp>
    </p:spTree>
    <p:extLst>
      <p:ext uri="{BB962C8B-B14F-4D97-AF65-F5344CB8AC3E}">
        <p14:creationId xmlns:p14="http://schemas.microsoft.com/office/powerpoint/2010/main" val="182345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500"/>
                                        <p:tgtEl>
                                          <p:spTgt spid="19"/>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24" grpId="0"/>
      <p:bldP spid="2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Freeform 23">
            <a:extLst>
              <a:ext uri="{FF2B5EF4-FFF2-40B4-BE49-F238E27FC236}">
                <a16:creationId xmlns:a16="http://schemas.microsoft.com/office/drawing/2014/main" id="{E29A53D9-CED0-48EA-8C6E-5CBDA86651A4}"/>
              </a:ext>
            </a:extLst>
          </p:cNvPr>
          <p:cNvSpPr/>
          <p:nvPr/>
        </p:nvSpPr>
        <p:spPr bwMode="auto">
          <a:xfrm rot="-1800000">
            <a:off x="399533"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3" name="Freeform 23">
            <a:extLst>
              <a:ext uri="{FF2B5EF4-FFF2-40B4-BE49-F238E27FC236}">
                <a16:creationId xmlns:a16="http://schemas.microsoft.com/office/drawing/2014/main" id="{589601F8-3F1D-4C3A-8942-E3E43EBA1DA3}"/>
              </a:ext>
            </a:extLst>
          </p:cNvPr>
          <p:cNvSpPr/>
          <p:nvPr/>
        </p:nvSpPr>
        <p:spPr bwMode="auto">
          <a:xfrm rot="-1800000">
            <a:off x="2775797"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4" name="Freeform 23">
            <a:extLst>
              <a:ext uri="{FF2B5EF4-FFF2-40B4-BE49-F238E27FC236}">
                <a16:creationId xmlns:a16="http://schemas.microsoft.com/office/drawing/2014/main" id="{409DAFD5-6144-4D65-85C7-051D2E12FC92}"/>
              </a:ext>
            </a:extLst>
          </p:cNvPr>
          <p:cNvSpPr/>
          <p:nvPr/>
        </p:nvSpPr>
        <p:spPr bwMode="auto">
          <a:xfrm rot="-1800000">
            <a:off x="5152061"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5" name="Freeform 23">
            <a:extLst>
              <a:ext uri="{FF2B5EF4-FFF2-40B4-BE49-F238E27FC236}">
                <a16:creationId xmlns:a16="http://schemas.microsoft.com/office/drawing/2014/main" id="{638DC748-280F-4C6C-856B-A9A269BC4902}"/>
              </a:ext>
            </a:extLst>
          </p:cNvPr>
          <p:cNvSpPr/>
          <p:nvPr/>
        </p:nvSpPr>
        <p:spPr bwMode="auto">
          <a:xfrm rot="-1800000">
            <a:off x="7528325" y="55355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6" name="Freeform 23">
            <a:extLst>
              <a:ext uri="{FF2B5EF4-FFF2-40B4-BE49-F238E27FC236}">
                <a16:creationId xmlns:a16="http://schemas.microsoft.com/office/drawing/2014/main" id="{4661092E-937D-4C75-9771-4DD016DC82A1}"/>
              </a:ext>
            </a:extLst>
          </p:cNvPr>
          <p:cNvSpPr/>
          <p:nvPr/>
        </p:nvSpPr>
        <p:spPr bwMode="auto">
          <a:xfrm rot="-1800000">
            <a:off x="401493"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7" name="Freeform 23">
            <a:extLst>
              <a:ext uri="{FF2B5EF4-FFF2-40B4-BE49-F238E27FC236}">
                <a16:creationId xmlns:a16="http://schemas.microsoft.com/office/drawing/2014/main" id="{E642A38D-2605-4C35-ABB5-F5D7CAD4B738}"/>
              </a:ext>
            </a:extLst>
          </p:cNvPr>
          <p:cNvSpPr/>
          <p:nvPr/>
        </p:nvSpPr>
        <p:spPr bwMode="auto">
          <a:xfrm rot="-1800000">
            <a:off x="2777757"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8" name="Freeform 23">
            <a:extLst>
              <a:ext uri="{FF2B5EF4-FFF2-40B4-BE49-F238E27FC236}">
                <a16:creationId xmlns:a16="http://schemas.microsoft.com/office/drawing/2014/main" id="{B6DDD710-A8C4-4F9B-B9EF-C240CC5298F3}"/>
              </a:ext>
            </a:extLst>
          </p:cNvPr>
          <p:cNvSpPr/>
          <p:nvPr/>
        </p:nvSpPr>
        <p:spPr bwMode="auto">
          <a:xfrm rot="-1800000">
            <a:off x="5154021"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69" name="Freeform 23">
            <a:extLst>
              <a:ext uri="{FF2B5EF4-FFF2-40B4-BE49-F238E27FC236}">
                <a16:creationId xmlns:a16="http://schemas.microsoft.com/office/drawing/2014/main" id="{16AC4CD1-D489-4619-B59B-7987D16EC068}"/>
              </a:ext>
            </a:extLst>
          </p:cNvPr>
          <p:cNvSpPr/>
          <p:nvPr/>
        </p:nvSpPr>
        <p:spPr bwMode="auto">
          <a:xfrm rot="-1800000">
            <a:off x="7530285" y="105760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0" name="Freeform 23">
            <a:extLst>
              <a:ext uri="{FF2B5EF4-FFF2-40B4-BE49-F238E27FC236}">
                <a16:creationId xmlns:a16="http://schemas.microsoft.com/office/drawing/2014/main" id="{3B42BF92-7A83-4115-BF2E-2E6581164A01}"/>
              </a:ext>
            </a:extLst>
          </p:cNvPr>
          <p:cNvSpPr/>
          <p:nvPr/>
        </p:nvSpPr>
        <p:spPr bwMode="auto">
          <a:xfrm rot="-1800000">
            <a:off x="403453"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1" name="Freeform 23">
            <a:extLst>
              <a:ext uri="{FF2B5EF4-FFF2-40B4-BE49-F238E27FC236}">
                <a16:creationId xmlns:a16="http://schemas.microsoft.com/office/drawing/2014/main" id="{C9C04E0F-7DBD-47CB-95FA-C3B9DC88A5D6}"/>
              </a:ext>
            </a:extLst>
          </p:cNvPr>
          <p:cNvSpPr/>
          <p:nvPr/>
        </p:nvSpPr>
        <p:spPr bwMode="auto">
          <a:xfrm rot="-1800000">
            <a:off x="2779717"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2" name="Freeform 23">
            <a:extLst>
              <a:ext uri="{FF2B5EF4-FFF2-40B4-BE49-F238E27FC236}">
                <a16:creationId xmlns:a16="http://schemas.microsoft.com/office/drawing/2014/main" id="{0BD6FC65-376F-436B-8CEC-0DE962CBC793}"/>
              </a:ext>
            </a:extLst>
          </p:cNvPr>
          <p:cNvSpPr/>
          <p:nvPr/>
        </p:nvSpPr>
        <p:spPr bwMode="auto">
          <a:xfrm rot="-1800000">
            <a:off x="5155981"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3" name="Freeform 23">
            <a:extLst>
              <a:ext uri="{FF2B5EF4-FFF2-40B4-BE49-F238E27FC236}">
                <a16:creationId xmlns:a16="http://schemas.microsoft.com/office/drawing/2014/main" id="{67066F2E-8057-485E-8504-3D4508FE140F}"/>
              </a:ext>
            </a:extLst>
          </p:cNvPr>
          <p:cNvSpPr/>
          <p:nvPr/>
        </p:nvSpPr>
        <p:spPr bwMode="auto">
          <a:xfrm rot="-1800000">
            <a:off x="7532245"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4" name="Freeform 23">
            <a:extLst>
              <a:ext uri="{FF2B5EF4-FFF2-40B4-BE49-F238E27FC236}">
                <a16:creationId xmlns:a16="http://schemas.microsoft.com/office/drawing/2014/main" id="{5E366040-0356-415E-BE19-E6B7A7395F86}"/>
              </a:ext>
            </a:extLst>
          </p:cNvPr>
          <p:cNvSpPr/>
          <p:nvPr/>
        </p:nvSpPr>
        <p:spPr bwMode="auto">
          <a:xfrm rot="-1800000">
            <a:off x="9908509" y="156166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5" name="Freeform 23">
            <a:extLst>
              <a:ext uri="{FF2B5EF4-FFF2-40B4-BE49-F238E27FC236}">
                <a16:creationId xmlns:a16="http://schemas.microsoft.com/office/drawing/2014/main" id="{DC647D80-40DE-4DAC-AC35-37FDBF95E593}"/>
              </a:ext>
            </a:extLst>
          </p:cNvPr>
          <p:cNvSpPr/>
          <p:nvPr/>
        </p:nvSpPr>
        <p:spPr bwMode="auto">
          <a:xfrm rot="-1800000">
            <a:off x="405413"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6" name="Freeform 23">
            <a:extLst>
              <a:ext uri="{FF2B5EF4-FFF2-40B4-BE49-F238E27FC236}">
                <a16:creationId xmlns:a16="http://schemas.microsoft.com/office/drawing/2014/main" id="{FD19FDD6-1DC0-4F0A-80B4-A3ED100730EB}"/>
              </a:ext>
            </a:extLst>
          </p:cNvPr>
          <p:cNvSpPr/>
          <p:nvPr/>
        </p:nvSpPr>
        <p:spPr bwMode="auto">
          <a:xfrm rot="-1800000">
            <a:off x="2781677"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7" name="Freeform 23">
            <a:extLst>
              <a:ext uri="{FF2B5EF4-FFF2-40B4-BE49-F238E27FC236}">
                <a16:creationId xmlns:a16="http://schemas.microsoft.com/office/drawing/2014/main" id="{A0CE7478-43E3-4EDD-BE63-E38B3CBDBB19}"/>
              </a:ext>
            </a:extLst>
          </p:cNvPr>
          <p:cNvSpPr/>
          <p:nvPr/>
        </p:nvSpPr>
        <p:spPr bwMode="auto">
          <a:xfrm rot="-1800000">
            <a:off x="5157941"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8" name="Freeform 23">
            <a:extLst>
              <a:ext uri="{FF2B5EF4-FFF2-40B4-BE49-F238E27FC236}">
                <a16:creationId xmlns:a16="http://schemas.microsoft.com/office/drawing/2014/main" id="{47AE0690-946C-4905-A78B-BC6D4F015CB1}"/>
              </a:ext>
            </a:extLst>
          </p:cNvPr>
          <p:cNvSpPr/>
          <p:nvPr/>
        </p:nvSpPr>
        <p:spPr bwMode="auto">
          <a:xfrm rot="-1800000">
            <a:off x="7534205"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79" name="Freeform 23">
            <a:extLst>
              <a:ext uri="{FF2B5EF4-FFF2-40B4-BE49-F238E27FC236}">
                <a16:creationId xmlns:a16="http://schemas.microsoft.com/office/drawing/2014/main" id="{EAB9E91C-8303-4221-9F64-5929617D1A4F}"/>
              </a:ext>
            </a:extLst>
          </p:cNvPr>
          <p:cNvSpPr/>
          <p:nvPr/>
        </p:nvSpPr>
        <p:spPr bwMode="auto">
          <a:xfrm rot="-1800000">
            <a:off x="9910469" y="206571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0" name="Freeform 23">
            <a:extLst>
              <a:ext uri="{FF2B5EF4-FFF2-40B4-BE49-F238E27FC236}">
                <a16:creationId xmlns:a16="http://schemas.microsoft.com/office/drawing/2014/main" id="{BCBCA94B-C074-4FDF-831A-625487CDCFBF}"/>
              </a:ext>
            </a:extLst>
          </p:cNvPr>
          <p:cNvSpPr/>
          <p:nvPr/>
        </p:nvSpPr>
        <p:spPr bwMode="auto">
          <a:xfrm rot="-1800000">
            <a:off x="407373"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1" name="Freeform 23">
            <a:extLst>
              <a:ext uri="{FF2B5EF4-FFF2-40B4-BE49-F238E27FC236}">
                <a16:creationId xmlns:a16="http://schemas.microsoft.com/office/drawing/2014/main" id="{FD021C6C-141F-4DB3-863D-8BD138640880}"/>
              </a:ext>
            </a:extLst>
          </p:cNvPr>
          <p:cNvSpPr/>
          <p:nvPr/>
        </p:nvSpPr>
        <p:spPr bwMode="auto">
          <a:xfrm rot="-1800000">
            <a:off x="2783637"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2" name="Freeform 23">
            <a:extLst>
              <a:ext uri="{FF2B5EF4-FFF2-40B4-BE49-F238E27FC236}">
                <a16:creationId xmlns:a16="http://schemas.microsoft.com/office/drawing/2014/main" id="{CDF480A8-1524-4240-9E04-EBBB7A8FF622}"/>
              </a:ext>
            </a:extLst>
          </p:cNvPr>
          <p:cNvSpPr/>
          <p:nvPr/>
        </p:nvSpPr>
        <p:spPr bwMode="auto">
          <a:xfrm rot="-1800000">
            <a:off x="5159901"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3" name="Freeform 23">
            <a:extLst>
              <a:ext uri="{FF2B5EF4-FFF2-40B4-BE49-F238E27FC236}">
                <a16:creationId xmlns:a16="http://schemas.microsoft.com/office/drawing/2014/main" id="{B5E98F43-271A-4BF6-A8B2-18889457CA9D}"/>
              </a:ext>
            </a:extLst>
          </p:cNvPr>
          <p:cNvSpPr/>
          <p:nvPr/>
        </p:nvSpPr>
        <p:spPr bwMode="auto">
          <a:xfrm rot="-1800000">
            <a:off x="7536165"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4" name="Freeform 23">
            <a:extLst>
              <a:ext uri="{FF2B5EF4-FFF2-40B4-BE49-F238E27FC236}">
                <a16:creationId xmlns:a16="http://schemas.microsoft.com/office/drawing/2014/main" id="{9BD8C37D-78D3-4075-8C1B-984C2176B36F}"/>
              </a:ext>
            </a:extLst>
          </p:cNvPr>
          <p:cNvSpPr/>
          <p:nvPr/>
        </p:nvSpPr>
        <p:spPr bwMode="auto">
          <a:xfrm rot="-1800000">
            <a:off x="9912429" y="256977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5" name="Freeform 23">
            <a:extLst>
              <a:ext uri="{FF2B5EF4-FFF2-40B4-BE49-F238E27FC236}">
                <a16:creationId xmlns:a16="http://schemas.microsoft.com/office/drawing/2014/main" id="{D23B52B3-2DE2-4944-9286-6A74524C0635}"/>
              </a:ext>
            </a:extLst>
          </p:cNvPr>
          <p:cNvSpPr/>
          <p:nvPr/>
        </p:nvSpPr>
        <p:spPr bwMode="auto">
          <a:xfrm rot="-1800000">
            <a:off x="409333"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6" name="Freeform 23">
            <a:extLst>
              <a:ext uri="{FF2B5EF4-FFF2-40B4-BE49-F238E27FC236}">
                <a16:creationId xmlns:a16="http://schemas.microsoft.com/office/drawing/2014/main" id="{05B04F32-1040-4806-ACB2-CB8BDF1570E9}"/>
              </a:ext>
            </a:extLst>
          </p:cNvPr>
          <p:cNvSpPr/>
          <p:nvPr/>
        </p:nvSpPr>
        <p:spPr bwMode="auto">
          <a:xfrm rot="-1800000">
            <a:off x="2785597"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7" name="Freeform 23">
            <a:extLst>
              <a:ext uri="{FF2B5EF4-FFF2-40B4-BE49-F238E27FC236}">
                <a16:creationId xmlns:a16="http://schemas.microsoft.com/office/drawing/2014/main" id="{EEAA1911-AD20-4A38-AEB5-F50FD9A4A1F4}"/>
              </a:ext>
            </a:extLst>
          </p:cNvPr>
          <p:cNvSpPr/>
          <p:nvPr/>
        </p:nvSpPr>
        <p:spPr bwMode="auto">
          <a:xfrm rot="-1800000">
            <a:off x="5161861"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8" name="Freeform 23">
            <a:extLst>
              <a:ext uri="{FF2B5EF4-FFF2-40B4-BE49-F238E27FC236}">
                <a16:creationId xmlns:a16="http://schemas.microsoft.com/office/drawing/2014/main" id="{2C2E279C-279B-465D-87CD-192D44F6ABCA}"/>
              </a:ext>
            </a:extLst>
          </p:cNvPr>
          <p:cNvSpPr/>
          <p:nvPr/>
        </p:nvSpPr>
        <p:spPr bwMode="auto">
          <a:xfrm rot="-1800000">
            <a:off x="7538125"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89" name="Freeform 23">
            <a:extLst>
              <a:ext uri="{FF2B5EF4-FFF2-40B4-BE49-F238E27FC236}">
                <a16:creationId xmlns:a16="http://schemas.microsoft.com/office/drawing/2014/main" id="{0ABCDB00-57D7-4C0B-9586-C663E65876FB}"/>
              </a:ext>
            </a:extLst>
          </p:cNvPr>
          <p:cNvSpPr/>
          <p:nvPr/>
        </p:nvSpPr>
        <p:spPr bwMode="auto">
          <a:xfrm rot="-1800000">
            <a:off x="9914389" y="307383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0" name="Freeform 23">
            <a:extLst>
              <a:ext uri="{FF2B5EF4-FFF2-40B4-BE49-F238E27FC236}">
                <a16:creationId xmlns:a16="http://schemas.microsoft.com/office/drawing/2014/main" id="{C4A3A27D-D95E-4B5F-AEA1-0D41D8C46111}"/>
              </a:ext>
            </a:extLst>
          </p:cNvPr>
          <p:cNvSpPr/>
          <p:nvPr/>
        </p:nvSpPr>
        <p:spPr bwMode="auto">
          <a:xfrm rot="-1800000">
            <a:off x="411293"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1" name="Freeform 23">
            <a:extLst>
              <a:ext uri="{FF2B5EF4-FFF2-40B4-BE49-F238E27FC236}">
                <a16:creationId xmlns:a16="http://schemas.microsoft.com/office/drawing/2014/main" id="{F2E383F1-E31A-408C-A9BA-ED7A67E48514}"/>
              </a:ext>
            </a:extLst>
          </p:cNvPr>
          <p:cNvSpPr/>
          <p:nvPr/>
        </p:nvSpPr>
        <p:spPr bwMode="auto">
          <a:xfrm rot="-1800000">
            <a:off x="2787557"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2" name="Freeform 23">
            <a:extLst>
              <a:ext uri="{FF2B5EF4-FFF2-40B4-BE49-F238E27FC236}">
                <a16:creationId xmlns:a16="http://schemas.microsoft.com/office/drawing/2014/main" id="{A09C4E92-C041-4908-98A5-946420F40F8E}"/>
              </a:ext>
            </a:extLst>
          </p:cNvPr>
          <p:cNvSpPr/>
          <p:nvPr/>
        </p:nvSpPr>
        <p:spPr bwMode="auto">
          <a:xfrm rot="-1800000">
            <a:off x="5163821"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3" name="Freeform 23">
            <a:extLst>
              <a:ext uri="{FF2B5EF4-FFF2-40B4-BE49-F238E27FC236}">
                <a16:creationId xmlns:a16="http://schemas.microsoft.com/office/drawing/2014/main" id="{04A0A5EF-E108-4481-BD2C-7464B5618B5B}"/>
              </a:ext>
            </a:extLst>
          </p:cNvPr>
          <p:cNvSpPr/>
          <p:nvPr/>
        </p:nvSpPr>
        <p:spPr bwMode="auto">
          <a:xfrm rot="-1800000">
            <a:off x="7540085"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4" name="Freeform 23">
            <a:extLst>
              <a:ext uri="{FF2B5EF4-FFF2-40B4-BE49-F238E27FC236}">
                <a16:creationId xmlns:a16="http://schemas.microsoft.com/office/drawing/2014/main" id="{F2FBAD84-EF2B-4AF1-A920-D1B7EAA2400E}"/>
              </a:ext>
            </a:extLst>
          </p:cNvPr>
          <p:cNvSpPr/>
          <p:nvPr/>
        </p:nvSpPr>
        <p:spPr bwMode="auto">
          <a:xfrm rot="-1800000">
            <a:off x="9916349" y="357788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5" name="Freeform 23">
            <a:extLst>
              <a:ext uri="{FF2B5EF4-FFF2-40B4-BE49-F238E27FC236}">
                <a16:creationId xmlns:a16="http://schemas.microsoft.com/office/drawing/2014/main" id="{E4E07FCC-8043-4BE8-93A0-FC1F1B2E896D}"/>
              </a:ext>
            </a:extLst>
          </p:cNvPr>
          <p:cNvSpPr/>
          <p:nvPr/>
        </p:nvSpPr>
        <p:spPr bwMode="auto">
          <a:xfrm rot="-1800000">
            <a:off x="413253"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6" name="Freeform 23">
            <a:extLst>
              <a:ext uri="{FF2B5EF4-FFF2-40B4-BE49-F238E27FC236}">
                <a16:creationId xmlns:a16="http://schemas.microsoft.com/office/drawing/2014/main" id="{06624208-5269-41D2-804F-42C6DC7F9621}"/>
              </a:ext>
            </a:extLst>
          </p:cNvPr>
          <p:cNvSpPr/>
          <p:nvPr/>
        </p:nvSpPr>
        <p:spPr bwMode="auto">
          <a:xfrm rot="-1800000">
            <a:off x="2789517"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7" name="Freeform 23">
            <a:extLst>
              <a:ext uri="{FF2B5EF4-FFF2-40B4-BE49-F238E27FC236}">
                <a16:creationId xmlns:a16="http://schemas.microsoft.com/office/drawing/2014/main" id="{A87E604D-79CF-4E8D-9279-99B29EA088F7}"/>
              </a:ext>
            </a:extLst>
          </p:cNvPr>
          <p:cNvSpPr/>
          <p:nvPr/>
        </p:nvSpPr>
        <p:spPr bwMode="auto">
          <a:xfrm rot="-1800000">
            <a:off x="5165781"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8" name="Freeform 23">
            <a:extLst>
              <a:ext uri="{FF2B5EF4-FFF2-40B4-BE49-F238E27FC236}">
                <a16:creationId xmlns:a16="http://schemas.microsoft.com/office/drawing/2014/main" id="{6F0C751E-0DF5-4829-9031-7C96DC8F3308}"/>
              </a:ext>
            </a:extLst>
          </p:cNvPr>
          <p:cNvSpPr/>
          <p:nvPr/>
        </p:nvSpPr>
        <p:spPr bwMode="auto">
          <a:xfrm rot="-1800000">
            <a:off x="7542045"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99" name="Freeform 23">
            <a:extLst>
              <a:ext uri="{FF2B5EF4-FFF2-40B4-BE49-F238E27FC236}">
                <a16:creationId xmlns:a16="http://schemas.microsoft.com/office/drawing/2014/main" id="{702C9A20-7515-463D-A831-1852E6C596AA}"/>
              </a:ext>
            </a:extLst>
          </p:cNvPr>
          <p:cNvSpPr/>
          <p:nvPr/>
        </p:nvSpPr>
        <p:spPr bwMode="auto">
          <a:xfrm rot="-1800000">
            <a:off x="9918309" y="4081942"/>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0" name="Freeform 23">
            <a:extLst>
              <a:ext uri="{FF2B5EF4-FFF2-40B4-BE49-F238E27FC236}">
                <a16:creationId xmlns:a16="http://schemas.microsoft.com/office/drawing/2014/main" id="{0CD37608-FC9D-4F28-9F73-35F73B948004}"/>
              </a:ext>
            </a:extLst>
          </p:cNvPr>
          <p:cNvSpPr/>
          <p:nvPr/>
        </p:nvSpPr>
        <p:spPr bwMode="auto">
          <a:xfrm rot="-1800000">
            <a:off x="415213"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1" name="Freeform 23">
            <a:extLst>
              <a:ext uri="{FF2B5EF4-FFF2-40B4-BE49-F238E27FC236}">
                <a16:creationId xmlns:a16="http://schemas.microsoft.com/office/drawing/2014/main" id="{6731349B-7E3B-4DF1-AE47-5ED4CD4372E3}"/>
              </a:ext>
            </a:extLst>
          </p:cNvPr>
          <p:cNvSpPr/>
          <p:nvPr/>
        </p:nvSpPr>
        <p:spPr bwMode="auto">
          <a:xfrm rot="-1800000">
            <a:off x="2791477"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2" name="Freeform 23">
            <a:extLst>
              <a:ext uri="{FF2B5EF4-FFF2-40B4-BE49-F238E27FC236}">
                <a16:creationId xmlns:a16="http://schemas.microsoft.com/office/drawing/2014/main" id="{B3A21F9C-FC60-45C4-8579-1FA8B51995DD}"/>
              </a:ext>
            </a:extLst>
          </p:cNvPr>
          <p:cNvSpPr/>
          <p:nvPr/>
        </p:nvSpPr>
        <p:spPr bwMode="auto">
          <a:xfrm rot="-1800000">
            <a:off x="5167741"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3" name="Freeform 23">
            <a:extLst>
              <a:ext uri="{FF2B5EF4-FFF2-40B4-BE49-F238E27FC236}">
                <a16:creationId xmlns:a16="http://schemas.microsoft.com/office/drawing/2014/main" id="{D7BE073B-C245-44F1-BCBC-C8702278F0EF}"/>
              </a:ext>
            </a:extLst>
          </p:cNvPr>
          <p:cNvSpPr/>
          <p:nvPr/>
        </p:nvSpPr>
        <p:spPr bwMode="auto">
          <a:xfrm rot="-1800000">
            <a:off x="7544005"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4" name="Freeform 23">
            <a:extLst>
              <a:ext uri="{FF2B5EF4-FFF2-40B4-BE49-F238E27FC236}">
                <a16:creationId xmlns:a16="http://schemas.microsoft.com/office/drawing/2014/main" id="{FFBED9F2-3445-4329-923D-4501696779B0}"/>
              </a:ext>
            </a:extLst>
          </p:cNvPr>
          <p:cNvSpPr/>
          <p:nvPr/>
        </p:nvSpPr>
        <p:spPr bwMode="auto">
          <a:xfrm rot="-1800000">
            <a:off x="9920269" y="4585998"/>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5" name="Freeform 23">
            <a:extLst>
              <a:ext uri="{FF2B5EF4-FFF2-40B4-BE49-F238E27FC236}">
                <a16:creationId xmlns:a16="http://schemas.microsoft.com/office/drawing/2014/main" id="{4E883D78-A84A-40E0-AD30-D56548743077}"/>
              </a:ext>
            </a:extLst>
          </p:cNvPr>
          <p:cNvSpPr/>
          <p:nvPr/>
        </p:nvSpPr>
        <p:spPr bwMode="auto">
          <a:xfrm rot="-1800000">
            <a:off x="417173"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6" name="Freeform 23">
            <a:extLst>
              <a:ext uri="{FF2B5EF4-FFF2-40B4-BE49-F238E27FC236}">
                <a16:creationId xmlns:a16="http://schemas.microsoft.com/office/drawing/2014/main" id="{ACE772AC-3E86-4734-A4CE-04349C9617FD}"/>
              </a:ext>
            </a:extLst>
          </p:cNvPr>
          <p:cNvSpPr/>
          <p:nvPr/>
        </p:nvSpPr>
        <p:spPr bwMode="auto">
          <a:xfrm rot="-1800000">
            <a:off x="2793437"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7" name="Freeform 23">
            <a:extLst>
              <a:ext uri="{FF2B5EF4-FFF2-40B4-BE49-F238E27FC236}">
                <a16:creationId xmlns:a16="http://schemas.microsoft.com/office/drawing/2014/main" id="{ED69B5A2-0F35-4F9E-B821-8AE9B18B81EB}"/>
              </a:ext>
            </a:extLst>
          </p:cNvPr>
          <p:cNvSpPr/>
          <p:nvPr/>
        </p:nvSpPr>
        <p:spPr bwMode="auto">
          <a:xfrm rot="-1800000">
            <a:off x="5169701"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8" name="Freeform 23">
            <a:extLst>
              <a:ext uri="{FF2B5EF4-FFF2-40B4-BE49-F238E27FC236}">
                <a16:creationId xmlns:a16="http://schemas.microsoft.com/office/drawing/2014/main" id="{CA0BFF88-C2FD-4F4F-B7C4-C2F2CF8C2E6D}"/>
              </a:ext>
            </a:extLst>
          </p:cNvPr>
          <p:cNvSpPr/>
          <p:nvPr/>
        </p:nvSpPr>
        <p:spPr bwMode="auto">
          <a:xfrm rot="-1800000">
            <a:off x="7545965"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09" name="Freeform 23">
            <a:extLst>
              <a:ext uri="{FF2B5EF4-FFF2-40B4-BE49-F238E27FC236}">
                <a16:creationId xmlns:a16="http://schemas.microsoft.com/office/drawing/2014/main" id="{8834B88A-FEFC-4D21-BFB9-F809A9E393FF}"/>
              </a:ext>
            </a:extLst>
          </p:cNvPr>
          <p:cNvSpPr/>
          <p:nvPr/>
        </p:nvSpPr>
        <p:spPr bwMode="auto">
          <a:xfrm rot="-1800000">
            <a:off x="9922229" y="5090054"/>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0" name="Freeform 23">
            <a:extLst>
              <a:ext uri="{FF2B5EF4-FFF2-40B4-BE49-F238E27FC236}">
                <a16:creationId xmlns:a16="http://schemas.microsoft.com/office/drawing/2014/main" id="{E4884781-67DE-4F34-995D-C4E7F95297A6}"/>
              </a:ext>
            </a:extLst>
          </p:cNvPr>
          <p:cNvSpPr/>
          <p:nvPr/>
        </p:nvSpPr>
        <p:spPr bwMode="auto">
          <a:xfrm rot="-1800000">
            <a:off x="419133"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1" name="Freeform 23">
            <a:extLst>
              <a:ext uri="{FF2B5EF4-FFF2-40B4-BE49-F238E27FC236}">
                <a16:creationId xmlns:a16="http://schemas.microsoft.com/office/drawing/2014/main" id="{8BAE6790-4853-486F-9740-CBDEAC97082E}"/>
              </a:ext>
            </a:extLst>
          </p:cNvPr>
          <p:cNvSpPr/>
          <p:nvPr/>
        </p:nvSpPr>
        <p:spPr bwMode="auto">
          <a:xfrm rot="-1800000">
            <a:off x="2795397"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2" name="Freeform 23">
            <a:extLst>
              <a:ext uri="{FF2B5EF4-FFF2-40B4-BE49-F238E27FC236}">
                <a16:creationId xmlns:a16="http://schemas.microsoft.com/office/drawing/2014/main" id="{D7EB5A2C-E23C-47A0-9F8F-457848D35E6D}"/>
              </a:ext>
            </a:extLst>
          </p:cNvPr>
          <p:cNvSpPr/>
          <p:nvPr/>
        </p:nvSpPr>
        <p:spPr bwMode="auto">
          <a:xfrm rot="-1800000">
            <a:off x="5171661"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3" name="Freeform 23">
            <a:extLst>
              <a:ext uri="{FF2B5EF4-FFF2-40B4-BE49-F238E27FC236}">
                <a16:creationId xmlns:a16="http://schemas.microsoft.com/office/drawing/2014/main" id="{3497AE2E-89B4-4CA0-B0F0-C122302CDC79}"/>
              </a:ext>
            </a:extLst>
          </p:cNvPr>
          <p:cNvSpPr/>
          <p:nvPr/>
        </p:nvSpPr>
        <p:spPr bwMode="auto">
          <a:xfrm rot="-1800000">
            <a:off x="7547925"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4" name="Freeform 23">
            <a:extLst>
              <a:ext uri="{FF2B5EF4-FFF2-40B4-BE49-F238E27FC236}">
                <a16:creationId xmlns:a16="http://schemas.microsoft.com/office/drawing/2014/main" id="{9B91FED2-2D97-436B-BCE0-AA27624896E9}"/>
              </a:ext>
            </a:extLst>
          </p:cNvPr>
          <p:cNvSpPr/>
          <p:nvPr/>
        </p:nvSpPr>
        <p:spPr bwMode="auto">
          <a:xfrm rot="-1800000">
            <a:off x="9924189" y="5594110"/>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5" name="Freeform 23">
            <a:extLst>
              <a:ext uri="{FF2B5EF4-FFF2-40B4-BE49-F238E27FC236}">
                <a16:creationId xmlns:a16="http://schemas.microsoft.com/office/drawing/2014/main" id="{9444D225-1913-49A0-8746-3730D1937C02}"/>
              </a:ext>
            </a:extLst>
          </p:cNvPr>
          <p:cNvSpPr/>
          <p:nvPr/>
        </p:nvSpPr>
        <p:spPr bwMode="auto">
          <a:xfrm rot="-1800000">
            <a:off x="421093"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6" name="Freeform 23">
            <a:extLst>
              <a:ext uri="{FF2B5EF4-FFF2-40B4-BE49-F238E27FC236}">
                <a16:creationId xmlns:a16="http://schemas.microsoft.com/office/drawing/2014/main" id="{171FA6B5-5E26-4683-81E9-ED6CDFDA1865}"/>
              </a:ext>
            </a:extLst>
          </p:cNvPr>
          <p:cNvSpPr/>
          <p:nvPr/>
        </p:nvSpPr>
        <p:spPr bwMode="auto">
          <a:xfrm rot="-1800000">
            <a:off x="2797357"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7" name="Freeform 23">
            <a:extLst>
              <a:ext uri="{FF2B5EF4-FFF2-40B4-BE49-F238E27FC236}">
                <a16:creationId xmlns:a16="http://schemas.microsoft.com/office/drawing/2014/main" id="{E136DCEB-B751-4D8E-BBB7-84946A0CB13B}"/>
              </a:ext>
            </a:extLst>
          </p:cNvPr>
          <p:cNvSpPr/>
          <p:nvPr/>
        </p:nvSpPr>
        <p:spPr bwMode="auto">
          <a:xfrm rot="-1800000">
            <a:off x="5173621"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8" name="Freeform 23">
            <a:extLst>
              <a:ext uri="{FF2B5EF4-FFF2-40B4-BE49-F238E27FC236}">
                <a16:creationId xmlns:a16="http://schemas.microsoft.com/office/drawing/2014/main" id="{4944D257-CF1C-434A-A01A-23E8AEC7BCF1}"/>
              </a:ext>
            </a:extLst>
          </p:cNvPr>
          <p:cNvSpPr/>
          <p:nvPr/>
        </p:nvSpPr>
        <p:spPr bwMode="auto">
          <a:xfrm rot="-1800000">
            <a:off x="7549885"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119" name="Freeform 23">
            <a:extLst>
              <a:ext uri="{FF2B5EF4-FFF2-40B4-BE49-F238E27FC236}">
                <a16:creationId xmlns:a16="http://schemas.microsoft.com/office/drawing/2014/main" id="{89C99027-D27E-4B84-887E-8E44CDE8212A}"/>
              </a:ext>
            </a:extLst>
          </p:cNvPr>
          <p:cNvSpPr/>
          <p:nvPr/>
        </p:nvSpPr>
        <p:spPr bwMode="auto">
          <a:xfrm rot="-1800000">
            <a:off x="9926149" y="6098166"/>
            <a:ext cx="1848119" cy="215037"/>
          </a:xfrm>
          <a:custGeom>
            <a:avLst/>
            <a:gdLst>
              <a:gd name="T0" fmla="*/ 2345 w 3079"/>
              <a:gd name="T1" fmla="*/ 251 h 350"/>
              <a:gd name="T2" fmla="*/ 830 w 3079"/>
              <a:gd name="T3" fmla="*/ 272 h 350"/>
              <a:gd name="T4" fmla="*/ 2644 w 3079"/>
              <a:gd name="T5" fmla="*/ 129 h 350"/>
              <a:gd name="T6" fmla="*/ 2680 w 3079"/>
              <a:gd name="T7" fmla="*/ 102 h 350"/>
              <a:gd name="T8" fmla="*/ 1202 w 3079"/>
              <a:gd name="T9" fmla="*/ 244 h 350"/>
              <a:gd name="T10" fmla="*/ 1532 w 3079"/>
              <a:gd name="T11" fmla="*/ 102 h 350"/>
              <a:gd name="T12" fmla="*/ 1604 w 3079"/>
              <a:gd name="T13" fmla="*/ 106 h 350"/>
              <a:gd name="T14" fmla="*/ 1625 w 3079"/>
              <a:gd name="T15" fmla="*/ 113 h 350"/>
              <a:gd name="T16" fmla="*/ 1470 w 3079"/>
              <a:gd name="T17" fmla="*/ 316 h 350"/>
              <a:gd name="T18" fmla="*/ 1487 w 3079"/>
              <a:gd name="T19" fmla="*/ 130 h 350"/>
              <a:gd name="T20" fmla="*/ 1322 w 3079"/>
              <a:gd name="T21" fmla="*/ 210 h 350"/>
              <a:gd name="T22" fmla="*/ 1366 w 3079"/>
              <a:gd name="T23" fmla="*/ 102 h 350"/>
              <a:gd name="T24" fmla="*/ 1451 w 3079"/>
              <a:gd name="T25" fmla="*/ 244 h 350"/>
              <a:gd name="T26" fmla="*/ 1310 w 3079"/>
              <a:gd name="T27" fmla="*/ 264 h 350"/>
              <a:gd name="T28" fmla="*/ 1262 w 3079"/>
              <a:gd name="T29" fmla="*/ 95 h 350"/>
              <a:gd name="T30" fmla="*/ 945 w 3079"/>
              <a:gd name="T31" fmla="*/ 135 h 350"/>
              <a:gd name="T32" fmla="*/ 1012 w 3079"/>
              <a:gd name="T33" fmla="*/ 95 h 350"/>
              <a:gd name="T34" fmla="*/ 946 w 3079"/>
              <a:gd name="T35" fmla="*/ 337 h 350"/>
              <a:gd name="T36" fmla="*/ 934 w 3079"/>
              <a:gd name="T37" fmla="*/ 318 h 350"/>
              <a:gd name="T38" fmla="*/ 880 w 3079"/>
              <a:gd name="T39" fmla="*/ 102 h 350"/>
              <a:gd name="T40" fmla="*/ 603 w 3079"/>
              <a:gd name="T41" fmla="*/ 128 h 350"/>
              <a:gd name="T42" fmla="*/ 722 w 3079"/>
              <a:gd name="T43" fmla="*/ 95 h 350"/>
              <a:gd name="T44" fmla="*/ 779 w 3079"/>
              <a:gd name="T45" fmla="*/ 112 h 350"/>
              <a:gd name="T46" fmla="*/ 734 w 3079"/>
              <a:gd name="T47" fmla="*/ 272 h 350"/>
              <a:gd name="T48" fmla="*/ 544 w 3079"/>
              <a:gd name="T49" fmla="*/ 102 h 350"/>
              <a:gd name="T50" fmla="*/ 331 w 3079"/>
              <a:gd name="T51" fmla="*/ 128 h 350"/>
              <a:gd name="T52" fmla="*/ 450 w 3079"/>
              <a:gd name="T53" fmla="*/ 95 h 350"/>
              <a:gd name="T54" fmla="*/ 507 w 3079"/>
              <a:gd name="T55" fmla="*/ 112 h 350"/>
              <a:gd name="T56" fmla="*/ 462 w 3079"/>
              <a:gd name="T57" fmla="*/ 272 h 350"/>
              <a:gd name="T58" fmla="*/ 272 w 3079"/>
              <a:gd name="T59" fmla="*/ 102 h 350"/>
              <a:gd name="T60" fmla="*/ 59 w 3079"/>
              <a:gd name="T61" fmla="*/ 128 h 350"/>
              <a:gd name="T62" fmla="*/ 178 w 3079"/>
              <a:gd name="T63" fmla="*/ 95 h 350"/>
              <a:gd name="T64" fmla="*/ 235 w 3079"/>
              <a:gd name="T65" fmla="*/ 112 h 350"/>
              <a:gd name="T66" fmla="*/ 190 w 3079"/>
              <a:gd name="T67" fmla="*/ 272 h 350"/>
              <a:gd name="T68" fmla="*/ 0 w 3079"/>
              <a:gd name="T69" fmla="*/ 102 h 350"/>
              <a:gd name="T70" fmla="*/ 2904 w 3079"/>
              <a:gd name="T71" fmla="*/ 90 h 350"/>
              <a:gd name="T72" fmla="*/ 3053 w 3079"/>
              <a:gd name="T73" fmla="*/ 154 h 350"/>
              <a:gd name="T74" fmla="*/ 2994 w 3079"/>
              <a:gd name="T75" fmla="*/ 260 h 350"/>
              <a:gd name="T76" fmla="*/ 2993 w 3079"/>
              <a:gd name="T77" fmla="*/ 112 h 350"/>
              <a:gd name="T78" fmla="*/ 2958 w 3079"/>
              <a:gd name="T79" fmla="*/ 257 h 350"/>
              <a:gd name="T80" fmla="*/ 2918 w 3079"/>
              <a:gd name="T81" fmla="*/ 228 h 350"/>
              <a:gd name="T82" fmla="*/ 2847 w 3079"/>
              <a:gd name="T83" fmla="*/ 250 h 350"/>
              <a:gd name="T84" fmla="*/ 2811 w 3079"/>
              <a:gd name="T85" fmla="*/ 249 h 350"/>
              <a:gd name="T86" fmla="*/ 2785 w 3079"/>
              <a:gd name="T87" fmla="*/ 111 h 350"/>
              <a:gd name="T88" fmla="*/ 2684 w 3079"/>
              <a:gd name="T89" fmla="*/ 272 h 350"/>
              <a:gd name="T90" fmla="*/ 2550 w 3079"/>
              <a:gd name="T91" fmla="*/ 103 h 350"/>
              <a:gd name="T92" fmla="*/ 2503 w 3079"/>
              <a:gd name="T93" fmla="*/ 103 h 350"/>
              <a:gd name="T94" fmla="*/ 2572 w 3079"/>
              <a:gd name="T95" fmla="*/ 202 h 350"/>
              <a:gd name="T96" fmla="*/ 1709 w 3079"/>
              <a:gd name="T97" fmla="*/ 90 h 350"/>
              <a:gd name="T98" fmla="*/ 1660 w 3079"/>
              <a:gd name="T99" fmla="*/ 267 h 350"/>
              <a:gd name="T100" fmla="*/ 1680 w 3079"/>
              <a:gd name="T101" fmla="*/ 117 h 350"/>
              <a:gd name="T102" fmla="*/ 1248 w 3079"/>
              <a:gd name="T103" fmla="*/ 178 h 350"/>
              <a:gd name="T104" fmla="*/ 1125 w 3079"/>
              <a:gd name="T105" fmla="*/ 101 h 350"/>
              <a:gd name="T106" fmla="*/ 2221 w 3079"/>
              <a:gd name="T107" fmla="*/ 259 h 350"/>
              <a:gd name="T108" fmla="*/ 2030 w 3079"/>
              <a:gd name="T109" fmla="*/ 20 h 350"/>
              <a:gd name="T110" fmla="*/ 2067 w 3079"/>
              <a:gd name="T111" fmla="*/ 220 h 350"/>
              <a:gd name="T112" fmla="*/ 2304 w 3079"/>
              <a:gd name="T113" fmla="*/ 137 h 350"/>
              <a:gd name="T114" fmla="*/ 2188 w 3079"/>
              <a:gd name="T115" fmla="*/ 19 h 350"/>
              <a:gd name="T116" fmla="*/ 2029 w 3079"/>
              <a:gd name="T117" fmla="*/ 271 h 350"/>
              <a:gd name="T118" fmla="*/ 1855 w 3079"/>
              <a:gd name="T119" fmla="*/ 7 h 350"/>
              <a:gd name="T120" fmla="*/ 1791 w 3079"/>
              <a:gd name="T121" fmla="*/ 260 h 350"/>
              <a:gd name="T122" fmla="*/ 1809 w 3079"/>
              <a:gd name="T123" fmla="*/ 37 h 350"/>
              <a:gd name="T124" fmla="*/ 1715 w 3079"/>
              <a:gd name="T125" fmla="*/ 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79" h="350">
                <a:moveTo>
                  <a:pt x="2366" y="230"/>
                </a:moveTo>
                <a:cubicBezTo>
                  <a:pt x="2372" y="230"/>
                  <a:pt x="2377" y="232"/>
                  <a:pt x="2381" y="237"/>
                </a:cubicBezTo>
                <a:cubicBezTo>
                  <a:pt x="2385" y="241"/>
                  <a:pt x="2387" y="245"/>
                  <a:pt x="2387" y="251"/>
                </a:cubicBezTo>
                <a:cubicBezTo>
                  <a:pt x="2387" y="257"/>
                  <a:pt x="2385" y="262"/>
                  <a:pt x="2380" y="266"/>
                </a:cubicBezTo>
                <a:cubicBezTo>
                  <a:pt x="2376" y="270"/>
                  <a:pt x="2372" y="272"/>
                  <a:pt x="2366" y="272"/>
                </a:cubicBezTo>
                <a:cubicBezTo>
                  <a:pt x="2360" y="272"/>
                  <a:pt x="2355" y="270"/>
                  <a:pt x="2351" y="266"/>
                </a:cubicBezTo>
                <a:cubicBezTo>
                  <a:pt x="2347" y="262"/>
                  <a:pt x="2345" y="257"/>
                  <a:pt x="2345" y="251"/>
                </a:cubicBezTo>
                <a:cubicBezTo>
                  <a:pt x="2345" y="245"/>
                  <a:pt x="2347" y="240"/>
                  <a:pt x="2351" y="236"/>
                </a:cubicBezTo>
                <a:cubicBezTo>
                  <a:pt x="2355" y="232"/>
                  <a:pt x="2360" y="230"/>
                  <a:pt x="2366" y="230"/>
                </a:cubicBezTo>
                <a:close/>
                <a:moveTo>
                  <a:pt x="830" y="230"/>
                </a:moveTo>
                <a:cubicBezTo>
                  <a:pt x="836" y="230"/>
                  <a:pt x="841" y="232"/>
                  <a:pt x="845" y="237"/>
                </a:cubicBezTo>
                <a:cubicBezTo>
                  <a:pt x="849" y="241"/>
                  <a:pt x="851" y="245"/>
                  <a:pt x="851" y="251"/>
                </a:cubicBezTo>
                <a:cubicBezTo>
                  <a:pt x="851" y="257"/>
                  <a:pt x="849" y="262"/>
                  <a:pt x="844" y="266"/>
                </a:cubicBezTo>
                <a:cubicBezTo>
                  <a:pt x="840" y="270"/>
                  <a:pt x="836" y="272"/>
                  <a:pt x="830" y="272"/>
                </a:cubicBezTo>
                <a:cubicBezTo>
                  <a:pt x="824" y="272"/>
                  <a:pt x="819" y="270"/>
                  <a:pt x="815" y="266"/>
                </a:cubicBezTo>
                <a:cubicBezTo>
                  <a:pt x="811" y="262"/>
                  <a:pt x="809" y="257"/>
                  <a:pt x="809" y="251"/>
                </a:cubicBezTo>
                <a:cubicBezTo>
                  <a:pt x="809" y="245"/>
                  <a:pt x="811" y="240"/>
                  <a:pt x="815" y="236"/>
                </a:cubicBezTo>
                <a:cubicBezTo>
                  <a:pt x="819" y="232"/>
                  <a:pt x="824" y="230"/>
                  <a:pt x="830" y="230"/>
                </a:cubicBezTo>
                <a:close/>
                <a:moveTo>
                  <a:pt x="2680" y="102"/>
                </a:moveTo>
                <a:cubicBezTo>
                  <a:pt x="2673" y="102"/>
                  <a:pt x="2667" y="104"/>
                  <a:pt x="2660" y="108"/>
                </a:cubicBezTo>
                <a:cubicBezTo>
                  <a:pt x="2653" y="112"/>
                  <a:pt x="2648" y="119"/>
                  <a:pt x="2644" y="129"/>
                </a:cubicBezTo>
                <a:cubicBezTo>
                  <a:pt x="2640" y="139"/>
                  <a:pt x="2638" y="151"/>
                  <a:pt x="2638" y="167"/>
                </a:cubicBezTo>
                <a:cubicBezTo>
                  <a:pt x="2638" y="192"/>
                  <a:pt x="2643" y="213"/>
                  <a:pt x="2652" y="232"/>
                </a:cubicBezTo>
                <a:cubicBezTo>
                  <a:pt x="2662" y="250"/>
                  <a:pt x="2676" y="259"/>
                  <a:pt x="2692" y="259"/>
                </a:cubicBezTo>
                <a:cubicBezTo>
                  <a:pt x="2704" y="259"/>
                  <a:pt x="2714" y="254"/>
                  <a:pt x="2722" y="244"/>
                </a:cubicBezTo>
                <a:cubicBezTo>
                  <a:pt x="2730" y="234"/>
                  <a:pt x="2734" y="217"/>
                  <a:pt x="2734" y="192"/>
                </a:cubicBezTo>
                <a:cubicBezTo>
                  <a:pt x="2734" y="162"/>
                  <a:pt x="2727" y="138"/>
                  <a:pt x="2714" y="120"/>
                </a:cubicBezTo>
                <a:cubicBezTo>
                  <a:pt x="2705" y="108"/>
                  <a:pt x="2694" y="102"/>
                  <a:pt x="2680" y="102"/>
                </a:cubicBezTo>
                <a:close/>
                <a:moveTo>
                  <a:pt x="1160" y="102"/>
                </a:moveTo>
                <a:cubicBezTo>
                  <a:pt x="1153" y="102"/>
                  <a:pt x="1147" y="104"/>
                  <a:pt x="1140" y="108"/>
                </a:cubicBezTo>
                <a:cubicBezTo>
                  <a:pt x="1133" y="112"/>
                  <a:pt x="1128" y="119"/>
                  <a:pt x="1124" y="129"/>
                </a:cubicBezTo>
                <a:cubicBezTo>
                  <a:pt x="1120" y="139"/>
                  <a:pt x="1118" y="151"/>
                  <a:pt x="1118" y="167"/>
                </a:cubicBezTo>
                <a:cubicBezTo>
                  <a:pt x="1118" y="192"/>
                  <a:pt x="1123" y="213"/>
                  <a:pt x="1132" y="232"/>
                </a:cubicBezTo>
                <a:cubicBezTo>
                  <a:pt x="1142" y="250"/>
                  <a:pt x="1156" y="259"/>
                  <a:pt x="1172" y="259"/>
                </a:cubicBezTo>
                <a:cubicBezTo>
                  <a:pt x="1184" y="259"/>
                  <a:pt x="1194" y="254"/>
                  <a:pt x="1202" y="244"/>
                </a:cubicBezTo>
                <a:cubicBezTo>
                  <a:pt x="1210" y="234"/>
                  <a:pt x="1214" y="217"/>
                  <a:pt x="1214" y="192"/>
                </a:cubicBezTo>
                <a:cubicBezTo>
                  <a:pt x="1214" y="162"/>
                  <a:pt x="1207" y="138"/>
                  <a:pt x="1194" y="120"/>
                </a:cubicBezTo>
                <a:cubicBezTo>
                  <a:pt x="1185" y="108"/>
                  <a:pt x="1174" y="102"/>
                  <a:pt x="1160" y="102"/>
                </a:cubicBezTo>
                <a:close/>
                <a:moveTo>
                  <a:pt x="1456" y="95"/>
                </a:moveTo>
                <a:lnTo>
                  <a:pt x="1536" y="95"/>
                </a:lnTo>
                <a:lnTo>
                  <a:pt x="1536" y="102"/>
                </a:lnTo>
                <a:lnTo>
                  <a:pt x="1532" y="102"/>
                </a:lnTo>
                <a:cubicBezTo>
                  <a:pt x="1527" y="102"/>
                  <a:pt x="1522" y="103"/>
                  <a:pt x="1519" y="106"/>
                </a:cubicBezTo>
                <a:cubicBezTo>
                  <a:pt x="1517" y="108"/>
                  <a:pt x="1515" y="111"/>
                  <a:pt x="1515" y="115"/>
                </a:cubicBezTo>
                <a:cubicBezTo>
                  <a:pt x="1515" y="120"/>
                  <a:pt x="1517" y="126"/>
                  <a:pt x="1521" y="135"/>
                </a:cubicBezTo>
                <a:lnTo>
                  <a:pt x="1563" y="222"/>
                </a:lnTo>
                <a:lnTo>
                  <a:pt x="1602" y="127"/>
                </a:lnTo>
                <a:cubicBezTo>
                  <a:pt x="1604" y="122"/>
                  <a:pt x="1605" y="117"/>
                  <a:pt x="1605" y="112"/>
                </a:cubicBezTo>
                <a:cubicBezTo>
                  <a:pt x="1605" y="109"/>
                  <a:pt x="1604" y="108"/>
                  <a:pt x="1604" y="106"/>
                </a:cubicBezTo>
                <a:cubicBezTo>
                  <a:pt x="1603" y="105"/>
                  <a:pt x="1601" y="104"/>
                  <a:pt x="1599" y="103"/>
                </a:cubicBezTo>
                <a:cubicBezTo>
                  <a:pt x="1597" y="102"/>
                  <a:pt x="1593" y="102"/>
                  <a:pt x="1588" y="102"/>
                </a:cubicBezTo>
                <a:lnTo>
                  <a:pt x="1588" y="95"/>
                </a:lnTo>
                <a:lnTo>
                  <a:pt x="1644" y="95"/>
                </a:lnTo>
                <a:lnTo>
                  <a:pt x="1644" y="102"/>
                </a:lnTo>
                <a:cubicBezTo>
                  <a:pt x="1639" y="102"/>
                  <a:pt x="1635" y="103"/>
                  <a:pt x="1633" y="105"/>
                </a:cubicBezTo>
                <a:cubicBezTo>
                  <a:pt x="1630" y="106"/>
                  <a:pt x="1628" y="109"/>
                  <a:pt x="1625" y="113"/>
                </a:cubicBezTo>
                <a:cubicBezTo>
                  <a:pt x="1623" y="115"/>
                  <a:pt x="1621" y="120"/>
                  <a:pt x="1618" y="128"/>
                </a:cubicBezTo>
                <a:lnTo>
                  <a:pt x="1548" y="299"/>
                </a:lnTo>
                <a:cubicBezTo>
                  <a:pt x="1542" y="316"/>
                  <a:pt x="1533" y="328"/>
                  <a:pt x="1522" y="337"/>
                </a:cubicBezTo>
                <a:cubicBezTo>
                  <a:pt x="1511" y="345"/>
                  <a:pt x="1500" y="350"/>
                  <a:pt x="1490" y="350"/>
                </a:cubicBezTo>
                <a:cubicBezTo>
                  <a:pt x="1483" y="350"/>
                  <a:pt x="1477" y="348"/>
                  <a:pt x="1472" y="343"/>
                </a:cubicBezTo>
                <a:cubicBezTo>
                  <a:pt x="1467" y="339"/>
                  <a:pt x="1465" y="334"/>
                  <a:pt x="1465" y="329"/>
                </a:cubicBezTo>
                <a:cubicBezTo>
                  <a:pt x="1465" y="323"/>
                  <a:pt x="1467" y="319"/>
                  <a:pt x="1470" y="316"/>
                </a:cubicBezTo>
                <a:cubicBezTo>
                  <a:pt x="1473" y="313"/>
                  <a:pt x="1478" y="311"/>
                  <a:pt x="1484" y="311"/>
                </a:cubicBezTo>
                <a:cubicBezTo>
                  <a:pt x="1488" y="311"/>
                  <a:pt x="1494" y="313"/>
                  <a:pt x="1501" y="315"/>
                </a:cubicBezTo>
                <a:cubicBezTo>
                  <a:pt x="1506" y="317"/>
                  <a:pt x="1509" y="318"/>
                  <a:pt x="1510" y="318"/>
                </a:cubicBezTo>
                <a:cubicBezTo>
                  <a:pt x="1514" y="318"/>
                  <a:pt x="1518" y="316"/>
                  <a:pt x="1523" y="312"/>
                </a:cubicBezTo>
                <a:cubicBezTo>
                  <a:pt x="1527" y="308"/>
                  <a:pt x="1532" y="301"/>
                  <a:pt x="1536" y="290"/>
                </a:cubicBezTo>
                <a:lnTo>
                  <a:pt x="1548" y="260"/>
                </a:lnTo>
                <a:lnTo>
                  <a:pt x="1487" y="130"/>
                </a:lnTo>
                <a:cubicBezTo>
                  <a:pt x="1485" y="127"/>
                  <a:pt x="1482" y="122"/>
                  <a:pt x="1478" y="116"/>
                </a:cubicBezTo>
                <a:cubicBezTo>
                  <a:pt x="1474" y="112"/>
                  <a:pt x="1472" y="109"/>
                  <a:pt x="1470" y="107"/>
                </a:cubicBezTo>
                <a:cubicBezTo>
                  <a:pt x="1467" y="105"/>
                  <a:pt x="1462" y="103"/>
                  <a:pt x="1456" y="102"/>
                </a:cubicBezTo>
                <a:lnTo>
                  <a:pt x="1456" y="95"/>
                </a:lnTo>
                <a:close/>
                <a:moveTo>
                  <a:pt x="1262" y="95"/>
                </a:moveTo>
                <a:lnTo>
                  <a:pt x="1322" y="95"/>
                </a:lnTo>
                <a:lnTo>
                  <a:pt x="1322" y="210"/>
                </a:lnTo>
                <a:cubicBezTo>
                  <a:pt x="1322" y="226"/>
                  <a:pt x="1325" y="236"/>
                  <a:pt x="1331" y="241"/>
                </a:cubicBezTo>
                <a:cubicBezTo>
                  <a:pt x="1336" y="246"/>
                  <a:pt x="1343" y="249"/>
                  <a:pt x="1351" y="249"/>
                </a:cubicBezTo>
                <a:cubicBezTo>
                  <a:pt x="1356" y="249"/>
                  <a:pt x="1362" y="247"/>
                  <a:pt x="1369" y="244"/>
                </a:cubicBezTo>
                <a:cubicBezTo>
                  <a:pt x="1376" y="241"/>
                  <a:pt x="1384" y="234"/>
                  <a:pt x="1393" y="225"/>
                </a:cubicBezTo>
                <a:lnTo>
                  <a:pt x="1393" y="127"/>
                </a:lnTo>
                <a:cubicBezTo>
                  <a:pt x="1393" y="118"/>
                  <a:pt x="1392" y="111"/>
                  <a:pt x="1388" y="108"/>
                </a:cubicBezTo>
                <a:cubicBezTo>
                  <a:pt x="1384" y="104"/>
                  <a:pt x="1377" y="102"/>
                  <a:pt x="1366" y="102"/>
                </a:cubicBezTo>
                <a:lnTo>
                  <a:pt x="1366" y="95"/>
                </a:lnTo>
                <a:lnTo>
                  <a:pt x="1424" y="95"/>
                </a:lnTo>
                <a:lnTo>
                  <a:pt x="1424" y="199"/>
                </a:lnTo>
                <a:cubicBezTo>
                  <a:pt x="1424" y="219"/>
                  <a:pt x="1425" y="231"/>
                  <a:pt x="1426" y="236"/>
                </a:cubicBezTo>
                <a:cubicBezTo>
                  <a:pt x="1427" y="240"/>
                  <a:pt x="1428" y="243"/>
                  <a:pt x="1430" y="245"/>
                </a:cubicBezTo>
                <a:cubicBezTo>
                  <a:pt x="1432" y="247"/>
                  <a:pt x="1435" y="247"/>
                  <a:pt x="1437" y="247"/>
                </a:cubicBezTo>
                <a:cubicBezTo>
                  <a:pt x="1441" y="247"/>
                  <a:pt x="1446" y="246"/>
                  <a:pt x="1451" y="244"/>
                </a:cubicBezTo>
                <a:lnTo>
                  <a:pt x="1453" y="251"/>
                </a:lnTo>
                <a:lnTo>
                  <a:pt x="1402" y="272"/>
                </a:lnTo>
                <a:lnTo>
                  <a:pt x="1393" y="272"/>
                </a:lnTo>
                <a:lnTo>
                  <a:pt x="1393" y="236"/>
                </a:lnTo>
                <a:cubicBezTo>
                  <a:pt x="1379" y="252"/>
                  <a:pt x="1367" y="262"/>
                  <a:pt x="1360" y="266"/>
                </a:cubicBezTo>
                <a:cubicBezTo>
                  <a:pt x="1352" y="270"/>
                  <a:pt x="1344" y="272"/>
                  <a:pt x="1335" y="272"/>
                </a:cubicBezTo>
                <a:cubicBezTo>
                  <a:pt x="1325" y="272"/>
                  <a:pt x="1317" y="269"/>
                  <a:pt x="1310" y="264"/>
                </a:cubicBezTo>
                <a:cubicBezTo>
                  <a:pt x="1303" y="258"/>
                  <a:pt x="1298" y="251"/>
                  <a:pt x="1295" y="242"/>
                </a:cubicBezTo>
                <a:cubicBezTo>
                  <a:pt x="1293" y="233"/>
                  <a:pt x="1291" y="221"/>
                  <a:pt x="1291" y="205"/>
                </a:cubicBezTo>
                <a:lnTo>
                  <a:pt x="1291" y="128"/>
                </a:lnTo>
                <a:cubicBezTo>
                  <a:pt x="1291" y="120"/>
                  <a:pt x="1290" y="115"/>
                  <a:pt x="1289" y="112"/>
                </a:cubicBezTo>
                <a:cubicBezTo>
                  <a:pt x="1287" y="108"/>
                  <a:pt x="1284" y="106"/>
                  <a:pt x="1281" y="104"/>
                </a:cubicBezTo>
                <a:cubicBezTo>
                  <a:pt x="1277" y="103"/>
                  <a:pt x="1271" y="102"/>
                  <a:pt x="1262" y="102"/>
                </a:cubicBezTo>
                <a:lnTo>
                  <a:pt x="1262" y="95"/>
                </a:lnTo>
                <a:close/>
                <a:moveTo>
                  <a:pt x="880" y="95"/>
                </a:moveTo>
                <a:lnTo>
                  <a:pt x="960" y="95"/>
                </a:lnTo>
                <a:lnTo>
                  <a:pt x="960" y="102"/>
                </a:lnTo>
                <a:lnTo>
                  <a:pt x="956" y="102"/>
                </a:lnTo>
                <a:cubicBezTo>
                  <a:pt x="951" y="102"/>
                  <a:pt x="946" y="103"/>
                  <a:pt x="943" y="106"/>
                </a:cubicBezTo>
                <a:cubicBezTo>
                  <a:pt x="941" y="108"/>
                  <a:pt x="939" y="111"/>
                  <a:pt x="939" y="115"/>
                </a:cubicBezTo>
                <a:cubicBezTo>
                  <a:pt x="939" y="120"/>
                  <a:pt x="941" y="126"/>
                  <a:pt x="945" y="135"/>
                </a:cubicBezTo>
                <a:lnTo>
                  <a:pt x="987" y="222"/>
                </a:lnTo>
                <a:lnTo>
                  <a:pt x="1026" y="127"/>
                </a:lnTo>
                <a:cubicBezTo>
                  <a:pt x="1028" y="122"/>
                  <a:pt x="1029" y="117"/>
                  <a:pt x="1029" y="112"/>
                </a:cubicBezTo>
                <a:cubicBezTo>
                  <a:pt x="1029" y="109"/>
                  <a:pt x="1028" y="108"/>
                  <a:pt x="1028" y="106"/>
                </a:cubicBezTo>
                <a:cubicBezTo>
                  <a:pt x="1027" y="105"/>
                  <a:pt x="1025" y="104"/>
                  <a:pt x="1023" y="103"/>
                </a:cubicBezTo>
                <a:cubicBezTo>
                  <a:pt x="1021" y="102"/>
                  <a:pt x="1017" y="102"/>
                  <a:pt x="1012" y="102"/>
                </a:cubicBezTo>
                <a:lnTo>
                  <a:pt x="1012" y="95"/>
                </a:lnTo>
                <a:lnTo>
                  <a:pt x="1068" y="95"/>
                </a:lnTo>
                <a:lnTo>
                  <a:pt x="1068" y="102"/>
                </a:lnTo>
                <a:cubicBezTo>
                  <a:pt x="1063" y="102"/>
                  <a:pt x="1059" y="103"/>
                  <a:pt x="1057" y="105"/>
                </a:cubicBezTo>
                <a:cubicBezTo>
                  <a:pt x="1054" y="106"/>
                  <a:pt x="1052" y="109"/>
                  <a:pt x="1049" y="113"/>
                </a:cubicBezTo>
                <a:cubicBezTo>
                  <a:pt x="1047" y="115"/>
                  <a:pt x="1045" y="120"/>
                  <a:pt x="1042" y="128"/>
                </a:cubicBezTo>
                <a:lnTo>
                  <a:pt x="972" y="299"/>
                </a:lnTo>
                <a:cubicBezTo>
                  <a:pt x="966" y="316"/>
                  <a:pt x="957" y="328"/>
                  <a:pt x="946" y="337"/>
                </a:cubicBezTo>
                <a:cubicBezTo>
                  <a:pt x="935" y="345"/>
                  <a:pt x="924" y="350"/>
                  <a:pt x="914" y="350"/>
                </a:cubicBezTo>
                <a:cubicBezTo>
                  <a:pt x="907" y="350"/>
                  <a:pt x="901" y="348"/>
                  <a:pt x="896" y="343"/>
                </a:cubicBezTo>
                <a:cubicBezTo>
                  <a:pt x="891" y="339"/>
                  <a:pt x="889" y="334"/>
                  <a:pt x="889" y="329"/>
                </a:cubicBezTo>
                <a:cubicBezTo>
                  <a:pt x="889" y="323"/>
                  <a:pt x="891" y="319"/>
                  <a:pt x="894" y="316"/>
                </a:cubicBezTo>
                <a:cubicBezTo>
                  <a:pt x="897" y="313"/>
                  <a:pt x="902" y="311"/>
                  <a:pt x="908" y="311"/>
                </a:cubicBezTo>
                <a:cubicBezTo>
                  <a:pt x="912" y="311"/>
                  <a:pt x="918" y="313"/>
                  <a:pt x="925" y="315"/>
                </a:cubicBezTo>
                <a:cubicBezTo>
                  <a:pt x="930" y="317"/>
                  <a:pt x="933" y="318"/>
                  <a:pt x="934" y="318"/>
                </a:cubicBezTo>
                <a:cubicBezTo>
                  <a:pt x="938" y="318"/>
                  <a:pt x="942" y="316"/>
                  <a:pt x="947" y="312"/>
                </a:cubicBezTo>
                <a:cubicBezTo>
                  <a:pt x="951" y="308"/>
                  <a:pt x="956" y="301"/>
                  <a:pt x="960" y="290"/>
                </a:cubicBezTo>
                <a:lnTo>
                  <a:pt x="972" y="260"/>
                </a:lnTo>
                <a:lnTo>
                  <a:pt x="911" y="130"/>
                </a:lnTo>
                <a:cubicBezTo>
                  <a:pt x="909" y="127"/>
                  <a:pt x="906" y="122"/>
                  <a:pt x="902" y="116"/>
                </a:cubicBezTo>
                <a:cubicBezTo>
                  <a:pt x="898" y="112"/>
                  <a:pt x="896" y="109"/>
                  <a:pt x="894" y="107"/>
                </a:cubicBezTo>
                <a:cubicBezTo>
                  <a:pt x="891" y="105"/>
                  <a:pt x="886" y="103"/>
                  <a:pt x="880" y="102"/>
                </a:cubicBezTo>
                <a:lnTo>
                  <a:pt x="880" y="95"/>
                </a:lnTo>
                <a:close/>
                <a:moveTo>
                  <a:pt x="544" y="95"/>
                </a:moveTo>
                <a:lnTo>
                  <a:pt x="616" y="95"/>
                </a:lnTo>
                <a:lnTo>
                  <a:pt x="616" y="102"/>
                </a:lnTo>
                <a:cubicBezTo>
                  <a:pt x="610" y="102"/>
                  <a:pt x="605" y="104"/>
                  <a:pt x="603" y="106"/>
                </a:cubicBezTo>
                <a:cubicBezTo>
                  <a:pt x="601" y="107"/>
                  <a:pt x="600" y="110"/>
                  <a:pt x="600" y="114"/>
                </a:cubicBezTo>
                <a:cubicBezTo>
                  <a:pt x="600" y="117"/>
                  <a:pt x="601" y="122"/>
                  <a:pt x="603" y="128"/>
                </a:cubicBezTo>
                <a:lnTo>
                  <a:pt x="640" y="226"/>
                </a:lnTo>
                <a:lnTo>
                  <a:pt x="677" y="146"/>
                </a:lnTo>
                <a:lnTo>
                  <a:pt x="667" y="121"/>
                </a:lnTo>
                <a:cubicBezTo>
                  <a:pt x="664" y="113"/>
                  <a:pt x="660" y="108"/>
                  <a:pt x="655" y="105"/>
                </a:cubicBezTo>
                <a:cubicBezTo>
                  <a:pt x="653" y="103"/>
                  <a:pt x="648" y="102"/>
                  <a:pt x="640" y="102"/>
                </a:cubicBezTo>
                <a:lnTo>
                  <a:pt x="640" y="95"/>
                </a:lnTo>
                <a:lnTo>
                  <a:pt x="722" y="95"/>
                </a:lnTo>
                <a:lnTo>
                  <a:pt x="722" y="102"/>
                </a:lnTo>
                <a:cubicBezTo>
                  <a:pt x="713" y="102"/>
                  <a:pt x="706" y="104"/>
                  <a:pt x="703" y="107"/>
                </a:cubicBezTo>
                <a:cubicBezTo>
                  <a:pt x="700" y="109"/>
                  <a:pt x="699" y="112"/>
                  <a:pt x="699" y="116"/>
                </a:cubicBezTo>
                <a:cubicBezTo>
                  <a:pt x="699" y="119"/>
                  <a:pt x="699" y="121"/>
                  <a:pt x="700" y="124"/>
                </a:cubicBezTo>
                <a:lnTo>
                  <a:pt x="739" y="223"/>
                </a:lnTo>
                <a:lnTo>
                  <a:pt x="776" y="128"/>
                </a:lnTo>
                <a:cubicBezTo>
                  <a:pt x="778" y="121"/>
                  <a:pt x="779" y="116"/>
                  <a:pt x="779" y="112"/>
                </a:cubicBezTo>
                <a:cubicBezTo>
                  <a:pt x="779" y="109"/>
                  <a:pt x="778" y="107"/>
                  <a:pt x="776" y="105"/>
                </a:cubicBezTo>
                <a:cubicBezTo>
                  <a:pt x="773" y="103"/>
                  <a:pt x="768" y="102"/>
                  <a:pt x="761" y="102"/>
                </a:cubicBezTo>
                <a:lnTo>
                  <a:pt x="761" y="95"/>
                </a:lnTo>
                <a:lnTo>
                  <a:pt x="816" y="95"/>
                </a:lnTo>
                <a:lnTo>
                  <a:pt x="816" y="102"/>
                </a:lnTo>
                <a:cubicBezTo>
                  <a:pt x="805" y="104"/>
                  <a:pt x="797" y="111"/>
                  <a:pt x="792" y="124"/>
                </a:cubicBezTo>
                <a:lnTo>
                  <a:pt x="734" y="272"/>
                </a:lnTo>
                <a:lnTo>
                  <a:pt x="726" y="272"/>
                </a:lnTo>
                <a:lnTo>
                  <a:pt x="684" y="162"/>
                </a:lnTo>
                <a:lnTo>
                  <a:pt x="633" y="272"/>
                </a:lnTo>
                <a:lnTo>
                  <a:pt x="627" y="272"/>
                </a:lnTo>
                <a:lnTo>
                  <a:pt x="571" y="128"/>
                </a:lnTo>
                <a:cubicBezTo>
                  <a:pt x="568" y="119"/>
                  <a:pt x="564" y="112"/>
                  <a:pt x="561" y="109"/>
                </a:cubicBezTo>
                <a:cubicBezTo>
                  <a:pt x="557" y="106"/>
                  <a:pt x="552" y="104"/>
                  <a:pt x="544" y="102"/>
                </a:cubicBezTo>
                <a:lnTo>
                  <a:pt x="544" y="95"/>
                </a:lnTo>
                <a:close/>
                <a:moveTo>
                  <a:pt x="272" y="95"/>
                </a:moveTo>
                <a:lnTo>
                  <a:pt x="344" y="95"/>
                </a:lnTo>
                <a:lnTo>
                  <a:pt x="344" y="102"/>
                </a:lnTo>
                <a:cubicBezTo>
                  <a:pt x="338" y="102"/>
                  <a:pt x="333" y="104"/>
                  <a:pt x="331" y="106"/>
                </a:cubicBezTo>
                <a:cubicBezTo>
                  <a:pt x="329" y="107"/>
                  <a:pt x="328" y="110"/>
                  <a:pt x="328" y="114"/>
                </a:cubicBezTo>
                <a:cubicBezTo>
                  <a:pt x="328" y="117"/>
                  <a:pt x="329" y="122"/>
                  <a:pt x="331" y="128"/>
                </a:cubicBezTo>
                <a:lnTo>
                  <a:pt x="368" y="226"/>
                </a:lnTo>
                <a:lnTo>
                  <a:pt x="405" y="146"/>
                </a:lnTo>
                <a:lnTo>
                  <a:pt x="395" y="121"/>
                </a:lnTo>
                <a:cubicBezTo>
                  <a:pt x="392" y="113"/>
                  <a:pt x="388" y="108"/>
                  <a:pt x="383" y="105"/>
                </a:cubicBezTo>
                <a:cubicBezTo>
                  <a:pt x="381" y="103"/>
                  <a:pt x="376" y="102"/>
                  <a:pt x="368" y="102"/>
                </a:cubicBezTo>
                <a:lnTo>
                  <a:pt x="368" y="95"/>
                </a:lnTo>
                <a:lnTo>
                  <a:pt x="450" y="95"/>
                </a:lnTo>
                <a:lnTo>
                  <a:pt x="450" y="102"/>
                </a:lnTo>
                <a:cubicBezTo>
                  <a:pt x="441" y="102"/>
                  <a:pt x="434" y="104"/>
                  <a:pt x="431" y="107"/>
                </a:cubicBezTo>
                <a:cubicBezTo>
                  <a:pt x="428" y="109"/>
                  <a:pt x="427" y="112"/>
                  <a:pt x="427" y="116"/>
                </a:cubicBezTo>
                <a:cubicBezTo>
                  <a:pt x="427" y="119"/>
                  <a:pt x="427" y="121"/>
                  <a:pt x="428" y="124"/>
                </a:cubicBezTo>
                <a:lnTo>
                  <a:pt x="467" y="223"/>
                </a:lnTo>
                <a:lnTo>
                  <a:pt x="504" y="128"/>
                </a:lnTo>
                <a:cubicBezTo>
                  <a:pt x="506" y="121"/>
                  <a:pt x="507" y="116"/>
                  <a:pt x="507" y="112"/>
                </a:cubicBezTo>
                <a:cubicBezTo>
                  <a:pt x="507" y="109"/>
                  <a:pt x="506" y="107"/>
                  <a:pt x="504" y="105"/>
                </a:cubicBezTo>
                <a:cubicBezTo>
                  <a:pt x="501" y="103"/>
                  <a:pt x="496" y="102"/>
                  <a:pt x="489" y="102"/>
                </a:cubicBezTo>
                <a:lnTo>
                  <a:pt x="489" y="95"/>
                </a:lnTo>
                <a:lnTo>
                  <a:pt x="544" y="95"/>
                </a:lnTo>
                <a:lnTo>
                  <a:pt x="544" y="102"/>
                </a:lnTo>
                <a:cubicBezTo>
                  <a:pt x="533" y="104"/>
                  <a:pt x="525" y="111"/>
                  <a:pt x="520" y="124"/>
                </a:cubicBezTo>
                <a:lnTo>
                  <a:pt x="462" y="272"/>
                </a:lnTo>
                <a:lnTo>
                  <a:pt x="454" y="272"/>
                </a:lnTo>
                <a:lnTo>
                  <a:pt x="412" y="162"/>
                </a:lnTo>
                <a:lnTo>
                  <a:pt x="361" y="272"/>
                </a:lnTo>
                <a:lnTo>
                  <a:pt x="355" y="272"/>
                </a:lnTo>
                <a:lnTo>
                  <a:pt x="299" y="128"/>
                </a:lnTo>
                <a:cubicBezTo>
                  <a:pt x="296" y="119"/>
                  <a:pt x="292" y="112"/>
                  <a:pt x="289" y="109"/>
                </a:cubicBezTo>
                <a:cubicBezTo>
                  <a:pt x="285" y="106"/>
                  <a:pt x="280" y="104"/>
                  <a:pt x="272" y="102"/>
                </a:cubicBezTo>
                <a:lnTo>
                  <a:pt x="272" y="95"/>
                </a:lnTo>
                <a:close/>
                <a:moveTo>
                  <a:pt x="0" y="95"/>
                </a:moveTo>
                <a:lnTo>
                  <a:pt x="72" y="95"/>
                </a:lnTo>
                <a:lnTo>
                  <a:pt x="72" y="102"/>
                </a:lnTo>
                <a:cubicBezTo>
                  <a:pt x="66" y="102"/>
                  <a:pt x="61" y="104"/>
                  <a:pt x="59" y="106"/>
                </a:cubicBezTo>
                <a:cubicBezTo>
                  <a:pt x="57" y="107"/>
                  <a:pt x="56" y="110"/>
                  <a:pt x="56" y="114"/>
                </a:cubicBezTo>
                <a:cubicBezTo>
                  <a:pt x="56" y="117"/>
                  <a:pt x="57" y="122"/>
                  <a:pt x="59" y="128"/>
                </a:cubicBezTo>
                <a:lnTo>
                  <a:pt x="96" y="226"/>
                </a:lnTo>
                <a:lnTo>
                  <a:pt x="133" y="146"/>
                </a:lnTo>
                <a:lnTo>
                  <a:pt x="123" y="121"/>
                </a:lnTo>
                <a:cubicBezTo>
                  <a:pt x="120" y="113"/>
                  <a:pt x="116" y="108"/>
                  <a:pt x="111" y="105"/>
                </a:cubicBezTo>
                <a:cubicBezTo>
                  <a:pt x="109" y="103"/>
                  <a:pt x="104" y="102"/>
                  <a:pt x="96" y="102"/>
                </a:cubicBezTo>
                <a:lnTo>
                  <a:pt x="96" y="95"/>
                </a:lnTo>
                <a:lnTo>
                  <a:pt x="178" y="95"/>
                </a:lnTo>
                <a:lnTo>
                  <a:pt x="178" y="102"/>
                </a:lnTo>
                <a:cubicBezTo>
                  <a:pt x="169" y="102"/>
                  <a:pt x="162" y="104"/>
                  <a:pt x="159" y="107"/>
                </a:cubicBezTo>
                <a:cubicBezTo>
                  <a:pt x="156" y="109"/>
                  <a:pt x="155" y="112"/>
                  <a:pt x="155" y="116"/>
                </a:cubicBezTo>
                <a:cubicBezTo>
                  <a:pt x="155" y="119"/>
                  <a:pt x="155" y="121"/>
                  <a:pt x="156" y="124"/>
                </a:cubicBezTo>
                <a:lnTo>
                  <a:pt x="195" y="223"/>
                </a:lnTo>
                <a:lnTo>
                  <a:pt x="232" y="128"/>
                </a:lnTo>
                <a:cubicBezTo>
                  <a:pt x="234" y="121"/>
                  <a:pt x="235" y="116"/>
                  <a:pt x="235" y="112"/>
                </a:cubicBezTo>
                <a:cubicBezTo>
                  <a:pt x="235" y="109"/>
                  <a:pt x="234" y="107"/>
                  <a:pt x="232" y="105"/>
                </a:cubicBezTo>
                <a:cubicBezTo>
                  <a:pt x="229" y="103"/>
                  <a:pt x="224" y="102"/>
                  <a:pt x="217" y="102"/>
                </a:cubicBezTo>
                <a:lnTo>
                  <a:pt x="217" y="95"/>
                </a:lnTo>
                <a:lnTo>
                  <a:pt x="272" y="95"/>
                </a:lnTo>
                <a:lnTo>
                  <a:pt x="272" y="102"/>
                </a:lnTo>
                <a:cubicBezTo>
                  <a:pt x="261" y="104"/>
                  <a:pt x="253" y="111"/>
                  <a:pt x="248" y="124"/>
                </a:cubicBezTo>
                <a:lnTo>
                  <a:pt x="190" y="272"/>
                </a:lnTo>
                <a:lnTo>
                  <a:pt x="182" y="272"/>
                </a:lnTo>
                <a:lnTo>
                  <a:pt x="140" y="162"/>
                </a:lnTo>
                <a:lnTo>
                  <a:pt x="89" y="272"/>
                </a:lnTo>
                <a:lnTo>
                  <a:pt x="83" y="272"/>
                </a:lnTo>
                <a:lnTo>
                  <a:pt x="27" y="128"/>
                </a:lnTo>
                <a:cubicBezTo>
                  <a:pt x="24" y="119"/>
                  <a:pt x="20" y="112"/>
                  <a:pt x="17" y="109"/>
                </a:cubicBezTo>
                <a:cubicBezTo>
                  <a:pt x="13" y="106"/>
                  <a:pt x="8" y="104"/>
                  <a:pt x="0" y="102"/>
                </a:cubicBezTo>
                <a:lnTo>
                  <a:pt x="0" y="95"/>
                </a:lnTo>
                <a:close/>
                <a:moveTo>
                  <a:pt x="2837" y="90"/>
                </a:moveTo>
                <a:lnTo>
                  <a:pt x="2845" y="90"/>
                </a:lnTo>
                <a:lnTo>
                  <a:pt x="2845" y="127"/>
                </a:lnTo>
                <a:cubicBezTo>
                  <a:pt x="2857" y="114"/>
                  <a:pt x="2865" y="107"/>
                  <a:pt x="2867" y="105"/>
                </a:cubicBezTo>
                <a:cubicBezTo>
                  <a:pt x="2873" y="100"/>
                  <a:pt x="2879" y="97"/>
                  <a:pt x="2885" y="94"/>
                </a:cubicBezTo>
                <a:cubicBezTo>
                  <a:pt x="2892" y="91"/>
                  <a:pt x="2898" y="90"/>
                  <a:pt x="2904" y="90"/>
                </a:cubicBezTo>
                <a:cubicBezTo>
                  <a:pt x="2915" y="90"/>
                  <a:pt x="2924" y="93"/>
                  <a:pt x="2932" y="99"/>
                </a:cubicBezTo>
                <a:cubicBezTo>
                  <a:pt x="2940" y="106"/>
                  <a:pt x="2945" y="115"/>
                  <a:pt x="2948" y="127"/>
                </a:cubicBezTo>
                <a:cubicBezTo>
                  <a:pt x="2961" y="112"/>
                  <a:pt x="2971" y="102"/>
                  <a:pt x="2980" y="97"/>
                </a:cubicBezTo>
                <a:cubicBezTo>
                  <a:pt x="2989" y="92"/>
                  <a:pt x="2998" y="90"/>
                  <a:pt x="3008" y="90"/>
                </a:cubicBezTo>
                <a:cubicBezTo>
                  <a:pt x="3017" y="90"/>
                  <a:pt x="3025" y="92"/>
                  <a:pt x="3032" y="97"/>
                </a:cubicBezTo>
                <a:cubicBezTo>
                  <a:pt x="3039" y="102"/>
                  <a:pt x="3045" y="109"/>
                  <a:pt x="3049" y="120"/>
                </a:cubicBezTo>
                <a:cubicBezTo>
                  <a:pt x="3052" y="127"/>
                  <a:pt x="3053" y="139"/>
                  <a:pt x="3053" y="154"/>
                </a:cubicBezTo>
                <a:lnTo>
                  <a:pt x="3053" y="228"/>
                </a:lnTo>
                <a:cubicBezTo>
                  <a:pt x="3053" y="239"/>
                  <a:pt x="3054" y="246"/>
                  <a:pt x="3055" y="250"/>
                </a:cubicBezTo>
                <a:cubicBezTo>
                  <a:pt x="3057" y="253"/>
                  <a:pt x="3059" y="255"/>
                  <a:pt x="3062" y="257"/>
                </a:cubicBezTo>
                <a:cubicBezTo>
                  <a:pt x="3066" y="259"/>
                  <a:pt x="3071" y="260"/>
                  <a:pt x="3079" y="260"/>
                </a:cubicBezTo>
                <a:lnTo>
                  <a:pt x="3079" y="267"/>
                </a:lnTo>
                <a:lnTo>
                  <a:pt x="2994" y="267"/>
                </a:lnTo>
                <a:lnTo>
                  <a:pt x="2994" y="260"/>
                </a:lnTo>
                <a:lnTo>
                  <a:pt x="2998" y="260"/>
                </a:lnTo>
                <a:cubicBezTo>
                  <a:pt x="3005" y="260"/>
                  <a:pt x="3011" y="259"/>
                  <a:pt x="3015" y="256"/>
                </a:cubicBezTo>
                <a:cubicBezTo>
                  <a:pt x="3018" y="254"/>
                  <a:pt x="3020" y="251"/>
                  <a:pt x="3021" y="246"/>
                </a:cubicBezTo>
                <a:cubicBezTo>
                  <a:pt x="3022" y="244"/>
                  <a:pt x="3022" y="238"/>
                  <a:pt x="3022" y="228"/>
                </a:cubicBezTo>
                <a:lnTo>
                  <a:pt x="3022" y="154"/>
                </a:lnTo>
                <a:cubicBezTo>
                  <a:pt x="3022" y="140"/>
                  <a:pt x="3020" y="130"/>
                  <a:pt x="3017" y="124"/>
                </a:cubicBezTo>
                <a:cubicBezTo>
                  <a:pt x="3012" y="116"/>
                  <a:pt x="3004" y="112"/>
                  <a:pt x="2993" y="112"/>
                </a:cubicBezTo>
                <a:cubicBezTo>
                  <a:pt x="2987" y="112"/>
                  <a:pt x="2980" y="114"/>
                  <a:pt x="2973" y="117"/>
                </a:cubicBezTo>
                <a:cubicBezTo>
                  <a:pt x="2967" y="121"/>
                  <a:pt x="2959" y="127"/>
                  <a:pt x="2949" y="136"/>
                </a:cubicBezTo>
                <a:lnTo>
                  <a:pt x="2949" y="138"/>
                </a:lnTo>
                <a:lnTo>
                  <a:pt x="2949" y="146"/>
                </a:lnTo>
                <a:lnTo>
                  <a:pt x="2949" y="228"/>
                </a:lnTo>
                <a:cubicBezTo>
                  <a:pt x="2949" y="240"/>
                  <a:pt x="2950" y="247"/>
                  <a:pt x="2951" y="250"/>
                </a:cubicBezTo>
                <a:cubicBezTo>
                  <a:pt x="2952" y="253"/>
                  <a:pt x="2955" y="255"/>
                  <a:pt x="2958" y="257"/>
                </a:cubicBezTo>
                <a:cubicBezTo>
                  <a:pt x="2962" y="259"/>
                  <a:pt x="2968" y="260"/>
                  <a:pt x="2977" y="260"/>
                </a:cubicBezTo>
                <a:lnTo>
                  <a:pt x="2977" y="267"/>
                </a:lnTo>
                <a:lnTo>
                  <a:pt x="2890" y="267"/>
                </a:lnTo>
                <a:lnTo>
                  <a:pt x="2890" y="260"/>
                </a:lnTo>
                <a:cubicBezTo>
                  <a:pt x="2900" y="260"/>
                  <a:pt x="2906" y="259"/>
                  <a:pt x="2910" y="257"/>
                </a:cubicBezTo>
                <a:cubicBezTo>
                  <a:pt x="2913" y="254"/>
                  <a:pt x="2916" y="251"/>
                  <a:pt x="2917" y="247"/>
                </a:cubicBezTo>
                <a:cubicBezTo>
                  <a:pt x="2918" y="244"/>
                  <a:pt x="2918" y="238"/>
                  <a:pt x="2918" y="228"/>
                </a:cubicBezTo>
                <a:lnTo>
                  <a:pt x="2918" y="154"/>
                </a:lnTo>
                <a:cubicBezTo>
                  <a:pt x="2918" y="140"/>
                  <a:pt x="2916" y="130"/>
                  <a:pt x="2912" y="124"/>
                </a:cubicBezTo>
                <a:cubicBezTo>
                  <a:pt x="2906" y="116"/>
                  <a:pt x="2899" y="112"/>
                  <a:pt x="2889" y="112"/>
                </a:cubicBezTo>
                <a:cubicBezTo>
                  <a:pt x="2882" y="112"/>
                  <a:pt x="2875" y="114"/>
                  <a:pt x="2869" y="117"/>
                </a:cubicBezTo>
                <a:cubicBezTo>
                  <a:pt x="2858" y="123"/>
                  <a:pt x="2850" y="129"/>
                  <a:pt x="2845" y="136"/>
                </a:cubicBezTo>
                <a:lnTo>
                  <a:pt x="2845" y="228"/>
                </a:lnTo>
                <a:cubicBezTo>
                  <a:pt x="2845" y="239"/>
                  <a:pt x="2846" y="247"/>
                  <a:pt x="2847" y="250"/>
                </a:cubicBezTo>
                <a:cubicBezTo>
                  <a:pt x="2849" y="253"/>
                  <a:pt x="2851" y="256"/>
                  <a:pt x="2854" y="258"/>
                </a:cubicBezTo>
                <a:cubicBezTo>
                  <a:pt x="2857" y="259"/>
                  <a:pt x="2863" y="260"/>
                  <a:pt x="2873" y="260"/>
                </a:cubicBezTo>
                <a:lnTo>
                  <a:pt x="2873" y="267"/>
                </a:lnTo>
                <a:lnTo>
                  <a:pt x="2788" y="267"/>
                </a:lnTo>
                <a:lnTo>
                  <a:pt x="2788" y="260"/>
                </a:lnTo>
                <a:cubicBezTo>
                  <a:pt x="2796" y="260"/>
                  <a:pt x="2801" y="259"/>
                  <a:pt x="2804" y="258"/>
                </a:cubicBezTo>
                <a:cubicBezTo>
                  <a:pt x="2807" y="256"/>
                  <a:pt x="2810" y="253"/>
                  <a:pt x="2811" y="249"/>
                </a:cubicBezTo>
                <a:cubicBezTo>
                  <a:pt x="2813" y="246"/>
                  <a:pt x="2814" y="239"/>
                  <a:pt x="2814" y="228"/>
                </a:cubicBezTo>
                <a:lnTo>
                  <a:pt x="2814" y="162"/>
                </a:lnTo>
                <a:cubicBezTo>
                  <a:pt x="2814" y="143"/>
                  <a:pt x="2813" y="131"/>
                  <a:pt x="2812" y="126"/>
                </a:cubicBezTo>
                <a:cubicBezTo>
                  <a:pt x="2811" y="122"/>
                  <a:pt x="2810" y="119"/>
                  <a:pt x="2808" y="117"/>
                </a:cubicBezTo>
                <a:cubicBezTo>
                  <a:pt x="2806" y="116"/>
                  <a:pt x="2804" y="115"/>
                  <a:pt x="2800" y="115"/>
                </a:cubicBezTo>
                <a:cubicBezTo>
                  <a:pt x="2797" y="115"/>
                  <a:pt x="2793" y="116"/>
                  <a:pt x="2788" y="118"/>
                </a:cubicBezTo>
                <a:lnTo>
                  <a:pt x="2785" y="111"/>
                </a:lnTo>
                <a:lnTo>
                  <a:pt x="2837" y="90"/>
                </a:lnTo>
                <a:close/>
                <a:moveTo>
                  <a:pt x="2686" y="90"/>
                </a:moveTo>
                <a:cubicBezTo>
                  <a:pt x="2712" y="90"/>
                  <a:pt x="2733" y="100"/>
                  <a:pt x="2748" y="120"/>
                </a:cubicBezTo>
                <a:cubicBezTo>
                  <a:pt x="2762" y="136"/>
                  <a:pt x="2768" y="156"/>
                  <a:pt x="2768" y="178"/>
                </a:cubicBezTo>
                <a:cubicBezTo>
                  <a:pt x="2768" y="193"/>
                  <a:pt x="2765" y="209"/>
                  <a:pt x="2757" y="224"/>
                </a:cubicBezTo>
                <a:cubicBezTo>
                  <a:pt x="2750" y="240"/>
                  <a:pt x="2740" y="252"/>
                  <a:pt x="2727" y="260"/>
                </a:cubicBezTo>
                <a:cubicBezTo>
                  <a:pt x="2714" y="268"/>
                  <a:pt x="2700" y="272"/>
                  <a:pt x="2684" y="272"/>
                </a:cubicBezTo>
                <a:cubicBezTo>
                  <a:pt x="2658" y="272"/>
                  <a:pt x="2637" y="262"/>
                  <a:pt x="2622" y="241"/>
                </a:cubicBezTo>
                <a:cubicBezTo>
                  <a:pt x="2609" y="224"/>
                  <a:pt x="2603" y="204"/>
                  <a:pt x="2603" y="183"/>
                </a:cubicBezTo>
                <a:cubicBezTo>
                  <a:pt x="2603" y="167"/>
                  <a:pt x="2607" y="151"/>
                  <a:pt x="2614" y="136"/>
                </a:cubicBezTo>
                <a:cubicBezTo>
                  <a:pt x="2622" y="120"/>
                  <a:pt x="2633" y="109"/>
                  <a:pt x="2645" y="101"/>
                </a:cubicBezTo>
                <a:cubicBezTo>
                  <a:pt x="2658" y="94"/>
                  <a:pt x="2672" y="90"/>
                  <a:pt x="2686" y="90"/>
                </a:cubicBezTo>
                <a:close/>
                <a:moveTo>
                  <a:pt x="2509" y="90"/>
                </a:moveTo>
                <a:cubicBezTo>
                  <a:pt x="2526" y="90"/>
                  <a:pt x="2540" y="94"/>
                  <a:pt x="2550" y="103"/>
                </a:cubicBezTo>
                <a:cubicBezTo>
                  <a:pt x="2561" y="112"/>
                  <a:pt x="2567" y="122"/>
                  <a:pt x="2567" y="131"/>
                </a:cubicBezTo>
                <a:cubicBezTo>
                  <a:pt x="2567" y="136"/>
                  <a:pt x="2565" y="140"/>
                  <a:pt x="2562" y="143"/>
                </a:cubicBezTo>
                <a:cubicBezTo>
                  <a:pt x="2559" y="146"/>
                  <a:pt x="2555" y="147"/>
                  <a:pt x="2549" y="147"/>
                </a:cubicBezTo>
                <a:cubicBezTo>
                  <a:pt x="2542" y="147"/>
                  <a:pt x="2536" y="145"/>
                  <a:pt x="2533" y="140"/>
                </a:cubicBezTo>
                <a:cubicBezTo>
                  <a:pt x="2531" y="137"/>
                  <a:pt x="2529" y="132"/>
                  <a:pt x="2528" y="125"/>
                </a:cubicBezTo>
                <a:cubicBezTo>
                  <a:pt x="2528" y="118"/>
                  <a:pt x="2525" y="112"/>
                  <a:pt x="2521" y="108"/>
                </a:cubicBezTo>
                <a:cubicBezTo>
                  <a:pt x="2516" y="104"/>
                  <a:pt x="2510" y="103"/>
                  <a:pt x="2503" y="103"/>
                </a:cubicBezTo>
                <a:cubicBezTo>
                  <a:pt x="2490" y="103"/>
                  <a:pt x="2480" y="107"/>
                  <a:pt x="2472" y="116"/>
                </a:cubicBezTo>
                <a:cubicBezTo>
                  <a:pt x="2462" y="129"/>
                  <a:pt x="2457" y="145"/>
                  <a:pt x="2457" y="165"/>
                </a:cubicBezTo>
                <a:cubicBezTo>
                  <a:pt x="2457" y="185"/>
                  <a:pt x="2462" y="204"/>
                  <a:pt x="2472" y="219"/>
                </a:cubicBezTo>
                <a:cubicBezTo>
                  <a:pt x="2482" y="235"/>
                  <a:pt x="2496" y="243"/>
                  <a:pt x="2513" y="243"/>
                </a:cubicBezTo>
                <a:cubicBezTo>
                  <a:pt x="2525" y="243"/>
                  <a:pt x="2536" y="239"/>
                  <a:pt x="2546" y="230"/>
                </a:cubicBezTo>
                <a:cubicBezTo>
                  <a:pt x="2553" y="224"/>
                  <a:pt x="2560" y="214"/>
                  <a:pt x="2566" y="199"/>
                </a:cubicBezTo>
                <a:lnTo>
                  <a:pt x="2572" y="202"/>
                </a:lnTo>
                <a:cubicBezTo>
                  <a:pt x="2567" y="224"/>
                  <a:pt x="2558" y="242"/>
                  <a:pt x="2544" y="254"/>
                </a:cubicBezTo>
                <a:cubicBezTo>
                  <a:pt x="2531" y="266"/>
                  <a:pt x="2516" y="272"/>
                  <a:pt x="2500" y="272"/>
                </a:cubicBezTo>
                <a:cubicBezTo>
                  <a:pt x="2480" y="272"/>
                  <a:pt x="2463" y="264"/>
                  <a:pt x="2449" y="247"/>
                </a:cubicBezTo>
                <a:cubicBezTo>
                  <a:pt x="2434" y="231"/>
                  <a:pt x="2427" y="209"/>
                  <a:pt x="2427" y="181"/>
                </a:cubicBezTo>
                <a:cubicBezTo>
                  <a:pt x="2427" y="154"/>
                  <a:pt x="2435" y="132"/>
                  <a:pt x="2451" y="115"/>
                </a:cubicBezTo>
                <a:cubicBezTo>
                  <a:pt x="2467" y="98"/>
                  <a:pt x="2486" y="90"/>
                  <a:pt x="2509" y="90"/>
                </a:cubicBezTo>
                <a:close/>
                <a:moveTo>
                  <a:pt x="1709" y="90"/>
                </a:moveTo>
                <a:lnTo>
                  <a:pt x="1717" y="90"/>
                </a:lnTo>
                <a:lnTo>
                  <a:pt x="1717" y="228"/>
                </a:lnTo>
                <a:cubicBezTo>
                  <a:pt x="1717" y="239"/>
                  <a:pt x="1718" y="246"/>
                  <a:pt x="1719" y="249"/>
                </a:cubicBezTo>
                <a:cubicBezTo>
                  <a:pt x="1721" y="253"/>
                  <a:pt x="1723" y="256"/>
                  <a:pt x="1726" y="257"/>
                </a:cubicBezTo>
                <a:cubicBezTo>
                  <a:pt x="1729" y="259"/>
                  <a:pt x="1735" y="260"/>
                  <a:pt x="1743" y="260"/>
                </a:cubicBezTo>
                <a:lnTo>
                  <a:pt x="1743" y="267"/>
                </a:lnTo>
                <a:lnTo>
                  <a:pt x="1660" y="267"/>
                </a:lnTo>
                <a:lnTo>
                  <a:pt x="1660" y="260"/>
                </a:lnTo>
                <a:cubicBezTo>
                  <a:pt x="1668" y="260"/>
                  <a:pt x="1674" y="259"/>
                  <a:pt x="1677" y="258"/>
                </a:cubicBezTo>
                <a:cubicBezTo>
                  <a:pt x="1679" y="256"/>
                  <a:pt x="1682" y="253"/>
                  <a:pt x="1683" y="250"/>
                </a:cubicBezTo>
                <a:cubicBezTo>
                  <a:pt x="1685" y="246"/>
                  <a:pt x="1686" y="239"/>
                  <a:pt x="1686" y="228"/>
                </a:cubicBezTo>
                <a:lnTo>
                  <a:pt x="1686" y="162"/>
                </a:lnTo>
                <a:cubicBezTo>
                  <a:pt x="1686" y="143"/>
                  <a:pt x="1685" y="131"/>
                  <a:pt x="1684" y="126"/>
                </a:cubicBezTo>
                <a:cubicBezTo>
                  <a:pt x="1683" y="122"/>
                  <a:pt x="1682" y="119"/>
                  <a:pt x="1680" y="117"/>
                </a:cubicBezTo>
                <a:cubicBezTo>
                  <a:pt x="1678" y="116"/>
                  <a:pt x="1676" y="115"/>
                  <a:pt x="1672" y="115"/>
                </a:cubicBezTo>
                <a:cubicBezTo>
                  <a:pt x="1669" y="115"/>
                  <a:pt x="1665" y="116"/>
                  <a:pt x="1660" y="118"/>
                </a:cubicBezTo>
                <a:lnTo>
                  <a:pt x="1657" y="111"/>
                </a:lnTo>
                <a:lnTo>
                  <a:pt x="1709" y="90"/>
                </a:lnTo>
                <a:close/>
                <a:moveTo>
                  <a:pt x="1166" y="90"/>
                </a:moveTo>
                <a:cubicBezTo>
                  <a:pt x="1192" y="90"/>
                  <a:pt x="1213" y="100"/>
                  <a:pt x="1228" y="120"/>
                </a:cubicBezTo>
                <a:cubicBezTo>
                  <a:pt x="1242" y="136"/>
                  <a:pt x="1248" y="156"/>
                  <a:pt x="1248" y="178"/>
                </a:cubicBezTo>
                <a:cubicBezTo>
                  <a:pt x="1248" y="193"/>
                  <a:pt x="1245" y="209"/>
                  <a:pt x="1237" y="224"/>
                </a:cubicBezTo>
                <a:cubicBezTo>
                  <a:pt x="1230" y="240"/>
                  <a:pt x="1220" y="252"/>
                  <a:pt x="1207" y="260"/>
                </a:cubicBezTo>
                <a:cubicBezTo>
                  <a:pt x="1194" y="268"/>
                  <a:pt x="1180" y="272"/>
                  <a:pt x="1164" y="272"/>
                </a:cubicBezTo>
                <a:cubicBezTo>
                  <a:pt x="1138" y="272"/>
                  <a:pt x="1117" y="262"/>
                  <a:pt x="1102" y="241"/>
                </a:cubicBezTo>
                <a:cubicBezTo>
                  <a:pt x="1089" y="224"/>
                  <a:pt x="1083" y="204"/>
                  <a:pt x="1083" y="183"/>
                </a:cubicBezTo>
                <a:cubicBezTo>
                  <a:pt x="1083" y="167"/>
                  <a:pt x="1087" y="151"/>
                  <a:pt x="1094" y="136"/>
                </a:cubicBezTo>
                <a:cubicBezTo>
                  <a:pt x="1102" y="120"/>
                  <a:pt x="1113" y="109"/>
                  <a:pt x="1125" y="101"/>
                </a:cubicBezTo>
                <a:cubicBezTo>
                  <a:pt x="1138" y="94"/>
                  <a:pt x="1152" y="90"/>
                  <a:pt x="1166" y="90"/>
                </a:cubicBezTo>
                <a:close/>
                <a:moveTo>
                  <a:pt x="2222" y="20"/>
                </a:moveTo>
                <a:cubicBezTo>
                  <a:pt x="2214" y="20"/>
                  <a:pt x="2206" y="23"/>
                  <a:pt x="2200" y="31"/>
                </a:cubicBezTo>
                <a:cubicBezTo>
                  <a:pt x="2191" y="41"/>
                  <a:pt x="2185" y="58"/>
                  <a:pt x="2181" y="80"/>
                </a:cubicBezTo>
                <a:cubicBezTo>
                  <a:pt x="2178" y="102"/>
                  <a:pt x="2176" y="124"/>
                  <a:pt x="2176" y="146"/>
                </a:cubicBezTo>
                <a:cubicBezTo>
                  <a:pt x="2176" y="181"/>
                  <a:pt x="2181" y="209"/>
                  <a:pt x="2189" y="232"/>
                </a:cubicBezTo>
                <a:cubicBezTo>
                  <a:pt x="2196" y="250"/>
                  <a:pt x="2207" y="259"/>
                  <a:pt x="2221" y="259"/>
                </a:cubicBezTo>
                <a:cubicBezTo>
                  <a:pt x="2228" y="259"/>
                  <a:pt x="2235" y="256"/>
                  <a:pt x="2242" y="250"/>
                </a:cubicBezTo>
                <a:cubicBezTo>
                  <a:pt x="2249" y="244"/>
                  <a:pt x="2255" y="234"/>
                  <a:pt x="2259" y="220"/>
                </a:cubicBezTo>
                <a:cubicBezTo>
                  <a:pt x="2264" y="198"/>
                  <a:pt x="2267" y="168"/>
                  <a:pt x="2267" y="129"/>
                </a:cubicBezTo>
                <a:cubicBezTo>
                  <a:pt x="2267" y="100"/>
                  <a:pt x="2264" y="76"/>
                  <a:pt x="2258" y="56"/>
                </a:cubicBezTo>
                <a:cubicBezTo>
                  <a:pt x="2254" y="42"/>
                  <a:pt x="2248" y="32"/>
                  <a:pt x="2241" y="26"/>
                </a:cubicBezTo>
                <a:cubicBezTo>
                  <a:pt x="2236" y="22"/>
                  <a:pt x="2230" y="20"/>
                  <a:pt x="2222" y="20"/>
                </a:cubicBezTo>
                <a:close/>
                <a:moveTo>
                  <a:pt x="2030" y="20"/>
                </a:moveTo>
                <a:cubicBezTo>
                  <a:pt x="2022" y="20"/>
                  <a:pt x="2014" y="23"/>
                  <a:pt x="2008" y="31"/>
                </a:cubicBezTo>
                <a:cubicBezTo>
                  <a:pt x="1999" y="41"/>
                  <a:pt x="1993" y="58"/>
                  <a:pt x="1989" y="80"/>
                </a:cubicBezTo>
                <a:cubicBezTo>
                  <a:pt x="1986" y="102"/>
                  <a:pt x="1984" y="124"/>
                  <a:pt x="1984" y="146"/>
                </a:cubicBezTo>
                <a:cubicBezTo>
                  <a:pt x="1984" y="181"/>
                  <a:pt x="1989" y="209"/>
                  <a:pt x="1997" y="232"/>
                </a:cubicBezTo>
                <a:cubicBezTo>
                  <a:pt x="2004" y="250"/>
                  <a:pt x="2015" y="259"/>
                  <a:pt x="2029" y="259"/>
                </a:cubicBezTo>
                <a:cubicBezTo>
                  <a:pt x="2036" y="259"/>
                  <a:pt x="2043" y="256"/>
                  <a:pt x="2050" y="250"/>
                </a:cubicBezTo>
                <a:cubicBezTo>
                  <a:pt x="2057" y="244"/>
                  <a:pt x="2063" y="234"/>
                  <a:pt x="2067" y="220"/>
                </a:cubicBezTo>
                <a:cubicBezTo>
                  <a:pt x="2072" y="198"/>
                  <a:pt x="2075" y="168"/>
                  <a:pt x="2075" y="129"/>
                </a:cubicBezTo>
                <a:cubicBezTo>
                  <a:pt x="2075" y="100"/>
                  <a:pt x="2072" y="76"/>
                  <a:pt x="2066" y="56"/>
                </a:cubicBezTo>
                <a:cubicBezTo>
                  <a:pt x="2062" y="42"/>
                  <a:pt x="2056" y="32"/>
                  <a:pt x="2049" y="26"/>
                </a:cubicBezTo>
                <a:cubicBezTo>
                  <a:pt x="2044" y="22"/>
                  <a:pt x="2038" y="20"/>
                  <a:pt x="2030" y="20"/>
                </a:cubicBezTo>
                <a:close/>
                <a:moveTo>
                  <a:pt x="2223" y="7"/>
                </a:moveTo>
                <a:cubicBezTo>
                  <a:pt x="2242" y="7"/>
                  <a:pt x="2260" y="17"/>
                  <a:pt x="2275" y="37"/>
                </a:cubicBezTo>
                <a:cubicBezTo>
                  <a:pt x="2294" y="62"/>
                  <a:pt x="2304" y="95"/>
                  <a:pt x="2304" y="137"/>
                </a:cubicBezTo>
                <a:cubicBezTo>
                  <a:pt x="2304" y="167"/>
                  <a:pt x="2300" y="192"/>
                  <a:pt x="2291" y="212"/>
                </a:cubicBezTo>
                <a:cubicBezTo>
                  <a:pt x="2283" y="233"/>
                  <a:pt x="2272" y="248"/>
                  <a:pt x="2259" y="257"/>
                </a:cubicBezTo>
                <a:cubicBezTo>
                  <a:pt x="2246" y="267"/>
                  <a:pt x="2233" y="271"/>
                  <a:pt x="2221" y="271"/>
                </a:cubicBezTo>
                <a:cubicBezTo>
                  <a:pt x="2196" y="271"/>
                  <a:pt x="2176" y="257"/>
                  <a:pt x="2160" y="228"/>
                </a:cubicBezTo>
                <a:cubicBezTo>
                  <a:pt x="2146" y="204"/>
                  <a:pt x="2140" y="175"/>
                  <a:pt x="2140" y="141"/>
                </a:cubicBezTo>
                <a:cubicBezTo>
                  <a:pt x="2140" y="112"/>
                  <a:pt x="2144" y="87"/>
                  <a:pt x="2153" y="66"/>
                </a:cubicBezTo>
                <a:cubicBezTo>
                  <a:pt x="2162" y="45"/>
                  <a:pt x="2173" y="30"/>
                  <a:pt x="2188" y="19"/>
                </a:cubicBezTo>
                <a:cubicBezTo>
                  <a:pt x="2199" y="11"/>
                  <a:pt x="2211" y="7"/>
                  <a:pt x="2223" y="7"/>
                </a:cubicBezTo>
                <a:close/>
                <a:moveTo>
                  <a:pt x="2031" y="7"/>
                </a:moveTo>
                <a:cubicBezTo>
                  <a:pt x="2050" y="7"/>
                  <a:pt x="2068" y="17"/>
                  <a:pt x="2083" y="37"/>
                </a:cubicBezTo>
                <a:cubicBezTo>
                  <a:pt x="2102" y="62"/>
                  <a:pt x="2112" y="95"/>
                  <a:pt x="2112" y="137"/>
                </a:cubicBezTo>
                <a:cubicBezTo>
                  <a:pt x="2112" y="167"/>
                  <a:pt x="2108" y="192"/>
                  <a:pt x="2099" y="212"/>
                </a:cubicBezTo>
                <a:cubicBezTo>
                  <a:pt x="2091" y="233"/>
                  <a:pt x="2080" y="248"/>
                  <a:pt x="2067" y="257"/>
                </a:cubicBezTo>
                <a:cubicBezTo>
                  <a:pt x="2054" y="267"/>
                  <a:pt x="2041" y="271"/>
                  <a:pt x="2029" y="271"/>
                </a:cubicBezTo>
                <a:cubicBezTo>
                  <a:pt x="2004" y="271"/>
                  <a:pt x="1984" y="257"/>
                  <a:pt x="1968" y="228"/>
                </a:cubicBezTo>
                <a:cubicBezTo>
                  <a:pt x="1954" y="204"/>
                  <a:pt x="1948" y="175"/>
                  <a:pt x="1948" y="141"/>
                </a:cubicBezTo>
                <a:cubicBezTo>
                  <a:pt x="1948" y="112"/>
                  <a:pt x="1952" y="87"/>
                  <a:pt x="1961" y="66"/>
                </a:cubicBezTo>
                <a:cubicBezTo>
                  <a:pt x="1970" y="45"/>
                  <a:pt x="1981" y="30"/>
                  <a:pt x="1996" y="19"/>
                </a:cubicBezTo>
                <a:cubicBezTo>
                  <a:pt x="2007" y="11"/>
                  <a:pt x="2019" y="7"/>
                  <a:pt x="2031" y="7"/>
                </a:cubicBezTo>
                <a:close/>
                <a:moveTo>
                  <a:pt x="1849" y="7"/>
                </a:moveTo>
                <a:lnTo>
                  <a:pt x="1855" y="7"/>
                </a:lnTo>
                <a:lnTo>
                  <a:pt x="1855" y="222"/>
                </a:lnTo>
                <a:cubicBezTo>
                  <a:pt x="1855" y="236"/>
                  <a:pt x="1855" y="245"/>
                  <a:pt x="1857" y="249"/>
                </a:cubicBezTo>
                <a:cubicBezTo>
                  <a:pt x="1858" y="252"/>
                  <a:pt x="1860" y="255"/>
                  <a:pt x="1864" y="257"/>
                </a:cubicBezTo>
                <a:cubicBezTo>
                  <a:pt x="1868" y="259"/>
                  <a:pt x="1875" y="260"/>
                  <a:pt x="1887" y="260"/>
                </a:cubicBezTo>
                <a:lnTo>
                  <a:pt x="1887" y="267"/>
                </a:lnTo>
                <a:lnTo>
                  <a:pt x="1791" y="267"/>
                </a:lnTo>
                <a:lnTo>
                  <a:pt x="1791" y="260"/>
                </a:lnTo>
                <a:cubicBezTo>
                  <a:pt x="1803" y="260"/>
                  <a:pt x="1811" y="259"/>
                  <a:pt x="1815" y="257"/>
                </a:cubicBezTo>
                <a:cubicBezTo>
                  <a:pt x="1818" y="255"/>
                  <a:pt x="1820" y="253"/>
                  <a:pt x="1822" y="249"/>
                </a:cubicBezTo>
                <a:cubicBezTo>
                  <a:pt x="1823" y="246"/>
                  <a:pt x="1824" y="237"/>
                  <a:pt x="1824" y="222"/>
                </a:cubicBezTo>
                <a:lnTo>
                  <a:pt x="1824" y="85"/>
                </a:lnTo>
                <a:cubicBezTo>
                  <a:pt x="1824" y="66"/>
                  <a:pt x="1823" y="54"/>
                  <a:pt x="1822" y="49"/>
                </a:cubicBezTo>
                <a:cubicBezTo>
                  <a:pt x="1821" y="45"/>
                  <a:pt x="1820" y="42"/>
                  <a:pt x="1817" y="40"/>
                </a:cubicBezTo>
                <a:cubicBezTo>
                  <a:pt x="1815" y="38"/>
                  <a:pt x="1812" y="37"/>
                  <a:pt x="1809" y="37"/>
                </a:cubicBezTo>
                <a:cubicBezTo>
                  <a:pt x="1804" y="37"/>
                  <a:pt x="1798" y="39"/>
                  <a:pt x="1790" y="43"/>
                </a:cubicBezTo>
                <a:lnTo>
                  <a:pt x="1787" y="37"/>
                </a:lnTo>
                <a:lnTo>
                  <a:pt x="1849" y="7"/>
                </a:lnTo>
                <a:close/>
                <a:moveTo>
                  <a:pt x="1701" y="0"/>
                </a:moveTo>
                <a:cubicBezTo>
                  <a:pt x="1707" y="0"/>
                  <a:pt x="1711" y="2"/>
                  <a:pt x="1715" y="6"/>
                </a:cubicBezTo>
                <a:cubicBezTo>
                  <a:pt x="1719" y="9"/>
                  <a:pt x="1720" y="14"/>
                  <a:pt x="1720" y="19"/>
                </a:cubicBezTo>
                <a:cubicBezTo>
                  <a:pt x="1720" y="24"/>
                  <a:pt x="1719" y="29"/>
                  <a:pt x="1715" y="33"/>
                </a:cubicBezTo>
                <a:cubicBezTo>
                  <a:pt x="1711" y="36"/>
                  <a:pt x="1707" y="38"/>
                  <a:pt x="1701" y="38"/>
                </a:cubicBezTo>
                <a:cubicBezTo>
                  <a:pt x="1696" y="38"/>
                  <a:pt x="1692" y="36"/>
                  <a:pt x="1688" y="33"/>
                </a:cubicBezTo>
                <a:cubicBezTo>
                  <a:pt x="1684" y="29"/>
                  <a:pt x="1682" y="24"/>
                  <a:pt x="1682" y="19"/>
                </a:cubicBezTo>
                <a:cubicBezTo>
                  <a:pt x="1682" y="14"/>
                  <a:pt x="1684" y="9"/>
                  <a:pt x="1688" y="6"/>
                </a:cubicBezTo>
                <a:cubicBezTo>
                  <a:pt x="1692" y="2"/>
                  <a:pt x="1696" y="0"/>
                  <a:pt x="1701" y="0"/>
                </a:cubicBezTo>
                <a:close/>
              </a:path>
            </a:pathLst>
          </a:custGeom>
          <a:solidFill>
            <a:srgbClr val="F2F2F2"/>
          </a:solidFill>
          <a:ln w="0">
            <a:no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endParaRPr lang="zh-CN" altLang="en-US"/>
          </a:p>
        </p:txBody>
      </p:sp>
      <p:sp>
        <p:nvSpPr>
          <p:cNvPr id="2" name="文本框 1"/>
          <p:cNvSpPr txBox="1"/>
          <p:nvPr/>
        </p:nvSpPr>
        <p:spPr>
          <a:xfrm>
            <a:off x="4977130" y="960755"/>
            <a:ext cx="1501140" cy="706755"/>
          </a:xfrm>
          <a:prstGeom prst="rect">
            <a:avLst/>
          </a:prstGeom>
          <a:noFill/>
        </p:spPr>
        <p:txBody>
          <a:bodyPr wrap="none" rtlCol="0" anchor="t">
            <a:spAutoFit/>
          </a:bodyPr>
          <a:lstStyle/>
          <a:p>
            <a:pPr algn="ctr"/>
            <a:r>
              <a:rPr lang="zh-CN" sz="4000" b="1" dirty="0">
                <a:latin typeface="微软雅黑" panose="020B0503020204020204" pitchFamily="34" charset="-122"/>
                <a:ea typeface="微软雅黑" panose="020B0503020204020204" pitchFamily="34" charset="-122"/>
                <a:cs typeface="微软雅黑" panose="020B0503020204020204" pitchFamily="34" charset="-122"/>
                <a:sym typeface="+mn-ea"/>
              </a:rPr>
              <a:t>声</a:t>
            </a:r>
            <a:r>
              <a:rPr lang="en-US" sz="4000" b="1" dirty="0">
                <a:latin typeface="微软雅黑" panose="020B0503020204020204" pitchFamily="34" charset="-122"/>
                <a:ea typeface="微软雅黑" panose="020B0503020204020204" pitchFamily="34" charset="-122"/>
                <a:cs typeface="微软雅黑" panose="020B0503020204020204" pitchFamily="34" charset="-122"/>
                <a:sym typeface="+mn-ea"/>
              </a:rPr>
              <a:t>  </a:t>
            </a:r>
            <a:r>
              <a:rPr lang="zh-CN" sz="4000" b="1" dirty="0">
                <a:latin typeface="微软雅黑" panose="020B0503020204020204" pitchFamily="34" charset="-122"/>
                <a:ea typeface="微软雅黑" panose="020B0503020204020204" pitchFamily="34" charset="-122"/>
                <a:cs typeface="微软雅黑" panose="020B0503020204020204" pitchFamily="34" charset="-122"/>
                <a:sym typeface="+mn-ea"/>
              </a:rPr>
              <a:t>明</a:t>
            </a:r>
            <a:endParaRPr lang="zh-CN" altLang="en-US" sz="4000"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3" name="文本框 2"/>
          <p:cNvSpPr txBox="1"/>
          <p:nvPr/>
        </p:nvSpPr>
        <p:spPr>
          <a:xfrm>
            <a:off x="882015" y="1806575"/>
            <a:ext cx="10228580" cy="3322955"/>
          </a:xfrm>
          <a:prstGeom prst="rect">
            <a:avLst/>
          </a:prstGeom>
          <a:noFill/>
        </p:spPr>
        <p:txBody>
          <a:bodyPr wrap="square" rtlCol="0" anchor="t">
            <a:spAutoFit/>
          </a:bodyPr>
          <a:lstStyle/>
          <a:p>
            <a:pPr latinLnBrk="0">
              <a:lnSpc>
                <a:spcPct val="150000"/>
              </a:lnSpc>
            </a:pPr>
            <a:r>
              <a:rPr lang="en-US" altLang="zh-CN" sz="2800" b="0" dirty="0">
                <a:latin typeface="微软雅黑" panose="020B0503020204020204" pitchFamily="34" charset="-122"/>
                <a:ea typeface="微软雅黑" panose="020B0503020204020204" pitchFamily="34" charset="-122"/>
                <a:sym typeface="+mn-ea"/>
              </a:rPr>
              <a:t>       </a:t>
            </a:r>
            <a:r>
              <a:rPr lang="zh-CN" sz="2800" b="0" dirty="0">
                <a:latin typeface="微软雅黑" panose="020B0503020204020204" pitchFamily="34" charset="-122"/>
                <a:ea typeface="微软雅黑" panose="020B0503020204020204" pitchFamily="34" charset="-122"/>
                <a:sym typeface="+mn-ea"/>
              </a:rPr>
              <a:t>本文件著作权为创作公司所有，仅限于教师教学及其他非商业性和非盈利性用途。如发现盗用、转卖、网络传播等侵权行为，本公司将依法追究其相应法律责任。</a:t>
            </a:r>
          </a:p>
          <a:p>
            <a:pPr latinLnBrk="0">
              <a:lnSpc>
                <a:spcPct val="150000"/>
              </a:lnSpc>
            </a:pPr>
            <a:r>
              <a:rPr lang="zh-CN" altLang="en-US" sz="2800" b="0" dirty="0">
                <a:latin typeface="微软雅黑" panose="020B0503020204020204" pitchFamily="34" charset="-122"/>
                <a:ea typeface="微软雅黑" panose="020B0503020204020204" pitchFamily="34" charset="-122"/>
              </a:rPr>
              <a:t> </a:t>
            </a:r>
            <a:r>
              <a:rPr lang="en-US" altLang="zh-CN" sz="2800" b="0" dirty="0">
                <a:latin typeface="微软雅黑" panose="020B0503020204020204" pitchFamily="34" charset="-122"/>
                <a:ea typeface="微软雅黑" panose="020B0503020204020204" pitchFamily="34" charset="-122"/>
                <a:sym typeface="+mn-ea"/>
              </a:rPr>
              <a:t>     </a:t>
            </a:r>
            <a:r>
              <a:rPr lang="zh-CN" sz="2800" b="0" dirty="0">
                <a:latin typeface="微软雅黑" panose="020B0503020204020204" pitchFamily="34" charset="-122"/>
                <a:ea typeface="微软雅黑" panose="020B0503020204020204" pitchFamily="34" charset="-122"/>
                <a:sym typeface="+mn-ea"/>
              </a:rPr>
              <a:t>部分素材选自网络，如有争议，请联系删改。</a:t>
            </a:r>
            <a:endParaRPr lang="zh-CN" altLang="en-US" sz="2800" b="0" dirty="0">
              <a:latin typeface="微软雅黑" panose="020B0503020204020204" pitchFamily="34" charset="-122"/>
              <a:ea typeface="微软雅黑" panose="020B0503020204020204" pitchFamily="34" charset="-122"/>
            </a:endParaRPr>
          </a:p>
          <a:p>
            <a:pPr latinLnBrk="0">
              <a:lnSpc>
                <a:spcPct val="150000"/>
              </a:lnSpc>
            </a:pPr>
            <a:endParaRPr lang="zh-CN" altLang="en-US" sz="2800" b="0" dirty="0">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50290837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矩形 2"/>
          <p:cNvSpPr>
            <a:spLocks noChangeArrowheads="1"/>
          </p:cNvSpPr>
          <p:nvPr/>
        </p:nvSpPr>
        <p:spPr bwMode="auto">
          <a:xfrm>
            <a:off x="1055440" y="1628800"/>
            <a:ext cx="10860616"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lnSpc>
                <a:spcPct val="150000"/>
              </a:lnSpc>
            </a:pPr>
            <a:r>
              <a:rPr lang="zh-CN" altLang="en-US" sz="2800" dirty="0">
                <a:solidFill>
                  <a:srgbClr val="008080"/>
                </a:solidFill>
                <a:latin typeface="微软雅黑" pitchFamily="34" charset="-122"/>
                <a:ea typeface="微软雅黑" pitchFamily="34" charset="-122"/>
              </a:rPr>
              <a:t>例</a:t>
            </a:r>
            <a:r>
              <a:rPr lang="en-US" altLang="zh-CN" sz="2800" dirty="0">
                <a:solidFill>
                  <a:srgbClr val="008080"/>
                </a:solidFill>
                <a:latin typeface="微软雅黑" pitchFamily="34" charset="-122"/>
                <a:ea typeface="微软雅黑" pitchFamily="34" charset="-122"/>
              </a:rPr>
              <a:t>1</a:t>
            </a:r>
            <a:r>
              <a:rPr lang="zh-CN" altLang="en-US" sz="2800" dirty="0">
                <a:solidFill>
                  <a:srgbClr val="008080"/>
                </a:solidFill>
                <a:latin typeface="微软雅黑" pitchFamily="34" charset="-122"/>
                <a:ea typeface="微软雅黑" pitchFamily="34" charset="-122"/>
              </a:rPr>
              <a:t>   </a:t>
            </a:r>
            <a:r>
              <a:rPr lang="zh-CN" altLang="en-US" sz="2800" dirty="0">
                <a:latin typeface="微软雅黑" pitchFamily="34" charset="-122"/>
                <a:ea typeface="微软雅黑" pitchFamily="34" charset="-122"/>
              </a:rPr>
              <a:t>下面的现象中，不是由于惯性原因的是（       ）</a:t>
            </a:r>
          </a:p>
          <a:p>
            <a:pPr algn="just">
              <a:lnSpc>
                <a:spcPct val="150000"/>
              </a:lnSpc>
            </a:pPr>
            <a:r>
              <a:rPr lang="en-US" altLang="zh-CN" sz="2800" dirty="0">
                <a:latin typeface="微软雅黑" pitchFamily="34" charset="-122"/>
                <a:ea typeface="微软雅黑" pitchFamily="34" charset="-122"/>
              </a:rPr>
              <a:t>A</a:t>
            </a:r>
            <a:r>
              <a:rPr lang="zh-CN" altLang="en-US" sz="2800" dirty="0">
                <a:latin typeface="微软雅黑" pitchFamily="34" charset="-122"/>
                <a:ea typeface="微软雅黑" pitchFamily="34" charset="-122"/>
              </a:rPr>
              <a:t>．放在教室里的课桌，没人搬动总是在原处    </a:t>
            </a:r>
          </a:p>
          <a:p>
            <a:pPr algn="just">
              <a:lnSpc>
                <a:spcPct val="150000"/>
              </a:lnSpc>
            </a:pPr>
            <a:r>
              <a:rPr lang="en-US" altLang="zh-CN" sz="2800" dirty="0">
                <a:latin typeface="微软雅黑" pitchFamily="34" charset="-122"/>
                <a:ea typeface="微软雅黑" pitchFamily="34" charset="-122"/>
              </a:rPr>
              <a:t>B</a:t>
            </a:r>
            <a:r>
              <a:rPr lang="zh-CN" altLang="en-US" sz="2800" dirty="0">
                <a:latin typeface="微软雅黑" pitchFamily="34" charset="-122"/>
                <a:ea typeface="微软雅黑" pitchFamily="34" charset="-122"/>
              </a:rPr>
              <a:t>．运动员跑到终点时不能立即停下来   </a:t>
            </a:r>
          </a:p>
          <a:p>
            <a:pPr algn="just">
              <a:lnSpc>
                <a:spcPct val="150000"/>
              </a:lnSpc>
            </a:pPr>
            <a:r>
              <a:rPr lang="en-US" altLang="zh-CN" sz="2800" dirty="0">
                <a:latin typeface="微软雅黑" pitchFamily="34" charset="-122"/>
                <a:ea typeface="微软雅黑" pitchFamily="34" charset="-122"/>
              </a:rPr>
              <a:t>C</a:t>
            </a:r>
            <a:r>
              <a:rPr lang="zh-CN" altLang="en-US" sz="2800" dirty="0">
                <a:latin typeface="微软雅黑" pitchFamily="34" charset="-122"/>
                <a:ea typeface="微软雅黑" pitchFamily="34" charset="-122"/>
              </a:rPr>
              <a:t>．站在行驶的公共汽车上的人，若汽车紧急刹车，人就要向前倾  </a:t>
            </a:r>
            <a:endParaRPr lang="en-US" altLang="zh-CN" sz="2800" dirty="0">
              <a:latin typeface="微软雅黑" pitchFamily="34" charset="-122"/>
              <a:ea typeface="微软雅黑" pitchFamily="34" charset="-122"/>
            </a:endParaRPr>
          </a:p>
          <a:p>
            <a:pPr algn="just">
              <a:lnSpc>
                <a:spcPct val="150000"/>
              </a:lnSpc>
            </a:pPr>
            <a:r>
              <a:rPr lang="en-US" altLang="zh-CN" sz="2800" dirty="0">
                <a:latin typeface="微软雅黑" pitchFamily="34" charset="-122"/>
                <a:ea typeface="微软雅黑" pitchFamily="34" charset="-122"/>
              </a:rPr>
              <a:t>D</a:t>
            </a:r>
            <a:r>
              <a:rPr lang="zh-CN" altLang="en-US" sz="2800" dirty="0">
                <a:latin typeface="微软雅黑" pitchFamily="34" charset="-122"/>
                <a:ea typeface="微软雅黑" pitchFamily="34" charset="-122"/>
              </a:rPr>
              <a:t>．自行车从坡顶沿斜坡向下运动，速度不断增大</a:t>
            </a:r>
          </a:p>
        </p:txBody>
      </p:sp>
      <p:sp>
        <p:nvSpPr>
          <p:cNvPr id="4" name="Text Box 4"/>
          <p:cNvSpPr txBox="1">
            <a:spLocks noChangeArrowheads="1"/>
          </p:cNvSpPr>
          <p:nvPr/>
        </p:nvSpPr>
        <p:spPr bwMode="auto">
          <a:xfrm>
            <a:off x="8561222" y="1775952"/>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spcBef>
                <a:spcPct val="50000"/>
              </a:spcBef>
            </a:pPr>
            <a:r>
              <a:rPr lang="en-US" altLang="zh-CN" sz="2800" dirty="0">
                <a:solidFill>
                  <a:srgbClr val="F8081F"/>
                </a:solidFill>
                <a:latin typeface="微软雅黑" pitchFamily="34" charset="-122"/>
                <a:ea typeface="微软雅黑" pitchFamily="34" charset="-122"/>
              </a:rPr>
              <a:t>D</a:t>
            </a:r>
          </a:p>
        </p:txBody>
      </p:sp>
      <p:grpSp>
        <p:nvGrpSpPr>
          <p:cNvPr id="11" name="组合 10"/>
          <p:cNvGrpSpPr>
            <a:grpSpLocks/>
          </p:cNvGrpSpPr>
          <p:nvPr/>
        </p:nvGrpSpPr>
        <p:grpSpPr bwMode="auto">
          <a:xfrm>
            <a:off x="-101600" y="404813"/>
            <a:ext cx="4295775" cy="523875"/>
            <a:chOff x="0" y="623478"/>
            <a:chExt cx="3786638" cy="459735"/>
          </a:xfrm>
        </p:grpSpPr>
        <p:grpSp>
          <p:nvGrpSpPr>
            <p:cNvPr id="12" name="组合 15"/>
            <p:cNvGrpSpPr>
              <a:grpSpLocks/>
            </p:cNvGrpSpPr>
            <p:nvPr/>
          </p:nvGrpSpPr>
          <p:grpSpPr bwMode="auto">
            <a:xfrm>
              <a:off x="0" y="678733"/>
              <a:ext cx="771176" cy="347209"/>
              <a:chOff x="0" y="537328"/>
              <a:chExt cx="771176" cy="347209"/>
            </a:xfrm>
          </p:grpSpPr>
          <p:sp>
            <p:nvSpPr>
              <p:cNvPr id="14" name="矩形 13"/>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15" name="矩形 14"/>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13"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cxnSp>
        <p:nvCxnSpPr>
          <p:cNvPr id="3" name="直接连接符 2"/>
          <p:cNvCxnSpPr/>
          <p:nvPr/>
        </p:nvCxnSpPr>
        <p:spPr>
          <a:xfrm>
            <a:off x="5663952" y="2299172"/>
            <a:ext cx="648072" cy="0"/>
          </a:xfrm>
          <a:prstGeom prst="line">
            <a:avLst/>
          </a:prstGeom>
          <a:ln w="28575">
            <a:solidFill>
              <a:srgbClr val="008080"/>
            </a:solidFill>
          </a:ln>
        </p:spPr>
        <p:style>
          <a:lnRef idx="1">
            <a:schemeClr val="accent1"/>
          </a:lnRef>
          <a:fillRef idx="0">
            <a:schemeClr val="accent1"/>
          </a:fillRef>
          <a:effectRef idx="0">
            <a:schemeClr val="accent1"/>
          </a:effectRef>
          <a:fontRef idx="minor">
            <a:schemeClr val="tx1"/>
          </a:fontRef>
        </p:style>
      </p:cxnSp>
      <p:sp>
        <p:nvSpPr>
          <p:cNvPr id="16" name="矩形 2"/>
          <p:cNvSpPr>
            <a:spLocks noChangeArrowheads="1"/>
          </p:cNvSpPr>
          <p:nvPr/>
        </p:nvSpPr>
        <p:spPr bwMode="auto">
          <a:xfrm>
            <a:off x="2710607" y="1168172"/>
            <a:ext cx="5574324" cy="581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物体保持原来运动状态不变的性质</a:t>
            </a:r>
          </a:p>
        </p:txBody>
      </p:sp>
      <p:sp>
        <p:nvSpPr>
          <p:cNvPr id="5" name="文本框 4"/>
          <p:cNvSpPr txBox="1"/>
          <p:nvPr/>
        </p:nvSpPr>
        <p:spPr>
          <a:xfrm>
            <a:off x="8284931" y="2417313"/>
            <a:ext cx="576064" cy="646331"/>
          </a:xfrm>
          <a:prstGeom prst="rect">
            <a:avLst/>
          </a:prstGeom>
          <a:noFill/>
        </p:spPr>
        <p:txBody>
          <a:bodyPr wrap="square" rtlCol="0">
            <a:spAutoFit/>
          </a:bodyPr>
          <a:lstStyle/>
          <a:p>
            <a:r>
              <a:rPr lang="zh-CN" altLang="en-US" sz="3600" b="1" dirty="0">
                <a:solidFill>
                  <a:srgbClr val="FF0000"/>
                </a:solidFill>
                <a:latin typeface="微软雅黑" panose="020B0503020204020204" pitchFamily="34" charset="-122"/>
                <a:ea typeface="微软雅黑" panose="020B0503020204020204" pitchFamily="34" charset="-122"/>
              </a:rPr>
              <a:t>√</a:t>
            </a:r>
          </a:p>
        </p:txBody>
      </p:sp>
      <p:sp>
        <p:nvSpPr>
          <p:cNvPr id="17" name="文本框 16"/>
          <p:cNvSpPr txBox="1"/>
          <p:nvPr/>
        </p:nvSpPr>
        <p:spPr>
          <a:xfrm>
            <a:off x="7248128" y="3029183"/>
            <a:ext cx="576064" cy="646331"/>
          </a:xfrm>
          <a:prstGeom prst="rect">
            <a:avLst/>
          </a:prstGeom>
          <a:noFill/>
        </p:spPr>
        <p:txBody>
          <a:bodyPr wrap="square" rtlCol="0">
            <a:spAutoFit/>
          </a:bodyPr>
          <a:lstStyle/>
          <a:p>
            <a:r>
              <a:rPr lang="zh-CN" altLang="en-US" sz="3600" b="1" dirty="0">
                <a:solidFill>
                  <a:srgbClr val="FF0000"/>
                </a:solidFill>
                <a:latin typeface="微软雅黑" panose="020B0503020204020204" pitchFamily="34" charset="-122"/>
                <a:ea typeface="微软雅黑" panose="020B0503020204020204" pitchFamily="34" charset="-122"/>
              </a:rPr>
              <a:t>√</a:t>
            </a:r>
          </a:p>
        </p:txBody>
      </p:sp>
      <p:sp>
        <p:nvSpPr>
          <p:cNvPr id="18" name="文本框 17"/>
          <p:cNvSpPr txBox="1"/>
          <p:nvPr/>
        </p:nvSpPr>
        <p:spPr>
          <a:xfrm>
            <a:off x="11342737" y="3717032"/>
            <a:ext cx="576064" cy="646331"/>
          </a:xfrm>
          <a:prstGeom prst="rect">
            <a:avLst/>
          </a:prstGeom>
          <a:noFill/>
        </p:spPr>
        <p:txBody>
          <a:bodyPr wrap="square" rtlCol="0">
            <a:spAutoFit/>
          </a:bodyPr>
          <a:lstStyle/>
          <a:p>
            <a:r>
              <a:rPr lang="zh-CN" altLang="en-US" sz="3600" b="1" dirty="0">
                <a:solidFill>
                  <a:srgbClr val="FF0000"/>
                </a:solidFill>
                <a:latin typeface="微软雅黑" panose="020B0503020204020204" pitchFamily="34" charset="-122"/>
                <a:ea typeface="微软雅黑" panose="020B0503020204020204" pitchFamily="34" charset="-122"/>
              </a:rPr>
              <a:t>√</a:t>
            </a:r>
          </a:p>
        </p:txBody>
      </p:sp>
      <p:sp>
        <p:nvSpPr>
          <p:cNvPr id="19" name="文本框 18"/>
          <p:cNvSpPr txBox="1"/>
          <p:nvPr/>
        </p:nvSpPr>
        <p:spPr>
          <a:xfrm>
            <a:off x="8882790" y="4392616"/>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607477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50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5" grpId="0"/>
      <p:bldP spid="17" grpId="0"/>
      <p:bldP spid="18" grpId="0"/>
      <p:bldP spid="1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151120" y="1127091"/>
            <a:ext cx="9745744"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solidFill>
                  <a:srgbClr val="008080"/>
                </a:solidFill>
                <a:latin typeface="微软雅黑" pitchFamily="34" charset="-122"/>
                <a:ea typeface="微软雅黑" pitchFamily="34" charset="-122"/>
              </a:rPr>
              <a:t>例</a:t>
            </a:r>
            <a:r>
              <a:rPr lang="en-US" altLang="zh-CN" sz="2800" dirty="0">
                <a:solidFill>
                  <a:srgbClr val="008080"/>
                </a:solidFill>
                <a:latin typeface="微软雅黑" pitchFamily="34" charset="-122"/>
                <a:ea typeface="微软雅黑" pitchFamily="34" charset="-122"/>
              </a:rPr>
              <a:t>2  </a:t>
            </a:r>
            <a:r>
              <a:rPr lang="zh-CN" altLang="en-US" sz="2800" dirty="0">
                <a:latin typeface="微软雅黑" pitchFamily="34" charset="-122"/>
                <a:ea typeface="微软雅黑" pitchFamily="34" charset="-122"/>
              </a:rPr>
              <a:t>雨伞在雨中快速旋转</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从上往下看沿逆时针方向</a:t>
            </a:r>
            <a:r>
              <a:rPr lang="en-US" altLang="zh-CN" sz="2800" dirty="0">
                <a:latin typeface="微软雅黑" pitchFamily="34" charset="-122"/>
                <a:ea typeface="微软雅黑" pitchFamily="34" charset="-122"/>
              </a:rPr>
              <a:t>)</a:t>
            </a:r>
            <a:r>
              <a:rPr lang="zh-CN" altLang="en-US" sz="2800" dirty="0">
                <a:latin typeface="微软雅黑" pitchFamily="34" charset="-122"/>
                <a:ea typeface="微软雅黑" pitchFamily="34" charset="-122"/>
              </a:rPr>
              <a:t>，伞骨末端的雨滴被甩出。下图中能正确表示雨滴</a:t>
            </a:r>
            <a:r>
              <a:rPr lang="en-US" altLang="zh-CN" sz="2800" dirty="0">
                <a:latin typeface="微软雅黑" pitchFamily="34" charset="-122"/>
                <a:ea typeface="微软雅黑" pitchFamily="34" charset="-122"/>
              </a:rPr>
              <a:t>P</a:t>
            </a:r>
            <a:r>
              <a:rPr lang="zh-CN" altLang="en-US" sz="2800" dirty="0">
                <a:latin typeface="微软雅黑" pitchFamily="34" charset="-122"/>
                <a:ea typeface="微软雅黑" pitchFamily="34" charset="-122"/>
              </a:rPr>
              <a:t>被甩出瞬间运动方向的是（    ）</a:t>
            </a:r>
          </a:p>
        </p:txBody>
      </p:sp>
      <p:sp>
        <p:nvSpPr>
          <p:cNvPr id="3" name="Text Box 10"/>
          <p:cNvSpPr txBox="1">
            <a:spLocks noChangeArrowheads="1"/>
          </p:cNvSpPr>
          <p:nvPr/>
        </p:nvSpPr>
        <p:spPr bwMode="auto">
          <a:xfrm>
            <a:off x="2557745" y="2635196"/>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spcBef>
                <a:spcPct val="50000"/>
              </a:spcBef>
            </a:pPr>
            <a:r>
              <a:rPr lang="en-US" altLang="zh-CN" sz="2800" dirty="0">
                <a:solidFill>
                  <a:srgbClr val="F8081F"/>
                </a:solidFill>
                <a:latin typeface="微软雅黑" pitchFamily="34" charset="-122"/>
                <a:ea typeface="微软雅黑" pitchFamily="34" charset="-122"/>
              </a:rPr>
              <a:t>C</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grpSp>
        <p:nvGrpSpPr>
          <p:cNvPr id="17" name="组合 16"/>
          <p:cNvGrpSpPr/>
          <p:nvPr/>
        </p:nvGrpSpPr>
        <p:grpSpPr>
          <a:xfrm>
            <a:off x="1025396" y="3477052"/>
            <a:ext cx="10429240" cy="2235200"/>
            <a:chOff x="1390" y="5505"/>
            <a:chExt cx="16424" cy="3520"/>
          </a:xfrm>
        </p:grpSpPr>
        <p:pic>
          <p:nvPicPr>
            <p:cNvPr id="18" name="图片 -2147482543" descr="C:\Documents and Settings\Administrator\桌面\2020山西物理9.2补单片\W501.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rcRect r="-2305" b="49118"/>
            <a:stretch>
              <a:fillRect/>
            </a:stretch>
          </p:blipFill>
          <p:spPr>
            <a:xfrm>
              <a:off x="1390" y="5505"/>
              <a:ext cx="7482" cy="3521"/>
            </a:xfrm>
            <a:prstGeom prst="rect">
              <a:avLst/>
            </a:prstGeom>
            <a:noFill/>
            <a:ln w="9525">
              <a:noFill/>
            </a:ln>
          </p:spPr>
        </p:pic>
        <p:pic>
          <p:nvPicPr>
            <p:cNvPr id="19" name="图片 -2147482543" descr="C:\Documents and Settings\Administrator\桌面\2020山西物理9.2补单片\W501.TIF"/>
            <p:cNvPicPr>
              <a:picLocks noChangeAspect="1"/>
            </p:cNvPicPr>
            <p:nvPr/>
          </p:nvPicPr>
          <p:blipFill>
            <a:blip r:embed="rId3" r:link="rId5">
              <a:grayscl/>
              <a:extLst>
                <a:ext uri="{BEBA8EAE-BF5A-486C-A8C5-ECC9F3942E4B}">
                  <a14:imgProps xmlns:a14="http://schemas.microsoft.com/office/drawing/2010/main">
                    <a14:imgLayer r:embed="rId4">
                      <a14:imgEffect>
                        <a14:colorTemperature colorTemp="11200"/>
                      </a14:imgEffect>
                      <a14:imgEffect>
                        <a14:saturation sat="33000"/>
                      </a14:imgEffect>
                    </a14:imgLayer>
                  </a14:imgProps>
                </a:ext>
              </a:extLst>
            </a:blip>
            <a:srcRect l="-14" t="50882"/>
            <a:stretch>
              <a:fillRect/>
            </a:stretch>
          </p:blipFill>
          <p:spPr>
            <a:xfrm>
              <a:off x="10278" y="5523"/>
              <a:ext cx="7537" cy="3503"/>
            </a:xfrm>
            <a:prstGeom prst="rect">
              <a:avLst/>
            </a:prstGeom>
            <a:noFill/>
            <a:ln w="9525">
              <a:noFill/>
            </a:ln>
          </p:spPr>
        </p:pic>
      </p:grpSp>
      <p:sp>
        <p:nvSpPr>
          <p:cNvPr id="9" name="矩形 2"/>
          <p:cNvSpPr>
            <a:spLocks noChangeArrowheads="1"/>
          </p:cNvSpPr>
          <p:nvPr/>
        </p:nvSpPr>
        <p:spPr bwMode="auto">
          <a:xfrm>
            <a:off x="3935760" y="2527360"/>
            <a:ext cx="70154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r>
              <a:rPr lang="zh-CN" altLang="en-US" sz="2400" dirty="0">
                <a:solidFill>
                  <a:srgbClr val="008080"/>
                </a:solidFill>
                <a:latin typeface="微软雅黑" pitchFamily="34" charset="-122"/>
                <a:ea typeface="微软雅黑" pitchFamily="34" charset="-122"/>
              </a:rPr>
              <a:t>雨滴由于惯性要保持原来的运动状态，会沿切线方向被甩出，即该瞬间雨滴的运动方向为水平向右</a:t>
            </a:r>
          </a:p>
        </p:txBody>
      </p:sp>
    </p:spTree>
    <p:extLst>
      <p:ext uri="{BB962C8B-B14F-4D97-AF65-F5344CB8AC3E}">
        <p14:creationId xmlns:p14="http://schemas.microsoft.com/office/powerpoint/2010/main" val="12688928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Text Box 13"/>
          <p:cNvSpPr txBox="1">
            <a:spLocks noChangeArrowheads="1"/>
          </p:cNvSpPr>
          <p:nvPr/>
        </p:nvSpPr>
        <p:spPr bwMode="auto">
          <a:xfrm>
            <a:off x="1199456" y="1124744"/>
            <a:ext cx="9865096"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平衡状态：物体受到几个力作用时，如果保持静止状态或</a:t>
            </a:r>
            <a:r>
              <a:rPr lang="en-US" altLang="zh-CN" sz="2800" dirty="0">
                <a:latin typeface="微软雅黑" pitchFamily="34" charset="-122"/>
                <a:ea typeface="微软雅黑" pitchFamily="34" charset="-122"/>
              </a:rPr>
              <a:t>_____________________</a:t>
            </a:r>
            <a:r>
              <a:rPr lang="zh-CN" altLang="en-US" sz="2800" dirty="0">
                <a:latin typeface="微软雅黑" pitchFamily="34" charset="-122"/>
                <a:ea typeface="微软雅黑" pitchFamily="34" charset="-122"/>
              </a:rPr>
              <a:t>，我们就说这几个力相互平衡，物体处于平衡状态。</a:t>
            </a:r>
            <a:endParaRPr lang="en-US" altLang="zh-CN" sz="2800" dirty="0">
              <a:latin typeface="微软雅黑" pitchFamily="34" charset="-122"/>
              <a:ea typeface="微软雅黑" pitchFamily="34" charset="-122"/>
            </a:endParaRPr>
          </a:p>
          <a:p>
            <a:pPr eaLnBrk="1" hangingPunct="1">
              <a:lnSpc>
                <a:spcPct val="150000"/>
              </a:lnSpc>
            </a:pP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二力平衡的条件： </a:t>
            </a:r>
            <a:endParaRPr lang="en-US" altLang="zh-CN" sz="2800" dirty="0">
              <a:latin typeface="微软雅黑" pitchFamily="34" charset="-122"/>
              <a:ea typeface="微软雅黑" pitchFamily="34" charset="-122"/>
            </a:endParaRPr>
          </a:p>
          <a:p>
            <a:pPr eaLnBrk="1" hangingPunct="1">
              <a:lnSpc>
                <a:spcPct val="150000"/>
              </a:lnSpc>
            </a:pPr>
            <a:r>
              <a:rPr lang="en-US" altLang="zh-CN" sz="2800" dirty="0">
                <a:latin typeface="微软雅黑" pitchFamily="34" charset="-122"/>
                <a:ea typeface="微软雅黑" pitchFamily="34" charset="-122"/>
              </a:rPr>
              <a:t>(1)</a:t>
            </a:r>
            <a:r>
              <a:rPr lang="zh-CN" altLang="en-US" sz="2800" dirty="0">
                <a:latin typeface="微软雅黑" pitchFamily="34" charset="-122"/>
                <a:ea typeface="微软雅黑" pitchFamily="34" charset="-122"/>
              </a:rPr>
              <a:t>作用在</a:t>
            </a:r>
            <a:r>
              <a:rPr lang="en-US" altLang="zh-CN" sz="2800" dirty="0">
                <a:latin typeface="微软雅黑" pitchFamily="34" charset="-122"/>
                <a:ea typeface="微软雅黑" pitchFamily="34" charset="-122"/>
              </a:rPr>
              <a:t>_______</a:t>
            </a:r>
            <a:r>
              <a:rPr lang="zh-CN" altLang="en-US" sz="2800" dirty="0">
                <a:latin typeface="微软雅黑" pitchFamily="34" charset="-122"/>
                <a:ea typeface="微软雅黑" pitchFamily="34" charset="-122"/>
              </a:rPr>
              <a:t>物体上；    </a:t>
            </a:r>
            <a:r>
              <a:rPr lang="en-US" altLang="zh-CN" sz="2800" dirty="0">
                <a:latin typeface="微软雅黑" pitchFamily="34" charset="-122"/>
                <a:ea typeface="微软雅黑" pitchFamily="34" charset="-122"/>
              </a:rPr>
              <a:t>(2)</a:t>
            </a:r>
            <a:r>
              <a:rPr lang="zh-CN" altLang="en-US" sz="2800" dirty="0">
                <a:latin typeface="微软雅黑" pitchFamily="34" charset="-122"/>
                <a:ea typeface="微软雅黑" pitchFamily="34" charset="-122"/>
              </a:rPr>
              <a:t>大小</a:t>
            </a:r>
            <a:r>
              <a:rPr lang="en-US" altLang="zh-CN" sz="2800" dirty="0">
                <a:latin typeface="微软雅黑" pitchFamily="34" charset="-122"/>
                <a:ea typeface="微软雅黑" pitchFamily="34" charset="-122"/>
              </a:rPr>
              <a:t>_________</a:t>
            </a:r>
            <a:r>
              <a:rPr lang="zh-CN" altLang="en-US" sz="2800" dirty="0">
                <a:latin typeface="微软雅黑" pitchFamily="34" charset="-122"/>
                <a:ea typeface="微软雅黑" pitchFamily="34" charset="-122"/>
              </a:rPr>
              <a:t>；</a:t>
            </a:r>
            <a:endParaRPr lang="en-US" altLang="zh-CN" sz="2800" dirty="0">
              <a:latin typeface="微软雅黑" pitchFamily="34" charset="-122"/>
              <a:ea typeface="微软雅黑" pitchFamily="34" charset="-122"/>
            </a:endParaRPr>
          </a:p>
          <a:p>
            <a:pPr eaLnBrk="1" hangingPunct="1">
              <a:lnSpc>
                <a:spcPct val="150000"/>
              </a:lnSpc>
            </a:pPr>
            <a:r>
              <a:rPr lang="en-US" altLang="zh-CN" sz="2800" dirty="0">
                <a:latin typeface="微软雅黑" pitchFamily="34" charset="-122"/>
                <a:ea typeface="微软雅黑" pitchFamily="34" charset="-122"/>
              </a:rPr>
              <a:t>(3)</a:t>
            </a:r>
            <a:r>
              <a:rPr lang="zh-CN" altLang="en-US" sz="2800" dirty="0">
                <a:latin typeface="微软雅黑" pitchFamily="34" charset="-122"/>
                <a:ea typeface="微软雅黑" pitchFamily="34" charset="-122"/>
              </a:rPr>
              <a:t>方向</a:t>
            </a:r>
            <a:r>
              <a:rPr lang="en-US" altLang="zh-CN" sz="2800" dirty="0">
                <a:latin typeface="微软雅黑" pitchFamily="34" charset="-122"/>
                <a:ea typeface="微软雅黑" pitchFamily="34" charset="-122"/>
              </a:rPr>
              <a:t>________</a:t>
            </a:r>
            <a:r>
              <a:rPr lang="zh-CN" altLang="en-US" sz="2800" dirty="0">
                <a:latin typeface="微软雅黑" pitchFamily="34" charset="-122"/>
                <a:ea typeface="微软雅黑" pitchFamily="34" charset="-122"/>
              </a:rPr>
              <a:t>；</a:t>
            </a:r>
            <a:r>
              <a:rPr lang="en-US" altLang="zh-CN" sz="2800" dirty="0">
                <a:latin typeface="微软雅黑" pitchFamily="34" charset="-122"/>
                <a:ea typeface="微软雅黑" pitchFamily="34" charset="-122"/>
              </a:rPr>
              <a:t>                (4)</a:t>
            </a:r>
            <a:r>
              <a:rPr lang="zh-CN" altLang="en-US" sz="2800" dirty="0">
                <a:latin typeface="微软雅黑" pitchFamily="34" charset="-122"/>
                <a:ea typeface="微软雅黑" pitchFamily="34" charset="-122"/>
              </a:rPr>
              <a:t>作用在</a:t>
            </a:r>
            <a:r>
              <a:rPr lang="en-US" altLang="zh-CN" sz="2800" dirty="0">
                <a:latin typeface="微软雅黑" pitchFamily="34" charset="-122"/>
                <a:ea typeface="微软雅黑" pitchFamily="34" charset="-122"/>
              </a:rPr>
              <a:t>___________ </a:t>
            </a:r>
            <a:r>
              <a:rPr lang="zh-CN" altLang="en-US" sz="2800" dirty="0">
                <a:latin typeface="微软雅黑" pitchFamily="34" charset="-122"/>
                <a:ea typeface="微软雅黑" pitchFamily="34" charset="-122"/>
              </a:rPr>
              <a:t>上。</a:t>
            </a:r>
          </a:p>
        </p:txBody>
      </p:sp>
      <p:grpSp>
        <p:nvGrpSpPr>
          <p:cNvPr id="57" name="组合 56"/>
          <p:cNvGrpSpPr>
            <a:grpSpLocks/>
          </p:cNvGrpSpPr>
          <p:nvPr/>
        </p:nvGrpSpPr>
        <p:grpSpPr bwMode="auto">
          <a:xfrm>
            <a:off x="-101600" y="404813"/>
            <a:ext cx="5189487" cy="523220"/>
            <a:chOff x="0" y="623478"/>
            <a:chExt cx="4574427" cy="459160"/>
          </a:xfrm>
        </p:grpSpPr>
        <p:grpSp>
          <p:nvGrpSpPr>
            <p:cNvPr id="58" name="组合 20"/>
            <p:cNvGrpSpPr>
              <a:grpSpLocks/>
            </p:cNvGrpSpPr>
            <p:nvPr/>
          </p:nvGrpSpPr>
          <p:grpSpPr bwMode="auto">
            <a:xfrm>
              <a:off x="0" y="678733"/>
              <a:ext cx="771176" cy="347209"/>
              <a:chOff x="0" y="537328"/>
              <a:chExt cx="771176" cy="347209"/>
            </a:xfrm>
          </p:grpSpPr>
          <p:sp>
            <p:nvSpPr>
              <p:cNvPr id="60" name="矩形 59"/>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61" name="矩形 60"/>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59" name="文本框 21"/>
            <p:cNvSpPr txBox="1">
              <a:spLocks noChangeArrowheads="1"/>
            </p:cNvSpPr>
            <p:nvPr/>
          </p:nvSpPr>
          <p:spPr bwMode="auto">
            <a:xfrm>
              <a:off x="771661" y="623478"/>
              <a:ext cx="3802766" cy="459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重点回顾：二力平衡</a:t>
              </a:r>
            </a:p>
          </p:txBody>
        </p:sp>
      </p:grpSp>
      <p:sp>
        <p:nvSpPr>
          <p:cNvPr id="8" name="TextBox 2"/>
          <p:cNvSpPr txBox="1"/>
          <p:nvPr/>
        </p:nvSpPr>
        <p:spPr>
          <a:xfrm>
            <a:off x="1477913" y="1772816"/>
            <a:ext cx="3089007"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rPr>
              <a:t>匀速直线运动状态</a:t>
            </a:r>
          </a:p>
        </p:txBody>
      </p:sp>
      <p:sp>
        <p:nvSpPr>
          <p:cNvPr id="9" name="TextBox 2"/>
          <p:cNvSpPr txBox="1"/>
          <p:nvPr/>
        </p:nvSpPr>
        <p:spPr>
          <a:xfrm>
            <a:off x="2902226" y="3777692"/>
            <a:ext cx="959173"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同一</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0" name="TextBox 2"/>
          <p:cNvSpPr txBox="1"/>
          <p:nvPr/>
        </p:nvSpPr>
        <p:spPr>
          <a:xfrm>
            <a:off x="7176120" y="3777692"/>
            <a:ext cx="1072394"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相等</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1" name="TextBox 2"/>
          <p:cNvSpPr txBox="1"/>
          <p:nvPr/>
        </p:nvSpPr>
        <p:spPr>
          <a:xfrm>
            <a:off x="2639616" y="4344636"/>
            <a:ext cx="1002610"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相反</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12" name="TextBox 2"/>
          <p:cNvSpPr txBox="1"/>
          <p:nvPr/>
        </p:nvSpPr>
        <p:spPr>
          <a:xfrm>
            <a:off x="7373010" y="4433103"/>
            <a:ext cx="1751007" cy="523220"/>
          </a:xfrm>
          <a:prstGeom prst="rect">
            <a:avLst/>
          </a:prstGeom>
          <a:noFill/>
        </p:spPr>
        <p:txBody>
          <a:bodyPr wrap="square" rtlCol="0">
            <a:spAutoFit/>
          </a:bodyPr>
          <a:lstStyle/>
          <a:p>
            <a:r>
              <a:rPr lang="en-US" altLang="zh-CN"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sym typeface="+mn-ea"/>
              </a:rPr>
              <a:t>同一直线</a:t>
            </a:r>
            <a:endParaRPr lang="zh-CN" altLang="en-US" sz="2800" dirty="0">
              <a:solidFill>
                <a:srgbClr val="FF0000"/>
              </a:solidFill>
              <a:latin typeface="微软雅黑" panose="020B0503020204020204" pitchFamily="34" charset="-122"/>
              <a:ea typeface="微软雅黑"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3172479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ppt_x"/>
                                          </p:val>
                                        </p:tav>
                                        <p:tav tm="100000">
                                          <p:val>
                                            <p:strVal val="#ppt_x"/>
                                          </p:val>
                                        </p:tav>
                                      </p:tavLst>
                                    </p:anim>
                                    <p:anim calcmode="lin" valueType="num">
                                      <p:cBhvr additive="base">
                                        <p:cTn id="2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650" name="表格 27649"/>
          <p:cNvGraphicFramePr/>
          <p:nvPr>
            <p:extLst>
              <p:ext uri="{D42A27DB-BD31-4B8C-83A1-F6EECF244321}">
                <p14:modId xmlns:p14="http://schemas.microsoft.com/office/powerpoint/2010/main" val="230998165"/>
              </p:ext>
            </p:extLst>
          </p:nvPr>
        </p:nvGraphicFramePr>
        <p:xfrm>
          <a:off x="1127448" y="1484784"/>
          <a:ext cx="10009112" cy="4848131"/>
        </p:xfrm>
        <a:graphic>
          <a:graphicData uri="http://schemas.openxmlformats.org/drawingml/2006/table">
            <a:tbl>
              <a:tblPr/>
              <a:tblGrid>
                <a:gridCol w="2130186">
                  <a:extLst>
                    <a:ext uri="{9D8B030D-6E8A-4147-A177-3AD203B41FA5}">
                      <a16:colId xmlns:a16="http://schemas.microsoft.com/office/drawing/2014/main" val="20000"/>
                    </a:ext>
                  </a:extLst>
                </a:gridCol>
                <a:gridCol w="3918486">
                  <a:extLst>
                    <a:ext uri="{9D8B030D-6E8A-4147-A177-3AD203B41FA5}">
                      <a16:colId xmlns:a16="http://schemas.microsoft.com/office/drawing/2014/main" val="20001"/>
                    </a:ext>
                  </a:extLst>
                </a:gridCol>
                <a:gridCol w="3960440">
                  <a:extLst>
                    <a:ext uri="{9D8B030D-6E8A-4147-A177-3AD203B41FA5}">
                      <a16:colId xmlns:a16="http://schemas.microsoft.com/office/drawing/2014/main" val="20002"/>
                    </a:ext>
                  </a:extLst>
                </a:gridCol>
              </a:tblGrid>
              <a:tr h="636588">
                <a:tc>
                  <a:txBody>
                    <a:bodyPr/>
                    <a:lstStyle>
                      <a:lvl1pPr marL="342900" lvl="0" indent="-342900" algn="l" rtl="0" fontAlgn="base">
                        <a:spcBef>
                          <a:spcPct val="20000"/>
                        </a:spcBef>
                        <a:spcAft>
                          <a:spcPct val="0"/>
                        </a:spcAft>
                        <a:buChar char="•"/>
                        <a:defRPr sz="2800">
                          <a:solidFill>
                            <a:schemeClr val="tx1"/>
                          </a:solidFill>
                          <a:latin typeface="+mn-lt"/>
                          <a:ea typeface="+mn-ea"/>
                          <a:cs typeface="+mn-cs"/>
                        </a:defRPr>
                      </a:lvl1pPr>
                      <a:lvl2pPr marL="742950" lvl="1" indent="-285750" algn="l" rtl="0" fontAlgn="base">
                        <a:spcBef>
                          <a:spcPct val="20000"/>
                        </a:spcBef>
                        <a:spcAft>
                          <a:spcPct val="0"/>
                        </a:spcAft>
                        <a:buChar char="–"/>
                        <a:defRPr sz="2400">
                          <a:solidFill>
                            <a:schemeClr val="tx1"/>
                          </a:solidFill>
                          <a:latin typeface="+mn-lt"/>
                          <a:ea typeface="+mn-ea"/>
                        </a:defRPr>
                      </a:lvl2pPr>
                      <a:lvl3pPr marL="1143000" lvl="2" indent="-228600" algn="l" rtl="0" fontAlgn="base">
                        <a:spcBef>
                          <a:spcPct val="20000"/>
                        </a:spcBef>
                        <a:spcAft>
                          <a:spcPct val="0"/>
                        </a:spcAft>
                        <a:buChar char="•"/>
                        <a:defRPr sz="2000">
                          <a:solidFill>
                            <a:schemeClr val="tx1"/>
                          </a:solidFill>
                          <a:latin typeface="+mn-lt"/>
                          <a:ea typeface="+mn-ea"/>
                        </a:defRPr>
                      </a:lvl3pPr>
                      <a:lvl4pPr marL="1600200" lvl="3" indent="-228600" algn="l" rtl="0" fontAlgn="base">
                        <a:spcBef>
                          <a:spcPct val="20000"/>
                        </a:spcBef>
                        <a:spcAft>
                          <a:spcPct val="0"/>
                        </a:spcAft>
                        <a:buChar char="–"/>
                        <a:defRPr sz="1800">
                          <a:solidFill>
                            <a:schemeClr val="tx1"/>
                          </a:solidFill>
                          <a:latin typeface="+mn-lt"/>
                          <a:ea typeface="+mn-ea"/>
                        </a:defRPr>
                      </a:lvl4pPr>
                      <a:lvl5pPr marL="2057400" lvl="4" indent="-228600" algn="l" rtl="0" fontAlgn="base">
                        <a:spcBef>
                          <a:spcPct val="20000"/>
                        </a:spcBef>
                        <a:spcAft>
                          <a:spcPct val="0"/>
                        </a:spcAft>
                        <a:buChar char="»"/>
                        <a:defRPr sz="1800">
                          <a:solidFill>
                            <a:schemeClr val="tx1"/>
                          </a:solidFill>
                          <a:latin typeface="+mn-lt"/>
                          <a:ea typeface="+mn-ea"/>
                        </a:defRPr>
                      </a:lvl5pPr>
                    </a:lstStyle>
                    <a:p>
                      <a:pPr marL="0" lvl="0" indent="0" algn="ctr" eaLnBrk="1" hangingPunct="1">
                        <a:buNone/>
                      </a:pPr>
                      <a:endParaRPr lang="zh-CN" altLang="zh-CN" sz="2800" dirty="0">
                        <a:solidFill>
                          <a:srgbClr val="FF0000"/>
                        </a:solidFill>
                        <a:latin typeface="微软雅黑" pitchFamily="34" charset="-122"/>
                        <a:ea typeface="微软雅黑" pitchFamily="34" charset="-122"/>
                      </a:endParaRPr>
                    </a:p>
                  </a:txBody>
                  <a:tcPr marL="0" marR="0" marT="0" marB="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tc>
                  <a:txBody>
                    <a:bodyPr/>
                    <a:lstStyle>
                      <a:lvl1pPr marL="342900" lvl="0" indent="-342900" algn="l" rtl="0" fontAlgn="base">
                        <a:spcBef>
                          <a:spcPct val="20000"/>
                        </a:spcBef>
                        <a:spcAft>
                          <a:spcPct val="0"/>
                        </a:spcAft>
                        <a:buChar char="•"/>
                        <a:defRPr sz="2800">
                          <a:solidFill>
                            <a:schemeClr val="tx1"/>
                          </a:solidFill>
                          <a:latin typeface="+mn-lt"/>
                          <a:ea typeface="+mn-ea"/>
                          <a:cs typeface="+mn-cs"/>
                        </a:defRPr>
                      </a:lvl1pPr>
                      <a:lvl2pPr marL="742950" lvl="1" indent="-285750" algn="l" rtl="0" fontAlgn="base">
                        <a:spcBef>
                          <a:spcPct val="20000"/>
                        </a:spcBef>
                        <a:spcAft>
                          <a:spcPct val="0"/>
                        </a:spcAft>
                        <a:buChar char="–"/>
                        <a:defRPr sz="2400">
                          <a:solidFill>
                            <a:schemeClr val="tx1"/>
                          </a:solidFill>
                          <a:latin typeface="+mn-lt"/>
                          <a:ea typeface="+mn-ea"/>
                        </a:defRPr>
                      </a:lvl2pPr>
                      <a:lvl3pPr marL="1143000" lvl="2" indent="-228600" algn="l" rtl="0" fontAlgn="base">
                        <a:spcBef>
                          <a:spcPct val="20000"/>
                        </a:spcBef>
                        <a:spcAft>
                          <a:spcPct val="0"/>
                        </a:spcAft>
                        <a:buChar char="•"/>
                        <a:defRPr sz="2000">
                          <a:solidFill>
                            <a:schemeClr val="tx1"/>
                          </a:solidFill>
                          <a:latin typeface="+mn-lt"/>
                          <a:ea typeface="+mn-ea"/>
                        </a:defRPr>
                      </a:lvl3pPr>
                      <a:lvl4pPr marL="1600200" lvl="3" indent="-228600" algn="l" rtl="0" fontAlgn="base">
                        <a:spcBef>
                          <a:spcPct val="20000"/>
                        </a:spcBef>
                        <a:spcAft>
                          <a:spcPct val="0"/>
                        </a:spcAft>
                        <a:buChar char="–"/>
                        <a:defRPr sz="1800">
                          <a:solidFill>
                            <a:schemeClr val="tx1"/>
                          </a:solidFill>
                          <a:latin typeface="+mn-lt"/>
                          <a:ea typeface="+mn-ea"/>
                        </a:defRPr>
                      </a:lvl4pPr>
                      <a:lvl5pPr marL="2057400" lvl="4" indent="-228600" algn="l" rtl="0" fontAlgn="base">
                        <a:spcBef>
                          <a:spcPct val="20000"/>
                        </a:spcBef>
                        <a:spcAft>
                          <a:spcPct val="0"/>
                        </a:spcAft>
                        <a:buChar char="»"/>
                        <a:defRPr sz="1800">
                          <a:solidFill>
                            <a:schemeClr val="tx1"/>
                          </a:solidFill>
                          <a:latin typeface="+mn-lt"/>
                          <a:ea typeface="+mn-ea"/>
                        </a:defRPr>
                      </a:lvl5pPr>
                    </a:lstStyle>
                    <a:p>
                      <a:pPr marL="0" lvl="0" indent="0" algn="ctr" eaLnBrk="1" hangingPunct="1">
                        <a:buNone/>
                      </a:pPr>
                      <a:r>
                        <a:rPr lang="zh-CN" altLang="en-US" sz="2800" dirty="0">
                          <a:solidFill>
                            <a:schemeClr val="bg1"/>
                          </a:solidFill>
                          <a:latin typeface="微软雅黑" pitchFamily="34" charset="-122"/>
                          <a:ea typeface="微软雅黑" pitchFamily="34" charset="-122"/>
                        </a:rPr>
                        <a:t>相互作用力</a:t>
                      </a:r>
                    </a:p>
                  </a:txBody>
                  <a:tcPr marL="0" marR="0" marT="0" marB="0" anchor="ctr" anchorCtr="1">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tc>
                  <a:txBody>
                    <a:bodyPr/>
                    <a:lstStyle>
                      <a:lvl1pPr marL="342900" lvl="0" indent="-342900" algn="l" rtl="0" fontAlgn="base">
                        <a:spcBef>
                          <a:spcPct val="20000"/>
                        </a:spcBef>
                        <a:spcAft>
                          <a:spcPct val="0"/>
                        </a:spcAft>
                        <a:buChar char="•"/>
                        <a:defRPr sz="2800">
                          <a:solidFill>
                            <a:schemeClr val="tx1"/>
                          </a:solidFill>
                          <a:latin typeface="+mn-lt"/>
                          <a:ea typeface="+mn-ea"/>
                          <a:cs typeface="+mn-cs"/>
                        </a:defRPr>
                      </a:lvl1pPr>
                      <a:lvl2pPr marL="742950" lvl="1" indent="-285750" algn="l" rtl="0" fontAlgn="base">
                        <a:spcBef>
                          <a:spcPct val="20000"/>
                        </a:spcBef>
                        <a:spcAft>
                          <a:spcPct val="0"/>
                        </a:spcAft>
                        <a:buChar char="–"/>
                        <a:defRPr sz="2400">
                          <a:solidFill>
                            <a:schemeClr val="tx1"/>
                          </a:solidFill>
                          <a:latin typeface="+mn-lt"/>
                          <a:ea typeface="+mn-ea"/>
                        </a:defRPr>
                      </a:lvl2pPr>
                      <a:lvl3pPr marL="1143000" lvl="2" indent="-228600" algn="l" rtl="0" fontAlgn="base">
                        <a:spcBef>
                          <a:spcPct val="20000"/>
                        </a:spcBef>
                        <a:spcAft>
                          <a:spcPct val="0"/>
                        </a:spcAft>
                        <a:buChar char="•"/>
                        <a:defRPr sz="2000">
                          <a:solidFill>
                            <a:schemeClr val="tx1"/>
                          </a:solidFill>
                          <a:latin typeface="+mn-lt"/>
                          <a:ea typeface="+mn-ea"/>
                        </a:defRPr>
                      </a:lvl3pPr>
                      <a:lvl4pPr marL="1600200" lvl="3" indent="-228600" algn="l" rtl="0" fontAlgn="base">
                        <a:spcBef>
                          <a:spcPct val="20000"/>
                        </a:spcBef>
                        <a:spcAft>
                          <a:spcPct val="0"/>
                        </a:spcAft>
                        <a:buChar char="–"/>
                        <a:defRPr sz="1800">
                          <a:solidFill>
                            <a:schemeClr val="tx1"/>
                          </a:solidFill>
                          <a:latin typeface="+mn-lt"/>
                          <a:ea typeface="+mn-ea"/>
                        </a:defRPr>
                      </a:lvl4pPr>
                      <a:lvl5pPr marL="2057400" lvl="4" indent="-228600" algn="l" rtl="0" fontAlgn="base">
                        <a:spcBef>
                          <a:spcPct val="20000"/>
                        </a:spcBef>
                        <a:spcAft>
                          <a:spcPct val="0"/>
                        </a:spcAft>
                        <a:buChar char="»"/>
                        <a:defRPr sz="1800">
                          <a:solidFill>
                            <a:schemeClr val="tx1"/>
                          </a:solidFill>
                          <a:latin typeface="+mn-lt"/>
                          <a:ea typeface="+mn-ea"/>
                        </a:defRPr>
                      </a:lvl5pPr>
                    </a:lstStyle>
                    <a:p>
                      <a:pPr marL="0" lvl="0" indent="0" algn="ctr" eaLnBrk="1" hangingPunct="1">
                        <a:buNone/>
                      </a:pPr>
                      <a:r>
                        <a:rPr lang="zh-CN" altLang="en-US" sz="2800" dirty="0">
                          <a:solidFill>
                            <a:schemeClr val="bg1"/>
                          </a:solidFill>
                          <a:latin typeface="微软雅黑" pitchFamily="34" charset="-122"/>
                          <a:ea typeface="微软雅黑" pitchFamily="34" charset="-122"/>
                        </a:rPr>
                        <a:t>平衡力</a:t>
                      </a:r>
                    </a:p>
                  </a:txBody>
                  <a:tcPr marL="0" marR="0" marT="0" marB="0" anchor="ctr" anchorCtr="1">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extLst>
                  <a:ext uri="{0D108BD9-81ED-4DB2-BD59-A6C34878D82A}">
                    <a16:rowId xmlns:a16="http://schemas.microsoft.com/office/drawing/2014/main" val="10000"/>
                  </a:ext>
                </a:extLst>
              </a:tr>
              <a:tr h="159566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2800" dirty="0">
                          <a:solidFill>
                            <a:schemeClr val="bg1"/>
                          </a:solidFill>
                          <a:latin typeface="微软雅黑" pitchFamily="34" charset="-122"/>
                          <a:ea typeface="微软雅黑" pitchFamily="34" charset="-122"/>
                        </a:rPr>
                        <a:t>示例</a:t>
                      </a:r>
                    </a:p>
                  </a:txBody>
                  <a:tcPr marL="0" marR="0" marT="0" marB="0" anchor="ctr" anchorCtr="1">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tc>
                  <a:txBody>
                    <a:bodyPr/>
                    <a:lstStyle/>
                    <a:p>
                      <a:pPr marL="0" lvl="0" indent="0" algn="ctr" eaLnBrk="1" hangingPunct="1">
                        <a:buNone/>
                      </a:pPr>
                      <a:endParaRPr lang="zh-CN" altLang="zh-CN" sz="2800" dirty="0">
                        <a:solidFill>
                          <a:srgbClr val="FF0000"/>
                        </a:solidFill>
                        <a:latin typeface="微软雅黑" pitchFamily="34" charset="-122"/>
                        <a:ea typeface="微软雅黑" pitchFamily="34" charset="-122"/>
                      </a:endParaRPr>
                    </a:p>
                  </a:txBody>
                  <a:tcPr marL="0" marR="0" marT="0" marB="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p>
                      <a:pPr marL="0" lvl="0" indent="0" algn="ctr" eaLnBrk="1" hangingPunct="1">
                        <a:buNone/>
                      </a:pPr>
                      <a:endParaRPr lang="zh-CN" altLang="zh-CN" sz="2800" dirty="0">
                        <a:solidFill>
                          <a:srgbClr val="FF0000"/>
                        </a:solidFill>
                        <a:latin typeface="微软雅黑" pitchFamily="34" charset="-122"/>
                        <a:ea typeface="微软雅黑" pitchFamily="34" charset="-122"/>
                      </a:endParaRPr>
                    </a:p>
                  </a:txBody>
                  <a:tcPr marL="0" marR="0" marT="0" marB="0">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120775">
                <a:tc>
                  <a:txBody>
                    <a:bodyPr/>
                    <a:lstStyle>
                      <a:lvl1pPr marL="342900" lvl="0" indent="-342900" algn="l" rtl="0" fontAlgn="base">
                        <a:spcBef>
                          <a:spcPct val="20000"/>
                        </a:spcBef>
                        <a:spcAft>
                          <a:spcPct val="0"/>
                        </a:spcAft>
                        <a:buChar char="•"/>
                        <a:defRPr sz="2800">
                          <a:solidFill>
                            <a:schemeClr val="tx1"/>
                          </a:solidFill>
                          <a:latin typeface="+mn-lt"/>
                          <a:ea typeface="+mn-ea"/>
                          <a:cs typeface="+mn-cs"/>
                        </a:defRPr>
                      </a:lvl1pPr>
                      <a:lvl2pPr marL="742950" lvl="1" indent="-285750" algn="l" rtl="0" fontAlgn="base">
                        <a:spcBef>
                          <a:spcPct val="20000"/>
                        </a:spcBef>
                        <a:spcAft>
                          <a:spcPct val="0"/>
                        </a:spcAft>
                        <a:buChar char="–"/>
                        <a:defRPr sz="2400">
                          <a:solidFill>
                            <a:schemeClr val="tx1"/>
                          </a:solidFill>
                          <a:latin typeface="+mn-lt"/>
                          <a:ea typeface="+mn-ea"/>
                        </a:defRPr>
                      </a:lvl2pPr>
                      <a:lvl3pPr marL="1143000" lvl="2" indent="-228600" algn="l" rtl="0" fontAlgn="base">
                        <a:spcBef>
                          <a:spcPct val="20000"/>
                        </a:spcBef>
                        <a:spcAft>
                          <a:spcPct val="0"/>
                        </a:spcAft>
                        <a:buChar char="•"/>
                        <a:defRPr sz="2000">
                          <a:solidFill>
                            <a:schemeClr val="tx1"/>
                          </a:solidFill>
                          <a:latin typeface="+mn-lt"/>
                          <a:ea typeface="+mn-ea"/>
                        </a:defRPr>
                      </a:lvl3pPr>
                      <a:lvl4pPr marL="1600200" lvl="3" indent="-228600" algn="l" rtl="0" fontAlgn="base">
                        <a:spcBef>
                          <a:spcPct val="20000"/>
                        </a:spcBef>
                        <a:spcAft>
                          <a:spcPct val="0"/>
                        </a:spcAft>
                        <a:buChar char="–"/>
                        <a:defRPr sz="1800">
                          <a:solidFill>
                            <a:schemeClr val="tx1"/>
                          </a:solidFill>
                          <a:latin typeface="+mn-lt"/>
                          <a:ea typeface="+mn-ea"/>
                        </a:defRPr>
                      </a:lvl4pPr>
                      <a:lvl5pPr marL="2057400" lvl="4" indent="-228600" algn="l" rtl="0" fontAlgn="base">
                        <a:spcBef>
                          <a:spcPct val="20000"/>
                        </a:spcBef>
                        <a:spcAft>
                          <a:spcPct val="0"/>
                        </a:spcAft>
                        <a:buChar char="»"/>
                        <a:defRPr sz="1800">
                          <a:solidFill>
                            <a:schemeClr val="tx1"/>
                          </a:solidFill>
                          <a:latin typeface="+mn-lt"/>
                          <a:ea typeface="+mn-ea"/>
                        </a:defRPr>
                      </a:lvl5pPr>
                    </a:lstStyle>
                    <a:p>
                      <a:pPr marL="0" lvl="0" indent="0" algn="ctr" eaLnBrk="1" hangingPunct="1">
                        <a:buNone/>
                      </a:pPr>
                      <a:r>
                        <a:rPr lang="zh-CN" altLang="en-US" sz="2800" dirty="0">
                          <a:solidFill>
                            <a:schemeClr val="bg1"/>
                          </a:solidFill>
                          <a:latin typeface="微软雅黑" pitchFamily="34" charset="-122"/>
                          <a:ea typeface="微软雅黑" pitchFamily="34" charset="-122"/>
                        </a:rPr>
                        <a:t>受力物体</a:t>
                      </a:r>
                    </a:p>
                  </a:txBody>
                  <a:tcPr marL="0" marR="0" marT="0" marB="0" anchor="ctr" anchorCtr="1">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tc>
                  <a:txBody>
                    <a:bodyPr/>
                    <a:lstStyle>
                      <a:lvl1pPr marL="342900" lvl="0" indent="-342900" algn="l" rtl="0" fontAlgn="base">
                        <a:spcBef>
                          <a:spcPct val="20000"/>
                        </a:spcBef>
                        <a:spcAft>
                          <a:spcPct val="0"/>
                        </a:spcAft>
                        <a:buChar char="•"/>
                        <a:defRPr sz="2800">
                          <a:solidFill>
                            <a:schemeClr val="tx1"/>
                          </a:solidFill>
                          <a:latin typeface="+mn-lt"/>
                          <a:ea typeface="+mn-ea"/>
                          <a:cs typeface="+mn-cs"/>
                        </a:defRPr>
                      </a:lvl1pPr>
                      <a:lvl2pPr marL="742950" lvl="1" indent="-285750" algn="l" rtl="0" fontAlgn="base">
                        <a:spcBef>
                          <a:spcPct val="20000"/>
                        </a:spcBef>
                        <a:spcAft>
                          <a:spcPct val="0"/>
                        </a:spcAft>
                        <a:buChar char="–"/>
                        <a:defRPr sz="2400">
                          <a:solidFill>
                            <a:schemeClr val="tx1"/>
                          </a:solidFill>
                          <a:latin typeface="+mn-lt"/>
                          <a:ea typeface="+mn-ea"/>
                        </a:defRPr>
                      </a:lvl2pPr>
                      <a:lvl3pPr marL="1143000" lvl="2" indent="-228600" algn="l" rtl="0" fontAlgn="base">
                        <a:spcBef>
                          <a:spcPct val="20000"/>
                        </a:spcBef>
                        <a:spcAft>
                          <a:spcPct val="0"/>
                        </a:spcAft>
                        <a:buChar char="•"/>
                        <a:defRPr sz="2000">
                          <a:solidFill>
                            <a:schemeClr val="tx1"/>
                          </a:solidFill>
                          <a:latin typeface="+mn-lt"/>
                          <a:ea typeface="+mn-ea"/>
                        </a:defRPr>
                      </a:lvl3pPr>
                      <a:lvl4pPr marL="1600200" lvl="3" indent="-228600" algn="l" rtl="0" fontAlgn="base">
                        <a:spcBef>
                          <a:spcPct val="20000"/>
                        </a:spcBef>
                        <a:spcAft>
                          <a:spcPct val="0"/>
                        </a:spcAft>
                        <a:buChar char="–"/>
                        <a:defRPr sz="1800">
                          <a:solidFill>
                            <a:schemeClr val="tx1"/>
                          </a:solidFill>
                          <a:latin typeface="+mn-lt"/>
                          <a:ea typeface="+mn-ea"/>
                        </a:defRPr>
                      </a:lvl4pPr>
                      <a:lvl5pPr marL="2057400" lvl="4" indent="-228600" algn="l" rtl="0" fontAlgn="base">
                        <a:spcBef>
                          <a:spcPct val="20000"/>
                        </a:spcBef>
                        <a:spcAft>
                          <a:spcPct val="0"/>
                        </a:spcAft>
                        <a:buChar char="»"/>
                        <a:defRPr sz="1800">
                          <a:solidFill>
                            <a:schemeClr val="tx1"/>
                          </a:solidFill>
                          <a:latin typeface="+mn-lt"/>
                          <a:ea typeface="+mn-ea"/>
                        </a:defRPr>
                      </a:lvl5pPr>
                    </a:lstStyle>
                    <a:p>
                      <a:pPr marL="0" indent="0" algn="ctr" eaLnBrk="1" hangingPunct="1">
                        <a:buNone/>
                      </a:pPr>
                      <a:r>
                        <a:rPr lang="zh-CN" altLang="en-US" sz="2600" dirty="0">
                          <a:latin typeface="微软雅黑" pitchFamily="34" charset="-122"/>
                          <a:ea typeface="微软雅黑" pitchFamily="34" charset="-122"/>
                        </a:rPr>
                        <a:t>作用在</a:t>
                      </a:r>
                      <a:r>
                        <a:rPr lang="zh-CN" altLang="en-US" sz="2600" dirty="0">
                          <a:solidFill>
                            <a:srgbClr val="F8081F"/>
                          </a:solidFill>
                          <a:latin typeface="微软雅黑" pitchFamily="34" charset="-122"/>
                          <a:ea typeface="微软雅黑" pitchFamily="34" charset="-122"/>
                        </a:rPr>
                        <a:t>不同的两个物体</a:t>
                      </a:r>
                      <a:r>
                        <a:rPr lang="zh-CN" altLang="en-US" sz="2600" dirty="0">
                          <a:latin typeface="微软雅黑" pitchFamily="34" charset="-122"/>
                          <a:ea typeface="微软雅黑" pitchFamily="34" charset="-122"/>
                        </a:rPr>
                        <a:t>上</a:t>
                      </a:r>
                    </a:p>
                  </a:txBody>
                  <a:tcPr marL="0" marR="0" marT="0" marB="0" anchor="ctr" anchorCtr="1">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marL="342900" lvl="0" indent="-342900" algn="l" rtl="0" fontAlgn="base">
                        <a:spcBef>
                          <a:spcPct val="20000"/>
                        </a:spcBef>
                        <a:spcAft>
                          <a:spcPct val="0"/>
                        </a:spcAft>
                        <a:buChar char="•"/>
                        <a:defRPr sz="2800">
                          <a:solidFill>
                            <a:schemeClr val="tx1"/>
                          </a:solidFill>
                          <a:latin typeface="+mn-lt"/>
                          <a:ea typeface="+mn-ea"/>
                          <a:cs typeface="+mn-cs"/>
                        </a:defRPr>
                      </a:lvl1pPr>
                      <a:lvl2pPr marL="742950" lvl="1" indent="-285750" algn="l" rtl="0" fontAlgn="base">
                        <a:spcBef>
                          <a:spcPct val="20000"/>
                        </a:spcBef>
                        <a:spcAft>
                          <a:spcPct val="0"/>
                        </a:spcAft>
                        <a:buChar char="–"/>
                        <a:defRPr sz="2400">
                          <a:solidFill>
                            <a:schemeClr val="tx1"/>
                          </a:solidFill>
                          <a:latin typeface="+mn-lt"/>
                          <a:ea typeface="+mn-ea"/>
                        </a:defRPr>
                      </a:lvl2pPr>
                      <a:lvl3pPr marL="1143000" lvl="2" indent="-228600" algn="l" rtl="0" fontAlgn="base">
                        <a:spcBef>
                          <a:spcPct val="20000"/>
                        </a:spcBef>
                        <a:spcAft>
                          <a:spcPct val="0"/>
                        </a:spcAft>
                        <a:buChar char="•"/>
                        <a:defRPr sz="2000">
                          <a:solidFill>
                            <a:schemeClr val="tx1"/>
                          </a:solidFill>
                          <a:latin typeface="+mn-lt"/>
                          <a:ea typeface="+mn-ea"/>
                        </a:defRPr>
                      </a:lvl3pPr>
                      <a:lvl4pPr marL="1600200" lvl="3" indent="-228600" algn="l" rtl="0" fontAlgn="base">
                        <a:spcBef>
                          <a:spcPct val="20000"/>
                        </a:spcBef>
                        <a:spcAft>
                          <a:spcPct val="0"/>
                        </a:spcAft>
                        <a:buChar char="–"/>
                        <a:defRPr sz="1800">
                          <a:solidFill>
                            <a:schemeClr val="tx1"/>
                          </a:solidFill>
                          <a:latin typeface="+mn-lt"/>
                          <a:ea typeface="+mn-ea"/>
                        </a:defRPr>
                      </a:lvl4pPr>
                      <a:lvl5pPr marL="2057400" lvl="4" indent="-228600" algn="l" rtl="0" fontAlgn="base">
                        <a:spcBef>
                          <a:spcPct val="20000"/>
                        </a:spcBef>
                        <a:spcAft>
                          <a:spcPct val="0"/>
                        </a:spcAft>
                        <a:buChar char="»"/>
                        <a:defRPr sz="1800">
                          <a:solidFill>
                            <a:schemeClr val="tx1"/>
                          </a:solidFill>
                          <a:latin typeface="+mn-lt"/>
                          <a:ea typeface="+mn-ea"/>
                        </a:defRPr>
                      </a:lvl5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lang="zh-CN" altLang="en-US" sz="2600" dirty="0">
                          <a:latin typeface="微软雅黑" pitchFamily="34" charset="-122"/>
                          <a:ea typeface="微软雅黑" pitchFamily="34" charset="-122"/>
                        </a:rPr>
                        <a:t>作用在</a:t>
                      </a:r>
                      <a:r>
                        <a:rPr lang="zh-CN" altLang="en-US" sz="2600" dirty="0">
                          <a:solidFill>
                            <a:srgbClr val="F8081F"/>
                          </a:solidFill>
                          <a:latin typeface="微软雅黑" pitchFamily="34" charset="-122"/>
                          <a:ea typeface="微软雅黑" pitchFamily="34" charset="-122"/>
                        </a:rPr>
                        <a:t>同一物体</a:t>
                      </a:r>
                      <a:r>
                        <a:rPr lang="zh-CN" altLang="en-US" sz="2600" dirty="0">
                          <a:latin typeface="微软雅黑" pitchFamily="34" charset="-122"/>
                          <a:ea typeface="微软雅黑" pitchFamily="34" charset="-122"/>
                        </a:rPr>
                        <a:t>上</a:t>
                      </a:r>
                    </a:p>
                  </a:txBody>
                  <a:tcPr marL="0" marR="0" marT="0" marB="0" anchor="ctr" anchorCtr="1">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1393825">
                <a:tc>
                  <a:txBody>
                    <a:bodyPr/>
                    <a:lstStyle>
                      <a:lvl1pPr marL="342900" lvl="0" indent="-342900" algn="l" rtl="0" fontAlgn="base">
                        <a:spcBef>
                          <a:spcPct val="20000"/>
                        </a:spcBef>
                        <a:spcAft>
                          <a:spcPct val="0"/>
                        </a:spcAft>
                        <a:buChar char="•"/>
                        <a:defRPr sz="2800">
                          <a:solidFill>
                            <a:schemeClr val="tx1"/>
                          </a:solidFill>
                          <a:latin typeface="+mn-lt"/>
                          <a:ea typeface="+mn-ea"/>
                          <a:cs typeface="+mn-cs"/>
                        </a:defRPr>
                      </a:lvl1pPr>
                      <a:lvl2pPr marL="742950" lvl="1" indent="-285750" algn="l" rtl="0" fontAlgn="base">
                        <a:spcBef>
                          <a:spcPct val="20000"/>
                        </a:spcBef>
                        <a:spcAft>
                          <a:spcPct val="0"/>
                        </a:spcAft>
                        <a:buChar char="–"/>
                        <a:defRPr sz="2400">
                          <a:solidFill>
                            <a:schemeClr val="tx1"/>
                          </a:solidFill>
                          <a:latin typeface="+mn-lt"/>
                          <a:ea typeface="+mn-ea"/>
                        </a:defRPr>
                      </a:lvl2pPr>
                      <a:lvl3pPr marL="1143000" lvl="2" indent="-228600" algn="l" rtl="0" fontAlgn="base">
                        <a:spcBef>
                          <a:spcPct val="20000"/>
                        </a:spcBef>
                        <a:spcAft>
                          <a:spcPct val="0"/>
                        </a:spcAft>
                        <a:buChar char="•"/>
                        <a:defRPr sz="2000">
                          <a:solidFill>
                            <a:schemeClr val="tx1"/>
                          </a:solidFill>
                          <a:latin typeface="+mn-lt"/>
                          <a:ea typeface="+mn-ea"/>
                        </a:defRPr>
                      </a:lvl3pPr>
                      <a:lvl4pPr marL="1600200" lvl="3" indent="-228600" algn="l" rtl="0" fontAlgn="base">
                        <a:spcBef>
                          <a:spcPct val="20000"/>
                        </a:spcBef>
                        <a:spcAft>
                          <a:spcPct val="0"/>
                        </a:spcAft>
                        <a:buChar char="–"/>
                        <a:defRPr sz="1800">
                          <a:solidFill>
                            <a:schemeClr val="tx1"/>
                          </a:solidFill>
                          <a:latin typeface="+mn-lt"/>
                          <a:ea typeface="+mn-ea"/>
                        </a:defRPr>
                      </a:lvl4pPr>
                      <a:lvl5pPr marL="2057400" lvl="4" indent="-228600" algn="l" rtl="0" fontAlgn="base">
                        <a:spcBef>
                          <a:spcPct val="20000"/>
                        </a:spcBef>
                        <a:spcAft>
                          <a:spcPct val="0"/>
                        </a:spcAft>
                        <a:buChar char="»"/>
                        <a:defRPr sz="1800">
                          <a:solidFill>
                            <a:schemeClr val="tx1"/>
                          </a:solidFill>
                          <a:latin typeface="+mn-lt"/>
                          <a:ea typeface="+mn-ea"/>
                        </a:defRPr>
                      </a:lvl5pPr>
                    </a:lstStyle>
                    <a:p>
                      <a:pPr marL="0" lvl="0" indent="0" algn="ctr" eaLnBrk="1" hangingPunct="1">
                        <a:buNone/>
                      </a:pPr>
                      <a:r>
                        <a:rPr lang="zh-CN" altLang="en-US" sz="2800" dirty="0">
                          <a:solidFill>
                            <a:schemeClr val="bg1"/>
                          </a:solidFill>
                          <a:latin typeface="微软雅黑" pitchFamily="34" charset="-122"/>
                          <a:ea typeface="微软雅黑" pitchFamily="34" charset="-122"/>
                        </a:rPr>
                        <a:t>力的变化</a:t>
                      </a:r>
                    </a:p>
                  </a:txBody>
                  <a:tcPr marL="0" marR="0" marT="0" marB="0" anchor="ctr" anchorCtr="1">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solidFill>
                      <a:srgbClr val="008080"/>
                    </a:solidFill>
                  </a:tcPr>
                </a:tc>
                <a:tc>
                  <a:txBody>
                    <a:bodyPr/>
                    <a:lstStyle>
                      <a:lvl1pPr marL="342900" lvl="0" indent="-342900" algn="l" rtl="0" fontAlgn="base">
                        <a:spcBef>
                          <a:spcPct val="20000"/>
                        </a:spcBef>
                        <a:spcAft>
                          <a:spcPct val="0"/>
                        </a:spcAft>
                        <a:buChar char="•"/>
                        <a:defRPr sz="2800">
                          <a:solidFill>
                            <a:schemeClr val="tx1"/>
                          </a:solidFill>
                          <a:latin typeface="+mn-lt"/>
                          <a:ea typeface="+mn-ea"/>
                          <a:cs typeface="+mn-cs"/>
                        </a:defRPr>
                      </a:lvl1pPr>
                      <a:lvl2pPr marL="742950" lvl="1" indent="-285750" algn="l" rtl="0" fontAlgn="base">
                        <a:spcBef>
                          <a:spcPct val="20000"/>
                        </a:spcBef>
                        <a:spcAft>
                          <a:spcPct val="0"/>
                        </a:spcAft>
                        <a:buChar char="–"/>
                        <a:defRPr sz="2400">
                          <a:solidFill>
                            <a:schemeClr val="tx1"/>
                          </a:solidFill>
                          <a:latin typeface="+mn-lt"/>
                          <a:ea typeface="+mn-ea"/>
                        </a:defRPr>
                      </a:lvl2pPr>
                      <a:lvl3pPr marL="1143000" lvl="2" indent="-228600" algn="l" rtl="0" fontAlgn="base">
                        <a:spcBef>
                          <a:spcPct val="20000"/>
                        </a:spcBef>
                        <a:spcAft>
                          <a:spcPct val="0"/>
                        </a:spcAft>
                        <a:buChar char="•"/>
                        <a:defRPr sz="2000">
                          <a:solidFill>
                            <a:schemeClr val="tx1"/>
                          </a:solidFill>
                          <a:latin typeface="+mn-lt"/>
                          <a:ea typeface="+mn-ea"/>
                        </a:defRPr>
                      </a:lvl3pPr>
                      <a:lvl4pPr marL="1600200" lvl="3" indent="-228600" algn="l" rtl="0" fontAlgn="base">
                        <a:spcBef>
                          <a:spcPct val="20000"/>
                        </a:spcBef>
                        <a:spcAft>
                          <a:spcPct val="0"/>
                        </a:spcAft>
                        <a:buChar char="–"/>
                        <a:defRPr sz="1800">
                          <a:solidFill>
                            <a:schemeClr val="tx1"/>
                          </a:solidFill>
                          <a:latin typeface="+mn-lt"/>
                          <a:ea typeface="+mn-ea"/>
                        </a:defRPr>
                      </a:lvl4pPr>
                      <a:lvl5pPr marL="2057400" lvl="4" indent="-228600" algn="l" rtl="0" fontAlgn="base">
                        <a:spcBef>
                          <a:spcPct val="20000"/>
                        </a:spcBef>
                        <a:spcAft>
                          <a:spcPct val="0"/>
                        </a:spcAft>
                        <a:buChar char="»"/>
                        <a:defRPr sz="1800">
                          <a:solidFill>
                            <a:schemeClr val="tx1"/>
                          </a:solidFill>
                          <a:latin typeface="+mn-lt"/>
                          <a:ea typeface="+mn-ea"/>
                        </a:defRPr>
                      </a:lvl5pPr>
                    </a:lstStyle>
                    <a:p>
                      <a:pPr marL="0" indent="0" algn="ctr" eaLnBrk="1" hangingPunct="1">
                        <a:lnSpc>
                          <a:spcPct val="130000"/>
                        </a:lnSpc>
                        <a:spcBef>
                          <a:spcPts val="0"/>
                        </a:spcBef>
                        <a:buNone/>
                      </a:pPr>
                      <a:r>
                        <a:rPr lang="zh-CN" altLang="en-US" sz="2600" dirty="0">
                          <a:latin typeface="微软雅黑" pitchFamily="34" charset="-122"/>
                          <a:ea typeface="微软雅黑" pitchFamily="34" charset="-122"/>
                        </a:rPr>
                        <a:t>同时产生、同时变化、同时消失</a:t>
                      </a:r>
                    </a:p>
                  </a:txBody>
                  <a:tcPr marL="0" marR="0" marT="0" marB="0" anchor="ctr" anchorCtr="1">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tc>
                  <a:txBody>
                    <a:bodyPr/>
                    <a:lstStyle>
                      <a:lvl1pPr marL="342900" lvl="0" indent="-342900" algn="l" rtl="0" fontAlgn="base">
                        <a:spcBef>
                          <a:spcPct val="20000"/>
                        </a:spcBef>
                        <a:spcAft>
                          <a:spcPct val="0"/>
                        </a:spcAft>
                        <a:buChar char="•"/>
                        <a:defRPr sz="2800">
                          <a:solidFill>
                            <a:schemeClr val="tx1"/>
                          </a:solidFill>
                          <a:latin typeface="+mn-lt"/>
                          <a:ea typeface="+mn-ea"/>
                          <a:cs typeface="+mn-cs"/>
                        </a:defRPr>
                      </a:lvl1pPr>
                      <a:lvl2pPr marL="742950" lvl="1" indent="-285750" algn="l" rtl="0" fontAlgn="base">
                        <a:spcBef>
                          <a:spcPct val="20000"/>
                        </a:spcBef>
                        <a:spcAft>
                          <a:spcPct val="0"/>
                        </a:spcAft>
                        <a:buChar char="–"/>
                        <a:defRPr sz="2400">
                          <a:solidFill>
                            <a:schemeClr val="tx1"/>
                          </a:solidFill>
                          <a:latin typeface="+mn-lt"/>
                          <a:ea typeface="+mn-ea"/>
                        </a:defRPr>
                      </a:lvl2pPr>
                      <a:lvl3pPr marL="1143000" lvl="2" indent="-228600" algn="l" rtl="0" fontAlgn="base">
                        <a:spcBef>
                          <a:spcPct val="20000"/>
                        </a:spcBef>
                        <a:spcAft>
                          <a:spcPct val="0"/>
                        </a:spcAft>
                        <a:buChar char="•"/>
                        <a:defRPr sz="2000">
                          <a:solidFill>
                            <a:schemeClr val="tx1"/>
                          </a:solidFill>
                          <a:latin typeface="+mn-lt"/>
                          <a:ea typeface="+mn-ea"/>
                        </a:defRPr>
                      </a:lvl3pPr>
                      <a:lvl4pPr marL="1600200" lvl="3" indent="-228600" algn="l" rtl="0" fontAlgn="base">
                        <a:spcBef>
                          <a:spcPct val="20000"/>
                        </a:spcBef>
                        <a:spcAft>
                          <a:spcPct val="0"/>
                        </a:spcAft>
                        <a:buChar char="–"/>
                        <a:defRPr sz="1800">
                          <a:solidFill>
                            <a:schemeClr val="tx1"/>
                          </a:solidFill>
                          <a:latin typeface="+mn-lt"/>
                          <a:ea typeface="+mn-ea"/>
                        </a:defRPr>
                      </a:lvl4pPr>
                      <a:lvl5pPr marL="2057400" lvl="4" indent="-228600" algn="l" rtl="0" fontAlgn="base">
                        <a:spcBef>
                          <a:spcPct val="20000"/>
                        </a:spcBef>
                        <a:spcAft>
                          <a:spcPct val="0"/>
                        </a:spcAft>
                        <a:buChar char="»"/>
                        <a:defRPr sz="1800">
                          <a:solidFill>
                            <a:schemeClr val="tx1"/>
                          </a:solidFill>
                          <a:latin typeface="+mn-lt"/>
                          <a:ea typeface="+mn-ea"/>
                        </a:defRPr>
                      </a:lvl5pPr>
                    </a:lstStyle>
                    <a:p>
                      <a:pPr marL="0" marR="0" lvl="0" indent="0" algn="ctr" defTabSz="914400" rtl="0" eaLnBrk="1" fontAlgn="base" latinLnBrk="0" hangingPunct="1">
                        <a:lnSpc>
                          <a:spcPct val="130000"/>
                        </a:lnSpc>
                        <a:spcBef>
                          <a:spcPts val="0"/>
                        </a:spcBef>
                        <a:spcAft>
                          <a:spcPct val="0"/>
                        </a:spcAft>
                        <a:buClrTx/>
                        <a:buSzTx/>
                        <a:buFontTx/>
                        <a:buNone/>
                        <a:tabLst/>
                        <a:defRPr/>
                      </a:pPr>
                      <a:r>
                        <a:rPr lang="zh-CN" altLang="en-US" sz="2600" dirty="0">
                          <a:latin typeface="微软雅黑" pitchFamily="34" charset="-122"/>
                          <a:ea typeface="微软雅黑" pitchFamily="34" charset="-122"/>
                        </a:rPr>
                        <a:t>一个力变化，另一个力不一定变化，可能会变为非平衡力</a:t>
                      </a:r>
                    </a:p>
                  </a:txBody>
                  <a:tcPr marL="0" marR="0" marT="0" marB="0" anchor="ctr" anchorCtr="1">
                    <a:lnL w="12700" cap="flat" cmpd="sng" algn="ctr">
                      <a:solidFill>
                        <a:schemeClr val="bg1">
                          <a:lumMod val="65000"/>
                        </a:schemeClr>
                      </a:solidFill>
                      <a:prstDash val="solid"/>
                      <a:round/>
                      <a:headEnd type="none" w="med" len="med"/>
                      <a:tailEnd type="none" w="med" len="med"/>
                    </a:lnL>
                    <a:lnR w="12700" cap="flat" cmpd="sng" algn="ctr">
                      <a:solidFill>
                        <a:schemeClr val="bg1">
                          <a:lumMod val="6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8216" name="Text Box 87"/>
          <p:cNvSpPr txBox="1">
            <a:spLocks noChangeArrowheads="1"/>
          </p:cNvSpPr>
          <p:nvPr/>
        </p:nvSpPr>
        <p:spPr bwMode="auto">
          <a:xfrm>
            <a:off x="1197703" y="816893"/>
            <a:ext cx="4898297" cy="452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square" lIns="54000" tIns="10800" rIns="54000" bIns="10800">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spcBef>
                <a:spcPct val="50000"/>
              </a:spcBef>
            </a:pPr>
            <a:r>
              <a:rPr lang="en-US" altLang="zh-CN" sz="2800" dirty="0">
                <a:latin typeface="微软雅黑" pitchFamily="34" charset="-122"/>
                <a:ea typeface="微软雅黑" pitchFamily="34" charset="-122"/>
              </a:rPr>
              <a:t>3.</a:t>
            </a:r>
            <a:r>
              <a:rPr lang="zh-CN" altLang="en-US" sz="2800" dirty="0">
                <a:latin typeface="微软雅黑" pitchFamily="34" charset="-122"/>
                <a:ea typeface="微软雅黑" pitchFamily="34" charset="-122"/>
              </a:rPr>
              <a:t>相互作用力与平衡力的区别</a:t>
            </a:r>
          </a:p>
        </p:txBody>
      </p:sp>
      <p:grpSp>
        <p:nvGrpSpPr>
          <p:cNvPr id="8219" name="Group 72"/>
          <p:cNvGrpSpPr>
            <a:grpSpLocks/>
          </p:cNvGrpSpPr>
          <p:nvPr/>
        </p:nvGrpSpPr>
        <p:grpSpPr bwMode="auto">
          <a:xfrm>
            <a:off x="7860701" y="2291680"/>
            <a:ext cx="2700867" cy="1082675"/>
            <a:chOff x="3475" y="1054"/>
            <a:chExt cx="1276" cy="682"/>
          </a:xfrm>
        </p:grpSpPr>
        <p:sp>
          <p:nvSpPr>
            <p:cNvPr id="8221" name="Rectangle 68" descr="栎木"/>
            <p:cNvSpPr>
              <a:spLocks noChangeArrowheads="1"/>
            </p:cNvSpPr>
            <p:nvPr/>
          </p:nvSpPr>
          <p:spPr bwMode="auto">
            <a:xfrm>
              <a:off x="3475" y="1593"/>
              <a:ext cx="1276" cy="114"/>
            </a:xfrm>
            <a:prstGeom prst="rect">
              <a:avLst/>
            </a:prstGeom>
            <a:solidFill>
              <a:schemeClr val="accent1">
                <a:lumMod val="50000"/>
              </a:schemeClr>
            </a:solidFill>
            <a:ln w="19050">
              <a:noFill/>
              <a:miter lim="800000"/>
              <a:headEnd/>
              <a:tailEnd/>
            </a:ln>
          </p:spPr>
          <p:txBody>
            <a:bodyPr wrap="none" anchor="ctr"/>
            <a:lstStyle/>
            <a:p>
              <a:endParaRPr lang="zh-CN" altLang="en-US" sz="2800">
                <a:latin typeface="微软雅黑" pitchFamily="34" charset="-122"/>
                <a:ea typeface="微软雅黑" pitchFamily="34" charset="-122"/>
              </a:endParaRPr>
            </a:p>
          </p:txBody>
        </p:sp>
        <p:sp>
          <p:nvSpPr>
            <p:cNvPr id="8222" name="Rectangle 69"/>
            <p:cNvSpPr>
              <a:spLocks noChangeArrowheads="1"/>
            </p:cNvSpPr>
            <p:nvPr/>
          </p:nvSpPr>
          <p:spPr bwMode="auto">
            <a:xfrm>
              <a:off x="3900" y="1196"/>
              <a:ext cx="397" cy="397"/>
            </a:xfrm>
            <a:prstGeom prst="rect">
              <a:avLst/>
            </a:prstGeom>
            <a:solidFill>
              <a:schemeClr val="bg1">
                <a:lumMod val="65000"/>
              </a:schemeClr>
            </a:solidFill>
            <a:ln w="19050">
              <a:noFill/>
              <a:miter lim="800000"/>
              <a:headEnd/>
              <a:tailEnd/>
            </a:ln>
          </p:spPr>
          <p:txBody>
            <a:bodyPr wrap="none" anchor="ctr"/>
            <a:lstStyle/>
            <a:p>
              <a:endParaRPr lang="zh-CN" altLang="en-US" sz="2800">
                <a:latin typeface="微软雅黑" pitchFamily="34" charset="-122"/>
                <a:ea typeface="微软雅黑" pitchFamily="34" charset="-122"/>
              </a:endParaRPr>
            </a:p>
          </p:txBody>
        </p:sp>
        <p:sp>
          <p:nvSpPr>
            <p:cNvPr id="8223" name="Line 70"/>
            <p:cNvSpPr>
              <a:spLocks noChangeShapeType="1"/>
            </p:cNvSpPr>
            <p:nvPr/>
          </p:nvSpPr>
          <p:spPr bwMode="auto">
            <a:xfrm>
              <a:off x="4099" y="1395"/>
              <a:ext cx="0" cy="341"/>
            </a:xfrm>
            <a:prstGeom prst="line">
              <a:avLst/>
            </a:prstGeom>
            <a:noFill/>
            <a:ln w="28575">
              <a:solidFill>
                <a:schemeClr val="tx1"/>
              </a:solidFill>
              <a:round/>
              <a:headEnd type="oval" w="sm" len="sm"/>
              <a:tailEnd type="triangle" w="med" len="med"/>
            </a:ln>
            <a:extLst>
              <a:ext uri="{909E8E84-426E-40DD-AFC4-6F175D3DCCD1}">
                <a14:hiddenFill xmlns:a14="http://schemas.microsoft.com/office/drawing/2010/main">
                  <a:noFill/>
                </a14:hiddenFill>
              </a:ext>
            </a:extLst>
          </p:spPr>
          <p:txBody>
            <a:bodyPr/>
            <a:lstStyle/>
            <a:p>
              <a:endParaRPr lang="zh-CN" altLang="en-US" sz="2800">
                <a:latin typeface="微软雅黑" pitchFamily="34" charset="-122"/>
                <a:ea typeface="微软雅黑" pitchFamily="34" charset="-122"/>
              </a:endParaRPr>
            </a:p>
          </p:txBody>
        </p:sp>
        <p:sp>
          <p:nvSpPr>
            <p:cNvPr id="8224" name="Line 71"/>
            <p:cNvSpPr>
              <a:spLocks noChangeShapeType="1"/>
            </p:cNvSpPr>
            <p:nvPr/>
          </p:nvSpPr>
          <p:spPr bwMode="auto">
            <a:xfrm flipV="1">
              <a:off x="4099" y="1054"/>
              <a:ext cx="0" cy="341"/>
            </a:xfrm>
            <a:prstGeom prst="line">
              <a:avLst/>
            </a:prstGeom>
            <a:noFill/>
            <a:ln w="28575">
              <a:solidFill>
                <a:schemeClr val="tx1"/>
              </a:solidFill>
              <a:round/>
              <a:headEnd type="oval" w="sm" len="sm"/>
              <a:tailEnd type="triangle" w="med" len="med"/>
            </a:ln>
            <a:extLst>
              <a:ext uri="{909E8E84-426E-40DD-AFC4-6F175D3DCCD1}">
                <a14:hiddenFill xmlns:a14="http://schemas.microsoft.com/office/drawing/2010/main">
                  <a:noFill/>
                </a14:hiddenFill>
              </a:ext>
            </a:extLst>
          </p:spPr>
          <p:txBody>
            <a:bodyPr/>
            <a:lstStyle/>
            <a:p>
              <a:endParaRPr lang="zh-CN" altLang="en-US" sz="2800">
                <a:latin typeface="微软雅黑" pitchFamily="34" charset="-122"/>
                <a:ea typeface="微软雅黑" pitchFamily="34" charset="-122"/>
              </a:endParaRPr>
            </a:p>
          </p:txBody>
        </p:sp>
      </p:grpSp>
      <p:grpSp>
        <p:nvGrpSpPr>
          <p:cNvPr id="2" name="组合 1"/>
          <p:cNvGrpSpPr/>
          <p:nvPr/>
        </p:nvGrpSpPr>
        <p:grpSpPr>
          <a:xfrm>
            <a:off x="3855989" y="2203575"/>
            <a:ext cx="2700867" cy="1441449"/>
            <a:chOff x="1835151" y="1449389"/>
            <a:chExt cx="2700867" cy="1441449"/>
          </a:xfrm>
        </p:grpSpPr>
        <p:grpSp>
          <p:nvGrpSpPr>
            <p:cNvPr id="8217" name="Group 75"/>
            <p:cNvGrpSpPr>
              <a:grpSpLocks/>
            </p:cNvGrpSpPr>
            <p:nvPr/>
          </p:nvGrpSpPr>
          <p:grpSpPr bwMode="auto">
            <a:xfrm>
              <a:off x="1835151" y="1674813"/>
              <a:ext cx="2700867" cy="811212"/>
              <a:chOff x="867" y="1168"/>
              <a:chExt cx="1276" cy="511"/>
            </a:xfrm>
          </p:grpSpPr>
          <p:sp>
            <p:nvSpPr>
              <p:cNvPr id="8225" name="Rectangle 64" descr="栎木"/>
              <p:cNvSpPr>
                <a:spLocks noChangeArrowheads="1"/>
              </p:cNvSpPr>
              <p:nvPr/>
            </p:nvSpPr>
            <p:spPr bwMode="auto">
              <a:xfrm>
                <a:off x="867" y="1565"/>
                <a:ext cx="1276" cy="114"/>
              </a:xfrm>
              <a:prstGeom prst="rect">
                <a:avLst/>
              </a:prstGeom>
              <a:solidFill>
                <a:schemeClr val="accent1">
                  <a:lumMod val="50000"/>
                </a:schemeClr>
              </a:solidFill>
              <a:ln w="19050">
                <a:noFill/>
                <a:miter lim="800000"/>
                <a:headEnd/>
                <a:tailEnd/>
              </a:ln>
            </p:spPr>
            <p:txBody>
              <a:bodyPr wrap="none" anchor="ctr"/>
              <a:lstStyle/>
              <a:p>
                <a:endParaRPr lang="zh-CN" altLang="en-US" sz="2800">
                  <a:latin typeface="微软雅黑" pitchFamily="34" charset="-122"/>
                  <a:ea typeface="微软雅黑" pitchFamily="34" charset="-122"/>
                </a:endParaRPr>
              </a:p>
            </p:txBody>
          </p:sp>
          <p:sp>
            <p:nvSpPr>
              <p:cNvPr id="8226" name="Rectangle 65"/>
              <p:cNvSpPr>
                <a:spLocks noChangeArrowheads="1"/>
              </p:cNvSpPr>
              <p:nvPr/>
            </p:nvSpPr>
            <p:spPr bwMode="auto">
              <a:xfrm>
                <a:off x="1292" y="1168"/>
                <a:ext cx="397" cy="397"/>
              </a:xfrm>
              <a:prstGeom prst="rect">
                <a:avLst/>
              </a:prstGeom>
              <a:solidFill>
                <a:schemeClr val="bg1">
                  <a:lumMod val="65000"/>
                </a:schemeClr>
              </a:solidFill>
              <a:ln w="19050">
                <a:noFill/>
                <a:miter lim="800000"/>
                <a:headEnd/>
                <a:tailEnd/>
              </a:ln>
            </p:spPr>
            <p:txBody>
              <a:bodyPr wrap="none" anchor="ctr"/>
              <a:lstStyle/>
              <a:p>
                <a:endParaRPr lang="zh-CN" altLang="en-US" sz="2800">
                  <a:latin typeface="微软雅黑" pitchFamily="34" charset="-122"/>
                  <a:ea typeface="微软雅黑" pitchFamily="34" charset="-122"/>
                </a:endParaRPr>
              </a:p>
            </p:txBody>
          </p:sp>
        </p:grpSp>
        <p:sp>
          <p:nvSpPr>
            <p:cNvPr id="8218" name="Line 67"/>
            <p:cNvSpPr>
              <a:spLocks noChangeShapeType="1"/>
            </p:cNvSpPr>
            <p:nvPr/>
          </p:nvSpPr>
          <p:spPr bwMode="auto">
            <a:xfrm>
              <a:off x="3155951" y="2349500"/>
              <a:ext cx="0" cy="541338"/>
            </a:xfrm>
            <a:prstGeom prst="line">
              <a:avLst/>
            </a:prstGeom>
            <a:noFill/>
            <a:ln w="28575">
              <a:solidFill>
                <a:schemeClr val="tx1"/>
              </a:solidFill>
              <a:round/>
              <a:headEnd type="oval" w="sm" len="sm"/>
              <a:tailEnd type="triangle" w="med" len="med"/>
            </a:ln>
            <a:extLst>
              <a:ext uri="{909E8E84-426E-40DD-AFC4-6F175D3DCCD1}">
                <a14:hiddenFill xmlns:a14="http://schemas.microsoft.com/office/drawing/2010/main">
                  <a:noFill/>
                </a14:hiddenFill>
              </a:ext>
            </a:extLst>
          </p:spPr>
          <p:txBody>
            <a:bodyPr/>
            <a:lstStyle/>
            <a:p>
              <a:endParaRPr lang="zh-CN" altLang="en-US" sz="2800">
                <a:latin typeface="微软雅黑" pitchFamily="34" charset="-122"/>
                <a:ea typeface="微软雅黑" pitchFamily="34" charset="-122"/>
              </a:endParaRPr>
            </a:p>
          </p:txBody>
        </p:sp>
        <p:sp>
          <p:nvSpPr>
            <p:cNvPr id="8220" name="Line 66"/>
            <p:cNvSpPr>
              <a:spLocks noChangeShapeType="1"/>
            </p:cNvSpPr>
            <p:nvPr/>
          </p:nvSpPr>
          <p:spPr bwMode="auto">
            <a:xfrm flipV="1">
              <a:off x="3155951" y="1449389"/>
              <a:ext cx="0" cy="541337"/>
            </a:xfrm>
            <a:prstGeom prst="line">
              <a:avLst/>
            </a:prstGeom>
            <a:noFill/>
            <a:ln w="28575">
              <a:solidFill>
                <a:schemeClr val="tx1"/>
              </a:solidFill>
              <a:round/>
              <a:headEnd type="oval" w="sm" len="sm"/>
              <a:tailEnd type="triangle" w="med" len="med"/>
            </a:ln>
            <a:extLst>
              <a:ext uri="{909E8E84-426E-40DD-AFC4-6F175D3DCCD1}">
                <a14:hiddenFill xmlns:a14="http://schemas.microsoft.com/office/drawing/2010/main">
                  <a:noFill/>
                </a14:hiddenFill>
              </a:ext>
            </a:extLst>
          </p:spPr>
          <p:txBody>
            <a:bodyPr/>
            <a:lstStyle/>
            <a:p>
              <a:endParaRPr lang="zh-CN" altLang="en-US" sz="2800">
                <a:latin typeface="微软雅黑" pitchFamily="34" charset="-122"/>
                <a:ea typeface="微软雅黑" pitchFamily="34" charset="-122"/>
              </a:endParaRPr>
            </a:p>
          </p:txBody>
        </p:sp>
      </p:grpSp>
    </p:spTree>
    <p:extLst>
      <p:ext uri="{BB962C8B-B14F-4D97-AF65-F5344CB8AC3E}">
        <p14:creationId xmlns:p14="http://schemas.microsoft.com/office/powerpoint/2010/main" val="380808397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Text Box 9"/>
          <p:cNvSpPr txBox="1">
            <a:spLocks noChangeArrowheads="1"/>
          </p:cNvSpPr>
          <p:nvPr/>
        </p:nvSpPr>
        <p:spPr bwMode="auto">
          <a:xfrm>
            <a:off x="1102785" y="1628775"/>
            <a:ext cx="9745744"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algn="just" eaLnBrk="1" hangingPunct="1">
              <a:lnSpc>
                <a:spcPct val="150000"/>
              </a:lnSpc>
            </a:pPr>
            <a:r>
              <a:rPr lang="zh-CN" altLang="en-US" sz="2800" dirty="0">
                <a:solidFill>
                  <a:srgbClr val="008080"/>
                </a:solidFill>
                <a:latin typeface="微软雅黑" pitchFamily="34" charset="-122"/>
                <a:ea typeface="微软雅黑" pitchFamily="34" charset="-122"/>
              </a:rPr>
              <a:t>例</a:t>
            </a:r>
            <a:r>
              <a:rPr lang="en-US" altLang="zh-CN" sz="2800" dirty="0">
                <a:solidFill>
                  <a:srgbClr val="008080"/>
                </a:solidFill>
                <a:latin typeface="微软雅黑" pitchFamily="34" charset="-122"/>
                <a:ea typeface="微软雅黑" pitchFamily="34" charset="-122"/>
              </a:rPr>
              <a:t>1</a:t>
            </a:r>
            <a:r>
              <a:rPr lang="zh-CN" altLang="en-US" sz="2800" dirty="0">
                <a:solidFill>
                  <a:srgbClr val="008080"/>
                </a:solidFill>
                <a:latin typeface="微软雅黑" pitchFamily="34" charset="-122"/>
                <a:ea typeface="微软雅黑" pitchFamily="34" charset="-122"/>
              </a:rPr>
              <a:t>  </a:t>
            </a:r>
            <a:r>
              <a:rPr lang="zh-CN" altLang="en-US" sz="2800" dirty="0">
                <a:latin typeface="微软雅黑" pitchFamily="34" charset="-122"/>
                <a:ea typeface="微软雅黑" pitchFamily="34" charset="-122"/>
              </a:rPr>
              <a:t>汽车在水平公路上匀速直线行驶，下列各对力中是平衡力的是（　　）</a:t>
            </a:r>
          </a:p>
          <a:p>
            <a:pPr algn="just" eaLnBrk="1" hangingPunct="1">
              <a:lnSpc>
                <a:spcPct val="150000"/>
              </a:lnSpc>
            </a:pPr>
            <a:r>
              <a:rPr lang="en-US" altLang="zh-CN" sz="2800" dirty="0">
                <a:latin typeface="微软雅黑" pitchFamily="34" charset="-122"/>
                <a:ea typeface="微软雅黑" pitchFamily="34" charset="-122"/>
              </a:rPr>
              <a:t>A</a:t>
            </a:r>
            <a:r>
              <a:rPr lang="zh-CN" altLang="en-US" sz="2800" dirty="0">
                <a:latin typeface="微软雅黑" pitchFamily="34" charset="-122"/>
                <a:ea typeface="微软雅黑" pitchFamily="34" charset="-122"/>
              </a:rPr>
              <a:t>．汽车受到的牵引力和重力　　</a:t>
            </a:r>
            <a:endParaRPr lang="en-US" altLang="zh-CN" sz="2800" dirty="0">
              <a:latin typeface="微软雅黑" pitchFamily="34" charset="-122"/>
              <a:ea typeface="微软雅黑" pitchFamily="34" charset="-122"/>
            </a:endParaRPr>
          </a:p>
          <a:p>
            <a:pPr algn="just" eaLnBrk="1" hangingPunct="1">
              <a:lnSpc>
                <a:spcPct val="150000"/>
              </a:lnSpc>
            </a:pPr>
            <a:r>
              <a:rPr lang="en-US" altLang="zh-CN" sz="2800" dirty="0">
                <a:latin typeface="微软雅黑" pitchFamily="34" charset="-122"/>
                <a:ea typeface="微软雅黑" pitchFamily="34" charset="-122"/>
              </a:rPr>
              <a:t>B</a:t>
            </a:r>
            <a:r>
              <a:rPr lang="zh-CN" altLang="en-US" sz="2800" dirty="0">
                <a:latin typeface="微软雅黑" pitchFamily="34" charset="-122"/>
                <a:ea typeface="微软雅黑" pitchFamily="34" charset="-122"/>
              </a:rPr>
              <a:t>．汽车的重力和车对路面的压力　　</a:t>
            </a:r>
          </a:p>
          <a:p>
            <a:pPr algn="just" eaLnBrk="1" hangingPunct="1">
              <a:lnSpc>
                <a:spcPct val="150000"/>
              </a:lnSpc>
            </a:pPr>
            <a:r>
              <a:rPr lang="en-US" altLang="zh-CN" sz="2800" dirty="0">
                <a:latin typeface="微软雅黑" pitchFamily="34" charset="-122"/>
                <a:ea typeface="微软雅黑" pitchFamily="34" charset="-122"/>
              </a:rPr>
              <a:t>C</a:t>
            </a:r>
            <a:r>
              <a:rPr lang="zh-CN" altLang="en-US" sz="2800" dirty="0">
                <a:latin typeface="微软雅黑" pitchFamily="34" charset="-122"/>
                <a:ea typeface="微软雅黑" pitchFamily="34" charset="-122"/>
              </a:rPr>
              <a:t>．汽车受到的牵引力和路面对车的阻力　　</a:t>
            </a:r>
          </a:p>
          <a:p>
            <a:pPr algn="just" eaLnBrk="1" hangingPunct="1">
              <a:lnSpc>
                <a:spcPct val="150000"/>
              </a:lnSpc>
            </a:pPr>
            <a:r>
              <a:rPr lang="en-US" altLang="zh-CN" sz="2800" dirty="0">
                <a:latin typeface="微软雅黑" pitchFamily="34" charset="-122"/>
                <a:ea typeface="微软雅黑" pitchFamily="34" charset="-122"/>
              </a:rPr>
              <a:t>D</a:t>
            </a:r>
            <a:r>
              <a:rPr lang="zh-CN" altLang="en-US" sz="2800" dirty="0">
                <a:latin typeface="微软雅黑" pitchFamily="34" charset="-122"/>
                <a:ea typeface="微软雅黑" pitchFamily="34" charset="-122"/>
              </a:rPr>
              <a:t>．汽车对路面的压力和路面对车的支持力</a:t>
            </a:r>
          </a:p>
        </p:txBody>
      </p:sp>
      <p:sp>
        <p:nvSpPr>
          <p:cNvPr id="3" name="Text Box 10"/>
          <p:cNvSpPr txBox="1">
            <a:spLocks noChangeArrowheads="1"/>
          </p:cNvSpPr>
          <p:nvPr/>
        </p:nvSpPr>
        <p:spPr bwMode="auto">
          <a:xfrm>
            <a:off x="2783632" y="2420888"/>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itchFamily="34" charset="0"/>
                <a:ea typeface="宋体" pitchFamily="2" charset="-122"/>
              </a:defRPr>
            </a:lvl1pPr>
            <a:lvl2pPr marL="742950" indent="-285750" eaLnBrk="0" hangingPunct="0">
              <a:defRPr>
                <a:solidFill>
                  <a:schemeClr val="tx1"/>
                </a:solidFill>
                <a:latin typeface="Arial" pitchFamily="34" charset="0"/>
                <a:ea typeface="宋体" pitchFamily="2" charset="-122"/>
              </a:defRPr>
            </a:lvl2pPr>
            <a:lvl3pPr marL="1143000" indent="-228600" eaLnBrk="0" hangingPunct="0">
              <a:defRPr>
                <a:solidFill>
                  <a:schemeClr val="tx1"/>
                </a:solidFill>
                <a:latin typeface="Arial" pitchFamily="34" charset="0"/>
                <a:ea typeface="宋体" pitchFamily="2" charset="-122"/>
              </a:defRPr>
            </a:lvl3pPr>
            <a:lvl4pPr marL="1600200" indent="-228600" eaLnBrk="0" hangingPunct="0">
              <a:defRPr>
                <a:solidFill>
                  <a:schemeClr val="tx1"/>
                </a:solidFill>
                <a:latin typeface="Arial" pitchFamily="34" charset="0"/>
                <a:ea typeface="宋体" pitchFamily="2" charset="-122"/>
              </a:defRPr>
            </a:lvl4pPr>
            <a:lvl5pPr marL="2057400" indent="-228600" eaLnBrk="0" hangingPunct="0">
              <a:defRPr>
                <a:solidFill>
                  <a:schemeClr val="tx1"/>
                </a:solidFill>
                <a:latin typeface="Arial" pitchFamily="34" charset="0"/>
                <a:ea typeface="宋体" pitchFamily="2" charset="-122"/>
              </a:defRPr>
            </a:lvl5pPr>
            <a:lvl6pPr marL="25146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6pPr>
            <a:lvl7pPr marL="29718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7pPr>
            <a:lvl8pPr marL="34290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8pPr>
            <a:lvl9pPr marL="3886200" indent="-228600" eaLnBrk="0" fontAlgn="base" hangingPunct="0">
              <a:spcBef>
                <a:spcPct val="0"/>
              </a:spcBef>
              <a:spcAft>
                <a:spcPct val="0"/>
              </a:spcAft>
              <a:buFont typeface="Arial" pitchFamily="34" charset="0"/>
              <a:defRPr>
                <a:solidFill>
                  <a:schemeClr val="tx1"/>
                </a:solidFill>
                <a:latin typeface="Arial" pitchFamily="34" charset="0"/>
                <a:ea typeface="宋体" pitchFamily="2" charset="-122"/>
              </a:defRPr>
            </a:lvl9pPr>
          </a:lstStyle>
          <a:p>
            <a:pPr eaLnBrk="1" hangingPunct="1">
              <a:spcBef>
                <a:spcPct val="50000"/>
              </a:spcBef>
            </a:pPr>
            <a:r>
              <a:rPr lang="en-US" altLang="zh-CN" sz="2800" dirty="0">
                <a:solidFill>
                  <a:srgbClr val="F8081F"/>
                </a:solidFill>
                <a:latin typeface="微软雅黑" pitchFamily="34" charset="-122"/>
                <a:ea typeface="微软雅黑" pitchFamily="34" charset="-122"/>
              </a:rPr>
              <a:t>C</a:t>
            </a:r>
          </a:p>
        </p:txBody>
      </p:sp>
      <p:grpSp>
        <p:nvGrpSpPr>
          <p:cNvPr id="4" name="组合 3"/>
          <p:cNvGrpSpPr>
            <a:grpSpLocks/>
          </p:cNvGrpSpPr>
          <p:nvPr/>
        </p:nvGrpSpPr>
        <p:grpSpPr bwMode="auto">
          <a:xfrm>
            <a:off x="-101600" y="404813"/>
            <a:ext cx="4295775" cy="523875"/>
            <a:chOff x="0" y="623478"/>
            <a:chExt cx="3786638" cy="459735"/>
          </a:xfrm>
        </p:grpSpPr>
        <p:grpSp>
          <p:nvGrpSpPr>
            <p:cNvPr id="5" name="组合 15"/>
            <p:cNvGrpSpPr>
              <a:grpSpLocks/>
            </p:cNvGrpSpPr>
            <p:nvPr/>
          </p:nvGrpSpPr>
          <p:grpSpPr bwMode="auto">
            <a:xfrm>
              <a:off x="0" y="678733"/>
              <a:ext cx="771176" cy="347209"/>
              <a:chOff x="0" y="537328"/>
              <a:chExt cx="771176" cy="347209"/>
            </a:xfrm>
          </p:grpSpPr>
          <p:sp>
            <p:nvSpPr>
              <p:cNvPr id="7" name="矩形 6"/>
              <p:cNvSpPr/>
              <p:nvPr/>
            </p:nvSpPr>
            <p:spPr>
              <a:xfrm>
                <a:off x="86760" y="575413"/>
                <a:ext cx="684282" cy="309276"/>
              </a:xfrm>
              <a:prstGeom prst="rect">
                <a:avLst/>
              </a:prstGeom>
              <a:solidFill>
                <a:schemeClr val="bg1"/>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sp>
            <p:nvSpPr>
              <p:cNvPr id="8" name="矩形 7"/>
              <p:cNvSpPr/>
              <p:nvPr/>
            </p:nvSpPr>
            <p:spPr>
              <a:xfrm>
                <a:off x="0" y="537798"/>
                <a:ext cx="684282" cy="309276"/>
              </a:xfrm>
              <a:prstGeom prst="rect">
                <a:avLst/>
              </a:prstGeom>
              <a:solidFill>
                <a:srgbClr val="008080"/>
              </a:solidFill>
              <a:ln/>
            </p:spPr>
            <p:style>
              <a:lnRef idx="0">
                <a:schemeClr val="accent3"/>
              </a:lnRef>
              <a:fillRef idx="3">
                <a:schemeClr val="accent3"/>
              </a:fillRef>
              <a:effectRef idx="3">
                <a:schemeClr val="accent3"/>
              </a:effectRef>
              <a:fontRef idx="minor">
                <a:schemeClr val="lt1"/>
              </a:fontRef>
            </p:style>
            <p:txBody>
              <a:bodyPr anchor="ctr"/>
              <a:lstStyle/>
              <a:p>
                <a:pPr algn="ctr">
                  <a:defRPr/>
                </a:pPr>
                <a:endParaRPr lang="zh-CN" altLang="en-US" dirty="0">
                  <a:ea typeface="微软雅黑" panose="020B0503020204020204" pitchFamily="34" charset="-122"/>
                </a:endParaRPr>
              </a:p>
            </p:txBody>
          </p:sp>
        </p:grpSp>
        <p:sp>
          <p:nvSpPr>
            <p:cNvPr id="6" name="文本框 16"/>
            <p:cNvSpPr txBox="1">
              <a:spLocks noChangeArrowheads="1"/>
            </p:cNvSpPr>
            <p:nvPr/>
          </p:nvSpPr>
          <p:spPr bwMode="auto">
            <a:xfrm>
              <a:off x="771662" y="623478"/>
              <a:ext cx="3014976" cy="459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微软雅黑" panose="020B0503020204020204" pitchFamily="34"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微软雅黑" panose="020B0503020204020204" pitchFamily="34"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微软雅黑" panose="020B0503020204020204" pitchFamily="34"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微软雅黑" panose="020B0503020204020204" pitchFamily="34" charset="-122"/>
                </a:defRPr>
              </a:lvl9pPr>
            </a:lstStyle>
            <a:p>
              <a:pPr>
                <a:lnSpc>
                  <a:spcPct val="100000"/>
                </a:lnSpc>
                <a:spcBef>
                  <a:spcPct val="0"/>
                </a:spcBef>
                <a:buFontTx/>
                <a:buNone/>
              </a:pPr>
              <a:r>
                <a:rPr lang="zh-CN" altLang="en-US" b="1" dirty="0">
                  <a:solidFill>
                    <a:srgbClr val="008080"/>
                  </a:solidFill>
                  <a:latin typeface="微软雅黑" panose="020B0503020204020204" pitchFamily="34" charset="-122"/>
                </a:rPr>
                <a:t>典例精析</a:t>
              </a:r>
            </a:p>
          </p:txBody>
        </p:sp>
      </p:grpSp>
      <p:sp>
        <p:nvSpPr>
          <p:cNvPr id="9" name="矩形 2"/>
          <p:cNvSpPr>
            <a:spLocks noChangeArrowheads="1"/>
          </p:cNvSpPr>
          <p:nvPr/>
        </p:nvSpPr>
        <p:spPr bwMode="auto">
          <a:xfrm>
            <a:off x="6240016" y="2944108"/>
            <a:ext cx="249660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不在同一直线上</a:t>
            </a:r>
          </a:p>
        </p:txBody>
      </p:sp>
      <p:sp>
        <p:nvSpPr>
          <p:cNvPr id="10" name="文本框 9"/>
          <p:cNvSpPr txBox="1"/>
          <p:nvPr/>
        </p:nvSpPr>
        <p:spPr>
          <a:xfrm>
            <a:off x="5735960" y="3067219"/>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1" name="矩形 2"/>
          <p:cNvSpPr>
            <a:spLocks noChangeArrowheads="1"/>
          </p:cNvSpPr>
          <p:nvPr/>
        </p:nvSpPr>
        <p:spPr bwMode="auto">
          <a:xfrm>
            <a:off x="6960096" y="3590439"/>
            <a:ext cx="249660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不在同一物体上</a:t>
            </a:r>
          </a:p>
        </p:txBody>
      </p:sp>
      <p:sp>
        <p:nvSpPr>
          <p:cNvPr id="12" name="文本框 11"/>
          <p:cNvSpPr txBox="1"/>
          <p:nvPr/>
        </p:nvSpPr>
        <p:spPr>
          <a:xfrm>
            <a:off x="6456040" y="3713550"/>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3" name="矩形 2"/>
          <p:cNvSpPr>
            <a:spLocks noChangeArrowheads="1"/>
          </p:cNvSpPr>
          <p:nvPr/>
        </p:nvSpPr>
        <p:spPr bwMode="auto">
          <a:xfrm>
            <a:off x="8472264" y="4905772"/>
            <a:ext cx="249660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just">
              <a:lnSpc>
                <a:spcPct val="150000"/>
              </a:lnSpc>
            </a:pPr>
            <a:r>
              <a:rPr lang="zh-CN" altLang="en-US" sz="2400" dirty="0">
                <a:solidFill>
                  <a:srgbClr val="008080"/>
                </a:solidFill>
                <a:latin typeface="微软雅黑" pitchFamily="34" charset="-122"/>
                <a:ea typeface="微软雅黑" pitchFamily="34" charset="-122"/>
              </a:rPr>
              <a:t>不在同一物体上</a:t>
            </a:r>
          </a:p>
        </p:txBody>
      </p:sp>
      <p:sp>
        <p:nvSpPr>
          <p:cNvPr id="14" name="文本框 13"/>
          <p:cNvSpPr txBox="1"/>
          <p:nvPr/>
        </p:nvSpPr>
        <p:spPr>
          <a:xfrm>
            <a:off x="7968208" y="5028883"/>
            <a:ext cx="576064" cy="646331"/>
          </a:xfrm>
          <a:prstGeom prst="rect">
            <a:avLst/>
          </a:prstGeom>
          <a:noFill/>
        </p:spPr>
        <p:txBody>
          <a:bodyPr wrap="square" rtlCol="0">
            <a:spAutoFit/>
          </a:bodyPr>
          <a:lstStyle/>
          <a:p>
            <a:r>
              <a:rPr lang="en-US" altLang="zh-CN" sz="3600" b="1" dirty="0">
                <a:solidFill>
                  <a:srgbClr val="FF0000"/>
                </a:solidFill>
                <a:latin typeface="微软雅黑" panose="020B0503020204020204" pitchFamily="34" charset="-122"/>
                <a:ea typeface="微软雅黑" panose="020B0503020204020204" pitchFamily="34" charset="-122"/>
              </a:rPr>
              <a:t>×</a:t>
            </a:r>
            <a:endParaRPr lang="zh-CN" altLang="en-US" sz="3600" b="1" dirty="0">
              <a:solidFill>
                <a:srgbClr val="FF0000"/>
              </a:solidFill>
              <a:latin typeface="微软雅黑" panose="020B0503020204020204" pitchFamily="34" charset="-122"/>
              <a:ea typeface="微软雅黑" panose="020B0503020204020204" pitchFamily="34" charset="-122"/>
            </a:endParaRPr>
          </a:p>
        </p:txBody>
      </p:sp>
      <p:sp>
        <p:nvSpPr>
          <p:cNvPr id="15" name="文本框 14"/>
          <p:cNvSpPr txBox="1"/>
          <p:nvPr/>
        </p:nvSpPr>
        <p:spPr>
          <a:xfrm>
            <a:off x="7500870" y="4309661"/>
            <a:ext cx="576064" cy="646331"/>
          </a:xfrm>
          <a:prstGeom prst="rect">
            <a:avLst/>
          </a:prstGeom>
          <a:noFill/>
        </p:spPr>
        <p:txBody>
          <a:bodyPr wrap="square" rtlCol="0">
            <a:spAutoFit/>
          </a:bodyPr>
          <a:lstStyle/>
          <a:p>
            <a:r>
              <a:rPr lang="zh-CN" altLang="en-US" sz="3600" b="1" dirty="0">
                <a:solidFill>
                  <a:srgbClr val="FF0000"/>
                </a:solidFill>
                <a:latin typeface="微软雅黑" panose="020B0503020204020204" pitchFamily="34" charset="-122"/>
                <a:ea typeface="微软雅黑" panose="020B0503020204020204" pitchFamily="34" charset="-122"/>
              </a:rPr>
              <a:t>√</a:t>
            </a:r>
          </a:p>
        </p:txBody>
      </p:sp>
      <p:sp>
        <p:nvSpPr>
          <p:cNvPr id="2" name="矩形 1"/>
          <p:cNvSpPr/>
          <p:nvPr/>
        </p:nvSpPr>
        <p:spPr>
          <a:xfrm>
            <a:off x="3719736" y="1238979"/>
            <a:ext cx="6340197" cy="461665"/>
          </a:xfrm>
          <a:prstGeom prst="rect">
            <a:avLst/>
          </a:prstGeom>
        </p:spPr>
        <p:txBody>
          <a:bodyPr wrap="none">
            <a:spAutoFit/>
          </a:bodyPr>
          <a:lstStyle/>
          <a:p>
            <a:r>
              <a:rPr lang="zh-CN" altLang="en-US" sz="2400" dirty="0">
                <a:solidFill>
                  <a:srgbClr val="008080"/>
                </a:solidFill>
                <a:latin typeface="微软雅黑" pitchFamily="34" charset="-122"/>
                <a:ea typeface="微软雅黑" pitchFamily="34" charset="-122"/>
                <a:cs typeface="仿宋"/>
              </a:rPr>
              <a:t>一对平衡力应满足：同体、等大、反向、共线</a:t>
            </a:r>
            <a:endParaRPr lang="zh-CN" altLang="en-US" sz="2400" dirty="0">
              <a:solidFill>
                <a:srgbClr val="008080"/>
              </a:solidFill>
            </a:endParaRPr>
          </a:p>
        </p:txBody>
      </p:sp>
    </p:spTree>
    <p:extLst>
      <p:ext uri="{BB962C8B-B14F-4D97-AF65-F5344CB8AC3E}">
        <p14:creationId xmlns:p14="http://schemas.microsoft.com/office/powerpoint/2010/main" val="1239253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500"/>
                                        <p:tgtEl>
                                          <p:spTgt spid="11"/>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fade">
                                      <p:cBhvr>
                                        <p:cTn id="24" dur="500"/>
                                        <p:tgtEl>
                                          <p:spTgt spid="12"/>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fade">
                                      <p:cBhvr>
                                        <p:cTn id="28" dur="500"/>
                                        <p:tgtEl>
                                          <p:spTgt spid="1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fade">
                                      <p:cBhvr>
                                        <p:cTn id="32" dur="500"/>
                                        <p:tgtEl>
                                          <p:spTgt spid="13"/>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10" grpId="0"/>
      <p:bldP spid="11" grpId="0"/>
      <p:bldP spid="12" grpId="0"/>
      <p:bldP spid="13" grpId="0"/>
      <p:bldP spid="14" grpId="0"/>
      <p:bldP spid="15" grpId="0"/>
      <p:bldP spid="2" grpId="0"/>
    </p:bldLst>
  </p:timing>
</p:sld>
</file>

<file path=ppt/tags/tag1.xml><?xml version="1.0" encoding="utf-8"?>
<p:tagLst xmlns:a="http://schemas.openxmlformats.org/drawingml/2006/main" xmlns:r="http://schemas.openxmlformats.org/officeDocument/2006/relationships" xmlns:p="http://schemas.openxmlformats.org/presentationml/2006/main">
  <p:tag name="KSO_WM_UNIT_TABLE_BEAUTIFY" val="smartTable{8f62af2a-8a62-48be-887d-752dd01c5129}"/>
</p:tagLst>
</file>

<file path=ppt/tags/tag2.xml><?xml version="1.0" encoding="utf-8"?>
<p:tagLst xmlns:a="http://schemas.openxmlformats.org/drawingml/2006/main" xmlns:r="http://schemas.openxmlformats.org/officeDocument/2006/relationships" xmlns:p="http://schemas.openxmlformats.org/presentationml/2006/main">
  <p:tag name="KSO_WM_UNIT_TABLE_BEAUTIFY" val="smartTable{8f62af2a-8a62-48be-887d-752dd01c5129}"/>
</p:tagLst>
</file>

<file path=ppt/theme/theme1.xml><?xml version="1.0" encoding="utf-8"?>
<a:theme xmlns:a="http://schemas.openxmlformats.org/drawingml/2006/main" name="默认设计模板">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9EDEE"/>
      </a:accent5>
      <a:accent6>
        <a:srgbClr val="2D2D89"/>
      </a:accent6>
      <a:hlink>
        <a:srgbClr val="009999"/>
      </a:hlink>
      <a:folHlink>
        <a:srgbClr val="99CC00"/>
      </a:folHlink>
    </a:clrScheme>
    <a:fontScheme name="Cambria-Calibri">
      <a:majorFont>
        <a:latin typeface="Cambria"/>
        <a:ea typeface=""/>
        <a:cs typeface=""/>
        <a:font script="Jpan" typeface="ＭＳ 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明朝"/>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2007-2010">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atMod val="350000"/>
                <a:shade val="99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1218</TotalTime>
  <Pages>0</Pages>
  <Words>4037</Words>
  <Characters>0</Characters>
  <Application>Microsoft Office PowerPoint</Application>
  <DocSecurity>0</DocSecurity>
  <PresentationFormat>宽屏</PresentationFormat>
  <Lines>0</Lines>
  <Paragraphs>366</Paragraphs>
  <Slides>48</Slides>
  <Notes>6</Notes>
  <HiddenSlides>0</HiddenSlides>
  <MMClips>0</MMClips>
  <ScaleCrop>false</ScaleCrop>
  <HeadingPairs>
    <vt:vector size="6" baseType="variant">
      <vt:variant>
        <vt:lpstr>已用的字体</vt:lpstr>
      </vt:variant>
      <vt:variant>
        <vt:i4>6</vt:i4>
      </vt:variant>
      <vt:variant>
        <vt:lpstr>主题</vt:lpstr>
      </vt:variant>
      <vt:variant>
        <vt:i4>1</vt:i4>
      </vt:variant>
      <vt:variant>
        <vt:lpstr>幻灯片标题</vt:lpstr>
      </vt:variant>
      <vt:variant>
        <vt:i4>48</vt:i4>
      </vt:variant>
    </vt:vector>
  </HeadingPairs>
  <TitlesOfParts>
    <vt:vector size="55" baseType="lpstr">
      <vt:lpstr>楷体</vt:lpstr>
      <vt:lpstr>思源宋体 CN</vt:lpstr>
      <vt:lpstr>微软雅黑</vt:lpstr>
      <vt:lpstr>Arial</vt:lpstr>
      <vt:lpstr>Calibri</vt:lpstr>
      <vt:lpstr>Calibri Light</vt:lpstr>
      <vt:lpstr>默认设计模板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CharactersWithSpaces>0</CharactersWithSpaces>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幻灯片 1</dc:title>
  <dc:creator>Administrator</dc:creator>
  <cp:lastModifiedBy>TWJ</cp:lastModifiedBy>
  <cp:revision>460</cp:revision>
  <dcterms:created xsi:type="dcterms:W3CDTF">2015-07-09T08:14:18Z</dcterms:created>
  <dcterms:modified xsi:type="dcterms:W3CDTF">2021-09-14T06:23:50Z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2052-10.1.0.6930</vt:lpwstr>
  </property>
</Properties>
</file>