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703" r:id="rId2"/>
    <p:sldId id="774" r:id="rId3"/>
    <p:sldId id="762" r:id="rId4"/>
    <p:sldId id="743" r:id="rId5"/>
    <p:sldId id="744" r:id="rId6"/>
    <p:sldId id="745" r:id="rId7"/>
    <p:sldId id="746" r:id="rId8"/>
    <p:sldId id="764" r:id="rId9"/>
    <p:sldId id="775" r:id="rId10"/>
    <p:sldId id="776" r:id="rId11"/>
    <p:sldId id="772" r:id="rId12"/>
    <p:sldId id="777" r:id="rId13"/>
    <p:sldId id="778" r:id="rId14"/>
    <p:sldId id="766" r:id="rId15"/>
    <p:sldId id="767" r:id="rId16"/>
    <p:sldId id="765" r:id="rId17"/>
    <p:sldId id="754" r:id="rId18"/>
    <p:sldId id="752" r:id="rId19"/>
    <p:sldId id="768" r:id="rId20"/>
    <p:sldId id="755" r:id="rId21"/>
    <p:sldId id="779" r:id="rId22"/>
    <p:sldId id="757" r:id="rId23"/>
    <p:sldId id="769" r:id="rId24"/>
    <p:sldId id="780" r:id="rId25"/>
    <p:sldId id="758" r:id="rId26"/>
    <p:sldId id="759" r:id="rId27"/>
    <p:sldId id="763" r:id="rId28"/>
    <p:sldId id="739" r:id="rId29"/>
    <p:sldId id="771" r:id="rId30"/>
    <p:sldId id="770" r:id="rId3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  <a:srgbClr val="013564"/>
    <a:srgbClr val="175B5C"/>
    <a:srgbClr val="5B9BD5"/>
    <a:srgbClr val="339933"/>
    <a:srgbClr val="2BABC0"/>
    <a:srgbClr val="00B0F0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78"/>
      </p:cViewPr>
      <p:guideLst>
        <p:guide orient="horz" pos="2142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64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7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D9139EA9-B024-49B4-8599-301621D0A66A}" type="slidenum">
              <a:rPr lang="zh-CN" altLang="en-US"/>
              <a:pPr eaLnBrk="1" hangingPunct="1">
                <a:buFont typeface="Arial" charset="0"/>
                <a:buNone/>
              </a:pPr>
              <a:t>2</a:t>
            </a:fld>
            <a:endParaRPr lang="zh-CN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4266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7651" name="文本占位符 1741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r>
              <a:rPr lang="en-US" altLang="zh-CN">
                <a:latin typeface="Arial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14679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252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8675" name="文本占位符 2253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r>
              <a:rPr lang="en-US" altLang="zh-CN">
                <a:latin typeface="Arial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5620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DFD5BCB6-3FEF-440F-8CCA-D235414CFB72}" type="slidenum">
              <a:rPr lang="en-US" altLang="zh-CN" sz="1800"/>
              <a:pPr eaLnBrk="1" hangingPunct="1">
                <a:buFont typeface="Arial" charset="0"/>
                <a:buNone/>
              </a:pPr>
              <a:t>12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06413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660E4F5B-90B3-4846-A94F-CBEEE680CDF9}" type="slidenum">
              <a:rPr lang="en-US" altLang="zh-CN" sz="1800"/>
              <a:pPr eaLnBrk="1" hangingPunct="1">
                <a:buFont typeface="Arial" charset="0"/>
                <a:buNone/>
              </a:pPr>
              <a:t>17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61080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58EAEA22-A98F-4F59-A4BB-C142028D13DA}" type="slidenum">
              <a:rPr lang="en-US" altLang="zh-CN" sz="1200"/>
              <a:pPr algn="r" eaLnBrk="1" hangingPunct="1"/>
              <a:t>20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29855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05087013-27D2-4F5D-A619-7C2057FEDF29}" type="slidenum">
              <a:rPr lang="en-US" altLang="zh-CN" sz="1200"/>
              <a:pPr algn="r" eaLnBrk="1" hangingPunct="1"/>
              <a:t>21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95431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579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231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50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13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68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724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62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28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395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411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3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25506;&#31350;&#37325;&#21147;&#30340;&#22823;&#23567;&#36319;&#36136;&#37327;&#30340;&#20851;&#31995;_1080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Local%20Settings\Temp\&#37325;&#21147;&#30340;&#26041;&#21521;.m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27969;&#27700;&#38634;&#25237;&#31726;.mp4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30830;&#23450;&#34180;&#26495;&#30340;&#37325;&#24515;_1080.mp4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013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第三节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792036" y="2525998"/>
            <a:ext cx="1647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重力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97632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第七章    力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3553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椭圆 24578"/>
          <p:cNvSpPr>
            <a:spLocks noChangeArrowheads="1"/>
          </p:cNvSpPr>
          <p:nvPr/>
        </p:nvSpPr>
        <p:spPr bwMode="auto">
          <a:xfrm>
            <a:off x="4794966" y="3166971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0" name="椭圆 24579"/>
          <p:cNvSpPr>
            <a:spLocks noChangeArrowheads="1"/>
          </p:cNvSpPr>
          <p:nvPr/>
        </p:nvSpPr>
        <p:spPr bwMode="auto">
          <a:xfrm>
            <a:off x="2713307" y="4648944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4" name="文本框 24580"/>
          <p:cNvSpPr txBox="1">
            <a:spLocks noChangeArrowheads="1"/>
          </p:cNvSpPr>
          <p:nvPr/>
        </p:nvSpPr>
        <p:spPr bwMode="auto">
          <a:xfrm>
            <a:off x="2344107" y="5400675"/>
            <a:ext cx="111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0.05</a:t>
            </a:r>
          </a:p>
        </p:txBody>
      </p:sp>
      <p:sp>
        <p:nvSpPr>
          <p:cNvPr id="10245" name="文本框 24581"/>
          <p:cNvSpPr txBox="1">
            <a:spLocks noChangeArrowheads="1"/>
          </p:cNvSpPr>
          <p:nvPr/>
        </p:nvSpPr>
        <p:spPr bwMode="auto">
          <a:xfrm>
            <a:off x="1051869" y="4392539"/>
            <a:ext cx="81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0.5</a:t>
            </a:r>
          </a:p>
        </p:txBody>
      </p:sp>
      <p:sp>
        <p:nvSpPr>
          <p:cNvPr id="24583" name="椭圆 24582"/>
          <p:cNvSpPr>
            <a:spLocks noChangeArrowheads="1"/>
          </p:cNvSpPr>
          <p:nvPr/>
        </p:nvSpPr>
        <p:spPr bwMode="auto">
          <a:xfrm>
            <a:off x="3751011" y="3928864"/>
            <a:ext cx="1016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4" name="直接连接符 24583"/>
          <p:cNvSpPr>
            <a:spLocks noChangeShapeType="1"/>
          </p:cNvSpPr>
          <p:nvPr/>
        </p:nvSpPr>
        <p:spPr bwMode="auto">
          <a:xfrm flipV="1">
            <a:off x="1714398" y="3116077"/>
            <a:ext cx="3260749" cy="228459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8" name="文本框 24584"/>
          <p:cNvSpPr txBox="1">
            <a:spLocks noChangeArrowheads="1"/>
          </p:cNvSpPr>
          <p:nvPr/>
        </p:nvSpPr>
        <p:spPr bwMode="auto">
          <a:xfrm>
            <a:off x="1200047" y="3690090"/>
            <a:ext cx="50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0249" name="文本框 24585"/>
          <p:cNvSpPr txBox="1">
            <a:spLocks noChangeArrowheads="1"/>
          </p:cNvSpPr>
          <p:nvPr/>
        </p:nvSpPr>
        <p:spPr bwMode="auto">
          <a:xfrm>
            <a:off x="3462341" y="5362574"/>
            <a:ext cx="81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0.1</a:t>
            </a:r>
          </a:p>
        </p:txBody>
      </p:sp>
      <p:sp>
        <p:nvSpPr>
          <p:cNvPr id="10250" name="文本框 24586"/>
          <p:cNvSpPr txBox="1">
            <a:spLocks noChangeArrowheads="1"/>
          </p:cNvSpPr>
          <p:nvPr/>
        </p:nvSpPr>
        <p:spPr bwMode="auto">
          <a:xfrm>
            <a:off x="4351732" y="5400675"/>
            <a:ext cx="9880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0.15</a:t>
            </a:r>
          </a:p>
        </p:txBody>
      </p:sp>
      <p:sp>
        <p:nvSpPr>
          <p:cNvPr id="10251" name="文本框 24587"/>
          <p:cNvSpPr txBox="1">
            <a:spLocks noChangeArrowheads="1"/>
          </p:cNvSpPr>
          <p:nvPr/>
        </p:nvSpPr>
        <p:spPr bwMode="auto">
          <a:xfrm>
            <a:off x="1027685" y="2958850"/>
            <a:ext cx="71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1.5</a:t>
            </a:r>
          </a:p>
        </p:txBody>
      </p:sp>
      <p:sp>
        <p:nvSpPr>
          <p:cNvPr id="10252" name="文本框 24588"/>
          <p:cNvSpPr txBox="1">
            <a:spLocks noChangeArrowheads="1"/>
          </p:cNvSpPr>
          <p:nvPr/>
        </p:nvSpPr>
        <p:spPr bwMode="auto">
          <a:xfrm>
            <a:off x="3625150" y="840800"/>
            <a:ext cx="4008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重力与质量关系的图像</a:t>
            </a:r>
          </a:p>
        </p:txBody>
      </p:sp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6528048" y="2389942"/>
            <a:ext cx="4608512" cy="20313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以质量为横坐标、重力为纵坐标描点。连接这些点，你发现什么？</a:t>
            </a:r>
          </a:p>
        </p:txBody>
      </p:sp>
      <p:sp>
        <p:nvSpPr>
          <p:cNvPr id="10257" name="文本框 24581"/>
          <p:cNvSpPr txBox="1">
            <a:spLocks noChangeArrowheads="1"/>
          </p:cNvSpPr>
          <p:nvPr/>
        </p:nvSpPr>
        <p:spPr bwMode="auto">
          <a:xfrm>
            <a:off x="1301647" y="5362575"/>
            <a:ext cx="81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i="1" dirty="0">
                <a:latin typeface="微软雅黑" pitchFamily="34" charset="-122"/>
                <a:ea typeface="微软雅黑" pitchFamily="34" charset="-122"/>
              </a:rPr>
              <a:t>O</a:t>
            </a:r>
          </a:p>
        </p:txBody>
      </p:sp>
      <p:sp>
        <p:nvSpPr>
          <p:cNvPr id="10258" name="文本框 24587"/>
          <p:cNvSpPr txBox="1">
            <a:spLocks noChangeArrowheads="1"/>
          </p:cNvSpPr>
          <p:nvPr/>
        </p:nvSpPr>
        <p:spPr bwMode="auto">
          <a:xfrm>
            <a:off x="1714398" y="1568393"/>
            <a:ext cx="975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/N</a:t>
            </a:r>
          </a:p>
        </p:txBody>
      </p:sp>
      <p:sp>
        <p:nvSpPr>
          <p:cNvPr id="10259" name="文本框 24587"/>
          <p:cNvSpPr txBox="1">
            <a:spLocks noChangeArrowheads="1"/>
          </p:cNvSpPr>
          <p:nvPr/>
        </p:nvSpPr>
        <p:spPr bwMode="auto">
          <a:xfrm>
            <a:off x="5073569" y="4884982"/>
            <a:ext cx="1238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/kg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75908"/>
              </p:ext>
            </p:extLst>
          </p:nvPr>
        </p:nvGraphicFramePr>
        <p:xfrm>
          <a:off x="1725907" y="2108835"/>
          <a:ext cx="34767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7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0427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42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708047" y="1856106"/>
            <a:ext cx="3771156" cy="3543145"/>
            <a:chOff x="1028700" y="1856106"/>
            <a:chExt cx="3771156" cy="3543145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035051" y="5399251"/>
              <a:ext cx="376480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H="1" flipV="1">
              <a:off x="1028700" y="1856106"/>
              <a:ext cx="6351" cy="352348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3846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>
            <a:extLst>
              <a:ext uri="{FF2B5EF4-FFF2-40B4-BE49-F238E27FC236}">
                <a16:creationId xmlns:a16="http://schemas.microsoft.com/office/drawing/2014/main" id="{CA23E82B-12B5-4D00-8C31-FAC621CA86B6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06EEDA83-1BC2-4D19-ABC6-6EC218E2E5E9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BAE5B54-65E6-45B2-8C6A-65C749B1AA5C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2C3A7961-28DC-4472-B1EA-5744919B59C9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3F15BDAD-0A75-4BDA-B054-B19039FDC543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10FE7D3-D7AA-4803-9A81-03E7430F0ACA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751FEAD6-834D-49A1-B443-42F56A6FE607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28B50232-4663-42BB-83F2-DD57FE30FE7D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C040862D-6009-47DF-8408-B52D8DF48C12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8BD1137B-8439-4417-A0B8-8995E371CBB3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32A87EB9-C736-4B90-BBA9-BBDA55F519DA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38B0AB0C-C2A8-4D7F-AA1B-93CC97FC1D46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3CD1D913-FDE7-4CC9-BBB9-2F296ED477EB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3EA45E2-42D7-4AFA-A3BA-322BDCC13D21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BCB2CC1-CE12-4590-9471-D1B314DBF6C3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8B020978-DFEB-4C96-AF1C-7C0842833212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289176D6-2B46-4953-87AA-800BE113E543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3C85EAB6-5615-4B25-831C-9AF12111540B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E8437E7-91EA-42B6-AB4F-20E1EE1D0B9C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061CEFC-BF8E-43B6-AD1B-F3D4BFF2AE87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80FEA9B9-07BF-4037-A5EA-02A9CE985845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F1A9FF98-8A8B-456E-870C-1068C31FF8A6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18C38DBA-33DA-457E-A4BA-1E417CD6C568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52021F3-15DA-499C-B65E-535480DF377C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60386FDD-D3D5-4895-A5A3-1CF121B16527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39F94EB9-9ED8-412B-82BB-B38AF750C7B2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442CB2B-FC6A-4DAE-B714-A9297D344D66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1FDCBBA6-AED5-4500-84FB-C65D889D38B1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54BF9A74-D6CC-4D72-BF5F-82A762507ECD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A2CDB906-7E84-42F2-8779-90EA51242E0B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971F208D-E019-4C4A-9EEF-9574B5AB0366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3436F0C2-76E9-4026-A7EB-8D41F7A31665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9C6411FC-7C65-4BB1-B784-C5456C2B5260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443F2DB9-6094-4B37-BEA1-BC34CCF38AA2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DADB9F88-766D-40F9-A6FE-E0BDCE6CD551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FD746C78-3589-4DB1-9E8F-10ECB04F4093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115D152B-31F8-49F3-B780-B4519F470F56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76A5C5B9-87CE-45B9-AA6A-B1CF63924F36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7747BDBE-53BE-4F82-970F-C4CCD02D0F00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BB797A21-3498-4ED5-BB6F-029DDF6EEDC8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395FAA56-1D70-44A3-9BF0-9FF21D7286D6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284BE8D-4A70-44DE-9CDA-FC4E1BB59674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D62FE15-8B93-436F-A9EA-DC8C74B0C8FA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6F54FBC3-7FB7-4198-8E16-F3A50EAB208D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D8C7DEC8-75C7-446B-A7F7-3E8B5FCBE8CA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698FD171-884D-487A-91FA-6A24619D9A05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036D326D-D8F8-4650-B1DC-AB6A366EB07D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159C03BB-8E76-489F-B7F1-F103F8C05D4C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E94AFA78-EB2D-4073-8892-93C9AB724ECD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62C6FA4-5594-4D7A-8998-BBD30B630BFE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8FDEC0B6-B6AA-40AE-AB4E-90538282F6D1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74B948BF-2E87-430C-90B9-8FF86ADFD223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CABE6C4C-4E71-41CA-A810-571E2CECBCDD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6851C1C4-0257-47A3-9819-FF5EFEFEE631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E079A759-F286-44C3-AD2B-49A6843EFEC0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AC141C11-40A1-4B2F-B0F8-9DA5543A4AE2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B9DF5645-BDA3-49A5-9444-024002D59C13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6677B050-8E6A-4568-A2AF-D51327284445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644952" y="2636913"/>
            <a:ext cx="4968552" cy="2520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6888088" y="2708920"/>
            <a:ext cx="4680520" cy="23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物体所受的重力跟它的质量成正比。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物重跟质量的比约等于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9.8N/kg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432" y="50131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演示：探究物体重力与质量的关系</a:t>
            </a: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6744072" y="1809664"/>
            <a:ext cx="1224136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</a:p>
        </p:txBody>
      </p:sp>
      <p:pic>
        <p:nvPicPr>
          <p:cNvPr id="7" name="Picture" descr="Picture">
            <a:extLst>
              <a:ext uri="{FF2B5EF4-FFF2-40B4-BE49-F238E27FC236}">
                <a16:creationId xmlns:a16="http://schemas.microsoft.com/office/drawing/2014/main" id="{37491AE5-9CE2-4633-A388-DE5EC8E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460"/>
          <a:stretch/>
        </p:blipFill>
        <p:spPr bwMode="auto">
          <a:xfrm>
            <a:off x="695400" y="1700808"/>
            <a:ext cx="5354752" cy="30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16" y="1809664"/>
            <a:ext cx="5040559" cy="2845101"/>
          </a:xfrm>
          <a:prstGeom prst="rect">
            <a:avLst/>
          </a:prstGeom>
        </p:spPr>
      </p:pic>
      <p:sp>
        <p:nvSpPr>
          <p:cNvPr id="9" name="任意多边形: 形状 12">
            <a:hlinkClick r:id="rId4" action="ppaction://hlinkfile"/>
            <a:extLst>
              <a:ext uri="{FF2B5EF4-FFF2-40B4-BE49-F238E27FC236}">
                <a16:creationId xmlns:a16="http://schemas.microsoft.com/office/drawing/2014/main" id="{294966A6-8249-4D42-9C5A-892128832EAE}"/>
              </a:ext>
            </a:extLst>
          </p:cNvPr>
          <p:cNvSpPr/>
          <p:nvPr/>
        </p:nvSpPr>
        <p:spPr>
          <a:xfrm>
            <a:off x="2894347" y="2762272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52050" y="3776945"/>
            <a:ext cx="9636438" cy="1536070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71317" y="2231908"/>
            <a:ext cx="9617171" cy="1242088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78779" y="1228500"/>
            <a:ext cx="6360227" cy="709593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983432" y="1196752"/>
            <a:ext cx="7040176" cy="701948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25"/>
              </a:spcBef>
              <a:buFontTx/>
              <a:buNone/>
              <a:defRPr/>
            </a:pPr>
            <a:r>
              <a:rPr lang="en-US" altLang="zh-CN" noProof="1">
                <a:latin typeface="微软雅黑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物体所受的重力跟它的质量</a:t>
            </a:r>
            <a:r>
              <a:rPr lang="zh-CN" altLang="en-US" noProof="1">
                <a:solidFill>
                  <a:srgbClr val="FF0000"/>
                </a:solidFill>
                <a:latin typeface="微软雅黑" pitchFamily="34" charset="-122"/>
                <a:cs typeface="Times New Roman" panose="02020603050405020304" pitchFamily="18" charset="0"/>
              </a:rPr>
              <a:t>成正比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276" name="文本框 1"/>
          <p:cNvSpPr txBox="1">
            <a:spLocks noChangeArrowheads="1"/>
          </p:cNvSpPr>
          <p:nvPr/>
        </p:nvSpPr>
        <p:spPr bwMode="auto">
          <a:xfrm>
            <a:off x="4583832" y="5525839"/>
            <a:ext cx="6624739" cy="91940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注意：粗略计算时，</a:t>
            </a:r>
            <a:r>
              <a:rPr lang="en-US" altLang="zh-CN" sz="2400" i="1" dirty="0">
                <a:latin typeface="微软雅黑" pitchFamily="34" charset="-122"/>
                <a:ea typeface="微软雅黑" pitchFamily="34" charset="-122"/>
              </a:rPr>
              <a:t>g =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10N/kg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，如果题目中没有交待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g = 10N/kg     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永远是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9.8N/kg</a:t>
            </a:r>
          </a:p>
        </p:txBody>
      </p:sp>
      <p:grpSp>
        <p:nvGrpSpPr>
          <p:cNvPr id="12" name="组合 9"/>
          <p:cNvGrpSpPr>
            <a:grpSpLocks/>
          </p:cNvGrpSpPr>
          <p:nvPr/>
        </p:nvGrpSpPr>
        <p:grpSpPr bwMode="auto">
          <a:xfrm>
            <a:off x="-101600" y="404813"/>
            <a:ext cx="5909566" cy="523220"/>
            <a:chOff x="0" y="623478"/>
            <a:chExt cx="5209162" cy="459160"/>
          </a:xfrm>
        </p:grpSpPr>
        <p:grpSp>
          <p:nvGrpSpPr>
            <p:cNvPr id="1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4437501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重力与质量的关系</a:t>
              </a:r>
            </a:p>
          </p:txBody>
        </p:sp>
      </p:grpSp>
      <p:sp>
        <p:nvSpPr>
          <p:cNvPr id="17" name="Rectangle 3"/>
          <p:cNvSpPr txBox="1">
            <a:spLocks/>
          </p:cNvSpPr>
          <p:nvPr/>
        </p:nvSpPr>
        <p:spPr>
          <a:xfrm>
            <a:off x="983432" y="2150138"/>
            <a:ext cx="9903883" cy="633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latin typeface="微软雅黑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重力与质量的比值大约是 </a:t>
            </a:r>
            <a:r>
              <a:rPr lang="en-US" altLang="zh-CN" noProof="1">
                <a:solidFill>
                  <a:srgbClr val="FF0000"/>
                </a:solidFill>
                <a:latin typeface="微软雅黑" pitchFamily="34" charset="-122"/>
                <a:cs typeface="Times New Roman" panose="02020603050405020304" pitchFamily="18" charset="0"/>
              </a:rPr>
              <a:t>9.8N/kg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，表示的物理意义是</a:t>
            </a:r>
            <a:endParaRPr lang="en-US" altLang="zh-CN" noProof="1"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54856" y="2735332"/>
            <a:ext cx="61115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SzPct val="70000"/>
              <a:buFont typeface="Wingdings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质量为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1kg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的物体受到的重力为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9.8N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983432" y="3734314"/>
            <a:ext cx="9903883" cy="7314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470" indent="-458470" fontAlgn="auto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noProof="1">
                <a:latin typeface="微软雅黑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如果用</a:t>
            </a:r>
            <a:r>
              <a:rPr lang="en-US" altLang="zh-CN" i="1" noProof="1">
                <a:latin typeface="微软雅黑" pitchFamily="34" charset="-122"/>
                <a:cs typeface="Times New Roman" panose="02020603050405020304" pitchFamily="18" charset="0"/>
              </a:rPr>
              <a:t>g </a:t>
            </a:r>
            <a:r>
              <a:rPr lang="zh-CN" altLang="en-US" noProof="1">
                <a:latin typeface="微软雅黑" pitchFamily="34" charset="-122"/>
                <a:cs typeface="Times New Roman" panose="02020603050405020304" pitchFamily="18" charset="0"/>
              </a:rPr>
              <a:t>表示这个比值，重力与质量的关系可以写成</a:t>
            </a:r>
            <a:endParaRPr lang="zh-CN" altLang="en-US" noProof="1">
              <a:latin typeface="微软雅黑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568861" y="4624041"/>
            <a:ext cx="172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505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8" y="4403377"/>
            <a:ext cx="138853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28" y="4663727"/>
            <a:ext cx="16361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2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10243" grpId="0" build="p"/>
      <p:bldP spid="11276" grpId="0" animBg="1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/>
        </p:nvSpPr>
        <p:spPr>
          <a:xfrm>
            <a:off x="3863752" y="980728"/>
            <a:ext cx="4775200" cy="53340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800" b="1" cap="small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重力与质量的区别与联系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93734"/>
              </p:ext>
            </p:extLst>
          </p:nvPr>
        </p:nvGraphicFramePr>
        <p:xfrm>
          <a:off x="1271464" y="1662539"/>
          <a:ext cx="9684867" cy="435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334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重力</a:t>
                      </a:r>
                    </a:p>
                  </a:txBody>
                  <a:tcPr marL="108955" marR="108955" marT="54477" marB="544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</a:p>
                  </a:txBody>
                  <a:tcPr marL="108955" marR="108955" marT="54477" marB="544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符号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5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由于地球的吸引而使物体受到的力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物体所含物质的多少</a:t>
                      </a:r>
                    </a:p>
                  </a:txBody>
                  <a:tcPr marL="108955" marR="108955" marT="54477" marB="544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5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物体所受重力随不同位置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的变化而变化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质量是物质的属性，与其他因素无关</a:t>
                      </a:r>
                    </a:p>
                  </a:txBody>
                  <a:tcPr marL="108955" marR="108955" marT="54477" marB="544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牛顿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/N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千克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/kg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测量工具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弹簧测力计</a:t>
                      </a:r>
                    </a:p>
                  </a:txBody>
                  <a:tcPr marL="108955" marR="108955" marT="54477" marB="544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天平等</a:t>
                      </a:r>
                    </a:p>
                  </a:txBody>
                  <a:tcPr marL="108955" marR="108955" marT="54477" marB="544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3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</a:t>
                      </a:r>
                    </a:p>
                  </a:txBody>
                  <a:tcPr marL="108955" marR="108955" marT="54477" marB="5447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G=mg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955" marR="108955" marT="54477" marB="54477" anchor="ctr"/>
                </a:tc>
                <a:tc hMerge="1">
                  <a:txBody>
                    <a:bodyPr/>
                    <a:lstStyle/>
                    <a:p>
                      <a:endParaRPr lang="zh-CN" altLang="en-US" sz="2100" dirty="0"/>
                    </a:p>
                  </a:txBody>
                  <a:tcPr marL="108955" marR="108955" marT="54477" marB="5447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263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01600" y="404811"/>
            <a:ext cx="4295775" cy="523220"/>
            <a:chOff x="0" y="623478"/>
            <a:chExt cx="3786638" cy="459161"/>
          </a:xfrm>
        </p:grpSpPr>
        <p:grpSp>
          <p:nvGrpSpPr>
            <p:cNvPr id="3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pic>
        <p:nvPicPr>
          <p:cNvPr id="2051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29104" y="2781816"/>
            <a:ext cx="1135757" cy="1135757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73112" y="1045595"/>
            <a:ext cx="10363447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一座公路桥头旁立有一块如图所示的标志牌（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表示吨），用来表示对过桥车辆的限制，现有一辆总重为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的卡车，通过计算回答这辆卡车能不能通过此桥？（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10N/kg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88228" y="2808335"/>
            <a:ext cx="979308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解：由标志牌可知该桥的最大承受能力为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4t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，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    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由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，可得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    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满载时卡车的质量：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微软雅黑" pitchFamily="34" charset="-122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31504" y="5473893"/>
            <a:ext cx="5112568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则此车不能通过这座桥。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答：这辆卡车不能通过此桥。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15279" y="4581128"/>
            <a:ext cx="6429424" cy="982401"/>
            <a:chOff x="5571232" y="4513638"/>
            <a:chExt cx="6429424" cy="982401"/>
          </a:xfrm>
        </p:grpSpPr>
        <p:sp>
          <p:nvSpPr>
            <p:cNvPr id="7" name="文本框 6"/>
            <p:cNvSpPr txBox="1"/>
            <p:nvPr/>
          </p:nvSpPr>
          <p:spPr>
            <a:xfrm>
              <a:off x="5571232" y="4686699"/>
              <a:ext cx="6429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m=     =               =5×10</a:t>
              </a:r>
              <a:r>
                <a:rPr lang="en-US" altLang="zh-CN" sz="2800" baseline="30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kg=5t</a:t>
              </a:r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＞</a:t>
              </a:r>
              <a:r>
                <a:rPr lang="en-US" altLang="zh-CN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4t</a:t>
              </a:r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312024" y="4513638"/>
              <a:ext cx="588268" cy="839809"/>
              <a:chOff x="656780" y="5200643"/>
              <a:chExt cx="588268" cy="839809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656780" y="5200643"/>
                <a:ext cx="57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74688" y="5517232"/>
                <a:ext cx="57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674688" y="5661248"/>
                <a:ext cx="432000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7078464" y="4533407"/>
              <a:ext cx="1825848" cy="962632"/>
              <a:chOff x="656780" y="5200643"/>
              <a:chExt cx="1825848" cy="96263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656780" y="5200643"/>
                <a:ext cx="1753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5×10</a:t>
                </a:r>
                <a:r>
                  <a:rPr lang="en-US" altLang="zh-CN" sz="2800" baseline="30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en-US" altLang="zh-CN" sz="28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98908" y="5640055"/>
                <a:ext cx="1783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10N/kg</a:t>
                </a:r>
                <a:endPara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674688" y="5661248"/>
                <a:ext cx="1476000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圆角矩形 12"/>
          <p:cNvSpPr/>
          <p:nvPr/>
        </p:nvSpPr>
        <p:spPr>
          <a:xfrm>
            <a:off x="8328248" y="5351955"/>
            <a:ext cx="3096344" cy="117338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一题多解：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或计算该桥能承受的最大重力，与卡车重力比较大小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-101600" y="404811"/>
            <a:ext cx="4295775" cy="523220"/>
            <a:chOff x="0" y="623478"/>
            <a:chExt cx="3786638" cy="459161"/>
          </a:xfrm>
        </p:grpSpPr>
        <p:grpSp>
          <p:nvGrpSpPr>
            <p:cNvPr id="3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39416" y="1556792"/>
            <a:ext cx="10513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“嫦娥三号月球车质量为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140kg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，在地球上它的重力为</a:t>
            </a:r>
            <a:r>
              <a:rPr lang="zh-CN" altLang="zh-CN" sz="28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800" u="sng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8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，当它到达月球后，它在月球上的重力</a:t>
            </a:r>
            <a:r>
              <a:rPr lang="zh-CN" altLang="zh-CN" sz="28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800" u="sng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（选填“大于”“小于”或“等于”）它在地球上的重力（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10N/kg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2384" y="15567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1400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2064" y="22048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3">
            <a:extLst>
              <a:ext uri="{FF2B5EF4-FFF2-40B4-BE49-F238E27FC236}">
                <a16:creationId xmlns:a16="http://schemas.microsoft.com/office/drawing/2014/main" id="{B61849E0-8233-4FCC-ADF3-C7C94C29E887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41082AD-2D7E-4C53-A092-15438EDFC4F5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4FBE0C37-1211-4850-98F3-0C31C216307D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0642FAE7-5F16-4E5F-9E4D-D38F4FA249E8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0E022AA-A20D-409A-9D86-DDB7C2D86CE5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353CF726-497B-48EE-AEBF-2A1743445990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13D460B-2012-47CC-8451-0BD7E05DCC11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9A1EC67-1EBD-40E8-816B-E280C8194E7C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22FACE9-4D6E-4F69-A383-1467E9EE3563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E387AA-F5A9-470D-969B-DD2C3A023EEF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159B0A1B-E5C2-4525-BA2D-7A5D265038A4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DCEA479-6C36-4EA7-A2F5-4DD888EE5304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C6128D5-6D78-452A-8206-FA985103DF47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FCC998C4-57F5-4146-9991-6514BB998905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FD74E457-CCE7-41A7-A2A1-51EFCA5BC6C3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90DE40D3-DA54-409E-955D-FD2F52B5F0DD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FEB98F3E-6162-4C32-8516-4CBF146149C0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AF3961BC-3049-4910-B8B6-C7548D81A2BE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E49F3FA-F173-4A35-B16A-89087DE8036A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265C035-32D2-4BC6-8B64-FCE1EB9085E0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908A4411-6C1C-46A5-92D9-2972FAE6645A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EB00530F-53BA-4A05-9D9D-52C8C794E17B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EC4575C-4ED4-436D-9F04-6B066DACB6F8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3E177B8F-9095-404E-B236-15CE241191E2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6408FEAF-508D-43A6-9FB7-30F853A2059A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C45E794D-B6A3-46C2-A45C-EA30AA9B9094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BA1F1EF6-996F-4C09-BE92-61C42F9D792B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4FFC3D38-41F5-456C-B062-F5FDAE170404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A29C021-1017-4469-8728-6163DB962DC7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0B110AD8-773B-4A0C-9E80-2861C2818C90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EEBBE7F2-24D0-4280-9612-1D073C142BC6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10F2D6AE-7204-4261-9671-DD666B564A18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2490E887-79C2-4604-8382-95EB71D39348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CE300A42-171E-43F9-81F3-F909D43D9B7E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3507DAA6-28BA-4E12-9874-6A605353D940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F4D6E6CE-6684-48F8-9404-D4DCE67172A4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E70DF22B-6E0C-426E-AA47-0030A3D8E022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5A985A6C-CBEC-44F7-8A40-323BCB30569B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3D07723F-3FAA-48AC-BBBC-D6564F3A75F6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003EF129-5A6C-41DA-B641-772F23F93823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7E12AFCF-48B7-4E72-BB5F-588331936DF8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E9D613FA-3CF7-410D-8AD9-7235BFBB1DED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EC8C48B-648C-4C38-B1DB-3B182CD1D520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94FBC542-6D8D-4781-9F58-EAE54386F106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DE0D7994-6292-43A1-B62C-D32DCBB94064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1AE99343-D4D7-4538-AB68-48FE5DED5CBB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EEA5E158-14D6-4301-B9BD-8A2AEE0BE1D9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2EB5A014-E982-4E0F-B6FF-575EFB5B55D9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9E7057A5-DFCC-427C-9635-FE4C33C6446E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EED3D510-6847-473F-8365-0D7E90FE0074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47B24C8-FF73-476B-A4A6-9299744C7FE2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60763D08-F035-4219-995E-65F9F9596D78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E96E28DF-EA05-48E0-9B25-C0CA56F265BC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B40326C3-61DE-46D7-BDFE-3A5C48E7FEFB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5A130A61-49AE-43B8-9D21-5C0308C97A73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E8758A17-0701-48A8-AE0E-0083A168740A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2C83ACA4-9394-4CD2-8F06-F68DF348F1D1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61B2A7C4-C21C-47E6-9CEA-92A7188BE48A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19536" y="1988988"/>
            <a:ext cx="8352481" cy="3024188"/>
            <a:chOff x="793" y="1706"/>
            <a:chExt cx="3810" cy="1579"/>
          </a:xfrm>
        </p:grpSpPr>
        <p:pic>
          <p:nvPicPr>
            <p:cNvPr id="23559" name="Picture 7" descr="重锤1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793" y="1706"/>
              <a:ext cx="3810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1741" y="19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533" y="184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48301" y="1208952"/>
            <a:ext cx="430438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如何描述重力的方向？</a:t>
            </a:r>
          </a:p>
        </p:txBody>
      </p:sp>
      <p:sp>
        <p:nvSpPr>
          <p:cNvPr id="8" name="Text 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143672" y="5308216"/>
            <a:ext cx="5268837" cy="5889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Dot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重力的方向总是</a:t>
            </a:r>
            <a:r>
              <a:rPr lang="zh-CN" altLang="en-US" sz="320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竖直向下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重力的方向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01104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35" r="98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7" y="1014412"/>
            <a:ext cx="4470400" cy="4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8650353" y="4293096"/>
            <a:ext cx="686007" cy="11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0092368" y="1484784"/>
            <a:ext cx="355498" cy="93610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8498248" y="1935088"/>
            <a:ext cx="673437" cy="7446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5362435" y="5013176"/>
            <a:ext cx="2088232" cy="7219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指向地心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41249" y="3052301"/>
            <a:ext cx="489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•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162896" y="1340768"/>
            <a:ext cx="6130219" cy="3309447"/>
            <a:chOff x="427" y="795"/>
            <a:chExt cx="7496" cy="7748"/>
          </a:xfrm>
          <a:noFill/>
        </p:grpSpPr>
        <p:sp>
          <p:nvSpPr>
            <p:cNvPr id="7" name="圆角矩形 6"/>
            <p:cNvSpPr/>
            <p:nvPr/>
          </p:nvSpPr>
          <p:spPr>
            <a:xfrm>
              <a:off x="427" y="795"/>
              <a:ext cx="7496" cy="7748"/>
            </a:xfrm>
            <a:prstGeom prst="roundRect">
              <a:avLst/>
            </a:prstGeom>
            <a:grpFill/>
            <a:ln w="28575">
              <a:solidFill>
                <a:srgbClr val="00808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sz="2600" noProof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622" y="1301"/>
              <a:ext cx="7122" cy="7002"/>
            </a:xfrm>
            <a:prstGeom prst="rect">
              <a:avLst/>
            </a:prstGeom>
            <a:grpFill/>
          </p:spPr>
          <p:txBody>
            <a:bodyPr anchor="b"/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Tx/>
                <a:buNone/>
                <a:defRPr/>
              </a:pPr>
              <a:r>
                <a:rPr lang="zh-CN" altLang="en-US" sz="2600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我们站在地面上，脚朝下，站得很稳。但地球是球形的，在我们“脚下”的阿根廷人，好像是脚朝上的。他们为什么也站得很稳呢？</a:t>
              </a:r>
              <a:r>
                <a:rPr lang="zh-CN" altLang="en-US" sz="2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我们通常所说的“下”到底指的是什么方向呢？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47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3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4" grpId="1"/>
      <p:bldP spid="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3794"/>
          <p:cNvSpPr txBox="1">
            <a:spLocks noChangeArrowheads="1"/>
          </p:cNvSpPr>
          <p:nvPr/>
        </p:nvSpPr>
        <p:spPr bwMode="auto">
          <a:xfrm>
            <a:off x="3719736" y="801120"/>
            <a:ext cx="4611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重力方向竖直向下的应用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1011038" y="1658571"/>
            <a:ext cx="5879041" cy="3780000"/>
          </a:xfrm>
          <a:prstGeom prst="round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" b="5367"/>
          <a:stretch/>
        </p:blipFill>
        <p:spPr>
          <a:xfrm rot="5400000">
            <a:off x="7309451" y="2245320"/>
            <a:ext cx="3780000" cy="2606502"/>
          </a:xfrm>
          <a:prstGeom prst="roundRect">
            <a:avLst/>
          </a:prstGeom>
        </p:spPr>
      </p:pic>
      <p:sp>
        <p:nvSpPr>
          <p:cNvPr id="14" name="文本框 33801"/>
          <p:cNvSpPr txBox="1">
            <a:spLocks noChangeArrowheads="1"/>
          </p:cNvSpPr>
          <p:nvPr/>
        </p:nvSpPr>
        <p:spPr bwMode="auto">
          <a:xfrm>
            <a:off x="7407996" y="5583813"/>
            <a:ext cx="3582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铅垂线：检验建筑物是否垂直于地面</a:t>
            </a:r>
          </a:p>
        </p:txBody>
      </p:sp>
      <p:sp>
        <p:nvSpPr>
          <p:cNvPr id="15" name="文本框 33801"/>
          <p:cNvSpPr txBox="1">
            <a:spLocks noChangeArrowheads="1"/>
          </p:cNvSpPr>
          <p:nvPr/>
        </p:nvSpPr>
        <p:spPr bwMode="auto">
          <a:xfrm>
            <a:off x="1559496" y="5583813"/>
            <a:ext cx="54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水平仪：检验桌面等平面是否水平</a:t>
            </a:r>
          </a:p>
        </p:txBody>
      </p:sp>
    </p:spTree>
    <p:extLst>
      <p:ext uri="{BB962C8B-B14F-4D97-AF65-F5344CB8AC3E}">
        <p14:creationId xmlns:p14="http://schemas.microsoft.com/office/powerpoint/2010/main" val="27038311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7" name="内容占位符 1"/>
          <p:cNvSpPr txBox="1">
            <a:spLocks noChangeArrowheads="1"/>
          </p:cNvSpPr>
          <p:nvPr/>
        </p:nvSpPr>
        <p:spPr bwMode="auto">
          <a:xfrm>
            <a:off x="551384" y="1190059"/>
            <a:ext cx="97930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719138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下图中表示静止在斜面上的物体所受的重力的是（      ）</a:t>
            </a:r>
          </a:p>
          <a:p>
            <a:pPr indent="719138">
              <a:lnSpc>
                <a:spcPct val="12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indent="719138">
              <a:lnSpc>
                <a:spcPct val="12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indent="719138">
              <a:lnSpc>
                <a:spcPct val="12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indent="719138">
              <a:lnSpc>
                <a:spcPct val="150000"/>
              </a:lnSpc>
              <a:buFont typeface="Arial" pitchFamily="34" charset="0"/>
              <a:buNone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indent="719138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	B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         C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baseline="-25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        D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800" baseline="-25000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800" baseline="-25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36360" y="1268760"/>
            <a:ext cx="7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97809" y="5289092"/>
            <a:ext cx="648674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物体所受的重力的方向总是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向下的。</a:t>
            </a:r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712" y="1988840"/>
            <a:ext cx="42545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 11"/>
          <p:cNvSpPr/>
          <p:nvPr/>
        </p:nvSpPr>
        <p:spPr>
          <a:xfrm>
            <a:off x="5038169" y="4684251"/>
            <a:ext cx="4278094" cy="3987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42225" y="5760169"/>
            <a:ext cx="1974215" cy="765175"/>
            <a:chOff x="3591" y="3241"/>
            <a:chExt cx="3109" cy="1205"/>
          </a:xfrm>
        </p:grpSpPr>
        <p:grpSp>
          <p:nvGrpSpPr>
            <p:cNvPr id="18" name="组合 17"/>
            <p:cNvGrpSpPr/>
            <p:nvPr/>
          </p:nvGrpSpPr>
          <p:grpSpPr>
            <a:xfrm>
              <a:off x="3591" y="3719"/>
              <a:ext cx="3109" cy="727"/>
              <a:chOff x="3591" y="3719"/>
              <a:chExt cx="3109" cy="727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591" y="3727"/>
                <a:ext cx="3109" cy="65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4"/>
              <p:cNvSpPr txBox="1"/>
              <p:nvPr/>
            </p:nvSpPr>
            <p:spPr>
              <a:xfrm>
                <a:off x="3834" y="3719"/>
                <a:ext cx="2752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垂直水平面</a:t>
                </a:r>
              </a:p>
            </p:txBody>
          </p:sp>
        </p:grpSp>
        <p:sp>
          <p:nvSpPr>
            <p:cNvPr id="19" name="下箭头 18"/>
            <p:cNvSpPr/>
            <p:nvPr/>
          </p:nvSpPr>
          <p:spPr>
            <a:xfrm>
              <a:off x="5026" y="3241"/>
              <a:ext cx="367" cy="44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58489" y="4653136"/>
            <a:ext cx="4493895" cy="709295"/>
            <a:chOff x="2376" y="1496"/>
            <a:chExt cx="7077" cy="1117"/>
          </a:xfrm>
        </p:grpSpPr>
        <p:sp>
          <p:nvSpPr>
            <p:cNvPr id="16" name="文本框 2"/>
            <p:cNvSpPr txBox="1"/>
            <p:nvPr/>
          </p:nvSpPr>
          <p:spPr>
            <a:xfrm>
              <a:off x="2376" y="1496"/>
              <a:ext cx="7077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不是垂直，垂直是垂直接触面</a:t>
              </a:r>
            </a:p>
          </p:txBody>
        </p:sp>
        <p:sp>
          <p:nvSpPr>
            <p:cNvPr id="17" name="下箭头 16"/>
            <p:cNvSpPr/>
            <p:nvPr/>
          </p:nvSpPr>
          <p:spPr>
            <a:xfrm flipV="1">
              <a:off x="4517" y="2173"/>
              <a:ext cx="367" cy="44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112224" y="2576313"/>
            <a:ext cx="3743600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任意一杯水稳定后的水面就是我们所说的水平面。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3">
            <a:extLst>
              <a:ext uri="{FF2B5EF4-FFF2-40B4-BE49-F238E27FC236}">
                <a16:creationId xmlns:a16="http://schemas.microsoft.com/office/drawing/2014/main" id="{900E23F1-237F-4568-AC9C-BC50AB989411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A97BE5B-6118-4634-85BF-8EAF3ADDEA99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370BCFD-DE4F-4F8E-8317-477ED699E355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CC9DCBC3-3925-41A5-8BA4-E11C7123225C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4D6DBD2-6C39-474B-AE5C-6422CC766D85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CD3F184-68D6-463C-B386-24F6AEA466E8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D0F3B20-15CA-4AB7-9D07-24FC9C78CCBF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BF01416C-EF81-489A-AE6A-E24703DA5C7A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C4DBE2-5FEF-471F-87AD-E2BA042B7671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ADA029E-99AA-4F01-90A5-15BA0DBD41AD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1325EE46-EE25-4756-9D38-9BB05F2735B2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562558E6-47CA-49DC-918A-72D0D21676F2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345BC946-3095-45DC-B6B5-60DD33635153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416C8CCC-86E5-43DC-B5DE-920B8557EE29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BBD857CC-1541-4164-B3A2-C9AE217B1E99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0B3E759-7DB0-4D91-AACF-08EA1CD55998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495573B7-C902-4217-9C27-38DA9AEA6D2A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80B77779-A450-4FEC-A9E5-DD44760AC317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ECD25BDB-F54F-41FA-9A4E-31D0A75137EC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9C21C16-7694-464B-A4DC-8B9486079303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171FB96F-DA6C-4F01-9CCF-451D267789BE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F6AF3EDE-4AC1-4A42-8402-867BA2EDCE34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3571AB5-F4DA-4F2B-80E1-D0CFE98E5147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B3A921C7-DB06-4402-8501-2DD18D261DFC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4E3B585A-1867-4C20-97FA-B46B870854E9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44DCBF26-E364-4B3E-AAD3-E2BEB85A17ED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DAA919BE-BF0F-4A10-B7C4-438867BC1148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04C8F44E-676A-425D-87CF-C6BA090F1B1C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15F34609-F243-4169-9960-99C43DD4405A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F75E93FD-9A82-4F43-9079-D0C17E7F348F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1A69E3DA-5B1A-4B40-8816-B07DCFE0E444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B4EF81F2-3EF7-4440-A83D-68B772DF139F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2C73885-238E-4323-9A5E-638C009A1FCD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5C4A3AF0-2125-47F5-8624-8115099314C3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392DE47B-0957-4C71-A26D-22A7F304E0CD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65BB9E19-B483-43BE-A2E0-9519816A0C32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F4202240-3C02-4C7A-80DB-D14971000B3A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87F04636-A005-4418-B69D-790B5304483E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F7FCABF-DDA6-4C03-A7FF-B1E8142D8244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5165165-14F4-4BDE-B6DB-180BCCBE285C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62E8A63-ED0E-4E31-8C51-CCCB8BEB4B36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CCDDDAAB-4745-4E39-8BF4-9CC05C48CBA8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A92461A-582F-496B-A0A1-A912DADCEAF4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A7712895-BCEA-44E4-8521-420EC758D769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87709260-A436-4A82-A5CD-217D59D26B40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8042B665-95BE-4B2F-B2E8-43D862A81083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27C28630-1223-4461-B301-693779167733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F1F745F6-E550-42C4-A0E9-01FBB80326F6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A3BCCAC5-0540-4BA4-89E1-DBC09435F4F8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C94E43B9-4E57-4138-8977-C5E697B448B3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441D6972-D694-4FE7-BE42-D7DD33EFAE4D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9CA05BE0-472B-4DC6-8F63-CD6B15F26CF2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24C76784-387C-475C-8D0C-C695DBED0548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5E2EFBF3-E97F-4755-9E3D-CCC132F42EDC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042418AF-5A30-4974-90CE-BA19F86BBD9F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F4304562-C2E4-43A4-92EA-EC333E3AF4E0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0E77C3D3-4EBF-4147-8A73-B3EE34A0DEBB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191B69E1-1B82-4810-829C-64A1ACD3F5A2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8" name="Picture" descr="Picture">
            <a:extLst>
              <a:ext uri="{FF2B5EF4-FFF2-40B4-BE49-F238E27FC236}">
                <a16:creationId xmlns:a16="http://schemas.microsoft.com/office/drawing/2014/main" id="{37491AE5-9CE2-4633-A388-DE5EC8E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933280" y="1340768"/>
            <a:ext cx="6403008" cy="425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观察与思考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8112224" y="434014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这是为什么呢？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80" y="1556792"/>
            <a:ext cx="6001839" cy="3306569"/>
          </a:xfrm>
          <a:prstGeom prst="rect">
            <a:avLst/>
          </a:prstGeom>
        </p:spPr>
      </p:pic>
      <p:sp>
        <p:nvSpPr>
          <p:cNvPr id="19" name="任意多边形: 形状 12">
            <a:hlinkClick r:id="rId5" action="ppaction://hlinkfile"/>
            <a:extLst>
              <a:ext uri="{FF2B5EF4-FFF2-40B4-BE49-F238E27FC236}">
                <a16:creationId xmlns:a16="http://schemas.microsoft.com/office/drawing/2014/main" id="{294966A6-8249-4D42-9C5A-892128832EAE}"/>
              </a:ext>
            </a:extLst>
          </p:cNvPr>
          <p:cNvSpPr/>
          <p:nvPr/>
        </p:nvSpPr>
        <p:spPr>
          <a:xfrm>
            <a:off x="3886029" y="2741763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68208" y="1867189"/>
            <a:ext cx="3307864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sz="2600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/>
              <a:t>水往低处流，雪花向下飘落，球最终落到地面。</a:t>
            </a:r>
          </a:p>
        </p:txBody>
      </p:sp>
    </p:spTree>
    <p:extLst>
      <p:ext uri="{BB962C8B-B14F-4D97-AF65-F5344CB8AC3E}">
        <p14:creationId xmlns:p14="http://schemas.microsoft.com/office/powerpoint/2010/main" val="191005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786379" y="1142069"/>
            <a:ext cx="5093598" cy="6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rgbClr val="008080"/>
                </a:solidFill>
                <a:latin typeface="微软雅黑" pitchFamily="34" charset="-122"/>
              </a:rPr>
              <a:t>概念：</a:t>
            </a:r>
            <a:r>
              <a:rPr lang="zh-CN" altLang="en-US" dirty="0">
                <a:latin typeface="微软雅黑" pitchFamily="34" charset="-122"/>
              </a:rPr>
              <a:t>重力的</a:t>
            </a:r>
            <a:r>
              <a:rPr lang="zh-CN" altLang="en-US" dirty="0">
                <a:solidFill>
                  <a:srgbClr val="008080"/>
                </a:solidFill>
                <a:latin typeface="微软雅黑" pitchFamily="34" charset="-122"/>
              </a:rPr>
              <a:t>等效作用点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024467" y="4899025"/>
            <a:ext cx="10538884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形状规则、质量分布均匀的物体重心在其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几何中心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上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2351584" y="2339513"/>
            <a:ext cx="18288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V="1">
            <a:off x="2351584" y="2339513"/>
            <a:ext cx="18288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2351584" y="2339513"/>
            <a:ext cx="18288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3164384" y="2949113"/>
            <a:ext cx="203200" cy="16176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65984" y="3025312"/>
            <a:ext cx="673100" cy="1489075"/>
            <a:chOff x="912" y="1968"/>
            <a:chExt cx="318" cy="938"/>
          </a:xfrm>
        </p:grpSpPr>
        <p:sp>
          <p:nvSpPr>
            <p:cNvPr id="17432" name="Line 14"/>
            <p:cNvSpPr>
              <a:spLocks noChangeShapeType="1"/>
            </p:cNvSpPr>
            <p:nvPr/>
          </p:nvSpPr>
          <p:spPr bwMode="auto">
            <a:xfrm>
              <a:off x="912" y="1968"/>
              <a:ext cx="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3" name="Text Box 15"/>
            <p:cNvSpPr txBox="1">
              <a:spLocks noChangeArrowheads="1"/>
            </p:cNvSpPr>
            <p:nvPr/>
          </p:nvSpPr>
          <p:spPr bwMode="auto">
            <a:xfrm>
              <a:off x="942" y="2514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4871864" y="2140607"/>
            <a:ext cx="1930400" cy="182524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5735464" y="2996580"/>
            <a:ext cx="216520" cy="1905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22247" y="3110881"/>
            <a:ext cx="609600" cy="1474788"/>
            <a:chOff x="3425" y="3120"/>
            <a:chExt cx="288" cy="929"/>
          </a:xfrm>
        </p:grpSpPr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>
              <a:off x="3432" y="3120"/>
              <a:ext cx="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1" name="Text Box 21"/>
            <p:cNvSpPr txBox="1">
              <a:spLocks noChangeArrowheads="1"/>
            </p:cNvSpPr>
            <p:nvPr/>
          </p:nvSpPr>
          <p:spPr bwMode="auto">
            <a:xfrm>
              <a:off x="3425" y="3657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grpSp>
        <p:nvGrpSpPr>
          <p:cNvPr id="26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重心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363538" y="2544106"/>
            <a:ext cx="2620894" cy="14600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8612342" y="2565817"/>
            <a:ext cx="609600" cy="1474788"/>
            <a:chOff x="3425" y="3120"/>
            <a:chExt cx="288" cy="929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3432" y="3120"/>
              <a:ext cx="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425" y="3657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8583619" y="2564904"/>
            <a:ext cx="104669" cy="9209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828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600" grpId="0"/>
      <p:bldP spid="110602" grpId="0" animBg="1"/>
      <p:bldP spid="110603" grpId="0" animBg="1"/>
      <p:bldP spid="110604" grpId="0" animBg="1"/>
      <p:bldP spid="110605" grpId="0" animBg="1"/>
      <p:bldP spid="110609" grpId="0" animBg="1"/>
      <p:bldP spid="110610" grpId="0" animBg="1"/>
      <p:bldP spid="4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82775" y="1194595"/>
            <a:ext cx="8029650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</a:rPr>
              <a:t>如何确定质量不均匀、不规则物体的重心？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67808" y="5644356"/>
            <a:ext cx="416560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悬挂法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寻找重心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71549" y="2131823"/>
            <a:ext cx="1368152" cy="183910"/>
            <a:chOff x="1775520" y="2290763"/>
            <a:chExt cx="1368152" cy="183910"/>
          </a:xfrm>
        </p:grpSpPr>
        <p:sp>
          <p:nvSpPr>
            <p:cNvPr id="9" name="矩形 8"/>
            <p:cNvSpPr/>
            <p:nvPr/>
          </p:nvSpPr>
          <p:spPr>
            <a:xfrm>
              <a:off x="1775520" y="2290763"/>
              <a:ext cx="1368152" cy="18391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775520" y="2474673"/>
              <a:ext cx="136815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271464" y="2298056"/>
            <a:ext cx="1612253" cy="2957927"/>
            <a:chOff x="1675435" y="2456996"/>
            <a:chExt cx="1612253" cy="2957927"/>
          </a:xfrm>
        </p:grpSpPr>
        <p:sp>
          <p:nvSpPr>
            <p:cNvPr id="2" name="任意多边形 1"/>
            <p:cNvSpPr/>
            <p:nvPr/>
          </p:nvSpPr>
          <p:spPr>
            <a:xfrm>
              <a:off x="1675435" y="3140968"/>
              <a:ext cx="1612253" cy="1848255"/>
            </a:xfrm>
            <a:custGeom>
              <a:avLst/>
              <a:gdLst>
                <a:gd name="connsiteX0" fmla="*/ 476656 w 1673158"/>
                <a:gd name="connsiteY0" fmla="*/ 321013 h 1848255"/>
                <a:gd name="connsiteX1" fmla="*/ 58366 w 1673158"/>
                <a:gd name="connsiteY1" fmla="*/ 554476 h 1848255"/>
                <a:gd name="connsiteX2" fmla="*/ 0 w 1673158"/>
                <a:gd name="connsiteY2" fmla="*/ 1322961 h 1848255"/>
                <a:gd name="connsiteX3" fmla="*/ 642026 w 1673158"/>
                <a:gd name="connsiteY3" fmla="*/ 1848255 h 1848255"/>
                <a:gd name="connsiteX4" fmla="*/ 1527243 w 1673158"/>
                <a:gd name="connsiteY4" fmla="*/ 1673157 h 1848255"/>
                <a:gd name="connsiteX5" fmla="*/ 1673158 w 1673158"/>
                <a:gd name="connsiteY5" fmla="*/ 583659 h 1848255"/>
                <a:gd name="connsiteX6" fmla="*/ 963039 w 1673158"/>
                <a:gd name="connsiteY6" fmla="*/ 0 h 1848255"/>
                <a:gd name="connsiteX7" fmla="*/ 476656 w 1673158"/>
                <a:gd name="connsiteY7" fmla="*/ 321013 h 184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3158" h="1848255">
                  <a:moveTo>
                    <a:pt x="476656" y="321013"/>
                  </a:moveTo>
                  <a:lnTo>
                    <a:pt x="58366" y="554476"/>
                  </a:lnTo>
                  <a:lnTo>
                    <a:pt x="0" y="1322961"/>
                  </a:lnTo>
                  <a:lnTo>
                    <a:pt x="642026" y="1848255"/>
                  </a:lnTo>
                  <a:lnTo>
                    <a:pt x="1527243" y="1673157"/>
                  </a:lnTo>
                  <a:lnTo>
                    <a:pt x="1673158" y="583659"/>
                  </a:lnTo>
                  <a:lnTo>
                    <a:pt x="963039" y="0"/>
                  </a:lnTo>
                  <a:lnTo>
                    <a:pt x="476656" y="321013"/>
                  </a:lnTo>
                  <a:close/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437629" y="2456996"/>
              <a:ext cx="21967" cy="2583102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2376000" y="3168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93868" y="290639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93868" y="4891703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09076" y="2150558"/>
            <a:ext cx="1368152" cy="183910"/>
            <a:chOff x="1775520" y="2290763"/>
            <a:chExt cx="1368152" cy="183910"/>
          </a:xfrm>
        </p:grpSpPr>
        <p:sp>
          <p:nvSpPr>
            <p:cNvPr id="31" name="矩形 30"/>
            <p:cNvSpPr/>
            <p:nvPr/>
          </p:nvSpPr>
          <p:spPr>
            <a:xfrm>
              <a:off x="1775520" y="2290763"/>
              <a:ext cx="1368152" cy="18391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775520" y="2474673"/>
              <a:ext cx="1368152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3554422" y="2336704"/>
            <a:ext cx="3002676" cy="2877764"/>
            <a:chOff x="3554422" y="2336704"/>
            <a:chExt cx="3002676" cy="2877764"/>
          </a:xfrm>
        </p:grpSpPr>
        <p:grpSp>
          <p:nvGrpSpPr>
            <p:cNvPr id="22" name="组合 21"/>
            <p:cNvGrpSpPr/>
            <p:nvPr/>
          </p:nvGrpSpPr>
          <p:grpSpPr>
            <a:xfrm>
              <a:off x="3554422" y="2336704"/>
              <a:ext cx="3002676" cy="2877764"/>
              <a:chOff x="3958393" y="2495644"/>
              <a:chExt cx="3002676" cy="2877764"/>
            </a:xfrm>
          </p:grpSpPr>
          <p:grpSp>
            <p:nvGrpSpPr>
              <p:cNvPr id="24" name="组合 23"/>
              <p:cNvGrpSpPr/>
              <p:nvPr/>
            </p:nvGrpSpPr>
            <p:grpSpPr>
              <a:xfrm rot="4618591">
                <a:off x="4653604" y="2570790"/>
                <a:ext cx="1612253" cy="3002676"/>
                <a:chOff x="1675435" y="2474673"/>
                <a:chExt cx="1612253" cy="3002676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1675435" y="3140968"/>
                  <a:ext cx="1612253" cy="1848255"/>
                </a:xfrm>
                <a:custGeom>
                  <a:avLst/>
                  <a:gdLst>
                    <a:gd name="connsiteX0" fmla="*/ 476656 w 1673158"/>
                    <a:gd name="connsiteY0" fmla="*/ 321013 h 1848255"/>
                    <a:gd name="connsiteX1" fmla="*/ 58366 w 1673158"/>
                    <a:gd name="connsiteY1" fmla="*/ 554476 h 1848255"/>
                    <a:gd name="connsiteX2" fmla="*/ 0 w 1673158"/>
                    <a:gd name="connsiteY2" fmla="*/ 1322961 h 1848255"/>
                    <a:gd name="connsiteX3" fmla="*/ 642026 w 1673158"/>
                    <a:gd name="connsiteY3" fmla="*/ 1848255 h 1848255"/>
                    <a:gd name="connsiteX4" fmla="*/ 1527243 w 1673158"/>
                    <a:gd name="connsiteY4" fmla="*/ 1673157 h 1848255"/>
                    <a:gd name="connsiteX5" fmla="*/ 1673158 w 1673158"/>
                    <a:gd name="connsiteY5" fmla="*/ 583659 h 1848255"/>
                    <a:gd name="connsiteX6" fmla="*/ 963039 w 1673158"/>
                    <a:gd name="connsiteY6" fmla="*/ 0 h 1848255"/>
                    <a:gd name="connsiteX7" fmla="*/ 476656 w 1673158"/>
                    <a:gd name="connsiteY7" fmla="*/ 321013 h 184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3158" h="1848255">
                      <a:moveTo>
                        <a:pt x="476656" y="321013"/>
                      </a:moveTo>
                      <a:lnTo>
                        <a:pt x="58366" y="554476"/>
                      </a:lnTo>
                      <a:lnTo>
                        <a:pt x="0" y="1322961"/>
                      </a:lnTo>
                      <a:lnTo>
                        <a:pt x="642026" y="1848255"/>
                      </a:lnTo>
                      <a:lnTo>
                        <a:pt x="1527243" y="1673157"/>
                      </a:lnTo>
                      <a:lnTo>
                        <a:pt x="1673158" y="583659"/>
                      </a:lnTo>
                      <a:lnTo>
                        <a:pt x="963039" y="0"/>
                      </a:lnTo>
                      <a:lnTo>
                        <a:pt x="476656" y="32101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2437629" y="2474673"/>
                  <a:ext cx="21967" cy="2583102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椭圆 26"/>
                <p:cNvSpPr/>
                <p:nvPr/>
              </p:nvSpPr>
              <p:spPr>
                <a:xfrm>
                  <a:off x="2376000" y="3168000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 rot="16981409">
                  <a:off x="1753288" y="2873874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endPara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 rot="16981409">
                  <a:off x="1893868" y="4891703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</a:t>
                  </a:r>
                  <a:endPara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flipH="1">
                <a:off x="5275156" y="2495644"/>
                <a:ext cx="21967" cy="2583102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>
                <a:off x="4724865" y="2790306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744973" y="4850188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 rot="4618591">
              <a:off x="4796393" y="311168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868558" y="386901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4618591">
            <a:off x="4796394" y="38369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" descr="Picture">
            <a:extLst>
              <a:ext uri="{FF2B5EF4-FFF2-40B4-BE49-F238E27FC236}">
                <a16:creationId xmlns:a16="http://schemas.microsoft.com/office/drawing/2014/main" id="{37491AE5-9CE2-4633-A388-DE5EC8EC4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7098716" y="2223778"/>
            <a:ext cx="3971389" cy="26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2"/>
          <p:cNvSpPr txBox="1"/>
          <p:nvPr/>
        </p:nvSpPr>
        <p:spPr>
          <a:xfrm>
            <a:off x="7824192" y="4983635"/>
            <a:ext cx="274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演示：找物体重心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432" y="2334468"/>
            <a:ext cx="3801112" cy="2057770"/>
          </a:xfrm>
          <a:prstGeom prst="rect">
            <a:avLst/>
          </a:prstGeom>
        </p:spPr>
      </p:pic>
      <p:sp>
        <p:nvSpPr>
          <p:cNvPr id="42" name="任意多边形: 形状 12">
            <a:hlinkClick r:id="rId5" action="ppaction://hlinkfile"/>
            <a:extLst>
              <a:ext uri="{FF2B5EF4-FFF2-40B4-BE49-F238E27FC236}">
                <a16:creationId xmlns:a16="http://schemas.microsoft.com/office/drawing/2014/main" id="{294966A6-8249-4D42-9C5A-892128832EAE}"/>
              </a:ext>
            </a:extLst>
          </p:cNvPr>
          <p:cNvSpPr/>
          <p:nvPr/>
        </p:nvSpPr>
        <p:spPr>
          <a:xfrm>
            <a:off x="8694496" y="3009060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96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66459" y="5445224"/>
            <a:ext cx="6311900" cy="6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</a:rPr>
              <a:t>注意：重心不一定在物体上</a:t>
            </a:r>
          </a:p>
        </p:txBody>
      </p:sp>
      <p:pic>
        <p:nvPicPr>
          <p:cNvPr id="5" name="Picture 2" descr="https://dpic.tiankong.com/11/i2/QJ8714561998.jpg?x-oss-process=style/794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48994"/>
            <a:ext cx="2090700" cy="20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969045" y="3322364"/>
            <a:ext cx="609600" cy="1474788"/>
            <a:chOff x="3425" y="3120"/>
            <a:chExt cx="288" cy="929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432" y="3120"/>
              <a:ext cx="0" cy="7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425" y="3657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2940322" y="3321451"/>
            <a:ext cx="104669" cy="9209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910996"/>
            <a:ext cx="2486025" cy="296227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9607" y="993672"/>
            <a:ext cx="4645274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Tx/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</a:rPr>
              <a:t>请找出下列物体的重心？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6306676" y="3809122"/>
            <a:ext cx="609600" cy="1474788"/>
            <a:chOff x="3425" y="3120"/>
            <a:chExt cx="288" cy="929"/>
          </a:xfrm>
        </p:grpSpPr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3432" y="3120"/>
              <a:ext cx="0" cy="7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425" y="3657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274015" y="3789040"/>
            <a:ext cx="104669" cy="9209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1" r="11143"/>
          <a:stretch/>
        </p:blipFill>
        <p:spPr>
          <a:xfrm>
            <a:off x="8250892" y="1452569"/>
            <a:ext cx="2318973" cy="3209041"/>
          </a:xfrm>
          <a:prstGeom prst="rect">
            <a:avLst/>
          </a:prstGeom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9408504" y="3978568"/>
            <a:ext cx="609600" cy="1474788"/>
            <a:chOff x="3425" y="3120"/>
            <a:chExt cx="288" cy="929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432" y="3120"/>
              <a:ext cx="0" cy="7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425" y="3657"/>
              <a:ext cx="2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i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G</a:t>
              </a: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9375843" y="3958486"/>
            <a:ext cx="104669" cy="9209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600" b="1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72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9" grpId="0" bldLvl="0" animBg="1"/>
      <p:bldP spid="16" grpId="0" bldLvl="0" animBg="1"/>
      <p:bldP spid="2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ChangeArrowheads="1"/>
          </p:cNvSpPr>
          <p:nvPr/>
        </p:nvSpPr>
        <p:spPr bwMode="auto">
          <a:xfrm>
            <a:off x="850220" y="1143908"/>
            <a:ext cx="9361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关于物体的重心，下列说法不正确的是      （       ）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．一切物体的重心都在它的中间位置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．一切物体的重心都是该物体所受重力的作用点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．物体的重心不一定都在物体上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．质地均匀，形状规则的物体的重心在它的几何中心上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38985" y="5077490"/>
            <a:ext cx="9853559" cy="954107"/>
          </a:xfrm>
          <a:prstGeom prst="rect">
            <a:avLst/>
          </a:prstGeom>
          <a:noFill/>
          <a:ln w="19050">
            <a:solidFill>
              <a:srgbClr val="00808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总结：</a:t>
            </a: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只有规则物体的重心在物体的几何中心，不规则物体的中心不一定在物体的中间位置。</a:t>
            </a:r>
            <a:endParaRPr lang="en-US" altLang="zh-CN" sz="28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613877" y="2545675"/>
            <a:ext cx="74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821809" y="1951137"/>
            <a:ext cx="744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73550" y="3223866"/>
            <a:ext cx="2136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比如篮球</a:t>
            </a:r>
            <a:endParaRPr lang="en-US" altLang="zh-CN" sz="28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694975" y="3841884"/>
            <a:ext cx="74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44194" y="3231336"/>
            <a:ext cx="74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44394" y="1307316"/>
            <a:ext cx="67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007170" y="2531369"/>
            <a:ext cx="2633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重力的作用点叫重心</a:t>
            </a:r>
            <a:endParaRPr lang="en-US" altLang="zh-CN" sz="2800" dirty="0">
              <a:solidFill>
                <a:srgbClr val="0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ChangeArrowheads="1"/>
          </p:cNvSpPr>
          <p:nvPr/>
        </p:nvSpPr>
        <p:spPr bwMode="auto">
          <a:xfrm>
            <a:off x="4409214" y="888048"/>
            <a:ext cx="3517588" cy="6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重心与物体的稳定性</a:t>
            </a: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拓展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807270" y="5552070"/>
            <a:ext cx="672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重心越低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稳定性越好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"/>
          <a:stretch/>
        </p:blipFill>
        <p:spPr>
          <a:xfrm>
            <a:off x="773113" y="1981085"/>
            <a:ext cx="5357875" cy="306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>
          <a:xfrm>
            <a:off x="6341307" y="1981411"/>
            <a:ext cx="5162584" cy="3060000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61144" y="4149080"/>
            <a:ext cx="5162848" cy="83099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赛车车身很低，轮子相距尽量远，在快速行驶时不易翻倒。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456040" y="4155049"/>
            <a:ext cx="4896544" cy="83099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冲浪者弓着腰，叉开腿，更有助于在惊涛骇浪重保持平稳。</a:t>
            </a:r>
          </a:p>
        </p:txBody>
      </p:sp>
    </p:spTree>
    <p:extLst>
      <p:ext uri="{BB962C8B-B14F-4D97-AF65-F5344CB8AC3E}">
        <p14:creationId xmlns:p14="http://schemas.microsoft.com/office/powerpoint/2010/main" val="144418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图片 286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13" y="1555243"/>
            <a:ext cx="4283844" cy="266242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037663" y="4363740"/>
            <a:ext cx="5130345" cy="1729556"/>
            <a:chOff x="205" y="6304"/>
            <a:chExt cx="7019" cy="2681"/>
          </a:xfrm>
        </p:grpSpPr>
        <p:sp>
          <p:nvSpPr>
            <p:cNvPr id="3" name="圆角矩形 2"/>
            <p:cNvSpPr/>
            <p:nvPr/>
          </p:nvSpPr>
          <p:spPr>
            <a:xfrm>
              <a:off x="205" y="6304"/>
              <a:ext cx="7019" cy="2681"/>
            </a:xfrm>
            <a:prstGeom prst="roundRect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sz="2600" noProof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" y="6529"/>
              <a:ext cx="6953" cy="22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用一根细线栓一块橡皮，甩起来，使橡皮绕手做圆周运动。这时，你会觉得橡皮需要用线拉住才不会跑掉。</a:t>
              </a:r>
            </a:p>
          </p:txBody>
        </p:sp>
      </p:grpSp>
      <p:grpSp>
        <p:nvGrpSpPr>
          <p:cNvPr id="8" name="组合 8"/>
          <p:cNvGrpSpPr>
            <a:grpSpLocks/>
          </p:cNvGrpSpPr>
          <p:nvPr/>
        </p:nvGrpSpPr>
        <p:grpSpPr bwMode="auto">
          <a:xfrm>
            <a:off x="6561614" y="4363741"/>
            <a:ext cx="4814034" cy="1296318"/>
            <a:chOff x="7382" y="6290"/>
            <a:chExt cx="6584" cy="3301"/>
          </a:xfrm>
        </p:grpSpPr>
        <p:sp>
          <p:nvSpPr>
            <p:cNvPr id="5" name="圆角矩形 4"/>
            <p:cNvSpPr/>
            <p:nvPr/>
          </p:nvSpPr>
          <p:spPr>
            <a:xfrm>
              <a:off x="7382" y="6290"/>
              <a:ext cx="6584" cy="3301"/>
            </a:xfrm>
            <a:prstGeom prst="roundRect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sz="2600" noProof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47" y="6299"/>
              <a:ext cx="6319" cy="28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zh-CN" altLang="en-US" sz="2400" noProof="1">
                  <a:latin typeface="微软雅黑" pitchFamily="34" charset="-122"/>
                  <a:ea typeface="微软雅黑" pitchFamily="34" charset="-122"/>
                </a:rPr>
                <a:t>月亮也绕着地球转动，它们之间有没有力呢？</a:t>
              </a:r>
            </a:p>
          </p:txBody>
        </p:sp>
      </p:grpSp>
      <p:grpSp>
        <p:nvGrpSpPr>
          <p:cNvPr id="17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8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重力的由来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b="5249"/>
          <a:stretch/>
        </p:blipFill>
        <p:spPr>
          <a:xfrm>
            <a:off x="6844283" y="1555243"/>
            <a:ext cx="4248697" cy="2664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196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pic.tiankong.com/j6/lr/QJ8739539069.jpg?x-oss-process=style/794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406" y1="29698" x2="64106" y2="80201"/>
                        <a14:foregroundMark x1="61839" y1="28188" x2="59824" y2="70805"/>
                        <a14:foregroundMark x1="47985" y1="27517" x2="51008" y2="61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073" r="4787" b="3599"/>
          <a:stretch/>
        </p:blipFill>
        <p:spPr bwMode="auto">
          <a:xfrm>
            <a:off x="335360" y="908721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5303912" y="1844824"/>
            <a:ext cx="6336704" cy="3694628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牛顿研究后提出：宇宙间任何两个物体，大到天体，小到尘埃之间，都存在互相吸引的力，这就是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万有引力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重力正是源自地球对它附近物体的万有引力。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26096" y="5893419"/>
            <a:ext cx="10441160" cy="5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正是地球对它附近物体的引力，使得水向低处流、抛出的篮球落向地面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65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635785" y="3212976"/>
            <a:ext cx="571723" cy="967613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3553285" y="1484784"/>
            <a:ext cx="6923717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重力：由于地球的吸引而使物体受到的力</a:t>
            </a:r>
          </a:p>
        </p:txBody>
      </p:sp>
      <p:sp>
        <p:nvSpPr>
          <p:cNvPr id="15365" name="文本框 3"/>
          <p:cNvSpPr txBox="1">
            <a:spLocks noChangeArrowheads="1"/>
          </p:cNvSpPr>
          <p:nvPr/>
        </p:nvSpPr>
        <p:spPr bwMode="auto">
          <a:xfrm>
            <a:off x="3586538" y="5247805"/>
            <a:ext cx="2078584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重力的由来</a:t>
            </a:r>
          </a:p>
        </p:txBody>
      </p:sp>
      <p:sp>
        <p:nvSpPr>
          <p:cNvPr id="15368" name="文本框 8"/>
          <p:cNvSpPr txBox="1">
            <a:spLocks noChangeArrowheads="1"/>
          </p:cNvSpPr>
          <p:nvPr/>
        </p:nvSpPr>
        <p:spPr bwMode="auto">
          <a:xfrm>
            <a:off x="6225493" y="4070241"/>
            <a:ext cx="325488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规则物体的重心</a:t>
            </a:r>
          </a:p>
        </p:txBody>
      </p:sp>
      <p:sp>
        <p:nvSpPr>
          <p:cNvPr id="15369" name="文本框 9"/>
          <p:cNvSpPr txBox="1">
            <a:spLocks noChangeArrowheads="1"/>
          </p:cNvSpPr>
          <p:nvPr/>
        </p:nvSpPr>
        <p:spPr bwMode="auto">
          <a:xfrm>
            <a:off x="6225493" y="4830884"/>
            <a:ext cx="322075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不规则物体的重心</a:t>
            </a: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22492" y="1797995"/>
            <a:ext cx="1285427" cy="3672407"/>
            <a:chOff x="1853645" y="2156166"/>
            <a:chExt cx="617369" cy="23645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853645" y="3345427"/>
              <a:ext cx="257368" cy="562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807968" y="4251269"/>
            <a:ext cx="389283" cy="852752"/>
            <a:chOff x="1775520" y="2156166"/>
            <a:chExt cx="695494" cy="236458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3"/>
          <p:cNvSpPr txBox="1">
            <a:spLocks noChangeArrowheads="1"/>
          </p:cNvSpPr>
          <p:nvPr/>
        </p:nvSpPr>
        <p:spPr bwMode="auto">
          <a:xfrm>
            <a:off x="3553285" y="3267490"/>
            <a:ext cx="2078585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重力的方向</a:t>
            </a:r>
          </a:p>
        </p:txBody>
      </p:sp>
      <p:sp>
        <p:nvSpPr>
          <p:cNvPr id="43" name="文本框 3"/>
          <p:cNvSpPr txBox="1">
            <a:spLocks noChangeArrowheads="1"/>
          </p:cNvSpPr>
          <p:nvPr/>
        </p:nvSpPr>
        <p:spPr bwMode="auto">
          <a:xfrm>
            <a:off x="3541905" y="2257613"/>
            <a:ext cx="3696750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重力的大小：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3"/>
          <p:cNvSpPr txBox="1">
            <a:spLocks noChangeArrowheads="1"/>
          </p:cNvSpPr>
          <p:nvPr/>
        </p:nvSpPr>
        <p:spPr bwMode="auto">
          <a:xfrm>
            <a:off x="3565759" y="4395285"/>
            <a:ext cx="2078585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0051" y="3295321"/>
            <a:ext cx="21204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竖直向下</a:t>
            </a:r>
          </a:p>
        </p:txBody>
      </p:sp>
      <p:cxnSp>
        <p:nvCxnSpPr>
          <p:cNvPr id="29" name="直接连接符 28"/>
          <p:cNvCxnSpPr>
            <a:endCxn id="7" idx="1"/>
          </p:cNvCxnSpPr>
          <p:nvPr/>
        </p:nvCxnSpPr>
        <p:spPr>
          <a:xfrm>
            <a:off x="5665122" y="3556931"/>
            <a:ext cx="484929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758359" y="2554893"/>
            <a:ext cx="74955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803727" y="3544673"/>
            <a:ext cx="74955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92347" y="4654323"/>
            <a:ext cx="74955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985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-101600" y="404812"/>
            <a:ext cx="4295775" cy="523874"/>
            <a:chOff x="0" y="623479"/>
            <a:chExt cx="3786638" cy="459735"/>
          </a:xfrm>
        </p:grpSpPr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771662" y="623479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itchFamily="34" charset="-122"/>
                </a:rPr>
                <a:t>随堂训练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11424" y="1741459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．下列物体中，重力最接近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的是（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7408" y="4557318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A.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一张课桌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312024" y="458112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C.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一枚别针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575720" y="4581128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B.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两个鸡蛋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264352" y="4581128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D.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一辆跑车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212871" y="1764650"/>
            <a:ext cx="72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B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7" y="2234511"/>
            <a:ext cx="2490633" cy="2490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35" b="63920" l="0" r="96656">
                        <a14:foregroundMark x1="26087" y1="28953" x2="39130" y2="51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34559"/>
          <a:stretch/>
        </p:blipFill>
        <p:spPr>
          <a:xfrm>
            <a:off x="3278747" y="2547457"/>
            <a:ext cx="2996411" cy="19085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8116">
            <a:off x="6029700" y="2863632"/>
            <a:ext cx="2677717" cy="11972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533210"/>
            <a:ext cx="2856433" cy="20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5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448" y="1107901"/>
            <a:ext cx="10009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．孔明灯象征着人们对幸福的期望和企盼。如图是放飞在空中的孔明灯，能正确表示孔明灯装饰穗所受重力方向的是（　　）</a:t>
            </a:r>
          </a:p>
        </p:txBody>
      </p:sp>
      <p:pic>
        <p:nvPicPr>
          <p:cNvPr id="56325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07563" y="2908899"/>
            <a:ext cx="1584176" cy="2400762"/>
          </a:xfrm>
          <a:prstGeom prst="rect">
            <a:avLst/>
          </a:prstGeom>
          <a:noFill/>
        </p:spPr>
      </p:pic>
      <p:pic>
        <p:nvPicPr>
          <p:cNvPr id="56324" name="Picture 4" descr="菁优网：http://www.jyeoo.com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15480" y="3140968"/>
            <a:ext cx="1426444" cy="1700760"/>
          </a:xfrm>
          <a:prstGeom prst="rect">
            <a:avLst/>
          </a:prstGeom>
          <a:noFill/>
        </p:spPr>
      </p:pic>
      <p:pic>
        <p:nvPicPr>
          <p:cNvPr id="56323" name="Picture 3" descr="菁优网：http://www.jyeoo.com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3712" y="3068960"/>
            <a:ext cx="1481307" cy="1344149"/>
          </a:xfrm>
          <a:prstGeom prst="rect">
            <a:avLst/>
          </a:prstGeom>
          <a:noFill/>
        </p:spPr>
      </p:pic>
      <p:pic>
        <p:nvPicPr>
          <p:cNvPr id="56322" name="Picture 2" descr="菁优网：http://www.jyeoo.com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63952" y="3161542"/>
            <a:ext cx="1152128" cy="2139666"/>
          </a:xfrm>
          <a:prstGeom prst="rect">
            <a:avLst/>
          </a:prstGeom>
          <a:noFill/>
        </p:spPr>
      </p:pic>
      <p:pic>
        <p:nvPicPr>
          <p:cNvPr id="56321" name="Picture 1" descr="菁优网：http://www.jyeoo.com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48128" y="3134832"/>
            <a:ext cx="1728192" cy="1700760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03512" y="5282044"/>
            <a:ext cx="839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791744" y="5282044"/>
            <a:ext cx="1055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807968" y="5282044"/>
            <a:ext cx="1271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680176" y="5282044"/>
            <a:ext cx="911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099651" y="1916832"/>
            <a:ext cx="79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3">
            <a:extLst>
              <a:ext uri="{FF2B5EF4-FFF2-40B4-BE49-F238E27FC236}">
                <a16:creationId xmlns:a16="http://schemas.microsoft.com/office/drawing/2014/main" id="{A5B8FE60-218E-4966-9C79-0D7246CA1EBD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0FBFD92B-C031-47E4-90D6-78E859F10416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4FE8317-118E-443E-92AE-9B5B4625012C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06491D6-8777-48B5-815A-2043BAE0B7C9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1C951A-4B76-4702-9E91-EC2A1FF09964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5470BB20-9933-4B98-8349-3F66C532FB26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BACBF779-B5FC-4A0C-B1D3-D84032D16CF1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95B5D9E-746C-459F-ABFD-69D7F6119B09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E24A0F2-7B50-4F1A-86FE-DCE002157F9F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E2233DA-4CFC-4BAF-B757-85A4209CF807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DB44127-CF20-43AF-AA80-EE6989CA027A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0E29B1D1-3C48-404F-A9B1-435DE08E5814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CF7EB277-9E93-476C-8C4C-BA46A6DA80C5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032B1903-18E8-47A4-9C4D-B8A19017B19A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22DAC445-EF32-4604-9C55-F5E5858DEA3B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095C368-8AC4-4E13-8230-CAEB4F5411BD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DB359CFA-1459-43BB-A45C-2A0899C4B161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A769382F-2D05-4DF8-A14D-76DCCEF11A29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57844FFA-43D3-4031-BA11-2541CADA79FC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4459DF3-9D8E-45B2-ADF0-83C91FD20A99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0E59A3D8-0CC6-49BE-9562-37D2D33FC7DA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63A1920F-FF84-4AEC-B553-6BC5E7E0621F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79C26C27-768B-4C41-821F-0DD02BADA062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594EAFC5-1F85-4555-9EA7-F31B3D8B33C7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7A2ABB98-EFE7-4F6E-A0D5-3B8F7D43552F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53AAF301-1AAB-4F8C-A102-C5C72254EF9C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A74577E5-8B4F-4E4C-BF86-E06BEFFCE888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7EEB70B-02B6-4E4B-AE88-128E46B62E56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0313B055-9711-480C-A98A-29C736478146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A5C7A113-BEF2-4DC8-82DE-15F52C52E77D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E746F6EE-7136-45FD-AD6A-A3C2A22CBDB8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386CBC9F-F193-40A6-BA27-6321973960A5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8349D406-E8DA-495B-BB5B-7080340C487C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CAA775B2-9EE2-4F83-8BC8-8482EA591DF0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350B4805-85C0-431C-8BA4-47CBC1A1A44D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1597E96D-A8AF-49FB-B162-232D977FDF30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9BEEFAEE-B485-43C4-B413-BFD19EBF6A15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E17DDFA4-5C74-4C29-A583-2B29AFA489C9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9F8EDF5A-1DCB-4741-A9D9-383423CB7577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D11C2DAA-7067-4D1F-A591-CB7BFC78EAD1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66CD903E-9932-4F52-ABD2-DE6B3EC22B66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5A206038-B632-4C57-B69D-2060C5664CF3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AD7EF046-66E3-44B5-889E-5D944B71A83F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11781801-2F0E-44F5-A138-713F2472F77A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E57AD80A-F6E2-4CB6-916A-9078ADC411A1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CC834D79-7564-4543-AC1C-AB850FFC2D32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543D28E2-4D6C-48FE-B010-19F542F586AA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1FEF08DD-CE89-4DC6-A035-858579659978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AAE1FEFE-62B7-4DCC-B1E5-403A8E1D0AE5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95E18C3-D6FA-42C0-9BC8-DBB567EAAC77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E0C3B60D-193F-4E29-8634-99E97D4F7C7E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74CC2A15-2F38-4F79-9AC9-DFF4F8916512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1F959B18-6D30-4BD4-BE3B-4E0EEC0A5AAB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AA8AD2FE-AE01-4B4D-9635-35DD0AD55F24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4" name="Freeform 23">
            <a:extLst>
              <a:ext uri="{FF2B5EF4-FFF2-40B4-BE49-F238E27FC236}">
                <a16:creationId xmlns:a16="http://schemas.microsoft.com/office/drawing/2014/main" id="{B2A5BC9B-B4FB-48F7-B8F7-14132983563F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5" name="Freeform 23">
            <a:extLst>
              <a:ext uri="{FF2B5EF4-FFF2-40B4-BE49-F238E27FC236}">
                <a16:creationId xmlns:a16="http://schemas.microsoft.com/office/drawing/2014/main" id="{8C47F14C-977F-4D5B-BCA7-FD2F2DB171BE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Freeform 23">
            <a:extLst>
              <a:ext uri="{FF2B5EF4-FFF2-40B4-BE49-F238E27FC236}">
                <a16:creationId xmlns:a16="http://schemas.microsoft.com/office/drawing/2014/main" id="{4C21DDBE-3A01-4E0B-A06E-A5844D25C642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7" name="Freeform 23">
            <a:extLst>
              <a:ext uri="{FF2B5EF4-FFF2-40B4-BE49-F238E27FC236}">
                <a16:creationId xmlns:a16="http://schemas.microsoft.com/office/drawing/2014/main" id="{647E5D34-E702-4CB1-BC76-BE7E424F8A49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86534"/>
              <a:ext cx="756126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知道重力的方向、重心。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（重点）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74899" y="4521020"/>
                <a:ext cx="574796" cy="48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570521"/>
              <a:ext cx="792162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知道重力是由于地球的吸引而产生的力。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49532" y="1585499"/>
                <a:ext cx="561732" cy="473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89233" y="4149080"/>
            <a:ext cx="8377238" cy="679450"/>
            <a:chOff x="2111375" y="3579813"/>
            <a:chExt cx="8377238" cy="679450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927350" y="3686534"/>
              <a:ext cx="756126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了解重力大小与质量的关系。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（重点）</a:t>
              </a:r>
            </a:p>
          </p:txBody>
        </p:sp>
        <p:grpSp>
          <p:nvGrpSpPr>
            <p:cNvPr id="22" name="组合 2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文本框 11"/>
              <p:cNvSpPr txBox="1">
                <a:spLocks noChangeArrowheads="1"/>
              </p:cNvSpPr>
              <p:nvPr/>
            </p:nvSpPr>
            <p:spPr bwMode="auto">
              <a:xfrm>
                <a:off x="7074899" y="4521020"/>
                <a:ext cx="574796" cy="487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24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Arial" panose="020B0604020202020204" pitchFamily="34" charset="0"/>
                  </a:rPr>
                  <a:t>03</a:t>
                </a:r>
                <a:endParaRPr kumimoji="1"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2755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472" y="908720"/>
            <a:ext cx="10297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．如图所示，在小桶中倒入质量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800" baseline="-25000" dirty="0">
                <a:latin typeface="微软雅黑" pitchFamily="34" charset="-122"/>
                <a:ea typeface="微软雅黑" pitchFamily="34" charset="-122"/>
              </a:rPr>
              <a:t>水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0.8kg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的水，用测力计测得总重力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800" baseline="-25000" dirty="0">
                <a:latin typeface="微软雅黑" pitchFamily="34" charset="-122"/>
                <a:ea typeface="微软雅黑" pitchFamily="34" charset="-122"/>
              </a:rPr>
              <a:t>总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11N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，求桶的质量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800" baseline="-25000" dirty="0">
                <a:latin typeface="微软雅黑" pitchFamily="34" charset="-122"/>
                <a:ea typeface="微软雅黑" pitchFamily="34" charset="-122"/>
              </a:rPr>
              <a:t>桶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10N/kg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343472" y="2499253"/>
            <a:ext cx="7920880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解：由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可得，桶子和水的总质量：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089200" y="4366779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则桶的质量为：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桶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总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</a:t>
            </a:r>
            <a:r>
              <a:rPr kumimoji="0" lang="zh-CN" alt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水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1.1kg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0.8kg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0.3kg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答：桶的质量为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0.3kg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89200" y="3285570"/>
            <a:ext cx="6429424" cy="1064176"/>
            <a:chOff x="5571232" y="4431863"/>
            <a:chExt cx="6429424" cy="1064176"/>
          </a:xfrm>
        </p:grpSpPr>
        <p:sp>
          <p:nvSpPr>
            <p:cNvPr id="8" name="文本框 7"/>
            <p:cNvSpPr txBox="1"/>
            <p:nvPr/>
          </p:nvSpPr>
          <p:spPr>
            <a:xfrm>
              <a:off x="5571232" y="4686699"/>
              <a:ext cx="6429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     =               =1.1kg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456040" y="4431863"/>
              <a:ext cx="889744" cy="921584"/>
              <a:chOff x="800796" y="5118868"/>
              <a:chExt cx="889744" cy="921584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800796" y="5118868"/>
                <a:ext cx="889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r>
                  <a:rPr lang="zh-CN" altLang="en-US" sz="2800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85332" y="5517232"/>
                <a:ext cx="57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899880" y="5661248"/>
                <a:ext cx="54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7410052" y="4513638"/>
              <a:ext cx="1807940" cy="982401"/>
              <a:chOff x="988368" y="5180874"/>
              <a:chExt cx="1807940" cy="98240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242204" y="5180874"/>
                <a:ext cx="1033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11N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012588" y="5640055"/>
                <a:ext cx="1783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10N/kg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988368" y="5661248"/>
                <a:ext cx="147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802917" y="3068960"/>
            <a:ext cx="3492883" cy="895965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73113" y="4589500"/>
            <a:ext cx="4602807" cy="895965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02917" y="1596931"/>
            <a:ext cx="7525331" cy="895965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122" name="图片 3" descr="16042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03" y="2708920"/>
            <a:ext cx="5517389" cy="288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矩形 13"/>
          <p:cNvSpPr/>
          <p:nvPr/>
        </p:nvSpPr>
        <p:spPr>
          <a:xfrm>
            <a:off x="952638" y="1772816"/>
            <a:ext cx="730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en-US" altLang="zh-CN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定义：</a:t>
            </a:r>
            <a:r>
              <a:rPr lang="zh-CN" altLang="en-US" sz="2800" cap="small" dirty="0"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2800" b="1" cap="small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地球的吸引</a:t>
            </a:r>
            <a:r>
              <a:rPr lang="zh-CN" altLang="en-US" sz="2800" cap="small" dirty="0">
                <a:latin typeface="微软雅黑" pitchFamily="34" charset="-122"/>
                <a:ea typeface="微软雅黑" pitchFamily="34" charset="-122"/>
              </a:rPr>
              <a:t>而受到的力叫做</a:t>
            </a:r>
            <a:r>
              <a:rPr lang="zh-CN" altLang="en-US" sz="2800" b="1" cap="small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  <a:r>
              <a:rPr lang="zh-CN" altLang="en-US" sz="2800" cap="small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43227" y="3265820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en-US" altLang="zh-CN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重力的符号：</a:t>
            </a:r>
            <a:r>
              <a:rPr lang="en-US" altLang="zh-CN" sz="2800" b="1" i="1" cap="small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</a:p>
        </p:txBody>
      </p:sp>
      <p:sp>
        <p:nvSpPr>
          <p:cNvPr id="6" name="矩形 5"/>
          <p:cNvSpPr/>
          <p:nvPr/>
        </p:nvSpPr>
        <p:spPr>
          <a:xfrm>
            <a:off x="943931" y="4737611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en-US" altLang="zh-CN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cap="small" dirty="0">
                <a:solidFill>
                  <a:srgbClr val="008080"/>
                </a:solidFill>
                <a:latin typeface="微软雅黑" pitchFamily="34" charset="-122"/>
                <a:ea typeface="微软雅黑" pitchFamily="34" charset="-122"/>
              </a:rPr>
              <a:t>重力的施力物体：</a:t>
            </a:r>
            <a:r>
              <a:rPr lang="zh-CN" altLang="en-US" sz="2800" b="1" cap="small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地球</a:t>
            </a:r>
          </a:p>
        </p:txBody>
      </p: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重力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591944" y="5753130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FontTx/>
              <a:buNone/>
            </a:pPr>
            <a:r>
              <a:rPr lang="zh-CN" altLang="en-US" sz="2800" cap="small" dirty="0">
                <a:latin typeface="微软雅黑" pitchFamily="34" charset="-122"/>
                <a:ea typeface="微软雅黑" pitchFamily="34" charset="-122"/>
              </a:rPr>
              <a:t>地球附近的所有物体都受到重力的作用</a:t>
            </a:r>
            <a:endParaRPr lang="en-US" altLang="zh-CN" sz="2800" cap="small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24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3" grpId="0" animBg="1"/>
      <p:bldP spid="14" grpId="0"/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605331565478&amp;di=289cc591024f3693e7c1a699dcf9f971&amp;imgtype=0&amp;src=http%3A%2F%2Fphoto.tuchong.com%2F1677159%2Ff%2F22777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08"/>
            <a:ext cx="12192000" cy="71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983432" y="5013176"/>
            <a:ext cx="9721080" cy="8640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15480" y="5157192"/>
            <a:ext cx="89082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800" cap="small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想像一下，如果没有重力，我们的生活会是什么样子？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3973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553" y="3711086"/>
            <a:ext cx="9793088" cy="1158074"/>
          </a:xfrm>
          <a:prstGeom prst="rect">
            <a:avLst/>
          </a:prstGeom>
          <a:noFill/>
          <a:ln w="19050">
            <a:solidFill>
              <a:srgbClr val="008080"/>
            </a:solidFill>
            <a:prstDash val="dashDot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大量的生活经验告诉我们，质量不同的物体所受的重力不同。举起不同物体的感受也不同。</a:t>
            </a:r>
          </a:p>
        </p:txBody>
      </p:sp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783166" y="5278481"/>
            <a:ext cx="10857449" cy="886823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19050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bIns="10800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我们如何找出地球附近的物体所受的重力跟它的质量之间的关系呢？</a:t>
            </a:r>
          </a:p>
        </p:txBody>
      </p:sp>
      <p:sp>
        <p:nvSpPr>
          <p:cNvPr id="7173" name="AutoShape 4" descr="http://t2.baidu.com/it/u=1880725923,3430333286&amp;fm=52&amp;gp=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174" name="AutoShape 6" descr="http://t2.baidu.com/it/u=1880725923,3430333286&amp;fm=52&amp;gp=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>
          <a:xfrm>
            <a:off x="1076194" y="801008"/>
            <a:ext cx="4443742" cy="27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"/>
          <a:stretch/>
        </p:blipFill>
        <p:spPr>
          <a:xfrm>
            <a:off x="6672064" y="801008"/>
            <a:ext cx="434864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983432" y="2983909"/>
            <a:ext cx="4641156" cy="709593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983432" y="1412776"/>
            <a:ext cx="4641156" cy="709593"/>
          </a:xfrm>
          <a:prstGeom prst="round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" name="组合 9"/>
          <p:cNvGrpSpPr>
            <a:grpSpLocks/>
          </p:cNvGrpSpPr>
          <p:nvPr/>
        </p:nvGrpSpPr>
        <p:grpSpPr bwMode="auto">
          <a:xfrm>
            <a:off x="-101600" y="404813"/>
            <a:ext cx="5909566" cy="523220"/>
            <a:chOff x="0" y="623478"/>
            <a:chExt cx="5209162" cy="459160"/>
          </a:xfrm>
        </p:grpSpPr>
        <p:grpSp>
          <p:nvGrpSpPr>
            <p:cNvPr id="16" name="组合 10"/>
            <p:cNvGrpSpPr>
              <a:grpSpLocks/>
            </p:cNvGrpSpPr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4437501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探究重力的大小跟质量的关系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87522" y="2143448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弹簧测力计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96690" y="4010744"/>
            <a:ext cx="5280026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把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已知质量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的钩码挂在弹簧测力计上，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静止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弹簧测力计的示数等于钩码所受的重力大小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064105" y="1484784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用什么工具测量重力？</a:t>
            </a:r>
          </a:p>
        </p:txBody>
      </p:sp>
      <p:sp>
        <p:nvSpPr>
          <p:cNvPr id="29" name="矩形 28"/>
          <p:cNvSpPr/>
          <p:nvPr/>
        </p:nvSpPr>
        <p:spPr>
          <a:xfrm>
            <a:off x="1048583" y="3077096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如何测量重力的大小？</a:t>
            </a:r>
          </a:p>
        </p:txBody>
      </p:sp>
      <p:pic>
        <p:nvPicPr>
          <p:cNvPr id="22" name="Picture 11" descr="E:\R八物下\8x73\jpg\01004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45" r="26923"/>
          <a:stretch>
            <a:fillRect/>
          </a:stretch>
        </p:blipFill>
        <p:spPr bwMode="auto">
          <a:xfrm>
            <a:off x="8616280" y="692696"/>
            <a:ext cx="1180885" cy="55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39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3">
            <a:extLst>
              <a:ext uri="{FF2B5EF4-FFF2-40B4-BE49-F238E27FC236}">
                <a16:creationId xmlns:a16="http://schemas.microsoft.com/office/drawing/2014/main" id="{3221B89E-8200-4C2F-9279-977AFF57FC84}"/>
              </a:ext>
            </a:extLst>
          </p:cNvPr>
          <p:cNvSpPr/>
          <p:nvPr/>
        </p:nvSpPr>
        <p:spPr bwMode="auto">
          <a:xfrm rot="19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37A1AAF3-9989-476C-A825-0B5C301900FF}"/>
              </a:ext>
            </a:extLst>
          </p:cNvPr>
          <p:cNvSpPr/>
          <p:nvPr/>
        </p:nvSpPr>
        <p:spPr bwMode="auto">
          <a:xfrm rot="19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D900FEE-B858-4CA7-BA0F-B99CB1D49917}"/>
              </a:ext>
            </a:extLst>
          </p:cNvPr>
          <p:cNvSpPr/>
          <p:nvPr/>
        </p:nvSpPr>
        <p:spPr bwMode="auto">
          <a:xfrm rot="19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E743771-0E4B-45CC-AFFC-7877A31BE48B}"/>
              </a:ext>
            </a:extLst>
          </p:cNvPr>
          <p:cNvSpPr/>
          <p:nvPr/>
        </p:nvSpPr>
        <p:spPr bwMode="auto">
          <a:xfrm rot="19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FD53A62-3884-442A-85A9-C21BC97BF076}"/>
              </a:ext>
            </a:extLst>
          </p:cNvPr>
          <p:cNvSpPr/>
          <p:nvPr/>
        </p:nvSpPr>
        <p:spPr bwMode="auto">
          <a:xfrm rot="19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8E9151CE-2ECA-4D41-AC07-78BF130EF28F}"/>
              </a:ext>
            </a:extLst>
          </p:cNvPr>
          <p:cNvSpPr/>
          <p:nvPr/>
        </p:nvSpPr>
        <p:spPr bwMode="auto">
          <a:xfrm rot="19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D155468-67E3-4D0C-B1FA-419CD0A013F1}"/>
              </a:ext>
            </a:extLst>
          </p:cNvPr>
          <p:cNvSpPr/>
          <p:nvPr/>
        </p:nvSpPr>
        <p:spPr bwMode="auto">
          <a:xfrm rot="19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04295D0D-CCBB-47A7-8173-3B26583916C4}"/>
              </a:ext>
            </a:extLst>
          </p:cNvPr>
          <p:cNvSpPr/>
          <p:nvPr/>
        </p:nvSpPr>
        <p:spPr bwMode="auto">
          <a:xfrm rot="19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467F759-9C30-48C7-BA6F-5E72C109B04A}"/>
              </a:ext>
            </a:extLst>
          </p:cNvPr>
          <p:cNvSpPr/>
          <p:nvPr/>
        </p:nvSpPr>
        <p:spPr bwMode="auto">
          <a:xfrm rot="19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2E366A2E-955E-4EC5-8711-EFAB771E4D95}"/>
              </a:ext>
            </a:extLst>
          </p:cNvPr>
          <p:cNvSpPr/>
          <p:nvPr/>
        </p:nvSpPr>
        <p:spPr bwMode="auto">
          <a:xfrm rot="19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4FF814E1-989D-49E5-B413-1E302D44A72F}"/>
              </a:ext>
            </a:extLst>
          </p:cNvPr>
          <p:cNvSpPr/>
          <p:nvPr/>
        </p:nvSpPr>
        <p:spPr bwMode="auto">
          <a:xfrm rot="19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A411334F-C126-462D-9303-EED7B7887DC4}"/>
              </a:ext>
            </a:extLst>
          </p:cNvPr>
          <p:cNvSpPr/>
          <p:nvPr/>
        </p:nvSpPr>
        <p:spPr bwMode="auto">
          <a:xfrm rot="19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1434E7B2-A78D-4008-AE4E-5BFF3EB3E1B5}"/>
              </a:ext>
            </a:extLst>
          </p:cNvPr>
          <p:cNvSpPr/>
          <p:nvPr/>
        </p:nvSpPr>
        <p:spPr bwMode="auto">
          <a:xfrm rot="19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DD6FC4A-9D79-40C5-9CDD-4911939BADA6}"/>
              </a:ext>
            </a:extLst>
          </p:cNvPr>
          <p:cNvSpPr/>
          <p:nvPr/>
        </p:nvSpPr>
        <p:spPr bwMode="auto">
          <a:xfrm rot="19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758210E1-A662-4E46-8A3C-8AF796F0608F}"/>
              </a:ext>
            </a:extLst>
          </p:cNvPr>
          <p:cNvSpPr/>
          <p:nvPr/>
        </p:nvSpPr>
        <p:spPr bwMode="auto">
          <a:xfrm rot="19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012D47A-74C0-4A6A-B6DB-A64DE0EBF120}"/>
              </a:ext>
            </a:extLst>
          </p:cNvPr>
          <p:cNvSpPr/>
          <p:nvPr/>
        </p:nvSpPr>
        <p:spPr bwMode="auto">
          <a:xfrm rot="19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AC8B4F0-E6EC-4BA3-8D1B-FA420D7FD983}"/>
              </a:ext>
            </a:extLst>
          </p:cNvPr>
          <p:cNvSpPr/>
          <p:nvPr/>
        </p:nvSpPr>
        <p:spPr bwMode="auto">
          <a:xfrm rot="19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ED65DF95-46E6-47EC-A573-DEA210D1E6D0}"/>
              </a:ext>
            </a:extLst>
          </p:cNvPr>
          <p:cNvSpPr/>
          <p:nvPr/>
        </p:nvSpPr>
        <p:spPr bwMode="auto">
          <a:xfrm rot="19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03CF9264-4672-4B99-9234-48469540C743}"/>
              </a:ext>
            </a:extLst>
          </p:cNvPr>
          <p:cNvSpPr/>
          <p:nvPr/>
        </p:nvSpPr>
        <p:spPr bwMode="auto">
          <a:xfrm rot="19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FEF2B033-369D-40CC-81BD-CAB8A2567F69}"/>
              </a:ext>
            </a:extLst>
          </p:cNvPr>
          <p:cNvSpPr/>
          <p:nvPr/>
        </p:nvSpPr>
        <p:spPr bwMode="auto">
          <a:xfrm rot="19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CFFA56CB-D4CE-4461-B5DE-512FC104DFB0}"/>
              </a:ext>
            </a:extLst>
          </p:cNvPr>
          <p:cNvSpPr/>
          <p:nvPr/>
        </p:nvSpPr>
        <p:spPr bwMode="auto">
          <a:xfrm rot="19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009D684-DBD3-4103-B38C-6494A4D734C3}"/>
              </a:ext>
            </a:extLst>
          </p:cNvPr>
          <p:cNvSpPr/>
          <p:nvPr/>
        </p:nvSpPr>
        <p:spPr bwMode="auto">
          <a:xfrm rot="19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F78EE194-0C81-4BB9-BB2D-A9A1533AD67A}"/>
              </a:ext>
            </a:extLst>
          </p:cNvPr>
          <p:cNvSpPr/>
          <p:nvPr/>
        </p:nvSpPr>
        <p:spPr bwMode="auto">
          <a:xfrm rot="19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16EF658B-013D-4DA5-8B98-16BFB38BD893}"/>
              </a:ext>
            </a:extLst>
          </p:cNvPr>
          <p:cNvSpPr/>
          <p:nvPr/>
        </p:nvSpPr>
        <p:spPr bwMode="auto">
          <a:xfrm rot="19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93DDC8E1-56B0-4C16-B487-51A29AA9A250}"/>
              </a:ext>
            </a:extLst>
          </p:cNvPr>
          <p:cNvSpPr/>
          <p:nvPr/>
        </p:nvSpPr>
        <p:spPr bwMode="auto">
          <a:xfrm rot="19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FA50EA2E-C4FC-44D4-883C-5691346BE729}"/>
              </a:ext>
            </a:extLst>
          </p:cNvPr>
          <p:cNvSpPr/>
          <p:nvPr/>
        </p:nvSpPr>
        <p:spPr bwMode="auto">
          <a:xfrm rot="19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3435161F-A4AE-479E-A430-65C4A35D6655}"/>
              </a:ext>
            </a:extLst>
          </p:cNvPr>
          <p:cNvSpPr/>
          <p:nvPr/>
        </p:nvSpPr>
        <p:spPr bwMode="auto">
          <a:xfrm rot="19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28CBAC9D-C25D-4A3E-9119-90597968100A}"/>
              </a:ext>
            </a:extLst>
          </p:cNvPr>
          <p:cNvSpPr/>
          <p:nvPr/>
        </p:nvSpPr>
        <p:spPr bwMode="auto">
          <a:xfrm rot="19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A39338D-4C41-49E5-8B9A-B4051BF8BE9E}"/>
              </a:ext>
            </a:extLst>
          </p:cNvPr>
          <p:cNvSpPr/>
          <p:nvPr/>
        </p:nvSpPr>
        <p:spPr bwMode="auto">
          <a:xfrm rot="19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0AF1B42-FF86-4C48-9590-DB711A929EA1}"/>
              </a:ext>
            </a:extLst>
          </p:cNvPr>
          <p:cNvSpPr/>
          <p:nvPr/>
        </p:nvSpPr>
        <p:spPr bwMode="auto">
          <a:xfrm rot="19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B14827A8-9C0D-4CCA-8E99-007CFE3F2AE2}"/>
              </a:ext>
            </a:extLst>
          </p:cNvPr>
          <p:cNvSpPr/>
          <p:nvPr/>
        </p:nvSpPr>
        <p:spPr bwMode="auto">
          <a:xfrm rot="19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8143EF3-FD96-4D29-9213-B16B88DA7CBE}"/>
              </a:ext>
            </a:extLst>
          </p:cNvPr>
          <p:cNvSpPr/>
          <p:nvPr/>
        </p:nvSpPr>
        <p:spPr bwMode="auto">
          <a:xfrm rot="19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9543114-4503-481B-AC5A-273BB3F980ED}"/>
              </a:ext>
            </a:extLst>
          </p:cNvPr>
          <p:cNvSpPr/>
          <p:nvPr/>
        </p:nvSpPr>
        <p:spPr bwMode="auto">
          <a:xfrm rot="19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2AB26E12-A859-48F0-8AB6-C6CCEF529C37}"/>
              </a:ext>
            </a:extLst>
          </p:cNvPr>
          <p:cNvSpPr/>
          <p:nvPr/>
        </p:nvSpPr>
        <p:spPr bwMode="auto">
          <a:xfrm rot="19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81374B6E-D035-4CA8-87B2-BAEFF7C23224}"/>
              </a:ext>
            </a:extLst>
          </p:cNvPr>
          <p:cNvSpPr/>
          <p:nvPr/>
        </p:nvSpPr>
        <p:spPr bwMode="auto">
          <a:xfrm rot="19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F85F207-1F31-4F0C-8BC7-C8F66413712B}"/>
              </a:ext>
            </a:extLst>
          </p:cNvPr>
          <p:cNvSpPr/>
          <p:nvPr/>
        </p:nvSpPr>
        <p:spPr bwMode="auto">
          <a:xfrm rot="19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8311D515-F1B4-4B46-8063-7D3A3EBE8343}"/>
              </a:ext>
            </a:extLst>
          </p:cNvPr>
          <p:cNvSpPr/>
          <p:nvPr/>
        </p:nvSpPr>
        <p:spPr bwMode="auto">
          <a:xfrm rot="19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3707514F-7BF4-4580-B13A-4327E5ABCBDE}"/>
              </a:ext>
            </a:extLst>
          </p:cNvPr>
          <p:cNvSpPr/>
          <p:nvPr/>
        </p:nvSpPr>
        <p:spPr bwMode="auto">
          <a:xfrm rot="19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6843ABB1-2096-43EF-B678-E4CC9CFE6FFB}"/>
              </a:ext>
            </a:extLst>
          </p:cNvPr>
          <p:cNvSpPr/>
          <p:nvPr/>
        </p:nvSpPr>
        <p:spPr bwMode="auto">
          <a:xfrm rot="19800000">
            <a:off x="2822909" y="4585999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2E3E963-B448-4B22-A216-86CEBD77F387}"/>
              </a:ext>
            </a:extLst>
          </p:cNvPr>
          <p:cNvSpPr/>
          <p:nvPr/>
        </p:nvSpPr>
        <p:spPr bwMode="auto">
          <a:xfrm rot="19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4958C3DA-8D73-44B9-83EF-623CF0B81D02}"/>
              </a:ext>
            </a:extLst>
          </p:cNvPr>
          <p:cNvSpPr/>
          <p:nvPr/>
        </p:nvSpPr>
        <p:spPr bwMode="auto">
          <a:xfrm rot="19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80D0F8E0-B94C-4BE7-B72A-C32C883D74C4}"/>
              </a:ext>
            </a:extLst>
          </p:cNvPr>
          <p:cNvSpPr/>
          <p:nvPr/>
        </p:nvSpPr>
        <p:spPr bwMode="auto">
          <a:xfrm rot="19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4061DAB-A11B-4AA8-8045-828EEF278637}"/>
              </a:ext>
            </a:extLst>
          </p:cNvPr>
          <p:cNvSpPr/>
          <p:nvPr/>
        </p:nvSpPr>
        <p:spPr bwMode="auto">
          <a:xfrm rot="19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A10D712-4331-4318-9CA1-A3F0589D57BD}"/>
              </a:ext>
            </a:extLst>
          </p:cNvPr>
          <p:cNvSpPr/>
          <p:nvPr/>
        </p:nvSpPr>
        <p:spPr bwMode="auto">
          <a:xfrm rot="19800000">
            <a:off x="2824868" y="5121981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34CDBFC-7BAE-4CDB-9346-098558EB350E}"/>
              </a:ext>
            </a:extLst>
          </p:cNvPr>
          <p:cNvSpPr/>
          <p:nvPr/>
        </p:nvSpPr>
        <p:spPr bwMode="auto">
          <a:xfrm rot="19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16221DC-F92A-4319-90A2-E060B46211E9}"/>
              </a:ext>
            </a:extLst>
          </p:cNvPr>
          <p:cNvSpPr/>
          <p:nvPr/>
        </p:nvSpPr>
        <p:spPr bwMode="auto">
          <a:xfrm rot="19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D172024-AB52-49C7-BF77-3EB17F29ADFB}"/>
              </a:ext>
            </a:extLst>
          </p:cNvPr>
          <p:cNvSpPr/>
          <p:nvPr/>
        </p:nvSpPr>
        <p:spPr bwMode="auto">
          <a:xfrm rot="19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A40DD4FE-253E-47FD-B512-CC7424759BBF}"/>
              </a:ext>
            </a:extLst>
          </p:cNvPr>
          <p:cNvSpPr/>
          <p:nvPr/>
        </p:nvSpPr>
        <p:spPr bwMode="auto">
          <a:xfrm rot="19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10836750-B1E4-413E-AE4F-9643297F735F}"/>
              </a:ext>
            </a:extLst>
          </p:cNvPr>
          <p:cNvSpPr/>
          <p:nvPr/>
        </p:nvSpPr>
        <p:spPr bwMode="auto">
          <a:xfrm rot="19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4CCAE2A1-A4E1-4A64-B81E-E68CB81CAFCF}"/>
              </a:ext>
            </a:extLst>
          </p:cNvPr>
          <p:cNvSpPr/>
          <p:nvPr/>
        </p:nvSpPr>
        <p:spPr bwMode="auto">
          <a:xfrm rot="19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440FF091-138F-4636-A5DD-CC4EBD0C22A1}"/>
              </a:ext>
            </a:extLst>
          </p:cNvPr>
          <p:cNvSpPr/>
          <p:nvPr/>
        </p:nvSpPr>
        <p:spPr bwMode="auto">
          <a:xfrm rot="19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F7B5ADE2-67CF-49BE-85F4-1D4846B96F2A}"/>
              </a:ext>
            </a:extLst>
          </p:cNvPr>
          <p:cNvSpPr/>
          <p:nvPr/>
        </p:nvSpPr>
        <p:spPr bwMode="auto">
          <a:xfrm rot="19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15EFDF36-08FE-4B3C-9360-EDE396F59DE5}"/>
              </a:ext>
            </a:extLst>
          </p:cNvPr>
          <p:cNvSpPr/>
          <p:nvPr/>
        </p:nvSpPr>
        <p:spPr bwMode="auto">
          <a:xfrm rot="19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2166DC4D-33C9-4249-A937-F8E9C19CB708}"/>
              </a:ext>
            </a:extLst>
          </p:cNvPr>
          <p:cNvSpPr/>
          <p:nvPr/>
        </p:nvSpPr>
        <p:spPr bwMode="auto">
          <a:xfrm rot="19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AC3B72B0-6C97-467C-A1DC-FA9037F2C96E}"/>
              </a:ext>
            </a:extLst>
          </p:cNvPr>
          <p:cNvSpPr/>
          <p:nvPr/>
        </p:nvSpPr>
        <p:spPr bwMode="auto">
          <a:xfrm rot="19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C883981-F6A5-4284-9323-A9E7C046C206}"/>
              </a:ext>
            </a:extLst>
          </p:cNvPr>
          <p:cNvSpPr/>
          <p:nvPr/>
        </p:nvSpPr>
        <p:spPr bwMode="auto">
          <a:xfrm rot="19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70B93A8-F4C2-434B-A5CB-98D110A1D4DD}"/>
              </a:ext>
            </a:extLst>
          </p:cNvPr>
          <p:cNvSpPr/>
          <p:nvPr/>
        </p:nvSpPr>
        <p:spPr bwMode="auto">
          <a:xfrm rot="19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7BF08B04-7328-42E9-80DA-9622DFDA792B}"/>
              </a:ext>
            </a:extLst>
          </p:cNvPr>
          <p:cNvSpPr/>
          <p:nvPr/>
        </p:nvSpPr>
        <p:spPr bwMode="auto">
          <a:xfrm rot="19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6386"/>
          <p:cNvSpPr txBox="1">
            <a:spLocks noChangeArrowheads="1"/>
          </p:cNvSpPr>
          <p:nvPr/>
        </p:nvSpPr>
        <p:spPr bwMode="auto">
          <a:xfrm>
            <a:off x="983432" y="2204864"/>
            <a:ext cx="38164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把质量均为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50 g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个钩码，逐个增加，挂在弹簧测力计下，并记下示数。</a:t>
            </a:r>
          </a:p>
        </p:txBody>
      </p:sp>
      <p:pic>
        <p:nvPicPr>
          <p:cNvPr id="3" name="图片 16387" descr="13 2 29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20" y="1476400"/>
            <a:ext cx="161078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6388" descr="13 2 2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628800"/>
            <a:ext cx="149436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389" descr="13 2 29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21" y="1628800"/>
            <a:ext cx="14774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1055440" y="1444010"/>
            <a:ext cx="2160240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1127448" y="1412776"/>
            <a:ext cx="2448272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实验记录表格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67640"/>
              </p:ext>
            </p:extLst>
          </p:nvPr>
        </p:nvGraphicFramePr>
        <p:xfrm>
          <a:off x="1127448" y="2276872"/>
          <a:ext cx="10009112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m/kg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4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重力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G/N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0.49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0.98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1.47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1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重力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endParaRPr lang="en-US" altLang="zh-CN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G/m</a:t>
                      </a: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N/kg</a:t>
                      </a:r>
                      <a:r>
                        <a:rPr lang="zh-CN" altLang="en-US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</a:t>
                      </a:r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46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Pages>0</Pages>
  <Words>1467</Words>
  <Characters>0</Characters>
  <Application>Microsoft Office PowerPoint</Application>
  <DocSecurity>0</DocSecurity>
  <PresentationFormat>宽屏</PresentationFormat>
  <Lines>0</Lines>
  <Paragraphs>214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思源宋体 CN</vt:lpstr>
      <vt:lpstr>微软雅黑</vt:lpstr>
      <vt:lpstr>Arial</vt:lpstr>
      <vt:lpstr>Calibri</vt:lpstr>
      <vt:lpstr>Calibri Light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如何确定质量不均匀、不规则物体的重心？</vt:lpstr>
      <vt:lpstr>注意：重心不一定在物体上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郭向伟</cp:lastModifiedBy>
  <cp:revision>447</cp:revision>
  <dcterms:created xsi:type="dcterms:W3CDTF">2015-07-09T08:14:18Z</dcterms:created>
  <dcterms:modified xsi:type="dcterms:W3CDTF">2024-02-27T00:48:17Z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