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703" r:id="rId2"/>
    <p:sldId id="715" r:id="rId3"/>
    <p:sldId id="732" r:id="rId4"/>
    <p:sldId id="717" r:id="rId5"/>
    <p:sldId id="737" r:id="rId6"/>
    <p:sldId id="719" r:id="rId7"/>
    <p:sldId id="720" r:id="rId8"/>
    <p:sldId id="721" r:id="rId9"/>
    <p:sldId id="738" r:id="rId10"/>
    <p:sldId id="723" r:id="rId11"/>
    <p:sldId id="724" r:id="rId12"/>
    <p:sldId id="725" r:id="rId13"/>
    <p:sldId id="726" r:id="rId14"/>
    <p:sldId id="739" r:id="rId15"/>
    <p:sldId id="727" r:id="rId16"/>
    <p:sldId id="740" r:id="rId17"/>
    <p:sldId id="728" r:id="rId18"/>
    <p:sldId id="729" r:id="rId19"/>
    <p:sldId id="730" r:id="rId20"/>
    <p:sldId id="731" r:id="rId21"/>
    <p:sldId id="733" r:id="rId22"/>
    <p:sldId id="741" r:id="rId23"/>
    <p:sldId id="736" r:id="rId24"/>
    <p:sldId id="735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4BACC6"/>
    <a:srgbClr val="2BABC0"/>
    <a:srgbClr val="008080"/>
    <a:srgbClr val="5B9BD5"/>
    <a:srgbClr val="013564"/>
    <a:srgbClr val="FF0000"/>
    <a:srgbClr val="175B5C"/>
    <a:srgbClr val="339933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5" d="100"/>
          <a:sy n="85" d="100"/>
        </p:scale>
        <p:origin x="744" y="78"/>
      </p:cViewPr>
      <p:guideLst>
        <p:guide orient="horz" pos="2142"/>
        <p:guide pos="3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pPr/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964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0714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792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pPr/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585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5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92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5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30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17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6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7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86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23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4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3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7.1%20&#21147;&#30340;&#20316;&#29992;&#26159;&#30456;&#20114;&#30340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21147;&#30340;&#20316;&#29992;&#26159;&#30456;&#20114;&#30340;.mp4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013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第一节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495750" y="3356995"/>
            <a:ext cx="6337100" cy="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927648" y="2462751"/>
            <a:ext cx="1768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力  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976320" y="652626"/>
            <a:ext cx="312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第七章    力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2577162" y="3501008"/>
            <a:ext cx="6408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  力的三要素与力的作用相互性</a:t>
            </a:r>
          </a:p>
        </p:txBody>
      </p:sp>
    </p:spTree>
    <p:extLst>
      <p:ext uri="{BB962C8B-B14F-4D97-AF65-F5344CB8AC3E}">
        <p14:creationId xmlns:p14="http://schemas.microsoft.com/office/powerpoint/2010/main" val="262035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6386"/>
          <p:cNvGrpSpPr>
            <a:grpSpLocks/>
          </p:cNvGrpSpPr>
          <p:nvPr/>
        </p:nvGrpSpPr>
        <p:grpSpPr bwMode="auto">
          <a:xfrm>
            <a:off x="2009235" y="3209629"/>
            <a:ext cx="914400" cy="892175"/>
            <a:chOff x="0" y="0"/>
            <a:chExt cx="470" cy="544"/>
          </a:xfrm>
        </p:grpSpPr>
        <p:sp>
          <p:nvSpPr>
            <p:cNvPr id="11308" name="未知"/>
            <p:cNvSpPr>
              <a:spLocks noChangeArrowheads="1"/>
            </p:cNvSpPr>
            <p:nvPr/>
          </p:nvSpPr>
          <p:spPr bwMode="auto">
            <a:xfrm>
              <a:off x="0" y="0"/>
              <a:ext cx="470" cy="272"/>
            </a:xfrm>
            <a:custGeom>
              <a:avLst/>
              <a:gdLst>
                <a:gd name="T0" fmla="*/ 0 w 360"/>
                <a:gd name="T1" fmla="*/ 624 h 624"/>
                <a:gd name="T2" fmla="*/ 180 w 360"/>
                <a:gd name="T3" fmla="*/ 0 h 624"/>
                <a:gd name="T4" fmla="*/ 360 w 360"/>
                <a:gd name="T5" fmla="*/ 624 h 624"/>
                <a:gd name="T6" fmla="*/ 0 60000 65536"/>
                <a:gd name="T7" fmla="*/ 0 60000 65536"/>
                <a:gd name="T8" fmla="*/ 0 60000 65536"/>
                <a:gd name="T9" fmla="*/ 0 w 360"/>
                <a:gd name="T10" fmla="*/ 0 h 624"/>
                <a:gd name="T11" fmla="*/ 360 w 360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24">
                  <a:moveTo>
                    <a:pt x="0" y="624"/>
                  </a:moveTo>
                  <a:cubicBezTo>
                    <a:pt x="60" y="312"/>
                    <a:pt x="120" y="0"/>
                    <a:pt x="180" y="0"/>
                  </a:cubicBezTo>
                  <a:cubicBezTo>
                    <a:pt x="240" y="0"/>
                    <a:pt x="330" y="520"/>
                    <a:pt x="360" y="6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09" name="直接连接符 16388"/>
            <p:cNvSpPr>
              <a:spLocks noChangeShapeType="1"/>
            </p:cNvSpPr>
            <p:nvPr/>
          </p:nvSpPr>
          <p:spPr bwMode="auto">
            <a:xfrm>
              <a:off x="0" y="272"/>
              <a:ext cx="47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10" name="直接连接符 16389"/>
            <p:cNvSpPr>
              <a:spLocks noChangeShapeType="1"/>
            </p:cNvSpPr>
            <p:nvPr/>
          </p:nvSpPr>
          <p:spPr bwMode="auto">
            <a:xfrm>
              <a:off x="0" y="272"/>
              <a:ext cx="157" cy="2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11" name="直接连接符 16390"/>
            <p:cNvSpPr>
              <a:spLocks noChangeShapeType="1"/>
            </p:cNvSpPr>
            <p:nvPr/>
          </p:nvSpPr>
          <p:spPr bwMode="auto">
            <a:xfrm flipH="1">
              <a:off x="313" y="272"/>
              <a:ext cx="157" cy="2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12" name="直接连接符 16391"/>
            <p:cNvSpPr>
              <a:spLocks noChangeShapeType="1"/>
            </p:cNvSpPr>
            <p:nvPr/>
          </p:nvSpPr>
          <p:spPr bwMode="auto">
            <a:xfrm>
              <a:off x="157" y="544"/>
              <a:ext cx="1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267" name="组合 16392"/>
          <p:cNvGrpSpPr>
            <a:grpSpLocks/>
          </p:cNvGrpSpPr>
          <p:nvPr/>
        </p:nvGrpSpPr>
        <p:grpSpPr bwMode="auto">
          <a:xfrm>
            <a:off x="7506218" y="3181054"/>
            <a:ext cx="914400" cy="679994"/>
            <a:chOff x="0" y="0"/>
            <a:chExt cx="1080" cy="624"/>
          </a:xfrm>
          <a:noFill/>
        </p:grpSpPr>
        <p:sp>
          <p:nvSpPr>
            <p:cNvPr id="11305" name="矩形 16393"/>
            <p:cNvSpPr>
              <a:spLocks noChangeArrowheads="1"/>
            </p:cNvSpPr>
            <p:nvPr/>
          </p:nvSpPr>
          <p:spPr bwMode="auto">
            <a:xfrm>
              <a:off x="0" y="0"/>
              <a:ext cx="1080" cy="468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06" name="椭圆 16394"/>
            <p:cNvSpPr>
              <a:spLocks noChangeArrowheads="1"/>
            </p:cNvSpPr>
            <p:nvPr/>
          </p:nvSpPr>
          <p:spPr bwMode="auto">
            <a:xfrm>
              <a:off x="180" y="468"/>
              <a:ext cx="180" cy="15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07" name="椭圆 16395"/>
            <p:cNvSpPr>
              <a:spLocks noChangeArrowheads="1"/>
            </p:cNvSpPr>
            <p:nvPr/>
          </p:nvSpPr>
          <p:spPr bwMode="auto">
            <a:xfrm>
              <a:off x="720" y="468"/>
              <a:ext cx="180" cy="15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268" name="组合 16396"/>
          <p:cNvGrpSpPr>
            <a:grpSpLocks/>
          </p:cNvGrpSpPr>
          <p:nvPr/>
        </p:nvGrpSpPr>
        <p:grpSpPr bwMode="auto">
          <a:xfrm>
            <a:off x="3183984" y="5546428"/>
            <a:ext cx="609600" cy="792162"/>
            <a:chOff x="0" y="0"/>
            <a:chExt cx="720" cy="1248"/>
          </a:xfrm>
        </p:grpSpPr>
        <p:sp>
          <p:nvSpPr>
            <p:cNvPr id="11291" name="直接连接符 16397"/>
            <p:cNvSpPr>
              <a:spLocks noChangeShapeType="1"/>
            </p:cNvSpPr>
            <p:nvPr/>
          </p:nvSpPr>
          <p:spPr bwMode="auto">
            <a:xfrm>
              <a:off x="180" y="0"/>
              <a:ext cx="0" cy="12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2" name="直接连接符 16398"/>
            <p:cNvSpPr>
              <a:spLocks noChangeShapeType="1"/>
            </p:cNvSpPr>
            <p:nvPr/>
          </p:nvSpPr>
          <p:spPr bwMode="auto">
            <a:xfrm flipH="1">
              <a:off x="0" y="156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3" name="直接连接符 16399"/>
            <p:cNvSpPr>
              <a:spLocks noChangeShapeType="1"/>
            </p:cNvSpPr>
            <p:nvPr/>
          </p:nvSpPr>
          <p:spPr bwMode="auto">
            <a:xfrm flipH="1">
              <a:off x="0" y="312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4" name="直接连接符 16400"/>
            <p:cNvSpPr>
              <a:spLocks noChangeShapeType="1"/>
            </p:cNvSpPr>
            <p:nvPr/>
          </p:nvSpPr>
          <p:spPr bwMode="auto">
            <a:xfrm flipH="1">
              <a:off x="0" y="624"/>
              <a:ext cx="179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5" name="直接连接符 16401"/>
            <p:cNvSpPr>
              <a:spLocks noChangeShapeType="1"/>
            </p:cNvSpPr>
            <p:nvPr/>
          </p:nvSpPr>
          <p:spPr bwMode="auto">
            <a:xfrm flipH="1">
              <a:off x="0" y="468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6" name="直接连接符 16402"/>
            <p:cNvSpPr>
              <a:spLocks noChangeShapeType="1"/>
            </p:cNvSpPr>
            <p:nvPr/>
          </p:nvSpPr>
          <p:spPr bwMode="auto">
            <a:xfrm flipH="1">
              <a:off x="0" y="780"/>
              <a:ext cx="179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7" name="直接连接符 16403"/>
            <p:cNvSpPr>
              <a:spLocks noChangeShapeType="1"/>
            </p:cNvSpPr>
            <p:nvPr/>
          </p:nvSpPr>
          <p:spPr bwMode="auto">
            <a:xfrm flipH="1">
              <a:off x="0" y="0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8" name="直接连接符 16404"/>
            <p:cNvSpPr>
              <a:spLocks noChangeShapeType="1"/>
            </p:cNvSpPr>
            <p:nvPr/>
          </p:nvSpPr>
          <p:spPr bwMode="auto">
            <a:xfrm flipH="1">
              <a:off x="0" y="936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9" name="直接连接符 16405"/>
            <p:cNvSpPr>
              <a:spLocks noChangeShapeType="1"/>
            </p:cNvSpPr>
            <p:nvPr/>
          </p:nvSpPr>
          <p:spPr bwMode="auto">
            <a:xfrm flipH="1">
              <a:off x="0" y="1092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300" name="组合 16406"/>
            <p:cNvGrpSpPr>
              <a:grpSpLocks/>
            </p:cNvGrpSpPr>
            <p:nvPr/>
          </p:nvGrpSpPr>
          <p:grpSpPr bwMode="auto">
            <a:xfrm>
              <a:off x="180" y="67"/>
              <a:ext cx="540" cy="1092"/>
              <a:chOff x="0" y="-245"/>
              <a:chExt cx="540" cy="1092"/>
            </a:xfrm>
          </p:grpSpPr>
          <p:grpSp>
            <p:nvGrpSpPr>
              <p:cNvPr id="11301" name="组合 16407"/>
              <p:cNvGrpSpPr>
                <a:grpSpLocks/>
              </p:cNvGrpSpPr>
              <p:nvPr/>
            </p:nvGrpSpPr>
            <p:grpSpPr bwMode="auto">
              <a:xfrm>
                <a:off x="0" y="156"/>
                <a:ext cx="540" cy="312"/>
                <a:chOff x="0" y="0"/>
                <a:chExt cx="540" cy="312"/>
              </a:xfrm>
            </p:grpSpPr>
            <p:sp>
              <p:nvSpPr>
                <p:cNvPr id="11303" name="直接连接符 16408"/>
                <p:cNvSpPr>
                  <a:spLocks noChangeShapeType="1"/>
                </p:cNvSpPr>
                <p:nvPr/>
              </p:nvSpPr>
              <p:spPr bwMode="auto">
                <a:xfrm flipV="1">
                  <a:off x="0" y="0"/>
                  <a:ext cx="540" cy="1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1304" name="直接连接符 16409"/>
                <p:cNvSpPr>
                  <a:spLocks noChangeShapeType="1"/>
                </p:cNvSpPr>
                <p:nvPr/>
              </p:nvSpPr>
              <p:spPr bwMode="auto">
                <a:xfrm>
                  <a:off x="0" y="156"/>
                  <a:ext cx="540" cy="1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11302" name="未知"/>
              <p:cNvSpPr>
                <a:spLocks noChangeArrowheads="1"/>
              </p:cNvSpPr>
              <p:nvPr/>
            </p:nvSpPr>
            <p:spPr bwMode="auto">
              <a:xfrm>
                <a:off x="450" y="-245"/>
                <a:ext cx="90" cy="1092"/>
              </a:xfrm>
              <a:custGeom>
                <a:avLst/>
                <a:gdLst>
                  <a:gd name="T0" fmla="*/ 0 w 360"/>
                  <a:gd name="T1" fmla="*/ 0 h 624"/>
                  <a:gd name="T2" fmla="*/ 360 w 360"/>
                  <a:gd name="T3" fmla="*/ 312 h 624"/>
                  <a:gd name="T4" fmla="*/ 0 w 360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624"/>
                  <a:gd name="T11" fmla="*/ 360 w 36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624">
                    <a:moveTo>
                      <a:pt x="0" y="0"/>
                    </a:moveTo>
                    <a:cubicBezTo>
                      <a:pt x="180" y="104"/>
                      <a:pt x="360" y="208"/>
                      <a:pt x="360" y="312"/>
                    </a:cubicBezTo>
                    <a:cubicBezTo>
                      <a:pt x="360" y="416"/>
                      <a:pt x="60" y="572"/>
                      <a:pt x="0" y="624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1269" name="组合 16411"/>
          <p:cNvGrpSpPr>
            <a:grpSpLocks/>
          </p:cNvGrpSpPr>
          <p:nvPr/>
        </p:nvGrpSpPr>
        <p:grpSpPr bwMode="auto">
          <a:xfrm>
            <a:off x="7506218" y="5792079"/>
            <a:ext cx="914400" cy="583025"/>
            <a:chOff x="0" y="0"/>
            <a:chExt cx="1080" cy="624"/>
          </a:xfrm>
          <a:noFill/>
        </p:grpSpPr>
        <p:sp>
          <p:nvSpPr>
            <p:cNvPr id="11288" name="矩形 16412"/>
            <p:cNvSpPr>
              <a:spLocks noChangeArrowheads="1"/>
            </p:cNvSpPr>
            <p:nvPr/>
          </p:nvSpPr>
          <p:spPr bwMode="auto">
            <a:xfrm>
              <a:off x="0" y="0"/>
              <a:ext cx="1080" cy="468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89" name="椭圆 16413"/>
            <p:cNvSpPr>
              <a:spLocks noChangeArrowheads="1"/>
            </p:cNvSpPr>
            <p:nvPr/>
          </p:nvSpPr>
          <p:spPr bwMode="auto">
            <a:xfrm>
              <a:off x="180" y="468"/>
              <a:ext cx="180" cy="15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0" name="椭圆 16414"/>
            <p:cNvSpPr>
              <a:spLocks noChangeArrowheads="1"/>
            </p:cNvSpPr>
            <p:nvPr/>
          </p:nvSpPr>
          <p:spPr bwMode="auto">
            <a:xfrm>
              <a:off x="720" y="468"/>
              <a:ext cx="180" cy="156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270" name="文本框 16415"/>
          <p:cNvSpPr txBox="1">
            <a:spLocks noChangeArrowheads="1"/>
          </p:cNvSpPr>
          <p:nvPr/>
        </p:nvSpPr>
        <p:spPr bwMode="auto">
          <a:xfrm>
            <a:off x="703251" y="1801516"/>
            <a:ext cx="3663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100N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的力提水桶 </a:t>
            </a:r>
          </a:p>
        </p:txBody>
      </p:sp>
      <p:sp>
        <p:nvSpPr>
          <p:cNvPr id="11271" name="文本框 16416"/>
          <p:cNvSpPr txBox="1">
            <a:spLocks noChangeArrowheads="1"/>
          </p:cNvSpPr>
          <p:nvPr/>
        </p:nvSpPr>
        <p:spPr bwMode="auto">
          <a:xfrm>
            <a:off x="5793835" y="4422479"/>
            <a:ext cx="5099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300N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的力向右上方拉小车 </a:t>
            </a:r>
          </a:p>
        </p:txBody>
      </p:sp>
      <p:sp>
        <p:nvSpPr>
          <p:cNvPr id="11272" name="文本框 16417"/>
          <p:cNvSpPr txBox="1">
            <a:spLocks noChangeArrowheads="1"/>
          </p:cNvSpPr>
          <p:nvPr/>
        </p:nvSpPr>
        <p:spPr bwMode="auto">
          <a:xfrm>
            <a:off x="703251" y="4420891"/>
            <a:ext cx="3663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150N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的力按图钉 </a:t>
            </a:r>
          </a:p>
        </p:txBody>
      </p:sp>
      <p:sp>
        <p:nvSpPr>
          <p:cNvPr id="11273" name="文本框 16418"/>
          <p:cNvSpPr txBox="1">
            <a:spLocks noChangeArrowheads="1"/>
          </p:cNvSpPr>
          <p:nvPr/>
        </p:nvSpPr>
        <p:spPr bwMode="auto">
          <a:xfrm>
            <a:off x="5793835" y="1801516"/>
            <a:ext cx="4381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200N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的力向右推小车 </a:t>
            </a:r>
          </a:p>
        </p:txBody>
      </p:sp>
      <p:sp>
        <p:nvSpPr>
          <p:cNvPr id="16420" name="椭圆 16419"/>
          <p:cNvSpPr>
            <a:spLocks noChangeArrowheads="1"/>
          </p:cNvSpPr>
          <p:nvPr/>
        </p:nvSpPr>
        <p:spPr bwMode="auto">
          <a:xfrm>
            <a:off x="2421984" y="3144541"/>
            <a:ext cx="95251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21" name="椭圆 16420"/>
          <p:cNvSpPr>
            <a:spLocks noChangeArrowheads="1"/>
          </p:cNvSpPr>
          <p:nvPr/>
        </p:nvSpPr>
        <p:spPr bwMode="auto">
          <a:xfrm>
            <a:off x="7506217" y="3427116"/>
            <a:ext cx="95251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22" name="椭圆 16421"/>
          <p:cNvSpPr>
            <a:spLocks noChangeArrowheads="1"/>
          </p:cNvSpPr>
          <p:nvPr/>
        </p:nvSpPr>
        <p:spPr bwMode="auto">
          <a:xfrm>
            <a:off x="3761836" y="5906791"/>
            <a:ext cx="95249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23" name="椭圆 16422"/>
          <p:cNvSpPr>
            <a:spLocks noChangeArrowheads="1"/>
          </p:cNvSpPr>
          <p:nvPr/>
        </p:nvSpPr>
        <p:spPr bwMode="auto">
          <a:xfrm>
            <a:off x="8369818" y="5944891"/>
            <a:ext cx="95251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24" name="直接连接符 16423"/>
          <p:cNvSpPr>
            <a:spLocks noChangeShapeType="1"/>
          </p:cNvSpPr>
          <p:nvPr/>
        </p:nvSpPr>
        <p:spPr bwMode="auto">
          <a:xfrm flipH="1" flipV="1">
            <a:off x="2472784" y="2676229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25" name="直接连接符 16424"/>
          <p:cNvSpPr>
            <a:spLocks noChangeShapeType="1"/>
          </p:cNvSpPr>
          <p:nvPr/>
        </p:nvSpPr>
        <p:spPr bwMode="auto">
          <a:xfrm>
            <a:off x="7601469" y="3463628"/>
            <a:ext cx="11588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26" name="直接连接符 16425"/>
          <p:cNvSpPr>
            <a:spLocks noChangeShapeType="1"/>
          </p:cNvSpPr>
          <p:nvPr/>
        </p:nvSpPr>
        <p:spPr bwMode="auto">
          <a:xfrm flipH="1">
            <a:off x="2923634" y="5946480"/>
            <a:ext cx="83820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27" name="直接连接符 16426"/>
          <p:cNvSpPr>
            <a:spLocks noChangeShapeType="1"/>
          </p:cNvSpPr>
          <p:nvPr/>
        </p:nvSpPr>
        <p:spPr bwMode="auto">
          <a:xfrm flipV="1">
            <a:off x="8388868" y="5344815"/>
            <a:ext cx="1056216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28" name="文本框 16427"/>
          <p:cNvSpPr txBox="1">
            <a:spLocks noChangeArrowheads="1"/>
          </p:cNvSpPr>
          <p:nvPr/>
        </p:nvSpPr>
        <p:spPr bwMode="auto">
          <a:xfrm>
            <a:off x="2472785" y="2713349"/>
            <a:ext cx="1563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=100N</a:t>
            </a:r>
          </a:p>
        </p:txBody>
      </p:sp>
      <p:sp>
        <p:nvSpPr>
          <p:cNvPr id="16429" name="文本框 16428"/>
          <p:cNvSpPr txBox="1">
            <a:spLocks noChangeArrowheads="1"/>
          </p:cNvSpPr>
          <p:nvPr/>
        </p:nvSpPr>
        <p:spPr bwMode="auto">
          <a:xfrm>
            <a:off x="8657685" y="2882604"/>
            <a:ext cx="1563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=200N</a:t>
            </a:r>
          </a:p>
        </p:txBody>
      </p:sp>
      <p:sp>
        <p:nvSpPr>
          <p:cNvPr id="16430" name="文本框 16429"/>
          <p:cNvSpPr txBox="1">
            <a:spLocks noChangeArrowheads="1"/>
          </p:cNvSpPr>
          <p:nvPr/>
        </p:nvSpPr>
        <p:spPr bwMode="auto">
          <a:xfrm>
            <a:off x="1579552" y="5287666"/>
            <a:ext cx="1563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=150N</a:t>
            </a:r>
          </a:p>
        </p:txBody>
      </p:sp>
      <p:sp>
        <p:nvSpPr>
          <p:cNvPr id="16431" name="文本框 16430"/>
          <p:cNvSpPr txBox="1">
            <a:spLocks noChangeArrowheads="1"/>
          </p:cNvSpPr>
          <p:nvPr/>
        </p:nvSpPr>
        <p:spPr bwMode="auto">
          <a:xfrm>
            <a:off x="7334194" y="5268859"/>
            <a:ext cx="1563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=300N</a:t>
            </a:r>
          </a:p>
        </p:txBody>
      </p:sp>
      <p:sp>
        <p:nvSpPr>
          <p:cNvPr id="11287" name="文本框 6"/>
          <p:cNvSpPr txBox="1">
            <a:spLocks noChangeArrowheads="1"/>
          </p:cNvSpPr>
          <p:nvPr/>
        </p:nvSpPr>
        <p:spPr bwMode="auto">
          <a:xfrm>
            <a:off x="3641184" y="1091622"/>
            <a:ext cx="6007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画出下列力的示意图</a:t>
            </a:r>
          </a:p>
        </p:txBody>
      </p: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-96688" y="557213"/>
            <a:ext cx="4295775" cy="523875"/>
            <a:chOff x="0" y="623478"/>
            <a:chExt cx="3786638" cy="459735"/>
          </a:xfrm>
        </p:grpSpPr>
        <p:grpSp>
          <p:nvGrpSpPr>
            <p:cNvPr id="55" name="组合 54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6" name="文本框 10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3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4" grpId="0" animBg="1"/>
      <p:bldP spid="16425" grpId="0" animBg="1"/>
      <p:bldP spid="16426" grpId="0" animBg="1"/>
      <p:bldP spid="16427" grpId="0" animBg="1"/>
      <p:bldP spid="16428" grpId="0"/>
      <p:bldP spid="16429" grpId="0"/>
      <p:bldP spid="16430" grpId="0"/>
      <p:bldP spid="164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0481"/>
          <p:cNvSpPr txBox="1">
            <a:spLocks noChangeArrowheads="1"/>
          </p:cNvSpPr>
          <p:nvPr/>
        </p:nvSpPr>
        <p:spPr bwMode="auto">
          <a:xfrm>
            <a:off x="1611456" y="1340768"/>
            <a:ext cx="977944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力的三要素：</a:t>
            </a: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力的大小、方向和作用点</a:t>
            </a:r>
            <a:endParaRPr lang="en-US" altLang="zh-CN" sz="2800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力的示意图：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受力物体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沿力的方向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画一条</a:t>
            </a: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带箭头的线段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并</a:t>
            </a: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标出力的作用点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，表示物体在这个方向上受到的力。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459532"/>
            <a:ext cx="1641674" cy="523220"/>
            <a:chOff x="0" y="459532"/>
            <a:chExt cx="1641674" cy="52322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0" y="982752"/>
              <a:ext cx="1468909" cy="0"/>
            </a:xfrm>
            <a:prstGeom prst="line">
              <a:avLst/>
            </a:prstGeom>
            <a:ln w="381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551384" y="459532"/>
              <a:ext cx="10902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小结</a:t>
              </a:r>
            </a:p>
          </p:txBody>
        </p:sp>
      </p:grpSp>
      <p:sp>
        <p:nvSpPr>
          <p:cNvPr id="8" name="文本框 20481"/>
          <p:cNvSpPr txBox="1">
            <a:spLocks noChangeArrowheads="1"/>
          </p:cNvSpPr>
          <p:nvPr/>
        </p:nvSpPr>
        <p:spPr bwMode="auto">
          <a:xfrm>
            <a:off x="5447928" y="4221088"/>
            <a:ext cx="5688632" cy="2225976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力的表示：</a:t>
            </a:r>
            <a:endParaRPr lang="en-US" altLang="zh-CN" sz="2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dirty="0">
                <a:latin typeface="微软雅黑" pitchFamily="34" charset="-122"/>
                <a:ea typeface="微软雅黑" pitchFamily="34" charset="-122"/>
              </a:rPr>
              <a:t>    (1)</a:t>
            </a: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力的作用点画在受力物体上。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dirty="0">
                <a:latin typeface="微软雅黑" pitchFamily="34" charset="-122"/>
                <a:ea typeface="微软雅黑" pitchFamily="34" charset="-122"/>
              </a:rPr>
              <a:t>    (2)</a:t>
            </a: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箭头表示力的方向。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dirty="0">
                <a:latin typeface="微软雅黑" pitchFamily="34" charset="-122"/>
                <a:ea typeface="微软雅黑" pitchFamily="34" charset="-122"/>
              </a:rPr>
              <a:t>    (3)</a:t>
            </a: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箭头末端标注力的大小（符号</a:t>
            </a:r>
            <a:r>
              <a:rPr lang="en-US" altLang="zh-CN" sz="2600" dirty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3632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25531" y="1159242"/>
            <a:ext cx="98365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在力的示意图旁边选定一个标度，以它为标准画出表示这个力大小的线段的长度，这样表示力的图叫</a:t>
            </a:r>
            <a:r>
              <a:rPr lang="zh-CN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力的图示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例如，用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50 N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的拉力沿水平方向向右拉动箱子前进。力的示意图如图甲所示，力的图示如图乙所示。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32"/>
          <p:cNvGrpSpPr>
            <a:grpSpLocks/>
          </p:cNvGrpSpPr>
          <p:nvPr/>
        </p:nvGrpSpPr>
        <p:grpSpPr bwMode="auto">
          <a:xfrm>
            <a:off x="1468967" y="4102102"/>
            <a:ext cx="4274821" cy="2146623"/>
            <a:chOff x="1734" y="6459"/>
            <a:chExt cx="5050" cy="3381"/>
          </a:xfrm>
        </p:grpSpPr>
        <p:sp>
          <p:nvSpPr>
            <p:cNvPr id="13344" name="矩形 35841" descr="栎木"/>
            <p:cNvSpPr>
              <a:spLocks noChangeArrowheads="1"/>
            </p:cNvSpPr>
            <p:nvPr/>
          </p:nvSpPr>
          <p:spPr bwMode="auto">
            <a:xfrm>
              <a:off x="1734" y="7069"/>
              <a:ext cx="2152" cy="145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45" name="文本框 3"/>
            <p:cNvSpPr txBox="1">
              <a:spLocks noChangeArrowheads="1"/>
            </p:cNvSpPr>
            <p:nvPr/>
          </p:nvSpPr>
          <p:spPr bwMode="auto">
            <a:xfrm>
              <a:off x="4142" y="6459"/>
              <a:ext cx="264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i="1" dirty="0">
                  <a:latin typeface="微软雅黑" pitchFamily="34" charset="-122"/>
                  <a:ea typeface="微软雅黑" pitchFamily="34" charset="-122"/>
                </a:rPr>
                <a:t>F</a:t>
              </a:r>
              <a:r>
                <a:rPr lang="en-US" altLang="zh-CN" sz="2800" dirty="0">
                  <a:latin typeface="微软雅黑" pitchFamily="34" charset="-122"/>
                  <a:ea typeface="微软雅黑" pitchFamily="34" charset="-122"/>
                </a:rPr>
                <a:t> = 50 N</a:t>
              </a:r>
            </a:p>
          </p:txBody>
        </p:sp>
        <p:sp>
          <p:nvSpPr>
            <p:cNvPr id="13346" name="椭圆 4"/>
            <p:cNvSpPr>
              <a:spLocks noChangeArrowheads="1"/>
            </p:cNvSpPr>
            <p:nvPr/>
          </p:nvSpPr>
          <p:spPr bwMode="auto">
            <a:xfrm>
              <a:off x="2771" y="7646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47" name="直接连接符 35846"/>
            <p:cNvSpPr>
              <a:spLocks noChangeShapeType="1"/>
            </p:cNvSpPr>
            <p:nvPr/>
          </p:nvSpPr>
          <p:spPr bwMode="auto">
            <a:xfrm>
              <a:off x="2882" y="7749"/>
              <a:ext cx="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48" name="直接连接符 35849"/>
            <p:cNvSpPr>
              <a:spLocks noChangeShapeType="1"/>
            </p:cNvSpPr>
            <p:nvPr/>
          </p:nvSpPr>
          <p:spPr bwMode="auto">
            <a:xfrm>
              <a:off x="3482" y="7749"/>
              <a:ext cx="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49" name="直接连接符 35852"/>
            <p:cNvSpPr>
              <a:spLocks noChangeShapeType="1"/>
            </p:cNvSpPr>
            <p:nvPr/>
          </p:nvSpPr>
          <p:spPr bwMode="auto">
            <a:xfrm>
              <a:off x="4604" y="7749"/>
              <a:ext cx="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50" name="直接连接符 35858"/>
            <p:cNvSpPr>
              <a:spLocks noChangeShapeType="1"/>
            </p:cNvSpPr>
            <p:nvPr/>
          </p:nvSpPr>
          <p:spPr bwMode="auto">
            <a:xfrm>
              <a:off x="4004" y="7749"/>
              <a:ext cx="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51" name="文本框 29"/>
            <p:cNvSpPr txBox="1">
              <a:spLocks noChangeArrowheads="1"/>
            </p:cNvSpPr>
            <p:nvPr/>
          </p:nvSpPr>
          <p:spPr bwMode="auto">
            <a:xfrm>
              <a:off x="2562" y="9113"/>
              <a:ext cx="58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甲</a:t>
              </a:r>
            </a:p>
          </p:txBody>
        </p:sp>
      </p:grpSp>
      <p:grpSp>
        <p:nvGrpSpPr>
          <p:cNvPr id="4" name="组合 31"/>
          <p:cNvGrpSpPr>
            <a:grpSpLocks/>
          </p:cNvGrpSpPr>
          <p:nvPr/>
        </p:nvGrpSpPr>
        <p:grpSpPr bwMode="auto">
          <a:xfrm>
            <a:off x="6244026" y="4166443"/>
            <a:ext cx="4425102" cy="2129164"/>
            <a:chOff x="7523" y="6459"/>
            <a:chExt cx="5225" cy="3354"/>
          </a:xfrm>
        </p:grpSpPr>
        <p:sp>
          <p:nvSpPr>
            <p:cNvPr id="13318" name="矩形 35841" descr="栎木"/>
            <p:cNvSpPr>
              <a:spLocks noChangeArrowheads="1"/>
            </p:cNvSpPr>
            <p:nvPr/>
          </p:nvSpPr>
          <p:spPr bwMode="auto">
            <a:xfrm>
              <a:off x="7523" y="6982"/>
              <a:ext cx="2152" cy="145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19" name="文本框 35842"/>
            <p:cNvSpPr txBox="1">
              <a:spLocks noChangeArrowheads="1"/>
            </p:cNvSpPr>
            <p:nvPr/>
          </p:nvSpPr>
          <p:spPr bwMode="auto">
            <a:xfrm>
              <a:off x="10106" y="6459"/>
              <a:ext cx="264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i="1" dirty="0">
                  <a:latin typeface="微软雅黑" pitchFamily="34" charset="-122"/>
                  <a:ea typeface="微软雅黑" pitchFamily="34" charset="-122"/>
                </a:rPr>
                <a:t>F</a:t>
              </a:r>
              <a:r>
                <a:rPr lang="en-US" altLang="zh-CN" sz="2800" dirty="0">
                  <a:latin typeface="微软雅黑" pitchFamily="34" charset="-122"/>
                  <a:ea typeface="微软雅黑" pitchFamily="34" charset="-122"/>
                </a:rPr>
                <a:t> = 50 N</a:t>
              </a:r>
            </a:p>
          </p:txBody>
        </p:sp>
        <p:sp>
          <p:nvSpPr>
            <p:cNvPr id="13320" name="椭圆 35843"/>
            <p:cNvSpPr>
              <a:spLocks noChangeArrowheads="1"/>
            </p:cNvSpPr>
            <p:nvPr/>
          </p:nvSpPr>
          <p:spPr bwMode="auto">
            <a:xfrm>
              <a:off x="8560" y="7559"/>
              <a:ext cx="225" cy="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3321" name="组合 35845"/>
            <p:cNvGrpSpPr>
              <a:grpSpLocks/>
            </p:cNvGrpSpPr>
            <p:nvPr/>
          </p:nvGrpSpPr>
          <p:grpSpPr bwMode="auto">
            <a:xfrm>
              <a:off x="8670" y="7307"/>
              <a:ext cx="3000" cy="355"/>
              <a:chOff x="0" y="0"/>
              <a:chExt cx="1200" cy="144"/>
            </a:xfrm>
          </p:grpSpPr>
          <p:sp>
            <p:nvSpPr>
              <p:cNvPr id="13329" name="直接连接符 35846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30" name="直接连接符 35847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31" name="直接连接符 35848"/>
              <p:cNvSpPr>
                <a:spLocks noChangeShapeType="1"/>
              </p:cNvSpPr>
              <p:nvPr/>
            </p:nvSpPr>
            <p:spPr bwMode="auto">
              <a:xfrm>
                <a:off x="24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32" name="直接连接符 35849"/>
              <p:cNvSpPr>
                <a:spLocks noChangeShapeType="1"/>
              </p:cNvSpPr>
              <p:nvPr/>
            </p:nvSpPr>
            <p:spPr bwMode="auto">
              <a:xfrm>
                <a:off x="240" y="144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33" name="直接连接符 35850"/>
              <p:cNvSpPr>
                <a:spLocks noChangeShapeType="1"/>
              </p:cNvSpPr>
              <p:nvPr/>
            </p:nvSpPr>
            <p:spPr bwMode="auto">
              <a:xfrm>
                <a:off x="24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34" name="直接连接符 35851"/>
              <p:cNvSpPr>
                <a:spLocks noChangeShapeType="1"/>
              </p:cNvSpPr>
              <p:nvPr/>
            </p:nvSpPr>
            <p:spPr bwMode="auto">
              <a:xfrm>
                <a:off x="48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35" name="直接连接符 35852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36" name="直接连接符 35853"/>
              <p:cNvSpPr>
                <a:spLocks noChangeShapeType="1"/>
              </p:cNvSpPr>
              <p:nvPr/>
            </p:nvSpPr>
            <p:spPr bwMode="auto">
              <a:xfrm>
                <a:off x="96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37" name="直接连接符 35854"/>
              <p:cNvSpPr>
                <a:spLocks noChangeShapeType="1"/>
              </p:cNvSpPr>
              <p:nvPr/>
            </p:nvSpPr>
            <p:spPr bwMode="auto">
              <a:xfrm>
                <a:off x="120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38" name="直接连接符 35855"/>
              <p:cNvSpPr>
                <a:spLocks noChangeShapeType="1"/>
              </p:cNvSpPr>
              <p:nvPr/>
            </p:nvSpPr>
            <p:spPr bwMode="auto">
              <a:xfrm>
                <a:off x="480" y="144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39" name="直接连接符 35856"/>
              <p:cNvSpPr>
                <a:spLocks noChangeShapeType="1"/>
              </p:cNvSpPr>
              <p:nvPr/>
            </p:nvSpPr>
            <p:spPr bwMode="auto">
              <a:xfrm>
                <a:off x="48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40" name="直接连接符 35857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41" name="直接连接符 35858"/>
              <p:cNvSpPr>
                <a:spLocks noChangeShapeType="1"/>
              </p:cNvSpPr>
              <p:nvPr/>
            </p:nvSpPr>
            <p:spPr bwMode="auto">
              <a:xfrm>
                <a:off x="720" y="144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42" name="直接连接符 3585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43" name="直接连接符 35860"/>
              <p:cNvSpPr>
                <a:spLocks noChangeShapeType="1"/>
              </p:cNvSpPr>
              <p:nvPr/>
            </p:nvSpPr>
            <p:spPr bwMode="auto">
              <a:xfrm>
                <a:off x="96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322" name="组合 35861"/>
            <p:cNvGrpSpPr>
              <a:grpSpLocks/>
            </p:cNvGrpSpPr>
            <p:nvPr/>
          </p:nvGrpSpPr>
          <p:grpSpPr bwMode="auto">
            <a:xfrm>
              <a:off x="11195" y="8888"/>
              <a:ext cx="600" cy="380"/>
              <a:chOff x="0" y="0"/>
              <a:chExt cx="240" cy="154"/>
            </a:xfrm>
          </p:grpSpPr>
          <p:sp>
            <p:nvSpPr>
              <p:cNvPr id="13325" name="直接连接符 35862"/>
              <p:cNvSpPr>
                <a:spLocks noChangeShapeType="1"/>
              </p:cNvSpPr>
              <p:nvPr/>
            </p:nvSpPr>
            <p:spPr bwMode="auto">
              <a:xfrm>
                <a:off x="0" y="15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26" name="直接连接符 35863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27" name="直接连接符 35864"/>
              <p:cNvSpPr>
                <a:spLocks noChangeShapeType="1"/>
              </p:cNvSpPr>
              <p:nvPr/>
            </p:nvSpPr>
            <p:spPr bwMode="auto">
              <a:xfrm>
                <a:off x="24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28" name="直接连接符 35865"/>
              <p:cNvSpPr>
                <a:spLocks noChangeShapeType="1"/>
              </p:cNvSpPr>
              <p:nvPr/>
            </p:nvSpPr>
            <p:spPr bwMode="auto">
              <a:xfrm>
                <a:off x="240" y="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3323" name="文本框 35866"/>
            <p:cNvSpPr txBox="1">
              <a:spLocks noChangeArrowheads="1"/>
            </p:cNvSpPr>
            <p:nvPr/>
          </p:nvSpPr>
          <p:spPr bwMode="auto">
            <a:xfrm>
              <a:off x="10869" y="8087"/>
              <a:ext cx="155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latin typeface="微软雅黑" pitchFamily="34" charset="-122"/>
                  <a:ea typeface="微软雅黑" pitchFamily="34" charset="-122"/>
                </a:rPr>
                <a:t>10 N</a:t>
              </a:r>
            </a:p>
          </p:txBody>
        </p:sp>
        <p:sp>
          <p:nvSpPr>
            <p:cNvPr id="13324" name="文本框 30"/>
            <p:cNvSpPr txBox="1">
              <a:spLocks noChangeArrowheads="1"/>
            </p:cNvSpPr>
            <p:nvPr/>
          </p:nvSpPr>
          <p:spPr bwMode="auto">
            <a:xfrm>
              <a:off x="8260" y="9086"/>
              <a:ext cx="58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乙</a:t>
              </a:r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46" name="组合 45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知识拓展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3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3">
            <a:extLst>
              <a:ext uri="{FF2B5EF4-FFF2-40B4-BE49-F238E27FC236}">
                <a16:creationId xmlns:a16="http://schemas.microsoft.com/office/drawing/2014/main" id="{77F0DE26-902D-4ED0-A768-F13A454DC066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2AC2DCA9-7D7A-4029-8CE8-CDC69E83EC54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CF37FAF-F944-415E-A8EE-FC53B711AE0B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6BF212BE-3D44-4A9D-A802-7772166E7556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7275B1D3-4ECA-475F-8ABD-A784E66541A3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97849832-E151-4EA2-9B7F-A65FC4C27F3A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51D79B63-DB68-43C3-A6D6-01C0EC778FBF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C648829A-3C24-4788-8BAF-DB8FF6FC90D2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451B1229-BA52-48E0-972C-DEE40C10410A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4186CB08-10B4-4FBD-9504-6DF323FB95D6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D604B83A-86CD-40A7-840C-E318C186E9C0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8F228CA5-86C0-4552-B99C-8651FDC138C9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F2C824E7-30E9-4BB1-9E13-B59AEED50856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8161EC6F-A2CD-4C76-8F37-C10F4D4CAA38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11F37F9-A152-45F5-A4BC-811970343031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5BBEB6F-20C6-4A98-B9A2-64B2D9567752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201C463-7D5D-4322-BEF0-EE591CB11142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C9F4A2D9-6D66-4EEA-8317-19652E84F40E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4F135B81-E30C-4F54-BA16-917CC6CAF1D9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BD1FEE74-9948-410B-ABB5-08FA74B350F4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100870AE-D64E-4E29-899B-6BB5D6296904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3EFCC953-EA20-4B78-B2EC-7D5309591D2B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E26ECAD0-E74F-4A29-9709-47A47EBF368F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A5FFEF80-4B47-4885-A273-12B93CD674AB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333A8157-C725-41C6-ACB4-2FB33726F30B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6C0DF9CD-71EF-470B-9538-B601D050341F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DDC876C2-FD5B-4119-AC73-FDEBA1D0A114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5EABEBDA-0676-4E74-A1B5-1E47C39C7E21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C41AAFAC-9268-485E-9E54-3A18A9A259D0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B5E2BC31-DF2C-4422-ABCA-B3925F4951DB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E7503918-CA67-4126-B108-B73E86485549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0DDED511-EF50-4A77-84B2-C14EDDBD50F4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4976E59E-1FC9-410D-8C1A-72D694E0F81B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2C88BFD9-ECD3-462E-9413-9515EC0E8C7B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2A604D6F-3F44-4AC4-BF48-D28800526D2A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AB6C6098-97EC-411C-AA7E-ADE5A507F04A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86547CD7-3919-48D4-AB60-23B4B8645DA6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7861C1F8-FFC4-4285-BB54-405B3E853C2B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4E80A0F3-D991-4BCB-9297-8E2FCA642194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E5927902-5963-40F5-ACC5-1D809B095B22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BF2206D5-12F0-4D3E-AD16-85D07AD18F20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02C53A1C-52D6-46DB-BEF3-64558DA8E3D4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97AC24CE-39C9-4FD2-A467-2EDE306367F9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4963A739-378D-41C9-AA8B-B70ED7DBE6E1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228743F4-B98A-41C6-9244-E6EC71BDDB8D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DBAD4636-6489-450B-8DBF-C0DF666AEF97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4646286E-6690-480D-ABD5-D51E24BE877D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373B9084-AACA-41E0-A86F-5DFD3EA28DD2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A7D6C378-DA84-414C-A47D-2384D3D35333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A32276AE-5B81-45AE-9497-8DE030C2356E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2F52BDC4-5552-4DC7-AB4B-AF89B5DDFB83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4CC2E589-DE11-433E-AC1B-30D4E0D2A80E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C43E8B16-163F-4D2A-82A8-D5BF32E12C11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6BFCE940-2314-48CF-88E0-F1A90A784446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E8ECC970-7D7F-49A9-9B20-AE09AB8573F9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AEC12BA1-8CFC-422E-BD1C-E1A6B16FF076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89F93279-DC0E-4B63-B331-9AD90B680A2A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E1D6BD1E-7BCF-42D3-BFEF-CC1AB9185459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1" name="Picture" descr="Picture">
            <a:extLst>
              <a:ext uri="{FF2B5EF4-FFF2-40B4-BE49-F238E27FC236}">
                <a16:creationId xmlns:a16="http://schemas.microsoft.com/office/drawing/2014/main" id="{37491AE5-9CE2-4633-A388-DE5EC8EC4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9"/>
          <a:stretch/>
        </p:blipFill>
        <p:spPr bwMode="auto">
          <a:xfrm>
            <a:off x="6384032" y="1753082"/>
            <a:ext cx="4904996" cy="337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>
            <a:spLocks noChangeArrowheads="1"/>
          </p:cNvSpPr>
          <p:nvPr/>
        </p:nvSpPr>
        <p:spPr bwMode="auto">
          <a:xfrm>
            <a:off x="741970" y="2362290"/>
            <a:ext cx="5126900" cy="2860358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将质量相等的两个磁体分别放在两个相同的小车上，将两个小车离开一定距离放手，观察现象。</a:t>
            </a:r>
          </a:p>
        </p:txBody>
      </p:sp>
      <p:grpSp>
        <p:nvGrpSpPr>
          <p:cNvPr id="16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7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力的作用是相互的</a:t>
              </a: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11424" y="1737323"/>
            <a:ext cx="1512168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 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8392" y="1919099"/>
            <a:ext cx="4608512" cy="2585004"/>
          </a:xfrm>
          <a:prstGeom prst="rect">
            <a:avLst/>
          </a:prstGeom>
        </p:spPr>
      </p:pic>
      <p:sp>
        <p:nvSpPr>
          <p:cNvPr id="22" name="任意多边形: 形状 12">
            <a:hlinkClick r:id="rId4" action="ppaction://hlinkfile"/>
            <a:extLst>
              <a:ext uri="{FF2B5EF4-FFF2-40B4-BE49-F238E27FC236}">
                <a16:creationId xmlns:a16="http://schemas.microsoft.com/office/drawing/2014/main" id="{294966A6-8249-4D42-9C5A-892128832EAE}"/>
              </a:ext>
            </a:extLst>
          </p:cNvPr>
          <p:cNvSpPr/>
          <p:nvPr/>
        </p:nvSpPr>
        <p:spPr>
          <a:xfrm>
            <a:off x="8368217" y="2893020"/>
            <a:ext cx="936625" cy="936625"/>
          </a:xfrm>
          <a:custGeom>
            <a:avLst/>
            <a:gdLst>
              <a:gd name="connsiteX0" fmla="*/ 342284 w 936104"/>
              <a:gd name="connsiteY0" fmla="*/ 242052 h 936104"/>
              <a:gd name="connsiteX1" fmla="*/ 731941 w 936104"/>
              <a:gd name="connsiteY1" fmla="*/ 468053 h 936104"/>
              <a:gd name="connsiteX2" fmla="*/ 342284 w 936104"/>
              <a:gd name="connsiteY2" fmla="*/ 694054 h 936104"/>
              <a:gd name="connsiteX3" fmla="*/ 468052 w 936104"/>
              <a:gd name="connsiteY3" fmla="*/ 59688 h 936104"/>
              <a:gd name="connsiteX4" fmla="*/ 59688 w 936104"/>
              <a:gd name="connsiteY4" fmla="*/ 468052 h 936104"/>
              <a:gd name="connsiteX5" fmla="*/ 468052 w 936104"/>
              <a:gd name="connsiteY5" fmla="*/ 876416 h 936104"/>
              <a:gd name="connsiteX6" fmla="*/ 876416 w 936104"/>
              <a:gd name="connsiteY6" fmla="*/ 468052 h 936104"/>
              <a:gd name="connsiteX7" fmla="*/ 468052 w 936104"/>
              <a:gd name="connsiteY7" fmla="*/ 59688 h 936104"/>
              <a:gd name="connsiteX8" fmla="*/ 468052 w 936104"/>
              <a:gd name="connsiteY8" fmla="*/ 0 h 936104"/>
              <a:gd name="connsiteX9" fmla="*/ 936104 w 936104"/>
              <a:gd name="connsiteY9" fmla="*/ 468052 h 936104"/>
              <a:gd name="connsiteX10" fmla="*/ 468052 w 936104"/>
              <a:gd name="connsiteY10" fmla="*/ 936104 h 936104"/>
              <a:gd name="connsiteX11" fmla="*/ 0 w 936104"/>
              <a:gd name="connsiteY11" fmla="*/ 468052 h 936104"/>
              <a:gd name="connsiteX12" fmla="*/ 468052 w 936104"/>
              <a:gd name="connsiteY12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104" h="936104">
                <a:moveTo>
                  <a:pt x="342284" y="242052"/>
                </a:moveTo>
                <a:lnTo>
                  <a:pt x="731941" y="468053"/>
                </a:lnTo>
                <a:lnTo>
                  <a:pt x="342284" y="694054"/>
                </a:lnTo>
                <a:close/>
                <a:moveTo>
                  <a:pt x="468052" y="59688"/>
                </a:moveTo>
                <a:cubicBezTo>
                  <a:pt x="242519" y="59688"/>
                  <a:pt x="59688" y="242519"/>
                  <a:pt x="59688" y="468052"/>
                </a:cubicBezTo>
                <a:cubicBezTo>
                  <a:pt x="59688" y="693585"/>
                  <a:pt x="242519" y="876416"/>
                  <a:pt x="468052" y="876416"/>
                </a:cubicBezTo>
                <a:cubicBezTo>
                  <a:pt x="693585" y="876416"/>
                  <a:pt x="876416" y="693585"/>
                  <a:pt x="876416" y="468052"/>
                </a:cubicBezTo>
                <a:cubicBezTo>
                  <a:pt x="876416" y="242519"/>
                  <a:pt x="693585" y="59688"/>
                  <a:pt x="468052" y="5968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48128" y="5271591"/>
            <a:ext cx="361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a typeface="微软雅黑" panose="020B0503020204020204" pitchFamily="34" charset="-122"/>
              </a:rPr>
              <a:t>演示：力的作用是相互的</a:t>
            </a:r>
          </a:p>
        </p:txBody>
      </p:sp>
    </p:spTree>
    <p:extLst>
      <p:ext uri="{BB962C8B-B14F-4D97-AF65-F5344CB8AC3E}">
        <p14:creationId xmlns:p14="http://schemas.microsoft.com/office/powerpoint/2010/main" val="33807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>
            <a:spLocks noChangeArrowheads="1"/>
          </p:cNvSpPr>
          <p:nvPr/>
        </p:nvSpPr>
        <p:spPr bwMode="auto">
          <a:xfrm>
            <a:off x="1045253" y="5015994"/>
            <a:ext cx="10585176" cy="1216551"/>
          </a:xfrm>
          <a:prstGeom prst="rect">
            <a:avLst/>
          </a:prstGeom>
          <a:noFill/>
          <a:ln w="28575">
            <a:noFill/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一个物体对另一个物体施力时，另一个物体也同时对它施加力的作用。即物体间力的作用是相互的。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83432" y="692696"/>
            <a:ext cx="1512168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现 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6521" r="7406"/>
          <a:stretch/>
        </p:blipFill>
        <p:spPr>
          <a:xfrm>
            <a:off x="1045253" y="1416958"/>
            <a:ext cx="4772401" cy="2700000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412776"/>
            <a:ext cx="4729905" cy="270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05478" y="4434294"/>
            <a:ext cx="1512168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说 明</a:t>
            </a:r>
          </a:p>
        </p:txBody>
      </p:sp>
    </p:spTree>
    <p:extLst>
      <p:ext uri="{BB962C8B-B14F-4D97-AF65-F5344CB8AC3E}">
        <p14:creationId xmlns:p14="http://schemas.microsoft.com/office/powerpoint/2010/main" val="30096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4"/>
          <p:cNvSpPr txBox="1">
            <a:spLocks noChangeArrowheads="1"/>
          </p:cNvSpPr>
          <p:nvPr/>
        </p:nvSpPr>
        <p:spPr bwMode="auto">
          <a:xfrm>
            <a:off x="4284588" y="4581128"/>
            <a:ext cx="4493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你还能举出类似的事例吗？</a:t>
            </a:r>
          </a:p>
        </p:txBody>
      </p:sp>
      <p:sp>
        <p:nvSpPr>
          <p:cNvPr id="7" name="TextBox 5"/>
          <p:cNvSpPr>
            <a:spLocks noChangeArrowheads="1"/>
          </p:cNvSpPr>
          <p:nvPr/>
        </p:nvSpPr>
        <p:spPr bwMode="auto">
          <a:xfrm>
            <a:off x="4266109" y="836712"/>
            <a:ext cx="7488832" cy="646331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请一个同学穿上旱冰鞋推墙，观察发生的现象。</a:t>
            </a:r>
          </a:p>
        </p:txBody>
      </p:sp>
      <p:sp>
        <p:nvSpPr>
          <p:cNvPr id="8" name="TextBox 5"/>
          <p:cNvSpPr>
            <a:spLocks noChangeArrowheads="1"/>
          </p:cNvSpPr>
          <p:nvPr/>
        </p:nvSpPr>
        <p:spPr bwMode="auto">
          <a:xfrm>
            <a:off x="4294356" y="2427832"/>
            <a:ext cx="7488832" cy="1120307"/>
          </a:xfrm>
          <a:prstGeom prst="rect">
            <a:avLst/>
          </a:prstGeom>
          <a:noFill/>
          <a:ln w="28575">
            <a:solidFill>
              <a:srgbClr val="5B9BD5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bIns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人推墙，墙受力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但人后退，说明人受到向后的力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10" name="Picture 2" descr="E:\R八物下\8x71\jpg\0050400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6422" y1="31754" x2="94549" y2="403"/>
                        <a14:foregroundMark x1="43612" y1="83065" x2="43612" y2="8306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368" y="692696"/>
            <a:ext cx="3240360" cy="547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0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7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03512" y="4645448"/>
            <a:ext cx="4998546" cy="1245235"/>
            <a:chOff x="5447" y="4582"/>
            <a:chExt cx="8052" cy="1961"/>
          </a:xfrm>
        </p:grpSpPr>
        <p:sp>
          <p:nvSpPr>
            <p:cNvPr id="16" name="圆角矩形 15"/>
            <p:cNvSpPr/>
            <p:nvPr/>
          </p:nvSpPr>
          <p:spPr>
            <a:xfrm>
              <a:off x="5447" y="4582"/>
              <a:ext cx="8052" cy="196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文本框 6"/>
            <p:cNvSpPr txBox="1"/>
            <p:nvPr/>
          </p:nvSpPr>
          <p:spPr>
            <a:xfrm>
              <a:off x="5813" y="4589"/>
              <a:ext cx="7686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气体喷出受到力的作用，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喷出的气体对火箭也有力的作用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07709" y="1463571"/>
            <a:ext cx="4585970" cy="1409065"/>
            <a:chOff x="4885" y="6750"/>
            <a:chExt cx="7222" cy="2219"/>
          </a:xfrm>
          <a:solidFill>
            <a:srgbClr val="FFE699"/>
          </a:solidFill>
        </p:grpSpPr>
        <p:sp>
          <p:nvSpPr>
            <p:cNvPr id="14" name="圆角矩形 13"/>
            <p:cNvSpPr/>
            <p:nvPr/>
          </p:nvSpPr>
          <p:spPr>
            <a:xfrm>
              <a:off x="4885" y="6750"/>
              <a:ext cx="7222" cy="22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5256" y="6914"/>
              <a:ext cx="6195" cy="18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船，桨对水有力的作用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水对桨也有力的作用</a:t>
              </a:r>
            </a:p>
          </p:txBody>
        </p:sp>
      </p:grpSp>
      <p:pic>
        <p:nvPicPr>
          <p:cNvPr id="1028" name="Picture 4" descr="https://timgsa.baidu.com/timg?image&amp;quality=80&amp;size=b9999_10000&amp;sec=1605246602937&amp;di=75e13d69fcc80358f1e671f62620507e&amp;imgtype=0&amp;src=http%3A%2F%2Fimages.quanjing.com%2Fmf020%2Fhigh%2Fmf700-00425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5" y="1175539"/>
            <a:ext cx="3165952" cy="21264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605246658459&amp;di=51ccf433765b00e8cf684e0e2ab454a6&amp;imgtype=0&amp;src=http%3A%2F%2Finews.gtimg.com%2Fnewsapp_match%2F0%2F11747552440%2F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90" y="3313300"/>
            <a:ext cx="3996443" cy="26642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23592" y="2825378"/>
            <a:ext cx="1667986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施力物体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4364567" y="3893314"/>
            <a:ext cx="3333751" cy="1587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TextBox 4"/>
          <p:cNvSpPr txBox="1"/>
          <p:nvPr/>
        </p:nvSpPr>
        <p:spPr>
          <a:xfrm>
            <a:off x="5328466" y="3056733"/>
            <a:ext cx="1310700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ea"/>
              </a:rPr>
              <a:t>作用力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7984065" y="2825378"/>
            <a:ext cx="1667986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ea"/>
              </a:rPr>
              <a:t>受力物体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rot="10800000">
            <a:off x="4364567" y="4321939"/>
            <a:ext cx="3238500" cy="158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1" name="TextBox 9"/>
          <p:cNvSpPr txBox="1"/>
          <p:nvPr/>
        </p:nvSpPr>
        <p:spPr>
          <a:xfrm>
            <a:off x="5193851" y="4585055"/>
            <a:ext cx="1667986" cy="578882"/>
          </a:xfrm>
          <a:prstGeom prst="roundRect">
            <a:avLst/>
          </a:prstGeom>
          <a:solidFill>
            <a:srgbClr val="C0504D"/>
          </a:solidFill>
          <a:effectLst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280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ea"/>
              </a:rPr>
              <a:t>反作用力</a:t>
            </a:r>
          </a:p>
        </p:txBody>
      </p:sp>
      <p:sp>
        <p:nvSpPr>
          <p:cNvPr id="22" name="圆柱形 21"/>
          <p:cNvSpPr/>
          <p:nvPr/>
        </p:nvSpPr>
        <p:spPr>
          <a:xfrm>
            <a:off x="2554816" y="3624118"/>
            <a:ext cx="1428751" cy="1000125"/>
          </a:xfrm>
          <a:prstGeom prst="can">
            <a:avLst/>
          </a:prstGeom>
          <a:solidFill>
            <a:srgbClr val="4BACC6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</a:t>
            </a:r>
          </a:p>
          <a:p>
            <a:pPr algn="ctr"/>
            <a:r>
              <a:rPr lang="zh-CN" altLang="en-US" sz="2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物体</a:t>
            </a:r>
          </a:p>
        </p:txBody>
      </p:sp>
      <p:sp>
        <p:nvSpPr>
          <p:cNvPr id="23" name="圆柱形 22"/>
          <p:cNvSpPr/>
          <p:nvPr/>
        </p:nvSpPr>
        <p:spPr>
          <a:xfrm>
            <a:off x="8079318" y="3607564"/>
            <a:ext cx="1428749" cy="1000125"/>
          </a:xfrm>
          <a:prstGeom prst="can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B</a:t>
            </a:r>
          </a:p>
          <a:p>
            <a:pPr algn="ctr"/>
            <a:r>
              <a:rPr lang="zh-CN" altLang="en-US" sz="2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物体</a:t>
            </a:r>
          </a:p>
        </p:txBody>
      </p:sp>
      <p:sp>
        <p:nvSpPr>
          <p:cNvPr id="24" name="TextBox 12"/>
          <p:cNvSpPr txBox="1"/>
          <p:nvPr/>
        </p:nvSpPr>
        <p:spPr>
          <a:xfrm>
            <a:off x="2423592" y="4866342"/>
            <a:ext cx="1667986" cy="578882"/>
          </a:xfrm>
          <a:prstGeom prst="roundRect">
            <a:avLst/>
          </a:prstGeom>
          <a:solidFill>
            <a:srgbClr val="C0504D"/>
          </a:solidFill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受力物体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7984065" y="4866342"/>
            <a:ext cx="1667986" cy="578882"/>
          </a:xfrm>
          <a:prstGeom prst="roundRect">
            <a:avLst/>
          </a:prstGeom>
          <a:solidFill>
            <a:srgbClr val="C0504D"/>
          </a:solidFill>
          <a:effectLst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280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ea"/>
              </a:rPr>
              <a:t>施力物体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068070" y="1516724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物体间力的作用是相互的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956876" y="1488893"/>
            <a:ext cx="1026691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8382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6"/>
          <p:cNvSpPr txBox="1">
            <a:spLocks noChangeArrowheads="1"/>
          </p:cNvSpPr>
          <p:nvPr/>
        </p:nvSpPr>
        <p:spPr bwMode="auto">
          <a:xfrm>
            <a:off x="839417" y="1484784"/>
            <a:ext cx="1059070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0" eaLnBrk="1" hangingPunct="1">
              <a:lnSpc>
                <a:spcPct val="125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一对相互作用力在任何情况下，大小相等、方向相反、作用在  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25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   不同物体上。</a:t>
            </a:r>
          </a:p>
        </p:txBody>
      </p:sp>
      <p:sp>
        <p:nvSpPr>
          <p:cNvPr id="20482" name="文本框 8"/>
          <p:cNvSpPr txBox="1">
            <a:spLocks noChangeArrowheads="1"/>
          </p:cNvSpPr>
          <p:nvPr/>
        </p:nvSpPr>
        <p:spPr bwMode="auto">
          <a:xfrm>
            <a:off x="839416" y="2798058"/>
            <a:ext cx="1047961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61975" indent="-53181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0162" indent="0" eaLnBrk="1" hangingPunct="1">
              <a:lnSpc>
                <a:spcPct val="125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一个物体对另一个物体施力的同时必然受到后者对它的作用力。</a:t>
            </a:r>
          </a:p>
        </p:txBody>
      </p:sp>
      <p:sp>
        <p:nvSpPr>
          <p:cNvPr id="20483" name="文本框 9"/>
          <p:cNvSpPr txBox="1">
            <a:spLocks noChangeArrowheads="1"/>
          </p:cNvSpPr>
          <p:nvPr/>
        </p:nvSpPr>
        <p:spPr bwMode="auto">
          <a:xfrm>
            <a:off x="855141" y="3590146"/>
            <a:ext cx="1021503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0" eaLnBrk="1" hangingPunct="1">
              <a:lnSpc>
                <a:spcPct val="125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施力物体同时也是受力物体。</a:t>
            </a:r>
          </a:p>
        </p:txBody>
      </p:sp>
      <p:sp>
        <p:nvSpPr>
          <p:cNvPr id="20484" name="文本框 10"/>
          <p:cNvSpPr txBox="1">
            <a:spLocks noChangeArrowheads="1"/>
          </p:cNvSpPr>
          <p:nvPr/>
        </p:nvSpPr>
        <p:spPr bwMode="auto">
          <a:xfrm>
            <a:off x="839416" y="4454242"/>
            <a:ext cx="1040341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25463" indent="-50641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19050" indent="0" eaLnBrk="1" hangingPunct="1">
              <a:lnSpc>
                <a:spcPct val="125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物体间的相互作用力同时产生、同时消失、没有先后之分。</a:t>
            </a:r>
          </a:p>
        </p:txBody>
      </p:sp>
      <p:grpSp>
        <p:nvGrpSpPr>
          <p:cNvPr id="12" name="组合 9"/>
          <p:cNvGrpSpPr>
            <a:grpSpLocks/>
          </p:cNvGrpSpPr>
          <p:nvPr/>
        </p:nvGrpSpPr>
        <p:grpSpPr bwMode="auto">
          <a:xfrm>
            <a:off x="-101600" y="404813"/>
            <a:ext cx="5117479" cy="523220"/>
            <a:chOff x="0" y="623478"/>
            <a:chExt cx="4510953" cy="459160"/>
          </a:xfrm>
        </p:grpSpPr>
        <p:grpSp>
          <p:nvGrpSpPr>
            <p:cNvPr id="13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739292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对力的作用是相互的理解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040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  <p:bldP spid="20483" grpId="0"/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"/>
          <p:cNvSpPr txBox="1">
            <a:spLocks noChangeArrowheads="1"/>
          </p:cNvSpPr>
          <p:nvPr/>
        </p:nvSpPr>
        <p:spPr bwMode="auto">
          <a:xfrm>
            <a:off x="803310" y="1232402"/>
            <a:ext cx="10414652" cy="19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俗话说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以卵击石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，用来比喻不估计自己的力量，自取灭亡，如图所示，这一现象中，石头对鸡蛋的作用力</a:t>
            </a:r>
            <a:r>
              <a:rPr lang="zh-CN" altLang="en-US" sz="2800" u="sng" dirty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（选填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大于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”“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等于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小于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”)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鸡蛋对石头作用力的大小。</a:t>
            </a:r>
          </a:p>
        </p:txBody>
      </p:sp>
      <p:grpSp>
        <p:nvGrpSpPr>
          <p:cNvPr id="2" name="组合 5"/>
          <p:cNvGrpSpPr/>
          <p:nvPr/>
        </p:nvGrpSpPr>
        <p:grpSpPr>
          <a:xfrm>
            <a:off x="3575720" y="3491331"/>
            <a:ext cx="4634931" cy="2802255"/>
            <a:chOff x="7363" y="5866"/>
            <a:chExt cx="6110" cy="4048"/>
          </a:xfrm>
          <a:effectLst/>
        </p:grpSpPr>
        <p:pic>
          <p:nvPicPr>
            <p:cNvPr id="21508" name="图片 1" descr="8538617_8538617_1312379710093_mthumb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3" y="5866"/>
              <a:ext cx="6111" cy="404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  <a:effectLst>
              <a:softEdge rad="31750"/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8561" y="9369"/>
              <a:ext cx="1248" cy="454"/>
            </a:xfrm>
            <a:prstGeom prst="rect">
              <a:avLst/>
            </a:prstGeom>
            <a:solidFill>
              <a:srgbClr val="202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noProof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510" name="文本框 6"/>
          <p:cNvSpPr txBox="1">
            <a:spLocks noChangeArrowheads="1"/>
          </p:cNvSpPr>
          <p:nvPr/>
        </p:nvSpPr>
        <p:spPr bwMode="auto">
          <a:xfrm>
            <a:off x="8112224" y="1916832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等于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2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73113" y="1308068"/>
            <a:ext cx="43204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足球比赛中，赛况风云万变！运动员只要改变一下作用在足球上的力，就会使足球的运动大不相同。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695400" y="4411127"/>
            <a:ext cx="4543595" cy="1308884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prstDash val="lgDashDot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n>
                  <a:solidFill>
                    <a:srgbClr val="008080"/>
                  </a:solidFill>
                </a:ln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那么，力的作用效果，与哪些因素有关呢？</a:t>
            </a:r>
          </a:p>
        </p:txBody>
      </p:sp>
      <p:grpSp>
        <p:nvGrpSpPr>
          <p:cNvPr id="8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9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观察与思考</a:t>
              </a:r>
            </a:p>
          </p:txBody>
        </p:sp>
      </p:grpSp>
      <p:pic>
        <p:nvPicPr>
          <p:cNvPr id="1026" name="Picture 2" descr="https://timgsa.baidu.com/timg?image&amp;quality=80&amp;size=b9999_10000&amp;sec=1605177628751&amp;di=aa18bc2297e90921c6604cbd78d47f61&amp;imgtype=0&amp;src=http%3A%2F%2Fb.hiphotos.baidu.com%2Fzhidao%2Fpic%2Fitem%2Fa08b87d6277f9e2fdeb41be31430e924b999f3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55" y="1484784"/>
            <a:ext cx="6843845" cy="45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文本框 2"/>
          <p:cNvSpPr txBox="1">
            <a:spLocks noChangeArrowheads="1"/>
          </p:cNvSpPr>
          <p:nvPr/>
        </p:nvSpPr>
        <p:spPr bwMode="auto">
          <a:xfrm>
            <a:off x="3935761" y="4410815"/>
            <a:ext cx="762471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dirty="0"/>
              <a:t> 力</a:t>
            </a:r>
          </a:p>
        </p:txBody>
      </p:sp>
      <p:sp>
        <p:nvSpPr>
          <p:cNvPr id="19461" name="文本框 4"/>
          <p:cNvSpPr txBox="1">
            <a:spLocks noChangeArrowheads="1"/>
          </p:cNvSpPr>
          <p:nvPr/>
        </p:nvSpPr>
        <p:spPr bwMode="auto">
          <a:xfrm>
            <a:off x="3935761" y="2008004"/>
            <a:ext cx="2131999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力的三要素</a:t>
            </a:r>
          </a:p>
        </p:txBody>
      </p:sp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5258037" y="3904085"/>
            <a:ext cx="163005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r>
              <a:rPr lang="zh-CN" altLang="en-US" sz="2800" dirty="0"/>
              <a:t>施力物体</a:t>
            </a:r>
          </a:p>
        </p:txBody>
      </p:sp>
      <p:sp>
        <p:nvSpPr>
          <p:cNvPr id="19463" name="文本框 6"/>
          <p:cNvSpPr txBox="1">
            <a:spLocks noChangeArrowheads="1"/>
          </p:cNvSpPr>
          <p:nvPr/>
        </p:nvSpPr>
        <p:spPr bwMode="auto">
          <a:xfrm>
            <a:off x="5252862" y="4891464"/>
            <a:ext cx="163522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r>
              <a:rPr lang="zh-CN" altLang="en-US" sz="2800" dirty="0"/>
              <a:t>受力物体</a:t>
            </a:r>
          </a:p>
        </p:txBody>
      </p:sp>
      <p:sp>
        <p:nvSpPr>
          <p:cNvPr id="19464" name="文本框 7"/>
          <p:cNvSpPr txBox="1">
            <a:spLocks noChangeArrowheads="1"/>
          </p:cNvSpPr>
          <p:nvPr/>
        </p:nvSpPr>
        <p:spPr bwMode="auto">
          <a:xfrm>
            <a:off x="7824193" y="4404019"/>
            <a:ext cx="30963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r>
              <a:rPr lang="zh-CN" altLang="en-US" sz="2800" dirty="0"/>
              <a:t>力的作用是相互的</a:t>
            </a:r>
          </a:p>
        </p:txBody>
      </p:sp>
      <p:sp>
        <p:nvSpPr>
          <p:cNvPr id="19465" name="文本框 10"/>
          <p:cNvSpPr txBox="1">
            <a:spLocks noChangeArrowheads="1"/>
          </p:cNvSpPr>
          <p:nvPr/>
        </p:nvSpPr>
        <p:spPr bwMode="auto">
          <a:xfrm>
            <a:off x="6523444" y="1412776"/>
            <a:ext cx="10127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r>
              <a:rPr lang="zh-CN" altLang="en-US" sz="2800" dirty="0"/>
              <a:t>大小</a:t>
            </a:r>
          </a:p>
        </p:txBody>
      </p:sp>
      <p:sp>
        <p:nvSpPr>
          <p:cNvPr id="19466" name="文本框 11"/>
          <p:cNvSpPr txBox="1">
            <a:spLocks noChangeArrowheads="1"/>
          </p:cNvSpPr>
          <p:nvPr/>
        </p:nvSpPr>
        <p:spPr bwMode="auto">
          <a:xfrm>
            <a:off x="6529618" y="2080012"/>
            <a:ext cx="100654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r>
              <a:rPr lang="zh-CN" altLang="en-US" sz="2800" dirty="0"/>
              <a:t>方向</a:t>
            </a:r>
          </a:p>
        </p:txBody>
      </p:sp>
      <p:sp>
        <p:nvSpPr>
          <p:cNvPr id="19467" name="文本框 12"/>
          <p:cNvSpPr txBox="1">
            <a:spLocks noChangeArrowheads="1"/>
          </p:cNvSpPr>
          <p:nvPr/>
        </p:nvSpPr>
        <p:spPr bwMode="auto">
          <a:xfrm>
            <a:off x="6529620" y="2780928"/>
            <a:ext cx="126815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r>
              <a:rPr lang="zh-CN" altLang="en-US" sz="2800" dirty="0"/>
              <a:t>作用点</a:t>
            </a:r>
          </a:p>
        </p:txBody>
      </p:sp>
      <p:sp>
        <p:nvSpPr>
          <p:cNvPr id="19468" name="文本框 13"/>
          <p:cNvSpPr txBox="1">
            <a:spLocks noChangeArrowheads="1"/>
          </p:cNvSpPr>
          <p:nvPr/>
        </p:nvSpPr>
        <p:spPr bwMode="auto">
          <a:xfrm>
            <a:off x="8470893" y="2047594"/>
            <a:ext cx="201759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</a:lvl9pPr>
          </a:lstStyle>
          <a:p>
            <a:r>
              <a:rPr lang="zh-CN" altLang="en-US" sz="2800" dirty="0"/>
              <a:t>力的示意图</a:t>
            </a:r>
          </a:p>
        </p:txBody>
      </p: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3" name="组合 22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课堂小结</a:t>
              </a:r>
            </a:p>
          </p:txBody>
        </p:sp>
      </p:grpSp>
      <p:sp>
        <p:nvSpPr>
          <p:cNvPr id="27" name="文本框 1"/>
          <p:cNvSpPr txBox="1">
            <a:spLocks noChangeArrowheads="1"/>
          </p:cNvSpPr>
          <p:nvPr/>
        </p:nvSpPr>
        <p:spPr bwMode="auto">
          <a:xfrm>
            <a:off x="1055441" y="2785682"/>
            <a:ext cx="2108740" cy="1470398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txBody>
          <a:bodyPr wrap="square" lIns="72000" tIns="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力的三要素与力的作用相互性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174923" y="2296488"/>
            <a:ext cx="706237" cy="2365908"/>
            <a:chOff x="1764777" y="2156166"/>
            <a:chExt cx="706237" cy="2364582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1764777" y="3417444"/>
              <a:ext cx="346237" cy="1155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4799857" y="4147053"/>
            <a:ext cx="389283" cy="1030686"/>
            <a:chOff x="1775520" y="2156166"/>
            <a:chExt cx="695494" cy="2364582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775520" y="3273787"/>
              <a:ext cx="335494" cy="11197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096001" y="1686840"/>
            <a:ext cx="389283" cy="1329276"/>
            <a:chOff x="1775520" y="2156166"/>
            <a:chExt cx="695494" cy="2364582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775520" y="3273787"/>
              <a:ext cx="335494" cy="11197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左箭头 52"/>
          <p:cNvSpPr/>
          <p:nvPr/>
        </p:nvSpPr>
        <p:spPr>
          <a:xfrm flipH="1">
            <a:off x="7968209" y="2174212"/>
            <a:ext cx="360362" cy="287338"/>
          </a:xfrm>
          <a:prstGeom prst="leftArrow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noProof="1">
              <a:ea typeface="微软雅黑" panose="020B0503020204020204" pitchFamily="34" charset="-122"/>
            </a:endParaRPr>
          </a:p>
        </p:txBody>
      </p:sp>
      <p:sp>
        <p:nvSpPr>
          <p:cNvPr id="54" name="左箭头 53"/>
          <p:cNvSpPr/>
          <p:nvPr/>
        </p:nvSpPr>
        <p:spPr>
          <a:xfrm flipH="1">
            <a:off x="7320137" y="4507092"/>
            <a:ext cx="360362" cy="287338"/>
          </a:xfrm>
          <a:prstGeom prst="leftArrow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noProof="1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33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" name="组合 2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199456" y="1428159"/>
            <a:ext cx="9073008" cy="389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．人推车前行，人对车有推力作用，同时，车对人也有推力作用，这两个力的三要素（　　）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．完全相同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．大小和方向都不同，作用点相同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．大小、作用点相同，方向相反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．大小相同，方向和作用点都不同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4032" y="225770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64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9416" y="836712"/>
            <a:ext cx="1044116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．“女排精神”永远值得我们学习。如图所示，中国女排以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战全胜的战绩获得第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届国际排联女排世界杯冠军，第十次在世界三大赛（奥运会、世锦赛、世界杯）登顶。下列对运动员发球情景的分析正确的是（　　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1025" name="图片24" descr="菁优网：http://www.jyeo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4" y="3897066"/>
            <a:ext cx="3055015" cy="20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11424" y="3573016"/>
            <a:ext cx="66967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．发球时，手对排球施加力，排球对手没有施加力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17303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．发球时，手先对排球施加力，然后排球再对手施加力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43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5400" y="827454"/>
            <a:ext cx="10801200" cy="260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．“女排精神”永远值得我们学习。如图所示，中国女排以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战全胜的战绩获得第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届国际排联女排世界杯冠军，第十次在世界三大赛（奥运会、世锦赛、世界杯）登顶。下列对运动员发球情景的分析正确的是（　　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2130" y="3573016"/>
            <a:ext cx="683403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．发球时，排球由静止变为运动，说明力能改变物体的运动状态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．发球时，排球飞出去说明手给排球的作用力大于排球给手的反作用力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664" y="289666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24" descr="菁优网：http://www.jyeo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4" y="3897066"/>
            <a:ext cx="3055015" cy="20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3">
            <a:extLst>
              <a:ext uri="{FF2B5EF4-FFF2-40B4-BE49-F238E27FC236}">
                <a16:creationId xmlns:a16="http://schemas.microsoft.com/office/drawing/2014/main" id="{20ADB8B0-FAB7-4323-8175-70D3F5C86BC8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06550DC3-D6F7-4040-B0C9-5EC22B8FA272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D7DE81F6-61A9-4E73-93E4-8152834940EA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BCF0C386-8252-430F-A04E-06B54D3E0B96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AC44C3F7-8934-4935-9119-FD44D5C0812B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7B7B19B3-BD67-4E89-907E-0AC1CA0E5A03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A050DDCF-8A26-4461-9492-22EFF4E678CC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E4914421-66E3-4ED3-9F61-7C0633C0F037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6BB74951-E6A5-4610-BFFA-C8D8D50A7FA6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ED63EE6F-AAF1-4259-B961-C122C6B7E65C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84AB406B-DA9D-40AF-9788-6BB711FFFD7A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07268FD1-8FCD-433F-A65B-C4394148D71D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1E5478AC-2712-406D-AA7B-4914A7E1F5E7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B3538CF-4E1D-4638-BE19-4581F1A6CCB5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EB1FC7EC-47F1-4314-AD0E-FE5FA50232AA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EB0AF33-8768-4930-8B6E-5C39FF7F3A9C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F3642BDB-776C-4850-95C1-DBFD3839B90F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95889B4B-AE8A-4AD7-BCBC-3F80A9875584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A58907B2-A95D-455D-B641-AE2BE5E4B01E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38CD177C-0329-42C4-AEE6-3CFBE7165B2B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9313BCF7-83B5-443C-A865-9192CC80AF5C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70E75F4E-F6BD-46D0-99D0-3E8AFA33D4DD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48C51C17-1A03-4452-9BF5-FD171541DFC1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3B0D6408-F3DC-476E-9555-A1AB30D767B1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B1CA8C6D-C52C-41BD-ADE0-201915771F36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184B0D85-E2A5-45EB-B746-4BC1570E1186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2C07B777-470D-48E9-AC27-28DED218085C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15F98455-9635-4B9F-A81C-13103B81EB11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29907C2C-E9CA-4919-8A88-0B00316AD727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609EA946-612D-43A9-AB45-15A674017814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46F9F5AE-2BFE-45F6-8464-0C30CFA49C45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BBAAD121-5716-45E4-95A9-B8AAE6D4825A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6AC99B95-FF47-4A08-8066-99E81C9A6F53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1D57AE1C-1111-44CA-B4CE-85ACE0AB9778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71F53D33-D1AC-49F6-BE45-7AFB224D1C33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6A5B149A-CA82-4468-BE5B-4DDAE833E5C1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6FE8FE52-4879-419C-8172-234250A6FF4B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00DAE662-13C0-484A-9420-03AA004A863C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CD8471A9-342D-4DB5-A140-3ABE53DFC188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9C275990-3E0B-424F-985F-959B30811AB2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A5208E2A-A165-42C7-8211-F2E6FB731D92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A90E61D3-00AB-4B25-8C97-AE9EF88E1225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119F5DDF-3284-42C7-AF3F-111FFA2FE7F2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2604F153-184B-4165-A2DE-413454B22BB6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25031070-8EA5-4811-904D-CCDF297BB45B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BA98E86B-A029-47F9-A1DF-C85DBECF4D10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ABCAF92F-6F74-40A6-8F97-9D82AB219D90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4A6DF8EA-6EE9-4088-87FB-342C0BCAEA2B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E2637C01-6311-47B9-96C3-05128DF44A69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1DB22DB9-5E7A-4650-9047-5B759BD8416C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C80E25DB-1406-4177-909F-7BF056E8530A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3EA94D21-E558-43D2-83C3-05DB222CE62A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F1C6E450-F841-4CEE-B725-50548CF4ACB6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BA86ED0E-B21C-4652-B16D-A1568056B82D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7F3D339E-479D-4F95-BC2D-1742BD331CCA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5CC50CF8-849A-4A7C-8409-7341FAE61329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34B55BB7-B2DB-46AD-97DE-F607BDB627AA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580CB4EF-2066-43BF-937F-B6E79FA4915F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050" name="图片24" descr="菁优网：http://www.jyeoo.com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11" y="3667545"/>
            <a:ext cx="4101054" cy="12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83432" y="1313214"/>
            <a:ext cx="9577065" cy="13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．小明用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100N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的拉力，作用在小车上的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点，沿与水平方向成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30°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角斜向右上方拉车，请在图中画出此拉力的示意图。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3038" y="2124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6456040" y="3284984"/>
            <a:ext cx="1368152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弧形 5"/>
          <p:cNvSpPr/>
          <p:nvPr/>
        </p:nvSpPr>
        <p:spPr>
          <a:xfrm>
            <a:off x="6816080" y="3849787"/>
            <a:ext cx="288032" cy="598585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"/>
          <p:cNvSpPr txBox="1"/>
          <p:nvPr/>
        </p:nvSpPr>
        <p:spPr>
          <a:xfrm>
            <a:off x="7825571" y="2934937"/>
            <a:ext cx="209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F=100N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7181069" y="3691037"/>
            <a:ext cx="890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30°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15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3">
            <a:extLst>
              <a:ext uri="{FF2B5EF4-FFF2-40B4-BE49-F238E27FC236}">
                <a16:creationId xmlns:a16="http://schemas.microsoft.com/office/drawing/2014/main" id="{70B4F5ED-FE0F-4AE6-863E-45BB44035A0F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6D7A35C-F329-415D-9C24-FAC049C52EA6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178125B3-AE5F-48D3-8D22-90D0E3B9475B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6E2A6CB-C761-4EDD-93FB-3FA2B213F36F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DFFF111-C46D-480F-90D4-133C26B5D198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1CEA97B0-10AD-4393-84D9-5FE3AF5ECBC6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559BB0F1-A630-4A52-B234-4FBE8C972765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8DAB8BC5-006F-4882-BEEE-FBF0C3E6F89E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9C23CD13-9F16-4746-9FEF-E6982429B975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30668638-97D4-4175-9FEC-B9124CE04E82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8123CA71-A3EA-4A8F-9AC5-B9BEC2061D53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F5C17EA4-05D2-420F-9FCD-E2D2A1F405BB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5A842EBB-79E7-41C2-B7A2-AC144F273062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4808EC65-8C03-4FD5-82D9-4A6D6938C2D2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46927FBE-84D6-4331-87BE-6BE259E0865F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C70252B9-03AB-44BC-A76E-D6BA5073FAE3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1CDD9043-EB85-4DC9-BA2F-6E33ED3DC2A1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39C8F81F-BF0E-4D78-9E5B-7E2A00758C73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90E61857-4156-412A-8B04-0DCE20F5D96A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BBFFF934-2F05-4C26-8E63-AB076A69CBC0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40B18550-717F-4721-BACB-2FA54FD4C575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CA5CCBFB-3237-465B-AE6B-907FC5868B87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8D4811C7-A1F0-44AD-A75B-D2B33C35CD58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E40C960F-ADC9-4C9D-AF77-67C451D2EADE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CC07FCD5-E43F-47DF-8727-BAEB0728B857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214BE9F4-3FE3-44A4-A9B8-1F9954E58407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B724950B-9EA7-4E08-8C03-62FE48CC5F51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883E348E-A026-4DF7-BF26-EBA640B126C9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97E2BFB6-EC15-4F3D-B2C1-6BCC1798F8F3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4024BFF0-4541-4ACE-8A40-511764CC07C3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B0AA4BA8-21DA-4B0A-9C20-AE03958C2F97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11F996F9-9D26-4FF1-8D0E-1011720FD882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589DF9E5-F02A-44FD-8C7F-ABE09BECF969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0579F608-3245-441D-B92F-595815AD9D25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65835054-C0AB-4CE8-B5D9-D42793E9E8DA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DD41B7AC-B5DE-4A87-AA04-13841A1EF6B1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6E9C1084-8A4C-43C6-81E4-A6DC360F1EEC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6AC0A001-18DE-400F-B002-89F5A71FB18D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7DD73972-C4CD-496A-A5E1-E614A5AD678A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F7881789-18D4-4229-9F50-305228DD289D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E4AE6EE6-009A-4090-9675-F68C33359D0B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9D49E101-CD66-43BC-A05A-DC5E0A5915B2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CAF3002D-CA37-4020-BCC1-049CA66373E0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FF465875-02C7-4A62-B4FF-7BF9CB905184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C00C20A7-A090-410B-99B1-CA91B1D55070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8F8AE7F9-8F7B-4827-A544-A74F9573EC4D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ACD2D98B-0696-498E-8204-BED95014DA32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C0ABE96E-D819-44AE-A035-B19CB25467A7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1A4B8545-F0E3-49AB-94A7-4FEC7FEDFD58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EEA64512-6EFA-4616-A02B-9765AF1190A6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348E5EE0-95B8-44A8-8E71-DADB6515E1EC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6834FEA2-1D22-4363-8544-943486CFDBB9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FD763D8D-8E3A-4AC9-88CF-274BB7EEA715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50C74A42-7973-42E5-A2E2-926216471D5B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26B8C518-E409-4CA3-9629-D1F3D6F30F1B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E1DB3549-055C-43C8-BC83-DC37C76C7657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884617FF-1C8A-40F3-A9EE-CD88F80F7E1E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8EF66243-0C3F-4746-A2D4-EC2C0AFD4838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95583" y="3138842"/>
            <a:ext cx="8377238" cy="679450"/>
            <a:chOff x="2111375" y="3579813"/>
            <a:chExt cx="8377238" cy="679450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27350" y="3608372"/>
              <a:ext cx="75612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理解力的作用的相互性。</a:t>
              </a:r>
              <a:r>
                <a:rPr lang="zh-CN" altLang="zh-CN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（难点）</a:t>
              </a:r>
              <a:endPara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1"/>
              <p:cNvSpPr txBox="1">
                <a:spLocks noChangeArrowheads="1"/>
              </p:cNvSpPr>
              <p:nvPr/>
            </p:nvSpPr>
            <p:spPr bwMode="auto">
              <a:xfrm>
                <a:off x="7074899" y="4521020"/>
                <a:ext cx="574796" cy="487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240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Arial" panose="020B0604020202020204" pitchFamily="34" charset="0"/>
                  </a:rPr>
                  <a:t>02</a:t>
                </a:r>
                <a:endParaRPr kumimoji="1" lang="zh-CN" altLang="en-US" sz="2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89233" y="2000604"/>
            <a:ext cx="8743950" cy="700088"/>
            <a:chOff x="2105025" y="2441575"/>
            <a:chExt cx="8743950" cy="700088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927350" y="2492359"/>
              <a:ext cx="7921625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知道力的三要素，会画力的示意图。</a:t>
              </a:r>
              <a:r>
                <a:rPr lang="zh-CN" altLang="zh-CN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（重点）</a:t>
              </a:r>
              <a:endPara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7"/>
              <p:cNvSpPr txBox="1">
                <a:spLocks noChangeArrowheads="1"/>
              </p:cNvSpPr>
              <p:nvPr/>
            </p:nvSpPr>
            <p:spPr bwMode="auto">
              <a:xfrm>
                <a:off x="7049532" y="1585499"/>
                <a:ext cx="561732" cy="473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24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Arial" panose="020B0604020202020204" pitchFamily="34" charset="0"/>
                  </a:rPr>
                  <a:t>01</a:t>
                </a:r>
                <a:endParaRPr kumimoji="1"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6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学习目标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1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8194"/>
          <p:cNvSpPr txBox="1">
            <a:spLocks noChangeArrowheads="1"/>
          </p:cNvSpPr>
          <p:nvPr/>
        </p:nvSpPr>
        <p:spPr bwMode="auto">
          <a:xfrm>
            <a:off x="674688" y="4346191"/>
            <a:ext cx="1058121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请利用桌上的实验器材和身边的物品设计并进行实验，研究影响力的作用效果的因素有哪些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? </a:t>
            </a:r>
          </a:p>
        </p:txBody>
      </p:sp>
      <p:sp>
        <p:nvSpPr>
          <p:cNvPr id="8195" name="文本框 8195"/>
          <p:cNvSpPr txBox="1">
            <a:spLocks noChangeArrowheads="1"/>
          </p:cNvSpPr>
          <p:nvPr/>
        </p:nvSpPr>
        <p:spPr bwMode="auto">
          <a:xfrm>
            <a:off x="3006279" y="1749558"/>
            <a:ext cx="6891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影响力的作用效果的因素有哪些？</a:t>
            </a:r>
          </a:p>
        </p:txBody>
      </p:sp>
      <p:sp>
        <p:nvSpPr>
          <p:cNvPr id="8196" name="矩形 8197"/>
          <p:cNvSpPr>
            <a:spLocks noChangeArrowheads="1"/>
          </p:cNvSpPr>
          <p:nvPr/>
        </p:nvSpPr>
        <p:spPr bwMode="auto">
          <a:xfrm>
            <a:off x="2999656" y="2692574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力的大小、方向、作用点</a:t>
            </a:r>
          </a:p>
        </p:txBody>
      </p:sp>
      <p:sp>
        <p:nvSpPr>
          <p:cNvPr id="5164" name="Rectangle 2"/>
          <p:cNvSpPr>
            <a:spLocks noChangeArrowheads="1"/>
          </p:cNvSpPr>
          <p:nvPr/>
        </p:nvSpPr>
        <p:spPr bwMode="auto">
          <a:xfrm>
            <a:off x="711200" y="1700808"/>
            <a:ext cx="1784400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提出问题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1200" y="2636912"/>
            <a:ext cx="1784400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进行猜想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1201" y="3717032"/>
            <a:ext cx="2864519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设计并进行实验</a:t>
            </a:r>
          </a:p>
        </p:txBody>
      </p:sp>
      <p:grpSp>
        <p:nvGrpSpPr>
          <p:cNvPr id="16" name="组合 9"/>
          <p:cNvGrpSpPr>
            <a:grpSpLocks/>
          </p:cNvGrpSpPr>
          <p:nvPr/>
        </p:nvGrpSpPr>
        <p:grpSpPr bwMode="auto">
          <a:xfrm>
            <a:off x="-101600" y="404813"/>
            <a:ext cx="5025722" cy="523220"/>
            <a:chOff x="0" y="623478"/>
            <a:chExt cx="4430071" cy="459160"/>
          </a:xfrm>
        </p:grpSpPr>
        <p:grpSp>
          <p:nvGrpSpPr>
            <p:cNvPr id="17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658410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力的三要素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7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5164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806017" y="985838"/>
            <a:ext cx="5461000" cy="128127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力的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大小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能够影响力的作用效果。</a:t>
            </a:r>
          </a:p>
        </p:txBody>
      </p:sp>
      <p:sp>
        <p:nvSpPr>
          <p:cNvPr id="9218" name="矩形 6"/>
          <p:cNvSpPr>
            <a:spLocks noChangeArrowheads="1"/>
          </p:cNvSpPr>
          <p:nvPr/>
        </p:nvSpPr>
        <p:spPr bwMode="auto">
          <a:xfrm>
            <a:off x="5464391" y="2488322"/>
            <a:ext cx="6624736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比如：大人和小孩提水，拉弹簧，坐沙发。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918201" y="3901225"/>
            <a:ext cx="5321300" cy="1341644"/>
          </a:xfrm>
          <a:prstGeom prst="flowChartAlternateProcess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力的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方向</a:t>
            </a: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能够影响它的作用效果。</a:t>
            </a:r>
          </a:p>
        </p:txBody>
      </p:sp>
      <p:sp>
        <p:nvSpPr>
          <p:cNvPr id="10242" name="矩形 6"/>
          <p:cNvSpPr>
            <a:spLocks noChangeArrowheads="1"/>
          </p:cNvSpPr>
          <p:nvPr/>
        </p:nvSpPr>
        <p:spPr bwMode="auto">
          <a:xfrm>
            <a:off x="5519936" y="5330519"/>
            <a:ext cx="6408712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比如：拧茶杯，关门与开门，拧螺丝。</a:t>
            </a:r>
            <a:endParaRPr lang="en-US" altLang="zh-CN" sz="2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5400" y="3717032"/>
            <a:ext cx="4583552" cy="2052000"/>
            <a:chOff x="407368" y="3798102"/>
            <a:chExt cx="4583552" cy="2052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20844" r="12623"/>
            <a:stretch/>
          </p:blipFill>
          <p:spPr>
            <a:xfrm>
              <a:off x="407368" y="3798102"/>
              <a:ext cx="2304256" cy="20520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31" r="8966"/>
            <a:stretch/>
          </p:blipFill>
          <p:spPr>
            <a:xfrm>
              <a:off x="2686664" y="3798102"/>
              <a:ext cx="2304256" cy="20520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cxnSp>
        <p:nvCxnSpPr>
          <p:cNvPr id="7" name="直接箭头连接符 6"/>
          <p:cNvCxnSpPr/>
          <p:nvPr/>
        </p:nvCxnSpPr>
        <p:spPr>
          <a:xfrm>
            <a:off x="1631504" y="5336984"/>
            <a:ext cx="0" cy="82832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3719736" y="3717032"/>
            <a:ext cx="0" cy="82800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695400" y="855056"/>
            <a:ext cx="4583552" cy="2052000"/>
            <a:chOff x="576344" y="872528"/>
            <a:chExt cx="4583552" cy="2052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/>
            <a:srcRect l="18955" r="15599"/>
            <a:stretch/>
          </p:blipFill>
          <p:spPr>
            <a:xfrm>
              <a:off x="2783632" y="872528"/>
              <a:ext cx="2376264" cy="20520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/>
            <a:srcRect l="20844" r="12623"/>
            <a:stretch/>
          </p:blipFill>
          <p:spPr>
            <a:xfrm>
              <a:off x="576344" y="872528"/>
              <a:ext cx="2304256" cy="20520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cxnSp>
        <p:nvCxnSpPr>
          <p:cNvPr id="22" name="直接箭头连接符 21"/>
          <p:cNvCxnSpPr/>
          <p:nvPr/>
        </p:nvCxnSpPr>
        <p:spPr>
          <a:xfrm>
            <a:off x="1656000" y="2448000"/>
            <a:ext cx="0" cy="82832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888000" y="2304000"/>
            <a:ext cx="0" cy="63018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9218" grpId="0"/>
      <p:bldP spid="7174" grpId="0" bldLvl="0" animBg="1"/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/>
          <p:nvPr/>
        </p:nvSpPr>
        <p:spPr>
          <a:xfrm>
            <a:off x="4975996" y="2443461"/>
            <a:ext cx="6284377" cy="177279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lang="zh-CN" altLang="en-US" sz="2800" noProof="1">
                <a:latin typeface="微软雅黑" pitchFamily="34" charset="-122"/>
                <a:ea typeface="微软雅黑" pitchFamily="34" charset="-122"/>
              </a:rPr>
              <a:t>推门的时候，推力作用在离门轴较远的点</a:t>
            </a:r>
            <a:r>
              <a:rPr lang="en-US" altLang="zh-CN" sz="2800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(A) </a:t>
            </a:r>
            <a:r>
              <a:rPr lang="zh-CN" altLang="en-US" sz="2800" noProof="1">
                <a:latin typeface="微软雅黑" pitchFamily="34" charset="-122"/>
                <a:ea typeface="微软雅黑" pitchFamily="34" charset="-122"/>
              </a:rPr>
              <a:t>，比作用在离门轴较近的点</a:t>
            </a:r>
            <a:r>
              <a:rPr lang="en-US" altLang="zh-CN" sz="2800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(C)</a:t>
            </a:r>
            <a:r>
              <a:rPr lang="zh-CN" altLang="en-US" sz="2800" noProof="1">
                <a:latin typeface="微软雅黑" pitchFamily="34" charset="-122"/>
                <a:ea typeface="微软雅黑" pitchFamily="34" charset="-122"/>
              </a:rPr>
              <a:t>易于把门推开。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9118" y="4581128"/>
            <a:ext cx="5365394" cy="13416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力的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作用点</a:t>
            </a: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也能够影响它的作用效果。</a:t>
            </a:r>
          </a:p>
        </p:txBody>
      </p:sp>
      <p:sp>
        <p:nvSpPr>
          <p:cNvPr id="19" name="Rectangle 2"/>
          <p:cNvSpPr/>
          <p:nvPr/>
        </p:nvSpPr>
        <p:spPr>
          <a:xfrm>
            <a:off x="1363243" y="861449"/>
            <a:ext cx="9989341" cy="1212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lang="zh-CN" altLang="en-US" sz="2800" noProof="1">
                <a:latin typeface="微软雅黑" pitchFamily="34" charset="-122"/>
                <a:ea typeface="微软雅黑" pitchFamily="34" charset="-122"/>
              </a:rPr>
              <a:t>在如图所示三点用同样大小的力推门，手推门的难易程度有什么不同？说明什么？</a:t>
            </a: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1363243" y="2227436"/>
            <a:ext cx="2751118" cy="3767344"/>
            <a:chOff x="6781799" y="83344"/>
            <a:chExt cx="1771378" cy="2427287"/>
          </a:xfrm>
        </p:grpSpPr>
        <p:pic>
          <p:nvPicPr>
            <p:cNvPr id="21" name="Picture 7" descr="D:\搜狗高速下载\快速保存图片\W020140617333322637472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799" y="83344"/>
              <a:ext cx="1549400" cy="2427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9"/>
            <p:cNvSpPr txBox="1">
              <a:spLocks noChangeArrowheads="1"/>
            </p:cNvSpPr>
            <p:nvPr/>
          </p:nvSpPr>
          <p:spPr bwMode="auto">
            <a:xfrm>
              <a:off x="7325439" y="1195889"/>
              <a:ext cx="1227738" cy="337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zh-CN" sz="2800" b="1" i="1" dirty="0">
                  <a:latin typeface="Times New Roman" pitchFamily="18" charset="0"/>
                </a:rPr>
                <a:t>A   B  C</a:t>
              </a:r>
              <a:endParaRPr lang="zh-CN" altLang="en-US" sz="2800" b="1" i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1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819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F606DC6D-77BC-4223-B6D7-3729BD658EB1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D73EAF42-3315-45AB-8ECD-7482D1DD41CF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6D62AE55-E469-4F84-906B-8CFA8BFDB347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95075F24-0FCA-47BF-903F-5940D0916532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2567ABCB-4725-4507-B3CE-E84782CB2E65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4FF4E856-2679-4257-9B3E-E294F1665634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8BB7DF01-903E-42BF-8FC8-D3A20D744F4F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700822E-92F3-4CD3-8A94-F2B39573B6B0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8E375414-A6CD-435A-A7DE-0AA644CC0475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AEAA190B-0B95-4740-94D9-62320CED6AB7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F537D75-4A47-452E-9D74-AA7E42E228C1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17123AC-735C-4D96-B860-6FAF9BCDEE79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87A9CA6B-D730-4D14-AA61-06C947E3982F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928D8DFF-A672-45F8-A4EF-59D1E6770C90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07D8B2DA-6E09-4515-B88D-B69B96A3A167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CCD127B1-287B-43B7-AC57-771BEDC4E118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0C9AC8BA-F72C-4FD2-837F-10D78CBA0D4F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F65A2796-E9BC-4EBA-9279-A0D68B6B8109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481E837-AF6C-4513-854E-57836BEBD788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EDBAE1B-40F6-4808-B2A2-4C0F91C5CB79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728267B5-D703-4407-A0F2-CE786AE02854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9D9A1AF3-8CFF-4025-9D64-84D77E7D93EE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E06E9094-4735-4DA3-9394-5094776FD849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F6A056FB-9CE1-4D94-9A27-621E846F0853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027AB052-C1E6-4494-A615-2C18C071EBA1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20FF06CF-A5B2-4CB9-AEE5-A645BBC3AE21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7B27E642-766E-480D-B15B-D3D62E43F759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4DD110A9-86C1-46EB-A35E-3D56AB6949B4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1B70D4DB-85B5-4A96-8489-4C5DD5450445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1DE7310C-C07B-488C-9C31-C726816963B4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B27FDC9-1671-457D-82E0-029AF9925D64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6516C078-D0D8-4967-A3DE-DB567AE1491C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F3130DA8-6D85-4D49-AFD4-D61496A066E6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DBC226EB-4E6F-4C0E-9C5F-D486754478EE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1B38A9FB-7660-40B7-ABC8-C226FE68B65B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46F9710C-958A-4448-9BE9-0E4383CEB7D3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2424D928-E63D-420E-9581-A1421CCBC74B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233D9F53-BA4C-415F-9600-AEEBA4AAE315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ACB491D8-63ED-441F-A9D2-4339BD6D42AC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1AAEFF6F-F604-4A8B-B5E1-A89C7B2AD645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3D9AFD4D-8914-49B6-A78A-ABDE3FEF3CAE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227E82B5-203B-43FC-B17B-E1DCD8C18450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CA686F6E-D503-47FA-9B21-3A8F4C257533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0E6E7348-ED26-4525-9D31-CE62C6C5ED60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8EFDEBEB-A5E1-4520-A6B6-7366F7C7C572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54AD58E9-2A3E-4CC8-897B-5BE0AFAF0E7B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A4A2F5BD-762B-4051-A9A1-5FE6E2DDA266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E5529567-CD1D-4F46-84B6-84C4B92133A0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8433153F-A047-409C-AE03-925B32FB5C81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76280B9C-E658-4676-970E-D0B9A4982593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1FD7B6E4-C480-4EFC-8738-D41885FC5E75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5C7CD1FE-5094-49B6-83E2-CAC0F1B6F76A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E3273759-B773-4221-853B-1410A20FAE9F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DB49332E-327A-4380-A173-5B42D5A6C94E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04A693B3-1ECC-4708-9D2A-0B7319467742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6EF006F8-DAA8-4511-ABD0-2A1D53ADEB61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2F6443D4-2773-4B6C-AFC0-69510CA621FB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FAD7D4B5-06C1-4B6B-84D1-ED84A70BB460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99" name="文本框 10248"/>
          <p:cNvSpPr txBox="1">
            <a:spLocks noChangeArrowheads="1"/>
          </p:cNvSpPr>
          <p:nvPr/>
        </p:nvSpPr>
        <p:spPr bwMode="auto">
          <a:xfrm>
            <a:off x="1415480" y="2060848"/>
            <a:ext cx="93076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影响力的作用效果的因素有三个：</a:t>
            </a:r>
            <a:r>
              <a:rPr lang="zh-CN" altLang="en-US" sz="32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力的</a:t>
            </a:r>
            <a:r>
              <a:rPr lang="zh-CN" altLang="en-US" sz="32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大小</a:t>
            </a:r>
            <a:r>
              <a:rPr lang="zh-CN" altLang="en-US" sz="32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32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方向</a:t>
            </a:r>
            <a:r>
              <a:rPr lang="zh-CN" altLang="en-US" sz="32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32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作用点</a:t>
            </a:r>
            <a:r>
              <a:rPr lang="zh-CN" altLang="en-US" sz="32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3200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在物理学中，把它们称为</a:t>
            </a:r>
            <a:r>
              <a:rPr lang="zh-CN" altLang="en-US" sz="32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力的三要素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87488" y="1412776"/>
            <a:ext cx="1026691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7324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用100N的力拉车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91" y="1772816"/>
            <a:ext cx="7513113" cy="39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标注 4"/>
          <p:cNvSpPr/>
          <p:nvPr/>
        </p:nvSpPr>
        <p:spPr>
          <a:xfrm>
            <a:off x="779320" y="2577677"/>
            <a:ext cx="3588488" cy="722363"/>
          </a:xfrm>
          <a:prstGeom prst="wedgeRectCallout">
            <a:avLst>
              <a:gd name="adj1" fmla="val 81752"/>
              <a:gd name="adj2" fmla="val 12087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起点表示力的作用点</a:t>
            </a:r>
          </a:p>
        </p:txBody>
      </p:sp>
      <p:sp>
        <p:nvSpPr>
          <p:cNvPr id="28677" name="矩形标注 4"/>
          <p:cNvSpPr/>
          <p:nvPr/>
        </p:nvSpPr>
        <p:spPr>
          <a:xfrm>
            <a:off x="3727515" y="5367324"/>
            <a:ext cx="4008111" cy="1208772"/>
          </a:xfrm>
          <a:prstGeom prst="wedgeRectCallout">
            <a:avLst>
              <a:gd name="adj1" fmla="val 26318"/>
              <a:gd name="adj2" fmla="val -199870"/>
            </a:avLst>
          </a:prstGeom>
          <a:solidFill>
            <a:srgbClr val="4F81BD"/>
          </a:solidFill>
          <a:ln w="38100" cap="flat" cmpd="sng">
            <a:solidFill>
              <a:sysClr val="window" lastClr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CN" altLang="en-US" sz="2800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沿力的方向画一条线段，用箭头表示力的方向</a:t>
            </a:r>
          </a:p>
        </p:txBody>
      </p:sp>
      <p:sp>
        <p:nvSpPr>
          <p:cNvPr id="28678" name="圆角矩形标注 5"/>
          <p:cNvSpPr/>
          <p:nvPr/>
        </p:nvSpPr>
        <p:spPr>
          <a:xfrm>
            <a:off x="6771207" y="1076408"/>
            <a:ext cx="5112568" cy="793327"/>
          </a:xfrm>
          <a:prstGeom prst="wedgeRectCallout">
            <a:avLst>
              <a:gd name="adj1" fmla="val -53363"/>
              <a:gd name="adj2" fmla="val 156375"/>
            </a:avLst>
          </a:prstGeom>
          <a:solidFill>
            <a:srgbClr val="C0504D"/>
          </a:solidFill>
          <a:ln w="38100" cap="flat" cmpd="sng">
            <a:solidFill>
              <a:sysClr val="window" lastClr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2800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标出力的符号（大小和单位）</a:t>
            </a:r>
          </a:p>
        </p:txBody>
      </p:sp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773113" y="1173207"/>
            <a:ext cx="4536996" cy="578882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如何简单方便地表示力呢？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3113" y="185223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100N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的力拉车</a:t>
            </a:r>
          </a:p>
        </p:txBody>
      </p:sp>
      <p:sp>
        <p:nvSpPr>
          <p:cNvPr id="3" name="椭圆 2"/>
          <p:cNvSpPr/>
          <p:nvPr/>
        </p:nvSpPr>
        <p:spPr>
          <a:xfrm>
            <a:off x="5503378" y="3717056"/>
            <a:ext cx="216000" cy="216000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611378" y="3300040"/>
            <a:ext cx="1876808" cy="540060"/>
          </a:xfrm>
          <a:prstGeom prst="line">
            <a:avLst/>
          </a:prstGeom>
          <a:ln w="762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55050" y="2761972"/>
            <a:ext cx="188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100N</a:t>
            </a:r>
            <a:endParaRPr lang="zh-CN" altLang="en-US" sz="2800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9"/>
          <p:cNvGrpSpPr>
            <a:grpSpLocks/>
          </p:cNvGrpSpPr>
          <p:nvPr/>
        </p:nvGrpSpPr>
        <p:grpSpPr bwMode="auto">
          <a:xfrm>
            <a:off x="-101600" y="404813"/>
            <a:ext cx="5025722" cy="523220"/>
            <a:chOff x="0" y="623478"/>
            <a:chExt cx="4430071" cy="459160"/>
          </a:xfrm>
        </p:grpSpPr>
        <p:grpSp>
          <p:nvGrpSpPr>
            <p:cNvPr id="14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658410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力的示意图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1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677" grpId="0" animBg="1"/>
      <p:bldP spid="28678" grpId="0" animBg="1"/>
      <p:bldP spid="3" grpId="0" animBg="1"/>
      <p:bldP spid="3" grpId="1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07533" y="3221038"/>
            <a:ext cx="4368800" cy="2152650"/>
            <a:chOff x="1392" y="1488"/>
            <a:chExt cx="2064" cy="1130"/>
          </a:xfrm>
        </p:grpSpPr>
        <p:sp>
          <p:nvSpPr>
            <p:cNvPr id="10254" name="Rectangle 3"/>
            <p:cNvSpPr>
              <a:spLocks noChangeArrowheads="1"/>
            </p:cNvSpPr>
            <p:nvPr/>
          </p:nvSpPr>
          <p:spPr bwMode="auto">
            <a:xfrm>
              <a:off x="1392" y="1488"/>
              <a:ext cx="2064" cy="1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5" name="Rectangle 4"/>
            <p:cNvSpPr>
              <a:spLocks noChangeArrowheads="1"/>
            </p:cNvSpPr>
            <p:nvPr/>
          </p:nvSpPr>
          <p:spPr bwMode="auto">
            <a:xfrm>
              <a:off x="1632" y="1673"/>
              <a:ext cx="153" cy="9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6" name="Rectangle 5"/>
            <p:cNvSpPr>
              <a:spLocks noChangeArrowheads="1"/>
            </p:cNvSpPr>
            <p:nvPr/>
          </p:nvSpPr>
          <p:spPr bwMode="auto">
            <a:xfrm>
              <a:off x="3072" y="1673"/>
              <a:ext cx="153" cy="9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413" name="Text Box 13"/>
          <p:cNvSpPr>
            <a:spLocks noChangeArrowheads="1"/>
          </p:cNvSpPr>
          <p:nvPr/>
        </p:nvSpPr>
        <p:spPr bwMode="auto">
          <a:xfrm>
            <a:off x="5797376" y="2924944"/>
            <a:ext cx="5370760" cy="297953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"/>
              <a:defRPr/>
            </a:pP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确定受力物体，力的作用点和方向</a:t>
            </a:r>
            <a:endParaRPr lang="en-US" altLang="zh-CN" sz="2600" dirty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itchFamily="2" charset="2"/>
              <a:buChar char=""/>
              <a:defRPr/>
            </a:pP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沿力的方向画一条线段</a:t>
            </a:r>
          </a:p>
          <a:p>
            <a:pPr marL="457200" indent="-457200">
              <a:lnSpc>
                <a:spcPct val="130000"/>
              </a:lnSpc>
              <a:buFont typeface="Wingdings" pitchFamily="2" charset="2"/>
              <a:buChar char=""/>
              <a:defRPr/>
            </a:pP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用箭头表示力的方向</a:t>
            </a:r>
          </a:p>
          <a:p>
            <a:pPr marL="457200" indent="-457200">
              <a:lnSpc>
                <a:spcPct val="130000"/>
              </a:lnSpc>
              <a:buFont typeface="Wingdings" pitchFamily="2" charset="2"/>
              <a:buChar char=""/>
              <a:defRPr/>
            </a:pP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标上力的大小</a:t>
            </a: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983432" y="33210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1055440" y="3383533"/>
            <a:ext cx="152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2567608" y="3383533"/>
            <a:ext cx="203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070720" y="2665382"/>
            <a:ext cx="1678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=80N</a:t>
            </a:r>
          </a:p>
        </p:txBody>
      </p:sp>
      <p:sp>
        <p:nvSpPr>
          <p:cNvPr id="10251" name="文本框 6"/>
          <p:cNvSpPr txBox="1">
            <a:spLocks noChangeArrowheads="1"/>
          </p:cNvSpPr>
          <p:nvPr/>
        </p:nvSpPr>
        <p:spPr bwMode="auto">
          <a:xfrm>
            <a:off x="5765800" y="2130339"/>
            <a:ext cx="3585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作图步骤</a:t>
            </a:r>
          </a:p>
        </p:txBody>
      </p:sp>
      <p:sp>
        <p:nvSpPr>
          <p:cNvPr id="10253" name="文本框 1"/>
          <p:cNvSpPr txBox="1">
            <a:spLocks noChangeArrowheads="1"/>
          </p:cNvSpPr>
          <p:nvPr/>
        </p:nvSpPr>
        <p:spPr bwMode="auto">
          <a:xfrm>
            <a:off x="1007533" y="1165498"/>
            <a:ext cx="11010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80N</a:t>
            </a:r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的力水平向右推桌子，用力的示意图将这个力表示出来。</a:t>
            </a:r>
          </a:p>
        </p:txBody>
      </p: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75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  <p:bldP spid="16398" grpId="0" bldLvl="0" animBg="1"/>
      <p:bldP spid="16402" grpId="0" animBg="1"/>
      <p:bldP spid="16406" grpId="0" animBg="1"/>
      <p:bldP spid="16410" grpId="0"/>
    </p:bld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1179</TotalTime>
  <Pages>0</Pages>
  <Words>1288</Words>
  <Characters>0</Characters>
  <Application>Microsoft Office PowerPoint</Application>
  <DocSecurity>0</DocSecurity>
  <PresentationFormat>宽屏</PresentationFormat>
  <Lines>0</Lines>
  <Paragraphs>142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思源宋体 CN</vt:lpstr>
      <vt:lpstr>微软雅黑</vt:lpstr>
      <vt:lpstr>Arial</vt:lpstr>
      <vt:lpstr>Calibri</vt:lpstr>
      <vt:lpstr>Calibri Light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郭向伟</cp:lastModifiedBy>
  <cp:revision>357</cp:revision>
  <dcterms:created xsi:type="dcterms:W3CDTF">2015-07-09T08:14:18Z</dcterms:created>
  <dcterms:modified xsi:type="dcterms:W3CDTF">2024-02-27T00:35:22Z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