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703" r:id="rId2"/>
    <p:sldId id="737" r:id="rId3"/>
    <p:sldId id="715" r:id="rId4"/>
    <p:sldId id="739" r:id="rId5"/>
    <p:sldId id="738" r:id="rId6"/>
    <p:sldId id="716" r:id="rId7"/>
    <p:sldId id="718" r:id="rId8"/>
    <p:sldId id="720" r:id="rId9"/>
    <p:sldId id="740" r:id="rId10"/>
    <p:sldId id="741" r:id="rId11"/>
    <p:sldId id="742" r:id="rId12"/>
    <p:sldId id="722" r:id="rId13"/>
    <p:sldId id="745" r:id="rId14"/>
    <p:sldId id="743" r:id="rId15"/>
    <p:sldId id="724" r:id="rId16"/>
    <p:sldId id="725" r:id="rId17"/>
    <p:sldId id="731" r:id="rId18"/>
    <p:sldId id="744" r:id="rId19"/>
    <p:sldId id="726" r:id="rId20"/>
    <p:sldId id="727" r:id="rId21"/>
    <p:sldId id="728" r:id="rId22"/>
    <p:sldId id="734" r:id="rId23"/>
    <p:sldId id="732" r:id="rId24"/>
    <p:sldId id="735" r:id="rId25"/>
    <p:sldId id="746" r:id="rId26"/>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0000"/>
    <a:srgbClr val="175B5C"/>
    <a:srgbClr val="013564"/>
    <a:srgbClr val="5B9BD5"/>
    <a:srgbClr val="339933"/>
    <a:srgbClr val="2BABC0"/>
    <a:srgbClr val="00B0F0"/>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7332" autoAdjust="0"/>
  </p:normalViewPr>
  <p:slideViewPr>
    <p:cSldViewPr>
      <p:cViewPr varScale="1">
        <p:scale>
          <a:sx n="89" d="100"/>
          <a:sy n="89" d="100"/>
        </p:scale>
        <p:origin x="588" y="96"/>
      </p:cViewPr>
      <p:guideLst>
        <p:guide orient="horz" pos="2142"/>
        <p:guide pos="3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a:cs typeface="+mn-ea"/>
              </a:defRPr>
            </a:lvl1pPr>
          </a:lstStyle>
          <a:p>
            <a:pPr>
              <a:defRPr/>
            </a:pPr>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507433-7F0B-49F0-AB65-E126794EF150}" type="slidenum">
              <a:rPr lang="zh-CN" altLang="en-US">
                <a:ea typeface="微软雅黑" panose="020B0503020204020204" pitchFamily="34" charset="-122"/>
              </a:rPr>
              <a:p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4099640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p:cNvSpPr>
          <p:nvPr>
            <p:ph type="sldImg" idx="4294967295"/>
          </p:nvPr>
        </p:nvSpPr>
        <p:spPr bwMode="auto">
          <a:xfrm>
            <a:off x="409575" y="754063"/>
            <a:ext cx="5854700"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sz="quarter" idx="4294967295"/>
          </p:nvPr>
        </p:nvSpPr>
        <p:spPr bwMode="auto">
          <a:xfrm>
            <a:off x="538163" y="4387850"/>
            <a:ext cx="5780087"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noProof="0" dirty="0"/>
              <a:t>单击此处编辑母版文本样式
第二级
第三级
第四级
第五级</a:t>
            </a:r>
          </a:p>
        </p:txBody>
      </p:sp>
      <p:sp>
        <p:nvSpPr>
          <p:cNvPr id="2052" name="Rectangle 4"/>
          <p:cNvSpPr>
            <a:spLocks noGrp="1"/>
          </p:cNvSpPr>
          <p:nvPr>
            <p:ph type="hdr" sz="quarter"/>
          </p:nvPr>
        </p:nvSpPr>
        <p:spPr>
          <a:xfrm>
            <a:off x="0" y="0"/>
            <a:ext cx="2973388" cy="457200"/>
          </a:xfrm>
          <a:prstGeom prst="rect">
            <a:avLst/>
          </a:prstGeom>
          <a:noFill/>
          <a:ln w="9525">
            <a:noFill/>
            <a:miter/>
          </a:ln>
        </p:spPr>
        <p:txBody>
          <a:bodyPr/>
          <a:lstStyle>
            <a:lvl1pPr>
              <a:defRPr sz="1200" noProof="1">
                <a:ea typeface="微软雅黑" panose="020B0503020204020204" pitchFamily="34" charset="-122"/>
              </a:defRPr>
            </a:lvl1pPr>
          </a:lstStyle>
          <a:p>
            <a:pPr>
              <a:defRPr/>
            </a:pPr>
            <a:endParaRPr lang="zh-CN" altLang="en-US" dirty="0"/>
          </a:p>
        </p:txBody>
      </p:sp>
      <p:sp>
        <p:nvSpPr>
          <p:cNvPr id="2053" name="Rectangle 5"/>
          <p:cNvSpPr>
            <a:spLocks noGrp="1"/>
          </p:cNvSpPr>
          <p:nvPr>
            <p:ph type="dt"/>
          </p:nvPr>
        </p:nvSpPr>
        <p:spPr>
          <a:xfrm>
            <a:off x="3883025" y="0"/>
            <a:ext cx="2974975" cy="457200"/>
          </a:xfrm>
          <a:prstGeom prst="rect">
            <a:avLst/>
          </a:prstGeom>
          <a:noFill/>
          <a:ln w="9525">
            <a:noFill/>
            <a:miter/>
          </a:ln>
        </p:spPr>
        <p:txBody>
          <a:bodyPr/>
          <a:lstStyle>
            <a:lvl1pPr algn="r">
              <a:defRPr sz="1200" noProof="1">
                <a:ea typeface="微软雅黑" panose="020B0503020204020204" pitchFamily="34" charset="-122"/>
              </a:defRPr>
            </a:lvl1pPr>
          </a:lstStyle>
          <a:p>
            <a:pPr>
              <a:defRPr/>
            </a:pPr>
            <a:endParaRPr lang="zh-CN" altLang="en-US" dirty="0"/>
          </a:p>
        </p:txBody>
      </p:sp>
      <p:sp>
        <p:nvSpPr>
          <p:cNvPr id="2054" name="Rectangle 6"/>
          <p:cNvSpPr>
            <a:spLocks noGrp="1"/>
          </p:cNvSpPr>
          <p:nvPr>
            <p:ph type="ftr" sz="quarter"/>
          </p:nvPr>
        </p:nvSpPr>
        <p:spPr>
          <a:xfrm>
            <a:off x="0" y="8686800"/>
            <a:ext cx="2973388" cy="457200"/>
          </a:xfrm>
          <a:prstGeom prst="rect">
            <a:avLst/>
          </a:prstGeom>
          <a:noFill/>
          <a:ln w="9525">
            <a:noFill/>
            <a:miter/>
          </a:ln>
        </p:spPr>
        <p:txBody>
          <a:bodyPr/>
          <a:lstStyle>
            <a:lvl1pPr>
              <a:defRPr sz="1200" noProof="1">
                <a:ea typeface="微软雅黑" panose="020B0503020204020204" pitchFamily="34" charset="-122"/>
              </a:defRPr>
            </a:lvl1pPr>
          </a:lstStyle>
          <a:p>
            <a:pPr>
              <a:defRPr/>
            </a:pPr>
            <a:endParaRPr lang="zh-CN" altLang="en-US" dirty="0"/>
          </a:p>
        </p:txBody>
      </p:sp>
      <p:sp>
        <p:nvSpPr>
          <p:cNvPr id="2055" name="Rectangle 7"/>
          <p:cNvSpPr>
            <a:spLocks noGrp="1"/>
          </p:cNvSpPr>
          <p:nvPr>
            <p:ph type="sldNum" sz="quarter"/>
          </p:nvPr>
        </p:nvSpPr>
        <p:spPr>
          <a:xfrm>
            <a:off x="3883025" y="8686800"/>
            <a:ext cx="2974975" cy="457200"/>
          </a:xfrm>
          <a:prstGeom prst="rect">
            <a:avLst/>
          </a:prstGeom>
          <a:noFill/>
          <a:ln w="9525">
            <a:noFill/>
            <a:miter/>
          </a:ln>
        </p:spPr>
        <p:txBody>
          <a:bodyPr vert="horz" wrap="square" lIns="91440" tIns="45720" rIns="91440" bIns="45720" numCol="1" anchor="t" anchorCtr="0" compatLnSpc="1">
            <a:prstTxWarp prst="textNoShape">
              <a:avLst/>
            </a:prstTxWarp>
          </a:bodyPr>
          <a:lstStyle>
            <a:lvl1pPr algn="r">
              <a:defRPr sz="1200">
                <a:ea typeface="微软雅黑" panose="020B0503020204020204" pitchFamily="34" charset="-122"/>
              </a:defRPr>
            </a:lvl1pPr>
          </a:lstStyle>
          <a:p>
            <a:fld id="{5188500F-6474-46D8-8DA3-B02117C5C65B}" type="slidenum">
              <a:rPr lang="zh-CN" altLang="en-US" smtClean="0"/>
              <a:pPr/>
              <a:t>‹#›</a:t>
            </a:fld>
            <a:endParaRPr lang="en-US" altLang="zh-CN" dirty="0"/>
          </a:p>
        </p:txBody>
      </p:sp>
    </p:spTree>
    <p:extLst>
      <p:ext uri="{BB962C8B-B14F-4D97-AF65-F5344CB8AC3E}">
        <p14:creationId xmlns:p14="http://schemas.microsoft.com/office/powerpoint/2010/main" val="560714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742950" lvl="1" indent="-285750" algn="l" rtl="0" eaLnBrk="0" fontAlgn="base" hangingPunct="0">
      <a:spcBef>
        <a:spcPct val="30000"/>
      </a:spcBef>
      <a:spcAft>
        <a:spcPct val="0"/>
      </a:spcAft>
      <a:defRPr sz="1200" kern="1200">
        <a:solidFill>
          <a:schemeClr val="tx1"/>
        </a:solidFill>
        <a:latin typeface="+mn-lt"/>
        <a:ea typeface="+mn-ea"/>
        <a:cs typeface="+mn-cs"/>
      </a:defRPr>
    </a:lvl2pPr>
    <a:lvl3pPr marL="1143000" lvl="2" indent="-228600" algn="l" rtl="0" eaLnBrk="0" fontAlgn="base" hangingPunct="0">
      <a:spcBef>
        <a:spcPct val="30000"/>
      </a:spcBef>
      <a:spcAft>
        <a:spcPct val="0"/>
      </a:spcAft>
      <a:defRPr sz="1200" kern="1200">
        <a:solidFill>
          <a:schemeClr val="tx1"/>
        </a:solidFill>
        <a:latin typeface="+mn-lt"/>
        <a:ea typeface="+mn-ea"/>
        <a:cs typeface="+mn-cs"/>
      </a:defRPr>
    </a:lvl3pPr>
    <a:lvl4pPr marL="1600200" lvl="3" indent="-228600" algn="l" rtl="0" eaLnBrk="0" fontAlgn="base" hangingPunct="0">
      <a:spcBef>
        <a:spcPct val="30000"/>
      </a:spcBef>
      <a:spcAft>
        <a:spcPct val="0"/>
      </a:spcAft>
      <a:defRPr sz="1200" kern="1200">
        <a:solidFill>
          <a:schemeClr val="tx1"/>
        </a:solidFill>
        <a:latin typeface="+mn-lt"/>
        <a:ea typeface="+mn-ea"/>
        <a:cs typeface="+mn-cs"/>
      </a:defRPr>
    </a:lvl4pPr>
    <a:lvl5pPr marL="2057400" lvl="4" indent="-228600" algn="l" rtl="0" eaLnBrk="0" fontAlgn="base" hangingPunct="0">
      <a:spcBef>
        <a:spcPct val="30000"/>
      </a:spcBef>
      <a:spcAft>
        <a:spcPct val="0"/>
      </a:spcAft>
      <a:defRPr sz="1200" kern="1200">
        <a:solidFill>
          <a:schemeClr val="tx1"/>
        </a:solidFill>
        <a:latin typeface="+mn-lt"/>
        <a:ea typeface="+mn-ea"/>
        <a:cs typeface="+mn-cs"/>
      </a:defRPr>
    </a:lvl5pPr>
    <a:lvl6pPr marL="2286000" lvl="5"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6pPr>
    <a:lvl7pPr marL="2743200" lvl="6"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7pPr>
    <a:lvl8pPr marL="3200400" lvl="7"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8pPr>
    <a:lvl9pPr marL="3657600" lvl="8"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1E5EF495-02E3-4EE2-9AF1-48650F62CF8E}" type="slidenum">
              <a:rPr lang="zh-CN" altLang="en-US" smtClean="0"/>
              <a:pPr/>
              <a:t>‹#›</a:t>
            </a:fld>
            <a:endParaRPr lang="zh-CN" altLang="en-US"/>
          </a:p>
        </p:txBody>
      </p:sp>
    </p:spTree>
    <p:extLst>
      <p:ext uri="{BB962C8B-B14F-4D97-AF65-F5344CB8AC3E}">
        <p14:creationId xmlns:p14="http://schemas.microsoft.com/office/powerpoint/2010/main" val="193965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DE62D40E-EB8C-4949-BF1D-93F3E8F7BF30}" type="slidenum">
              <a:rPr lang="zh-CN" altLang="en-US" smtClean="0"/>
              <a:pPr/>
              <a:t>‹#›</a:t>
            </a:fld>
            <a:endParaRPr lang="zh-CN" altLang="en-US"/>
          </a:p>
        </p:txBody>
      </p:sp>
    </p:spTree>
    <p:extLst>
      <p:ext uri="{BB962C8B-B14F-4D97-AF65-F5344CB8AC3E}">
        <p14:creationId xmlns:p14="http://schemas.microsoft.com/office/powerpoint/2010/main" val="416392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532773E1-FDC7-4F70-8ECD-C8FED1BFCFEA}" type="slidenum">
              <a:rPr lang="zh-CN" altLang="en-US" smtClean="0"/>
              <a:pPr/>
              <a:t>‹#›</a:t>
            </a:fld>
            <a:endParaRPr lang="zh-CN" altLang="en-US"/>
          </a:p>
        </p:txBody>
      </p:sp>
    </p:spTree>
    <p:extLst>
      <p:ext uri="{BB962C8B-B14F-4D97-AF65-F5344CB8AC3E}">
        <p14:creationId xmlns:p14="http://schemas.microsoft.com/office/powerpoint/2010/main" val="35725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8ECA1A3F-9B7E-4289-8D41-D3A33AF4774F}" type="slidenum">
              <a:rPr lang="zh-CN" altLang="en-US" smtClean="0"/>
              <a:pPr/>
              <a:t>‹#›</a:t>
            </a:fld>
            <a:endParaRPr lang="zh-CN" altLang="en-US"/>
          </a:p>
        </p:txBody>
      </p:sp>
    </p:spTree>
    <p:extLst>
      <p:ext uri="{BB962C8B-B14F-4D97-AF65-F5344CB8AC3E}">
        <p14:creationId xmlns:p14="http://schemas.microsoft.com/office/powerpoint/2010/main" val="52130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fld id="{443BA4CE-D729-43B7-BCE6-BC7B673D88B0}" type="slidenum">
              <a:rPr lang="zh-CN" altLang="en-US" smtClean="0"/>
              <a:pPr/>
              <a:t>‹#›</a:t>
            </a:fld>
            <a:endParaRPr lang="zh-CN" altLang="en-US"/>
          </a:p>
        </p:txBody>
      </p:sp>
    </p:spTree>
    <p:extLst>
      <p:ext uri="{BB962C8B-B14F-4D97-AF65-F5344CB8AC3E}">
        <p14:creationId xmlns:p14="http://schemas.microsoft.com/office/powerpoint/2010/main" val="391717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2DEF4887-9821-4DDE-818E-926A6352BABA}" type="slidenum">
              <a:rPr lang="zh-CN" altLang="en-US" smtClean="0"/>
              <a:pPr/>
              <a:t>‹#›</a:t>
            </a:fld>
            <a:endParaRPr lang="zh-CN" altLang="en-US"/>
          </a:p>
        </p:txBody>
      </p:sp>
    </p:spTree>
    <p:extLst>
      <p:ext uri="{BB962C8B-B14F-4D97-AF65-F5344CB8AC3E}">
        <p14:creationId xmlns:p14="http://schemas.microsoft.com/office/powerpoint/2010/main" val="4346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fld id="{FC278D35-893D-441A-833E-B990134BB84A}" type="slidenum">
              <a:rPr lang="zh-CN" altLang="en-US" smtClean="0"/>
              <a:pPr/>
              <a:t>‹#›</a:t>
            </a:fld>
            <a:endParaRPr lang="zh-CN" altLang="en-US"/>
          </a:p>
        </p:txBody>
      </p:sp>
    </p:spTree>
    <p:extLst>
      <p:ext uri="{BB962C8B-B14F-4D97-AF65-F5344CB8AC3E}">
        <p14:creationId xmlns:p14="http://schemas.microsoft.com/office/powerpoint/2010/main" val="270117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fld id="{45BCA86D-53A5-47A2-884F-D22D64E47DDB}" type="slidenum">
              <a:rPr lang="zh-CN" altLang="en-US" smtClean="0"/>
              <a:pPr/>
              <a:t>‹#›</a:t>
            </a:fld>
            <a:endParaRPr lang="zh-CN" altLang="en-US"/>
          </a:p>
        </p:txBody>
      </p:sp>
    </p:spTree>
    <p:extLst>
      <p:ext uri="{BB962C8B-B14F-4D97-AF65-F5344CB8AC3E}">
        <p14:creationId xmlns:p14="http://schemas.microsoft.com/office/powerpoint/2010/main" val="300786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fld id="{7AF22A3C-761A-46C6-BEC5-98F2ACE92287}" type="slidenum">
              <a:rPr lang="zh-CN" altLang="en-US" smtClean="0"/>
              <a:pPr/>
              <a:t>‹#›</a:t>
            </a:fld>
            <a:endParaRPr lang="zh-CN" altLang="en-US"/>
          </a:p>
        </p:txBody>
      </p:sp>
    </p:spTree>
    <p:extLst>
      <p:ext uri="{BB962C8B-B14F-4D97-AF65-F5344CB8AC3E}">
        <p14:creationId xmlns:p14="http://schemas.microsoft.com/office/powerpoint/2010/main" val="24810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BD9A91ED-94AB-4C61-A1F0-631A43072154}" type="slidenum">
              <a:rPr lang="zh-CN" altLang="en-US" smtClean="0"/>
              <a:pPr/>
              <a:t>‹#›</a:t>
            </a:fld>
            <a:endParaRPr lang="zh-CN" altLang="en-US"/>
          </a:p>
        </p:txBody>
      </p:sp>
    </p:spTree>
    <p:extLst>
      <p:ext uri="{BB962C8B-B14F-4D97-AF65-F5344CB8AC3E}">
        <p14:creationId xmlns:p14="http://schemas.microsoft.com/office/powerpoint/2010/main" val="256323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fld id="{9258E8BC-4382-4BC4-B016-5139AA75BD4C}" type="slidenum">
              <a:rPr lang="zh-CN" altLang="en-US" smtClean="0"/>
              <a:pPr/>
              <a:t>‹#›</a:t>
            </a:fld>
            <a:endParaRPr lang="zh-CN" altLang="en-US"/>
          </a:p>
        </p:txBody>
      </p:sp>
    </p:spTree>
    <p:extLst>
      <p:ext uri="{BB962C8B-B14F-4D97-AF65-F5344CB8AC3E}">
        <p14:creationId xmlns:p14="http://schemas.microsoft.com/office/powerpoint/2010/main" val="224234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pPr>
              <a:defRPr/>
            </a:pPr>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pPr>
              <a:defRPr/>
            </a:pPr>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2A5492BC-F2C0-46B7-A94C-82E19C6674EC}" type="slidenum">
              <a:rPr lang="zh-CN" altLang="en-US" smtClean="0"/>
              <a:pPr/>
              <a:t>‹#›</a:t>
            </a:fld>
            <a:endParaRPr lang="zh-CN" altLang="en-US" dirty="0"/>
          </a:p>
        </p:txBody>
      </p:sp>
    </p:spTree>
    <p:extLst>
      <p:ext uri="{BB962C8B-B14F-4D97-AF65-F5344CB8AC3E}">
        <p14:creationId xmlns:p14="http://schemas.microsoft.com/office/powerpoint/2010/main" val="34653332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5.xml"/><Relationship Id="rId1" Type="http://schemas.openxmlformats.org/officeDocument/2006/relationships/slideLayout" Target="../slideLayouts/slideLayout7.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sp>
        <p:nvSpPr>
          <p:cNvPr id="18" name="矩形 17"/>
          <p:cNvSpPr/>
          <p:nvPr/>
        </p:nvSpPr>
        <p:spPr>
          <a:xfrm>
            <a:off x="-168696" y="1052736"/>
            <a:ext cx="12192000" cy="4716462"/>
          </a:xfrm>
          <a:prstGeom prst="rect">
            <a:avLst/>
          </a:prstGeom>
          <a:solidFill>
            <a:schemeClr val="bg2">
              <a:lumMod val="1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9" name="椭圆 18"/>
          <p:cNvSpPr/>
          <p:nvPr/>
        </p:nvSpPr>
        <p:spPr>
          <a:xfrm>
            <a:off x="9120188" y="1844675"/>
            <a:ext cx="1800225" cy="1800225"/>
          </a:xfrm>
          <a:prstGeom prst="ellipse">
            <a:avLst/>
          </a:prstGeom>
          <a:solidFill>
            <a:srgbClr val="0135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8080"/>
              </a:solidFill>
              <a:ea typeface="微软雅黑" panose="020B0503020204020204" pitchFamily="34" charset="-122"/>
            </a:endParaRPr>
          </a:p>
        </p:txBody>
      </p:sp>
      <p:cxnSp>
        <p:nvCxnSpPr>
          <p:cNvPr id="3" name="直接连接符 2"/>
          <p:cNvCxnSpPr/>
          <p:nvPr/>
        </p:nvCxnSpPr>
        <p:spPr>
          <a:xfrm>
            <a:off x="9551988" y="3213100"/>
            <a:ext cx="100806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5"/>
          <p:cNvSpPr txBox="1">
            <a:spLocks noChangeArrowheads="1"/>
          </p:cNvSpPr>
          <p:nvPr/>
        </p:nvSpPr>
        <p:spPr bwMode="auto">
          <a:xfrm>
            <a:off x="9191625" y="2420938"/>
            <a:ext cx="1657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dist">
              <a:lnSpc>
                <a:spcPct val="100000"/>
              </a:lnSpc>
              <a:spcBef>
                <a:spcPct val="0"/>
              </a:spcBef>
              <a:buFontTx/>
              <a:buNone/>
            </a:pPr>
            <a:r>
              <a:rPr lang="zh-CN" altLang="en-US" sz="3600" b="1" dirty="0">
                <a:solidFill>
                  <a:schemeClr val="bg1"/>
                </a:solidFill>
                <a:latin typeface="微软雅黑" panose="020B0503020204020204" pitchFamily="34" charset="-122"/>
              </a:rPr>
              <a:t>第七章</a:t>
            </a:r>
          </a:p>
        </p:txBody>
      </p:sp>
      <p:cxnSp>
        <p:nvCxnSpPr>
          <p:cNvPr id="5" name="直接连接符 4"/>
          <p:cNvCxnSpPr/>
          <p:nvPr/>
        </p:nvCxnSpPr>
        <p:spPr>
          <a:xfrm>
            <a:off x="2495750" y="3356995"/>
            <a:ext cx="6337100" cy="5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7"/>
          <p:cNvSpPr txBox="1">
            <a:spLocks noChangeArrowheads="1"/>
          </p:cNvSpPr>
          <p:nvPr/>
        </p:nvSpPr>
        <p:spPr bwMode="auto">
          <a:xfrm>
            <a:off x="2656161" y="2490279"/>
            <a:ext cx="36391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dist">
              <a:lnSpc>
                <a:spcPct val="100000"/>
              </a:lnSpc>
              <a:spcBef>
                <a:spcPct val="0"/>
              </a:spcBef>
              <a:buNone/>
            </a:pPr>
            <a:r>
              <a:rPr lang="zh-CN" altLang="en-US" sz="4800" b="1" dirty="0">
                <a:solidFill>
                  <a:schemeClr val="bg1"/>
                </a:solidFill>
                <a:latin typeface="微软雅黑" panose="020B0503020204020204" pitchFamily="34" charset="-122"/>
              </a:rPr>
              <a:t>小结与复习  </a:t>
            </a:r>
          </a:p>
        </p:txBody>
      </p:sp>
      <p:sp>
        <p:nvSpPr>
          <p:cNvPr id="11" name="Text Box 33"/>
          <p:cNvSpPr txBox="1">
            <a:spLocks noChangeArrowheads="1"/>
          </p:cNvSpPr>
          <p:nvPr/>
        </p:nvSpPr>
        <p:spPr bwMode="auto">
          <a:xfrm>
            <a:off x="8976320" y="652626"/>
            <a:ext cx="3129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rPr>
              <a:t>    第七章    力</a:t>
            </a:r>
          </a:p>
        </p:txBody>
      </p:sp>
      <p:sp>
        <p:nvSpPr>
          <p:cNvPr id="14" name="圆角矩形 13"/>
          <p:cNvSpPr/>
          <p:nvPr/>
        </p:nvSpPr>
        <p:spPr>
          <a:xfrm>
            <a:off x="10418763" y="5065713"/>
            <a:ext cx="1543050" cy="39528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5" name="文本框 17"/>
          <p:cNvSpPr txBox="1">
            <a:spLocks noChangeArrowheads="1"/>
          </p:cNvSpPr>
          <p:nvPr/>
        </p:nvSpPr>
        <p:spPr bwMode="auto">
          <a:xfrm>
            <a:off x="10507663" y="5118100"/>
            <a:ext cx="1674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sz="1400" b="1">
                <a:solidFill>
                  <a:srgbClr val="C00000"/>
                </a:solidFill>
                <a:latin typeface="Arial" panose="020B0604020202020204" pitchFamily="34" charset="0"/>
                <a:sym typeface="+mn-ea"/>
              </a:rPr>
              <a:t>优翼理综学科号</a:t>
            </a:r>
            <a:endParaRPr lang="zh-CN" altLang="en-US" sz="1400" b="1">
              <a:solidFill>
                <a:srgbClr val="C00000"/>
              </a:solidFill>
              <a:latin typeface="Arial" panose="020B0604020202020204" pitchFamily="34" charset="0"/>
            </a:endParaRPr>
          </a:p>
        </p:txBody>
      </p:sp>
      <p:pic>
        <p:nvPicPr>
          <p:cNvPr id="16" name="图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2438" y="5568950"/>
            <a:ext cx="12096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63" y="376807"/>
            <a:ext cx="1438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643782" y="926019"/>
            <a:ext cx="1659274" cy="126816"/>
          </a:xfrm>
          <a:custGeom>
            <a:avLst/>
            <a:gdLst/>
            <a:ahLst/>
            <a:cxnLst/>
            <a:rect l="l" t="t" r="r" b="b"/>
            <a:pathLst>
              <a:path w="1659274" h="126816">
                <a:moveTo>
                  <a:pt x="982294" y="85202"/>
                </a:moveTo>
                <a:cubicBezTo>
                  <a:pt x="985684" y="93731"/>
                  <a:pt x="986706" y="100810"/>
                  <a:pt x="985361" y="106438"/>
                </a:cubicBezTo>
                <a:cubicBezTo>
                  <a:pt x="984017" y="112067"/>
                  <a:pt x="981572" y="115878"/>
                  <a:pt x="978027" y="117873"/>
                </a:cubicBezTo>
                <a:cubicBezTo>
                  <a:pt x="975566" y="119268"/>
                  <a:pt x="973088" y="119679"/>
                  <a:pt x="970593" y="119108"/>
                </a:cubicBezTo>
                <a:cubicBezTo>
                  <a:pt x="968098" y="118536"/>
                  <a:pt x="966353" y="117017"/>
                  <a:pt x="965359" y="114548"/>
                </a:cubicBezTo>
                <a:cubicBezTo>
                  <a:pt x="964695" y="112134"/>
                  <a:pt x="964923" y="110003"/>
                  <a:pt x="966042" y="108154"/>
                </a:cubicBezTo>
                <a:cubicBezTo>
                  <a:pt x="967162" y="106305"/>
                  <a:pt x="968757" y="104838"/>
                  <a:pt x="970826" y="103755"/>
                </a:cubicBezTo>
                <a:cubicBezTo>
                  <a:pt x="973357" y="102285"/>
                  <a:pt x="975630" y="99924"/>
                  <a:pt x="977644" y="96671"/>
                </a:cubicBezTo>
                <a:cubicBezTo>
                  <a:pt x="979658" y="93417"/>
                  <a:pt x="980630" y="89689"/>
                  <a:pt x="980561" y="85486"/>
                </a:cubicBezTo>
                <a:close/>
                <a:moveTo>
                  <a:pt x="1059637" y="84144"/>
                </a:moveTo>
                <a:cubicBezTo>
                  <a:pt x="1069467" y="87104"/>
                  <a:pt x="1076353" y="90778"/>
                  <a:pt x="1080296" y="95164"/>
                </a:cubicBezTo>
                <a:cubicBezTo>
                  <a:pt x="1084239" y="99551"/>
                  <a:pt x="1086071" y="103694"/>
                  <a:pt x="1085791" y="107595"/>
                </a:cubicBezTo>
                <a:cubicBezTo>
                  <a:pt x="1085510" y="111496"/>
                  <a:pt x="1083950" y="114198"/>
                  <a:pt x="1081109" y="115702"/>
                </a:cubicBezTo>
                <a:cubicBezTo>
                  <a:pt x="1078268" y="117205"/>
                  <a:pt x="1074978" y="116554"/>
                  <a:pt x="1071239" y="113749"/>
                </a:cubicBezTo>
                <a:cubicBezTo>
                  <a:pt x="1070872" y="108634"/>
                  <a:pt x="1069472" y="103501"/>
                  <a:pt x="1067038" y="98349"/>
                </a:cubicBezTo>
                <a:cubicBezTo>
                  <a:pt x="1064605" y="93197"/>
                  <a:pt x="1061738" y="88729"/>
                  <a:pt x="1058437" y="84944"/>
                </a:cubicBezTo>
                <a:close/>
                <a:moveTo>
                  <a:pt x="995096" y="82810"/>
                </a:moveTo>
                <a:lnTo>
                  <a:pt x="1014965" y="84411"/>
                </a:lnTo>
                <a:cubicBezTo>
                  <a:pt x="1014901" y="85283"/>
                  <a:pt x="1014529" y="86005"/>
                  <a:pt x="1013848" y="86578"/>
                </a:cubicBezTo>
                <a:cubicBezTo>
                  <a:pt x="1013168" y="87150"/>
                  <a:pt x="1012162" y="87539"/>
                  <a:pt x="1010831" y="87744"/>
                </a:cubicBezTo>
                <a:lnTo>
                  <a:pt x="1010831" y="106021"/>
                </a:lnTo>
                <a:cubicBezTo>
                  <a:pt x="1010748" y="106932"/>
                  <a:pt x="1011048" y="107544"/>
                  <a:pt x="1011731" y="107855"/>
                </a:cubicBezTo>
                <a:cubicBezTo>
                  <a:pt x="1012415" y="108166"/>
                  <a:pt x="1013982" y="108311"/>
                  <a:pt x="1016432" y="108289"/>
                </a:cubicBezTo>
                <a:lnTo>
                  <a:pt x="1033101" y="108289"/>
                </a:lnTo>
                <a:cubicBezTo>
                  <a:pt x="1036018" y="108291"/>
                  <a:pt x="1038651" y="108286"/>
                  <a:pt x="1041002" y="108272"/>
                </a:cubicBezTo>
                <a:cubicBezTo>
                  <a:pt x="1043352" y="108258"/>
                  <a:pt x="1045119" y="108219"/>
                  <a:pt x="1046302" y="108155"/>
                </a:cubicBezTo>
                <a:cubicBezTo>
                  <a:pt x="1047336" y="108102"/>
                  <a:pt x="1048136" y="107941"/>
                  <a:pt x="1048703" y="107672"/>
                </a:cubicBezTo>
                <a:cubicBezTo>
                  <a:pt x="1049269" y="107402"/>
                  <a:pt x="1049803" y="106941"/>
                  <a:pt x="1050303" y="106288"/>
                </a:cubicBezTo>
                <a:cubicBezTo>
                  <a:pt x="1051095" y="105216"/>
                  <a:pt x="1052011" y="103493"/>
                  <a:pt x="1053053" y="101120"/>
                </a:cubicBezTo>
                <a:cubicBezTo>
                  <a:pt x="1054095" y="98748"/>
                  <a:pt x="1055312" y="95758"/>
                  <a:pt x="1056704" y="92152"/>
                </a:cubicBezTo>
                <a:lnTo>
                  <a:pt x="1058170" y="92152"/>
                </a:lnTo>
                <a:lnTo>
                  <a:pt x="1058437" y="106688"/>
                </a:lnTo>
                <a:cubicBezTo>
                  <a:pt x="1060787" y="107477"/>
                  <a:pt x="1062388" y="108366"/>
                  <a:pt x="1063238" y="109354"/>
                </a:cubicBezTo>
                <a:cubicBezTo>
                  <a:pt x="1064088" y="110342"/>
                  <a:pt x="1064488" y="111496"/>
                  <a:pt x="1064438" y="112817"/>
                </a:cubicBezTo>
                <a:cubicBezTo>
                  <a:pt x="1064524" y="115064"/>
                  <a:pt x="1063641" y="116830"/>
                  <a:pt x="1061791" y="118115"/>
                </a:cubicBezTo>
                <a:cubicBezTo>
                  <a:pt x="1059940" y="119400"/>
                  <a:pt x="1056608" y="120307"/>
                  <a:pt x="1051794" y="120837"/>
                </a:cubicBezTo>
                <a:cubicBezTo>
                  <a:pt x="1046981" y="121368"/>
                  <a:pt x="1040171" y="121624"/>
                  <a:pt x="1031367" y="121607"/>
                </a:cubicBezTo>
                <a:lnTo>
                  <a:pt x="1013898" y="121607"/>
                </a:lnTo>
                <a:cubicBezTo>
                  <a:pt x="1006406" y="121729"/>
                  <a:pt x="1001355" y="120919"/>
                  <a:pt x="998746" y="119176"/>
                </a:cubicBezTo>
                <a:cubicBezTo>
                  <a:pt x="996138" y="117434"/>
                  <a:pt x="994921" y="114027"/>
                  <a:pt x="995096" y="108955"/>
                </a:cubicBezTo>
                <a:close/>
                <a:moveTo>
                  <a:pt x="1019899" y="78818"/>
                </a:moveTo>
                <a:cubicBezTo>
                  <a:pt x="1028604" y="80960"/>
                  <a:pt x="1034638" y="83794"/>
                  <a:pt x="1038001" y="87318"/>
                </a:cubicBezTo>
                <a:cubicBezTo>
                  <a:pt x="1041364" y="90843"/>
                  <a:pt x="1042831" y="94209"/>
                  <a:pt x="1042402" y="97416"/>
                </a:cubicBezTo>
                <a:cubicBezTo>
                  <a:pt x="1041973" y="100624"/>
                  <a:pt x="1040422" y="102822"/>
                  <a:pt x="1037751" y="104012"/>
                </a:cubicBezTo>
                <a:cubicBezTo>
                  <a:pt x="1035080" y="105202"/>
                  <a:pt x="1032063" y="104533"/>
                  <a:pt x="1028700" y="102005"/>
                </a:cubicBezTo>
                <a:cubicBezTo>
                  <a:pt x="1028283" y="97987"/>
                  <a:pt x="1027117" y="93987"/>
                  <a:pt x="1025200" y="90003"/>
                </a:cubicBezTo>
                <a:cubicBezTo>
                  <a:pt x="1023283" y="86019"/>
                  <a:pt x="1021116" y="82552"/>
                  <a:pt x="1018699" y="79602"/>
                </a:cubicBezTo>
                <a:close/>
                <a:moveTo>
                  <a:pt x="216294" y="59474"/>
                </a:moveTo>
                <a:lnTo>
                  <a:pt x="230962" y="70676"/>
                </a:lnTo>
                <a:cubicBezTo>
                  <a:pt x="230487" y="71273"/>
                  <a:pt x="229771" y="71779"/>
                  <a:pt x="228812" y="72192"/>
                </a:cubicBezTo>
                <a:cubicBezTo>
                  <a:pt x="227854" y="72606"/>
                  <a:pt x="226703" y="72945"/>
                  <a:pt x="225362" y="73209"/>
                </a:cubicBezTo>
                <a:cubicBezTo>
                  <a:pt x="224748" y="74843"/>
                  <a:pt x="224075" y="76643"/>
                  <a:pt x="223345" y="78610"/>
                </a:cubicBezTo>
                <a:cubicBezTo>
                  <a:pt x="222614" y="80577"/>
                  <a:pt x="221908" y="82510"/>
                  <a:pt x="221228" y="84411"/>
                </a:cubicBezTo>
                <a:lnTo>
                  <a:pt x="231362" y="84411"/>
                </a:lnTo>
                <a:lnTo>
                  <a:pt x="239097" y="77210"/>
                </a:lnTo>
                <a:lnTo>
                  <a:pt x="252965" y="88411"/>
                </a:lnTo>
                <a:cubicBezTo>
                  <a:pt x="252507" y="88947"/>
                  <a:pt x="251857" y="89409"/>
                  <a:pt x="251015" y="89795"/>
                </a:cubicBezTo>
                <a:cubicBezTo>
                  <a:pt x="250173" y="90181"/>
                  <a:pt x="249090" y="90475"/>
                  <a:pt x="247764" y="90678"/>
                </a:cubicBezTo>
                <a:cubicBezTo>
                  <a:pt x="247059" y="98971"/>
                  <a:pt x="245836" y="105788"/>
                  <a:pt x="244097" y="111131"/>
                </a:cubicBezTo>
                <a:cubicBezTo>
                  <a:pt x="242358" y="116473"/>
                  <a:pt x="239936" y="120190"/>
                  <a:pt x="236830" y="122282"/>
                </a:cubicBezTo>
                <a:cubicBezTo>
                  <a:pt x="234927" y="123488"/>
                  <a:pt x="232599" y="124410"/>
                  <a:pt x="229845" y="125049"/>
                </a:cubicBezTo>
                <a:cubicBezTo>
                  <a:pt x="227092" y="125688"/>
                  <a:pt x="223731" y="126010"/>
                  <a:pt x="219761" y="126016"/>
                </a:cubicBezTo>
                <a:cubicBezTo>
                  <a:pt x="219786" y="123993"/>
                  <a:pt x="219603" y="122138"/>
                  <a:pt x="219211" y="120449"/>
                </a:cubicBezTo>
                <a:cubicBezTo>
                  <a:pt x="218819" y="118759"/>
                  <a:pt x="218069" y="117370"/>
                  <a:pt x="216961" y="116281"/>
                </a:cubicBezTo>
                <a:cubicBezTo>
                  <a:pt x="215574" y="115078"/>
                  <a:pt x="213580" y="114017"/>
                  <a:pt x="210977" y="113098"/>
                </a:cubicBezTo>
                <a:cubicBezTo>
                  <a:pt x="208374" y="112178"/>
                  <a:pt x="205479" y="111417"/>
                  <a:pt x="202292" y="110814"/>
                </a:cubicBezTo>
                <a:lnTo>
                  <a:pt x="202425" y="109080"/>
                </a:lnTo>
                <a:cubicBezTo>
                  <a:pt x="204719" y="109307"/>
                  <a:pt x="207229" y="109521"/>
                  <a:pt x="209957" y="109722"/>
                </a:cubicBezTo>
                <a:cubicBezTo>
                  <a:pt x="212685" y="109924"/>
                  <a:pt x="215206" y="110089"/>
                  <a:pt x="217519" y="110216"/>
                </a:cubicBezTo>
                <a:cubicBezTo>
                  <a:pt x="219832" y="110344"/>
                  <a:pt x="221513" y="110410"/>
                  <a:pt x="222561" y="110414"/>
                </a:cubicBezTo>
                <a:cubicBezTo>
                  <a:pt x="223611" y="110419"/>
                  <a:pt x="224478" y="110342"/>
                  <a:pt x="225162" y="110181"/>
                </a:cubicBezTo>
                <a:cubicBezTo>
                  <a:pt x="225845" y="110019"/>
                  <a:pt x="226445" y="109742"/>
                  <a:pt x="226962" y="109347"/>
                </a:cubicBezTo>
                <a:cubicBezTo>
                  <a:pt x="228168" y="108419"/>
                  <a:pt x="229223" y="106108"/>
                  <a:pt x="230129" y="102413"/>
                </a:cubicBezTo>
                <a:cubicBezTo>
                  <a:pt x="231035" y="98718"/>
                  <a:pt x="231757" y="94006"/>
                  <a:pt x="232296" y="88278"/>
                </a:cubicBezTo>
                <a:lnTo>
                  <a:pt x="220828" y="88278"/>
                </a:lnTo>
                <a:lnTo>
                  <a:pt x="214960" y="94545"/>
                </a:lnTo>
                <a:lnTo>
                  <a:pt x="200959" y="85344"/>
                </a:lnTo>
                <a:cubicBezTo>
                  <a:pt x="201703" y="84805"/>
                  <a:pt x="202548" y="84283"/>
                  <a:pt x="203492" y="83777"/>
                </a:cubicBezTo>
                <a:cubicBezTo>
                  <a:pt x="204437" y="83272"/>
                  <a:pt x="205415" y="82816"/>
                  <a:pt x="206426" y="82410"/>
                </a:cubicBezTo>
                <a:cubicBezTo>
                  <a:pt x="207109" y="80574"/>
                  <a:pt x="207809" y="78613"/>
                  <a:pt x="208526" y="76526"/>
                </a:cubicBezTo>
                <a:cubicBezTo>
                  <a:pt x="209243" y="74440"/>
                  <a:pt x="209876" y="72445"/>
                  <a:pt x="210427" y="70542"/>
                </a:cubicBezTo>
                <a:lnTo>
                  <a:pt x="191891" y="70542"/>
                </a:lnTo>
                <a:cubicBezTo>
                  <a:pt x="190166" y="84672"/>
                  <a:pt x="185182" y="96384"/>
                  <a:pt x="176939" y="105680"/>
                </a:cubicBezTo>
                <a:cubicBezTo>
                  <a:pt x="168696" y="114976"/>
                  <a:pt x="155945" y="121888"/>
                  <a:pt x="138684" y="126416"/>
                </a:cubicBezTo>
                <a:lnTo>
                  <a:pt x="138017" y="124949"/>
                </a:lnTo>
                <a:cubicBezTo>
                  <a:pt x="150600" y="118565"/>
                  <a:pt x="159573" y="110864"/>
                  <a:pt x="164937" y="101846"/>
                </a:cubicBezTo>
                <a:cubicBezTo>
                  <a:pt x="170302" y="92828"/>
                  <a:pt x="173375" y="82394"/>
                  <a:pt x="174155" y="70542"/>
                </a:cubicBezTo>
                <a:lnTo>
                  <a:pt x="158020" y="70542"/>
                </a:lnTo>
                <a:lnTo>
                  <a:pt x="156820" y="66675"/>
                </a:lnTo>
                <a:lnTo>
                  <a:pt x="210026" y="66675"/>
                </a:lnTo>
                <a:close/>
                <a:moveTo>
                  <a:pt x="875614" y="58941"/>
                </a:moveTo>
                <a:lnTo>
                  <a:pt x="895217" y="66675"/>
                </a:lnTo>
                <a:cubicBezTo>
                  <a:pt x="894970" y="67547"/>
                  <a:pt x="894331" y="68203"/>
                  <a:pt x="893300" y="68642"/>
                </a:cubicBezTo>
                <a:cubicBezTo>
                  <a:pt x="892269" y="69081"/>
                  <a:pt x="890730" y="69270"/>
                  <a:pt x="888683" y="69209"/>
                </a:cubicBezTo>
                <a:cubicBezTo>
                  <a:pt x="888149" y="69748"/>
                  <a:pt x="887616" y="70303"/>
                  <a:pt x="887082" y="70876"/>
                </a:cubicBezTo>
                <a:cubicBezTo>
                  <a:pt x="886549" y="71448"/>
                  <a:pt x="886016" y="72004"/>
                  <a:pt x="885482" y="72543"/>
                </a:cubicBezTo>
                <a:lnTo>
                  <a:pt x="916686" y="72543"/>
                </a:lnTo>
                <a:lnTo>
                  <a:pt x="924820" y="64808"/>
                </a:lnTo>
                <a:lnTo>
                  <a:pt x="939756" y="77343"/>
                </a:lnTo>
                <a:cubicBezTo>
                  <a:pt x="939231" y="77999"/>
                  <a:pt x="938414" y="78488"/>
                  <a:pt x="937305" y="78810"/>
                </a:cubicBezTo>
                <a:cubicBezTo>
                  <a:pt x="936197" y="79132"/>
                  <a:pt x="934747" y="79354"/>
                  <a:pt x="932955" y="79477"/>
                </a:cubicBezTo>
                <a:cubicBezTo>
                  <a:pt x="923218" y="92695"/>
                  <a:pt x="910355" y="103130"/>
                  <a:pt x="894367" y="110781"/>
                </a:cubicBezTo>
                <a:cubicBezTo>
                  <a:pt x="878379" y="118432"/>
                  <a:pt x="858082" y="123599"/>
                  <a:pt x="833476" y="126283"/>
                </a:cubicBezTo>
                <a:lnTo>
                  <a:pt x="832809" y="124282"/>
                </a:lnTo>
                <a:cubicBezTo>
                  <a:pt x="851947" y="119662"/>
                  <a:pt x="868411" y="113534"/>
                  <a:pt x="882199" y="105897"/>
                </a:cubicBezTo>
                <a:cubicBezTo>
                  <a:pt x="895986" y="98260"/>
                  <a:pt x="907082" y="88431"/>
                  <a:pt x="915486" y="76410"/>
                </a:cubicBezTo>
                <a:lnTo>
                  <a:pt x="881348" y="76410"/>
                </a:lnTo>
                <a:cubicBezTo>
                  <a:pt x="879370" y="78299"/>
                  <a:pt x="877192" y="80121"/>
                  <a:pt x="874814" y="81877"/>
                </a:cubicBezTo>
                <a:cubicBezTo>
                  <a:pt x="880436" y="83377"/>
                  <a:pt x="884295" y="85378"/>
                  <a:pt x="886391" y="87880"/>
                </a:cubicBezTo>
                <a:cubicBezTo>
                  <a:pt x="888487" y="90382"/>
                  <a:pt x="889295" y="92787"/>
                  <a:pt x="888816" y="95095"/>
                </a:cubicBezTo>
                <a:cubicBezTo>
                  <a:pt x="888337" y="97404"/>
                  <a:pt x="887045" y="99017"/>
                  <a:pt x="884941" y="99936"/>
                </a:cubicBezTo>
                <a:cubicBezTo>
                  <a:pt x="882836" y="100854"/>
                  <a:pt x="880394" y="100480"/>
                  <a:pt x="877615" y="98812"/>
                </a:cubicBezTo>
                <a:cubicBezTo>
                  <a:pt x="876976" y="96523"/>
                  <a:pt x="875953" y="94234"/>
                  <a:pt x="874548" y="91945"/>
                </a:cubicBezTo>
                <a:cubicBezTo>
                  <a:pt x="873142" y="89656"/>
                  <a:pt x="871586" y="87500"/>
                  <a:pt x="869880" y="85477"/>
                </a:cubicBezTo>
                <a:cubicBezTo>
                  <a:pt x="864799" y="88970"/>
                  <a:pt x="859293" y="92153"/>
                  <a:pt x="853362" y="95029"/>
                </a:cubicBezTo>
                <a:cubicBezTo>
                  <a:pt x="847430" y="97904"/>
                  <a:pt x="841157" y="100321"/>
                  <a:pt x="834543" y="102280"/>
                </a:cubicBezTo>
                <a:lnTo>
                  <a:pt x="833476" y="100813"/>
                </a:lnTo>
                <a:cubicBezTo>
                  <a:pt x="839705" y="97268"/>
                  <a:pt x="845589" y="93097"/>
                  <a:pt x="851127" y="88298"/>
                </a:cubicBezTo>
                <a:cubicBezTo>
                  <a:pt x="856665" y="83499"/>
                  <a:pt x="861552" y="78537"/>
                  <a:pt x="865786" y="73412"/>
                </a:cubicBezTo>
                <a:cubicBezTo>
                  <a:pt x="870020" y="68287"/>
                  <a:pt x="873296" y="63463"/>
                  <a:pt x="875614" y="58941"/>
                </a:cubicBezTo>
                <a:close/>
                <a:moveTo>
                  <a:pt x="311372" y="57874"/>
                </a:moveTo>
                <a:lnTo>
                  <a:pt x="324707" y="71076"/>
                </a:lnTo>
                <a:cubicBezTo>
                  <a:pt x="324196" y="71601"/>
                  <a:pt x="323518" y="71984"/>
                  <a:pt x="322674" y="72226"/>
                </a:cubicBezTo>
                <a:cubicBezTo>
                  <a:pt x="321829" y="72468"/>
                  <a:pt x="320685" y="72618"/>
                  <a:pt x="319240" y="72676"/>
                </a:cubicBezTo>
                <a:cubicBezTo>
                  <a:pt x="316673" y="75710"/>
                  <a:pt x="313573" y="79210"/>
                  <a:pt x="309939" y="83177"/>
                </a:cubicBezTo>
                <a:cubicBezTo>
                  <a:pt x="306305" y="87144"/>
                  <a:pt x="302738" y="90978"/>
                  <a:pt x="299238" y="94679"/>
                </a:cubicBezTo>
                <a:cubicBezTo>
                  <a:pt x="305793" y="99629"/>
                  <a:pt x="309603" y="104500"/>
                  <a:pt x="310666" y="109293"/>
                </a:cubicBezTo>
                <a:cubicBezTo>
                  <a:pt x="311730" y="114085"/>
                  <a:pt x="310985" y="117633"/>
                  <a:pt x="308434" y="119936"/>
                </a:cubicBezTo>
                <a:cubicBezTo>
                  <a:pt x="305882" y="122239"/>
                  <a:pt x="302461" y="122132"/>
                  <a:pt x="298171" y="119615"/>
                </a:cubicBezTo>
                <a:cubicBezTo>
                  <a:pt x="296398" y="113737"/>
                  <a:pt x="293442" y="107791"/>
                  <a:pt x="289303" y="101780"/>
                </a:cubicBezTo>
                <a:cubicBezTo>
                  <a:pt x="285164" y="95768"/>
                  <a:pt x="280874" y="90556"/>
                  <a:pt x="276435" y="86144"/>
                </a:cubicBezTo>
                <a:lnTo>
                  <a:pt x="277635" y="85211"/>
                </a:lnTo>
                <a:cubicBezTo>
                  <a:pt x="281296" y="86147"/>
                  <a:pt x="284608" y="87208"/>
                  <a:pt x="287569" y="88394"/>
                </a:cubicBezTo>
                <a:cubicBezTo>
                  <a:pt x="290531" y="89581"/>
                  <a:pt x="293176" y="90875"/>
                  <a:pt x="295504" y="92278"/>
                </a:cubicBezTo>
                <a:cubicBezTo>
                  <a:pt x="296871" y="88592"/>
                  <a:pt x="298271" y="84730"/>
                  <a:pt x="299704" y="80694"/>
                </a:cubicBezTo>
                <a:cubicBezTo>
                  <a:pt x="301138" y="76657"/>
                  <a:pt x="302405" y="72962"/>
                  <a:pt x="303505" y="69609"/>
                </a:cubicBezTo>
                <a:lnTo>
                  <a:pt x="273234" y="69609"/>
                </a:lnTo>
                <a:lnTo>
                  <a:pt x="272034" y="65742"/>
                </a:lnTo>
                <a:lnTo>
                  <a:pt x="303238" y="65742"/>
                </a:lnTo>
                <a:close/>
                <a:moveTo>
                  <a:pt x="1041102" y="52132"/>
                </a:moveTo>
                <a:lnTo>
                  <a:pt x="1041102" y="67084"/>
                </a:lnTo>
                <a:lnTo>
                  <a:pt x="1064438" y="67084"/>
                </a:lnTo>
                <a:lnTo>
                  <a:pt x="1064438" y="52132"/>
                </a:lnTo>
                <a:close/>
                <a:moveTo>
                  <a:pt x="348577" y="43339"/>
                </a:moveTo>
                <a:lnTo>
                  <a:pt x="367646" y="47339"/>
                </a:lnTo>
                <a:cubicBezTo>
                  <a:pt x="367457" y="48156"/>
                  <a:pt x="366968" y="48823"/>
                  <a:pt x="366179" y="49340"/>
                </a:cubicBezTo>
                <a:cubicBezTo>
                  <a:pt x="365390" y="49856"/>
                  <a:pt x="364235" y="50123"/>
                  <a:pt x="362712" y="50140"/>
                </a:cubicBezTo>
                <a:cubicBezTo>
                  <a:pt x="362465" y="59002"/>
                  <a:pt x="362059" y="67047"/>
                  <a:pt x="361495" y="74276"/>
                </a:cubicBezTo>
                <a:cubicBezTo>
                  <a:pt x="360931" y="81505"/>
                  <a:pt x="359692" y="87950"/>
                  <a:pt x="357778" y="93612"/>
                </a:cubicBezTo>
                <a:cubicBezTo>
                  <a:pt x="368996" y="95968"/>
                  <a:pt x="377248" y="99190"/>
                  <a:pt x="382535" y="103280"/>
                </a:cubicBezTo>
                <a:cubicBezTo>
                  <a:pt x="387823" y="107369"/>
                  <a:pt x="390850" y="111392"/>
                  <a:pt x="391616" y="115348"/>
                </a:cubicBezTo>
                <a:cubicBezTo>
                  <a:pt x="392382" y="119304"/>
                  <a:pt x="391592" y="122260"/>
                  <a:pt x="389245" y="124216"/>
                </a:cubicBezTo>
                <a:cubicBezTo>
                  <a:pt x="386898" y="126171"/>
                  <a:pt x="383699" y="126194"/>
                  <a:pt x="379648" y="124282"/>
                </a:cubicBezTo>
                <a:cubicBezTo>
                  <a:pt x="377364" y="119493"/>
                  <a:pt x="374097" y="114570"/>
                  <a:pt x="369846" y="109514"/>
                </a:cubicBezTo>
                <a:cubicBezTo>
                  <a:pt x="365596" y="104458"/>
                  <a:pt x="361262" y="100002"/>
                  <a:pt x="356845" y="96145"/>
                </a:cubicBezTo>
                <a:cubicBezTo>
                  <a:pt x="354153" y="103113"/>
                  <a:pt x="349369" y="109014"/>
                  <a:pt x="342493" y="113848"/>
                </a:cubicBezTo>
                <a:cubicBezTo>
                  <a:pt x="335617" y="118682"/>
                  <a:pt x="325599" y="122649"/>
                  <a:pt x="312439" y="125749"/>
                </a:cubicBezTo>
                <a:lnTo>
                  <a:pt x="311372" y="123482"/>
                </a:lnTo>
                <a:cubicBezTo>
                  <a:pt x="320672" y="119858"/>
                  <a:pt x="327892" y="115697"/>
                  <a:pt x="333031" y="110997"/>
                </a:cubicBezTo>
                <a:cubicBezTo>
                  <a:pt x="338171" y="106298"/>
                  <a:pt x="341836" y="100803"/>
                  <a:pt x="344027" y="94512"/>
                </a:cubicBezTo>
                <a:cubicBezTo>
                  <a:pt x="346217" y="88221"/>
                  <a:pt x="347540" y="80876"/>
                  <a:pt x="347996" y="72476"/>
                </a:cubicBezTo>
                <a:cubicBezTo>
                  <a:pt x="348451" y="64076"/>
                  <a:pt x="348645" y="54364"/>
                  <a:pt x="348577" y="43339"/>
                </a:cubicBezTo>
                <a:close/>
                <a:moveTo>
                  <a:pt x="1041102" y="33729"/>
                </a:moveTo>
                <a:lnTo>
                  <a:pt x="1041102" y="48281"/>
                </a:lnTo>
                <a:lnTo>
                  <a:pt x="1064438" y="48281"/>
                </a:lnTo>
                <a:lnTo>
                  <a:pt x="1064438" y="33729"/>
                </a:lnTo>
                <a:close/>
                <a:moveTo>
                  <a:pt x="785737" y="30137"/>
                </a:moveTo>
                <a:cubicBezTo>
                  <a:pt x="791673" y="33919"/>
                  <a:pt x="795709" y="37698"/>
                  <a:pt x="797845" y="41474"/>
                </a:cubicBezTo>
                <a:cubicBezTo>
                  <a:pt x="799981" y="45250"/>
                  <a:pt x="800801" y="48533"/>
                  <a:pt x="800304" y="51323"/>
                </a:cubicBezTo>
                <a:cubicBezTo>
                  <a:pt x="799806" y="54113"/>
                  <a:pt x="798576" y="55921"/>
                  <a:pt x="796614" y="56747"/>
                </a:cubicBezTo>
                <a:cubicBezTo>
                  <a:pt x="794651" y="57572"/>
                  <a:pt x="792539" y="56926"/>
                  <a:pt x="790279" y="54807"/>
                </a:cubicBezTo>
                <a:cubicBezTo>
                  <a:pt x="790204" y="50768"/>
                  <a:pt x="789552" y="46578"/>
                  <a:pt x="788325" y="42239"/>
                </a:cubicBezTo>
                <a:cubicBezTo>
                  <a:pt x="787098" y="37899"/>
                  <a:pt x="785745" y="34043"/>
                  <a:pt x="784267" y="30671"/>
                </a:cubicBezTo>
                <a:close/>
                <a:moveTo>
                  <a:pt x="1041102" y="15460"/>
                </a:moveTo>
                <a:lnTo>
                  <a:pt x="1041102" y="30012"/>
                </a:lnTo>
                <a:lnTo>
                  <a:pt x="1064438" y="30012"/>
                </a:lnTo>
                <a:lnTo>
                  <a:pt x="1064438" y="15460"/>
                </a:lnTo>
                <a:close/>
                <a:moveTo>
                  <a:pt x="86144" y="6134"/>
                </a:moveTo>
                <a:cubicBezTo>
                  <a:pt x="94856" y="7810"/>
                  <a:pt x="100893" y="10259"/>
                  <a:pt x="104256" y="13481"/>
                </a:cubicBezTo>
                <a:cubicBezTo>
                  <a:pt x="107618" y="16703"/>
                  <a:pt x="109079" y="19844"/>
                  <a:pt x="108640" y="22903"/>
                </a:cubicBezTo>
                <a:cubicBezTo>
                  <a:pt x="108201" y="25962"/>
                  <a:pt x="106636" y="28086"/>
                  <a:pt x="103944" y="29275"/>
                </a:cubicBezTo>
                <a:cubicBezTo>
                  <a:pt x="101252" y="30463"/>
                  <a:pt x="98208" y="29861"/>
                  <a:pt x="94812" y="27470"/>
                </a:cubicBezTo>
                <a:cubicBezTo>
                  <a:pt x="94256" y="23723"/>
                  <a:pt x="93034" y="20017"/>
                  <a:pt x="91145" y="16352"/>
                </a:cubicBezTo>
                <a:cubicBezTo>
                  <a:pt x="89256" y="12688"/>
                  <a:pt x="87233" y="9549"/>
                  <a:pt x="85077" y="6934"/>
                </a:cubicBezTo>
                <a:close/>
                <a:moveTo>
                  <a:pt x="807341" y="4934"/>
                </a:moveTo>
                <a:lnTo>
                  <a:pt x="821333" y="15735"/>
                </a:lnTo>
                <a:cubicBezTo>
                  <a:pt x="820930" y="16280"/>
                  <a:pt x="820302" y="16791"/>
                  <a:pt x="819449" y="17269"/>
                </a:cubicBezTo>
                <a:cubicBezTo>
                  <a:pt x="818596" y="17747"/>
                  <a:pt x="817535" y="18125"/>
                  <a:pt x="816265" y="18402"/>
                </a:cubicBezTo>
                <a:lnTo>
                  <a:pt x="816265" y="108947"/>
                </a:lnTo>
                <a:cubicBezTo>
                  <a:pt x="816337" y="112236"/>
                  <a:pt x="815957" y="115052"/>
                  <a:pt x="815125" y="117393"/>
                </a:cubicBezTo>
                <a:cubicBezTo>
                  <a:pt x="814294" y="119734"/>
                  <a:pt x="812582" y="121600"/>
                  <a:pt x="809988" y="122993"/>
                </a:cubicBezTo>
                <a:cubicBezTo>
                  <a:pt x="807395" y="124386"/>
                  <a:pt x="803491" y="125305"/>
                  <a:pt x="798277" y="125749"/>
                </a:cubicBezTo>
                <a:cubicBezTo>
                  <a:pt x="798093" y="123593"/>
                  <a:pt x="797793" y="121671"/>
                  <a:pt x="797376" y="119982"/>
                </a:cubicBezTo>
                <a:cubicBezTo>
                  <a:pt x="796959" y="118293"/>
                  <a:pt x="796325" y="116970"/>
                  <a:pt x="795474" y="116015"/>
                </a:cubicBezTo>
                <a:cubicBezTo>
                  <a:pt x="794596" y="114948"/>
                  <a:pt x="793383" y="114014"/>
                  <a:pt x="791837" y="113214"/>
                </a:cubicBezTo>
                <a:cubicBezTo>
                  <a:pt x="790292" y="112414"/>
                  <a:pt x="788079" y="111747"/>
                  <a:pt x="785198" y="111214"/>
                </a:cubicBezTo>
                <a:lnTo>
                  <a:pt x="785198" y="109347"/>
                </a:lnTo>
                <a:cubicBezTo>
                  <a:pt x="785327" y="109357"/>
                  <a:pt x="786374" y="109426"/>
                  <a:pt x="788337" y="109555"/>
                </a:cubicBezTo>
                <a:cubicBezTo>
                  <a:pt x="790300" y="109683"/>
                  <a:pt x="792404" y="109811"/>
                  <a:pt x="794649" y="109940"/>
                </a:cubicBezTo>
                <a:cubicBezTo>
                  <a:pt x="796893" y="110068"/>
                  <a:pt x="798503" y="110137"/>
                  <a:pt x="799478" y="110147"/>
                </a:cubicBezTo>
                <a:cubicBezTo>
                  <a:pt x="800523" y="110144"/>
                  <a:pt x="801235" y="109917"/>
                  <a:pt x="801613" y="109464"/>
                </a:cubicBezTo>
                <a:cubicBezTo>
                  <a:pt x="801991" y="109011"/>
                  <a:pt x="802169" y="108350"/>
                  <a:pt x="802147" y="107480"/>
                </a:cubicBezTo>
                <a:lnTo>
                  <a:pt x="802147" y="70542"/>
                </a:lnTo>
                <a:cubicBezTo>
                  <a:pt x="800746" y="73093"/>
                  <a:pt x="799177" y="75926"/>
                  <a:pt x="797443" y="79043"/>
                </a:cubicBezTo>
                <a:cubicBezTo>
                  <a:pt x="795708" y="82160"/>
                  <a:pt x="793806" y="85461"/>
                  <a:pt x="791737" y="88945"/>
                </a:cubicBezTo>
                <a:cubicBezTo>
                  <a:pt x="791804" y="89709"/>
                  <a:pt x="791671" y="90514"/>
                  <a:pt x="791337" y="91362"/>
                </a:cubicBezTo>
                <a:cubicBezTo>
                  <a:pt x="791003" y="92209"/>
                  <a:pt x="790470" y="92915"/>
                  <a:pt x="789736" y="93478"/>
                </a:cubicBezTo>
                <a:lnTo>
                  <a:pt x="780928" y="78810"/>
                </a:lnTo>
                <a:cubicBezTo>
                  <a:pt x="782879" y="77615"/>
                  <a:pt x="785749" y="75704"/>
                  <a:pt x="789535" y="73076"/>
                </a:cubicBezTo>
                <a:cubicBezTo>
                  <a:pt x="793322" y="70448"/>
                  <a:pt x="797526" y="67470"/>
                  <a:pt x="802147" y="64141"/>
                </a:cubicBezTo>
                <a:lnTo>
                  <a:pt x="802147" y="16269"/>
                </a:lnTo>
                <a:lnTo>
                  <a:pt x="786132" y="16269"/>
                </a:lnTo>
                <a:lnTo>
                  <a:pt x="784931" y="12402"/>
                </a:lnTo>
                <a:lnTo>
                  <a:pt x="800946" y="12402"/>
                </a:lnTo>
                <a:close/>
                <a:moveTo>
                  <a:pt x="1070305" y="3609"/>
                </a:moveTo>
                <a:lnTo>
                  <a:pt x="1085374" y="15195"/>
                </a:lnTo>
                <a:cubicBezTo>
                  <a:pt x="1084913" y="15742"/>
                  <a:pt x="1084235" y="16281"/>
                  <a:pt x="1083340" y="16812"/>
                </a:cubicBezTo>
                <a:cubicBezTo>
                  <a:pt x="1082446" y="17343"/>
                  <a:pt x="1081301" y="17783"/>
                  <a:pt x="1079907" y="18130"/>
                </a:cubicBezTo>
                <a:lnTo>
                  <a:pt x="1079907" y="75337"/>
                </a:lnTo>
                <a:cubicBezTo>
                  <a:pt x="1079634" y="75976"/>
                  <a:pt x="1078112" y="76799"/>
                  <a:pt x="1075339" y="77805"/>
                </a:cubicBezTo>
                <a:cubicBezTo>
                  <a:pt x="1072567" y="78811"/>
                  <a:pt x="1069778" y="79367"/>
                  <a:pt x="1066972" y="79472"/>
                </a:cubicBezTo>
                <a:lnTo>
                  <a:pt x="1064438" y="79472"/>
                </a:lnTo>
                <a:lnTo>
                  <a:pt x="1064438" y="70934"/>
                </a:lnTo>
                <a:lnTo>
                  <a:pt x="1041102" y="70934"/>
                </a:lnTo>
                <a:lnTo>
                  <a:pt x="1041102" y="74936"/>
                </a:lnTo>
                <a:cubicBezTo>
                  <a:pt x="1040974" y="75848"/>
                  <a:pt x="1039663" y="76893"/>
                  <a:pt x="1037168" y="78072"/>
                </a:cubicBezTo>
                <a:cubicBezTo>
                  <a:pt x="1034673" y="79250"/>
                  <a:pt x="1031762" y="79895"/>
                  <a:pt x="1028433" y="80006"/>
                </a:cubicBezTo>
                <a:lnTo>
                  <a:pt x="1026300" y="80006"/>
                </a:lnTo>
                <a:lnTo>
                  <a:pt x="1026300" y="5342"/>
                </a:lnTo>
                <a:lnTo>
                  <a:pt x="1041635" y="11743"/>
                </a:lnTo>
                <a:lnTo>
                  <a:pt x="1063104" y="11743"/>
                </a:lnTo>
                <a:close/>
                <a:moveTo>
                  <a:pt x="626383" y="3201"/>
                </a:moveTo>
                <a:lnTo>
                  <a:pt x="642385" y="16669"/>
                </a:lnTo>
                <a:cubicBezTo>
                  <a:pt x="641474" y="17758"/>
                  <a:pt x="639429" y="18647"/>
                  <a:pt x="636251" y="19336"/>
                </a:cubicBezTo>
                <a:cubicBezTo>
                  <a:pt x="635982" y="24945"/>
                  <a:pt x="635820" y="30396"/>
                  <a:pt x="635768" y="35688"/>
                </a:cubicBezTo>
                <a:cubicBezTo>
                  <a:pt x="635715" y="40980"/>
                  <a:pt x="635787" y="46064"/>
                  <a:pt x="635984" y="50940"/>
                </a:cubicBezTo>
                <a:cubicBezTo>
                  <a:pt x="637696" y="51051"/>
                  <a:pt x="639340" y="51229"/>
                  <a:pt x="640918" y="51473"/>
                </a:cubicBezTo>
                <a:cubicBezTo>
                  <a:pt x="644131" y="47795"/>
                  <a:pt x="647514" y="43742"/>
                  <a:pt x="651068" y="39314"/>
                </a:cubicBezTo>
                <a:cubicBezTo>
                  <a:pt x="654621" y="34885"/>
                  <a:pt x="658004" y="30545"/>
                  <a:pt x="661217" y="26295"/>
                </a:cubicBezTo>
                <a:cubicBezTo>
                  <a:pt x="664430" y="22044"/>
                  <a:pt x="667131" y="18346"/>
                  <a:pt x="669322" y="15202"/>
                </a:cubicBezTo>
                <a:lnTo>
                  <a:pt x="685791" y="29204"/>
                </a:lnTo>
                <a:cubicBezTo>
                  <a:pt x="685399" y="29751"/>
                  <a:pt x="684777" y="30090"/>
                  <a:pt x="683925" y="30221"/>
                </a:cubicBezTo>
                <a:cubicBezTo>
                  <a:pt x="683072" y="30351"/>
                  <a:pt x="681939" y="30190"/>
                  <a:pt x="680523" y="29737"/>
                </a:cubicBezTo>
                <a:cubicBezTo>
                  <a:pt x="676448" y="33049"/>
                  <a:pt x="671197" y="36727"/>
                  <a:pt x="664771" y="40772"/>
                </a:cubicBezTo>
                <a:cubicBezTo>
                  <a:pt x="658346" y="44817"/>
                  <a:pt x="651995" y="48562"/>
                  <a:pt x="645719" y="52007"/>
                </a:cubicBezTo>
                <a:cubicBezTo>
                  <a:pt x="656880" y="53954"/>
                  <a:pt x="665283" y="56852"/>
                  <a:pt x="670928" y="60701"/>
                </a:cubicBezTo>
                <a:cubicBezTo>
                  <a:pt x="676574" y="64551"/>
                  <a:pt x="680006" y="68470"/>
                  <a:pt x="681223" y="72459"/>
                </a:cubicBezTo>
                <a:cubicBezTo>
                  <a:pt x="682441" y="76448"/>
                  <a:pt x="681989" y="79626"/>
                  <a:pt x="679867" y="81992"/>
                </a:cubicBezTo>
                <a:cubicBezTo>
                  <a:pt x="677745" y="84358"/>
                  <a:pt x="674497" y="85031"/>
                  <a:pt x="670122" y="84011"/>
                </a:cubicBezTo>
                <a:cubicBezTo>
                  <a:pt x="666277" y="78971"/>
                  <a:pt x="661265" y="73915"/>
                  <a:pt x="655087" y="68842"/>
                </a:cubicBezTo>
                <a:cubicBezTo>
                  <a:pt x="648908" y="63769"/>
                  <a:pt x="642630" y="59313"/>
                  <a:pt x="636251" y="55474"/>
                </a:cubicBezTo>
                <a:cubicBezTo>
                  <a:pt x="636973" y="68978"/>
                  <a:pt x="639863" y="80174"/>
                  <a:pt x="644919" y="89061"/>
                </a:cubicBezTo>
                <a:cubicBezTo>
                  <a:pt x="649975" y="97948"/>
                  <a:pt x="658465" y="103510"/>
                  <a:pt x="670389" y="105747"/>
                </a:cubicBezTo>
                <a:cubicBezTo>
                  <a:pt x="672203" y="106155"/>
                  <a:pt x="673542" y="106205"/>
                  <a:pt x="674406" y="105897"/>
                </a:cubicBezTo>
                <a:cubicBezTo>
                  <a:pt x="675270" y="105588"/>
                  <a:pt x="675975" y="104872"/>
                  <a:pt x="676523" y="103746"/>
                </a:cubicBezTo>
                <a:cubicBezTo>
                  <a:pt x="677648" y="101454"/>
                  <a:pt x="678698" y="98804"/>
                  <a:pt x="679673" y="95795"/>
                </a:cubicBezTo>
                <a:cubicBezTo>
                  <a:pt x="680648" y="92787"/>
                  <a:pt x="681598" y="89570"/>
                  <a:pt x="682524" y="86144"/>
                </a:cubicBezTo>
                <a:lnTo>
                  <a:pt x="683924" y="86278"/>
                </a:lnTo>
                <a:lnTo>
                  <a:pt x="683512" y="108814"/>
                </a:lnTo>
                <a:cubicBezTo>
                  <a:pt x="686329" y="111581"/>
                  <a:pt x="688077" y="113914"/>
                  <a:pt x="688756" y="115815"/>
                </a:cubicBezTo>
                <a:cubicBezTo>
                  <a:pt x="689435" y="117715"/>
                  <a:pt x="689380" y="119382"/>
                  <a:pt x="688591" y="120815"/>
                </a:cubicBezTo>
                <a:cubicBezTo>
                  <a:pt x="686807" y="123924"/>
                  <a:pt x="683924" y="125607"/>
                  <a:pt x="679940" y="125866"/>
                </a:cubicBezTo>
                <a:cubicBezTo>
                  <a:pt x="675956" y="126124"/>
                  <a:pt x="671172" y="125507"/>
                  <a:pt x="665588" y="124016"/>
                </a:cubicBezTo>
                <a:cubicBezTo>
                  <a:pt x="654687" y="121475"/>
                  <a:pt x="646077" y="117114"/>
                  <a:pt x="639760" y="110933"/>
                </a:cubicBezTo>
                <a:cubicBezTo>
                  <a:pt x="633442" y="104752"/>
                  <a:pt x="628817" y="96995"/>
                  <a:pt x="625883" y="87661"/>
                </a:cubicBezTo>
                <a:cubicBezTo>
                  <a:pt x="622949" y="78328"/>
                  <a:pt x="621108" y="67662"/>
                  <a:pt x="620357" y="55663"/>
                </a:cubicBezTo>
                <a:cubicBezTo>
                  <a:pt x="619607" y="43665"/>
                  <a:pt x="619349" y="30578"/>
                  <a:pt x="619582" y="16402"/>
                </a:cubicBezTo>
                <a:lnTo>
                  <a:pt x="566909" y="16402"/>
                </a:lnTo>
                <a:lnTo>
                  <a:pt x="565709" y="12668"/>
                </a:lnTo>
                <a:lnTo>
                  <a:pt x="617982" y="12668"/>
                </a:lnTo>
                <a:close/>
                <a:moveTo>
                  <a:pt x="1315765" y="3067"/>
                </a:moveTo>
                <a:lnTo>
                  <a:pt x="1337767" y="5201"/>
                </a:lnTo>
                <a:cubicBezTo>
                  <a:pt x="1337662" y="6206"/>
                  <a:pt x="1337240" y="7029"/>
                  <a:pt x="1336500" y="7668"/>
                </a:cubicBezTo>
                <a:cubicBezTo>
                  <a:pt x="1335761" y="8307"/>
                  <a:pt x="1334539" y="8729"/>
                  <a:pt x="1332833" y="8935"/>
                </a:cubicBezTo>
                <a:cubicBezTo>
                  <a:pt x="1333623" y="26011"/>
                  <a:pt x="1335926" y="40946"/>
                  <a:pt x="1339743" y="53740"/>
                </a:cubicBezTo>
                <a:cubicBezTo>
                  <a:pt x="1343560" y="66534"/>
                  <a:pt x="1349755" y="77410"/>
                  <a:pt x="1358328" y="86366"/>
                </a:cubicBezTo>
                <a:cubicBezTo>
                  <a:pt x="1366901" y="95323"/>
                  <a:pt x="1378717" y="102583"/>
                  <a:pt x="1393774" y="108147"/>
                </a:cubicBezTo>
                <a:lnTo>
                  <a:pt x="1393508" y="109747"/>
                </a:lnTo>
                <a:cubicBezTo>
                  <a:pt x="1389499" y="110497"/>
                  <a:pt x="1386248" y="112197"/>
                  <a:pt x="1383756" y="114848"/>
                </a:cubicBezTo>
                <a:cubicBezTo>
                  <a:pt x="1381264" y="117498"/>
                  <a:pt x="1379581" y="120999"/>
                  <a:pt x="1378706" y="125349"/>
                </a:cubicBezTo>
                <a:cubicBezTo>
                  <a:pt x="1367609" y="119379"/>
                  <a:pt x="1358821" y="111954"/>
                  <a:pt x="1352342" y="103075"/>
                </a:cubicBezTo>
                <a:cubicBezTo>
                  <a:pt x="1345863" y="94195"/>
                  <a:pt x="1341066" y="83946"/>
                  <a:pt x="1337950" y="72325"/>
                </a:cubicBezTo>
                <a:cubicBezTo>
                  <a:pt x="1334834" y="60705"/>
                  <a:pt x="1332773" y="47798"/>
                  <a:pt x="1331767" y="33604"/>
                </a:cubicBezTo>
                <a:cubicBezTo>
                  <a:pt x="1331172" y="45090"/>
                  <a:pt x="1329161" y="56375"/>
                  <a:pt x="1325731" y="67460"/>
                </a:cubicBezTo>
                <a:cubicBezTo>
                  <a:pt x="1322302" y="78546"/>
                  <a:pt x="1316221" y="89061"/>
                  <a:pt x="1307487" y="99005"/>
                </a:cubicBezTo>
                <a:cubicBezTo>
                  <a:pt x="1298753" y="108950"/>
                  <a:pt x="1286133" y="117953"/>
                  <a:pt x="1269625" y="126016"/>
                </a:cubicBezTo>
                <a:lnTo>
                  <a:pt x="1268159" y="124149"/>
                </a:lnTo>
                <a:cubicBezTo>
                  <a:pt x="1280226" y="115227"/>
                  <a:pt x="1289562" y="105901"/>
                  <a:pt x="1296168" y="96173"/>
                </a:cubicBezTo>
                <a:cubicBezTo>
                  <a:pt x="1302774" y="86444"/>
                  <a:pt x="1307456" y="76439"/>
                  <a:pt x="1310214" y="66158"/>
                </a:cubicBezTo>
                <a:cubicBezTo>
                  <a:pt x="1312972" y="55878"/>
                  <a:pt x="1314611" y="45448"/>
                  <a:pt x="1315133" y="34869"/>
                </a:cubicBezTo>
                <a:cubicBezTo>
                  <a:pt x="1315655" y="24290"/>
                  <a:pt x="1315866" y="13690"/>
                  <a:pt x="1315765" y="3067"/>
                </a:cubicBezTo>
                <a:close/>
                <a:moveTo>
                  <a:pt x="703726" y="1600"/>
                </a:moveTo>
                <a:cubicBezTo>
                  <a:pt x="710583" y="4733"/>
                  <a:pt x="715248" y="8085"/>
                  <a:pt x="717723" y="11656"/>
                </a:cubicBezTo>
                <a:cubicBezTo>
                  <a:pt x="720197" y="15226"/>
                  <a:pt x="721149" y="18420"/>
                  <a:pt x="720579" y="21236"/>
                </a:cubicBezTo>
                <a:cubicBezTo>
                  <a:pt x="720009" y="24052"/>
                  <a:pt x="718586" y="25896"/>
                  <a:pt x="716309" y="26766"/>
                </a:cubicBezTo>
                <a:cubicBezTo>
                  <a:pt x="714033" y="27636"/>
                  <a:pt x="711572" y="26938"/>
                  <a:pt x="708927" y="24670"/>
                </a:cubicBezTo>
                <a:cubicBezTo>
                  <a:pt x="708716" y="20844"/>
                  <a:pt x="707938" y="16927"/>
                  <a:pt x="706593" y="12918"/>
                </a:cubicBezTo>
                <a:cubicBezTo>
                  <a:pt x="705249" y="8910"/>
                  <a:pt x="703804" y="5359"/>
                  <a:pt x="702259" y="2267"/>
                </a:cubicBezTo>
                <a:close/>
                <a:moveTo>
                  <a:pt x="379648" y="1467"/>
                </a:moveTo>
                <a:cubicBezTo>
                  <a:pt x="379727" y="1525"/>
                  <a:pt x="380605" y="2209"/>
                  <a:pt x="382280" y="3522"/>
                </a:cubicBezTo>
                <a:cubicBezTo>
                  <a:pt x="383955" y="4834"/>
                  <a:pt x="385949" y="6427"/>
                  <a:pt x="388261" y="8302"/>
                </a:cubicBezTo>
                <a:cubicBezTo>
                  <a:pt x="390573" y="10178"/>
                  <a:pt x="392725" y="11988"/>
                  <a:pt x="394716" y="13735"/>
                </a:cubicBezTo>
                <a:cubicBezTo>
                  <a:pt x="394502" y="14466"/>
                  <a:pt x="394063" y="15005"/>
                  <a:pt x="393399" y="15352"/>
                </a:cubicBezTo>
                <a:cubicBezTo>
                  <a:pt x="392735" y="15699"/>
                  <a:pt x="391930" y="15872"/>
                  <a:pt x="390982" y="15869"/>
                </a:cubicBezTo>
                <a:lnTo>
                  <a:pt x="362579" y="15869"/>
                </a:lnTo>
                <a:cubicBezTo>
                  <a:pt x="360687" y="19330"/>
                  <a:pt x="358637" y="22809"/>
                  <a:pt x="356428" y="26303"/>
                </a:cubicBezTo>
                <a:cubicBezTo>
                  <a:pt x="354219" y="29798"/>
                  <a:pt x="352002" y="32943"/>
                  <a:pt x="349777" y="35738"/>
                </a:cubicBezTo>
                <a:lnTo>
                  <a:pt x="370446" y="35738"/>
                </a:lnTo>
                <a:lnTo>
                  <a:pt x="376847" y="28937"/>
                </a:lnTo>
                <a:lnTo>
                  <a:pt x="389916" y="38938"/>
                </a:lnTo>
                <a:cubicBezTo>
                  <a:pt x="389577" y="39416"/>
                  <a:pt x="389021" y="39861"/>
                  <a:pt x="388249" y="40272"/>
                </a:cubicBezTo>
                <a:cubicBezTo>
                  <a:pt x="387476" y="40683"/>
                  <a:pt x="386521" y="40994"/>
                  <a:pt x="385382" y="41205"/>
                </a:cubicBezTo>
                <a:lnTo>
                  <a:pt x="385382" y="90011"/>
                </a:lnTo>
                <a:cubicBezTo>
                  <a:pt x="385129" y="90639"/>
                  <a:pt x="383768" y="91417"/>
                  <a:pt x="381298" y="92345"/>
                </a:cubicBezTo>
                <a:cubicBezTo>
                  <a:pt x="378828" y="93273"/>
                  <a:pt x="376367" y="93784"/>
                  <a:pt x="373914" y="93879"/>
                </a:cubicBezTo>
                <a:lnTo>
                  <a:pt x="371647" y="93879"/>
                </a:lnTo>
                <a:lnTo>
                  <a:pt x="371647" y="39472"/>
                </a:lnTo>
                <a:lnTo>
                  <a:pt x="338976" y="39472"/>
                </a:lnTo>
                <a:lnTo>
                  <a:pt x="338976" y="90678"/>
                </a:lnTo>
                <a:cubicBezTo>
                  <a:pt x="338848" y="91514"/>
                  <a:pt x="337603" y="92476"/>
                  <a:pt x="335242" y="93562"/>
                </a:cubicBezTo>
                <a:cubicBezTo>
                  <a:pt x="332881" y="94648"/>
                  <a:pt x="330169" y="95243"/>
                  <a:pt x="327108" y="95345"/>
                </a:cubicBezTo>
                <a:lnTo>
                  <a:pt x="324974" y="95345"/>
                </a:lnTo>
                <a:lnTo>
                  <a:pt x="324974" y="29737"/>
                </a:lnTo>
                <a:lnTo>
                  <a:pt x="339643" y="35738"/>
                </a:lnTo>
                <a:lnTo>
                  <a:pt x="344977" y="35738"/>
                </a:lnTo>
                <a:cubicBezTo>
                  <a:pt x="345110" y="32860"/>
                  <a:pt x="345243" y="29648"/>
                  <a:pt x="345377" y="26103"/>
                </a:cubicBezTo>
                <a:cubicBezTo>
                  <a:pt x="345510" y="22558"/>
                  <a:pt x="345643" y="19147"/>
                  <a:pt x="345777" y="15869"/>
                </a:cubicBezTo>
                <a:lnTo>
                  <a:pt x="319907" y="15869"/>
                </a:lnTo>
                <a:lnTo>
                  <a:pt x="318840" y="12135"/>
                </a:lnTo>
                <a:lnTo>
                  <a:pt x="371380" y="12135"/>
                </a:lnTo>
                <a:close/>
                <a:moveTo>
                  <a:pt x="731456" y="1200"/>
                </a:moveTo>
                <a:lnTo>
                  <a:pt x="749070" y="5734"/>
                </a:lnTo>
                <a:cubicBezTo>
                  <a:pt x="748809" y="6554"/>
                  <a:pt x="748264" y="7215"/>
                  <a:pt x="747435" y="7718"/>
                </a:cubicBezTo>
                <a:cubicBezTo>
                  <a:pt x="746607" y="8221"/>
                  <a:pt x="745462" y="8448"/>
                  <a:pt x="743999" y="8401"/>
                </a:cubicBezTo>
                <a:cubicBezTo>
                  <a:pt x="742014" y="11338"/>
                  <a:pt x="739612" y="14532"/>
                  <a:pt x="736794" y="17986"/>
                </a:cubicBezTo>
                <a:cubicBezTo>
                  <a:pt x="733975" y="21439"/>
                  <a:pt x="731040" y="24734"/>
                  <a:pt x="727989" y="27870"/>
                </a:cubicBezTo>
                <a:lnTo>
                  <a:pt x="732123" y="27870"/>
                </a:lnTo>
                <a:lnTo>
                  <a:pt x="738795" y="19069"/>
                </a:lnTo>
                <a:cubicBezTo>
                  <a:pt x="739012" y="19236"/>
                  <a:pt x="740446" y="20436"/>
                  <a:pt x="743099" y="22670"/>
                </a:cubicBezTo>
                <a:cubicBezTo>
                  <a:pt x="745751" y="24903"/>
                  <a:pt x="748319" y="27170"/>
                  <a:pt x="750805" y="29470"/>
                </a:cubicBezTo>
                <a:cubicBezTo>
                  <a:pt x="750802" y="29598"/>
                  <a:pt x="750774" y="29709"/>
                  <a:pt x="750721" y="29804"/>
                </a:cubicBezTo>
                <a:cubicBezTo>
                  <a:pt x="750668" y="29898"/>
                  <a:pt x="750607" y="30009"/>
                  <a:pt x="750538" y="30137"/>
                </a:cubicBezTo>
                <a:cubicBezTo>
                  <a:pt x="756570" y="33790"/>
                  <a:pt x="760652" y="37485"/>
                  <a:pt x="762785" y="41222"/>
                </a:cubicBezTo>
                <a:cubicBezTo>
                  <a:pt x="764917" y="44959"/>
                  <a:pt x="765700" y="48220"/>
                  <a:pt x="765133" y="51006"/>
                </a:cubicBezTo>
                <a:cubicBezTo>
                  <a:pt x="764566" y="53793"/>
                  <a:pt x="763250" y="55588"/>
                  <a:pt x="761184" y="56390"/>
                </a:cubicBezTo>
                <a:cubicBezTo>
                  <a:pt x="759119" y="57193"/>
                  <a:pt x="756904" y="56488"/>
                  <a:pt x="754541" y="54274"/>
                </a:cubicBezTo>
                <a:cubicBezTo>
                  <a:pt x="754480" y="50456"/>
                  <a:pt x="753868" y="46523"/>
                  <a:pt x="752706" y="42472"/>
                </a:cubicBezTo>
                <a:cubicBezTo>
                  <a:pt x="751544" y="38422"/>
                  <a:pt x="750199" y="34754"/>
                  <a:pt x="748670" y="31471"/>
                </a:cubicBezTo>
                <a:cubicBezTo>
                  <a:pt x="748467" y="31535"/>
                  <a:pt x="748239" y="31574"/>
                  <a:pt x="747986" y="31587"/>
                </a:cubicBezTo>
                <a:cubicBezTo>
                  <a:pt x="747733" y="31601"/>
                  <a:pt x="747471" y="31607"/>
                  <a:pt x="747202" y="31604"/>
                </a:cubicBezTo>
                <a:lnTo>
                  <a:pt x="729588" y="31604"/>
                </a:lnTo>
                <a:lnTo>
                  <a:pt x="729588" y="52273"/>
                </a:lnTo>
                <a:lnTo>
                  <a:pt x="731856" y="52273"/>
                </a:lnTo>
                <a:lnTo>
                  <a:pt x="738395" y="43606"/>
                </a:lnTo>
                <a:cubicBezTo>
                  <a:pt x="738603" y="43767"/>
                  <a:pt x="739988" y="44945"/>
                  <a:pt x="742548" y="47139"/>
                </a:cubicBezTo>
                <a:cubicBezTo>
                  <a:pt x="745108" y="49334"/>
                  <a:pt x="747594" y="51579"/>
                  <a:pt x="750004" y="53874"/>
                </a:cubicBezTo>
                <a:cubicBezTo>
                  <a:pt x="749796" y="54604"/>
                  <a:pt x="749379" y="55143"/>
                  <a:pt x="748753" y="55490"/>
                </a:cubicBezTo>
                <a:cubicBezTo>
                  <a:pt x="748127" y="55838"/>
                  <a:pt x="747344" y="56010"/>
                  <a:pt x="746401" y="56007"/>
                </a:cubicBezTo>
                <a:lnTo>
                  <a:pt x="729588" y="56007"/>
                </a:lnTo>
                <a:lnTo>
                  <a:pt x="729588" y="66542"/>
                </a:lnTo>
                <a:cubicBezTo>
                  <a:pt x="729588" y="70431"/>
                  <a:pt x="729455" y="74387"/>
                  <a:pt x="729188" y="78410"/>
                </a:cubicBezTo>
                <a:lnTo>
                  <a:pt x="731456" y="78410"/>
                </a:lnTo>
                <a:lnTo>
                  <a:pt x="738128" y="69742"/>
                </a:lnTo>
                <a:cubicBezTo>
                  <a:pt x="738245" y="69839"/>
                  <a:pt x="739279" y="70712"/>
                  <a:pt x="741230" y="72359"/>
                </a:cubicBezTo>
                <a:cubicBezTo>
                  <a:pt x="743182" y="74007"/>
                  <a:pt x="745351" y="75846"/>
                  <a:pt x="747737" y="77877"/>
                </a:cubicBezTo>
                <a:cubicBezTo>
                  <a:pt x="750048" y="76437"/>
                  <a:pt x="752894" y="74548"/>
                  <a:pt x="756273" y="72209"/>
                </a:cubicBezTo>
                <a:cubicBezTo>
                  <a:pt x="759651" y="69870"/>
                  <a:pt x="763297" y="67314"/>
                  <a:pt x="767209" y="64542"/>
                </a:cubicBezTo>
                <a:lnTo>
                  <a:pt x="767209" y="16269"/>
                </a:lnTo>
                <a:lnTo>
                  <a:pt x="748137" y="16269"/>
                </a:lnTo>
                <a:lnTo>
                  <a:pt x="746936" y="12402"/>
                </a:lnTo>
                <a:lnTo>
                  <a:pt x="766009" y="12402"/>
                </a:lnTo>
                <a:lnTo>
                  <a:pt x="772137" y="5067"/>
                </a:lnTo>
                <a:lnTo>
                  <a:pt x="785737" y="15602"/>
                </a:lnTo>
                <a:cubicBezTo>
                  <a:pt x="785397" y="16149"/>
                  <a:pt x="784807" y="16655"/>
                  <a:pt x="783967" y="17119"/>
                </a:cubicBezTo>
                <a:cubicBezTo>
                  <a:pt x="783126" y="17583"/>
                  <a:pt x="782069" y="17922"/>
                  <a:pt x="780794" y="18136"/>
                </a:cubicBezTo>
                <a:lnTo>
                  <a:pt x="780794" y="109347"/>
                </a:lnTo>
                <a:cubicBezTo>
                  <a:pt x="780869" y="112592"/>
                  <a:pt x="780497" y="115378"/>
                  <a:pt x="779679" y="117704"/>
                </a:cubicBezTo>
                <a:cubicBezTo>
                  <a:pt x="778861" y="120030"/>
                  <a:pt x="777147" y="121897"/>
                  <a:pt x="774537" y="123304"/>
                </a:cubicBezTo>
                <a:cubicBezTo>
                  <a:pt x="771927" y="124712"/>
                  <a:pt x="767973" y="125660"/>
                  <a:pt x="762673" y="126149"/>
                </a:cubicBezTo>
                <a:cubicBezTo>
                  <a:pt x="762493" y="124002"/>
                  <a:pt x="762187" y="122096"/>
                  <a:pt x="761756" y="120432"/>
                </a:cubicBezTo>
                <a:cubicBezTo>
                  <a:pt x="761325" y="118768"/>
                  <a:pt x="760653" y="117429"/>
                  <a:pt x="759738" y="116415"/>
                </a:cubicBezTo>
                <a:cubicBezTo>
                  <a:pt x="758793" y="115353"/>
                  <a:pt x="757481" y="114442"/>
                  <a:pt x="755803" y="113681"/>
                </a:cubicBezTo>
                <a:cubicBezTo>
                  <a:pt x="754124" y="112920"/>
                  <a:pt x="751745" y="112275"/>
                  <a:pt x="748665" y="111747"/>
                </a:cubicBezTo>
                <a:lnTo>
                  <a:pt x="748665" y="109881"/>
                </a:lnTo>
                <a:cubicBezTo>
                  <a:pt x="748808" y="109890"/>
                  <a:pt x="749961" y="109960"/>
                  <a:pt x="752124" y="110088"/>
                </a:cubicBezTo>
                <a:cubicBezTo>
                  <a:pt x="754287" y="110216"/>
                  <a:pt x="756606" y="110345"/>
                  <a:pt x="759081" y="110473"/>
                </a:cubicBezTo>
                <a:cubicBezTo>
                  <a:pt x="761556" y="110602"/>
                  <a:pt x="763331" y="110671"/>
                  <a:pt x="764408" y="110681"/>
                </a:cubicBezTo>
                <a:cubicBezTo>
                  <a:pt x="765516" y="110689"/>
                  <a:pt x="766267" y="110472"/>
                  <a:pt x="766659" y="110031"/>
                </a:cubicBezTo>
                <a:cubicBezTo>
                  <a:pt x="767051" y="109589"/>
                  <a:pt x="767234" y="108872"/>
                  <a:pt x="767209" y="107880"/>
                </a:cubicBezTo>
                <a:lnTo>
                  <a:pt x="767209" y="71342"/>
                </a:lnTo>
                <a:cubicBezTo>
                  <a:pt x="765736" y="73893"/>
                  <a:pt x="764080" y="76693"/>
                  <a:pt x="762240" y="79743"/>
                </a:cubicBezTo>
                <a:cubicBezTo>
                  <a:pt x="760400" y="82794"/>
                  <a:pt x="758410" y="85994"/>
                  <a:pt x="756270" y="89345"/>
                </a:cubicBezTo>
                <a:cubicBezTo>
                  <a:pt x="756328" y="90239"/>
                  <a:pt x="756178" y="91117"/>
                  <a:pt x="755819" y="91978"/>
                </a:cubicBezTo>
                <a:cubicBezTo>
                  <a:pt x="755461" y="92840"/>
                  <a:pt x="754944" y="93517"/>
                  <a:pt x="754268" y="94012"/>
                </a:cubicBezTo>
                <a:lnTo>
                  <a:pt x="746931" y="82144"/>
                </a:lnTo>
                <a:lnTo>
                  <a:pt x="746531" y="82144"/>
                </a:lnTo>
                <a:lnTo>
                  <a:pt x="728789" y="82144"/>
                </a:lnTo>
                <a:cubicBezTo>
                  <a:pt x="728073" y="90514"/>
                  <a:pt x="725508" y="98543"/>
                  <a:pt x="721094" y="106230"/>
                </a:cubicBezTo>
                <a:cubicBezTo>
                  <a:pt x="716680" y="113917"/>
                  <a:pt x="709116" y="120646"/>
                  <a:pt x="698401" y="126416"/>
                </a:cubicBezTo>
                <a:lnTo>
                  <a:pt x="697067" y="125216"/>
                </a:lnTo>
                <a:cubicBezTo>
                  <a:pt x="703223" y="118979"/>
                  <a:pt x="707646" y="112217"/>
                  <a:pt x="710335" y="104930"/>
                </a:cubicBezTo>
                <a:cubicBezTo>
                  <a:pt x="713025" y="97643"/>
                  <a:pt x="714647" y="90047"/>
                  <a:pt x="715203" y="82144"/>
                </a:cubicBezTo>
                <a:lnTo>
                  <a:pt x="697734" y="82144"/>
                </a:lnTo>
                <a:lnTo>
                  <a:pt x="696667" y="78410"/>
                </a:lnTo>
                <a:lnTo>
                  <a:pt x="715469" y="78410"/>
                </a:lnTo>
                <a:cubicBezTo>
                  <a:pt x="715625" y="74565"/>
                  <a:pt x="715714" y="70653"/>
                  <a:pt x="715736" y="66675"/>
                </a:cubicBezTo>
                <a:lnTo>
                  <a:pt x="715736" y="56007"/>
                </a:lnTo>
                <a:lnTo>
                  <a:pt x="701601" y="56007"/>
                </a:lnTo>
                <a:lnTo>
                  <a:pt x="700534" y="52273"/>
                </a:lnTo>
                <a:lnTo>
                  <a:pt x="715736" y="52273"/>
                </a:lnTo>
                <a:lnTo>
                  <a:pt x="715736" y="31604"/>
                </a:lnTo>
                <a:lnTo>
                  <a:pt x="698267" y="31604"/>
                </a:lnTo>
                <a:lnTo>
                  <a:pt x="697200" y="27870"/>
                </a:lnTo>
                <a:lnTo>
                  <a:pt x="724926" y="27870"/>
                </a:lnTo>
                <a:cubicBezTo>
                  <a:pt x="726222" y="23800"/>
                  <a:pt x="727460" y="19339"/>
                  <a:pt x="728640" y="14485"/>
                </a:cubicBezTo>
                <a:cubicBezTo>
                  <a:pt x="729819" y="9632"/>
                  <a:pt x="730758" y="5204"/>
                  <a:pt x="731456" y="1200"/>
                </a:cubicBezTo>
                <a:close/>
                <a:moveTo>
                  <a:pt x="1603001" y="1067"/>
                </a:moveTo>
                <a:lnTo>
                  <a:pt x="1624870" y="3201"/>
                </a:lnTo>
                <a:cubicBezTo>
                  <a:pt x="1624753" y="4142"/>
                  <a:pt x="1624320" y="4926"/>
                  <a:pt x="1623570" y="5551"/>
                </a:cubicBezTo>
                <a:cubicBezTo>
                  <a:pt x="1622820" y="6176"/>
                  <a:pt x="1621653" y="6593"/>
                  <a:pt x="1620069" y="6801"/>
                </a:cubicBezTo>
                <a:lnTo>
                  <a:pt x="1620069" y="30404"/>
                </a:lnTo>
                <a:lnTo>
                  <a:pt x="1634338" y="30404"/>
                </a:lnTo>
                <a:lnTo>
                  <a:pt x="1643272" y="17069"/>
                </a:lnTo>
                <a:cubicBezTo>
                  <a:pt x="1643366" y="17142"/>
                  <a:pt x="1644334" y="17988"/>
                  <a:pt x="1646176" y="19608"/>
                </a:cubicBezTo>
                <a:cubicBezTo>
                  <a:pt x="1648019" y="21227"/>
                  <a:pt x="1650172" y="23179"/>
                  <a:pt x="1652636" y="25465"/>
                </a:cubicBezTo>
                <a:cubicBezTo>
                  <a:pt x="1655101" y="27751"/>
                  <a:pt x="1657314" y="29931"/>
                  <a:pt x="1659274" y="32004"/>
                </a:cubicBezTo>
                <a:cubicBezTo>
                  <a:pt x="1659127" y="32735"/>
                  <a:pt x="1658721" y="33274"/>
                  <a:pt x="1658057" y="33621"/>
                </a:cubicBezTo>
                <a:cubicBezTo>
                  <a:pt x="1657394" y="33968"/>
                  <a:pt x="1656554" y="34140"/>
                  <a:pt x="1655540" y="34138"/>
                </a:cubicBezTo>
                <a:lnTo>
                  <a:pt x="1620069" y="34138"/>
                </a:lnTo>
                <a:lnTo>
                  <a:pt x="1620069" y="106280"/>
                </a:lnTo>
                <a:cubicBezTo>
                  <a:pt x="1620158" y="110146"/>
                  <a:pt x="1619684" y="113453"/>
                  <a:pt x="1618647" y="116202"/>
                </a:cubicBezTo>
                <a:cubicBezTo>
                  <a:pt x="1617610" y="118952"/>
                  <a:pt x="1615476" y="121153"/>
                  <a:pt x="1612246" y="122806"/>
                </a:cubicBezTo>
                <a:cubicBezTo>
                  <a:pt x="1609016" y="124458"/>
                  <a:pt x="1604156" y="125573"/>
                  <a:pt x="1597667" y="126149"/>
                </a:cubicBezTo>
                <a:cubicBezTo>
                  <a:pt x="1597425" y="123424"/>
                  <a:pt x="1597042" y="121074"/>
                  <a:pt x="1596516" y="119098"/>
                </a:cubicBezTo>
                <a:cubicBezTo>
                  <a:pt x="1595991" y="117123"/>
                  <a:pt x="1595175" y="115473"/>
                  <a:pt x="1594066" y="114148"/>
                </a:cubicBezTo>
                <a:cubicBezTo>
                  <a:pt x="1592938" y="112817"/>
                  <a:pt x="1591394" y="111678"/>
                  <a:pt x="1589432" y="110731"/>
                </a:cubicBezTo>
                <a:cubicBezTo>
                  <a:pt x="1587471" y="109783"/>
                  <a:pt x="1584659" y="109011"/>
                  <a:pt x="1580998" y="108414"/>
                </a:cubicBezTo>
                <a:lnTo>
                  <a:pt x="1580998" y="106547"/>
                </a:lnTo>
                <a:cubicBezTo>
                  <a:pt x="1581170" y="106560"/>
                  <a:pt x="1582559" y="106652"/>
                  <a:pt x="1585166" y="106823"/>
                </a:cubicBezTo>
                <a:cubicBezTo>
                  <a:pt x="1587773" y="106995"/>
                  <a:pt x="1590565" y="107166"/>
                  <a:pt x="1593543" y="107337"/>
                </a:cubicBezTo>
                <a:cubicBezTo>
                  <a:pt x="1596520" y="107508"/>
                  <a:pt x="1598650" y="107600"/>
                  <a:pt x="1599934" y="107614"/>
                </a:cubicBezTo>
                <a:cubicBezTo>
                  <a:pt x="1601053" y="107616"/>
                  <a:pt x="1601848" y="107411"/>
                  <a:pt x="1602317" y="106997"/>
                </a:cubicBezTo>
                <a:cubicBezTo>
                  <a:pt x="1602787" y="106583"/>
                  <a:pt x="1603014" y="105944"/>
                  <a:pt x="1603001" y="105080"/>
                </a:cubicBezTo>
                <a:lnTo>
                  <a:pt x="1603001" y="54274"/>
                </a:lnTo>
                <a:cubicBezTo>
                  <a:pt x="1595238" y="65933"/>
                  <a:pt x="1585626" y="76518"/>
                  <a:pt x="1574164" y="86028"/>
                </a:cubicBezTo>
                <a:cubicBezTo>
                  <a:pt x="1562701" y="95537"/>
                  <a:pt x="1549555" y="103621"/>
                  <a:pt x="1534725" y="110281"/>
                </a:cubicBezTo>
                <a:lnTo>
                  <a:pt x="1533525" y="108814"/>
                </a:lnTo>
                <a:cubicBezTo>
                  <a:pt x="1542771" y="102590"/>
                  <a:pt x="1551335" y="95376"/>
                  <a:pt x="1559217" y="87172"/>
                </a:cubicBezTo>
                <a:cubicBezTo>
                  <a:pt x="1567100" y="78967"/>
                  <a:pt x="1574034" y="70311"/>
                  <a:pt x="1580020" y="61203"/>
                </a:cubicBezTo>
                <a:cubicBezTo>
                  <a:pt x="1586006" y="52095"/>
                  <a:pt x="1590777" y="43073"/>
                  <a:pt x="1594333" y="34138"/>
                </a:cubicBezTo>
                <a:lnTo>
                  <a:pt x="1536592" y="34138"/>
                </a:lnTo>
                <a:lnTo>
                  <a:pt x="1535526" y="30404"/>
                </a:lnTo>
                <a:lnTo>
                  <a:pt x="1603001" y="30404"/>
                </a:lnTo>
                <a:close/>
                <a:moveTo>
                  <a:pt x="455257" y="1067"/>
                </a:moveTo>
                <a:lnTo>
                  <a:pt x="476460" y="2934"/>
                </a:lnTo>
                <a:cubicBezTo>
                  <a:pt x="476362" y="3870"/>
                  <a:pt x="475957" y="4665"/>
                  <a:pt x="475243" y="5317"/>
                </a:cubicBezTo>
                <a:cubicBezTo>
                  <a:pt x="474529" y="5970"/>
                  <a:pt x="473290" y="6465"/>
                  <a:pt x="471526" y="6801"/>
                </a:cubicBezTo>
                <a:lnTo>
                  <a:pt x="471526" y="27870"/>
                </a:lnTo>
                <a:lnTo>
                  <a:pt x="491528" y="27870"/>
                </a:lnTo>
                <a:lnTo>
                  <a:pt x="500196" y="17069"/>
                </a:lnTo>
                <a:cubicBezTo>
                  <a:pt x="500281" y="17122"/>
                  <a:pt x="501208" y="17801"/>
                  <a:pt x="502977" y="19104"/>
                </a:cubicBezTo>
                <a:cubicBezTo>
                  <a:pt x="504746" y="20407"/>
                  <a:pt x="506848" y="22014"/>
                  <a:pt x="509284" y="23924"/>
                </a:cubicBezTo>
                <a:cubicBezTo>
                  <a:pt x="511719" y="25835"/>
                  <a:pt x="513980" y="27728"/>
                  <a:pt x="516065" y="29604"/>
                </a:cubicBezTo>
                <a:cubicBezTo>
                  <a:pt x="515856" y="30271"/>
                  <a:pt x="515440" y="30771"/>
                  <a:pt x="514814" y="31104"/>
                </a:cubicBezTo>
                <a:cubicBezTo>
                  <a:pt x="514189" y="31437"/>
                  <a:pt x="513406" y="31604"/>
                  <a:pt x="512464" y="31604"/>
                </a:cubicBezTo>
                <a:lnTo>
                  <a:pt x="471526" y="31604"/>
                </a:lnTo>
                <a:lnTo>
                  <a:pt x="471526" y="57741"/>
                </a:lnTo>
                <a:lnTo>
                  <a:pt x="500329" y="57741"/>
                </a:lnTo>
                <a:lnTo>
                  <a:pt x="509397" y="46006"/>
                </a:lnTo>
                <a:cubicBezTo>
                  <a:pt x="509482" y="46069"/>
                  <a:pt x="510423" y="46817"/>
                  <a:pt x="512220" y="48248"/>
                </a:cubicBezTo>
                <a:cubicBezTo>
                  <a:pt x="514016" y="49680"/>
                  <a:pt x="516157" y="51415"/>
                  <a:pt x="518643" y="53454"/>
                </a:cubicBezTo>
                <a:cubicBezTo>
                  <a:pt x="521128" y="55493"/>
                  <a:pt x="523447" y="57455"/>
                  <a:pt x="525599" y="59341"/>
                </a:cubicBezTo>
                <a:cubicBezTo>
                  <a:pt x="525388" y="60072"/>
                  <a:pt x="524944" y="60610"/>
                  <a:pt x="524266" y="60958"/>
                </a:cubicBezTo>
                <a:cubicBezTo>
                  <a:pt x="523588" y="61305"/>
                  <a:pt x="522743" y="61477"/>
                  <a:pt x="521732" y="61474"/>
                </a:cubicBezTo>
                <a:lnTo>
                  <a:pt x="485661" y="61474"/>
                </a:lnTo>
                <a:lnTo>
                  <a:pt x="485661" y="63741"/>
                </a:lnTo>
                <a:lnTo>
                  <a:pt x="485661" y="104280"/>
                </a:lnTo>
                <a:cubicBezTo>
                  <a:pt x="485608" y="105330"/>
                  <a:pt x="485880" y="106063"/>
                  <a:pt x="486478" y="106480"/>
                </a:cubicBezTo>
                <a:cubicBezTo>
                  <a:pt x="487075" y="106897"/>
                  <a:pt x="488314" y="107097"/>
                  <a:pt x="490195" y="107080"/>
                </a:cubicBezTo>
                <a:lnTo>
                  <a:pt x="501129" y="107080"/>
                </a:lnTo>
                <a:cubicBezTo>
                  <a:pt x="503094" y="107083"/>
                  <a:pt x="504866" y="107077"/>
                  <a:pt x="506447" y="107063"/>
                </a:cubicBezTo>
                <a:cubicBezTo>
                  <a:pt x="508028" y="107050"/>
                  <a:pt x="509233" y="107011"/>
                  <a:pt x="510064" y="106947"/>
                </a:cubicBezTo>
                <a:cubicBezTo>
                  <a:pt x="510967" y="106891"/>
                  <a:pt x="511661" y="106702"/>
                  <a:pt x="512147" y="106380"/>
                </a:cubicBezTo>
                <a:cubicBezTo>
                  <a:pt x="512634" y="106058"/>
                  <a:pt x="513095" y="105536"/>
                  <a:pt x="513531" y="104813"/>
                </a:cubicBezTo>
                <a:cubicBezTo>
                  <a:pt x="514200" y="103480"/>
                  <a:pt x="515062" y="101113"/>
                  <a:pt x="516115" y="97712"/>
                </a:cubicBezTo>
                <a:cubicBezTo>
                  <a:pt x="517168" y="94312"/>
                  <a:pt x="518396" y="90278"/>
                  <a:pt x="519798" y="85611"/>
                </a:cubicBezTo>
                <a:lnTo>
                  <a:pt x="521324" y="85611"/>
                </a:lnTo>
                <a:lnTo>
                  <a:pt x="521732" y="105747"/>
                </a:lnTo>
                <a:cubicBezTo>
                  <a:pt x="523816" y="106597"/>
                  <a:pt x="525216" y="107564"/>
                  <a:pt x="525933" y="108647"/>
                </a:cubicBezTo>
                <a:cubicBezTo>
                  <a:pt x="526649" y="109731"/>
                  <a:pt x="526983" y="111031"/>
                  <a:pt x="526933" y="112548"/>
                </a:cubicBezTo>
                <a:cubicBezTo>
                  <a:pt x="526999" y="114768"/>
                  <a:pt x="526243" y="116609"/>
                  <a:pt x="524666" y="118069"/>
                </a:cubicBezTo>
                <a:cubicBezTo>
                  <a:pt x="523089" y="119529"/>
                  <a:pt x="520294" y="120619"/>
                  <a:pt x="516281" y="121339"/>
                </a:cubicBezTo>
                <a:cubicBezTo>
                  <a:pt x="512267" y="122058"/>
                  <a:pt x="506639" y="122417"/>
                  <a:pt x="499396" y="122415"/>
                </a:cubicBezTo>
                <a:lnTo>
                  <a:pt x="486461" y="122415"/>
                </a:lnTo>
                <a:cubicBezTo>
                  <a:pt x="479880" y="122521"/>
                  <a:pt x="475440" y="121576"/>
                  <a:pt x="473143" y="119582"/>
                </a:cubicBezTo>
                <a:cubicBezTo>
                  <a:pt x="470845" y="117587"/>
                  <a:pt x="469773" y="113909"/>
                  <a:pt x="469926" y="108547"/>
                </a:cubicBezTo>
                <a:lnTo>
                  <a:pt x="469926" y="61474"/>
                </a:lnTo>
                <a:lnTo>
                  <a:pt x="454990" y="61474"/>
                </a:lnTo>
                <a:cubicBezTo>
                  <a:pt x="454254" y="72242"/>
                  <a:pt x="452141" y="81866"/>
                  <a:pt x="448649" y="90347"/>
                </a:cubicBezTo>
                <a:cubicBezTo>
                  <a:pt x="445157" y="98828"/>
                  <a:pt x="439635" y="106101"/>
                  <a:pt x="432084" y="112167"/>
                </a:cubicBezTo>
                <a:cubicBezTo>
                  <a:pt x="424532" y="118233"/>
                  <a:pt x="414299" y="123027"/>
                  <a:pt x="401384" y="126549"/>
                </a:cubicBezTo>
                <a:lnTo>
                  <a:pt x="400717" y="124949"/>
                </a:lnTo>
                <a:cubicBezTo>
                  <a:pt x="410002" y="119972"/>
                  <a:pt x="417213" y="114309"/>
                  <a:pt x="422349" y="107959"/>
                </a:cubicBezTo>
                <a:cubicBezTo>
                  <a:pt x="427486" y="101610"/>
                  <a:pt x="431111" y="94563"/>
                  <a:pt x="433225" y="86821"/>
                </a:cubicBezTo>
                <a:cubicBezTo>
                  <a:pt x="435338" y="79078"/>
                  <a:pt x="436504" y="70630"/>
                  <a:pt x="436721" y="61474"/>
                </a:cubicBezTo>
                <a:lnTo>
                  <a:pt x="402717" y="61474"/>
                </a:lnTo>
                <a:lnTo>
                  <a:pt x="401650" y="57741"/>
                </a:lnTo>
                <a:lnTo>
                  <a:pt x="455257" y="57741"/>
                </a:lnTo>
                <a:lnTo>
                  <a:pt x="455257" y="31604"/>
                </a:lnTo>
                <a:lnTo>
                  <a:pt x="432988" y="31604"/>
                </a:lnTo>
                <a:cubicBezTo>
                  <a:pt x="426831" y="41339"/>
                  <a:pt x="419541" y="49073"/>
                  <a:pt x="411118" y="54807"/>
                </a:cubicBezTo>
                <a:lnTo>
                  <a:pt x="409518" y="53607"/>
                </a:lnTo>
                <a:cubicBezTo>
                  <a:pt x="413321" y="47417"/>
                  <a:pt x="416749" y="39994"/>
                  <a:pt x="419803" y="31337"/>
                </a:cubicBezTo>
                <a:cubicBezTo>
                  <a:pt x="422856" y="22681"/>
                  <a:pt x="425117" y="13524"/>
                  <a:pt x="426587" y="3867"/>
                </a:cubicBezTo>
                <a:lnTo>
                  <a:pt x="447523" y="9735"/>
                </a:lnTo>
                <a:cubicBezTo>
                  <a:pt x="447320" y="10618"/>
                  <a:pt x="446792" y="11318"/>
                  <a:pt x="445939" y="11835"/>
                </a:cubicBezTo>
                <a:cubicBezTo>
                  <a:pt x="445086" y="12352"/>
                  <a:pt x="443925" y="12585"/>
                  <a:pt x="442455" y="12535"/>
                </a:cubicBezTo>
                <a:cubicBezTo>
                  <a:pt x="441389" y="15274"/>
                  <a:pt x="440255" y="17930"/>
                  <a:pt x="439055" y="20503"/>
                </a:cubicBezTo>
                <a:cubicBezTo>
                  <a:pt x="437855" y="23075"/>
                  <a:pt x="436588" y="25531"/>
                  <a:pt x="435255" y="27870"/>
                </a:cubicBezTo>
                <a:lnTo>
                  <a:pt x="455257" y="27870"/>
                </a:lnTo>
                <a:close/>
                <a:moveTo>
                  <a:pt x="1465783" y="1000"/>
                </a:moveTo>
                <a:lnTo>
                  <a:pt x="1486053" y="3014"/>
                </a:lnTo>
                <a:cubicBezTo>
                  <a:pt x="1486011" y="3913"/>
                  <a:pt x="1485628" y="4718"/>
                  <a:pt x="1484902" y="5430"/>
                </a:cubicBezTo>
                <a:cubicBezTo>
                  <a:pt x="1484177" y="6143"/>
                  <a:pt x="1482961" y="6644"/>
                  <a:pt x="1481252" y="6934"/>
                </a:cubicBezTo>
                <a:cubicBezTo>
                  <a:pt x="1481119" y="14157"/>
                  <a:pt x="1481252" y="21314"/>
                  <a:pt x="1481652" y="28404"/>
                </a:cubicBezTo>
                <a:lnTo>
                  <a:pt x="1501655" y="28404"/>
                </a:lnTo>
                <a:lnTo>
                  <a:pt x="1506455" y="22403"/>
                </a:lnTo>
                <a:cubicBezTo>
                  <a:pt x="1505655" y="22475"/>
                  <a:pt x="1504822" y="22431"/>
                  <a:pt x="1503955" y="22270"/>
                </a:cubicBezTo>
                <a:cubicBezTo>
                  <a:pt x="1503088" y="22108"/>
                  <a:pt x="1502188" y="21797"/>
                  <a:pt x="1501255" y="21336"/>
                </a:cubicBezTo>
                <a:cubicBezTo>
                  <a:pt x="1500077" y="18325"/>
                  <a:pt x="1498199" y="15380"/>
                  <a:pt x="1495621" y="12502"/>
                </a:cubicBezTo>
                <a:cubicBezTo>
                  <a:pt x="1493042" y="9624"/>
                  <a:pt x="1490431" y="7279"/>
                  <a:pt x="1487786" y="5467"/>
                </a:cubicBezTo>
                <a:lnTo>
                  <a:pt x="1488720" y="4401"/>
                </a:lnTo>
                <a:cubicBezTo>
                  <a:pt x="1495775" y="4053"/>
                  <a:pt x="1501148" y="4674"/>
                  <a:pt x="1504840" y="6263"/>
                </a:cubicBezTo>
                <a:cubicBezTo>
                  <a:pt x="1508532" y="7851"/>
                  <a:pt x="1510883" y="9825"/>
                  <a:pt x="1511893" y="12184"/>
                </a:cubicBezTo>
                <a:cubicBezTo>
                  <a:pt x="1512903" y="14543"/>
                  <a:pt x="1512913" y="16705"/>
                  <a:pt x="1511923" y="18669"/>
                </a:cubicBezTo>
                <a:cubicBezTo>
                  <a:pt x="1513514" y="19897"/>
                  <a:pt x="1515665" y="21608"/>
                  <a:pt x="1518373" y="23803"/>
                </a:cubicBezTo>
                <a:cubicBezTo>
                  <a:pt x="1521082" y="25998"/>
                  <a:pt x="1523599" y="28109"/>
                  <a:pt x="1525924" y="30137"/>
                </a:cubicBezTo>
                <a:cubicBezTo>
                  <a:pt x="1525777" y="30804"/>
                  <a:pt x="1525371" y="31304"/>
                  <a:pt x="1524707" y="31637"/>
                </a:cubicBezTo>
                <a:cubicBezTo>
                  <a:pt x="1524044" y="31971"/>
                  <a:pt x="1523204" y="32137"/>
                  <a:pt x="1522190" y="32137"/>
                </a:cubicBezTo>
                <a:lnTo>
                  <a:pt x="1481785" y="32137"/>
                </a:lnTo>
                <a:cubicBezTo>
                  <a:pt x="1482297" y="39302"/>
                  <a:pt x="1483175" y="46275"/>
                  <a:pt x="1484419" y="53057"/>
                </a:cubicBezTo>
                <a:cubicBezTo>
                  <a:pt x="1485664" y="59838"/>
                  <a:pt x="1487408" y="66245"/>
                  <a:pt x="1489653" y="72276"/>
                </a:cubicBezTo>
                <a:cubicBezTo>
                  <a:pt x="1491917" y="67459"/>
                  <a:pt x="1493890" y="62591"/>
                  <a:pt x="1495571" y="57674"/>
                </a:cubicBezTo>
                <a:cubicBezTo>
                  <a:pt x="1497251" y="52757"/>
                  <a:pt x="1498657" y="47889"/>
                  <a:pt x="1499788" y="43072"/>
                </a:cubicBezTo>
                <a:lnTo>
                  <a:pt x="1520590" y="50006"/>
                </a:lnTo>
                <a:cubicBezTo>
                  <a:pt x="1520360" y="50820"/>
                  <a:pt x="1519854" y="51459"/>
                  <a:pt x="1519073" y="51923"/>
                </a:cubicBezTo>
                <a:cubicBezTo>
                  <a:pt x="1518293" y="52387"/>
                  <a:pt x="1517020" y="52593"/>
                  <a:pt x="1515256" y="52540"/>
                </a:cubicBezTo>
                <a:cubicBezTo>
                  <a:pt x="1513139" y="58366"/>
                  <a:pt x="1510572" y="64183"/>
                  <a:pt x="1507555" y="69992"/>
                </a:cubicBezTo>
                <a:cubicBezTo>
                  <a:pt x="1504538" y="75801"/>
                  <a:pt x="1500971" y="81452"/>
                  <a:pt x="1496854" y="86944"/>
                </a:cubicBezTo>
                <a:cubicBezTo>
                  <a:pt x="1500588" y="92812"/>
                  <a:pt x="1505255" y="97879"/>
                  <a:pt x="1510856" y="102146"/>
                </a:cubicBezTo>
                <a:cubicBezTo>
                  <a:pt x="1511822" y="103091"/>
                  <a:pt x="1512623" y="103535"/>
                  <a:pt x="1513256" y="103480"/>
                </a:cubicBezTo>
                <a:cubicBezTo>
                  <a:pt x="1513889" y="103424"/>
                  <a:pt x="1514556" y="102802"/>
                  <a:pt x="1515256" y="101613"/>
                </a:cubicBezTo>
                <a:cubicBezTo>
                  <a:pt x="1516381" y="99835"/>
                  <a:pt x="1517732" y="97423"/>
                  <a:pt x="1519307" y="94379"/>
                </a:cubicBezTo>
                <a:cubicBezTo>
                  <a:pt x="1520882" y="91334"/>
                  <a:pt x="1522332" y="88322"/>
                  <a:pt x="1523657" y="85344"/>
                </a:cubicBezTo>
                <a:lnTo>
                  <a:pt x="1524991" y="85611"/>
                </a:lnTo>
                <a:lnTo>
                  <a:pt x="1521924" y="108147"/>
                </a:lnTo>
                <a:cubicBezTo>
                  <a:pt x="1524299" y="112039"/>
                  <a:pt x="1525716" y="115089"/>
                  <a:pt x="1526174" y="117298"/>
                </a:cubicBezTo>
                <a:cubicBezTo>
                  <a:pt x="1526633" y="119507"/>
                  <a:pt x="1526283" y="121124"/>
                  <a:pt x="1525124" y="122149"/>
                </a:cubicBezTo>
                <a:cubicBezTo>
                  <a:pt x="1523061" y="124034"/>
                  <a:pt x="1520608" y="124857"/>
                  <a:pt x="1517765" y="124618"/>
                </a:cubicBezTo>
                <a:cubicBezTo>
                  <a:pt x="1514922" y="124379"/>
                  <a:pt x="1512064" y="123504"/>
                  <a:pt x="1509191" y="121991"/>
                </a:cubicBezTo>
                <a:cubicBezTo>
                  <a:pt x="1506319" y="120478"/>
                  <a:pt x="1503806" y="118752"/>
                  <a:pt x="1501655" y="116815"/>
                </a:cubicBezTo>
                <a:cubicBezTo>
                  <a:pt x="1498593" y="114209"/>
                  <a:pt x="1495782" y="111420"/>
                  <a:pt x="1493220" y="108447"/>
                </a:cubicBezTo>
                <a:cubicBezTo>
                  <a:pt x="1490659" y="105474"/>
                  <a:pt x="1488314" y="102352"/>
                  <a:pt x="1486186" y="99079"/>
                </a:cubicBezTo>
                <a:cubicBezTo>
                  <a:pt x="1480871" y="104433"/>
                  <a:pt x="1474798" y="109294"/>
                  <a:pt x="1467967" y="113664"/>
                </a:cubicBezTo>
                <a:cubicBezTo>
                  <a:pt x="1461136" y="118034"/>
                  <a:pt x="1453429" y="121796"/>
                  <a:pt x="1444847" y="124949"/>
                </a:cubicBezTo>
                <a:lnTo>
                  <a:pt x="1443914" y="123349"/>
                </a:lnTo>
                <a:cubicBezTo>
                  <a:pt x="1451640" y="118779"/>
                  <a:pt x="1458524" y="113550"/>
                  <a:pt x="1464567" y="107664"/>
                </a:cubicBezTo>
                <a:cubicBezTo>
                  <a:pt x="1470609" y="101777"/>
                  <a:pt x="1475860" y="95448"/>
                  <a:pt x="1480319" y="88678"/>
                </a:cubicBezTo>
                <a:cubicBezTo>
                  <a:pt x="1476421" y="80455"/>
                  <a:pt x="1473415" y="71598"/>
                  <a:pt x="1471301" y="62108"/>
                </a:cubicBezTo>
                <a:cubicBezTo>
                  <a:pt x="1469187" y="52618"/>
                  <a:pt x="1467748" y="42628"/>
                  <a:pt x="1466984" y="32137"/>
                </a:cubicBezTo>
                <a:lnTo>
                  <a:pt x="1429512" y="32137"/>
                </a:lnTo>
                <a:lnTo>
                  <a:pt x="1429512" y="53473"/>
                </a:lnTo>
                <a:lnTo>
                  <a:pt x="1445247" y="53473"/>
                </a:lnTo>
                <a:lnTo>
                  <a:pt x="1452715" y="46006"/>
                </a:lnTo>
                <a:lnTo>
                  <a:pt x="1466184" y="57207"/>
                </a:lnTo>
                <a:cubicBezTo>
                  <a:pt x="1465725" y="57743"/>
                  <a:pt x="1465075" y="58205"/>
                  <a:pt x="1464233" y="58591"/>
                </a:cubicBezTo>
                <a:cubicBezTo>
                  <a:pt x="1463391" y="58977"/>
                  <a:pt x="1462308" y="59271"/>
                  <a:pt x="1460983" y="59474"/>
                </a:cubicBezTo>
                <a:cubicBezTo>
                  <a:pt x="1460736" y="68908"/>
                  <a:pt x="1460326" y="76547"/>
                  <a:pt x="1459753" y="82391"/>
                </a:cubicBezTo>
                <a:cubicBezTo>
                  <a:pt x="1459180" y="88234"/>
                  <a:pt x="1458326" y="92752"/>
                  <a:pt x="1457190" y="95943"/>
                </a:cubicBezTo>
                <a:cubicBezTo>
                  <a:pt x="1456054" y="99134"/>
                  <a:pt x="1454518" y="101469"/>
                  <a:pt x="1452582" y="102946"/>
                </a:cubicBezTo>
                <a:cubicBezTo>
                  <a:pt x="1450798" y="104349"/>
                  <a:pt x="1448731" y="105411"/>
                  <a:pt x="1446381" y="106130"/>
                </a:cubicBezTo>
                <a:cubicBezTo>
                  <a:pt x="1444031" y="106850"/>
                  <a:pt x="1441297" y="107211"/>
                  <a:pt x="1438180" y="107214"/>
                </a:cubicBezTo>
                <a:cubicBezTo>
                  <a:pt x="1438202" y="105069"/>
                  <a:pt x="1438091" y="103157"/>
                  <a:pt x="1437846" y="101479"/>
                </a:cubicBezTo>
                <a:cubicBezTo>
                  <a:pt x="1437602" y="99801"/>
                  <a:pt x="1437091" y="98424"/>
                  <a:pt x="1436313" y="97346"/>
                </a:cubicBezTo>
                <a:cubicBezTo>
                  <a:pt x="1435510" y="96418"/>
                  <a:pt x="1434415" y="95607"/>
                  <a:pt x="1433029" y="94912"/>
                </a:cubicBezTo>
                <a:cubicBezTo>
                  <a:pt x="1431643" y="94217"/>
                  <a:pt x="1429982" y="93606"/>
                  <a:pt x="1428045" y="93078"/>
                </a:cubicBezTo>
                <a:lnTo>
                  <a:pt x="1428045" y="91345"/>
                </a:lnTo>
                <a:cubicBezTo>
                  <a:pt x="1429696" y="91484"/>
                  <a:pt x="1431596" y="91606"/>
                  <a:pt x="1433746" y="91712"/>
                </a:cubicBezTo>
                <a:cubicBezTo>
                  <a:pt x="1435896" y="91817"/>
                  <a:pt x="1437596" y="91873"/>
                  <a:pt x="1438847" y="91878"/>
                </a:cubicBezTo>
                <a:cubicBezTo>
                  <a:pt x="1439763" y="91884"/>
                  <a:pt x="1440497" y="91806"/>
                  <a:pt x="1441047" y="91645"/>
                </a:cubicBezTo>
                <a:cubicBezTo>
                  <a:pt x="1441597" y="91484"/>
                  <a:pt x="1442064" y="91206"/>
                  <a:pt x="1442447" y="90811"/>
                </a:cubicBezTo>
                <a:cubicBezTo>
                  <a:pt x="1443631" y="89820"/>
                  <a:pt x="1444531" y="86636"/>
                  <a:pt x="1445147" y="81260"/>
                </a:cubicBezTo>
                <a:cubicBezTo>
                  <a:pt x="1445764" y="75885"/>
                  <a:pt x="1446198" y="67867"/>
                  <a:pt x="1446448" y="57207"/>
                </a:cubicBezTo>
                <a:lnTo>
                  <a:pt x="1429512" y="57207"/>
                </a:lnTo>
                <a:cubicBezTo>
                  <a:pt x="1429653" y="64435"/>
                  <a:pt x="1429164" y="72219"/>
                  <a:pt x="1428045" y="80558"/>
                </a:cubicBezTo>
                <a:cubicBezTo>
                  <a:pt x="1426927" y="88898"/>
                  <a:pt x="1424334" y="97096"/>
                  <a:pt x="1420266" y="105154"/>
                </a:cubicBezTo>
                <a:cubicBezTo>
                  <a:pt x="1416199" y="113212"/>
                  <a:pt x="1409813" y="120432"/>
                  <a:pt x="1401109" y="126816"/>
                </a:cubicBezTo>
                <a:lnTo>
                  <a:pt x="1399908" y="125616"/>
                </a:lnTo>
                <a:cubicBezTo>
                  <a:pt x="1406092" y="115301"/>
                  <a:pt x="1410026" y="104160"/>
                  <a:pt x="1411710" y="92195"/>
                </a:cubicBezTo>
                <a:cubicBezTo>
                  <a:pt x="1413393" y="80230"/>
                  <a:pt x="1414127" y="68523"/>
                  <a:pt x="1413910" y="57074"/>
                </a:cubicBezTo>
                <a:lnTo>
                  <a:pt x="1413910" y="22003"/>
                </a:lnTo>
                <a:lnTo>
                  <a:pt x="1431912" y="28404"/>
                </a:lnTo>
                <a:lnTo>
                  <a:pt x="1466584" y="28404"/>
                </a:lnTo>
                <a:cubicBezTo>
                  <a:pt x="1466317" y="23941"/>
                  <a:pt x="1466117" y="19432"/>
                  <a:pt x="1465983" y="14877"/>
                </a:cubicBezTo>
                <a:cubicBezTo>
                  <a:pt x="1465850" y="10322"/>
                  <a:pt x="1465783" y="5697"/>
                  <a:pt x="1465783" y="1000"/>
                </a:cubicBezTo>
                <a:close/>
                <a:moveTo>
                  <a:pt x="1199083" y="1000"/>
                </a:moveTo>
                <a:lnTo>
                  <a:pt x="1219353" y="3014"/>
                </a:lnTo>
                <a:cubicBezTo>
                  <a:pt x="1219311" y="3913"/>
                  <a:pt x="1218927" y="4718"/>
                  <a:pt x="1218202" y="5430"/>
                </a:cubicBezTo>
                <a:cubicBezTo>
                  <a:pt x="1217477" y="6143"/>
                  <a:pt x="1216260" y="6644"/>
                  <a:pt x="1214552" y="6934"/>
                </a:cubicBezTo>
                <a:cubicBezTo>
                  <a:pt x="1214419" y="14157"/>
                  <a:pt x="1214552" y="21314"/>
                  <a:pt x="1214952" y="28404"/>
                </a:cubicBezTo>
                <a:lnTo>
                  <a:pt x="1234955" y="28404"/>
                </a:lnTo>
                <a:lnTo>
                  <a:pt x="1239755" y="22403"/>
                </a:lnTo>
                <a:cubicBezTo>
                  <a:pt x="1238955" y="22475"/>
                  <a:pt x="1238122" y="22431"/>
                  <a:pt x="1237255" y="22270"/>
                </a:cubicBezTo>
                <a:cubicBezTo>
                  <a:pt x="1236388" y="22108"/>
                  <a:pt x="1235488" y="21797"/>
                  <a:pt x="1234554" y="21336"/>
                </a:cubicBezTo>
                <a:cubicBezTo>
                  <a:pt x="1233377" y="18325"/>
                  <a:pt x="1231498" y="15380"/>
                  <a:pt x="1228920" y="12502"/>
                </a:cubicBezTo>
                <a:cubicBezTo>
                  <a:pt x="1226342" y="9624"/>
                  <a:pt x="1223731" y="7279"/>
                  <a:pt x="1221086" y="5467"/>
                </a:cubicBezTo>
                <a:lnTo>
                  <a:pt x="1222020" y="4401"/>
                </a:lnTo>
                <a:cubicBezTo>
                  <a:pt x="1229075" y="4053"/>
                  <a:pt x="1234448" y="4674"/>
                  <a:pt x="1238140" y="6263"/>
                </a:cubicBezTo>
                <a:cubicBezTo>
                  <a:pt x="1241832" y="7851"/>
                  <a:pt x="1244183" y="9825"/>
                  <a:pt x="1245193" y="12184"/>
                </a:cubicBezTo>
                <a:cubicBezTo>
                  <a:pt x="1246203" y="14543"/>
                  <a:pt x="1246213" y="16705"/>
                  <a:pt x="1245222" y="18669"/>
                </a:cubicBezTo>
                <a:cubicBezTo>
                  <a:pt x="1246814" y="19897"/>
                  <a:pt x="1248965" y="21608"/>
                  <a:pt x="1251673" y="23803"/>
                </a:cubicBezTo>
                <a:cubicBezTo>
                  <a:pt x="1254382" y="25998"/>
                  <a:pt x="1256899" y="28109"/>
                  <a:pt x="1259224" y="30137"/>
                </a:cubicBezTo>
                <a:cubicBezTo>
                  <a:pt x="1259077" y="30804"/>
                  <a:pt x="1258671" y="31304"/>
                  <a:pt x="1258007" y="31637"/>
                </a:cubicBezTo>
                <a:cubicBezTo>
                  <a:pt x="1257343" y="31971"/>
                  <a:pt x="1256504" y="32137"/>
                  <a:pt x="1255490" y="32137"/>
                </a:cubicBezTo>
                <a:lnTo>
                  <a:pt x="1215085" y="32137"/>
                </a:lnTo>
                <a:cubicBezTo>
                  <a:pt x="1215597" y="39302"/>
                  <a:pt x="1216474" y="46275"/>
                  <a:pt x="1217719" y="53057"/>
                </a:cubicBezTo>
                <a:cubicBezTo>
                  <a:pt x="1218964" y="59838"/>
                  <a:pt x="1220708" y="66245"/>
                  <a:pt x="1222953" y="72276"/>
                </a:cubicBezTo>
                <a:cubicBezTo>
                  <a:pt x="1225217" y="67459"/>
                  <a:pt x="1227190" y="62591"/>
                  <a:pt x="1228870" y="57674"/>
                </a:cubicBezTo>
                <a:cubicBezTo>
                  <a:pt x="1230551" y="52757"/>
                  <a:pt x="1231957" y="47889"/>
                  <a:pt x="1233088" y="43072"/>
                </a:cubicBezTo>
                <a:lnTo>
                  <a:pt x="1253890" y="50006"/>
                </a:lnTo>
                <a:cubicBezTo>
                  <a:pt x="1253660" y="50820"/>
                  <a:pt x="1253154" y="51459"/>
                  <a:pt x="1252373" y="51923"/>
                </a:cubicBezTo>
                <a:cubicBezTo>
                  <a:pt x="1251593" y="52387"/>
                  <a:pt x="1250320" y="52593"/>
                  <a:pt x="1248556" y="52540"/>
                </a:cubicBezTo>
                <a:cubicBezTo>
                  <a:pt x="1246439" y="58366"/>
                  <a:pt x="1243872" y="64183"/>
                  <a:pt x="1240855" y="69992"/>
                </a:cubicBezTo>
                <a:cubicBezTo>
                  <a:pt x="1237838" y="75801"/>
                  <a:pt x="1234271" y="81452"/>
                  <a:pt x="1230154" y="86944"/>
                </a:cubicBezTo>
                <a:cubicBezTo>
                  <a:pt x="1233888" y="92812"/>
                  <a:pt x="1238555" y="97879"/>
                  <a:pt x="1244156" y="102146"/>
                </a:cubicBezTo>
                <a:cubicBezTo>
                  <a:pt x="1245122" y="103091"/>
                  <a:pt x="1245922" y="103535"/>
                  <a:pt x="1246556" y="103480"/>
                </a:cubicBezTo>
                <a:cubicBezTo>
                  <a:pt x="1247189" y="103424"/>
                  <a:pt x="1247856" y="102802"/>
                  <a:pt x="1248556" y="101613"/>
                </a:cubicBezTo>
                <a:cubicBezTo>
                  <a:pt x="1249681" y="99835"/>
                  <a:pt x="1251031" y="97423"/>
                  <a:pt x="1252607" y="94379"/>
                </a:cubicBezTo>
                <a:cubicBezTo>
                  <a:pt x="1254182" y="91334"/>
                  <a:pt x="1255632" y="88322"/>
                  <a:pt x="1256957" y="85344"/>
                </a:cubicBezTo>
                <a:lnTo>
                  <a:pt x="1258291" y="85611"/>
                </a:lnTo>
                <a:lnTo>
                  <a:pt x="1255224" y="108147"/>
                </a:lnTo>
                <a:cubicBezTo>
                  <a:pt x="1257599" y="112039"/>
                  <a:pt x="1259016" y="115089"/>
                  <a:pt x="1259474" y="117298"/>
                </a:cubicBezTo>
                <a:cubicBezTo>
                  <a:pt x="1259933" y="119507"/>
                  <a:pt x="1259583" y="121124"/>
                  <a:pt x="1258424" y="122149"/>
                </a:cubicBezTo>
                <a:cubicBezTo>
                  <a:pt x="1256361" y="124034"/>
                  <a:pt x="1253908" y="124857"/>
                  <a:pt x="1251065" y="124618"/>
                </a:cubicBezTo>
                <a:cubicBezTo>
                  <a:pt x="1248222" y="124379"/>
                  <a:pt x="1245364" y="123504"/>
                  <a:pt x="1242491" y="121991"/>
                </a:cubicBezTo>
                <a:cubicBezTo>
                  <a:pt x="1239618" y="120478"/>
                  <a:pt x="1237106" y="118752"/>
                  <a:pt x="1234955" y="116815"/>
                </a:cubicBezTo>
                <a:cubicBezTo>
                  <a:pt x="1231893" y="114209"/>
                  <a:pt x="1229081" y="111420"/>
                  <a:pt x="1226520" y="108447"/>
                </a:cubicBezTo>
                <a:cubicBezTo>
                  <a:pt x="1223959" y="105474"/>
                  <a:pt x="1221614" y="102352"/>
                  <a:pt x="1219486" y="99079"/>
                </a:cubicBezTo>
                <a:cubicBezTo>
                  <a:pt x="1214171" y="104433"/>
                  <a:pt x="1208098" y="109294"/>
                  <a:pt x="1201267" y="113664"/>
                </a:cubicBezTo>
                <a:cubicBezTo>
                  <a:pt x="1194435" y="118034"/>
                  <a:pt x="1186729" y="121796"/>
                  <a:pt x="1178147" y="124949"/>
                </a:cubicBezTo>
                <a:lnTo>
                  <a:pt x="1177214" y="123349"/>
                </a:lnTo>
                <a:cubicBezTo>
                  <a:pt x="1184940" y="118779"/>
                  <a:pt x="1191824" y="113550"/>
                  <a:pt x="1197867" y="107664"/>
                </a:cubicBezTo>
                <a:cubicBezTo>
                  <a:pt x="1203909" y="101777"/>
                  <a:pt x="1209160" y="95448"/>
                  <a:pt x="1213618" y="88678"/>
                </a:cubicBezTo>
                <a:cubicBezTo>
                  <a:pt x="1209721" y="80455"/>
                  <a:pt x="1206715" y="71598"/>
                  <a:pt x="1204601" y="62108"/>
                </a:cubicBezTo>
                <a:cubicBezTo>
                  <a:pt x="1202487" y="52618"/>
                  <a:pt x="1201047" y="42628"/>
                  <a:pt x="1200284" y="32137"/>
                </a:cubicBezTo>
                <a:lnTo>
                  <a:pt x="1162812" y="32137"/>
                </a:lnTo>
                <a:lnTo>
                  <a:pt x="1162812" y="53473"/>
                </a:lnTo>
                <a:lnTo>
                  <a:pt x="1178547" y="53473"/>
                </a:lnTo>
                <a:lnTo>
                  <a:pt x="1186015" y="46006"/>
                </a:lnTo>
                <a:lnTo>
                  <a:pt x="1199483" y="57207"/>
                </a:lnTo>
                <a:cubicBezTo>
                  <a:pt x="1199025" y="57743"/>
                  <a:pt x="1198375" y="58205"/>
                  <a:pt x="1197533" y="58591"/>
                </a:cubicBezTo>
                <a:cubicBezTo>
                  <a:pt x="1196691" y="58977"/>
                  <a:pt x="1195608" y="59271"/>
                  <a:pt x="1194283" y="59474"/>
                </a:cubicBezTo>
                <a:cubicBezTo>
                  <a:pt x="1194036" y="68908"/>
                  <a:pt x="1193626" y="76547"/>
                  <a:pt x="1193053" y="82391"/>
                </a:cubicBezTo>
                <a:cubicBezTo>
                  <a:pt x="1192480" y="88234"/>
                  <a:pt x="1191626" y="92752"/>
                  <a:pt x="1190490" y="95943"/>
                </a:cubicBezTo>
                <a:cubicBezTo>
                  <a:pt x="1189354" y="99134"/>
                  <a:pt x="1187818" y="101469"/>
                  <a:pt x="1185882" y="102946"/>
                </a:cubicBezTo>
                <a:cubicBezTo>
                  <a:pt x="1184098" y="104349"/>
                  <a:pt x="1182031" y="105411"/>
                  <a:pt x="1179681" y="106130"/>
                </a:cubicBezTo>
                <a:cubicBezTo>
                  <a:pt x="1177331" y="106850"/>
                  <a:pt x="1174597" y="107211"/>
                  <a:pt x="1171480" y="107214"/>
                </a:cubicBezTo>
                <a:cubicBezTo>
                  <a:pt x="1171502" y="105069"/>
                  <a:pt x="1171391" y="103157"/>
                  <a:pt x="1171146" y="101479"/>
                </a:cubicBezTo>
                <a:cubicBezTo>
                  <a:pt x="1170902" y="99801"/>
                  <a:pt x="1170391" y="98424"/>
                  <a:pt x="1169613" y="97346"/>
                </a:cubicBezTo>
                <a:cubicBezTo>
                  <a:pt x="1168810" y="96418"/>
                  <a:pt x="1167716" y="95607"/>
                  <a:pt x="1166329" y="94912"/>
                </a:cubicBezTo>
                <a:cubicBezTo>
                  <a:pt x="1164943" y="94217"/>
                  <a:pt x="1163282" y="93606"/>
                  <a:pt x="1161345" y="93078"/>
                </a:cubicBezTo>
                <a:lnTo>
                  <a:pt x="1161345" y="91345"/>
                </a:lnTo>
                <a:cubicBezTo>
                  <a:pt x="1162996" y="91484"/>
                  <a:pt x="1164896" y="91606"/>
                  <a:pt x="1167046" y="91712"/>
                </a:cubicBezTo>
                <a:cubicBezTo>
                  <a:pt x="1169196" y="91817"/>
                  <a:pt x="1170896" y="91873"/>
                  <a:pt x="1172147" y="91878"/>
                </a:cubicBezTo>
                <a:cubicBezTo>
                  <a:pt x="1173063" y="91884"/>
                  <a:pt x="1173797" y="91806"/>
                  <a:pt x="1174347" y="91645"/>
                </a:cubicBezTo>
                <a:cubicBezTo>
                  <a:pt x="1174897" y="91484"/>
                  <a:pt x="1175364" y="91206"/>
                  <a:pt x="1175747" y="90811"/>
                </a:cubicBezTo>
                <a:cubicBezTo>
                  <a:pt x="1176931" y="89820"/>
                  <a:pt x="1177831" y="86636"/>
                  <a:pt x="1178447" y="81260"/>
                </a:cubicBezTo>
                <a:cubicBezTo>
                  <a:pt x="1179064" y="75885"/>
                  <a:pt x="1179498" y="67867"/>
                  <a:pt x="1179748" y="57207"/>
                </a:cubicBezTo>
                <a:lnTo>
                  <a:pt x="1162812" y="57207"/>
                </a:lnTo>
                <a:cubicBezTo>
                  <a:pt x="1162953" y="64435"/>
                  <a:pt x="1162464" y="72219"/>
                  <a:pt x="1161345" y="80558"/>
                </a:cubicBezTo>
                <a:cubicBezTo>
                  <a:pt x="1160227" y="88898"/>
                  <a:pt x="1157634" y="97096"/>
                  <a:pt x="1153566" y="105154"/>
                </a:cubicBezTo>
                <a:cubicBezTo>
                  <a:pt x="1149499" y="113212"/>
                  <a:pt x="1143113" y="120432"/>
                  <a:pt x="1134409" y="126816"/>
                </a:cubicBezTo>
                <a:lnTo>
                  <a:pt x="1133208" y="125616"/>
                </a:lnTo>
                <a:cubicBezTo>
                  <a:pt x="1139392" y="115301"/>
                  <a:pt x="1143326" y="104160"/>
                  <a:pt x="1145010" y="92195"/>
                </a:cubicBezTo>
                <a:cubicBezTo>
                  <a:pt x="1146693" y="80230"/>
                  <a:pt x="1147427" y="68523"/>
                  <a:pt x="1147210" y="57074"/>
                </a:cubicBezTo>
                <a:lnTo>
                  <a:pt x="1147210" y="22003"/>
                </a:lnTo>
                <a:lnTo>
                  <a:pt x="1165212" y="28404"/>
                </a:lnTo>
                <a:lnTo>
                  <a:pt x="1199883" y="28404"/>
                </a:lnTo>
                <a:cubicBezTo>
                  <a:pt x="1199617" y="23941"/>
                  <a:pt x="1199417" y="19432"/>
                  <a:pt x="1199283" y="14877"/>
                </a:cubicBezTo>
                <a:cubicBezTo>
                  <a:pt x="1199150" y="10322"/>
                  <a:pt x="1199083" y="5697"/>
                  <a:pt x="1199083" y="1000"/>
                </a:cubicBezTo>
                <a:close/>
                <a:moveTo>
                  <a:pt x="30004" y="934"/>
                </a:moveTo>
                <a:lnTo>
                  <a:pt x="50540" y="7868"/>
                </a:lnTo>
                <a:cubicBezTo>
                  <a:pt x="50281" y="8746"/>
                  <a:pt x="49731" y="9424"/>
                  <a:pt x="48890" y="9901"/>
                </a:cubicBezTo>
                <a:cubicBezTo>
                  <a:pt x="48048" y="10379"/>
                  <a:pt x="46864" y="10590"/>
                  <a:pt x="45339" y="10535"/>
                </a:cubicBezTo>
                <a:cubicBezTo>
                  <a:pt x="43408" y="15341"/>
                  <a:pt x="41336" y="19964"/>
                  <a:pt x="39122" y="24403"/>
                </a:cubicBezTo>
                <a:cubicBezTo>
                  <a:pt x="36907" y="28843"/>
                  <a:pt x="34535" y="33065"/>
                  <a:pt x="32004" y="37071"/>
                </a:cubicBezTo>
                <a:lnTo>
                  <a:pt x="39472" y="39872"/>
                </a:lnTo>
                <a:cubicBezTo>
                  <a:pt x="39219" y="40536"/>
                  <a:pt x="38758" y="41075"/>
                  <a:pt x="38088" y="41489"/>
                </a:cubicBezTo>
                <a:cubicBezTo>
                  <a:pt x="37419" y="41903"/>
                  <a:pt x="36457" y="42208"/>
                  <a:pt x="35204" y="42405"/>
                </a:cubicBezTo>
                <a:lnTo>
                  <a:pt x="35204" y="121615"/>
                </a:lnTo>
                <a:cubicBezTo>
                  <a:pt x="34999" y="122265"/>
                  <a:pt x="33677" y="123132"/>
                  <a:pt x="31237" y="124216"/>
                </a:cubicBezTo>
                <a:cubicBezTo>
                  <a:pt x="28798" y="125299"/>
                  <a:pt x="26076" y="125899"/>
                  <a:pt x="23070" y="126016"/>
                </a:cubicBezTo>
                <a:lnTo>
                  <a:pt x="20136" y="126016"/>
                </a:lnTo>
                <a:lnTo>
                  <a:pt x="20136" y="53340"/>
                </a:lnTo>
                <a:cubicBezTo>
                  <a:pt x="17263" y="56677"/>
                  <a:pt x="14274" y="59805"/>
                  <a:pt x="11168" y="62725"/>
                </a:cubicBezTo>
                <a:cubicBezTo>
                  <a:pt x="8062" y="65644"/>
                  <a:pt x="4873" y="68339"/>
                  <a:pt x="1600" y="70809"/>
                </a:cubicBezTo>
                <a:lnTo>
                  <a:pt x="0" y="69609"/>
                </a:lnTo>
                <a:cubicBezTo>
                  <a:pt x="6001" y="61205"/>
                  <a:pt x="11702" y="50976"/>
                  <a:pt x="17102" y="38922"/>
                </a:cubicBezTo>
                <a:cubicBezTo>
                  <a:pt x="22503" y="26867"/>
                  <a:pt x="26803" y="14205"/>
                  <a:pt x="30004" y="934"/>
                </a:cubicBezTo>
                <a:close/>
                <a:moveTo>
                  <a:pt x="62941" y="867"/>
                </a:moveTo>
                <a:lnTo>
                  <a:pt x="84277" y="2881"/>
                </a:lnTo>
                <a:cubicBezTo>
                  <a:pt x="84097" y="3960"/>
                  <a:pt x="83624" y="4811"/>
                  <a:pt x="82860" y="5434"/>
                </a:cubicBezTo>
                <a:cubicBezTo>
                  <a:pt x="82097" y="6056"/>
                  <a:pt x="80924" y="6468"/>
                  <a:pt x="79343" y="6668"/>
                </a:cubicBezTo>
                <a:cubicBezTo>
                  <a:pt x="79285" y="12396"/>
                  <a:pt x="79235" y="17941"/>
                  <a:pt x="79193" y="23303"/>
                </a:cubicBezTo>
                <a:cubicBezTo>
                  <a:pt x="79152" y="28665"/>
                  <a:pt x="79068" y="33877"/>
                  <a:pt x="78943" y="38938"/>
                </a:cubicBezTo>
                <a:lnTo>
                  <a:pt x="102280" y="38938"/>
                </a:lnTo>
                <a:lnTo>
                  <a:pt x="110681" y="27870"/>
                </a:lnTo>
                <a:cubicBezTo>
                  <a:pt x="110762" y="27930"/>
                  <a:pt x="111651" y="28640"/>
                  <a:pt x="113350" y="29999"/>
                </a:cubicBezTo>
                <a:cubicBezTo>
                  <a:pt x="115049" y="31358"/>
                  <a:pt x="117070" y="33006"/>
                  <a:pt x="119413" y="34943"/>
                </a:cubicBezTo>
                <a:cubicBezTo>
                  <a:pt x="121756" y="36880"/>
                  <a:pt x="123935" y="38745"/>
                  <a:pt x="125949" y="40539"/>
                </a:cubicBezTo>
                <a:cubicBezTo>
                  <a:pt x="125744" y="41269"/>
                  <a:pt x="125321" y="41808"/>
                  <a:pt x="124681" y="42155"/>
                </a:cubicBezTo>
                <a:cubicBezTo>
                  <a:pt x="124040" y="42503"/>
                  <a:pt x="123214" y="42675"/>
                  <a:pt x="122202" y="42672"/>
                </a:cubicBezTo>
                <a:lnTo>
                  <a:pt x="94945" y="42672"/>
                </a:lnTo>
                <a:lnTo>
                  <a:pt x="94945" y="44806"/>
                </a:lnTo>
                <a:lnTo>
                  <a:pt x="94945" y="104680"/>
                </a:lnTo>
                <a:cubicBezTo>
                  <a:pt x="94901" y="105736"/>
                  <a:pt x="95123" y="106491"/>
                  <a:pt x="95612" y="106947"/>
                </a:cubicBezTo>
                <a:cubicBezTo>
                  <a:pt x="96101" y="107402"/>
                  <a:pt x="97123" y="107625"/>
                  <a:pt x="98679" y="107614"/>
                </a:cubicBezTo>
                <a:lnTo>
                  <a:pt x="105880" y="107614"/>
                </a:lnTo>
                <a:cubicBezTo>
                  <a:pt x="107291" y="107616"/>
                  <a:pt x="108569" y="107611"/>
                  <a:pt x="109714" y="107597"/>
                </a:cubicBezTo>
                <a:cubicBezTo>
                  <a:pt x="110858" y="107583"/>
                  <a:pt x="111803" y="107544"/>
                  <a:pt x="112548" y="107480"/>
                </a:cubicBezTo>
                <a:cubicBezTo>
                  <a:pt x="113142" y="107436"/>
                  <a:pt x="113653" y="107291"/>
                  <a:pt x="114081" y="107047"/>
                </a:cubicBezTo>
                <a:cubicBezTo>
                  <a:pt x="114509" y="106802"/>
                  <a:pt x="114887" y="106325"/>
                  <a:pt x="115215" y="105613"/>
                </a:cubicBezTo>
                <a:cubicBezTo>
                  <a:pt x="115898" y="104291"/>
                  <a:pt x="116731" y="101868"/>
                  <a:pt x="117715" y="98346"/>
                </a:cubicBezTo>
                <a:cubicBezTo>
                  <a:pt x="118698" y="94823"/>
                  <a:pt x="119732" y="90934"/>
                  <a:pt x="120815" y="86678"/>
                </a:cubicBezTo>
                <a:lnTo>
                  <a:pt x="122341" y="86678"/>
                </a:lnTo>
                <a:lnTo>
                  <a:pt x="122749" y="106680"/>
                </a:lnTo>
                <a:cubicBezTo>
                  <a:pt x="124635" y="107464"/>
                  <a:pt x="125897" y="108364"/>
                  <a:pt x="126533" y="109380"/>
                </a:cubicBezTo>
                <a:cubicBezTo>
                  <a:pt x="127169" y="110397"/>
                  <a:pt x="127463" y="111631"/>
                  <a:pt x="127416" y="113081"/>
                </a:cubicBezTo>
                <a:cubicBezTo>
                  <a:pt x="127578" y="116015"/>
                  <a:pt x="125985" y="118215"/>
                  <a:pt x="122637" y="119682"/>
                </a:cubicBezTo>
                <a:cubicBezTo>
                  <a:pt x="119290" y="121149"/>
                  <a:pt x="113215" y="121882"/>
                  <a:pt x="104413" y="121882"/>
                </a:cubicBezTo>
                <a:lnTo>
                  <a:pt x="94545" y="121882"/>
                </a:lnTo>
                <a:cubicBezTo>
                  <a:pt x="88695" y="121971"/>
                  <a:pt x="84794" y="121060"/>
                  <a:pt x="82844" y="119148"/>
                </a:cubicBezTo>
                <a:cubicBezTo>
                  <a:pt x="80894" y="117237"/>
                  <a:pt x="79993" y="113792"/>
                  <a:pt x="80143" y="108814"/>
                </a:cubicBezTo>
                <a:lnTo>
                  <a:pt x="80143" y="42672"/>
                </a:lnTo>
                <a:lnTo>
                  <a:pt x="78810" y="42672"/>
                </a:lnTo>
                <a:cubicBezTo>
                  <a:pt x="78505" y="54807"/>
                  <a:pt x="77219" y="66008"/>
                  <a:pt x="74953" y="76276"/>
                </a:cubicBezTo>
                <a:cubicBezTo>
                  <a:pt x="72687" y="86544"/>
                  <a:pt x="68605" y="95879"/>
                  <a:pt x="62709" y="104280"/>
                </a:cubicBezTo>
                <a:cubicBezTo>
                  <a:pt x="56813" y="112681"/>
                  <a:pt x="48267" y="120148"/>
                  <a:pt x="37071" y="126683"/>
                </a:cubicBezTo>
                <a:lnTo>
                  <a:pt x="35605" y="124682"/>
                </a:lnTo>
                <a:cubicBezTo>
                  <a:pt x="42896" y="117494"/>
                  <a:pt x="48479" y="109705"/>
                  <a:pt x="52352" y="101316"/>
                </a:cubicBezTo>
                <a:cubicBezTo>
                  <a:pt x="56226" y="92928"/>
                  <a:pt x="58914" y="83865"/>
                  <a:pt x="60418" y="74128"/>
                </a:cubicBezTo>
                <a:cubicBezTo>
                  <a:pt x="61921" y="64391"/>
                  <a:pt x="62762" y="53906"/>
                  <a:pt x="62941" y="42672"/>
                </a:cubicBezTo>
                <a:lnTo>
                  <a:pt x="42139" y="42672"/>
                </a:lnTo>
                <a:lnTo>
                  <a:pt x="41072" y="38938"/>
                </a:lnTo>
                <a:lnTo>
                  <a:pt x="62941" y="38938"/>
                </a:lnTo>
                <a:cubicBezTo>
                  <a:pt x="63000" y="33014"/>
                  <a:pt x="63016" y="26894"/>
                  <a:pt x="62991" y="20578"/>
                </a:cubicBezTo>
                <a:cubicBezTo>
                  <a:pt x="62966" y="14262"/>
                  <a:pt x="62950" y="7691"/>
                  <a:pt x="62941" y="867"/>
                </a:cubicBezTo>
                <a:close/>
                <a:moveTo>
                  <a:pt x="856012" y="734"/>
                </a:moveTo>
                <a:lnTo>
                  <a:pt x="874681" y="2480"/>
                </a:lnTo>
                <a:cubicBezTo>
                  <a:pt x="874581" y="3363"/>
                  <a:pt x="874214" y="4102"/>
                  <a:pt x="873581" y="4698"/>
                </a:cubicBezTo>
                <a:cubicBezTo>
                  <a:pt x="872947" y="5293"/>
                  <a:pt x="871847" y="5727"/>
                  <a:pt x="870280" y="6001"/>
                </a:cubicBezTo>
                <a:lnTo>
                  <a:pt x="870280" y="22136"/>
                </a:lnTo>
                <a:lnTo>
                  <a:pt x="872147" y="22136"/>
                </a:lnTo>
                <a:lnTo>
                  <a:pt x="879081" y="12535"/>
                </a:lnTo>
                <a:cubicBezTo>
                  <a:pt x="879301" y="12688"/>
                  <a:pt x="880762" y="13882"/>
                  <a:pt x="883465" y="16119"/>
                </a:cubicBezTo>
                <a:cubicBezTo>
                  <a:pt x="886168" y="18355"/>
                  <a:pt x="888797" y="20717"/>
                  <a:pt x="891350" y="23203"/>
                </a:cubicBezTo>
                <a:lnTo>
                  <a:pt x="890950" y="21736"/>
                </a:lnTo>
                <a:lnTo>
                  <a:pt x="910152" y="21736"/>
                </a:lnTo>
                <a:lnTo>
                  <a:pt x="910152" y="1000"/>
                </a:lnTo>
                <a:lnTo>
                  <a:pt x="929888" y="2746"/>
                </a:lnTo>
                <a:cubicBezTo>
                  <a:pt x="929791" y="3699"/>
                  <a:pt x="929385" y="4499"/>
                  <a:pt x="928671" y="5148"/>
                </a:cubicBezTo>
                <a:cubicBezTo>
                  <a:pt x="927957" y="5796"/>
                  <a:pt x="926718" y="6258"/>
                  <a:pt x="924954" y="6534"/>
                </a:cubicBezTo>
                <a:lnTo>
                  <a:pt x="924954" y="21736"/>
                </a:lnTo>
                <a:lnTo>
                  <a:pt x="932155" y="21736"/>
                </a:lnTo>
                <a:lnTo>
                  <a:pt x="939622" y="12002"/>
                </a:lnTo>
                <a:cubicBezTo>
                  <a:pt x="939694" y="12054"/>
                  <a:pt x="940469" y="12690"/>
                  <a:pt x="941949" y="13908"/>
                </a:cubicBezTo>
                <a:cubicBezTo>
                  <a:pt x="943428" y="15126"/>
                  <a:pt x="945181" y="16611"/>
                  <a:pt x="947209" y="18363"/>
                </a:cubicBezTo>
                <a:cubicBezTo>
                  <a:pt x="949236" y="20115"/>
                  <a:pt x="951108" y="21817"/>
                  <a:pt x="952824" y="23470"/>
                </a:cubicBezTo>
                <a:cubicBezTo>
                  <a:pt x="952674" y="24200"/>
                  <a:pt x="952274" y="24739"/>
                  <a:pt x="951624" y="25087"/>
                </a:cubicBezTo>
                <a:cubicBezTo>
                  <a:pt x="950974" y="25434"/>
                  <a:pt x="950174" y="25606"/>
                  <a:pt x="949224" y="25603"/>
                </a:cubicBezTo>
                <a:lnTo>
                  <a:pt x="927621" y="25603"/>
                </a:lnTo>
                <a:cubicBezTo>
                  <a:pt x="930852" y="31179"/>
                  <a:pt x="934958" y="35996"/>
                  <a:pt x="939939" y="40055"/>
                </a:cubicBezTo>
                <a:cubicBezTo>
                  <a:pt x="944920" y="44114"/>
                  <a:pt x="950193" y="47164"/>
                  <a:pt x="955758" y="49206"/>
                </a:cubicBezTo>
                <a:lnTo>
                  <a:pt x="955491" y="50673"/>
                </a:lnTo>
                <a:cubicBezTo>
                  <a:pt x="952810" y="51345"/>
                  <a:pt x="950538" y="52801"/>
                  <a:pt x="948673" y="55040"/>
                </a:cubicBezTo>
                <a:cubicBezTo>
                  <a:pt x="946809" y="57279"/>
                  <a:pt x="945437" y="60269"/>
                  <a:pt x="944556" y="64008"/>
                </a:cubicBezTo>
                <a:cubicBezTo>
                  <a:pt x="939781" y="59808"/>
                  <a:pt x="935797" y="54607"/>
                  <a:pt x="932605" y="48406"/>
                </a:cubicBezTo>
                <a:cubicBezTo>
                  <a:pt x="929413" y="42205"/>
                  <a:pt x="926862" y="35004"/>
                  <a:pt x="924954" y="26803"/>
                </a:cubicBezTo>
                <a:lnTo>
                  <a:pt x="924954" y="62675"/>
                </a:lnTo>
                <a:cubicBezTo>
                  <a:pt x="924798" y="63425"/>
                  <a:pt x="923476" y="64258"/>
                  <a:pt x="920987" y="65175"/>
                </a:cubicBezTo>
                <a:cubicBezTo>
                  <a:pt x="918497" y="66092"/>
                  <a:pt x="915775" y="66592"/>
                  <a:pt x="912819" y="66675"/>
                </a:cubicBezTo>
                <a:lnTo>
                  <a:pt x="910152" y="66675"/>
                </a:lnTo>
                <a:lnTo>
                  <a:pt x="910152" y="43472"/>
                </a:lnTo>
                <a:cubicBezTo>
                  <a:pt x="903084" y="50562"/>
                  <a:pt x="894283" y="56518"/>
                  <a:pt x="883749" y="61341"/>
                </a:cubicBezTo>
                <a:lnTo>
                  <a:pt x="882682" y="59474"/>
                </a:lnTo>
                <a:cubicBezTo>
                  <a:pt x="888210" y="55096"/>
                  <a:pt x="892889" y="50017"/>
                  <a:pt x="896717" y="44239"/>
                </a:cubicBezTo>
                <a:cubicBezTo>
                  <a:pt x="900545" y="38460"/>
                  <a:pt x="903557" y="32249"/>
                  <a:pt x="905751" y="25603"/>
                </a:cubicBezTo>
                <a:lnTo>
                  <a:pt x="892016" y="25603"/>
                </a:lnTo>
                <a:lnTo>
                  <a:pt x="891616" y="24403"/>
                </a:lnTo>
                <a:cubicBezTo>
                  <a:pt x="891402" y="24873"/>
                  <a:pt x="890997" y="25234"/>
                  <a:pt x="890400" y="25487"/>
                </a:cubicBezTo>
                <a:cubicBezTo>
                  <a:pt x="889802" y="25739"/>
                  <a:pt x="889097" y="25867"/>
                  <a:pt x="888283" y="25870"/>
                </a:cubicBezTo>
                <a:lnTo>
                  <a:pt x="870280" y="25870"/>
                </a:lnTo>
                <a:lnTo>
                  <a:pt x="870280" y="31204"/>
                </a:lnTo>
                <a:cubicBezTo>
                  <a:pt x="877747" y="32266"/>
                  <a:pt x="882983" y="34117"/>
                  <a:pt x="885989" y="36757"/>
                </a:cubicBezTo>
                <a:cubicBezTo>
                  <a:pt x="888994" y="39396"/>
                  <a:pt x="890376" y="42052"/>
                  <a:pt x="890133" y="44722"/>
                </a:cubicBezTo>
                <a:cubicBezTo>
                  <a:pt x="889890" y="47393"/>
                  <a:pt x="888630" y="49307"/>
                  <a:pt x="886351" y="50463"/>
                </a:cubicBezTo>
                <a:cubicBezTo>
                  <a:pt x="884073" y="51619"/>
                  <a:pt x="881383" y="51244"/>
                  <a:pt x="878281" y="49340"/>
                </a:cubicBezTo>
                <a:cubicBezTo>
                  <a:pt x="877773" y="46828"/>
                  <a:pt x="876789" y="44283"/>
                  <a:pt x="875331" y="41705"/>
                </a:cubicBezTo>
                <a:cubicBezTo>
                  <a:pt x="873872" y="39127"/>
                  <a:pt x="872189" y="36782"/>
                  <a:pt x="870280" y="34671"/>
                </a:cubicBezTo>
                <a:lnTo>
                  <a:pt x="870280" y="62808"/>
                </a:lnTo>
                <a:cubicBezTo>
                  <a:pt x="870133" y="63558"/>
                  <a:pt x="868861" y="64391"/>
                  <a:pt x="866463" y="65308"/>
                </a:cubicBezTo>
                <a:cubicBezTo>
                  <a:pt x="864066" y="66225"/>
                  <a:pt x="861426" y="66725"/>
                  <a:pt x="858546" y="66808"/>
                </a:cubicBezTo>
                <a:lnTo>
                  <a:pt x="856012" y="66808"/>
                </a:lnTo>
                <a:lnTo>
                  <a:pt x="856012" y="44406"/>
                </a:lnTo>
                <a:cubicBezTo>
                  <a:pt x="852731" y="48406"/>
                  <a:pt x="848992" y="52140"/>
                  <a:pt x="844794" y="55607"/>
                </a:cubicBezTo>
                <a:cubicBezTo>
                  <a:pt x="840596" y="59074"/>
                  <a:pt x="836023" y="62275"/>
                  <a:pt x="831075" y="65208"/>
                </a:cubicBezTo>
                <a:lnTo>
                  <a:pt x="829609" y="63341"/>
                </a:lnTo>
                <a:cubicBezTo>
                  <a:pt x="834618" y="58338"/>
                  <a:pt x="838901" y="52609"/>
                  <a:pt x="842460" y="46156"/>
                </a:cubicBezTo>
                <a:cubicBezTo>
                  <a:pt x="846019" y="39702"/>
                  <a:pt x="848803" y="32940"/>
                  <a:pt x="850811" y="25870"/>
                </a:cubicBezTo>
                <a:lnTo>
                  <a:pt x="833476" y="25870"/>
                </a:lnTo>
                <a:lnTo>
                  <a:pt x="832409" y="22136"/>
                </a:lnTo>
                <a:lnTo>
                  <a:pt x="856012" y="22136"/>
                </a:lnTo>
                <a:close/>
                <a:moveTo>
                  <a:pt x="987362" y="534"/>
                </a:moveTo>
                <a:lnTo>
                  <a:pt x="1006831" y="2534"/>
                </a:lnTo>
                <a:cubicBezTo>
                  <a:pt x="1006675" y="3339"/>
                  <a:pt x="1006286" y="4028"/>
                  <a:pt x="1005664" y="4601"/>
                </a:cubicBezTo>
                <a:cubicBezTo>
                  <a:pt x="1005042" y="5173"/>
                  <a:pt x="1003919" y="5595"/>
                  <a:pt x="1002297" y="5868"/>
                </a:cubicBezTo>
                <a:lnTo>
                  <a:pt x="1002297" y="23470"/>
                </a:lnTo>
                <a:lnTo>
                  <a:pt x="1004830" y="23470"/>
                </a:lnTo>
                <a:lnTo>
                  <a:pt x="1012031" y="12802"/>
                </a:lnTo>
                <a:cubicBezTo>
                  <a:pt x="1012105" y="12862"/>
                  <a:pt x="1012892" y="13557"/>
                  <a:pt x="1014392" y="14886"/>
                </a:cubicBezTo>
                <a:cubicBezTo>
                  <a:pt x="1015893" y="16215"/>
                  <a:pt x="1017667" y="17819"/>
                  <a:pt x="1019716" y="19696"/>
                </a:cubicBezTo>
                <a:cubicBezTo>
                  <a:pt x="1021765" y="21574"/>
                  <a:pt x="1023648" y="23365"/>
                  <a:pt x="1025366" y="25070"/>
                </a:cubicBezTo>
                <a:cubicBezTo>
                  <a:pt x="1025158" y="25801"/>
                  <a:pt x="1024741" y="26340"/>
                  <a:pt x="1024116" y="26687"/>
                </a:cubicBezTo>
                <a:cubicBezTo>
                  <a:pt x="1023491" y="27034"/>
                  <a:pt x="1022708" y="27206"/>
                  <a:pt x="1021766" y="27204"/>
                </a:cubicBezTo>
                <a:lnTo>
                  <a:pt x="1002297" y="27204"/>
                </a:lnTo>
                <a:lnTo>
                  <a:pt x="1002297" y="37206"/>
                </a:lnTo>
                <a:cubicBezTo>
                  <a:pt x="1010214" y="39237"/>
                  <a:pt x="1015690" y="41901"/>
                  <a:pt x="1018726" y="45199"/>
                </a:cubicBezTo>
                <a:cubicBezTo>
                  <a:pt x="1021761" y="48497"/>
                  <a:pt x="1023058" y="51645"/>
                  <a:pt x="1022616" y="54643"/>
                </a:cubicBezTo>
                <a:cubicBezTo>
                  <a:pt x="1022174" y="57641"/>
                  <a:pt x="1020695" y="59705"/>
                  <a:pt x="1018180" y="60836"/>
                </a:cubicBezTo>
                <a:cubicBezTo>
                  <a:pt x="1015665" y="61967"/>
                  <a:pt x="1012815" y="61381"/>
                  <a:pt x="1009631" y="59077"/>
                </a:cubicBezTo>
                <a:cubicBezTo>
                  <a:pt x="1009325" y="55902"/>
                  <a:pt x="1008503" y="52751"/>
                  <a:pt x="1007164" y="49625"/>
                </a:cubicBezTo>
                <a:cubicBezTo>
                  <a:pt x="1005825" y="46499"/>
                  <a:pt x="1004203" y="43649"/>
                  <a:pt x="1002297" y="41073"/>
                </a:cubicBezTo>
                <a:lnTo>
                  <a:pt x="1002297" y="77081"/>
                </a:lnTo>
                <a:cubicBezTo>
                  <a:pt x="1002141" y="77912"/>
                  <a:pt x="1000819" y="78851"/>
                  <a:pt x="998330" y="79899"/>
                </a:cubicBezTo>
                <a:cubicBezTo>
                  <a:pt x="995840" y="80946"/>
                  <a:pt x="993118" y="81519"/>
                  <a:pt x="990162" y="81616"/>
                </a:cubicBezTo>
                <a:lnTo>
                  <a:pt x="987362" y="81616"/>
                </a:lnTo>
                <a:lnTo>
                  <a:pt x="987362" y="53209"/>
                </a:lnTo>
                <a:cubicBezTo>
                  <a:pt x="984217" y="57682"/>
                  <a:pt x="980639" y="61872"/>
                  <a:pt x="976627" y="65779"/>
                </a:cubicBezTo>
                <a:cubicBezTo>
                  <a:pt x="972615" y="69685"/>
                  <a:pt x="968237" y="73275"/>
                  <a:pt x="963492" y="76548"/>
                </a:cubicBezTo>
                <a:lnTo>
                  <a:pt x="962025" y="74948"/>
                </a:lnTo>
                <a:cubicBezTo>
                  <a:pt x="967162" y="68557"/>
                  <a:pt x="971490" y="61200"/>
                  <a:pt x="975010" y="52876"/>
                </a:cubicBezTo>
                <a:cubicBezTo>
                  <a:pt x="978530" y="44552"/>
                  <a:pt x="981225" y="35994"/>
                  <a:pt x="983094" y="27204"/>
                </a:cubicBezTo>
                <a:lnTo>
                  <a:pt x="965092" y="27204"/>
                </a:lnTo>
                <a:lnTo>
                  <a:pt x="964025" y="23470"/>
                </a:lnTo>
                <a:lnTo>
                  <a:pt x="987362" y="23470"/>
                </a:lnTo>
                <a:close/>
                <a:moveTo>
                  <a:pt x="227762" y="400"/>
                </a:moveTo>
                <a:lnTo>
                  <a:pt x="241897" y="14802"/>
                </a:lnTo>
                <a:cubicBezTo>
                  <a:pt x="241152" y="15477"/>
                  <a:pt x="240041" y="15794"/>
                  <a:pt x="238563" y="15752"/>
                </a:cubicBezTo>
                <a:cubicBezTo>
                  <a:pt x="237085" y="15710"/>
                  <a:pt x="235307" y="15260"/>
                  <a:pt x="233229" y="14402"/>
                </a:cubicBezTo>
                <a:cubicBezTo>
                  <a:pt x="229084" y="15002"/>
                  <a:pt x="224606" y="15569"/>
                  <a:pt x="219794" y="16102"/>
                </a:cubicBezTo>
                <a:cubicBezTo>
                  <a:pt x="214983" y="16636"/>
                  <a:pt x="209904" y="17136"/>
                  <a:pt x="204559" y="17602"/>
                </a:cubicBezTo>
                <a:lnTo>
                  <a:pt x="204559" y="31071"/>
                </a:lnTo>
                <a:lnTo>
                  <a:pt x="234163" y="31071"/>
                </a:lnTo>
                <a:lnTo>
                  <a:pt x="242430" y="20803"/>
                </a:lnTo>
                <a:cubicBezTo>
                  <a:pt x="242510" y="20858"/>
                  <a:pt x="243388" y="21518"/>
                  <a:pt x="245063" y="22783"/>
                </a:cubicBezTo>
                <a:cubicBezTo>
                  <a:pt x="246738" y="24048"/>
                  <a:pt x="248732" y="25588"/>
                  <a:pt x="251044" y="27401"/>
                </a:cubicBezTo>
                <a:cubicBezTo>
                  <a:pt x="253356" y="29214"/>
                  <a:pt x="255508" y="30971"/>
                  <a:pt x="257499" y="32671"/>
                </a:cubicBezTo>
                <a:cubicBezTo>
                  <a:pt x="257352" y="33402"/>
                  <a:pt x="256946" y="33940"/>
                  <a:pt x="256282" y="34288"/>
                </a:cubicBezTo>
                <a:cubicBezTo>
                  <a:pt x="255618" y="34635"/>
                  <a:pt x="254779" y="34807"/>
                  <a:pt x="253765" y="34804"/>
                </a:cubicBezTo>
                <a:lnTo>
                  <a:pt x="209760" y="34804"/>
                </a:lnTo>
                <a:cubicBezTo>
                  <a:pt x="213699" y="38188"/>
                  <a:pt x="218444" y="41171"/>
                  <a:pt x="223994" y="43754"/>
                </a:cubicBezTo>
                <a:cubicBezTo>
                  <a:pt x="229543" y="46337"/>
                  <a:pt x="235463" y="48490"/>
                  <a:pt x="241754" y="50214"/>
                </a:cubicBezTo>
                <a:cubicBezTo>
                  <a:pt x="248044" y="51937"/>
                  <a:pt x="254271" y="53202"/>
                  <a:pt x="260433" y="54007"/>
                </a:cubicBezTo>
                <a:lnTo>
                  <a:pt x="260299" y="55474"/>
                </a:lnTo>
                <a:cubicBezTo>
                  <a:pt x="257343" y="56299"/>
                  <a:pt x="254854" y="57916"/>
                  <a:pt x="252832" y="60324"/>
                </a:cubicBezTo>
                <a:cubicBezTo>
                  <a:pt x="250809" y="62733"/>
                  <a:pt x="249387" y="65783"/>
                  <a:pt x="248565" y="69475"/>
                </a:cubicBezTo>
                <a:cubicBezTo>
                  <a:pt x="238944" y="66206"/>
                  <a:pt x="230548" y="61677"/>
                  <a:pt x="223378" y="55890"/>
                </a:cubicBezTo>
                <a:cubicBezTo>
                  <a:pt x="216208" y="50104"/>
                  <a:pt x="210379" y="43075"/>
                  <a:pt x="205893" y="34804"/>
                </a:cubicBezTo>
                <a:lnTo>
                  <a:pt x="204559" y="34804"/>
                </a:lnTo>
                <a:lnTo>
                  <a:pt x="204559" y="61208"/>
                </a:lnTo>
                <a:cubicBezTo>
                  <a:pt x="204462" y="61638"/>
                  <a:pt x="203289" y="62277"/>
                  <a:pt x="201042" y="63125"/>
                </a:cubicBezTo>
                <a:cubicBezTo>
                  <a:pt x="198795" y="63972"/>
                  <a:pt x="195655" y="64444"/>
                  <a:pt x="191624" y="64542"/>
                </a:cubicBezTo>
                <a:lnTo>
                  <a:pt x="188824" y="64542"/>
                </a:lnTo>
                <a:lnTo>
                  <a:pt x="188824" y="43739"/>
                </a:lnTo>
                <a:cubicBezTo>
                  <a:pt x="182103" y="50020"/>
                  <a:pt x="174141" y="55560"/>
                  <a:pt x="164937" y="60358"/>
                </a:cubicBezTo>
                <a:cubicBezTo>
                  <a:pt x="155733" y="65155"/>
                  <a:pt x="145604" y="69128"/>
                  <a:pt x="134550" y="72276"/>
                </a:cubicBezTo>
                <a:lnTo>
                  <a:pt x="133483" y="70542"/>
                </a:lnTo>
                <a:cubicBezTo>
                  <a:pt x="142696" y="66119"/>
                  <a:pt x="151041" y="60797"/>
                  <a:pt x="158520" y="54574"/>
                </a:cubicBezTo>
                <a:cubicBezTo>
                  <a:pt x="165999" y="48351"/>
                  <a:pt x="172144" y="41761"/>
                  <a:pt x="176956" y="34804"/>
                </a:cubicBezTo>
                <a:lnTo>
                  <a:pt x="137617" y="34804"/>
                </a:lnTo>
                <a:lnTo>
                  <a:pt x="136551" y="31071"/>
                </a:lnTo>
                <a:lnTo>
                  <a:pt x="188824" y="31071"/>
                </a:lnTo>
                <a:lnTo>
                  <a:pt x="188824" y="18669"/>
                </a:lnTo>
                <a:cubicBezTo>
                  <a:pt x="181659" y="19075"/>
                  <a:pt x="174486" y="19364"/>
                  <a:pt x="167304" y="19536"/>
                </a:cubicBezTo>
                <a:cubicBezTo>
                  <a:pt x="160123" y="19708"/>
                  <a:pt x="153116" y="19730"/>
                  <a:pt x="146285" y="19603"/>
                </a:cubicBezTo>
                <a:lnTo>
                  <a:pt x="145885" y="17469"/>
                </a:lnTo>
                <a:cubicBezTo>
                  <a:pt x="155329" y="16327"/>
                  <a:pt x="165171" y="14832"/>
                  <a:pt x="175410" y="12984"/>
                </a:cubicBezTo>
                <a:cubicBezTo>
                  <a:pt x="185649" y="11136"/>
                  <a:pt x="195362" y="9118"/>
                  <a:pt x="204549" y="6929"/>
                </a:cubicBezTo>
                <a:cubicBezTo>
                  <a:pt x="213736" y="4741"/>
                  <a:pt x="221474" y="2564"/>
                  <a:pt x="227762" y="400"/>
                </a:cubicBezTo>
                <a:close/>
                <a:moveTo>
                  <a:pt x="288036" y="0"/>
                </a:moveTo>
                <a:lnTo>
                  <a:pt x="308439" y="5868"/>
                </a:lnTo>
                <a:cubicBezTo>
                  <a:pt x="308264" y="6737"/>
                  <a:pt x="307780" y="7432"/>
                  <a:pt x="306988" y="7951"/>
                </a:cubicBezTo>
                <a:cubicBezTo>
                  <a:pt x="306197" y="8471"/>
                  <a:pt x="304947" y="8798"/>
                  <a:pt x="303238" y="8935"/>
                </a:cubicBezTo>
                <a:lnTo>
                  <a:pt x="303105" y="9468"/>
                </a:lnTo>
                <a:cubicBezTo>
                  <a:pt x="310827" y="13078"/>
                  <a:pt x="316193" y="16934"/>
                  <a:pt x="319205" y="21034"/>
                </a:cubicBezTo>
                <a:cubicBezTo>
                  <a:pt x="322216" y="25134"/>
                  <a:pt x="323544" y="28819"/>
                  <a:pt x="323190" y="32087"/>
                </a:cubicBezTo>
                <a:cubicBezTo>
                  <a:pt x="322837" y="35356"/>
                  <a:pt x="321473" y="37549"/>
                  <a:pt x="319101" y="38665"/>
                </a:cubicBezTo>
                <a:cubicBezTo>
                  <a:pt x="316728" y="39782"/>
                  <a:pt x="314018" y="39162"/>
                  <a:pt x="310972" y="36805"/>
                </a:cubicBezTo>
                <a:cubicBezTo>
                  <a:pt x="310439" y="32810"/>
                  <a:pt x="309305" y="28731"/>
                  <a:pt x="307572" y="24570"/>
                </a:cubicBezTo>
                <a:cubicBezTo>
                  <a:pt x="305838" y="20408"/>
                  <a:pt x="303905" y="16530"/>
                  <a:pt x="301771" y="12935"/>
                </a:cubicBezTo>
                <a:cubicBezTo>
                  <a:pt x="300293" y="16686"/>
                  <a:pt x="298549" y="20519"/>
                  <a:pt x="296537" y="24437"/>
                </a:cubicBezTo>
                <a:cubicBezTo>
                  <a:pt x="294526" y="28354"/>
                  <a:pt x="292314" y="32254"/>
                  <a:pt x="289903" y="36138"/>
                </a:cubicBezTo>
                <a:lnTo>
                  <a:pt x="290170" y="36005"/>
                </a:lnTo>
                <a:cubicBezTo>
                  <a:pt x="297867" y="38462"/>
                  <a:pt x="303000" y="41374"/>
                  <a:pt x="305567" y="44741"/>
                </a:cubicBezTo>
                <a:cubicBezTo>
                  <a:pt x="308135" y="48109"/>
                  <a:pt x="308959" y="51192"/>
                  <a:pt x="308039" y="53990"/>
                </a:cubicBezTo>
                <a:cubicBezTo>
                  <a:pt x="307118" y="56789"/>
                  <a:pt x="305275" y="58563"/>
                  <a:pt x="302509" y="59314"/>
                </a:cubicBezTo>
                <a:cubicBezTo>
                  <a:pt x="299742" y="60064"/>
                  <a:pt x="296874" y="59051"/>
                  <a:pt x="293904" y="56274"/>
                </a:cubicBezTo>
                <a:cubicBezTo>
                  <a:pt x="294117" y="52948"/>
                  <a:pt x="293756" y="49598"/>
                  <a:pt x="292820" y="46223"/>
                </a:cubicBezTo>
                <a:cubicBezTo>
                  <a:pt x="291884" y="42847"/>
                  <a:pt x="290689" y="39797"/>
                  <a:pt x="289236" y="37071"/>
                </a:cubicBezTo>
                <a:cubicBezTo>
                  <a:pt x="286169" y="41772"/>
                  <a:pt x="282835" y="46239"/>
                  <a:pt x="279235" y="50473"/>
                </a:cubicBezTo>
                <a:cubicBezTo>
                  <a:pt x="275635" y="54707"/>
                  <a:pt x="271767" y="58507"/>
                  <a:pt x="267634" y="61875"/>
                </a:cubicBezTo>
                <a:lnTo>
                  <a:pt x="266300" y="60941"/>
                </a:lnTo>
                <a:cubicBezTo>
                  <a:pt x="269880" y="55430"/>
                  <a:pt x="273151" y="49057"/>
                  <a:pt x="276114" y="41823"/>
                </a:cubicBezTo>
                <a:cubicBezTo>
                  <a:pt x="279076" y="34588"/>
                  <a:pt x="281587" y="27287"/>
                  <a:pt x="283645" y="19919"/>
                </a:cubicBezTo>
                <a:cubicBezTo>
                  <a:pt x="285704" y="12551"/>
                  <a:pt x="287168" y="5911"/>
                  <a:pt x="28803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050" b="0" i="0" u="none" strike="noStrike" kern="1200" cap="none" spc="0" normalizeH="0" baseline="0" noProof="0" dirty="0">
              <a:ln>
                <a:noFill/>
              </a:ln>
              <a:solidFill>
                <a:prstClr val="white"/>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
        <p:nvSpPr>
          <p:cNvPr id="33" name="文本框 32"/>
          <p:cNvSpPr txBox="1"/>
          <p:nvPr/>
        </p:nvSpPr>
        <p:spPr>
          <a:xfrm>
            <a:off x="1892516" y="584280"/>
            <a:ext cx="383848" cy="187323"/>
          </a:xfrm>
          <a:custGeom>
            <a:avLst/>
            <a:gdLst/>
            <a:ahLst/>
            <a:cxnLst/>
            <a:rect l="l" t="t" r="r" b="b"/>
            <a:pathLst>
              <a:path w="383848" h="187323">
                <a:moveTo>
                  <a:pt x="293837" y="50106"/>
                </a:moveTo>
                <a:lnTo>
                  <a:pt x="293837" y="94712"/>
                </a:lnTo>
                <a:lnTo>
                  <a:pt x="321135" y="94712"/>
                </a:lnTo>
                <a:lnTo>
                  <a:pt x="324541" y="50106"/>
                </a:lnTo>
                <a:close/>
                <a:moveTo>
                  <a:pt x="326941" y="7301"/>
                </a:moveTo>
                <a:cubicBezTo>
                  <a:pt x="343877" y="7929"/>
                  <a:pt x="356386" y="10673"/>
                  <a:pt x="364468" y="15533"/>
                </a:cubicBezTo>
                <a:cubicBezTo>
                  <a:pt x="372549" y="20393"/>
                  <a:pt x="377201" y="25700"/>
                  <a:pt x="378422" y="31454"/>
                </a:cubicBezTo>
                <a:cubicBezTo>
                  <a:pt x="379644" y="37208"/>
                  <a:pt x="378432" y="41739"/>
                  <a:pt x="374788" y="45049"/>
                </a:cubicBezTo>
                <a:cubicBezTo>
                  <a:pt x="371143" y="48359"/>
                  <a:pt x="366062" y="48778"/>
                  <a:pt x="359545" y="46306"/>
                </a:cubicBezTo>
                <a:cubicBezTo>
                  <a:pt x="355820" y="39438"/>
                  <a:pt x="350769" y="32621"/>
                  <a:pt x="344393" y="25853"/>
                </a:cubicBezTo>
                <a:cubicBezTo>
                  <a:pt x="338017" y="19086"/>
                  <a:pt x="331667" y="13368"/>
                  <a:pt x="325341" y="8701"/>
                </a:cubicBezTo>
                <a:close/>
                <a:moveTo>
                  <a:pt x="41205" y="900"/>
                </a:moveTo>
                <a:lnTo>
                  <a:pt x="75410" y="4100"/>
                </a:lnTo>
                <a:cubicBezTo>
                  <a:pt x="75268" y="5413"/>
                  <a:pt x="74651" y="6538"/>
                  <a:pt x="73559" y="7476"/>
                </a:cubicBezTo>
                <a:cubicBezTo>
                  <a:pt x="72467" y="8413"/>
                  <a:pt x="70551" y="9088"/>
                  <a:pt x="67809" y="9501"/>
                </a:cubicBezTo>
                <a:cubicBezTo>
                  <a:pt x="67033" y="18423"/>
                  <a:pt x="65983" y="27682"/>
                  <a:pt x="64658" y="37279"/>
                </a:cubicBezTo>
                <a:cubicBezTo>
                  <a:pt x="63333" y="46877"/>
                  <a:pt x="61583" y="56686"/>
                  <a:pt x="59408" y="66708"/>
                </a:cubicBezTo>
                <a:cubicBezTo>
                  <a:pt x="71168" y="73285"/>
                  <a:pt x="79163" y="80084"/>
                  <a:pt x="83392" y="87104"/>
                </a:cubicBezTo>
                <a:cubicBezTo>
                  <a:pt x="87620" y="94125"/>
                  <a:pt x="89227" y="100311"/>
                  <a:pt x="88211" y="105663"/>
                </a:cubicBezTo>
                <a:cubicBezTo>
                  <a:pt x="87195" y="111015"/>
                  <a:pt x="84701" y="114476"/>
                  <a:pt x="80729" y="116046"/>
                </a:cubicBezTo>
                <a:cubicBezTo>
                  <a:pt x="76757" y="117616"/>
                  <a:pt x="72450" y="116238"/>
                  <a:pt x="67809" y="111914"/>
                </a:cubicBezTo>
                <a:cubicBezTo>
                  <a:pt x="67917" y="105509"/>
                  <a:pt x="67000" y="98916"/>
                  <a:pt x="65058" y="92136"/>
                </a:cubicBezTo>
                <a:cubicBezTo>
                  <a:pt x="63116" y="85356"/>
                  <a:pt x="60699" y="79014"/>
                  <a:pt x="57807" y="73109"/>
                </a:cubicBezTo>
                <a:cubicBezTo>
                  <a:pt x="53586" y="90219"/>
                  <a:pt x="47177" y="106655"/>
                  <a:pt x="38580" y="122415"/>
                </a:cubicBezTo>
                <a:cubicBezTo>
                  <a:pt x="29983" y="138175"/>
                  <a:pt x="18123" y="152010"/>
                  <a:pt x="3000" y="163920"/>
                </a:cubicBezTo>
                <a:lnTo>
                  <a:pt x="1000" y="162320"/>
                </a:lnTo>
                <a:cubicBezTo>
                  <a:pt x="12079" y="147689"/>
                  <a:pt x="20547" y="131190"/>
                  <a:pt x="26403" y="112825"/>
                </a:cubicBezTo>
                <a:cubicBezTo>
                  <a:pt x="32260" y="94460"/>
                  <a:pt x="36238" y="75606"/>
                  <a:pt x="38338" y="56262"/>
                </a:cubicBezTo>
                <a:cubicBezTo>
                  <a:pt x="40438" y="36919"/>
                  <a:pt x="41394" y="18465"/>
                  <a:pt x="41205" y="900"/>
                </a:cubicBezTo>
                <a:close/>
                <a:moveTo>
                  <a:pt x="107214" y="700"/>
                </a:moveTo>
                <a:lnTo>
                  <a:pt x="139217" y="3500"/>
                </a:lnTo>
                <a:cubicBezTo>
                  <a:pt x="138967" y="4909"/>
                  <a:pt x="138317" y="6092"/>
                  <a:pt x="137267" y="7051"/>
                </a:cubicBezTo>
                <a:cubicBezTo>
                  <a:pt x="136217" y="8009"/>
                  <a:pt x="134467" y="8693"/>
                  <a:pt x="132017" y="9101"/>
                </a:cubicBezTo>
                <a:cubicBezTo>
                  <a:pt x="131837" y="15793"/>
                  <a:pt x="131646" y="22411"/>
                  <a:pt x="131442" y="28953"/>
                </a:cubicBezTo>
                <a:cubicBezTo>
                  <a:pt x="131237" y="35496"/>
                  <a:pt x="130896" y="42013"/>
                  <a:pt x="130416" y="48506"/>
                </a:cubicBezTo>
                <a:cubicBezTo>
                  <a:pt x="133117" y="67058"/>
                  <a:pt x="138617" y="83360"/>
                  <a:pt x="146918" y="97412"/>
                </a:cubicBezTo>
                <a:cubicBezTo>
                  <a:pt x="155219" y="111464"/>
                  <a:pt x="167521" y="122965"/>
                  <a:pt x="183823" y="131916"/>
                </a:cubicBezTo>
                <a:lnTo>
                  <a:pt x="183423" y="134317"/>
                </a:lnTo>
                <a:cubicBezTo>
                  <a:pt x="178502" y="135396"/>
                  <a:pt x="174493" y="137588"/>
                  <a:pt x="171397" y="140892"/>
                </a:cubicBezTo>
                <a:cubicBezTo>
                  <a:pt x="168300" y="144197"/>
                  <a:pt x="166242" y="148739"/>
                  <a:pt x="165221" y="154519"/>
                </a:cubicBezTo>
                <a:cubicBezTo>
                  <a:pt x="167946" y="156624"/>
                  <a:pt x="171146" y="159216"/>
                  <a:pt x="174822" y="162295"/>
                </a:cubicBezTo>
                <a:cubicBezTo>
                  <a:pt x="178497" y="165375"/>
                  <a:pt x="181898" y="168317"/>
                  <a:pt x="185023" y="171121"/>
                </a:cubicBezTo>
                <a:cubicBezTo>
                  <a:pt x="184790" y="172217"/>
                  <a:pt x="184156" y="173026"/>
                  <a:pt x="183123" y="173547"/>
                </a:cubicBezTo>
                <a:cubicBezTo>
                  <a:pt x="182090" y="174067"/>
                  <a:pt x="180856" y="174326"/>
                  <a:pt x="179423" y="174322"/>
                </a:cubicBezTo>
                <a:lnTo>
                  <a:pt x="1600" y="174322"/>
                </a:lnTo>
                <a:lnTo>
                  <a:pt x="0" y="168721"/>
                </a:lnTo>
                <a:lnTo>
                  <a:pt x="146818" y="168721"/>
                </a:lnTo>
                <a:lnTo>
                  <a:pt x="160020" y="151119"/>
                </a:lnTo>
                <a:cubicBezTo>
                  <a:pt x="150723" y="141559"/>
                  <a:pt x="143564" y="129724"/>
                  <a:pt x="138542" y="115614"/>
                </a:cubicBezTo>
                <a:cubicBezTo>
                  <a:pt x="133521" y="101504"/>
                  <a:pt x="130012" y="86069"/>
                  <a:pt x="128016" y="69308"/>
                </a:cubicBezTo>
                <a:cubicBezTo>
                  <a:pt x="126091" y="81874"/>
                  <a:pt x="122540" y="93925"/>
                  <a:pt x="117363" y="105461"/>
                </a:cubicBezTo>
                <a:cubicBezTo>
                  <a:pt x="112186" y="116997"/>
                  <a:pt x="104530" y="127833"/>
                  <a:pt x="94397" y="137969"/>
                </a:cubicBezTo>
                <a:cubicBezTo>
                  <a:pt x="84264" y="148105"/>
                  <a:pt x="70800" y="157355"/>
                  <a:pt x="54007" y="165721"/>
                </a:cubicBezTo>
                <a:lnTo>
                  <a:pt x="51807" y="162720"/>
                </a:lnTo>
                <a:cubicBezTo>
                  <a:pt x="65995" y="151505"/>
                  <a:pt x="76935" y="139644"/>
                  <a:pt x="84626" y="127138"/>
                </a:cubicBezTo>
                <a:cubicBezTo>
                  <a:pt x="92317" y="114631"/>
                  <a:pt x="97738" y="101564"/>
                  <a:pt x="100888" y="87936"/>
                </a:cubicBezTo>
                <a:cubicBezTo>
                  <a:pt x="104038" y="74308"/>
                  <a:pt x="105895" y="60203"/>
                  <a:pt x="106460" y="45621"/>
                </a:cubicBezTo>
                <a:cubicBezTo>
                  <a:pt x="107025" y="31040"/>
                  <a:pt x="107277" y="16066"/>
                  <a:pt x="107214" y="700"/>
                </a:cubicBezTo>
                <a:close/>
                <a:moveTo>
                  <a:pt x="268834" y="0"/>
                </a:moveTo>
                <a:lnTo>
                  <a:pt x="300461" y="3023"/>
                </a:lnTo>
                <a:cubicBezTo>
                  <a:pt x="300310" y="4359"/>
                  <a:pt x="299758" y="5493"/>
                  <a:pt x="298805" y="6423"/>
                </a:cubicBezTo>
                <a:cubicBezTo>
                  <a:pt x="297851" y="7353"/>
                  <a:pt x="296195" y="7979"/>
                  <a:pt x="293837" y="8301"/>
                </a:cubicBezTo>
                <a:lnTo>
                  <a:pt x="293837" y="44505"/>
                </a:lnTo>
                <a:lnTo>
                  <a:pt x="322941" y="44505"/>
                </a:lnTo>
                <a:lnTo>
                  <a:pt x="332342" y="33504"/>
                </a:lnTo>
                <a:lnTo>
                  <a:pt x="354945" y="50306"/>
                </a:lnTo>
                <a:cubicBezTo>
                  <a:pt x="354278" y="51094"/>
                  <a:pt x="353411" y="51719"/>
                  <a:pt x="352344" y="52181"/>
                </a:cubicBezTo>
                <a:cubicBezTo>
                  <a:pt x="351277" y="52644"/>
                  <a:pt x="349811" y="53019"/>
                  <a:pt x="347944" y="53306"/>
                </a:cubicBezTo>
                <a:lnTo>
                  <a:pt x="344943" y="94712"/>
                </a:lnTo>
                <a:lnTo>
                  <a:pt x="349744" y="94712"/>
                </a:lnTo>
                <a:lnTo>
                  <a:pt x="362145" y="82910"/>
                </a:lnTo>
                <a:lnTo>
                  <a:pt x="383848" y="100912"/>
                </a:lnTo>
                <a:cubicBezTo>
                  <a:pt x="383161" y="101729"/>
                  <a:pt x="382185" y="102446"/>
                  <a:pt x="380923" y="103063"/>
                </a:cubicBezTo>
                <a:cubicBezTo>
                  <a:pt x="379660" y="103679"/>
                  <a:pt x="378035" y="104096"/>
                  <a:pt x="376047" y="104313"/>
                </a:cubicBezTo>
                <a:cubicBezTo>
                  <a:pt x="375255" y="122969"/>
                  <a:pt x="373789" y="137363"/>
                  <a:pt x="371647" y="147493"/>
                </a:cubicBezTo>
                <a:cubicBezTo>
                  <a:pt x="369505" y="157624"/>
                  <a:pt x="366038" y="164366"/>
                  <a:pt x="361245" y="167721"/>
                </a:cubicBezTo>
                <a:cubicBezTo>
                  <a:pt x="358302" y="170025"/>
                  <a:pt x="354757" y="171767"/>
                  <a:pt x="350611" y="172946"/>
                </a:cubicBezTo>
                <a:cubicBezTo>
                  <a:pt x="346465" y="174126"/>
                  <a:pt x="341375" y="174717"/>
                  <a:pt x="335342" y="174722"/>
                </a:cubicBezTo>
                <a:cubicBezTo>
                  <a:pt x="335475" y="171205"/>
                  <a:pt x="335259" y="168088"/>
                  <a:pt x="334692" y="165370"/>
                </a:cubicBezTo>
                <a:cubicBezTo>
                  <a:pt x="334125" y="162653"/>
                  <a:pt x="333008" y="160437"/>
                  <a:pt x="331342" y="158720"/>
                </a:cubicBezTo>
                <a:cubicBezTo>
                  <a:pt x="329492" y="156990"/>
                  <a:pt x="326839" y="155398"/>
                  <a:pt x="323382" y="153944"/>
                </a:cubicBezTo>
                <a:cubicBezTo>
                  <a:pt x="319926" y="152490"/>
                  <a:pt x="315966" y="151348"/>
                  <a:pt x="311500" y="150519"/>
                </a:cubicBezTo>
                <a:lnTo>
                  <a:pt x="311701" y="148118"/>
                </a:lnTo>
                <a:cubicBezTo>
                  <a:pt x="316241" y="148439"/>
                  <a:pt x="321201" y="148748"/>
                  <a:pt x="326583" y="149043"/>
                </a:cubicBezTo>
                <a:cubicBezTo>
                  <a:pt x="331964" y="149339"/>
                  <a:pt x="335817" y="149498"/>
                  <a:pt x="338142" y="149519"/>
                </a:cubicBezTo>
                <a:cubicBezTo>
                  <a:pt x="339713" y="149527"/>
                  <a:pt x="340972" y="149410"/>
                  <a:pt x="341918" y="149168"/>
                </a:cubicBezTo>
                <a:cubicBezTo>
                  <a:pt x="342864" y="148927"/>
                  <a:pt x="343672" y="148510"/>
                  <a:pt x="344343" y="147918"/>
                </a:cubicBezTo>
                <a:cubicBezTo>
                  <a:pt x="346299" y="146081"/>
                  <a:pt x="347831" y="141155"/>
                  <a:pt x="348939" y="133141"/>
                </a:cubicBezTo>
                <a:cubicBezTo>
                  <a:pt x="350046" y="125128"/>
                  <a:pt x="350881" y="114252"/>
                  <a:pt x="351444" y="100512"/>
                </a:cubicBezTo>
                <a:lnTo>
                  <a:pt x="293837" y="100512"/>
                </a:lnTo>
                <a:lnTo>
                  <a:pt x="293837" y="178322"/>
                </a:lnTo>
                <a:cubicBezTo>
                  <a:pt x="293570" y="179835"/>
                  <a:pt x="291353" y="181660"/>
                  <a:pt x="287186" y="183798"/>
                </a:cubicBezTo>
                <a:cubicBezTo>
                  <a:pt x="283019" y="185936"/>
                  <a:pt x="278502" y="187111"/>
                  <a:pt x="273634" y="187323"/>
                </a:cubicBezTo>
                <a:lnTo>
                  <a:pt x="268834" y="187323"/>
                </a:lnTo>
                <a:lnTo>
                  <a:pt x="268834" y="100512"/>
                </a:lnTo>
                <a:lnTo>
                  <a:pt x="204026" y="100512"/>
                </a:lnTo>
                <a:lnTo>
                  <a:pt x="202225" y="94712"/>
                </a:lnTo>
                <a:lnTo>
                  <a:pt x="268834" y="94712"/>
                </a:lnTo>
                <a:lnTo>
                  <a:pt x="268834" y="50106"/>
                </a:lnTo>
                <a:lnTo>
                  <a:pt x="218627" y="50106"/>
                </a:lnTo>
                <a:lnTo>
                  <a:pt x="216827" y="44505"/>
                </a:lnTo>
                <a:lnTo>
                  <a:pt x="268834" y="4450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chemeClr val="bg1"/>
              </a:solidFill>
              <a:effectLst/>
              <a:uLnTx/>
              <a:uFillTx/>
              <a:latin typeface="思源宋体 CN" panose="02020700000000000000" pitchFamily="18" charset="-122"/>
              <a:ea typeface="思源宋体 CN" panose="02020700000000000000" pitchFamily="18" charset="-122"/>
              <a:cs typeface="+mn-cs"/>
              <a:sym typeface="思源宋体 CN" panose="02020700000000000000" pitchFamily="18" charset="-122"/>
            </a:endParaRPr>
          </a:p>
        </p:txBody>
      </p:sp>
    </p:spTree>
    <p:extLst>
      <p:ext uri="{BB962C8B-B14F-4D97-AF65-F5344CB8AC3E}">
        <p14:creationId xmlns:p14="http://schemas.microsoft.com/office/powerpoint/2010/main" val="262035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95400" y="836712"/>
            <a:ext cx="10756265" cy="5262979"/>
          </a:xfrm>
          <a:prstGeom prst="rect">
            <a:avLst/>
          </a:prstGeom>
        </p:spPr>
        <p:txBody>
          <a:bodyPr wrap="square">
            <a:spAutoFit/>
          </a:bodyPr>
          <a:lstStyle/>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原理：在弹性限度内，弹簧受到的拉力越大，弹簧的伸长量就越</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弹簧测力计的使用</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使用前</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看清它的量程和</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 </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检查弹簧测力计的指针是否指在零刻度线上，</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如果不在，应该把指针调节到</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上。</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轻轻拉动挂钩几次，防止弹簧被外壳卡住。</a:t>
            </a:r>
          </a:p>
        </p:txBody>
      </p:sp>
      <p:sp>
        <p:nvSpPr>
          <p:cNvPr id="10" name="TextBox 2"/>
          <p:cNvSpPr txBox="1"/>
          <p:nvPr/>
        </p:nvSpPr>
        <p:spPr>
          <a:xfrm>
            <a:off x="1055440" y="1556792"/>
            <a:ext cx="716915"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大</a:t>
            </a:r>
          </a:p>
        </p:txBody>
      </p:sp>
      <p:sp>
        <p:nvSpPr>
          <p:cNvPr id="11" name="TextBox 2"/>
          <p:cNvSpPr txBox="1"/>
          <p:nvPr/>
        </p:nvSpPr>
        <p:spPr>
          <a:xfrm>
            <a:off x="3863752" y="3468201"/>
            <a:ext cx="130175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分度值</a:t>
            </a:r>
          </a:p>
        </p:txBody>
      </p:sp>
      <p:sp>
        <p:nvSpPr>
          <p:cNvPr id="12" name="TextBox 2"/>
          <p:cNvSpPr txBox="1"/>
          <p:nvPr/>
        </p:nvSpPr>
        <p:spPr>
          <a:xfrm>
            <a:off x="5591944" y="4725144"/>
            <a:ext cx="174815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零刻度线</a:t>
            </a:r>
          </a:p>
        </p:txBody>
      </p:sp>
      <p:pic>
        <p:nvPicPr>
          <p:cNvPr id="13" name="Picture 7" descr="E:\R八物下\人八物导学案\力1.tif"/>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56328" y="1818402"/>
            <a:ext cx="1092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29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695400" y="836712"/>
            <a:ext cx="10756265" cy="3970318"/>
          </a:xfrm>
          <a:prstGeom prst="rect">
            <a:avLst/>
          </a:prstGeom>
        </p:spPr>
        <p:txBody>
          <a:bodyPr wrap="square">
            <a:spAutoFit/>
          </a:bodyPr>
          <a:lstStyle/>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使用时</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测力时，要使弹簧的伸长方向与所测拉力方向</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 ,</a:t>
            </a: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避免弹簧与外壳发生摩擦。</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测量时，加在弹簧测力计上的力不能超过它的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p>
          <a:p>
            <a:pPr fontAlgn="auto">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读数时，视线要正对刻度线，其示数 ＝整刻度值 ＋</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后面的小格数 </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分度值。</a:t>
            </a:r>
          </a:p>
        </p:txBody>
      </p:sp>
      <p:sp>
        <p:nvSpPr>
          <p:cNvPr id="3" name="TextBox 2"/>
          <p:cNvSpPr txBox="1"/>
          <p:nvPr/>
        </p:nvSpPr>
        <p:spPr>
          <a:xfrm>
            <a:off x="8328248" y="1556792"/>
            <a:ext cx="108012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平行</a:t>
            </a:r>
          </a:p>
        </p:txBody>
      </p:sp>
      <p:sp>
        <p:nvSpPr>
          <p:cNvPr id="4" name="TextBox 2"/>
          <p:cNvSpPr txBox="1"/>
          <p:nvPr/>
        </p:nvSpPr>
        <p:spPr>
          <a:xfrm>
            <a:off x="8328248" y="2852936"/>
            <a:ext cx="108012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量程</a:t>
            </a:r>
          </a:p>
        </p:txBody>
      </p:sp>
      <p:pic>
        <p:nvPicPr>
          <p:cNvPr id="6" name="Picture 7" descr="E:\R八物下\人八物导学案\力1.tif"/>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9756328" y="1818402"/>
            <a:ext cx="10922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0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816763" y="1453418"/>
            <a:ext cx="7560840" cy="609600"/>
          </a:xfrm>
          <a:prstGeom prst="rect">
            <a:avLst/>
          </a:prstGeom>
          <a:noFill/>
          <a:ln w="9525">
            <a:noFill/>
            <a:miter lim="800000"/>
            <a:headEnd/>
            <a:tailEnd/>
          </a:ln>
        </p:spPr>
        <p:txBody>
          <a:bodyPr/>
          <a:lstStyle/>
          <a:p>
            <a:pPr marL="342900" indent="-342900">
              <a:spcBef>
                <a:spcPct val="20000"/>
              </a:spcBef>
            </a:pPr>
            <a:r>
              <a:rPr lang="zh-CN" altLang="en-US" sz="2600" dirty="0">
                <a:latin typeface="微软雅黑" pitchFamily="34" charset="-122"/>
                <a:ea typeface="微软雅黑" pitchFamily="34" charset="-122"/>
              </a:rPr>
              <a:t>例</a:t>
            </a:r>
            <a:r>
              <a:rPr lang="en-US" altLang="zh-CN" sz="2600" dirty="0">
                <a:latin typeface="微软雅黑" pitchFamily="34" charset="-122"/>
                <a:ea typeface="微软雅黑" pitchFamily="34" charset="-122"/>
              </a:rPr>
              <a:t>1  </a:t>
            </a:r>
            <a:r>
              <a:rPr lang="zh-CN" altLang="en-US" sz="2600" dirty="0">
                <a:latin typeface="微软雅黑" pitchFamily="34" charset="-122"/>
                <a:ea typeface="微软雅黑" pitchFamily="34" charset="-122"/>
              </a:rPr>
              <a:t>下图中，所表现的力不是弹力的是（      ）。</a:t>
            </a:r>
          </a:p>
        </p:txBody>
      </p:sp>
      <p:pic>
        <p:nvPicPr>
          <p:cNvPr id="3" name="Picture 3" descr="0003"/>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rcRect/>
          <a:stretch>
            <a:fillRect/>
          </a:stretch>
        </p:blipFill>
        <p:spPr bwMode="auto">
          <a:xfrm>
            <a:off x="787061" y="2383049"/>
            <a:ext cx="4896049" cy="1824548"/>
          </a:xfrm>
          <a:prstGeom prst="rect">
            <a:avLst/>
          </a:prstGeom>
          <a:ln w="38100" cap="sq">
            <a:noFill/>
            <a:prstDash val="solid"/>
            <a:miter lim="800000"/>
            <a:headEnd/>
            <a:tailEnd/>
          </a:ln>
          <a:effectLst/>
        </p:spPr>
      </p:pic>
      <p:pic>
        <p:nvPicPr>
          <p:cNvPr id="4" name="Picture 4" descr="0004"/>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colorTemperature colorTemp="11200"/>
                    </a14:imgEffect>
                    <a14:imgEffect>
                      <a14:saturation sat="33000"/>
                    </a14:imgEffect>
                  </a14:imgLayer>
                </a14:imgProps>
              </a:ext>
            </a:extLst>
          </a:blip>
          <a:srcRect/>
          <a:stretch>
            <a:fillRect/>
          </a:stretch>
        </p:blipFill>
        <p:spPr bwMode="auto">
          <a:xfrm>
            <a:off x="5703462" y="2492896"/>
            <a:ext cx="5289082" cy="1851531"/>
          </a:xfrm>
          <a:prstGeom prst="rect">
            <a:avLst/>
          </a:prstGeom>
          <a:ln w="38100" cap="sq">
            <a:noFill/>
            <a:prstDash val="solid"/>
            <a:miter lim="800000"/>
            <a:headEnd/>
            <a:tailEnd/>
          </a:ln>
          <a:effectLst/>
        </p:spPr>
      </p:pic>
      <p:sp>
        <p:nvSpPr>
          <p:cNvPr id="5" name="Text Box 5"/>
          <p:cNvSpPr txBox="1">
            <a:spLocks noChangeArrowheads="1"/>
          </p:cNvSpPr>
          <p:nvPr/>
        </p:nvSpPr>
        <p:spPr bwMode="auto">
          <a:xfrm>
            <a:off x="6960096" y="1487881"/>
            <a:ext cx="1117600" cy="492443"/>
          </a:xfrm>
          <a:prstGeom prst="rect">
            <a:avLst/>
          </a:prstGeom>
          <a:noFill/>
          <a:ln w="9525">
            <a:noFill/>
            <a:miter lim="800000"/>
            <a:headEnd/>
            <a:tailEnd/>
          </a:ln>
        </p:spPr>
        <p:txBody>
          <a:bodyPr>
            <a:spAutoFit/>
          </a:bodyPr>
          <a:lstStyle/>
          <a:p>
            <a:pPr>
              <a:spcBef>
                <a:spcPct val="50000"/>
              </a:spcBef>
            </a:pPr>
            <a:r>
              <a:rPr lang="en-US" altLang="zh-CN" sz="2600" dirty="0">
                <a:solidFill>
                  <a:srgbClr val="FF3300"/>
                </a:solidFill>
                <a:latin typeface="微软雅黑" pitchFamily="34" charset="-122"/>
                <a:ea typeface="微软雅黑" pitchFamily="34" charset="-122"/>
              </a:rPr>
              <a:t>C</a:t>
            </a:r>
          </a:p>
        </p:txBody>
      </p:sp>
      <p:grpSp>
        <p:nvGrpSpPr>
          <p:cNvPr id="13" name="组合 12"/>
          <p:cNvGrpSpPr>
            <a:grpSpLocks/>
          </p:cNvGrpSpPr>
          <p:nvPr/>
        </p:nvGrpSpPr>
        <p:grpSpPr bwMode="auto">
          <a:xfrm>
            <a:off x="-101600" y="404813"/>
            <a:ext cx="4295775" cy="523875"/>
            <a:chOff x="0" y="623478"/>
            <a:chExt cx="3786638" cy="459735"/>
          </a:xfrm>
        </p:grpSpPr>
        <p:grpSp>
          <p:nvGrpSpPr>
            <p:cNvPr id="14" name="组合 20"/>
            <p:cNvGrpSpPr>
              <a:grpSpLocks/>
            </p:cNvGrpSpPr>
            <p:nvPr/>
          </p:nvGrpSpPr>
          <p:grpSpPr bwMode="auto">
            <a:xfrm>
              <a:off x="0" y="678733"/>
              <a:ext cx="771176" cy="347209"/>
              <a:chOff x="0" y="537328"/>
              <a:chExt cx="771176" cy="347209"/>
            </a:xfrm>
          </p:grpSpPr>
          <p:sp>
            <p:nvSpPr>
              <p:cNvPr id="16" name="矩形 15"/>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7" name="矩形 16"/>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5"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18" name="文本框 17"/>
          <p:cNvSpPr txBox="1"/>
          <p:nvPr/>
        </p:nvSpPr>
        <p:spPr>
          <a:xfrm>
            <a:off x="4194175" y="4941168"/>
            <a:ext cx="5688632"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弹力产生的条件：</a:t>
            </a:r>
            <a:endParaRPr lang="en-US" altLang="zh-CN" sz="2400" dirty="0">
              <a:solidFill>
                <a:srgbClr val="008080"/>
              </a:solidFill>
              <a:latin typeface="微软雅黑" panose="020B0503020204020204" pitchFamily="34" charset="-122"/>
              <a:ea typeface="微软雅黑" panose="020B0503020204020204" pitchFamily="34" charset="-122"/>
            </a:endParaRPr>
          </a:p>
          <a:p>
            <a:r>
              <a:rPr lang="zh-CN" altLang="en-US" sz="2400" dirty="0">
                <a:solidFill>
                  <a:srgbClr val="008080"/>
                </a:solidFill>
                <a:latin typeface="微软雅黑" panose="020B0503020204020204" pitchFamily="34" charset="-122"/>
                <a:ea typeface="微软雅黑" panose="020B0503020204020204" pitchFamily="34" charset="-122"/>
              </a:rPr>
              <a:t>①两物体直接接触；②物体发生形变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763039" y="1196752"/>
            <a:ext cx="10517537" cy="3744416"/>
          </a:xfrm>
          <a:prstGeom prst="rect">
            <a:avLst/>
          </a:prstGeom>
          <a:noFill/>
          <a:ln w="9525">
            <a:noFill/>
            <a:miter lim="800000"/>
            <a:headEnd/>
            <a:tailEnd/>
          </a:ln>
        </p:spPr>
        <p:txBody>
          <a:bodyPr/>
          <a:lstStyle/>
          <a:p>
            <a:pPr>
              <a:lnSpc>
                <a:spcPct val="150000"/>
              </a:lnSpc>
              <a:spcBef>
                <a:spcPts val="600"/>
              </a:spcBef>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2    </a:t>
            </a:r>
            <a:r>
              <a:rPr lang="zh-CN" altLang="en-US" sz="2800" dirty="0">
                <a:latin typeface="微软雅黑" pitchFamily="34" charset="-122"/>
                <a:ea typeface="微软雅黑" pitchFamily="34" charset="-122"/>
              </a:rPr>
              <a:t>某同学用自制的弹簧测力计测物体</a:t>
            </a:r>
            <a:r>
              <a:rPr lang="en-US"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的重，如图所示，该弹簧测力计的测量范围是</a:t>
            </a:r>
            <a:r>
              <a:rPr lang="en-US" altLang="zh-CN" sz="2800" dirty="0">
                <a:latin typeface="微软雅黑" pitchFamily="34" charset="-122"/>
                <a:ea typeface="微软雅黑" pitchFamily="34" charset="-122"/>
              </a:rPr>
              <a:t>__________N</a:t>
            </a:r>
            <a:r>
              <a:rPr lang="zh-CN" altLang="en-US" sz="2800" dirty="0">
                <a:latin typeface="微软雅黑" pitchFamily="34" charset="-122"/>
                <a:ea typeface="微软雅黑" pitchFamily="34" charset="-122"/>
              </a:rPr>
              <a:t>，分度值是</a:t>
            </a:r>
            <a:r>
              <a:rPr lang="en-US" altLang="zh-CN" sz="2800" dirty="0">
                <a:latin typeface="微软雅黑" pitchFamily="34" charset="-122"/>
                <a:ea typeface="微软雅黑" pitchFamily="34" charset="-122"/>
              </a:rPr>
              <a:t>________N</a:t>
            </a:r>
            <a:r>
              <a:rPr lang="zh-CN" altLang="en-US" sz="2800" dirty="0">
                <a:latin typeface="微软雅黑" pitchFamily="34" charset="-122"/>
                <a:ea typeface="微软雅黑" pitchFamily="34" charset="-122"/>
              </a:rPr>
              <a:t>，指针所指的示数为</a:t>
            </a:r>
            <a:r>
              <a:rPr lang="en-US" altLang="zh-CN" sz="2800" dirty="0">
                <a:latin typeface="微软雅黑" pitchFamily="34" charset="-122"/>
                <a:ea typeface="微软雅黑" pitchFamily="34" charset="-122"/>
              </a:rPr>
              <a:t>________N</a:t>
            </a:r>
            <a:r>
              <a:rPr lang="zh-CN" altLang="en-US" sz="2800" dirty="0">
                <a:latin typeface="微软雅黑" pitchFamily="34" charset="-122"/>
                <a:ea typeface="微软雅黑" pitchFamily="34" charset="-122"/>
              </a:rPr>
              <a:t>。</a:t>
            </a:r>
          </a:p>
        </p:txBody>
      </p:sp>
      <p:sp>
        <p:nvSpPr>
          <p:cNvPr id="5" name="Text Box 5"/>
          <p:cNvSpPr txBox="1">
            <a:spLocks noChangeArrowheads="1"/>
          </p:cNvSpPr>
          <p:nvPr/>
        </p:nvSpPr>
        <p:spPr bwMode="auto">
          <a:xfrm>
            <a:off x="4933116" y="1969676"/>
            <a:ext cx="1008112" cy="523220"/>
          </a:xfrm>
          <a:prstGeom prst="rect">
            <a:avLst/>
          </a:prstGeom>
          <a:noFill/>
          <a:ln w="9525">
            <a:noFill/>
            <a:miter lim="800000"/>
            <a:headEnd/>
            <a:tailEnd/>
          </a:ln>
        </p:spPr>
        <p:txBody>
          <a:bodyPr wrap="square">
            <a:spAutoFit/>
          </a:bodyPr>
          <a:lstStyle/>
          <a:p>
            <a:pPr>
              <a:spcBef>
                <a:spcPct val="50000"/>
              </a:spcBef>
            </a:pPr>
            <a:r>
              <a:rPr lang="en-US" altLang="zh-CN" sz="2800" dirty="0">
                <a:solidFill>
                  <a:srgbClr val="FF3300"/>
                </a:solidFill>
                <a:latin typeface="微软雅黑" pitchFamily="34" charset="-122"/>
                <a:ea typeface="微软雅黑" pitchFamily="34" charset="-122"/>
              </a:rPr>
              <a:t>0</a:t>
            </a:r>
            <a:r>
              <a:rPr lang="zh-CN" altLang="en-US" sz="2800" dirty="0">
                <a:solidFill>
                  <a:srgbClr val="FF3300"/>
                </a:solidFill>
                <a:latin typeface="微软雅黑" pitchFamily="34" charset="-122"/>
                <a:ea typeface="微软雅黑" pitchFamily="34" charset="-122"/>
              </a:rPr>
              <a:t>～</a:t>
            </a:r>
            <a:r>
              <a:rPr lang="en-US" altLang="zh-CN" sz="2800" dirty="0">
                <a:solidFill>
                  <a:srgbClr val="FF3300"/>
                </a:solidFill>
                <a:latin typeface="微软雅黑" pitchFamily="34" charset="-122"/>
                <a:ea typeface="微软雅黑" pitchFamily="34" charset="-122"/>
              </a:rPr>
              <a:t>5</a:t>
            </a:r>
          </a:p>
        </p:txBody>
      </p:sp>
      <p:grpSp>
        <p:nvGrpSpPr>
          <p:cNvPr id="13" name="组合 12"/>
          <p:cNvGrpSpPr>
            <a:grpSpLocks/>
          </p:cNvGrpSpPr>
          <p:nvPr/>
        </p:nvGrpSpPr>
        <p:grpSpPr bwMode="auto">
          <a:xfrm>
            <a:off x="-101600" y="404813"/>
            <a:ext cx="4295775" cy="523875"/>
            <a:chOff x="0" y="623478"/>
            <a:chExt cx="3786638" cy="459735"/>
          </a:xfrm>
        </p:grpSpPr>
        <p:grpSp>
          <p:nvGrpSpPr>
            <p:cNvPr id="14" name="组合 20"/>
            <p:cNvGrpSpPr>
              <a:grpSpLocks/>
            </p:cNvGrpSpPr>
            <p:nvPr/>
          </p:nvGrpSpPr>
          <p:grpSpPr bwMode="auto">
            <a:xfrm>
              <a:off x="0" y="678733"/>
              <a:ext cx="771176" cy="347209"/>
              <a:chOff x="0" y="537328"/>
              <a:chExt cx="771176" cy="347209"/>
            </a:xfrm>
          </p:grpSpPr>
          <p:sp>
            <p:nvSpPr>
              <p:cNvPr id="16" name="矩形 15"/>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7" name="矩形 16"/>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5"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18" name="Text Box 5"/>
          <p:cNvSpPr txBox="1">
            <a:spLocks noChangeArrowheads="1"/>
          </p:cNvSpPr>
          <p:nvPr/>
        </p:nvSpPr>
        <p:spPr bwMode="auto">
          <a:xfrm>
            <a:off x="8328248" y="1969676"/>
            <a:ext cx="1080120" cy="523220"/>
          </a:xfrm>
          <a:prstGeom prst="rect">
            <a:avLst/>
          </a:prstGeom>
          <a:noFill/>
          <a:ln w="9525">
            <a:noFill/>
            <a:miter lim="800000"/>
            <a:headEnd/>
            <a:tailEnd/>
          </a:ln>
        </p:spPr>
        <p:txBody>
          <a:bodyPr wrap="square">
            <a:spAutoFit/>
          </a:bodyPr>
          <a:lstStyle/>
          <a:p>
            <a:pPr>
              <a:spcBef>
                <a:spcPct val="50000"/>
              </a:spcBef>
            </a:pPr>
            <a:r>
              <a:rPr lang="en-US" altLang="zh-CN" sz="2800" dirty="0">
                <a:solidFill>
                  <a:srgbClr val="FF3300"/>
                </a:solidFill>
                <a:latin typeface="微软雅黑" pitchFamily="34" charset="-122"/>
                <a:ea typeface="微软雅黑" pitchFamily="34" charset="-122"/>
              </a:rPr>
              <a:t>0.2</a:t>
            </a:r>
          </a:p>
        </p:txBody>
      </p:sp>
      <p:sp>
        <p:nvSpPr>
          <p:cNvPr id="19" name="Text Box 5"/>
          <p:cNvSpPr txBox="1">
            <a:spLocks noChangeArrowheads="1"/>
          </p:cNvSpPr>
          <p:nvPr/>
        </p:nvSpPr>
        <p:spPr bwMode="auto">
          <a:xfrm>
            <a:off x="2730485" y="2545740"/>
            <a:ext cx="864096" cy="523220"/>
          </a:xfrm>
          <a:prstGeom prst="rect">
            <a:avLst/>
          </a:prstGeom>
          <a:noFill/>
          <a:ln w="9525">
            <a:noFill/>
            <a:miter lim="800000"/>
            <a:headEnd/>
            <a:tailEnd/>
          </a:ln>
        </p:spPr>
        <p:txBody>
          <a:bodyPr wrap="square">
            <a:spAutoFit/>
          </a:bodyPr>
          <a:lstStyle/>
          <a:p>
            <a:pPr>
              <a:spcBef>
                <a:spcPct val="50000"/>
              </a:spcBef>
            </a:pPr>
            <a:r>
              <a:rPr lang="en-US" altLang="zh-CN" sz="2800" dirty="0">
                <a:solidFill>
                  <a:srgbClr val="FF3300"/>
                </a:solidFill>
                <a:latin typeface="微软雅黑" pitchFamily="34" charset="-122"/>
                <a:ea typeface="微软雅黑" pitchFamily="34" charset="-122"/>
              </a:rPr>
              <a:t>2.4</a:t>
            </a:r>
          </a:p>
        </p:txBody>
      </p:sp>
      <p:pic>
        <p:nvPicPr>
          <p:cNvPr id="2052" name="Picture 4" descr="菁优网"/>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303912" y="2852936"/>
            <a:ext cx="89930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0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672504" y="1073499"/>
            <a:ext cx="10517537" cy="3744416"/>
          </a:xfrm>
          <a:prstGeom prst="rect">
            <a:avLst/>
          </a:prstGeom>
          <a:noFill/>
          <a:ln w="9525">
            <a:noFill/>
            <a:miter lim="800000"/>
            <a:headEnd/>
            <a:tailEnd/>
          </a:ln>
        </p:spPr>
        <p:txBody>
          <a:bodyPr/>
          <a:lstStyle/>
          <a:p>
            <a:pPr>
              <a:lnSpc>
                <a:spcPct val="150000"/>
              </a:lnSpc>
              <a:spcBef>
                <a:spcPts val="600"/>
              </a:spcBef>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3   </a:t>
            </a:r>
            <a:r>
              <a:rPr lang="zh-CN" altLang="en-US" sz="2800" dirty="0">
                <a:latin typeface="微软雅黑" pitchFamily="34" charset="-122"/>
                <a:ea typeface="微软雅黑" pitchFamily="34" charset="-122"/>
              </a:rPr>
              <a:t>物理兴趣小组的同学用一根很轻的螺旋弹簧通过实验研究此弹簧的长度跟所悬挂重物重力的关系，作出了如图所示的图像。</a:t>
            </a:r>
          </a:p>
          <a:p>
            <a:pPr>
              <a:lnSpc>
                <a:spcPct val="150000"/>
              </a:lnSpc>
              <a:spcBef>
                <a:spcPts val="600"/>
              </a:spcBef>
            </a:pP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弹簧的原来长度为</a:t>
            </a:r>
            <a:r>
              <a:rPr lang="en-US" altLang="zh-CN" sz="2800" dirty="0">
                <a:latin typeface="微软雅黑" pitchFamily="34" charset="-122"/>
                <a:ea typeface="微软雅黑" pitchFamily="34" charset="-122"/>
              </a:rPr>
              <a:t>________cm</a:t>
            </a:r>
            <a:r>
              <a:rPr lang="zh-CN" altLang="en-US" sz="2800" dirty="0">
                <a:latin typeface="微软雅黑" pitchFamily="34" charset="-122"/>
                <a:ea typeface="微软雅黑" pitchFamily="34" charset="-122"/>
              </a:rPr>
              <a:t>；当</a:t>
            </a:r>
            <a:r>
              <a:rPr lang="en-US" altLang="zh-CN" sz="2800" dirty="0">
                <a:latin typeface="微软雅黑" pitchFamily="34" charset="-122"/>
                <a:ea typeface="微软雅黑" pitchFamily="34" charset="-122"/>
              </a:rPr>
              <a:t>L=10cm</a:t>
            </a:r>
            <a:r>
              <a:rPr lang="zh-CN" altLang="en-US" sz="2800" dirty="0">
                <a:latin typeface="微软雅黑" pitchFamily="34" charset="-122"/>
                <a:ea typeface="微软雅黑" pitchFamily="34" charset="-122"/>
              </a:rPr>
              <a:t>时，弹簧下挂的重物为</a:t>
            </a:r>
            <a:r>
              <a:rPr lang="en-US" altLang="zh-CN" sz="2800" dirty="0">
                <a:latin typeface="微软雅黑" pitchFamily="34" charset="-122"/>
                <a:ea typeface="微软雅黑" pitchFamily="34" charset="-122"/>
              </a:rPr>
              <a:t>_______ N</a:t>
            </a:r>
            <a:r>
              <a:rPr lang="zh-CN" altLang="en-US" sz="2800" dirty="0">
                <a:latin typeface="微软雅黑" pitchFamily="34" charset="-122"/>
                <a:ea typeface="微软雅黑" pitchFamily="34" charset="-122"/>
              </a:rPr>
              <a:t>。</a:t>
            </a:r>
          </a:p>
          <a:p>
            <a:pPr>
              <a:lnSpc>
                <a:spcPct val="150000"/>
              </a:lnSpc>
              <a:spcBef>
                <a:spcPts val="600"/>
              </a:spcBef>
            </a:pPr>
            <a:r>
              <a:rPr lang="en-US" altLang="zh-CN" sz="2800" dirty="0">
                <a:latin typeface="微软雅黑" pitchFamily="34" charset="-122"/>
                <a:ea typeface="微软雅黑" pitchFamily="34" charset="-122"/>
              </a:rPr>
              <a:t>(2)</a:t>
            </a:r>
            <a:r>
              <a:rPr lang="zh-CN" altLang="en-US" sz="2800" dirty="0">
                <a:latin typeface="微软雅黑" pitchFamily="34" charset="-122"/>
                <a:ea typeface="微软雅黑" pitchFamily="34" charset="-122"/>
              </a:rPr>
              <a:t>现物理兴趣小组的同学想利用此弹簧制</a:t>
            </a:r>
            <a:endParaRPr lang="en-US" altLang="zh-CN" sz="2800" dirty="0">
              <a:latin typeface="微软雅黑" pitchFamily="34" charset="-122"/>
              <a:ea typeface="微软雅黑" pitchFamily="34" charset="-122"/>
            </a:endParaRPr>
          </a:p>
          <a:p>
            <a:pPr>
              <a:lnSpc>
                <a:spcPct val="150000"/>
              </a:lnSpc>
              <a:spcBef>
                <a:spcPts val="600"/>
              </a:spcBef>
            </a:pPr>
            <a:r>
              <a:rPr lang="zh-CN" altLang="en-US" sz="2800" dirty="0">
                <a:latin typeface="微软雅黑" pitchFamily="34" charset="-122"/>
                <a:ea typeface="微软雅黑" pitchFamily="34" charset="-122"/>
              </a:rPr>
              <a:t>作一弹簧秤，请你为他们建议此弹簧秤较</a:t>
            </a:r>
            <a:endParaRPr lang="en-US" altLang="zh-CN" sz="2800" dirty="0">
              <a:latin typeface="微软雅黑" pitchFamily="34" charset="-122"/>
              <a:ea typeface="微软雅黑" pitchFamily="34" charset="-122"/>
            </a:endParaRPr>
          </a:p>
          <a:p>
            <a:pPr>
              <a:lnSpc>
                <a:spcPct val="150000"/>
              </a:lnSpc>
              <a:spcBef>
                <a:spcPts val="600"/>
              </a:spcBef>
            </a:pPr>
            <a:r>
              <a:rPr lang="zh-CN" altLang="en-US" sz="2800" dirty="0">
                <a:latin typeface="微软雅黑" pitchFamily="34" charset="-122"/>
                <a:ea typeface="微软雅黑" pitchFamily="34" charset="-122"/>
              </a:rPr>
              <a:t>合理的量程为</a:t>
            </a:r>
            <a:r>
              <a:rPr lang="en-US" altLang="zh-CN" sz="2800" dirty="0">
                <a:latin typeface="微软雅黑" pitchFamily="34" charset="-122"/>
                <a:ea typeface="微软雅黑" pitchFamily="34" charset="-122"/>
              </a:rPr>
              <a:t>________N</a:t>
            </a:r>
            <a:r>
              <a:rPr lang="zh-CN" altLang="en-US" sz="2800" dirty="0">
                <a:latin typeface="微软雅黑" pitchFamily="34" charset="-122"/>
                <a:ea typeface="微软雅黑" pitchFamily="34" charset="-122"/>
              </a:rPr>
              <a:t>。</a:t>
            </a:r>
          </a:p>
        </p:txBody>
      </p:sp>
      <p:sp>
        <p:nvSpPr>
          <p:cNvPr id="5" name="Text Box 5"/>
          <p:cNvSpPr txBox="1">
            <a:spLocks noChangeArrowheads="1"/>
          </p:cNvSpPr>
          <p:nvPr/>
        </p:nvSpPr>
        <p:spPr bwMode="auto">
          <a:xfrm>
            <a:off x="4295800" y="2546516"/>
            <a:ext cx="576064" cy="492443"/>
          </a:xfrm>
          <a:prstGeom prst="rect">
            <a:avLst/>
          </a:prstGeom>
          <a:noFill/>
          <a:ln w="9525">
            <a:noFill/>
            <a:miter lim="800000"/>
            <a:headEnd/>
            <a:tailEnd/>
          </a:ln>
        </p:spPr>
        <p:txBody>
          <a:bodyPr wrap="square">
            <a:spAutoFit/>
          </a:bodyPr>
          <a:lstStyle/>
          <a:p>
            <a:pPr>
              <a:spcBef>
                <a:spcPct val="50000"/>
              </a:spcBef>
            </a:pPr>
            <a:r>
              <a:rPr lang="en-US" altLang="zh-CN" sz="2600" dirty="0">
                <a:solidFill>
                  <a:srgbClr val="FF3300"/>
                </a:solidFill>
                <a:latin typeface="微软雅黑" pitchFamily="34" charset="-122"/>
                <a:ea typeface="微软雅黑" pitchFamily="34" charset="-122"/>
              </a:rPr>
              <a:t>6</a:t>
            </a:r>
          </a:p>
        </p:txBody>
      </p:sp>
      <p:grpSp>
        <p:nvGrpSpPr>
          <p:cNvPr id="13" name="组合 12"/>
          <p:cNvGrpSpPr>
            <a:grpSpLocks/>
          </p:cNvGrpSpPr>
          <p:nvPr/>
        </p:nvGrpSpPr>
        <p:grpSpPr bwMode="auto">
          <a:xfrm>
            <a:off x="-101600" y="404813"/>
            <a:ext cx="4295775" cy="523875"/>
            <a:chOff x="0" y="623478"/>
            <a:chExt cx="3786638" cy="459735"/>
          </a:xfrm>
        </p:grpSpPr>
        <p:grpSp>
          <p:nvGrpSpPr>
            <p:cNvPr id="14" name="组合 20"/>
            <p:cNvGrpSpPr>
              <a:grpSpLocks/>
            </p:cNvGrpSpPr>
            <p:nvPr/>
          </p:nvGrpSpPr>
          <p:grpSpPr bwMode="auto">
            <a:xfrm>
              <a:off x="0" y="678733"/>
              <a:ext cx="771176" cy="347209"/>
              <a:chOff x="0" y="537328"/>
              <a:chExt cx="771176" cy="347209"/>
            </a:xfrm>
          </p:grpSpPr>
          <p:sp>
            <p:nvSpPr>
              <p:cNvPr id="16" name="矩形 15"/>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7" name="矩形 16"/>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5"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18" name="Text Box 5"/>
          <p:cNvSpPr txBox="1">
            <a:spLocks noChangeArrowheads="1"/>
          </p:cNvSpPr>
          <p:nvPr/>
        </p:nvSpPr>
        <p:spPr bwMode="auto">
          <a:xfrm>
            <a:off x="1927297" y="3211656"/>
            <a:ext cx="576064" cy="492443"/>
          </a:xfrm>
          <a:prstGeom prst="rect">
            <a:avLst/>
          </a:prstGeom>
          <a:noFill/>
          <a:ln w="9525">
            <a:noFill/>
            <a:miter lim="800000"/>
            <a:headEnd/>
            <a:tailEnd/>
          </a:ln>
        </p:spPr>
        <p:txBody>
          <a:bodyPr wrap="square">
            <a:spAutoFit/>
          </a:bodyPr>
          <a:lstStyle/>
          <a:p>
            <a:pPr>
              <a:spcBef>
                <a:spcPct val="50000"/>
              </a:spcBef>
            </a:pPr>
            <a:r>
              <a:rPr lang="en-US" altLang="zh-CN" sz="2600" dirty="0">
                <a:solidFill>
                  <a:srgbClr val="FF3300"/>
                </a:solidFill>
                <a:latin typeface="微软雅黑" pitchFamily="34" charset="-122"/>
                <a:ea typeface="微软雅黑" pitchFamily="34" charset="-122"/>
              </a:rPr>
              <a:t>8</a:t>
            </a:r>
          </a:p>
        </p:txBody>
      </p:sp>
      <p:sp>
        <p:nvSpPr>
          <p:cNvPr id="19" name="Text Box 5"/>
          <p:cNvSpPr txBox="1">
            <a:spLocks noChangeArrowheads="1"/>
          </p:cNvSpPr>
          <p:nvPr/>
        </p:nvSpPr>
        <p:spPr bwMode="auto">
          <a:xfrm>
            <a:off x="3035172" y="5363720"/>
            <a:ext cx="1368152" cy="492443"/>
          </a:xfrm>
          <a:prstGeom prst="rect">
            <a:avLst/>
          </a:prstGeom>
          <a:noFill/>
          <a:ln w="9525">
            <a:noFill/>
            <a:miter lim="800000"/>
            <a:headEnd/>
            <a:tailEnd/>
          </a:ln>
        </p:spPr>
        <p:txBody>
          <a:bodyPr wrap="square">
            <a:spAutoFit/>
          </a:bodyPr>
          <a:lstStyle/>
          <a:p>
            <a:pPr>
              <a:spcBef>
                <a:spcPct val="50000"/>
              </a:spcBef>
            </a:pPr>
            <a:r>
              <a:rPr lang="en-US" altLang="zh-CN" sz="2600" dirty="0">
                <a:solidFill>
                  <a:srgbClr val="FF3300"/>
                </a:solidFill>
                <a:latin typeface="微软雅黑" pitchFamily="34" charset="-122"/>
                <a:ea typeface="微软雅黑" pitchFamily="34" charset="-122"/>
              </a:rPr>
              <a:t>0</a:t>
            </a:r>
            <a:r>
              <a:rPr lang="zh-CN" altLang="en-US" sz="2600" dirty="0">
                <a:solidFill>
                  <a:srgbClr val="FF3300"/>
                </a:solidFill>
                <a:latin typeface="微软雅黑" pitchFamily="34" charset="-122"/>
                <a:ea typeface="微软雅黑" pitchFamily="34" charset="-122"/>
              </a:rPr>
              <a:t>～</a:t>
            </a:r>
            <a:r>
              <a:rPr lang="en-US" altLang="zh-CN" sz="2600" dirty="0">
                <a:solidFill>
                  <a:srgbClr val="FF3300"/>
                </a:solidFill>
                <a:latin typeface="微软雅黑" pitchFamily="34" charset="-122"/>
                <a:ea typeface="微软雅黑" pitchFamily="34" charset="-122"/>
              </a:rPr>
              <a:t>16</a:t>
            </a:r>
          </a:p>
        </p:txBody>
      </p:sp>
      <p:sp>
        <p:nvSpPr>
          <p:cNvPr id="20" name="文本框 19"/>
          <p:cNvSpPr txBox="1"/>
          <p:nvPr/>
        </p:nvSpPr>
        <p:spPr>
          <a:xfrm>
            <a:off x="3139409" y="3074393"/>
            <a:ext cx="3972809"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当弹簧下面没有挂物体时，弹簧的长度为原来的长度</a:t>
            </a:r>
          </a:p>
        </p:txBody>
      </p:sp>
      <p:sp>
        <p:nvSpPr>
          <p:cNvPr id="21" name="文本框 20"/>
          <p:cNvSpPr txBox="1"/>
          <p:nvPr/>
        </p:nvSpPr>
        <p:spPr>
          <a:xfrm>
            <a:off x="7168134" y="3036418"/>
            <a:ext cx="4810318" cy="461665"/>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根据图象读出弹簧下挂物体的重力</a:t>
            </a:r>
          </a:p>
        </p:txBody>
      </p:sp>
      <p:sp>
        <p:nvSpPr>
          <p:cNvPr id="22" name="文本框 21"/>
          <p:cNvSpPr txBox="1"/>
          <p:nvPr/>
        </p:nvSpPr>
        <p:spPr>
          <a:xfrm>
            <a:off x="1034800" y="5885567"/>
            <a:ext cx="5423108"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在弹簧的弹性限度内，弹簧受到的拉力越大，弹簧的伸长的越长</a:t>
            </a:r>
          </a:p>
        </p:txBody>
      </p:sp>
      <p:graphicFrame>
        <p:nvGraphicFramePr>
          <p:cNvPr id="23" name="表格 22"/>
          <p:cNvGraphicFramePr>
            <a:graphicFrameLocks noGrp="1"/>
          </p:cNvGraphicFramePr>
          <p:nvPr>
            <p:extLst>
              <p:ext uri="{D42A27DB-BD31-4B8C-83A1-F6EECF244321}">
                <p14:modId xmlns:p14="http://schemas.microsoft.com/office/powerpoint/2010/main" val="3299939951"/>
              </p:ext>
            </p:extLst>
          </p:nvPr>
        </p:nvGraphicFramePr>
        <p:xfrm>
          <a:off x="7710945" y="4075572"/>
          <a:ext cx="3518784" cy="1854200"/>
        </p:xfrm>
        <a:graphic>
          <a:graphicData uri="http://schemas.openxmlformats.org/drawingml/2006/table">
            <a:tbl>
              <a:tblPr firstRow="1" bandRow="1">
                <a:tableStyleId>{5C22544A-7EE6-4342-B048-85BDC9FD1C3A}</a:tableStyleId>
              </a:tblPr>
              <a:tblGrid>
                <a:gridCol w="390976">
                  <a:extLst>
                    <a:ext uri="{9D8B030D-6E8A-4147-A177-3AD203B41FA5}">
                      <a16:colId xmlns:a16="http://schemas.microsoft.com/office/drawing/2014/main" val="20000"/>
                    </a:ext>
                  </a:extLst>
                </a:gridCol>
                <a:gridCol w="390976">
                  <a:extLst>
                    <a:ext uri="{9D8B030D-6E8A-4147-A177-3AD203B41FA5}">
                      <a16:colId xmlns:a16="http://schemas.microsoft.com/office/drawing/2014/main" val="20001"/>
                    </a:ext>
                  </a:extLst>
                </a:gridCol>
                <a:gridCol w="390976">
                  <a:extLst>
                    <a:ext uri="{9D8B030D-6E8A-4147-A177-3AD203B41FA5}">
                      <a16:colId xmlns:a16="http://schemas.microsoft.com/office/drawing/2014/main" val="20002"/>
                    </a:ext>
                  </a:extLst>
                </a:gridCol>
                <a:gridCol w="390976">
                  <a:extLst>
                    <a:ext uri="{9D8B030D-6E8A-4147-A177-3AD203B41FA5}">
                      <a16:colId xmlns:a16="http://schemas.microsoft.com/office/drawing/2014/main" val="20003"/>
                    </a:ext>
                  </a:extLst>
                </a:gridCol>
                <a:gridCol w="390976">
                  <a:extLst>
                    <a:ext uri="{9D8B030D-6E8A-4147-A177-3AD203B41FA5}">
                      <a16:colId xmlns:a16="http://schemas.microsoft.com/office/drawing/2014/main" val="20004"/>
                    </a:ext>
                  </a:extLst>
                </a:gridCol>
                <a:gridCol w="390976">
                  <a:extLst>
                    <a:ext uri="{9D8B030D-6E8A-4147-A177-3AD203B41FA5}">
                      <a16:colId xmlns:a16="http://schemas.microsoft.com/office/drawing/2014/main" val="20005"/>
                    </a:ext>
                  </a:extLst>
                </a:gridCol>
                <a:gridCol w="390976">
                  <a:extLst>
                    <a:ext uri="{9D8B030D-6E8A-4147-A177-3AD203B41FA5}">
                      <a16:colId xmlns:a16="http://schemas.microsoft.com/office/drawing/2014/main" val="20006"/>
                    </a:ext>
                  </a:extLst>
                </a:gridCol>
                <a:gridCol w="390976">
                  <a:extLst>
                    <a:ext uri="{9D8B030D-6E8A-4147-A177-3AD203B41FA5}">
                      <a16:colId xmlns:a16="http://schemas.microsoft.com/office/drawing/2014/main" val="20007"/>
                    </a:ext>
                  </a:extLst>
                </a:gridCol>
                <a:gridCol w="390976">
                  <a:extLst>
                    <a:ext uri="{9D8B030D-6E8A-4147-A177-3AD203B41FA5}">
                      <a16:colId xmlns:a16="http://schemas.microsoft.com/office/drawing/2014/main" val="20008"/>
                    </a:ext>
                  </a:extLst>
                </a:gridCol>
              </a:tblGrid>
              <a:tr h="370840">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extLst>
                  <a:ext uri="{0D108BD9-81ED-4DB2-BD59-A6C34878D82A}">
                    <a16:rowId xmlns:a16="http://schemas.microsoft.com/office/drawing/2014/main" val="10000"/>
                  </a:ext>
                </a:extLst>
              </a:tr>
              <a:tr h="370840">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extLst>
                  <a:ext uri="{0D108BD9-81ED-4DB2-BD59-A6C34878D82A}">
                    <a16:rowId xmlns:a16="http://schemas.microsoft.com/office/drawing/2014/main" val="10001"/>
                  </a:ext>
                </a:extLst>
              </a:tr>
              <a:tr h="370840">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extLst>
                  <a:ext uri="{0D108BD9-81ED-4DB2-BD59-A6C34878D82A}">
                    <a16:rowId xmlns:a16="http://schemas.microsoft.com/office/drawing/2014/main" val="10002"/>
                  </a:ext>
                </a:extLst>
              </a:tr>
              <a:tr h="370840">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extLst>
                  <a:ext uri="{0D108BD9-81ED-4DB2-BD59-A6C34878D82A}">
                    <a16:rowId xmlns:a16="http://schemas.microsoft.com/office/drawing/2014/main" val="10003"/>
                  </a:ext>
                </a:extLst>
              </a:tr>
              <a:tr h="370840">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tc>
                  <a:txBody>
                    <a:bodyPr/>
                    <a:lstStyle/>
                    <a:p>
                      <a:endParaRPr lang="zh-CN" altLang="en-US" dirty="0"/>
                    </a:p>
                  </a:txBody>
                  <a:tcPr>
                    <a:lnL w="12700" cap="flat" cmpd="sng" algn="ctr">
                      <a:solidFill>
                        <a:schemeClr val="tx1">
                          <a:lumMod val="50000"/>
                          <a:lumOff val="50000"/>
                        </a:schemeClr>
                      </a:solidFill>
                      <a:prstDash val="dash"/>
                      <a:round/>
                      <a:headEnd type="none" w="med" len="med"/>
                      <a:tailEnd type="none" w="med" len="med"/>
                    </a:lnL>
                    <a:lnR w="12700" cap="flat" cmpd="sng" algn="ctr">
                      <a:solidFill>
                        <a:schemeClr val="tx1">
                          <a:lumMod val="50000"/>
                          <a:lumOff val="50000"/>
                        </a:schemeClr>
                      </a:solidFill>
                      <a:prstDash val="dash"/>
                      <a:round/>
                      <a:headEnd type="none" w="med" len="med"/>
                      <a:tailEnd type="none" w="med" len="med"/>
                    </a:lnR>
                    <a:lnT w="12700" cap="flat" cmpd="sng" algn="ctr">
                      <a:solidFill>
                        <a:schemeClr val="tx1">
                          <a:lumMod val="50000"/>
                          <a:lumOff val="50000"/>
                        </a:schemeClr>
                      </a:solidFill>
                      <a:prstDash val="dash"/>
                      <a:round/>
                      <a:headEnd type="none" w="med" len="med"/>
                      <a:tailEnd type="none" w="med" len="med"/>
                    </a:lnT>
                    <a:lnB w="12700" cap="flat" cmpd="sng" algn="ctr">
                      <a:solidFill>
                        <a:schemeClr val="tx1">
                          <a:lumMod val="50000"/>
                          <a:lumOff val="50000"/>
                        </a:schemeClr>
                      </a:solidFill>
                      <a:prstDash val="dash"/>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24" name="组合 23"/>
          <p:cNvGrpSpPr/>
          <p:nvPr/>
        </p:nvGrpSpPr>
        <p:grpSpPr>
          <a:xfrm>
            <a:off x="7271532" y="3572959"/>
            <a:ext cx="4890547" cy="2737835"/>
            <a:chOff x="5146897" y="3341634"/>
            <a:chExt cx="4890547" cy="2737835"/>
          </a:xfrm>
        </p:grpSpPr>
        <p:cxnSp>
          <p:nvCxnSpPr>
            <p:cNvPr id="25" name="直接箭头连接符 24"/>
            <p:cNvCxnSpPr/>
            <p:nvPr/>
          </p:nvCxnSpPr>
          <p:spPr>
            <a:xfrm>
              <a:off x="5593404" y="5700409"/>
              <a:ext cx="3813243"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flipV="1">
              <a:off x="5593404" y="3472774"/>
              <a:ext cx="1" cy="2227635"/>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6770511" y="4212077"/>
              <a:ext cx="1556366" cy="1488333"/>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8326877" y="3608962"/>
              <a:ext cx="0" cy="603115"/>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444568" y="5700409"/>
              <a:ext cx="297670" cy="369332"/>
            </a:xfrm>
            <a:prstGeom prst="rect">
              <a:avLst/>
            </a:prstGeom>
            <a:noFill/>
          </p:spPr>
          <p:txBody>
            <a:bodyPr wrap="square" rtlCol="0">
              <a:spAutoFit/>
            </a:bodyPr>
            <a:lstStyle/>
            <a:p>
              <a:r>
                <a:rPr lang="en-US" altLang="zh-CN" dirty="0"/>
                <a:t>0</a:t>
              </a:r>
              <a:endParaRPr lang="zh-CN" altLang="en-US" dirty="0"/>
            </a:p>
          </p:txBody>
        </p:sp>
        <p:sp>
          <p:nvSpPr>
            <p:cNvPr id="30" name="文本框 29"/>
            <p:cNvSpPr txBox="1"/>
            <p:nvPr/>
          </p:nvSpPr>
          <p:spPr>
            <a:xfrm>
              <a:off x="5809869" y="5710137"/>
              <a:ext cx="297670" cy="369332"/>
            </a:xfrm>
            <a:prstGeom prst="rect">
              <a:avLst/>
            </a:prstGeom>
            <a:noFill/>
          </p:spPr>
          <p:txBody>
            <a:bodyPr wrap="square" rtlCol="0">
              <a:spAutoFit/>
            </a:bodyPr>
            <a:lstStyle/>
            <a:p>
              <a:r>
                <a:rPr lang="en-US" altLang="zh-CN" dirty="0"/>
                <a:t>2</a:t>
              </a:r>
              <a:endParaRPr lang="zh-CN" altLang="en-US" dirty="0"/>
            </a:p>
          </p:txBody>
        </p:sp>
        <p:sp>
          <p:nvSpPr>
            <p:cNvPr id="31" name="文本框 30"/>
            <p:cNvSpPr txBox="1"/>
            <p:nvPr/>
          </p:nvSpPr>
          <p:spPr>
            <a:xfrm>
              <a:off x="6207272" y="5710137"/>
              <a:ext cx="297670" cy="369332"/>
            </a:xfrm>
            <a:prstGeom prst="rect">
              <a:avLst/>
            </a:prstGeom>
            <a:noFill/>
          </p:spPr>
          <p:txBody>
            <a:bodyPr wrap="square" rtlCol="0">
              <a:spAutoFit/>
            </a:bodyPr>
            <a:lstStyle/>
            <a:p>
              <a:r>
                <a:rPr lang="en-US" altLang="zh-CN" dirty="0"/>
                <a:t>4</a:t>
              </a:r>
              <a:endParaRPr lang="zh-CN" altLang="en-US" dirty="0"/>
            </a:p>
          </p:txBody>
        </p:sp>
        <p:sp>
          <p:nvSpPr>
            <p:cNvPr id="32" name="文本框 31"/>
            <p:cNvSpPr txBox="1"/>
            <p:nvPr/>
          </p:nvSpPr>
          <p:spPr>
            <a:xfrm>
              <a:off x="6621676" y="5710137"/>
              <a:ext cx="297670" cy="369332"/>
            </a:xfrm>
            <a:prstGeom prst="rect">
              <a:avLst/>
            </a:prstGeom>
            <a:noFill/>
          </p:spPr>
          <p:txBody>
            <a:bodyPr wrap="square" rtlCol="0">
              <a:spAutoFit/>
            </a:bodyPr>
            <a:lstStyle/>
            <a:p>
              <a:r>
                <a:rPr lang="en-US" altLang="zh-CN" dirty="0"/>
                <a:t>6</a:t>
              </a:r>
              <a:endParaRPr lang="zh-CN" altLang="en-US" dirty="0"/>
            </a:p>
          </p:txBody>
        </p:sp>
        <p:sp>
          <p:nvSpPr>
            <p:cNvPr id="33" name="文本框 32"/>
            <p:cNvSpPr txBox="1"/>
            <p:nvPr/>
          </p:nvSpPr>
          <p:spPr>
            <a:xfrm>
              <a:off x="7028806" y="5710137"/>
              <a:ext cx="297670" cy="369332"/>
            </a:xfrm>
            <a:prstGeom prst="rect">
              <a:avLst/>
            </a:prstGeom>
            <a:noFill/>
          </p:spPr>
          <p:txBody>
            <a:bodyPr wrap="square" rtlCol="0">
              <a:spAutoFit/>
            </a:bodyPr>
            <a:lstStyle/>
            <a:p>
              <a:r>
                <a:rPr lang="en-US" altLang="zh-CN" dirty="0"/>
                <a:t>8</a:t>
              </a:r>
              <a:endParaRPr lang="zh-CN" altLang="en-US" dirty="0"/>
            </a:p>
          </p:txBody>
        </p:sp>
        <p:sp>
          <p:nvSpPr>
            <p:cNvPr id="34" name="文本框 33"/>
            <p:cNvSpPr txBox="1"/>
            <p:nvPr/>
          </p:nvSpPr>
          <p:spPr>
            <a:xfrm>
              <a:off x="7331848" y="5710137"/>
              <a:ext cx="528098" cy="369332"/>
            </a:xfrm>
            <a:prstGeom prst="rect">
              <a:avLst/>
            </a:prstGeom>
            <a:noFill/>
          </p:spPr>
          <p:txBody>
            <a:bodyPr wrap="square" rtlCol="0">
              <a:spAutoFit/>
            </a:bodyPr>
            <a:lstStyle/>
            <a:p>
              <a:r>
                <a:rPr lang="en-US" altLang="zh-CN" dirty="0"/>
                <a:t>10</a:t>
              </a:r>
              <a:endParaRPr lang="zh-CN" altLang="en-US" dirty="0"/>
            </a:p>
          </p:txBody>
        </p:sp>
        <p:sp>
          <p:nvSpPr>
            <p:cNvPr id="35" name="文本框 34"/>
            <p:cNvSpPr txBox="1"/>
            <p:nvPr/>
          </p:nvSpPr>
          <p:spPr>
            <a:xfrm>
              <a:off x="7704306" y="5710137"/>
              <a:ext cx="473736" cy="369332"/>
            </a:xfrm>
            <a:prstGeom prst="rect">
              <a:avLst/>
            </a:prstGeom>
            <a:noFill/>
          </p:spPr>
          <p:txBody>
            <a:bodyPr wrap="square" rtlCol="0">
              <a:spAutoFit/>
            </a:bodyPr>
            <a:lstStyle/>
            <a:p>
              <a:r>
                <a:rPr lang="en-US" altLang="zh-CN" dirty="0"/>
                <a:t>12</a:t>
              </a:r>
              <a:endParaRPr lang="zh-CN" altLang="en-US" dirty="0"/>
            </a:p>
          </p:txBody>
        </p:sp>
        <p:sp>
          <p:nvSpPr>
            <p:cNvPr id="36" name="文本框 35"/>
            <p:cNvSpPr txBox="1"/>
            <p:nvPr/>
          </p:nvSpPr>
          <p:spPr>
            <a:xfrm>
              <a:off x="8093414" y="5710137"/>
              <a:ext cx="457086" cy="369332"/>
            </a:xfrm>
            <a:prstGeom prst="rect">
              <a:avLst/>
            </a:prstGeom>
            <a:noFill/>
          </p:spPr>
          <p:txBody>
            <a:bodyPr wrap="square" rtlCol="0">
              <a:spAutoFit/>
            </a:bodyPr>
            <a:lstStyle/>
            <a:p>
              <a:r>
                <a:rPr lang="en-US" altLang="zh-CN" dirty="0"/>
                <a:t>14</a:t>
              </a:r>
              <a:endParaRPr lang="zh-CN" altLang="en-US" dirty="0"/>
            </a:p>
          </p:txBody>
        </p:sp>
        <p:sp>
          <p:nvSpPr>
            <p:cNvPr id="37" name="文本框 36"/>
            <p:cNvSpPr txBox="1"/>
            <p:nvPr/>
          </p:nvSpPr>
          <p:spPr>
            <a:xfrm>
              <a:off x="8497449" y="5710137"/>
              <a:ext cx="481177" cy="369332"/>
            </a:xfrm>
            <a:prstGeom prst="rect">
              <a:avLst/>
            </a:prstGeom>
            <a:noFill/>
          </p:spPr>
          <p:txBody>
            <a:bodyPr wrap="square" rtlCol="0">
              <a:spAutoFit/>
            </a:bodyPr>
            <a:lstStyle/>
            <a:p>
              <a:r>
                <a:rPr lang="en-US" altLang="zh-CN" dirty="0"/>
                <a:t>16</a:t>
              </a:r>
              <a:endParaRPr lang="zh-CN" altLang="en-US" dirty="0"/>
            </a:p>
          </p:txBody>
        </p:sp>
        <p:sp>
          <p:nvSpPr>
            <p:cNvPr id="38" name="文本框 37"/>
            <p:cNvSpPr txBox="1"/>
            <p:nvPr/>
          </p:nvSpPr>
          <p:spPr>
            <a:xfrm>
              <a:off x="5146898" y="5142690"/>
              <a:ext cx="297670" cy="369332"/>
            </a:xfrm>
            <a:prstGeom prst="rect">
              <a:avLst/>
            </a:prstGeom>
            <a:noFill/>
          </p:spPr>
          <p:txBody>
            <a:bodyPr wrap="square" rtlCol="0">
              <a:spAutoFit/>
            </a:bodyPr>
            <a:lstStyle/>
            <a:p>
              <a:r>
                <a:rPr lang="en-US" altLang="zh-CN" dirty="0"/>
                <a:t>4</a:t>
              </a:r>
              <a:endParaRPr lang="zh-CN" altLang="en-US" dirty="0"/>
            </a:p>
          </p:txBody>
        </p:sp>
        <p:sp>
          <p:nvSpPr>
            <p:cNvPr id="39" name="文本框 38"/>
            <p:cNvSpPr txBox="1"/>
            <p:nvPr/>
          </p:nvSpPr>
          <p:spPr>
            <a:xfrm>
              <a:off x="5146898" y="4766872"/>
              <a:ext cx="297670" cy="369332"/>
            </a:xfrm>
            <a:prstGeom prst="rect">
              <a:avLst/>
            </a:prstGeom>
            <a:noFill/>
          </p:spPr>
          <p:txBody>
            <a:bodyPr wrap="square" rtlCol="0">
              <a:spAutoFit/>
            </a:bodyPr>
            <a:lstStyle/>
            <a:p>
              <a:r>
                <a:rPr lang="en-US" altLang="zh-CN" dirty="0"/>
                <a:t>8</a:t>
              </a:r>
              <a:endParaRPr lang="zh-CN" altLang="en-US" dirty="0"/>
            </a:p>
          </p:txBody>
        </p:sp>
        <p:sp>
          <p:nvSpPr>
            <p:cNvPr id="40" name="文本框 39"/>
            <p:cNvSpPr txBox="1"/>
            <p:nvPr/>
          </p:nvSpPr>
          <p:spPr>
            <a:xfrm>
              <a:off x="5147068" y="4401926"/>
              <a:ext cx="446163" cy="369332"/>
            </a:xfrm>
            <a:prstGeom prst="rect">
              <a:avLst/>
            </a:prstGeom>
            <a:noFill/>
          </p:spPr>
          <p:txBody>
            <a:bodyPr wrap="square" rtlCol="0">
              <a:spAutoFit/>
            </a:bodyPr>
            <a:lstStyle/>
            <a:p>
              <a:r>
                <a:rPr lang="en-US" altLang="zh-CN" dirty="0"/>
                <a:t>12</a:t>
              </a:r>
              <a:endParaRPr lang="zh-CN" altLang="en-US" dirty="0"/>
            </a:p>
          </p:txBody>
        </p:sp>
        <p:sp>
          <p:nvSpPr>
            <p:cNvPr id="41" name="文本框 40"/>
            <p:cNvSpPr txBox="1"/>
            <p:nvPr/>
          </p:nvSpPr>
          <p:spPr>
            <a:xfrm>
              <a:off x="5146897" y="4026108"/>
              <a:ext cx="446335" cy="369332"/>
            </a:xfrm>
            <a:prstGeom prst="rect">
              <a:avLst/>
            </a:prstGeom>
            <a:noFill/>
          </p:spPr>
          <p:txBody>
            <a:bodyPr wrap="square" rtlCol="0">
              <a:spAutoFit/>
            </a:bodyPr>
            <a:lstStyle/>
            <a:p>
              <a:r>
                <a:rPr lang="en-US" altLang="zh-CN" dirty="0"/>
                <a:t>16</a:t>
              </a:r>
              <a:endParaRPr lang="zh-CN" altLang="en-US" dirty="0"/>
            </a:p>
          </p:txBody>
        </p:sp>
        <p:sp>
          <p:nvSpPr>
            <p:cNvPr id="42" name="文本框 41"/>
            <p:cNvSpPr txBox="1"/>
            <p:nvPr/>
          </p:nvSpPr>
          <p:spPr>
            <a:xfrm>
              <a:off x="5147069" y="3650290"/>
              <a:ext cx="446164" cy="369332"/>
            </a:xfrm>
            <a:prstGeom prst="rect">
              <a:avLst/>
            </a:prstGeom>
            <a:noFill/>
          </p:spPr>
          <p:txBody>
            <a:bodyPr wrap="square" rtlCol="0">
              <a:spAutoFit/>
            </a:bodyPr>
            <a:lstStyle/>
            <a:p>
              <a:r>
                <a:rPr lang="en-US" altLang="zh-CN" dirty="0"/>
                <a:t>20</a:t>
              </a:r>
              <a:endParaRPr lang="zh-CN" altLang="en-US" dirty="0"/>
            </a:p>
          </p:txBody>
        </p:sp>
        <p:sp>
          <p:nvSpPr>
            <p:cNvPr id="43" name="文本框 42"/>
            <p:cNvSpPr txBox="1"/>
            <p:nvPr/>
          </p:nvSpPr>
          <p:spPr>
            <a:xfrm>
              <a:off x="5715805" y="3341634"/>
              <a:ext cx="665540" cy="369332"/>
            </a:xfrm>
            <a:prstGeom prst="rect">
              <a:avLst/>
            </a:prstGeom>
            <a:noFill/>
          </p:spPr>
          <p:txBody>
            <a:bodyPr wrap="square" rtlCol="0">
              <a:spAutoFit/>
            </a:bodyPr>
            <a:lstStyle/>
            <a:p>
              <a:r>
                <a:rPr lang="en-US" altLang="zh-CN" dirty="0"/>
                <a:t>F/N</a:t>
              </a:r>
              <a:endParaRPr lang="zh-CN" altLang="en-US" dirty="0"/>
            </a:p>
          </p:txBody>
        </p:sp>
        <p:sp>
          <p:nvSpPr>
            <p:cNvPr id="44" name="文本框 43"/>
            <p:cNvSpPr txBox="1"/>
            <p:nvPr/>
          </p:nvSpPr>
          <p:spPr>
            <a:xfrm>
              <a:off x="9235246" y="5321350"/>
              <a:ext cx="802198" cy="369332"/>
            </a:xfrm>
            <a:prstGeom prst="rect">
              <a:avLst/>
            </a:prstGeom>
            <a:noFill/>
          </p:spPr>
          <p:txBody>
            <a:bodyPr wrap="square" rtlCol="0">
              <a:spAutoFit/>
            </a:bodyPr>
            <a:lstStyle/>
            <a:p>
              <a:r>
                <a:rPr lang="en-US" altLang="zh-CN" dirty="0"/>
                <a:t>L/cm</a:t>
              </a:r>
              <a:endParaRPr lang="zh-CN" altLang="en-US" dirty="0"/>
            </a:p>
          </p:txBody>
        </p:sp>
      </p:grpSp>
      <p:sp>
        <p:nvSpPr>
          <p:cNvPr id="45" name="文本框 44"/>
          <p:cNvSpPr txBox="1"/>
          <p:nvPr/>
        </p:nvSpPr>
        <p:spPr>
          <a:xfrm>
            <a:off x="10063063" y="4817916"/>
            <a:ext cx="2153436"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弹簧的最大伸长量为</a:t>
            </a:r>
            <a:r>
              <a:rPr lang="en-US" altLang="zh-CN" sz="2400" dirty="0">
                <a:solidFill>
                  <a:srgbClr val="008080"/>
                </a:solidFill>
                <a:latin typeface="微软雅黑" panose="020B0503020204020204" pitchFamily="34" charset="-122"/>
                <a:ea typeface="微软雅黑" panose="020B0503020204020204" pitchFamily="34" charset="-122"/>
              </a:rPr>
              <a:t>14cm</a:t>
            </a:r>
            <a:endParaRPr lang="zh-CN" altLang="en-US" sz="2400" dirty="0">
              <a:solidFill>
                <a:srgbClr val="008080"/>
              </a:solidFill>
              <a:latin typeface="微软雅黑" panose="020B0503020204020204" pitchFamily="34" charset="-122"/>
              <a:ea typeface="微软雅黑" panose="020B0503020204020204" pitchFamily="34" charset="-122"/>
            </a:endParaRPr>
          </a:p>
        </p:txBody>
      </p:sp>
      <p:sp>
        <p:nvSpPr>
          <p:cNvPr id="2" name="椭圆 1"/>
          <p:cNvSpPr/>
          <p:nvPr/>
        </p:nvSpPr>
        <p:spPr>
          <a:xfrm>
            <a:off x="10218049" y="4268305"/>
            <a:ext cx="404035" cy="335543"/>
          </a:xfrm>
          <a:prstGeom prst="ellipse">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407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P spid="4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a:grpSpLocks/>
          </p:cNvGrpSpPr>
          <p:nvPr/>
        </p:nvGrpSpPr>
        <p:grpSpPr bwMode="auto">
          <a:xfrm>
            <a:off x="-101600" y="404813"/>
            <a:ext cx="4295775" cy="523875"/>
            <a:chOff x="0" y="623478"/>
            <a:chExt cx="3786638" cy="459735"/>
          </a:xfrm>
        </p:grpSpPr>
        <p:grpSp>
          <p:nvGrpSpPr>
            <p:cNvPr id="35" name="组合 20"/>
            <p:cNvGrpSpPr>
              <a:grpSpLocks/>
            </p:cNvGrpSpPr>
            <p:nvPr/>
          </p:nvGrpSpPr>
          <p:grpSpPr bwMode="auto">
            <a:xfrm>
              <a:off x="0" y="678733"/>
              <a:ext cx="771176" cy="347209"/>
              <a:chOff x="0" y="537328"/>
              <a:chExt cx="771176" cy="347209"/>
            </a:xfrm>
          </p:grpSpPr>
          <p:sp>
            <p:nvSpPr>
              <p:cNvPr id="37" name="矩形 3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38" name="矩形 3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36"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重点回顾：重力</a:t>
              </a:r>
            </a:p>
          </p:txBody>
        </p:sp>
      </p:grpSp>
      <p:sp>
        <p:nvSpPr>
          <p:cNvPr id="39" name="矩形 38"/>
          <p:cNvSpPr/>
          <p:nvPr/>
        </p:nvSpPr>
        <p:spPr>
          <a:xfrm>
            <a:off x="674552" y="1118349"/>
            <a:ext cx="10958830" cy="5262979"/>
          </a:xfrm>
          <a:prstGeom prst="rect">
            <a:avLst/>
          </a:prstGeom>
        </p:spPr>
        <p:txBody>
          <a:bodyPr wrap="square">
            <a:spAutoFit/>
          </a:bodyPr>
          <a:lstStyle/>
          <a:p>
            <a:pPr>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1.定义：由于_____________而使物体受到的力叫做重力，通常用字母</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a:t>
            </a:r>
            <a:r>
              <a:rPr lang="en-US" sz="2800" dirty="0">
                <a:latin typeface="微软雅黑" panose="020B0503020204020204" pitchFamily="34" charset="-122"/>
                <a:ea typeface="微软雅黑" panose="020B0503020204020204" pitchFamily="34" charset="-122"/>
                <a:cs typeface="Times New Roman" panose="02020603050405020304" pitchFamily="18" charset="0"/>
              </a:rPr>
              <a:t>表示</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地球附近的所有物体都受到重力的作用</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2.重力的大小</a:t>
            </a:r>
          </a:p>
          <a:p>
            <a:pPr>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物体所受的重力跟它的质量成</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rPr>
              <a:t>公式：</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G</a:t>
            </a:r>
            <a:r>
              <a:rPr 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en-US" sz="2800" dirty="0">
                <a:latin typeface="微软雅黑" panose="020B0503020204020204" pitchFamily="34" charset="-122"/>
                <a:ea typeface="微软雅黑" panose="020B0503020204020204" pitchFamily="34" charset="-122"/>
                <a:cs typeface="Times New Roman" panose="02020603050405020304" pitchFamily="18" charset="0"/>
              </a:rPr>
              <a:t>，其中 </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G</a:t>
            </a:r>
            <a:r>
              <a:rPr lang="en-US" sz="2800" dirty="0">
                <a:latin typeface="微软雅黑" panose="020B0503020204020204" pitchFamily="34" charset="-122"/>
                <a:ea typeface="微软雅黑" panose="020B0503020204020204" pitchFamily="34" charset="-122"/>
                <a:cs typeface="Times New Roman" panose="02020603050405020304" pitchFamily="18" charset="0"/>
              </a:rPr>
              <a:t>表示重力，单位是牛顿，符号是</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en-US" sz="2800" dirty="0">
                <a:latin typeface="微软雅黑" panose="020B0503020204020204" pitchFamily="34" charset="-122"/>
                <a:ea typeface="微软雅黑" panose="020B0503020204020204" pitchFamily="34" charset="-122"/>
                <a:cs typeface="Times New Roman" panose="02020603050405020304" pitchFamily="18" charset="0"/>
              </a:rPr>
              <a:t> ；</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m</a:t>
            </a:r>
            <a:r>
              <a:rPr lang="en-US" sz="2800" dirty="0">
                <a:latin typeface="微软雅黑" panose="020B0503020204020204" pitchFamily="34" charset="-122"/>
                <a:ea typeface="微软雅黑" panose="020B0503020204020204" pitchFamily="34" charset="-122"/>
                <a:cs typeface="Times New Roman" panose="02020603050405020304" pitchFamily="18" charset="0"/>
              </a:rPr>
              <a:t>表示质量，单位是千克，符号是kg；</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g</a:t>
            </a:r>
            <a:r>
              <a:rPr lang="en-US" sz="2800" dirty="0">
                <a:latin typeface="微软雅黑" panose="020B0503020204020204" pitchFamily="34" charset="-122"/>
                <a:ea typeface="微软雅黑" panose="020B0503020204020204" pitchFamily="34" charset="-122"/>
                <a:cs typeface="Times New Roman" panose="02020603050405020304" pitchFamily="18" charset="0"/>
              </a:rPr>
              <a:t>表示重力与质量的比值，单位是牛每千克，符号是</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g</a:t>
            </a:r>
            <a:r>
              <a:rPr 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a:t>
            </a:r>
            <a:r>
              <a:rPr lang="en-US" sz="2800" dirty="0" err="1">
                <a:latin typeface="微软雅黑" panose="020B0503020204020204" pitchFamily="34" charset="-122"/>
                <a:ea typeface="微软雅黑" panose="020B0503020204020204" pitchFamily="34" charset="-122"/>
                <a:cs typeface="Times New Roman" panose="02020603050405020304" pitchFamily="18" charset="0"/>
                <a:sym typeface="+mn-ea"/>
              </a:rPr>
              <a:t>N</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／kg</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rPr>
              <a:t>在粗略计算时</a:t>
            </a:r>
            <a:r>
              <a:rPr lang="en-US" sz="2800" i="1" dirty="0">
                <a:latin typeface="微软雅黑" panose="020B0503020204020204" pitchFamily="34" charset="-122"/>
                <a:ea typeface="微软雅黑" panose="020B0503020204020204" pitchFamily="34" charset="-122"/>
                <a:cs typeface="Times New Roman" panose="02020603050405020304" pitchFamily="18" charset="0"/>
              </a:rPr>
              <a:t>g</a:t>
            </a:r>
            <a:r>
              <a:rPr lang="en-US" sz="2800" dirty="0">
                <a:latin typeface="微软雅黑" panose="020B0503020204020204" pitchFamily="34" charset="-122"/>
                <a:ea typeface="微软雅黑" panose="020B0503020204020204" pitchFamily="34" charset="-122"/>
                <a:cs typeface="Times New Roman" panose="02020603050405020304" pitchFamily="18" charset="0"/>
              </a:rPr>
              <a:t>可以取10N／kg</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TextBox 17"/>
          <p:cNvSpPr txBox="1"/>
          <p:nvPr/>
        </p:nvSpPr>
        <p:spPr>
          <a:xfrm>
            <a:off x="2855640" y="1183437"/>
            <a:ext cx="2068850"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地球的吸引</a:t>
            </a:r>
          </a:p>
        </p:txBody>
      </p:sp>
      <p:sp>
        <p:nvSpPr>
          <p:cNvPr id="41" name="TextBox 17"/>
          <p:cNvSpPr txBox="1"/>
          <p:nvPr/>
        </p:nvSpPr>
        <p:spPr>
          <a:xfrm>
            <a:off x="5847883" y="3121804"/>
            <a:ext cx="1112213"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正比</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2" name="TextBox 17"/>
          <p:cNvSpPr txBox="1"/>
          <p:nvPr/>
        </p:nvSpPr>
        <p:spPr>
          <a:xfrm>
            <a:off x="3031478" y="3717032"/>
            <a:ext cx="753110" cy="523220"/>
          </a:xfrm>
          <a:prstGeom prst="rect">
            <a:avLst/>
          </a:prstGeom>
          <a:noFill/>
        </p:spPr>
        <p:txBody>
          <a:bodyPr wrap="square" rtlCol="0">
            <a:spAutoFit/>
          </a:bodyPr>
          <a:lstStyle/>
          <a:p>
            <a:r>
              <a:rPr lang="zh-CN" altLang="en-US" sz="2800" i="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mg</a:t>
            </a:r>
          </a:p>
        </p:txBody>
      </p:sp>
      <p:sp>
        <p:nvSpPr>
          <p:cNvPr id="43" name="TextBox 17"/>
          <p:cNvSpPr txBox="1"/>
          <p:nvPr/>
        </p:nvSpPr>
        <p:spPr>
          <a:xfrm>
            <a:off x="10344472" y="3809623"/>
            <a:ext cx="864096"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N</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4" name="TextBox 17"/>
          <p:cNvSpPr txBox="1"/>
          <p:nvPr/>
        </p:nvSpPr>
        <p:spPr>
          <a:xfrm>
            <a:off x="4619859" y="5013176"/>
            <a:ext cx="1228091"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N/kg</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5" name="TextBox 17"/>
          <p:cNvSpPr txBox="1"/>
          <p:nvPr/>
        </p:nvSpPr>
        <p:spPr>
          <a:xfrm>
            <a:off x="6744072" y="5073649"/>
            <a:ext cx="1040753"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9.8　</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46" name="TextBox 17"/>
          <p:cNvSpPr txBox="1"/>
          <p:nvPr/>
        </p:nvSpPr>
        <p:spPr>
          <a:xfrm>
            <a:off x="963418" y="1844824"/>
            <a:ext cx="614045" cy="523220"/>
          </a:xfrm>
          <a:prstGeom prst="rect">
            <a:avLst/>
          </a:prstGeom>
          <a:noFill/>
        </p:spPr>
        <p:txBody>
          <a:bodyPr wrap="square" rtlCol="0">
            <a:spAutoFit/>
          </a:bodyPr>
          <a:lstStyle/>
          <a:p>
            <a:r>
              <a:rPr lang="zh-CN" altLang="en-US" sz="2800" i="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39416" y="1340768"/>
            <a:ext cx="10585176" cy="4315027"/>
          </a:xfrm>
          <a:prstGeom prst="rect">
            <a:avLst/>
          </a:prstGeom>
        </p:spPr>
        <p:txBody>
          <a:bodyPr wrap="square">
            <a:spAutoFit/>
          </a:bodyPr>
          <a:lstStyle/>
          <a:p>
            <a:pPr>
              <a:lnSpc>
                <a:spcPct val="140000"/>
              </a:lnSpc>
              <a:spcBef>
                <a:spcPts val="0"/>
              </a:spcBef>
              <a:spcAft>
                <a:spcPts val="0"/>
              </a:spcAft>
            </a:pP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3.重力的方向及应用</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40000"/>
              </a:lnSpc>
              <a:spcBef>
                <a:spcPts val="0"/>
              </a:spcBef>
              <a:spcAft>
                <a:spcPts val="0"/>
              </a:spcAft>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)方向：</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40000"/>
              </a:lnSpc>
              <a:spcBef>
                <a:spcPts val="0"/>
              </a:spcBef>
              <a:spcAft>
                <a:spcPts val="0"/>
              </a:spcAft>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)应用：利用铅垂线确定竖直方向等。</a:t>
            </a:r>
          </a:p>
          <a:p>
            <a:pPr>
              <a:lnSpc>
                <a:spcPct val="140000"/>
              </a:lnSpc>
              <a:spcBef>
                <a:spcPts val="0"/>
              </a:spcBef>
              <a:spcAft>
                <a:spcPts val="0"/>
              </a:spcAft>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重心</a:t>
            </a:r>
          </a:p>
          <a:p>
            <a:pPr>
              <a:lnSpc>
                <a:spcPct val="140000"/>
              </a:lnSpc>
              <a:spcBef>
                <a:spcPts val="0"/>
              </a:spcBef>
              <a:spcAft>
                <a:spcPts val="0"/>
              </a:spcAft>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)定义：重力的等效作用点叫做物体的重心。</a:t>
            </a:r>
          </a:p>
          <a:p>
            <a:pPr>
              <a:lnSpc>
                <a:spcPct val="140000"/>
              </a:lnSpc>
              <a:spcBef>
                <a:spcPts val="0"/>
              </a:spcBef>
              <a:spcAft>
                <a:spcPts val="0"/>
              </a:spcAft>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)位置：形状规则、质量分布均匀的物体，重心在它的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上 。</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TextBox 2"/>
          <p:cNvSpPr txBox="1"/>
          <p:nvPr/>
        </p:nvSpPr>
        <p:spPr>
          <a:xfrm>
            <a:off x="2495600" y="1988840"/>
            <a:ext cx="1744122"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竖直向下</a:t>
            </a:r>
          </a:p>
        </p:txBody>
      </p:sp>
      <p:sp>
        <p:nvSpPr>
          <p:cNvPr id="18" name="TextBox 2"/>
          <p:cNvSpPr txBox="1"/>
          <p:nvPr/>
        </p:nvSpPr>
        <p:spPr>
          <a:xfrm>
            <a:off x="9647227" y="4365104"/>
            <a:ext cx="1777365"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sym typeface="+mn-ea"/>
              </a:rPr>
              <a:t>几何中心</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127448" y="1412776"/>
            <a:ext cx="8400711" cy="3108543"/>
          </a:xfrm>
          <a:prstGeom prst="rect">
            <a:avLst/>
          </a:prstGeom>
          <a:noFill/>
          <a:ln w="25400">
            <a:noFill/>
            <a:miter lim="800000"/>
            <a:headEnd/>
            <a:tailEnd/>
          </a:ln>
        </p:spPr>
        <p:txBody>
          <a:bodyPr wrap="square">
            <a:spAutoFit/>
          </a:bodyPr>
          <a:lstStyle/>
          <a:p>
            <a:pPr>
              <a:lnSpc>
                <a:spcPct val="140000"/>
              </a:lnSpc>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1</a:t>
            </a:r>
            <a:r>
              <a:rPr lang="zh-CN" altLang="en-US" sz="2800" dirty="0">
                <a:solidFill>
                  <a:srgbClr val="008080"/>
                </a:solidFill>
                <a:latin typeface="微软雅黑" pitchFamily="34" charset="-122"/>
                <a:ea typeface="微软雅黑" pitchFamily="34" charset="-122"/>
              </a:rPr>
              <a:t>   </a:t>
            </a:r>
            <a:r>
              <a:rPr lang="zh-CN" altLang="en-US" sz="2800" dirty="0">
                <a:solidFill>
                  <a:srgbClr val="000000"/>
                </a:solidFill>
                <a:latin typeface="微软雅黑" pitchFamily="34" charset="-122"/>
                <a:ea typeface="微软雅黑" pitchFamily="34" charset="-122"/>
              </a:rPr>
              <a:t>关于重力的正确说法是（   　）</a:t>
            </a:r>
          </a:p>
          <a:p>
            <a:pPr>
              <a:lnSpc>
                <a:spcPct val="140000"/>
              </a:lnSpc>
            </a:pPr>
            <a:r>
              <a:rPr lang="en-US" altLang="zh-CN" sz="2800" dirty="0">
                <a:solidFill>
                  <a:srgbClr val="000000"/>
                </a:solidFill>
                <a:latin typeface="微软雅黑" pitchFamily="34" charset="-122"/>
                <a:ea typeface="微软雅黑" pitchFamily="34" charset="-122"/>
              </a:rPr>
              <a:t>A</a:t>
            </a:r>
            <a:r>
              <a:rPr lang="zh-CN" altLang="en-US" sz="2800" dirty="0">
                <a:solidFill>
                  <a:srgbClr val="000000"/>
                </a:solidFill>
                <a:latin typeface="微软雅黑" pitchFamily="34" charset="-122"/>
                <a:ea typeface="微软雅黑" pitchFamily="34" charset="-122"/>
              </a:rPr>
              <a:t>．向上抛的小球在向上运动过程中不受重力作用</a:t>
            </a:r>
          </a:p>
          <a:p>
            <a:pPr>
              <a:lnSpc>
                <a:spcPct val="140000"/>
              </a:lnSpc>
            </a:pPr>
            <a:r>
              <a:rPr lang="en-US" altLang="zh-CN" sz="2800" dirty="0">
                <a:solidFill>
                  <a:srgbClr val="000000"/>
                </a:solidFill>
                <a:latin typeface="微软雅黑" pitchFamily="34" charset="-122"/>
                <a:ea typeface="微软雅黑" pitchFamily="34" charset="-122"/>
              </a:rPr>
              <a:t>B</a:t>
            </a:r>
            <a:r>
              <a:rPr lang="zh-CN" altLang="en-US" sz="2800" dirty="0">
                <a:solidFill>
                  <a:srgbClr val="000000"/>
                </a:solidFill>
                <a:latin typeface="微软雅黑" pitchFamily="34" charset="-122"/>
                <a:ea typeface="微软雅黑" pitchFamily="34" charset="-122"/>
              </a:rPr>
              <a:t>．空中飞行的飞鸟不受重力作用</a:t>
            </a:r>
          </a:p>
          <a:p>
            <a:pPr>
              <a:lnSpc>
                <a:spcPct val="140000"/>
              </a:lnSpc>
            </a:pPr>
            <a:r>
              <a:rPr lang="en-US" altLang="zh-CN" sz="2800" dirty="0">
                <a:solidFill>
                  <a:srgbClr val="000000"/>
                </a:solidFill>
                <a:latin typeface="微软雅黑" pitchFamily="34" charset="-122"/>
                <a:ea typeface="微软雅黑" pitchFamily="34" charset="-122"/>
              </a:rPr>
              <a:t>C</a:t>
            </a:r>
            <a:r>
              <a:rPr lang="zh-CN" altLang="en-US" sz="2800" dirty="0">
                <a:solidFill>
                  <a:srgbClr val="000000"/>
                </a:solidFill>
                <a:latin typeface="微软雅黑" pitchFamily="34" charset="-122"/>
                <a:ea typeface="微软雅黑" pitchFamily="34" charset="-122"/>
              </a:rPr>
              <a:t>．重力在物体上的作用点就是此物体的重心</a:t>
            </a:r>
          </a:p>
          <a:p>
            <a:pPr>
              <a:lnSpc>
                <a:spcPct val="140000"/>
              </a:lnSpc>
            </a:pPr>
            <a:r>
              <a:rPr lang="en-US" altLang="zh-CN" sz="2800" dirty="0">
                <a:solidFill>
                  <a:srgbClr val="000000"/>
                </a:solidFill>
                <a:latin typeface="微软雅黑" pitchFamily="34" charset="-122"/>
                <a:ea typeface="微软雅黑" pitchFamily="34" charset="-122"/>
              </a:rPr>
              <a:t>D</a:t>
            </a:r>
            <a:r>
              <a:rPr lang="zh-CN" altLang="en-US" sz="2800" dirty="0">
                <a:solidFill>
                  <a:srgbClr val="000000"/>
                </a:solidFill>
                <a:latin typeface="微软雅黑" pitchFamily="34" charset="-122"/>
                <a:ea typeface="微软雅黑" pitchFamily="34" charset="-122"/>
              </a:rPr>
              <a:t>．一个物体的重心一定在物体上</a:t>
            </a:r>
          </a:p>
        </p:txBody>
      </p:sp>
      <p:sp>
        <p:nvSpPr>
          <p:cNvPr id="8197" name="Text Box 5"/>
          <p:cNvSpPr txBox="1">
            <a:spLocks noChangeArrowheads="1"/>
          </p:cNvSpPr>
          <p:nvPr/>
        </p:nvSpPr>
        <p:spPr bwMode="auto">
          <a:xfrm>
            <a:off x="6030924" y="1556792"/>
            <a:ext cx="42511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C</a:t>
            </a:r>
          </a:p>
        </p:txBody>
      </p:sp>
      <p:grpSp>
        <p:nvGrpSpPr>
          <p:cNvPr id="4" name="组合 3"/>
          <p:cNvGrpSpPr>
            <a:grpSpLocks/>
          </p:cNvGrpSpPr>
          <p:nvPr/>
        </p:nvGrpSpPr>
        <p:grpSpPr bwMode="auto">
          <a:xfrm>
            <a:off x="-101600" y="404813"/>
            <a:ext cx="4295775" cy="523875"/>
            <a:chOff x="0" y="623478"/>
            <a:chExt cx="3786638" cy="459735"/>
          </a:xfrm>
        </p:grpSpPr>
        <p:grpSp>
          <p:nvGrpSpPr>
            <p:cNvPr id="5" name="组合 20"/>
            <p:cNvGrpSpPr>
              <a:grpSpLocks/>
            </p:cNvGrpSpPr>
            <p:nvPr/>
          </p:nvGrpSpPr>
          <p:grpSpPr bwMode="auto">
            <a:xfrm>
              <a:off x="0" y="678733"/>
              <a:ext cx="771176" cy="347209"/>
              <a:chOff x="0" y="537328"/>
              <a:chExt cx="771176" cy="347209"/>
            </a:xfrm>
          </p:grpSpPr>
          <p:sp>
            <p:nvSpPr>
              <p:cNvPr id="7" name="矩形 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8" name="矩形 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6"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9" name="文本框 8"/>
          <p:cNvSpPr txBox="1"/>
          <p:nvPr/>
        </p:nvSpPr>
        <p:spPr>
          <a:xfrm>
            <a:off x="9048328" y="2113692"/>
            <a:ext cx="576064" cy="523220"/>
          </a:xfrm>
          <a:prstGeom prst="rect">
            <a:avLst/>
          </a:prstGeom>
          <a:noFill/>
        </p:spPr>
        <p:txBody>
          <a:bodyPr wrap="square" rtlCol="0">
            <a:spAutoFit/>
          </a:bodyPr>
          <a:lstStyle/>
          <a:p>
            <a:r>
              <a:rPr lang="en-US" altLang="zh-CN" sz="2800" b="1" dirty="0">
                <a:solidFill>
                  <a:srgbClr val="008080"/>
                </a:solidFill>
                <a:latin typeface="微软雅黑" panose="020B0503020204020204" pitchFamily="34" charset="-122"/>
                <a:ea typeface="微软雅黑" panose="020B0503020204020204" pitchFamily="34" charset="-122"/>
              </a:rPr>
              <a:t>×</a:t>
            </a:r>
            <a:endParaRPr lang="zh-CN" altLang="en-US" sz="2800" b="1" dirty="0">
              <a:solidFill>
                <a:srgbClr val="00808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240040" y="2596009"/>
            <a:ext cx="3687078"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地球上所有物体在任何状态都受重力</a:t>
            </a:r>
          </a:p>
        </p:txBody>
      </p:sp>
      <p:sp>
        <p:nvSpPr>
          <p:cNvPr id="11" name="文本框 10"/>
          <p:cNvSpPr txBox="1"/>
          <p:nvPr/>
        </p:nvSpPr>
        <p:spPr>
          <a:xfrm>
            <a:off x="6528048" y="2706282"/>
            <a:ext cx="576064" cy="523220"/>
          </a:xfrm>
          <a:prstGeom prst="rect">
            <a:avLst/>
          </a:prstGeom>
          <a:noFill/>
        </p:spPr>
        <p:txBody>
          <a:bodyPr wrap="square" rtlCol="0">
            <a:spAutoFit/>
          </a:bodyPr>
          <a:lstStyle/>
          <a:p>
            <a:r>
              <a:rPr lang="en-US" altLang="zh-CN" sz="2800" b="1" dirty="0">
                <a:solidFill>
                  <a:srgbClr val="008080"/>
                </a:solidFill>
                <a:latin typeface="微软雅黑" panose="020B0503020204020204" pitchFamily="34" charset="-122"/>
                <a:ea typeface="微软雅黑" panose="020B0503020204020204" pitchFamily="34" charset="-122"/>
              </a:rPr>
              <a:t>×</a:t>
            </a:r>
            <a:endParaRPr lang="zh-CN" altLang="en-US" sz="2800" b="1" dirty="0">
              <a:solidFill>
                <a:srgbClr val="00808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600056" y="3972910"/>
            <a:ext cx="576064" cy="523220"/>
          </a:xfrm>
          <a:prstGeom prst="rect">
            <a:avLst/>
          </a:prstGeom>
          <a:noFill/>
        </p:spPr>
        <p:txBody>
          <a:bodyPr wrap="square" rtlCol="0">
            <a:spAutoFit/>
          </a:bodyPr>
          <a:lstStyle/>
          <a:p>
            <a:r>
              <a:rPr lang="en-US" altLang="zh-CN" sz="2800" b="1" dirty="0">
                <a:solidFill>
                  <a:srgbClr val="008080"/>
                </a:solidFill>
                <a:latin typeface="微软雅黑" panose="020B0503020204020204" pitchFamily="34" charset="-122"/>
                <a:ea typeface="微软雅黑" panose="020B0503020204020204" pitchFamily="34" charset="-122"/>
              </a:rPr>
              <a:t>×</a:t>
            </a:r>
            <a:endParaRPr lang="zh-CN" altLang="en-US" sz="2800" b="1" dirty="0">
              <a:solidFill>
                <a:srgbClr val="00808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216890" y="3300858"/>
            <a:ext cx="576064" cy="523220"/>
          </a:xfrm>
          <a:prstGeom prst="rect">
            <a:avLst/>
          </a:prstGeom>
          <a:noFill/>
        </p:spPr>
        <p:txBody>
          <a:bodyPr wrap="square" rtlCol="0">
            <a:spAutoFit/>
          </a:bodyPr>
          <a:lstStyle/>
          <a:p>
            <a:r>
              <a:rPr lang="zh-CN" altLang="en-US" sz="2800" b="1" dirty="0">
                <a:solidFill>
                  <a:srgbClr val="008080"/>
                </a:solidFill>
                <a:latin typeface="微软雅黑" panose="020B0503020204020204" pitchFamily="34" charset="-122"/>
                <a:ea typeface="微软雅黑" panose="020B0503020204020204" pitchFamily="34" charset="-122"/>
              </a:rPr>
              <a:t>√</a:t>
            </a:r>
          </a:p>
        </p:txBody>
      </p:sp>
      <p:sp>
        <p:nvSpPr>
          <p:cNvPr id="14" name="文本框 13"/>
          <p:cNvSpPr txBox="1"/>
          <p:nvPr/>
        </p:nvSpPr>
        <p:spPr>
          <a:xfrm>
            <a:off x="7104112" y="4038942"/>
            <a:ext cx="3687078"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篮球的重心在球心上，但不在球体上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9" grpId="0"/>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txBox="1">
            <a:spLocks noChangeArrowheads="1"/>
          </p:cNvSpPr>
          <p:nvPr/>
        </p:nvSpPr>
        <p:spPr bwMode="auto">
          <a:xfrm>
            <a:off x="1199456" y="1196752"/>
            <a:ext cx="10225136" cy="2664296"/>
          </a:xfrm>
          <a:prstGeom prst="rect">
            <a:avLst/>
          </a:prstGeom>
          <a:noFill/>
          <a:ln w="9525">
            <a:noFill/>
            <a:miter lim="800000"/>
            <a:headEnd/>
            <a:tailEnd/>
          </a:ln>
        </p:spPr>
        <p:txBody>
          <a:bodyPr/>
          <a:lstStyle/>
          <a:p>
            <a:pPr>
              <a:lnSpc>
                <a:spcPct val="150000"/>
              </a:lnSpc>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2   </a:t>
            </a:r>
            <a:r>
              <a:rPr lang="zh-CN" altLang="en-US" sz="2800" dirty="0">
                <a:latin typeface="微软雅黑" pitchFamily="34" charset="-122"/>
                <a:ea typeface="微软雅黑" pitchFamily="34" charset="-122"/>
              </a:rPr>
              <a:t>江豚是一种小型鲸类，仅分布于长江中下游以及洞庭湖和鄱阳湖等区域中，由于其数量的锐减，被归属于国家一级保护动物。如图所示为一头悬浮在水中的江豚，点</a:t>
            </a:r>
            <a:r>
              <a:rPr lang="en-US" altLang="zh-CN" sz="2800" dirty="0">
                <a:latin typeface="微软雅黑" pitchFamily="34" charset="-122"/>
                <a:ea typeface="微软雅黑" pitchFamily="34" charset="-122"/>
              </a:rPr>
              <a:t>O</a:t>
            </a:r>
            <a:r>
              <a:rPr lang="zh-CN" altLang="en-US" sz="2800" dirty="0">
                <a:latin typeface="微软雅黑" pitchFamily="34" charset="-122"/>
                <a:ea typeface="微软雅黑" pitchFamily="34" charset="-122"/>
              </a:rPr>
              <a:t>为江豚的重心，请在图中画出江豚所受重力的示意图。</a:t>
            </a:r>
            <a:endParaRPr lang="en-US" altLang="zh-CN" sz="2800" dirty="0">
              <a:latin typeface="微软雅黑" pitchFamily="34" charset="-122"/>
              <a:ea typeface="微软雅黑" pitchFamily="34" charset="-122"/>
            </a:endParaRPr>
          </a:p>
        </p:txBody>
      </p:sp>
      <p:pic>
        <p:nvPicPr>
          <p:cNvPr id="4098" name="Picture 2" descr="https://ss1.bdstatic.com/70cFuXSh_Q1YnxGkpoWK1HF6hhy/it/u=3072690573,2463561318&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2" y="4005064"/>
            <a:ext cx="3096344" cy="2111707"/>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771964" y="4854887"/>
            <a:ext cx="864096" cy="830997"/>
          </a:xfrm>
          <a:prstGeom prst="rect">
            <a:avLst/>
          </a:prstGeom>
          <a:noFill/>
        </p:spPr>
        <p:txBody>
          <a:bodyPr wrap="square" rtlCol="0">
            <a:spAutoFit/>
          </a:bodyPr>
          <a:lstStyle/>
          <a:p>
            <a:r>
              <a:rPr lang="en-US" altLang="zh-CN" sz="4800" dirty="0">
                <a:solidFill>
                  <a:srgbClr val="FF0000"/>
                </a:solidFill>
                <a:latin typeface="微软雅黑" panose="020B0503020204020204" pitchFamily="34" charset="-122"/>
                <a:ea typeface="微软雅黑" panose="020B0503020204020204" pitchFamily="34" charset="-122"/>
              </a:rPr>
              <a:t>·</a:t>
            </a:r>
            <a:r>
              <a:rPr lang="en-US" altLang="zh-CN" sz="2800" dirty="0">
                <a:solidFill>
                  <a:srgbClr val="FF0000"/>
                </a:solidFill>
                <a:latin typeface="微软雅黑" panose="020B0503020204020204" pitchFamily="34" charset="-122"/>
                <a:ea typeface="微软雅黑" panose="020B0503020204020204" pitchFamily="34" charset="-122"/>
              </a:rPr>
              <a:t>  O</a:t>
            </a:r>
            <a:endParaRPr lang="zh-CN" altLang="en-US" sz="2800" dirty="0">
              <a:solidFill>
                <a:srgbClr val="FF0000"/>
              </a:solidFill>
              <a:latin typeface="微软雅黑" panose="020B0503020204020204" pitchFamily="34" charset="-122"/>
              <a:ea typeface="微软雅黑" panose="020B0503020204020204" pitchFamily="34" charset="-122"/>
            </a:endParaRPr>
          </a:p>
        </p:txBody>
      </p:sp>
      <p:cxnSp>
        <p:nvCxnSpPr>
          <p:cNvPr id="4" name="直接箭头连接符 3"/>
          <p:cNvCxnSpPr/>
          <p:nvPr/>
        </p:nvCxnSpPr>
        <p:spPr>
          <a:xfrm>
            <a:off x="5951984" y="5270385"/>
            <a:ext cx="0" cy="11109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023992" y="5987440"/>
            <a:ext cx="72008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G</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752030" y="5595023"/>
            <a:ext cx="3687078" cy="461665"/>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重力的方向竖直向下</a:t>
            </a:r>
          </a:p>
        </p:txBody>
      </p:sp>
    </p:spTree>
    <p:extLst>
      <p:ext uri="{BB962C8B-B14F-4D97-AF65-F5344CB8AC3E}">
        <p14:creationId xmlns:p14="http://schemas.microsoft.com/office/powerpoint/2010/main" val="966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3383840" y="1412364"/>
            <a:ext cx="4493538" cy="523220"/>
          </a:xfrm>
          <a:prstGeom prst="rect">
            <a:avLst/>
          </a:prstGeom>
          <a:noFill/>
          <a:ln w="25400">
            <a:noFill/>
            <a:miter lim="800000"/>
            <a:headEnd/>
            <a:tailEnd/>
          </a:ln>
        </p:spPr>
        <p:txBody>
          <a:bodyPr wrap="none">
            <a:spAutoFit/>
          </a:bodyPr>
          <a:lstStyle/>
          <a:p>
            <a:r>
              <a:rPr lang="zh-CN" altLang="en-US" sz="2800" dirty="0">
                <a:solidFill>
                  <a:srgbClr val="008080"/>
                </a:solidFill>
                <a:latin typeface="微软雅黑" pitchFamily="34" charset="-122"/>
                <a:ea typeface="微软雅黑" pitchFamily="34" charset="-122"/>
              </a:rPr>
              <a:t>探究重力大小跟质量的关系</a:t>
            </a:r>
          </a:p>
        </p:txBody>
      </p:sp>
      <p:sp>
        <p:nvSpPr>
          <p:cNvPr id="4" name="TextBox 3"/>
          <p:cNvSpPr txBox="1"/>
          <p:nvPr/>
        </p:nvSpPr>
        <p:spPr>
          <a:xfrm>
            <a:off x="911424" y="3099325"/>
            <a:ext cx="5152373"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altLang="zh-CN" sz="2800" noProof="1">
                <a:solidFill>
                  <a:srgbClr val="000000"/>
                </a:solidFill>
                <a:latin typeface="微软雅黑" pitchFamily="34" charset="-122"/>
                <a:ea typeface="微软雅黑" pitchFamily="34" charset="-122"/>
              </a:rPr>
              <a:t>1</a:t>
            </a:r>
            <a:r>
              <a:rPr lang="zh-CN" altLang="en-US" sz="2800" noProof="1">
                <a:solidFill>
                  <a:srgbClr val="000000"/>
                </a:solidFill>
                <a:latin typeface="微软雅黑" pitchFamily="34" charset="-122"/>
                <a:ea typeface="微软雅黑" pitchFamily="34" charset="-122"/>
              </a:rPr>
              <a:t>．测量工具：</a:t>
            </a:r>
            <a:r>
              <a:rPr lang="en-US" altLang="zh-CN" sz="2800" noProof="1">
                <a:solidFill>
                  <a:srgbClr val="000000"/>
                </a:solidFill>
                <a:latin typeface="微软雅黑" pitchFamily="34" charset="-122"/>
                <a:ea typeface="微软雅黑" pitchFamily="34" charset="-122"/>
              </a:rPr>
              <a:t>______________</a:t>
            </a:r>
            <a:r>
              <a:rPr lang="zh-CN" altLang="en-US" sz="2800" noProof="1">
                <a:solidFill>
                  <a:srgbClr val="000000"/>
                </a:solidFill>
                <a:latin typeface="微软雅黑" pitchFamily="34" charset="-122"/>
                <a:ea typeface="微软雅黑" pitchFamily="34" charset="-122"/>
              </a:rPr>
              <a:t>。</a:t>
            </a:r>
          </a:p>
        </p:txBody>
      </p:sp>
      <p:sp>
        <p:nvSpPr>
          <p:cNvPr id="5" name="TextBox 4"/>
          <p:cNvSpPr txBox="1">
            <a:spLocks noChangeArrowheads="1"/>
          </p:cNvSpPr>
          <p:nvPr/>
        </p:nvSpPr>
        <p:spPr bwMode="auto">
          <a:xfrm>
            <a:off x="3432834" y="3013252"/>
            <a:ext cx="1980029" cy="523220"/>
          </a:xfrm>
          <a:prstGeom prst="rect">
            <a:avLst/>
          </a:prstGeom>
          <a:noFill/>
          <a:ln w="9525">
            <a:noFill/>
            <a:miter lim="800000"/>
            <a:headEnd/>
            <a:tailEnd/>
          </a:ln>
        </p:spPr>
        <p:txBody>
          <a:bodyPr wrap="none">
            <a:spAutoFit/>
          </a:bodyPr>
          <a:lstStyle/>
          <a:p>
            <a:r>
              <a:rPr lang="zh-CN" altLang="en-US" sz="2800" dirty="0">
                <a:solidFill>
                  <a:srgbClr val="FF0000"/>
                </a:solidFill>
                <a:latin typeface="微软雅黑" pitchFamily="34" charset="-122"/>
                <a:ea typeface="微软雅黑" pitchFamily="34" charset="-122"/>
              </a:rPr>
              <a:t>弹簧测力计</a:t>
            </a:r>
          </a:p>
        </p:txBody>
      </p:sp>
      <p:sp>
        <p:nvSpPr>
          <p:cNvPr id="8" name="TextBox 7"/>
          <p:cNvSpPr txBox="1">
            <a:spLocks noChangeArrowheads="1"/>
          </p:cNvSpPr>
          <p:nvPr/>
        </p:nvSpPr>
        <p:spPr bwMode="auto">
          <a:xfrm>
            <a:off x="911424" y="3964522"/>
            <a:ext cx="7477429" cy="1643527"/>
          </a:xfrm>
          <a:prstGeom prst="rect">
            <a:avLst/>
          </a:prstGeom>
          <a:noFill/>
          <a:ln w="9525">
            <a:noFill/>
            <a:miter lim="800000"/>
            <a:headEnd/>
            <a:tailEnd/>
          </a:ln>
        </p:spPr>
        <p:txBody>
          <a:bodyPr wrap="square">
            <a:spAutoFit/>
          </a:bodyPr>
          <a:lstStyle/>
          <a:p>
            <a:pPr>
              <a:lnSpc>
                <a:spcPct val="120000"/>
              </a:lnSpc>
            </a:pPr>
            <a:r>
              <a:rPr lang="en-US" altLang="zh-CN" sz="2800" dirty="0">
                <a:latin typeface="微软雅黑" pitchFamily="34" charset="-122"/>
                <a:ea typeface="微软雅黑" pitchFamily="34" charset="-122"/>
              </a:rPr>
              <a:t>2.</a:t>
            </a:r>
            <a:r>
              <a:rPr lang="zh-CN" altLang="en-US" sz="2800" dirty="0">
                <a:latin typeface="微软雅黑" pitchFamily="34" charset="-122"/>
                <a:ea typeface="微软雅黑" pitchFamily="34" charset="-122"/>
              </a:rPr>
              <a:t>测量方法：把已知质量的钩码挂在弹簧测力计上，静止时，弹簧测力计的示数等于钩码所受的重力大小。</a:t>
            </a:r>
          </a:p>
        </p:txBody>
      </p:sp>
      <p:grpSp>
        <p:nvGrpSpPr>
          <p:cNvPr id="10" name="组合 9"/>
          <p:cNvGrpSpPr>
            <a:grpSpLocks/>
          </p:cNvGrpSpPr>
          <p:nvPr/>
        </p:nvGrpSpPr>
        <p:grpSpPr bwMode="auto">
          <a:xfrm>
            <a:off x="-101600" y="404813"/>
            <a:ext cx="4295775" cy="523875"/>
            <a:chOff x="0" y="623478"/>
            <a:chExt cx="3786638" cy="459735"/>
          </a:xfrm>
        </p:grpSpPr>
        <p:grpSp>
          <p:nvGrpSpPr>
            <p:cNvPr id="11" name="组合 20"/>
            <p:cNvGrpSpPr>
              <a:grpSpLocks/>
            </p:cNvGrpSpPr>
            <p:nvPr/>
          </p:nvGrpSpPr>
          <p:grpSpPr bwMode="auto">
            <a:xfrm>
              <a:off x="0" y="678733"/>
              <a:ext cx="771176" cy="347209"/>
              <a:chOff x="0" y="537328"/>
              <a:chExt cx="771176" cy="347209"/>
            </a:xfrm>
          </p:grpSpPr>
          <p:sp>
            <p:nvSpPr>
              <p:cNvPr id="13" name="矩形 12"/>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4" name="矩形 13"/>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2"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重点实验突破</a:t>
              </a:r>
            </a:p>
          </p:txBody>
        </p:sp>
      </p:grpSp>
      <p:sp>
        <p:nvSpPr>
          <p:cNvPr id="15" name="文本框 1"/>
          <p:cNvSpPr txBox="1">
            <a:spLocks noChangeArrowheads="1"/>
          </p:cNvSpPr>
          <p:nvPr/>
        </p:nvSpPr>
        <p:spPr bwMode="auto">
          <a:xfrm>
            <a:off x="674688" y="2314192"/>
            <a:ext cx="3384550" cy="523875"/>
          </a:xfrm>
          <a:prstGeom prst="rect">
            <a:avLst/>
          </a:prstGeom>
          <a:noFill/>
          <a:ln w="9525">
            <a:noFill/>
            <a:miter lim="800000"/>
            <a:headEnd/>
            <a:tailEnd/>
          </a:ln>
        </p:spPr>
        <p:txBody>
          <a:bodyPr>
            <a:spAutoFit/>
          </a:bodyPr>
          <a:lstStyle/>
          <a:p>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设计实验</a:t>
            </a:r>
            <a:r>
              <a:rPr lang="en-US" altLang="zh-CN" sz="2800" dirty="0">
                <a:solidFill>
                  <a:srgbClr val="008080"/>
                </a:solidFill>
                <a:latin typeface="微软雅黑" pitchFamily="34" charset="-122"/>
                <a:ea typeface="微软雅黑" pitchFamily="34" charset="-122"/>
              </a:rPr>
              <a:t>】</a:t>
            </a:r>
            <a:endParaRPr lang="zh-CN" altLang="en-US" sz="2800" dirty="0">
              <a:solidFill>
                <a:srgbClr val="008080"/>
              </a:solidFill>
              <a:latin typeface="微软雅黑" pitchFamily="34" charset="-122"/>
              <a:ea typeface="微软雅黑" pitchFamily="34" charset="-122"/>
            </a:endParaRPr>
          </a:p>
        </p:txBody>
      </p:sp>
      <p:pic>
        <p:nvPicPr>
          <p:cNvPr id="16" name="Picture 11" descr="E:\R八物下\8x73\jpg\01004001.jpg"/>
          <p:cNvPicPr>
            <a:picLocks noChangeAspect="1" noChangeArrowheads="1"/>
          </p:cNvPicPr>
          <p:nvPr/>
        </p:nvPicPr>
        <p:blipFill>
          <a:blip r:embed="rId2">
            <a:clrChange>
              <a:clrFrom>
                <a:srgbClr val="FFFFFF"/>
              </a:clrFrom>
              <a:clrTo>
                <a:srgbClr val="FFFFFF">
                  <a:alpha val="0"/>
                </a:srgbClr>
              </a:clrTo>
            </a:clrChange>
          </a:blip>
          <a:srcRect l="28545" r="26923"/>
          <a:stretch>
            <a:fillRect/>
          </a:stretch>
        </p:blipFill>
        <p:spPr bwMode="auto">
          <a:xfrm>
            <a:off x="9217903" y="863600"/>
            <a:ext cx="1180885" cy="55205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a:grpSpLocks/>
          </p:cNvGrpSpPr>
          <p:nvPr/>
        </p:nvGrpSpPr>
        <p:grpSpPr bwMode="auto">
          <a:xfrm>
            <a:off x="-101600" y="404813"/>
            <a:ext cx="4295775" cy="523875"/>
            <a:chOff x="0" y="623478"/>
            <a:chExt cx="3786638" cy="459735"/>
          </a:xfrm>
        </p:grpSpPr>
        <p:grpSp>
          <p:nvGrpSpPr>
            <p:cNvPr id="33" name="组合 20"/>
            <p:cNvGrpSpPr>
              <a:grpSpLocks/>
            </p:cNvGrpSpPr>
            <p:nvPr/>
          </p:nvGrpSpPr>
          <p:grpSpPr bwMode="auto">
            <a:xfrm>
              <a:off x="0" y="678733"/>
              <a:ext cx="771176" cy="347209"/>
              <a:chOff x="0" y="537328"/>
              <a:chExt cx="771176" cy="347209"/>
            </a:xfrm>
          </p:grpSpPr>
          <p:sp>
            <p:nvSpPr>
              <p:cNvPr id="35" name="矩形 34"/>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36" name="矩形 35"/>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34"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知识结构</a:t>
              </a:r>
            </a:p>
          </p:txBody>
        </p:sp>
      </p:grpSp>
      <p:sp>
        <p:nvSpPr>
          <p:cNvPr id="29" name="MainIdea"/>
          <p:cNvSpPr/>
          <p:nvPr/>
        </p:nvSpPr>
        <p:spPr>
          <a:xfrm>
            <a:off x="4486538" y="2934992"/>
            <a:ext cx="1446158" cy="1082040"/>
          </a:xfrm>
          <a:custGeom>
            <a:avLst/>
            <a:gdLst>
              <a:gd name="rtl" fmla="*/ 224960 w 1767760"/>
              <a:gd name="rtt" fmla="*/ 132240 h 547200"/>
              <a:gd name="rtr" fmla="*/ 1539760 w 1767760"/>
              <a:gd name="rtb" fmla="*/ 428640 h 547200"/>
            </a:gdLst>
            <a:ahLst/>
            <a:cxnLst/>
            <a:rect l="rtl" t="rtt" r="rtr" b="rtb"/>
            <a:pathLst>
              <a:path w="1767760" h="547200">
                <a:moveTo>
                  <a:pt x="273600" y="0"/>
                </a:moveTo>
                <a:lnTo>
                  <a:pt x="1494160" y="0"/>
                </a:lnTo>
                <a:cubicBezTo>
                  <a:pt x="1645269" y="0"/>
                  <a:pt x="1767760" y="122491"/>
                  <a:pt x="1767760" y="273600"/>
                </a:cubicBezTo>
                <a:cubicBezTo>
                  <a:pt x="1767760" y="424709"/>
                  <a:pt x="1645269" y="547200"/>
                  <a:pt x="1494160" y="547200"/>
                </a:cubicBezTo>
                <a:lnTo>
                  <a:pt x="273600" y="547200"/>
                </a:lnTo>
                <a:cubicBezTo>
                  <a:pt x="122491" y="547200"/>
                  <a:pt x="0" y="424709"/>
                  <a:pt x="0" y="273600"/>
                </a:cubicBezTo>
                <a:cubicBezTo>
                  <a:pt x="0" y="122491"/>
                  <a:pt x="122491" y="0"/>
                  <a:pt x="273600" y="0"/>
                </a:cubicBezTo>
                <a:close/>
              </a:path>
            </a:pathLst>
          </a:custGeom>
          <a:solidFill>
            <a:srgbClr val="FFFFFF"/>
          </a:solidFill>
          <a:ln w="30400" cap="flat">
            <a:solidFill>
              <a:srgbClr val="008080"/>
            </a:solidFill>
            <a:round/>
          </a:ln>
        </p:spPr>
        <p:txBody>
          <a:bodyPr wrap="none" lIns="0" tIns="0" rIns="0" bIns="22500" rtlCol="0" anchor="ctr"/>
          <a:lstStyle/>
          <a:p>
            <a:pPr algn="ctr"/>
            <a:r>
              <a:rPr sz="2800" dirty="0">
                <a:solidFill>
                  <a:srgbClr val="454545"/>
                </a:solidFill>
                <a:latin typeface="微软雅黑" panose="020B0503020204020204" pitchFamily="34" charset="-122"/>
                <a:ea typeface="微软雅黑" panose="020B0503020204020204" pitchFamily="34" charset="-122"/>
              </a:rPr>
              <a:t>力</a:t>
            </a:r>
          </a:p>
        </p:txBody>
      </p:sp>
      <p:grpSp>
        <p:nvGrpSpPr>
          <p:cNvPr id="30" name="组合 29"/>
          <p:cNvGrpSpPr/>
          <p:nvPr/>
        </p:nvGrpSpPr>
        <p:grpSpPr>
          <a:xfrm flipH="1">
            <a:off x="4872127" y="3933078"/>
            <a:ext cx="2829330" cy="633730"/>
            <a:chOff x="3331" y="6171"/>
            <a:chExt cx="4532" cy="998"/>
          </a:xfrm>
          <a:solidFill>
            <a:srgbClr val="008080"/>
          </a:solidFill>
        </p:grpSpPr>
        <p:sp>
          <p:nvSpPr>
            <p:cNvPr id="31" name="MMConnector"/>
            <p:cNvSpPr/>
            <p:nvPr/>
          </p:nvSpPr>
          <p:spPr>
            <a:xfrm>
              <a:off x="6311" y="6171"/>
              <a:ext cx="1552" cy="540"/>
            </a:xfrm>
            <a:custGeom>
              <a:avLst/>
              <a:gdLst/>
              <a:ahLst/>
              <a:cxnLst/>
              <a:rect l="0" t="0" r="0" b="0"/>
              <a:pathLst>
                <a:path w="818268" h="114962">
                  <a:moveTo>
                    <a:pt x="-17285" y="20337"/>
                  </a:moveTo>
                  <a:cubicBezTo>
                    <a:pt x="1567" y="16961"/>
                    <a:pt x="11550" y="2150"/>
                    <a:pt x="8587" y="-12177"/>
                  </a:cubicBezTo>
                  <a:cubicBezTo>
                    <a:pt x="5624" y="-26504"/>
                    <a:pt x="-9421" y="-36169"/>
                    <a:pt x="-28059" y="-31761"/>
                  </a:cubicBezTo>
                  <a:cubicBezTo>
                    <a:pt x="-45341" y="-27674"/>
                    <a:pt x="-62623" y="-23587"/>
                    <a:pt x="-79891" y="-19489"/>
                  </a:cubicBezTo>
                  <a:cubicBezTo>
                    <a:pt x="-97159" y="-15392"/>
                    <a:pt x="-114413" y="-11285"/>
                    <a:pt x="-131662" y="-7193"/>
                  </a:cubicBezTo>
                  <a:cubicBezTo>
                    <a:pt x="-148912" y="-3101"/>
                    <a:pt x="-166157" y="975"/>
                    <a:pt x="-183403" y="5018"/>
                  </a:cubicBezTo>
                  <a:cubicBezTo>
                    <a:pt x="-200648" y="9061"/>
                    <a:pt x="-217893" y="13072"/>
                    <a:pt x="-235144" y="17030"/>
                  </a:cubicBezTo>
                  <a:cubicBezTo>
                    <a:pt x="-252395" y="20988"/>
                    <a:pt x="-269651" y="24893"/>
                    <a:pt x="-286918" y="28726"/>
                  </a:cubicBezTo>
                  <a:cubicBezTo>
                    <a:pt x="-304185" y="32560"/>
                    <a:pt x="-321462" y="36321"/>
                    <a:pt x="-338755" y="39991"/>
                  </a:cubicBezTo>
                  <a:cubicBezTo>
                    <a:pt x="-356048" y="43661"/>
                    <a:pt x="-373356" y="47239"/>
                    <a:pt x="-390683" y="50707"/>
                  </a:cubicBezTo>
                  <a:cubicBezTo>
                    <a:pt x="-408010" y="54176"/>
                    <a:pt x="-425357" y="57533"/>
                    <a:pt x="-442726" y="60763"/>
                  </a:cubicBezTo>
                  <a:cubicBezTo>
                    <a:pt x="-460096" y="63992"/>
                    <a:pt x="-477488" y="67092"/>
                    <a:pt x="-494903" y="70047"/>
                  </a:cubicBezTo>
                  <a:cubicBezTo>
                    <a:pt x="-512318" y="73001"/>
                    <a:pt x="-529756" y="75810"/>
                    <a:pt x="-547228" y="78456"/>
                  </a:cubicBezTo>
                  <a:cubicBezTo>
                    <a:pt x="-564699" y="81103"/>
                    <a:pt x="-582206" y="83588"/>
                    <a:pt x="-599705" y="85896"/>
                  </a:cubicBezTo>
                  <a:cubicBezTo>
                    <a:pt x="-617205" y="88204"/>
                    <a:pt x="-634699" y="90335"/>
                    <a:pt x="-652336" y="92281"/>
                  </a:cubicBezTo>
                  <a:cubicBezTo>
                    <a:pt x="-669973" y="94227"/>
                    <a:pt x="-687754" y="95988"/>
                    <a:pt x="-705111" y="97536"/>
                  </a:cubicBezTo>
                  <a:cubicBezTo>
                    <a:pt x="-722468" y="99084"/>
                    <a:pt x="-739401" y="100418"/>
                    <a:pt x="-758017" y="101599"/>
                  </a:cubicBezTo>
                  <a:cubicBezTo>
                    <a:pt x="-776634" y="102779"/>
                    <a:pt x="-796933" y="103804"/>
                    <a:pt x="-811034" y="104421"/>
                  </a:cubicBezTo>
                  <a:cubicBezTo>
                    <a:pt x="-825135" y="105037"/>
                    <a:pt x="-833037" y="105243"/>
                    <a:pt x="-840940" y="105450"/>
                  </a:cubicBezTo>
                  <a:cubicBezTo>
                    <a:pt x="-843675" y="105522"/>
                    <a:pt x="-845500" y="107160"/>
                    <a:pt x="-845500" y="109250"/>
                  </a:cubicBezTo>
                  <a:cubicBezTo>
                    <a:pt x="-845500" y="111340"/>
                    <a:pt x="-843675" y="112971"/>
                    <a:pt x="-840940" y="113050"/>
                  </a:cubicBezTo>
                  <a:cubicBezTo>
                    <a:pt x="-833011" y="113279"/>
                    <a:pt x="-825082" y="113509"/>
                    <a:pt x="-810908" y="113670"/>
                  </a:cubicBezTo>
                  <a:cubicBezTo>
                    <a:pt x="-796733" y="113832"/>
                    <a:pt x="-776313" y="113925"/>
                    <a:pt x="-757562" y="113771"/>
                  </a:cubicBezTo>
                  <a:cubicBezTo>
                    <a:pt x="-738810" y="113616"/>
                    <a:pt x="-721727" y="113213"/>
                    <a:pt x="-704198" y="112619"/>
                  </a:cubicBezTo>
                  <a:cubicBezTo>
                    <a:pt x="-686669" y="112025"/>
                    <a:pt x="-668695" y="111240"/>
                    <a:pt x="-650848" y="110260"/>
                  </a:cubicBezTo>
                  <a:cubicBezTo>
                    <a:pt x="-633001" y="109281"/>
                    <a:pt x="-615282" y="108107"/>
                    <a:pt x="-597541" y="106755"/>
                  </a:cubicBezTo>
                  <a:cubicBezTo>
                    <a:pt x="-579801" y="105403"/>
                    <a:pt x="-562040" y="103872"/>
                    <a:pt x="-544302" y="102177"/>
                  </a:cubicBezTo>
                  <a:cubicBezTo>
                    <a:pt x="-526564" y="100482"/>
                    <a:pt x="-508849" y="98621"/>
                    <a:pt x="-491149" y="96613"/>
                  </a:cubicBezTo>
                  <a:cubicBezTo>
                    <a:pt x="-473449" y="94605"/>
                    <a:pt x="-455764" y="92448"/>
                    <a:pt x="-438097" y="90161"/>
                  </a:cubicBezTo>
                  <a:cubicBezTo>
                    <a:pt x="-420431" y="87874"/>
                    <a:pt x="-402784" y="85456"/>
                    <a:pt x="-385155" y="82927"/>
                  </a:cubicBezTo>
                  <a:cubicBezTo>
                    <a:pt x="-367527" y="80398"/>
                    <a:pt x="-349917" y="77758"/>
                    <a:pt x="-332325" y="75026"/>
                  </a:cubicBezTo>
                  <a:cubicBezTo>
                    <a:pt x="-314734" y="72294"/>
                    <a:pt x="-297161" y="69471"/>
                    <a:pt x="-279605" y="66577"/>
                  </a:cubicBezTo>
                  <a:cubicBezTo>
                    <a:pt x="-262049" y="63682"/>
                    <a:pt x="-244511" y="60716"/>
                    <a:pt x="-226987" y="57700"/>
                  </a:cubicBezTo>
                  <a:cubicBezTo>
                    <a:pt x="-209464" y="54683"/>
                    <a:pt x="-191956" y="51616"/>
                    <a:pt x="-174461" y="48519"/>
                  </a:cubicBezTo>
                  <a:cubicBezTo>
                    <a:pt x="-156966" y="45421"/>
                    <a:pt x="-139484" y="42293"/>
                    <a:pt x="-122012" y="39153"/>
                  </a:cubicBezTo>
                  <a:cubicBezTo>
                    <a:pt x="-104540" y="36013"/>
                    <a:pt x="-87078" y="32859"/>
                    <a:pt x="-69625" y="29721"/>
                  </a:cubicBezTo>
                  <a:cubicBezTo>
                    <a:pt x="-52172" y="26583"/>
                    <a:pt x="-34729" y="23460"/>
                    <a:pt x="-17285" y="20337"/>
                  </a:cubicBezTo>
                  <a:close/>
                </a:path>
              </a:pathLst>
            </a:custGeom>
            <a:grpFill/>
            <a:ln w="7600" cap="rnd">
              <a:solidFill>
                <a:srgbClr val="008080"/>
              </a:solidFill>
              <a:round/>
            </a:ln>
          </p:spPr>
          <p:txBody>
            <a:bodyPr/>
            <a:lstStyle/>
            <a:p>
              <a:endParaRPr lang="zh-CN" altLang="en-US"/>
            </a:p>
          </p:txBody>
        </p:sp>
        <p:sp>
          <p:nvSpPr>
            <p:cNvPr id="37" name="MainTopic"/>
            <p:cNvSpPr/>
            <p:nvPr/>
          </p:nvSpPr>
          <p:spPr>
            <a:xfrm>
              <a:off x="3331" y="6246"/>
              <a:ext cx="1398" cy="923"/>
            </a:xfrm>
            <a:custGeom>
              <a:avLst/>
              <a:gdLst>
                <a:gd name="rtl" fmla="*/ 135280 w 592800"/>
                <a:gd name="rtt" fmla="*/ 71440 h 296400"/>
                <a:gd name="rtr" fmla="*/ 454480 w 592800"/>
                <a:gd name="rtb" fmla="*/ 238640 h 296400"/>
              </a:gdLst>
              <a:ahLst/>
              <a:cxnLst/>
              <a:rect l="rtl" t="rtt" r="rtr" b="rtb"/>
              <a:pathLst>
                <a:path w="592800" h="296400">
                  <a:moveTo>
                    <a:pt x="30400" y="0"/>
                  </a:moveTo>
                  <a:lnTo>
                    <a:pt x="562400" y="0"/>
                  </a:lnTo>
                  <a:cubicBezTo>
                    <a:pt x="579181" y="0"/>
                    <a:pt x="592800" y="13619"/>
                    <a:pt x="592800" y="30400"/>
                  </a:cubicBezTo>
                  <a:lnTo>
                    <a:pt x="592800" y="266000"/>
                  </a:lnTo>
                  <a:cubicBezTo>
                    <a:pt x="592800" y="282781"/>
                    <a:pt x="579181" y="296400"/>
                    <a:pt x="5624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008080"/>
              </a:solidFill>
              <a:round/>
            </a:ln>
          </p:spPr>
          <p:txBody>
            <a:bodyPr wrap="none" lIns="0" tIns="0" rIns="0" bIns="22500" rtlCol="0" anchor="ctr"/>
            <a:lstStyle/>
            <a:p>
              <a:pPr algn="ctr"/>
              <a:r>
                <a:rPr sz="2800" dirty="0">
                  <a:solidFill>
                    <a:srgbClr val="303030"/>
                  </a:solidFill>
                  <a:latin typeface="微软雅黑" panose="020B0503020204020204" pitchFamily="34" charset="-122"/>
                  <a:ea typeface="微软雅黑" panose="020B0503020204020204" pitchFamily="34" charset="-122"/>
                  <a:hlinkClick r:id="rId2" action="ppaction://hlinksldjump"/>
                </a:rPr>
                <a:t>重力</a:t>
              </a:r>
              <a:endParaRPr sz="2800" dirty="0">
                <a:solidFill>
                  <a:srgbClr val="30303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3122890" y="2884368"/>
            <a:ext cx="1953895" cy="1087755"/>
            <a:chOff x="4172" y="4159"/>
            <a:chExt cx="3077" cy="1713"/>
          </a:xfrm>
        </p:grpSpPr>
        <p:sp>
          <p:nvSpPr>
            <p:cNvPr id="39" name="MMConnector"/>
            <p:cNvSpPr/>
            <p:nvPr/>
          </p:nvSpPr>
          <p:spPr>
            <a:xfrm>
              <a:off x="6154" y="5169"/>
              <a:ext cx="1095" cy="703"/>
            </a:xfrm>
            <a:custGeom>
              <a:avLst/>
              <a:gdLst/>
              <a:ahLst/>
              <a:cxnLst/>
              <a:rect l="0" t="0" r="0" b="0"/>
              <a:pathLst>
                <a:path w="987257" h="524346">
                  <a:moveTo>
                    <a:pt x="130222" y="153175"/>
                  </a:moveTo>
                  <a:cubicBezTo>
                    <a:pt x="145164" y="165155"/>
                    <a:pt x="162878" y="162958"/>
                    <a:pt x="171731" y="151310"/>
                  </a:cubicBezTo>
                  <a:cubicBezTo>
                    <a:pt x="180583" y="139662"/>
                    <a:pt x="177819" y="122194"/>
                    <a:pt x="162412" y="110818"/>
                  </a:cubicBezTo>
                  <a:cubicBezTo>
                    <a:pt x="148285" y="100388"/>
                    <a:pt x="134159" y="89957"/>
                    <a:pt x="120126" y="79350"/>
                  </a:cubicBezTo>
                  <a:cubicBezTo>
                    <a:pt x="106093" y="68742"/>
                    <a:pt x="92154" y="57957"/>
                    <a:pt x="78253" y="47091"/>
                  </a:cubicBezTo>
                  <a:cubicBezTo>
                    <a:pt x="64351" y="36224"/>
                    <a:pt x="50488" y="25275"/>
                    <a:pt x="36645" y="14266"/>
                  </a:cubicBezTo>
                  <a:cubicBezTo>
                    <a:pt x="22802" y="3256"/>
                    <a:pt x="8978" y="-7813"/>
                    <a:pt x="-4854" y="-18903"/>
                  </a:cubicBezTo>
                  <a:cubicBezTo>
                    <a:pt x="-18686" y="-29992"/>
                    <a:pt x="-32528" y="-41100"/>
                    <a:pt x="-46406" y="-52192"/>
                  </a:cubicBezTo>
                  <a:cubicBezTo>
                    <a:pt x="-60284" y="-63284"/>
                    <a:pt x="-74199" y="-74359"/>
                    <a:pt x="-88178" y="-85379"/>
                  </a:cubicBezTo>
                  <a:cubicBezTo>
                    <a:pt x="-102158" y="-96399"/>
                    <a:pt x="-116202" y="-107363"/>
                    <a:pt x="-130338" y="-118232"/>
                  </a:cubicBezTo>
                  <a:cubicBezTo>
                    <a:pt x="-144474" y="-129101"/>
                    <a:pt x="-158703" y="-139874"/>
                    <a:pt x="-173051" y="-150510"/>
                  </a:cubicBezTo>
                  <a:cubicBezTo>
                    <a:pt x="-187398" y="-161146"/>
                    <a:pt x="-201864" y="-171644"/>
                    <a:pt x="-216474" y="-181960"/>
                  </a:cubicBezTo>
                  <a:cubicBezTo>
                    <a:pt x="-231084" y="-192275"/>
                    <a:pt x="-245837" y="-202408"/>
                    <a:pt x="-260754" y="-212311"/>
                  </a:cubicBezTo>
                  <a:cubicBezTo>
                    <a:pt x="-275672" y="-222214"/>
                    <a:pt x="-290754" y="-231887"/>
                    <a:pt x="-306017" y="-241280"/>
                  </a:cubicBezTo>
                  <a:cubicBezTo>
                    <a:pt x="-321281" y="-250674"/>
                    <a:pt x="-336726" y="-259787"/>
                    <a:pt x="-352362" y="-268569"/>
                  </a:cubicBezTo>
                  <a:cubicBezTo>
                    <a:pt x="-367999" y="-277351"/>
                    <a:pt x="-383828" y="-285802"/>
                    <a:pt x="-399852" y="-293872"/>
                  </a:cubicBezTo>
                  <a:cubicBezTo>
                    <a:pt x="-415875" y="-301941"/>
                    <a:pt x="-432094" y="-309629"/>
                    <a:pt x="-448503" y="-316887"/>
                  </a:cubicBezTo>
                  <a:cubicBezTo>
                    <a:pt x="-464911" y="-324145"/>
                    <a:pt x="-481510" y="-330973"/>
                    <a:pt x="-498281" y="-337330"/>
                  </a:cubicBezTo>
                  <a:cubicBezTo>
                    <a:pt x="-515052" y="-343686"/>
                    <a:pt x="-531995" y="-349571"/>
                    <a:pt x="-549100" y="-354951"/>
                  </a:cubicBezTo>
                  <a:cubicBezTo>
                    <a:pt x="-566204" y="-360331"/>
                    <a:pt x="-583470" y="-365206"/>
                    <a:pt x="-600823" y="-369555"/>
                  </a:cubicBezTo>
                  <a:cubicBezTo>
                    <a:pt x="-618176" y="-373904"/>
                    <a:pt x="-635616" y="-377726"/>
                    <a:pt x="-653277" y="-381011"/>
                  </a:cubicBezTo>
                  <a:cubicBezTo>
                    <a:pt x="-670937" y="-384296"/>
                    <a:pt x="-688818" y="-387042"/>
                    <a:pt x="-706262" y="-389264"/>
                  </a:cubicBezTo>
                  <a:cubicBezTo>
                    <a:pt x="-723706" y="-391486"/>
                    <a:pt x="-740714" y="-393182"/>
                    <a:pt x="-759575" y="-394334"/>
                  </a:cubicBezTo>
                  <a:cubicBezTo>
                    <a:pt x="-778435" y="-395487"/>
                    <a:pt x="-799149" y="-396095"/>
                    <a:pt x="-813019" y="-396307"/>
                  </a:cubicBezTo>
                  <a:cubicBezTo>
                    <a:pt x="-826889" y="-396519"/>
                    <a:pt x="-833914" y="-396334"/>
                    <a:pt x="-840940" y="-396150"/>
                  </a:cubicBezTo>
                  <a:cubicBezTo>
                    <a:pt x="-843675" y="-396078"/>
                    <a:pt x="-845500" y="-394440"/>
                    <a:pt x="-845500" y="-392350"/>
                  </a:cubicBezTo>
                  <a:cubicBezTo>
                    <a:pt x="-845500" y="-390260"/>
                    <a:pt x="-843676" y="-388587"/>
                    <a:pt x="-840940" y="-388550"/>
                  </a:cubicBezTo>
                  <a:cubicBezTo>
                    <a:pt x="-833964" y="-388455"/>
                    <a:pt x="-826988" y="-388360"/>
                    <a:pt x="-813267" y="-387603"/>
                  </a:cubicBezTo>
                  <a:cubicBezTo>
                    <a:pt x="-799546" y="-386847"/>
                    <a:pt x="-779080" y="-385428"/>
                    <a:pt x="-760497" y="-383548"/>
                  </a:cubicBezTo>
                  <a:cubicBezTo>
                    <a:pt x="-741913" y="-381668"/>
                    <a:pt x="-725212" y="-379326"/>
                    <a:pt x="-708123" y="-376454"/>
                  </a:cubicBezTo>
                  <a:cubicBezTo>
                    <a:pt x="-691033" y="-373582"/>
                    <a:pt x="-673554" y="-370179"/>
                    <a:pt x="-656335" y="-366261"/>
                  </a:cubicBezTo>
                  <a:cubicBezTo>
                    <a:pt x="-639117" y="-362344"/>
                    <a:pt x="-622158" y="-357912"/>
                    <a:pt x="-605323" y="-352973"/>
                  </a:cubicBezTo>
                  <a:cubicBezTo>
                    <a:pt x="-588488" y="-348033"/>
                    <a:pt x="-571776" y="-342587"/>
                    <a:pt x="-555254" y="-336658"/>
                  </a:cubicBezTo>
                  <a:cubicBezTo>
                    <a:pt x="-538733" y="-330729"/>
                    <a:pt x="-522402" y="-324317"/>
                    <a:pt x="-506265" y="-317454"/>
                  </a:cubicBezTo>
                  <a:cubicBezTo>
                    <a:pt x="-490128" y="-310591"/>
                    <a:pt x="-474185" y="-303277"/>
                    <a:pt x="-458446" y="-295552"/>
                  </a:cubicBezTo>
                  <a:cubicBezTo>
                    <a:pt x="-442708" y="-287827"/>
                    <a:pt x="-427173" y="-279691"/>
                    <a:pt x="-411840" y="-271188"/>
                  </a:cubicBezTo>
                  <a:cubicBezTo>
                    <a:pt x="-396508" y="-262685"/>
                    <a:pt x="-381377" y="-253815"/>
                    <a:pt x="-366438" y="-244624"/>
                  </a:cubicBezTo>
                  <a:cubicBezTo>
                    <a:pt x="-351500" y="-235433"/>
                    <a:pt x="-336753" y="-225921"/>
                    <a:pt x="-322184" y="-216135"/>
                  </a:cubicBezTo>
                  <a:cubicBezTo>
                    <a:pt x="-307614" y="-206348"/>
                    <a:pt x="-293221" y="-196286"/>
                    <a:pt x="-278982" y="-185995"/>
                  </a:cubicBezTo>
                  <a:cubicBezTo>
                    <a:pt x="-264744" y="-175703"/>
                    <a:pt x="-250661" y="-165181"/>
                    <a:pt x="-236708" y="-154472"/>
                  </a:cubicBezTo>
                  <a:cubicBezTo>
                    <a:pt x="-222754" y="-143763"/>
                    <a:pt x="-208931" y="-132866"/>
                    <a:pt x="-195210" y="-121821"/>
                  </a:cubicBezTo>
                  <a:cubicBezTo>
                    <a:pt x="-181489" y="-110777"/>
                    <a:pt x="-167870" y="-99585"/>
                    <a:pt x="-154323" y="-88283"/>
                  </a:cubicBezTo>
                  <a:cubicBezTo>
                    <a:pt x="-140776" y="-76982"/>
                    <a:pt x="-127302" y="-65571"/>
                    <a:pt x="-113869" y="-54086"/>
                  </a:cubicBezTo>
                  <a:cubicBezTo>
                    <a:pt x="-100436" y="-42601"/>
                    <a:pt x="-87044" y="-31043"/>
                    <a:pt x="-73663" y="-19445"/>
                  </a:cubicBezTo>
                  <a:cubicBezTo>
                    <a:pt x="-60282" y="-7848"/>
                    <a:pt x="-46910" y="3788"/>
                    <a:pt x="-33518" y="15430"/>
                  </a:cubicBezTo>
                  <a:cubicBezTo>
                    <a:pt x="-20125" y="27072"/>
                    <a:pt x="-6712" y="38720"/>
                    <a:pt x="6757" y="50336"/>
                  </a:cubicBezTo>
                  <a:cubicBezTo>
                    <a:pt x="20226" y="61952"/>
                    <a:pt x="33751" y="73537"/>
                    <a:pt x="47349" y="85068"/>
                  </a:cubicBezTo>
                  <a:cubicBezTo>
                    <a:pt x="60948" y="96600"/>
                    <a:pt x="74620" y="108077"/>
                    <a:pt x="88445" y="119419"/>
                  </a:cubicBezTo>
                  <a:cubicBezTo>
                    <a:pt x="102269" y="130762"/>
                    <a:pt x="116245" y="141968"/>
                    <a:pt x="130222" y="153175"/>
                  </a:cubicBezTo>
                  <a:close/>
                </a:path>
              </a:pathLst>
            </a:custGeom>
            <a:solidFill>
              <a:srgbClr val="008080"/>
            </a:solidFill>
            <a:ln w="7600" cap="rnd">
              <a:solidFill>
                <a:srgbClr val="008080"/>
              </a:solidFill>
              <a:round/>
            </a:ln>
          </p:spPr>
          <p:txBody>
            <a:bodyPr/>
            <a:lstStyle/>
            <a:p>
              <a:endParaRPr lang="zh-CN" altLang="en-US"/>
            </a:p>
          </p:txBody>
        </p:sp>
        <p:sp>
          <p:nvSpPr>
            <p:cNvPr id="40" name="MainTopic"/>
            <p:cNvSpPr/>
            <p:nvPr/>
          </p:nvSpPr>
          <p:spPr>
            <a:xfrm>
              <a:off x="4172" y="4159"/>
              <a:ext cx="1058" cy="923"/>
            </a:xfrm>
            <a:custGeom>
              <a:avLst/>
              <a:gdLst>
                <a:gd name="rtl" fmla="*/ 135280 w 448400"/>
                <a:gd name="rtt" fmla="*/ 71440 h 296400"/>
                <a:gd name="rtr" fmla="*/ 310080 w 448400"/>
                <a:gd name="rtb" fmla="*/ 238640 h 296400"/>
              </a:gdLst>
              <a:ahLst/>
              <a:cxnLst/>
              <a:rect l="rtl" t="rtt" r="rtr" b="rtb"/>
              <a:pathLst>
                <a:path w="448400" h="296400">
                  <a:moveTo>
                    <a:pt x="30400" y="0"/>
                  </a:moveTo>
                  <a:lnTo>
                    <a:pt x="418000" y="0"/>
                  </a:lnTo>
                  <a:cubicBezTo>
                    <a:pt x="434781" y="0"/>
                    <a:pt x="448400" y="13619"/>
                    <a:pt x="448400" y="30400"/>
                  </a:cubicBezTo>
                  <a:lnTo>
                    <a:pt x="448400" y="266000"/>
                  </a:lnTo>
                  <a:cubicBezTo>
                    <a:pt x="448400" y="282781"/>
                    <a:pt x="434781" y="296400"/>
                    <a:pt x="4180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008080"/>
              </a:solidFill>
              <a:round/>
            </a:ln>
          </p:spPr>
          <p:txBody>
            <a:bodyPr wrap="none" lIns="0" tIns="0" rIns="0" bIns="22500" rtlCol="0" anchor="ctr"/>
            <a:lstStyle/>
            <a:p>
              <a:pPr algn="ctr"/>
              <a:r>
                <a:rPr sz="2800" dirty="0">
                  <a:solidFill>
                    <a:srgbClr val="303030"/>
                  </a:solidFill>
                  <a:latin typeface="微软雅黑" panose="020B0503020204020204" pitchFamily="34" charset="-122"/>
                  <a:ea typeface="微软雅黑" panose="020B0503020204020204" pitchFamily="34" charset="-122"/>
                  <a:hlinkClick r:id="rId3" action="ppaction://hlinksldjump"/>
                </a:rPr>
                <a:t>力</a:t>
              </a:r>
              <a:endParaRPr sz="2800" dirty="0">
                <a:solidFill>
                  <a:srgbClr val="303030"/>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flipH="1">
            <a:off x="7320136" y="3452212"/>
            <a:ext cx="2101432" cy="1060450"/>
            <a:chOff x="1533" y="5092"/>
            <a:chExt cx="1784" cy="1670"/>
          </a:xfrm>
        </p:grpSpPr>
        <p:sp>
          <p:nvSpPr>
            <p:cNvPr id="42" name="MMConnector"/>
            <p:cNvSpPr/>
            <p:nvPr/>
          </p:nvSpPr>
          <p:spPr>
            <a:xfrm>
              <a:off x="2725" y="6024"/>
              <a:ext cx="592" cy="739"/>
            </a:xfrm>
            <a:custGeom>
              <a:avLst/>
              <a:gdLst/>
              <a:ahLst/>
              <a:cxnLst/>
              <a:rect l="0" t="0" r="0" b="0"/>
              <a:pathLst>
                <a:path w="250800" h="237500" fill="none">
                  <a:moveTo>
                    <a:pt x="125400" y="118750"/>
                  </a:moveTo>
                  <a:cubicBezTo>
                    <a:pt x="-2259" y="118750"/>
                    <a:pt x="13632" y="-118750"/>
                    <a:pt x="-125400" y="-118750"/>
                  </a:cubicBezTo>
                </a:path>
              </a:pathLst>
            </a:custGeom>
            <a:noFill/>
            <a:ln w="15200" cap="rnd">
              <a:solidFill>
                <a:srgbClr val="008080"/>
              </a:solidFill>
              <a:round/>
            </a:ln>
          </p:spPr>
          <p:txBody>
            <a:bodyPr/>
            <a:lstStyle/>
            <a:p>
              <a:endParaRPr lang="zh-CN" altLang="en-US"/>
            </a:p>
          </p:txBody>
        </p:sp>
        <p:sp>
          <p:nvSpPr>
            <p:cNvPr id="43" name="SubTopic"/>
            <p:cNvSpPr/>
            <p:nvPr/>
          </p:nvSpPr>
          <p:spPr>
            <a:xfrm>
              <a:off x="1533" y="5092"/>
              <a:ext cx="896" cy="562"/>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定义</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911185" y="2435880"/>
            <a:ext cx="2379345" cy="1060450"/>
            <a:chOff x="-89" y="1969"/>
            <a:chExt cx="3747" cy="1670"/>
          </a:xfrm>
        </p:grpSpPr>
        <p:sp>
          <p:nvSpPr>
            <p:cNvPr id="45" name="MMConnector"/>
            <p:cNvSpPr/>
            <p:nvPr/>
          </p:nvSpPr>
          <p:spPr>
            <a:xfrm>
              <a:off x="3066" y="2900"/>
              <a:ext cx="592" cy="739"/>
            </a:xfrm>
            <a:custGeom>
              <a:avLst/>
              <a:gdLst/>
              <a:ahLst/>
              <a:cxnLst/>
              <a:rect l="0" t="0" r="0" b="0"/>
              <a:pathLst>
                <a:path w="250800" h="237500" fill="none">
                  <a:moveTo>
                    <a:pt x="125400" y="118750"/>
                  </a:moveTo>
                  <a:cubicBezTo>
                    <a:pt x="-2259" y="118750"/>
                    <a:pt x="13632" y="-118750"/>
                    <a:pt x="-125400" y="-118750"/>
                  </a:cubicBezTo>
                </a:path>
              </a:pathLst>
            </a:custGeom>
            <a:noFill/>
            <a:ln w="15200" cap="rnd">
              <a:solidFill>
                <a:srgbClr val="008080"/>
              </a:solidFill>
              <a:round/>
            </a:ln>
          </p:spPr>
          <p:txBody>
            <a:bodyPr/>
            <a:lstStyle/>
            <a:p>
              <a:endParaRPr lang="zh-CN" altLang="en-US"/>
            </a:p>
          </p:txBody>
        </p:sp>
        <p:sp>
          <p:nvSpPr>
            <p:cNvPr id="46" name="SubTopic"/>
            <p:cNvSpPr/>
            <p:nvPr/>
          </p:nvSpPr>
          <p:spPr>
            <a:xfrm>
              <a:off x="-89" y="1969"/>
              <a:ext cx="2859" cy="556"/>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lang="zh-CN" sz="2400" dirty="0">
                  <a:solidFill>
                    <a:srgbClr val="303030"/>
                  </a:solidFill>
                  <a:latin typeface="微软雅黑" panose="020B0503020204020204" pitchFamily="34" charset="-122"/>
                  <a:ea typeface="微软雅黑" panose="020B0503020204020204" pitchFamily="34" charset="-122"/>
                </a:rPr>
                <a:t>符号、单位</a:t>
              </a:r>
            </a:p>
          </p:txBody>
        </p:sp>
      </p:grpSp>
      <p:grpSp>
        <p:nvGrpSpPr>
          <p:cNvPr id="47" name="组合 46"/>
          <p:cNvGrpSpPr/>
          <p:nvPr/>
        </p:nvGrpSpPr>
        <p:grpSpPr>
          <a:xfrm>
            <a:off x="1271230" y="2856250"/>
            <a:ext cx="2019300" cy="424815"/>
            <a:chOff x="478" y="2631"/>
            <a:chExt cx="3180" cy="669"/>
          </a:xfrm>
        </p:grpSpPr>
        <p:sp>
          <p:nvSpPr>
            <p:cNvPr id="48" name="MMConnector"/>
            <p:cNvSpPr/>
            <p:nvPr/>
          </p:nvSpPr>
          <p:spPr>
            <a:xfrm>
              <a:off x="3066" y="3241"/>
              <a:ext cx="592" cy="59"/>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008080"/>
              </a:solidFill>
              <a:round/>
            </a:ln>
          </p:spPr>
          <p:txBody>
            <a:bodyPr/>
            <a:lstStyle/>
            <a:p>
              <a:endParaRPr lang="zh-CN" altLang="en-US"/>
            </a:p>
          </p:txBody>
        </p:sp>
        <p:sp>
          <p:nvSpPr>
            <p:cNvPr id="49" name="SubTopic"/>
            <p:cNvSpPr/>
            <p:nvPr/>
          </p:nvSpPr>
          <p:spPr>
            <a:xfrm>
              <a:off x="478" y="2631"/>
              <a:ext cx="2292" cy="592"/>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作用效果</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371560" y="3299480"/>
            <a:ext cx="1918970" cy="554355"/>
            <a:chOff x="636" y="3329"/>
            <a:chExt cx="3022" cy="873"/>
          </a:xfrm>
        </p:grpSpPr>
        <p:sp>
          <p:nvSpPr>
            <p:cNvPr id="51" name="MMConnector"/>
            <p:cNvSpPr/>
            <p:nvPr/>
          </p:nvSpPr>
          <p:spPr>
            <a:xfrm>
              <a:off x="3066" y="3581"/>
              <a:ext cx="592" cy="621"/>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008080"/>
              </a:solidFill>
              <a:round/>
            </a:ln>
          </p:spPr>
          <p:txBody>
            <a:bodyPr/>
            <a:lstStyle/>
            <a:p>
              <a:endParaRPr lang="zh-CN" altLang="en-US"/>
            </a:p>
          </p:txBody>
        </p:sp>
        <p:sp>
          <p:nvSpPr>
            <p:cNvPr id="52" name="SubTopic"/>
            <p:cNvSpPr/>
            <p:nvPr/>
          </p:nvSpPr>
          <p:spPr>
            <a:xfrm>
              <a:off x="636" y="3329"/>
              <a:ext cx="2134" cy="592"/>
            </a:xfrm>
            <a:custGeom>
              <a:avLst/>
              <a:gdLst>
                <a:gd name="rtl" fmla="*/ 54150 w 501600"/>
                <a:gd name="rtt" fmla="*/ 26030 h 180500"/>
                <a:gd name="rtr" fmla="*/ 449350 w 501600"/>
                <a:gd name="rtb" fmla="*/ 162830 h 180500"/>
              </a:gdLst>
              <a:ahLst/>
              <a:cxnLst/>
              <a:rect l="rtl" t="rtt" r="rtr" b="rtb"/>
              <a:pathLst>
                <a:path w="501600" h="180500" stroke="0">
                  <a:moveTo>
                    <a:pt x="0" y="0"/>
                  </a:moveTo>
                  <a:lnTo>
                    <a:pt x="501600" y="0"/>
                  </a:lnTo>
                  <a:lnTo>
                    <a:pt x="501600" y="180500"/>
                  </a:lnTo>
                  <a:lnTo>
                    <a:pt x="0" y="180500"/>
                  </a:lnTo>
                  <a:lnTo>
                    <a:pt x="0" y="0"/>
                  </a:lnTo>
                  <a:close/>
                </a:path>
                <a:path w="501600" h="180500" fill="none">
                  <a:moveTo>
                    <a:pt x="0" y="180500"/>
                  </a:moveTo>
                  <a:lnTo>
                    <a:pt x="5016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三要素</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flipH="1">
            <a:off x="7320136" y="3884012"/>
            <a:ext cx="3115632" cy="413385"/>
            <a:chOff x="672" y="5772"/>
            <a:chExt cx="2645" cy="651"/>
          </a:xfrm>
        </p:grpSpPr>
        <p:sp>
          <p:nvSpPr>
            <p:cNvPr id="54" name="MMConnector"/>
            <p:cNvSpPr/>
            <p:nvPr/>
          </p:nvSpPr>
          <p:spPr>
            <a:xfrm>
              <a:off x="2725" y="6364"/>
              <a:ext cx="592" cy="59"/>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008080"/>
              </a:solidFill>
              <a:round/>
            </a:ln>
          </p:spPr>
          <p:txBody>
            <a:bodyPr/>
            <a:lstStyle/>
            <a:p>
              <a:endParaRPr lang="zh-CN" altLang="en-US"/>
            </a:p>
          </p:txBody>
        </p:sp>
        <p:sp>
          <p:nvSpPr>
            <p:cNvPr id="55" name="SubTopic"/>
            <p:cNvSpPr/>
            <p:nvPr/>
          </p:nvSpPr>
          <p:spPr>
            <a:xfrm>
              <a:off x="672" y="5772"/>
              <a:ext cx="1757" cy="562"/>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大小</a:t>
              </a:r>
              <a:r>
                <a:rPr lang="zh-CN" sz="2400" dirty="0">
                  <a:solidFill>
                    <a:srgbClr val="303030"/>
                  </a:solidFill>
                  <a:latin typeface="微软雅黑" panose="020B0503020204020204" pitchFamily="34" charset="-122"/>
                  <a:ea typeface="微软雅黑" panose="020B0503020204020204" pitchFamily="34" charset="-122"/>
                </a:rPr>
                <a:t>、公式</a:t>
              </a:r>
            </a:p>
          </p:txBody>
        </p:sp>
      </p:grpSp>
      <p:grpSp>
        <p:nvGrpSpPr>
          <p:cNvPr id="56" name="组合 55"/>
          <p:cNvGrpSpPr/>
          <p:nvPr/>
        </p:nvGrpSpPr>
        <p:grpSpPr>
          <a:xfrm>
            <a:off x="1384895" y="3675400"/>
            <a:ext cx="1905635" cy="826135"/>
            <a:chOff x="657" y="3921"/>
            <a:chExt cx="3001" cy="1301"/>
          </a:xfrm>
        </p:grpSpPr>
        <p:sp>
          <p:nvSpPr>
            <p:cNvPr id="57" name="MMConnector"/>
            <p:cNvSpPr/>
            <p:nvPr/>
          </p:nvSpPr>
          <p:spPr>
            <a:xfrm>
              <a:off x="3066" y="3921"/>
              <a:ext cx="592" cy="1301"/>
            </a:xfrm>
            <a:custGeom>
              <a:avLst/>
              <a:gdLst/>
              <a:ahLst/>
              <a:cxnLst/>
              <a:rect l="0" t="0" r="0" b="0"/>
              <a:pathLst>
                <a:path w="250800" h="418000" fill="none">
                  <a:moveTo>
                    <a:pt x="125400" y="-209000"/>
                  </a:moveTo>
                  <a:cubicBezTo>
                    <a:pt x="-20723" y="-209000"/>
                    <a:pt x="56714" y="209000"/>
                    <a:pt x="-125400" y="209000"/>
                  </a:cubicBezTo>
                </a:path>
              </a:pathLst>
            </a:custGeom>
            <a:noFill/>
            <a:ln w="15200" cap="rnd">
              <a:solidFill>
                <a:srgbClr val="008080"/>
              </a:solidFill>
              <a:round/>
            </a:ln>
          </p:spPr>
          <p:txBody>
            <a:bodyPr/>
            <a:lstStyle/>
            <a:p>
              <a:endParaRPr lang="zh-CN" altLang="en-US"/>
            </a:p>
          </p:txBody>
        </p:sp>
        <p:sp>
          <p:nvSpPr>
            <p:cNvPr id="58" name="SubTopic"/>
            <p:cNvSpPr/>
            <p:nvPr/>
          </p:nvSpPr>
          <p:spPr>
            <a:xfrm>
              <a:off x="657" y="4009"/>
              <a:ext cx="2113" cy="558"/>
            </a:xfrm>
            <a:custGeom>
              <a:avLst/>
              <a:gdLst>
                <a:gd name="rtl" fmla="*/ 54150 w 501600"/>
                <a:gd name="rtt" fmla="*/ 26030 h 180500"/>
                <a:gd name="rtr" fmla="*/ 449350 w 501600"/>
                <a:gd name="rtb" fmla="*/ 162830 h 180500"/>
              </a:gdLst>
              <a:ahLst/>
              <a:cxnLst/>
              <a:rect l="rtl" t="rtt" r="rtr" b="rtb"/>
              <a:pathLst>
                <a:path w="501600" h="180500" stroke="0">
                  <a:moveTo>
                    <a:pt x="0" y="0"/>
                  </a:moveTo>
                  <a:lnTo>
                    <a:pt x="501600" y="0"/>
                  </a:lnTo>
                  <a:lnTo>
                    <a:pt x="501600" y="180500"/>
                  </a:lnTo>
                  <a:lnTo>
                    <a:pt x="0" y="180500"/>
                  </a:lnTo>
                  <a:lnTo>
                    <a:pt x="0" y="0"/>
                  </a:lnTo>
                  <a:close/>
                </a:path>
                <a:path w="501600" h="180500" fill="none">
                  <a:moveTo>
                    <a:pt x="0" y="180500"/>
                  </a:moveTo>
                  <a:lnTo>
                    <a:pt x="5016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示意图</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flipH="1">
            <a:off x="7320136" y="4315812"/>
            <a:ext cx="2101432" cy="553720"/>
            <a:chOff x="1533" y="6452"/>
            <a:chExt cx="1784" cy="872"/>
          </a:xfrm>
        </p:grpSpPr>
        <p:sp>
          <p:nvSpPr>
            <p:cNvPr id="60" name="MMConnector"/>
            <p:cNvSpPr/>
            <p:nvPr/>
          </p:nvSpPr>
          <p:spPr>
            <a:xfrm>
              <a:off x="2725" y="6704"/>
              <a:ext cx="592" cy="621"/>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008080"/>
              </a:solidFill>
              <a:round/>
            </a:ln>
          </p:spPr>
          <p:txBody>
            <a:bodyPr/>
            <a:lstStyle/>
            <a:p>
              <a:endParaRPr lang="zh-CN" altLang="en-US"/>
            </a:p>
          </p:txBody>
        </p:sp>
        <p:sp>
          <p:nvSpPr>
            <p:cNvPr id="61" name="SubTopic"/>
            <p:cNvSpPr/>
            <p:nvPr/>
          </p:nvSpPr>
          <p:spPr>
            <a:xfrm>
              <a:off x="1533" y="6452"/>
              <a:ext cx="896" cy="562"/>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sz="2400">
                  <a:solidFill>
                    <a:srgbClr val="303030"/>
                  </a:solidFill>
                  <a:latin typeface="微软雅黑" panose="020B0503020204020204" pitchFamily="34" charset="-122"/>
                  <a:ea typeface="微软雅黑" panose="020B0503020204020204" pitchFamily="34" charset="-122"/>
                </a:rPr>
                <a:t>方向</a:t>
              </a:r>
            </a:p>
          </p:txBody>
        </p:sp>
      </p:grpSp>
      <p:grpSp>
        <p:nvGrpSpPr>
          <p:cNvPr id="62" name="组合 61"/>
          <p:cNvGrpSpPr/>
          <p:nvPr/>
        </p:nvGrpSpPr>
        <p:grpSpPr>
          <a:xfrm flipH="1">
            <a:off x="7320136" y="4691732"/>
            <a:ext cx="2101432" cy="825500"/>
            <a:chOff x="1533" y="7044"/>
            <a:chExt cx="1784" cy="1300"/>
          </a:xfrm>
        </p:grpSpPr>
        <p:sp>
          <p:nvSpPr>
            <p:cNvPr id="63" name="MMConnector"/>
            <p:cNvSpPr/>
            <p:nvPr/>
          </p:nvSpPr>
          <p:spPr>
            <a:xfrm>
              <a:off x="2725" y="7044"/>
              <a:ext cx="592" cy="1301"/>
            </a:xfrm>
            <a:custGeom>
              <a:avLst/>
              <a:gdLst/>
              <a:ahLst/>
              <a:cxnLst/>
              <a:rect l="0" t="0" r="0" b="0"/>
              <a:pathLst>
                <a:path w="250800" h="418000" fill="none">
                  <a:moveTo>
                    <a:pt x="125400" y="-209000"/>
                  </a:moveTo>
                  <a:cubicBezTo>
                    <a:pt x="-20723" y="-209000"/>
                    <a:pt x="56714" y="209000"/>
                    <a:pt x="-125400" y="209000"/>
                  </a:cubicBezTo>
                </a:path>
              </a:pathLst>
            </a:custGeom>
            <a:noFill/>
            <a:ln w="15200" cap="rnd">
              <a:solidFill>
                <a:srgbClr val="008080"/>
              </a:solidFill>
              <a:round/>
            </a:ln>
          </p:spPr>
          <p:txBody>
            <a:bodyPr/>
            <a:lstStyle/>
            <a:p>
              <a:endParaRPr lang="zh-CN" altLang="en-US"/>
            </a:p>
          </p:txBody>
        </p:sp>
        <p:sp>
          <p:nvSpPr>
            <p:cNvPr id="64" name="SubTopic"/>
            <p:cNvSpPr/>
            <p:nvPr/>
          </p:nvSpPr>
          <p:spPr>
            <a:xfrm>
              <a:off x="1533" y="7133"/>
              <a:ext cx="896" cy="562"/>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重心</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flipH="1">
            <a:off x="5298675" y="2173622"/>
            <a:ext cx="2176443" cy="761826"/>
            <a:chOff x="4234" y="8350"/>
            <a:chExt cx="2688" cy="810"/>
          </a:xfrm>
          <a:noFill/>
        </p:grpSpPr>
        <p:sp>
          <p:nvSpPr>
            <p:cNvPr id="66" name="MMConnector"/>
            <p:cNvSpPr/>
            <p:nvPr/>
          </p:nvSpPr>
          <p:spPr>
            <a:xfrm flipV="1">
              <a:off x="6009" y="8433"/>
              <a:ext cx="913" cy="727"/>
            </a:xfrm>
            <a:custGeom>
              <a:avLst/>
              <a:gdLst/>
              <a:ahLst/>
              <a:cxnLst/>
              <a:rect l="0" t="0" r="0" b="0"/>
              <a:pathLst>
                <a:path w="1053638" h="730180">
                  <a:moveTo>
                    <a:pt x="230857" y="-209142"/>
                  </a:moveTo>
                  <a:cubicBezTo>
                    <a:pt x="244964" y="-222095"/>
                    <a:pt x="246011" y="-239680"/>
                    <a:pt x="236023" y="-250370"/>
                  </a:cubicBezTo>
                  <a:cubicBezTo>
                    <a:pt x="226036" y="-261061"/>
                    <a:pt x="208193" y="-261448"/>
                    <a:pt x="194540" y="-248018"/>
                  </a:cubicBezTo>
                  <a:cubicBezTo>
                    <a:pt x="181714" y="-235402"/>
                    <a:pt x="168889" y="-222786"/>
                    <a:pt x="156300" y="-209984"/>
                  </a:cubicBezTo>
                  <a:cubicBezTo>
                    <a:pt x="143712" y="-197183"/>
                    <a:pt x="131361" y="-184195"/>
                    <a:pt x="119140" y="-171117"/>
                  </a:cubicBezTo>
                  <a:cubicBezTo>
                    <a:pt x="106920" y="-158040"/>
                    <a:pt x="94831" y="-144872"/>
                    <a:pt x="82858" y="-131629"/>
                  </a:cubicBezTo>
                  <a:cubicBezTo>
                    <a:pt x="70886" y="-118386"/>
                    <a:pt x="59029" y="-105068"/>
                    <a:pt x="47250" y="-91710"/>
                  </a:cubicBezTo>
                  <a:cubicBezTo>
                    <a:pt x="35471" y="-78351"/>
                    <a:pt x="23770" y="-64951"/>
                    <a:pt x="12113" y="-51537"/>
                  </a:cubicBezTo>
                  <a:cubicBezTo>
                    <a:pt x="456" y="-38122"/>
                    <a:pt x="-11155" y="-24693"/>
                    <a:pt x="-22756" y="-11277"/>
                  </a:cubicBezTo>
                  <a:cubicBezTo>
                    <a:pt x="-34356" y="2139"/>
                    <a:pt x="-45945" y="15543"/>
                    <a:pt x="-57556" y="28907"/>
                  </a:cubicBezTo>
                  <a:cubicBezTo>
                    <a:pt x="-69167" y="42271"/>
                    <a:pt x="-80800" y="55596"/>
                    <a:pt x="-92487" y="68853"/>
                  </a:cubicBezTo>
                  <a:cubicBezTo>
                    <a:pt x="-104174" y="82111"/>
                    <a:pt x="-115916" y="95301"/>
                    <a:pt x="-127746" y="108394"/>
                  </a:cubicBezTo>
                  <a:cubicBezTo>
                    <a:pt x="-139576" y="121487"/>
                    <a:pt x="-151493" y="134483"/>
                    <a:pt x="-163529" y="147351"/>
                  </a:cubicBezTo>
                  <a:cubicBezTo>
                    <a:pt x="-175566" y="160219"/>
                    <a:pt x="-187723" y="172957"/>
                    <a:pt x="-200031" y="185532"/>
                  </a:cubicBezTo>
                  <a:cubicBezTo>
                    <a:pt x="-212339" y="198107"/>
                    <a:pt x="-224799" y="210519"/>
                    <a:pt x="-237441" y="222727"/>
                  </a:cubicBezTo>
                  <a:cubicBezTo>
                    <a:pt x="-250083" y="234936"/>
                    <a:pt x="-262906" y="246942"/>
                    <a:pt x="-275940" y="258702"/>
                  </a:cubicBezTo>
                  <a:cubicBezTo>
                    <a:pt x="-288974" y="270463"/>
                    <a:pt x="-302218" y="281977"/>
                    <a:pt x="-315698" y="293199"/>
                  </a:cubicBezTo>
                  <a:cubicBezTo>
                    <a:pt x="-329177" y="304422"/>
                    <a:pt x="-342891" y="315351"/>
                    <a:pt x="-356860" y="325937"/>
                  </a:cubicBezTo>
                  <a:cubicBezTo>
                    <a:pt x="-370828" y="336523"/>
                    <a:pt x="-385051" y="346765"/>
                    <a:pt x="-399541" y="356612"/>
                  </a:cubicBezTo>
                  <a:cubicBezTo>
                    <a:pt x="-414031" y="366458"/>
                    <a:pt x="-428787" y="375908"/>
                    <a:pt x="-443814" y="384909"/>
                  </a:cubicBezTo>
                  <a:cubicBezTo>
                    <a:pt x="-458840" y="393911"/>
                    <a:pt x="-474136" y="402463"/>
                    <a:pt x="-489694" y="410517"/>
                  </a:cubicBezTo>
                  <a:cubicBezTo>
                    <a:pt x="-505252" y="418572"/>
                    <a:pt x="-521072" y="426128"/>
                    <a:pt x="-537135" y="433146"/>
                  </a:cubicBezTo>
                  <a:cubicBezTo>
                    <a:pt x="-553199" y="440163"/>
                    <a:pt x="-569508" y="446641"/>
                    <a:pt x="-586024" y="452549"/>
                  </a:cubicBezTo>
                  <a:cubicBezTo>
                    <a:pt x="-602541" y="458456"/>
                    <a:pt x="-619266" y="463794"/>
                    <a:pt x="-636187" y="468548"/>
                  </a:cubicBezTo>
                  <a:cubicBezTo>
                    <a:pt x="-653108" y="473302"/>
                    <a:pt x="-670226" y="477473"/>
                    <a:pt x="-687403" y="481047"/>
                  </a:cubicBezTo>
                  <a:cubicBezTo>
                    <a:pt x="-704579" y="484620"/>
                    <a:pt x="-721815" y="487595"/>
                    <a:pt x="-739425" y="490037"/>
                  </a:cubicBezTo>
                  <a:cubicBezTo>
                    <a:pt x="-757036" y="492479"/>
                    <a:pt x="-775021" y="494388"/>
                    <a:pt x="-792003" y="495593"/>
                  </a:cubicBezTo>
                  <a:cubicBezTo>
                    <a:pt x="-808985" y="496798"/>
                    <a:pt x="-824962" y="497299"/>
                    <a:pt x="-840940" y="497800"/>
                  </a:cubicBezTo>
                  <a:cubicBezTo>
                    <a:pt x="-843675" y="497886"/>
                    <a:pt x="-845500" y="499510"/>
                    <a:pt x="-845500" y="501600"/>
                  </a:cubicBezTo>
                  <a:cubicBezTo>
                    <a:pt x="-845500" y="503690"/>
                    <a:pt x="-843676" y="505392"/>
                    <a:pt x="-840940" y="505400"/>
                  </a:cubicBezTo>
                  <a:cubicBezTo>
                    <a:pt x="-824810" y="505450"/>
                    <a:pt x="-808679" y="505499"/>
                    <a:pt x="-791481" y="504871"/>
                  </a:cubicBezTo>
                  <a:cubicBezTo>
                    <a:pt x="-774284" y="504244"/>
                    <a:pt x="-756018" y="502939"/>
                    <a:pt x="-738089" y="501078"/>
                  </a:cubicBezTo>
                  <a:cubicBezTo>
                    <a:pt x="-720160" y="499218"/>
                    <a:pt x="-702567" y="496801"/>
                    <a:pt x="-684987" y="493771"/>
                  </a:cubicBezTo>
                  <a:cubicBezTo>
                    <a:pt x="-667408" y="490740"/>
                    <a:pt x="-649843" y="487096"/>
                    <a:pt x="-632435" y="482845"/>
                  </a:cubicBezTo>
                  <a:cubicBezTo>
                    <a:pt x="-615028" y="478594"/>
                    <a:pt x="-597778" y="473737"/>
                    <a:pt x="-580703" y="468284"/>
                  </a:cubicBezTo>
                  <a:cubicBezTo>
                    <a:pt x="-563629" y="462831"/>
                    <a:pt x="-546729" y="456783"/>
                    <a:pt x="-530049" y="450170"/>
                  </a:cubicBezTo>
                  <a:cubicBezTo>
                    <a:pt x="-513368" y="443556"/>
                    <a:pt x="-496907" y="436378"/>
                    <a:pt x="-480690" y="428677"/>
                  </a:cubicBezTo>
                  <a:cubicBezTo>
                    <a:pt x="-464473" y="420977"/>
                    <a:pt x="-448501" y="412754"/>
                    <a:pt x="-432789" y="404062"/>
                  </a:cubicBezTo>
                  <a:cubicBezTo>
                    <a:pt x="-417077" y="395370"/>
                    <a:pt x="-401626" y="386208"/>
                    <a:pt x="-386439" y="376634"/>
                  </a:cubicBezTo>
                  <a:cubicBezTo>
                    <a:pt x="-371251" y="367060"/>
                    <a:pt x="-356328" y="357074"/>
                    <a:pt x="-341661" y="346733"/>
                  </a:cubicBezTo>
                  <a:cubicBezTo>
                    <a:pt x="-326995" y="336393"/>
                    <a:pt x="-312586" y="325698"/>
                    <a:pt x="-298418" y="314704"/>
                  </a:cubicBezTo>
                  <a:cubicBezTo>
                    <a:pt x="-284250" y="303711"/>
                    <a:pt x="-270323" y="292420"/>
                    <a:pt x="-256616" y="280882"/>
                  </a:cubicBezTo>
                  <a:cubicBezTo>
                    <a:pt x="-242909" y="269344"/>
                    <a:pt x="-229422" y="257560"/>
                    <a:pt x="-216128" y="245577"/>
                  </a:cubicBezTo>
                  <a:cubicBezTo>
                    <a:pt x="-202834" y="233594"/>
                    <a:pt x="-189734" y="221412"/>
                    <a:pt x="-176798" y="209075"/>
                  </a:cubicBezTo>
                  <a:cubicBezTo>
                    <a:pt x="-163862" y="196737"/>
                    <a:pt x="-151091" y="184244"/>
                    <a:pt x="-138455" y="171634"/>
                  </a:cubicBezTo>
                  <a:cubicBezTo>
                    <a:pt x="-125818" y="159024"/>
                    <a:pt x="-113317" y="146297"/>
                    <a:pt x="-100918" y="133488"/>
                  </a:cubicBezTo>
                  <a:cubicBezTo>
                    <a:pt x="-88520" y="120680"/>
                    <a:pt x="-76225" y="107790"/>
                    <a:pt x="-64003" y="94851"/>
                  </a:cubicBezTo>
                  <a:cubicBezTo>
                    <a:pt x="-51781" y="81912"/>
                    <a:pt x="-39632" y="68925"/>
                    <a:pt x="-27524" y="55921"/>
                  </a:cubicBezTo>
                  <a:cubicBezTo>
                    <a:pt x="-15416" y="42916"/>
                    <a:pt x="-3350" y="29894"/>
                    <a:pt x="8704" y="16884"/>
                  </a:cubicBezTo>
                  <a:cubicBezTo>
                    <a:pt x="20759" y="3875"/>
                    <a:pt x="32802" y="-9122"/>
                    <a:pt x="44865" y="-22076"/>
                  </a:cubicBezTo>
                  <a:cubicBezTo>
                    <a:pt x="56927" y="-35030"/>
                    <a:pt x="69009" y="-47940"/>
                    <a:pt x="81139" y="-60778"/>
                  </a:cubicBezTo>
                  <a:cubicBezTo>
                    <a:pt x="93268" y="-73617"/>
                    <a:pt x="105446" y="-86382"/>
                    <a:pt x="117704" y="-99038"/>
                  </a:cubicBezTo>
                  <a:cubicBezTo>
                    <a:pt x="129962" y="-111693"/>
                    <a:pt x="142301" y="-124238"/>
                    <a:pt x="154734" y="-136659"/>
                  </a:cubicBezTo>
                  <a:cubicBezTo>
                    <a:pt x="167168" y="-149080"/>
                    <a:pt x="179696" y="-161375"/>
                    <a:pt x="192398" y="-173435"/>
                  </a:cubicBezTo>
                  <a:cubicBezTo>
                    <a:pt x="205101" y="-185495"/>
                    <a:pt x="217979" y="-197319"/>
                    <a:pt x="230857" y="-209142"/>
                  </a:cubicBezTo>
                  <a:close/>
                </a:path>
              </a:pathLst>
            </a:custGeom>
            <a:solidFill>
              <a:srgbClr val="008080"/>
            </a:solidFill>
            <a:ln w="7600" cap="rnd">
              <a:solidFill>
                <a:srgbClr val="008080"/>
              </a:solidFill>
              <a:round/>
            </a:ln>
          </p:spPr>
          <p:txBody>
            <a:bodyPr/>
            <a:lstStyle/>
            <a:p>
              <a:endParaRPr lang="zh-CN" altLang="en-US"/>
            </a:p>
          </p:txBody>
        </p:sp>
        <p:sp>
          <p:nvSpPr>
            <p:cNvPr id="67" name="MainTopic"/>
            <p:cNvSpPr/>
            <p:nvPr/>
          </p:nvSpPr>
          <p:spPr>
            <a:xfrm>
              <a:off x="4234" y="8350"/>
              <a:ext cx="1081" cy="763"/>
            </a:xfrm>
            <a:custGeom>
              <a:avLst/>
              <a:gdLst>
                <a:gd name="rtl" fmla="*/ 135280 w 592800"/>
                <a:gd name="rtt" fmla="*/ 71440 h 296400"/>
                <a:gd name="rtr" fmla="*/ 454480 w 592800"/>
                <a:gd name="rtb" fmla="*/ 238640 h 296400"/>
              </a:gdLst>
              <a:ahLst/>
              <a:cxnLst/>
              <a:rect l="rtl" t="rtt" r="rtr" b="rtb"/>
              <a:pathLst>
                <a:path w="592800" h="296400">
                  <a:moveTo>
                    <a:pt x="30400" y="0"/>
                  </a:moveTo>
                  <a:lnTo>
                    <a:pt x="562400" y="0"/>
                  </a:lnTo>
                  <a:cubicBezTo>
                    <a:pt x="579181" y="0"/>
                    <a:pt x="592800" y="13619"/>
                    <a:pt x="592800" y="30400"/>
                  </a:cubicBezTo>
                  <a:lnTo>
                    <a:pt x="592800" y="266000"/>
                  </a:lnTo>
                  <a:cubicBezTo>
                    <a:pt x="592800" y="282781"/>
                    <a:pt x="579181" y="296400"/>
                    <a:pt x="562400" y="296400"/>
                  </a:cubicBezTo>
                  <a:lnTo>
                    <a:pt x="30400" y="296400"/>
                  </a:lnTo>
                  <a:cubicBezTo>
                    <a:pt x="13619" y="296400"/>
                    <a:pt x="0" y="282781"/>
                    <a:pt x="0" y="266000"/>
                  </a:cubicBezTo>
                  <a:lnTo>
                    <a:pt x="0" y="30400"/>
                  </a:lnTo>
                  <a:cubicBezTo>
                    <a:pt x="0" y="13619"/>
                    <a:pt x="13619" y="0"/>
                    <a:pt x="30400" y="0"/>
                  </a:cubicBezTo>
                  <a:close/>
                </a:path>
              </a:pathLst>
            </a:custGeom>
            <a:grpFill/>
            <a:ln w="15200" cap="flat">
              <a:solidFill>
                <a:srgbClr val="008080"/>
              </a:solidFill>
              <a:round/>
            </a:ln>
          </p:spPr>
          <p:txBody>
            <a:bodyPr wrap="none" lIns="0" tIns="0" rIns="0" bIns="22500" rtlCol="0" anchor="ctr"/>
            <a:lstStyle/>
            <a:p>
              <a:pPr algn="ctr"/>
              <a:r>
                <a:rPr sz="2800" dirty="0">
                  <a:solidFill>
                    <a:srgbClr val="303030"/>
                  </a:solidFill>
                  <a:latin typeface="微软雅黑" panose="020B0503020204020204" pitchFamily="34" charset="-122"/>
                  <a:ea typeface="微软雅黑" panose="020B0503020204020204" pitchFamily="34" charset="-122"/>
                  <a:hlinkClick r:id="rId4" action="ppaction://hlinksldjump"/>
                </a:rPr>
                <a:t>弹力</a:t>
              </a:r>
              <a:endParaRPr sz="2800" dirty="0">
                <a:solidFill>
                  <a:srgbClr val="303030"/>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flipH="1">
            <a:off x="7248128" y="2132856"/>
            <a:ext cx="2365909" cy="412750"/>
            <a:chOff x="960" y="8215"/>
            <a:chExt cx="2922" cy="650"/>
          </a:xfrm>
        </p:grpSpPr>
        <p:sp>
          <p:nvSpPr>
            <p:cNvPr id="69" name="MMConnector"/>
            <p:cNvSpPr/>
            <p:nvPr/>
          </p:nvSpPr>
          <p:spPr>
            <a:xfrm>
              <a:off x="3290" y="8807"/>
              <a:ext cx="592" cy="59"/>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008080"/>
              </a:solidFill>
              <a:round/>
            </a:ln>
          </p:spPr>
          <p:txBody>
            <a:bodyPr/>
            <a:lstStyle/>
            <a:p>
              <a:endParaRPr lang="zh-CN" altLang="en-US"/>
            </a:p>
          </p:txBody>
        </p:sp>
        <p:sp>
          <p:nvSpPr>
            <p:cNvPr id="70" name="SubTopic"/>
            <p:cNvSpPr/>
            <p:nvPr/>
          </p:nvSpPr>
          <p:spPr>
            <a:xfrm>
              <a:off x="960" y="8215"/>
              <a:ext cx="2060" cy="562"/>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008080"/>
              </a:solidFill>
              <a:round/>
            </a:ln>
          </p:spPr>
          <p:txBody>
            <a:bodyPr wrap="none" lIns="0" tIns="0" rIns="0" bIns="22500" rtlCol="0" anchor="ctr"/>
            <a:lstStyle/>
            <a:p>
              <a:pPr algn="ctr"/>
              <a:r>
                <a:rPr sz="2400">
                  <a:solidFill>
                    <a:srgbClr val="303030"/>
                  </a:solidFill>
                  <a:latin typeface="微软雅黑" panose="020B0503020204020204" pitchFamily="34" charset="-122"/>
                  <a:ea typeface="微软雅黑" panose="020B0503020204020204" pitchFamily="34" charset="-122"/>
                </a:rPr>
                <a:t>弹性形变</a:t>
              </a:r>
            </a:p>
          </p:txBody>
        </p:sp>
      </p:grpSp>
      <p:grpSp>
        <p:nvGrpSpPr>
          <p:cNvPr id="71" name="组合 70"/>
          <p:cNvGrpSpPr/>
          <p:nvPr/>
        </p:nvGrpSpPr>
        <p:grpSpPr>
          <a:xfrm flipH="1">
            <a:off x="7248129" y="2564656"/>
            <a:ext cx="2598289" cy="553720"/>
            <a:chOff x="673" y="8895"/>
            <a:chExt cx="3209" cy="872"/>
          </a:xfrm>
        </p:grpSpPr>
        <p:sp>
          <p:nvSpPr>
            <p:cNvPr id="72" name="MMConnector"/>
            <p:cNvSpPr/>
            <p:nvPr/>
          </p:nvSpPr>
          <p:spPr>
            <a:xfrm>
              <a:off x="3290" y="9147"/>
              <a:ext cx="592" cy="621"/>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008080"/>
              </a:solidFill>
              <a:round/>
            </a:ln>
          </p:spPr>
          <p:txBody>
            <a:bodyPr/>
            <a:lstStyle/>
            <a:p>
              <a:endParaRPr lang="zh-CN" altLang="en-US"/>
            </a:p>
          </p:txBody>
        </p:sp>
        <p:sp>
          <p:nvSpPr>
            <p:cNvPr id="73" name="SubTopic"/>
            <p:cNvSpPr/>
            <p:nvPr/>
          </p:nvSpPr>
          <p:spPr>
            <a:xfrm>
              <a:off x="673" y="8895"/>
              <a:ext cx="2394" cy="562"/>
            </a:xfrm>
            <a:custGeom>
              <a:avLst/>
              <a:gdLst>
                <a:gd name="rtl" fmla="*/ 54150 w 744800"/>
                <a:gd name="rtt" fmla="*/ 26030 h 180500"/>
                <a:gd name="rtr" fmla="*/ 692550 w 744800"/>
                <a:gd name="rtb" fmla="*/ 162830 h 180500"/>
              </a:gdLst>
              <a:ahLst/>
              <a:cxnLst/>
              <a:rect l="rtl" t="rtt" r="rtr" b="rtb"/>
              <a:pathLst>
                <a:path w="744800" h="180500" stroke="0">
                  <a:moveTo>
                    <a:pt x="0" y="0"/>
                  </a:moveTo>
                  <a:lnTo>
                    <a:pt x="744800" y="0"/>
                  </a:lnTo>
                  <a:lnTo>
                    <a:pt x="744800" y="180500"/>
                  </a:lnTo>
                  <a:lnTo>
                    <a:pt x="0" y="180500"/>
                  </a:lnTo>
                  <a:lnTo>
                    <a:pt x="0" y="0"/>
                  </a:lnTo>
                  <a:close/>
                </a:path>
                <a:path w="744800" h="180500" fill="none">
                  <a:moveTo>
                    <a:pt x="0" y="180500"/>
                  </a:moveTo>
                  <a:lnTo>
                    <a:pt x="7448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弹簧测力计</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1991320" y="1988840"/>
            <a:ext cx="1282700" cy="1713230"/>
            <a:chOff x="1638" y="1969"/>
            <a:chExt cx="2020" cy="2698"/>
          </a:xfrm>
        </p:grpSpPr>
        <p:sp>
          <p:nvSpPr>
            <p:cNvPr id="75" name="MMConnector"/>
            <p:cNvSpPr/>
            <p:nvPr/>
          </p:nvSpPr>
          <p:spPr>
            <a:xfrm>
              <a:off x="3066" y="3239"/>
              <a:ext cx="592" cy="1428"/>
            </a:xfrm>
            <a:custGeom>
              <a:avLst/>
              <a:gdLst/>
              <a:ahLst/>
              <a:cxnLst/>
              <a:rect l="0" t="0" r="0" b="0"/>
              <a:pathLst>
                <a:path w="250800" h="237500" fill="none">
                  <a:moveTo>
                    <a:pt x="125400" y="118750"/>
                  </a:moveTo>
                  <a:cubicBezTo>
                    <a:pt x="-2259" y="118750"/>
                    <a:pt x="13632" y="-118750"/>
                    <a:pt x="-125400" y="-118750"/>
                  </a:cubicBezTo>
                </a:path>
              </a:pathLst>
            </a:custGeom>
            <a:noFill/>
            <a:ln w="15200" cap="rnd">
              <a:solidFill>
                <a:srgbClr val="008080"/>
              </a:solidFill>
              <a:round/>
            </a:ln>
          </p:spPr>
          <p:txBody>
            <a:bodyPr/>
            <a:lstStyle/>
            <a:p>
              <a:endParaRPr lang="zh-CN" altLang="en-US"/>
            </a:p>
          </p:txBody>
        </p:sp>
        <p:sp>
          <p:nvSpPr>
            <p:cNvPr id="76" name="SubTopic"/>
            <p:cNvSpPr/>
            <p:nvPr/>
          </p:nvSpPr>
          <p:spPr>
            <a:xfrm>
              <a:off x="1638" y="1969"/>
              <a:ext cx="1132" cy="565"/>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sz="2400" dirty="0" err="1">
                  <a:solidFill>
                    <a:srgbClr val="303030"/>
                  </a:solidFill>
                  <a:latin typeface="微软雅黑" panose="020B0503020204020204" pitchFamily="34" charset="-122"/>
                  <a:ea typeface="微软雅黑" panose="020B0503020204020204" pitchFamily="34" charset="-122"/>
                </a:rPr>
                <a:t>定义</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407312" y="3933210"/>
            <a:ext cx="2896235" cy="1393190"/>
            <a:chOff x="-1004" y="3558"/>
            <a:chExt cx="4561" cy="2194"/>
          </a:xfrm>
        </p:grpSpPr>
        <p:sp>
          <p:nvSpPr>
            <p:cNvPr id="78" name="MMConnector"/>
            <p:cNvSpPr/>
            <p:nvPr/>
          </p:nvSpPr>
          <p:spPr>
            <a:xfrm>
              <a:off x="2965" y="3558"/>
              <a:ext cx="592" cy="2194"/>
            </a:xfrm>
            <a:custGeom>
              <a:avLst/>
              <a:gdLst/>
              <a:ahLst/>
              <a:cxnLst/>
              <a:rect l="0" t="0" r="0" b="0"/>
              <a:pathLst>
                <a:path w="250800" h="418000" fill="none">
                  <a:moveTo>
                    <a:pt x="125400" y="-209000"/>
                  </a:moveTo>
                  <a:cubicBezTo>
                    <a:pt x="-20723" y="-209000"/>
                    <a:pt x="56714" y="209000"/>
                    <a:pt x="-125400" y="209000"/>
                  </a:cubicBezTo>
                </a:path>
              </a:pathLst>
            </a:custGeom>
            <a:noFill/>
            <a:ln w="15200" cap="rnd">
              <a:solidFill>
                <a:srgbClr val="008080"/>
              </a:solidFill>
              <a:round/>
            </a:ln>
          </p:spPr>
          <p:txBody>
            <a:bodyPr/>
            <a:lstStyle/>
            <a:p>
              <a:endParaRPr lang="zh-CN" altLang="en-US"/>
            </a:p>
          </p:txBody>
        </p:sp>
        <p:sp>
          <p:nvSpPr>
            <p:cNvPr id="79" name="SubTopic"/>
            <p:cNvSpPr/>
            <p:nvPr/>
          </p:nvSpPr>
          <p:spPr>
            <a:xfrm>
              <a:off x="-1004" y="4098"/>
              <a:ext cx="3667" cy="559"/>
            </a:xfrm>
            <a:custGeom>
              <a:avLst/>
              <a:gdLst>
                <a:gd name="rtl" fmla="*/ 54150 w 501600"/>
                <a:gd name="rtt" fmla="*/ 26030 h 180500"/>
                <a:gd name="rtr" fmla="*/ 449350 w 501600"/>
                <a:gd name="rtb" fmla="*/ 162830 h 180500"/>
              </a:gdLst>
              <a:ahLst/>
              <a:cxnLst/>
              <a:rect l="rtl" t="rtt" r="rtr" b="rtb"/>
              <a:pathLst>
                <a:path w="501600" h="180500" stroke="0">
                  <a:moveTo>
                    <a:pt x="0" y="0"/>
                  </a:moveTo>
                  <a:lnTo>
                    <a:pt x="501600" y="0"/>
                  </a:lnTo>
                  <a:lnTo>
                    <a:pt x="501600" y="180500"/>
                  </a:lnTo>
                  <a:lnTo>
                    <a:pt x="0" y="180500"/>
                  </a:lnTo>
                  <a:lnTo>
                    <a:pt x="0" y="0"/>
                  </a:lnTo>
                  <a:close/>
                </a:path>
                <a:path w="501600" h="180500" fill="none">
                  <a:moveTo>
                    <a:pt x="0" y="180500"/>
                  </a:moveTo>
                  <a:lnTo>
                    <a:pt x="501600" y="180500"/>
                  </a:lnTo>
                </a:path>
              </a:pathLst>
            </a:custGeom>
            <a:noFill/>
            <a:ln w="15200" cap="flat">
              <a:solidFill>
                <a:srgbClr val="008080"/>
              </a:solidFill>
              <a:round/>
            </a:ln>
          </p:spPr>
          <p:txBody>
            <a:bodyPr wrap="none" lIns="0" tIns="0" rIns="0" bIns="22500" rtlCol="0" anchor="ctr"/>
            <a:lstStyle/>
            <a:p>
              <a:pPr algn="ctr"/>
              <a:r>
                <a:rPr lang="zh-CN" altLang="en-US" sz="2400" dirty="0">
                  <a:solidFill>
                    <a:srgbClr val="303030"/>
                  </a:solidFill>
                  <a:latin typeface="微软雅黑" panose="020B0503020204020204" pitchFamily="34" charset="-122"/>
                  <a:ea typeface="微软雅黑" panose="020B0503020204020204" pitchFamily="34" charset="-122"/>
                </a:rPr>
                <a:t>力的作用是相互的</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flipH="1">
            <a:off x="9306926" y="2087518"/>
            <a:ext cx="1757476" cy="1061085"/>
            <a:chOff x="1825" y="5092"/>
            <a:chExt cx="1492" cy="1671"/>
          </a:xfrm>
        </p:grpSpPr>
        <p:sp>
          <p:nvSpPr>
            <p:cNvPr id="81" name="MMConnector"/>
            <p:cNvSpPr/>
            <p:nvPr/>
          </p:nvSpPr>
          <p:spPr>
            <a:xfrm>
              <a:off x="2725" y="6024"/>
              <a:ext cx="592" cy="739"/>
            </a:xfrm>
            <a:custGeom>
              <a:avLst/>
              <a:gdLst/>
              <a:ahLst/>
              <a:cxnLst/>
              <a:rect l="0" t="0" r="0" b="0"/>
              <a:pathLst>
                <a:path w="250800" h="237500" fill="none">
                  <a:moveTo>
                    <a:pt x="125400" y="118750"/>
                  </a:moveTo>
                  <a:cubicBezTo>
                    <a:pt x="-2259" y="118750"/>
                    <a:pt x="13632" y="-118750"/>
                    <a:pt x="-125400" y="-118750"/>
                  </a:cubicBezTo>
                </a:path>
              </a:pathLst>
            </a:custGeom>
            <a:noFill/>
            <a:ln w="15200" cap="rnd">
              <a:solidFill>
                <a:srgbClr val="008080"/>
              </a:solidFill>
              <a:round/>
            </a:ln>
          </p:spPr>
          <p:txBody>
            <a:bodyPr/>
            <a:lstStyle/>
            <a:p>
              <a:endParaRPr lang="zh-CN" altLang="en-US"/>
            </a:p>
          </p:txBody>
        </p:sp>
        <p:sp>
          <p:nvSpPr>
            <p:cNvPr id="82" name="SubTopic"/>
            <p:cNvSpPr/>
            <p:nvPr/>
          </p:nvSpPr>
          <p:spPr>
            <a:xfrm>
              <a:off x="1825" y="5092"/>
              <a:ext cx="604" cy="54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lang="zh-CN" altLang="en-US" sz="2400" dirty="0">
                  <a:solidFill>
                    <a:srgbClr val="303030"/>
                  </a:solidFill>
                  <a:latin typeface="微软雅黑" panose="020B0503020204020204" pitchFamily="34" charset="-122"/>
                  <a:ea typeface="微软雅黑" panose="020B0503020204020204" pitchFamily="34" charset="-122"/>
                </a:rPr>
                <a:t>原理</a:t>
              </a:r>
              <a:endParaRPr sz="2400" dirty="0">
                <a:solidFill>
                  <a:srgbClr val="303030"/>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flipH="1">
            <a:off x="9254207" y="2951118"/>
            <a:ext cx="2276944" cy="554355"/>
            <a:chOff x="1384" y="6452"/>
            <a:chExt cx="1933" cy="873"/>
          </a:xfrm>
        </p:grpSpPr>
        <p:sp>
          <p:nvSpPr>
            <p:cNvPr id="84" name="MMConnector"/>
            <p:cNvSpPr/>
            <p:nvPr/>
          </p:nvSpPr>
          <p:spPr>
            <a:xfrm>
              <a:off x="2725" y="6704"/>
              <a:ext cx="592" cy="621"/>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008080"/>
              </a:solidFill>
              <a:round/>
            </a:ln>
          </p:spPr>
          <p:txBody>
            <a:bodyPr/>
            <a:lstStyle/>
            <a:p>
              <a:endParaRPr lang="zh-CN" altLang="en-US"/>
            </a:p>
          </p:txBody>
        </p:sp>
        <p:sp>
          <p:nvSpPr>
            <p:cNvPr id="85" name="SubTopic"/>
            <p:cNvSpPr/>
            <p:nvPr/>
          </p:nvSpPr>
          <p:spPr>
            <a:xfrm>
              <a:off x="1384" y="6452"/>
              <a:ext cx="1045" cy="574"/>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008080"/>
              </a:solidFill>
              <a:round/>
            </a:ln>
          </p:spPr>
          <p:txBody>
            <a:bodyPr wrap="none" lIns="0" tIns="0" rIns="0" bIns="22500" rtlCol="0" anchor="ctr"/>
            <a:lstStyle/>
            <a:p>
              <a:pPr algn="ctr"/>
              <a:r>
                <a:rPr lang="zh-CN" altLang="en-US" sz="2400" dirty="0">
                  <a:solidFill>
                    <a:srgbClr val="303030"/>
                  </a:solidFill>
                  <a:latin typeface="微软雅黑" panose="020B0503020204020204" pitchFamily="34" charset="-122"/>
                  <a:ea typeface="微软雅黑" panose="020B0503020204020204" pitchFamily="34" charset="-122"/>
                </a:rPr>
                <a:t>注意事项</a:t>
              </a:r>
              <a:endParaRPr sz="2400" dirty="0">
                <a:solidFill>
                  <a:srgbClr val="30303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1509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DF8F13BD-4557-43A2-B477-9076952B4516}"/>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 name="Freeform 23">
            <a:extLst>
              <a:ext uri="{FF2B5EF4-FFF2-40B4-BE49-F238E27FC236}">
                <a16:creationId xmlns:a16="http://schemas.microsoft.com/office/drawing/2014/main" id="{554696C3-F18B-45B9-94F6-11E2A50EB009}"/>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8" name="Freeform 23">
            <a:extLst>
              <a:ext uri="{FF2B5EF4-FFF2-40B4-BE49-F238E27FC236}">
                <a16:creationId xmlns:a16="http://schemas.microsoft.com/office/drawing/2014/main" id="{53CDAC83-CEC2-436B-96CF-051994032403}"/>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 name="Freeform 23">
            <a:extLst>
              <a:ext uri="{FF2B5EF4-FFF2-40B4-BE49-F238E27FC236}">
                <a16:creationId xmlns:a16="http://schemas.microsoft.com/office/drawing/2014/main" id="{B725EC86-173C-4C5C-9C5C-558E330B38E2}"/>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0" name="Freeform 23">
            <a:extLst>
              <a:ext uri="{FF2B5EF4-FFF2-40B4-BE49-F238E27FC236}">
                <a16:creationId xmlns:a16="http://schemas.microsoft.com/office/drawing/2014/main" id="{96B2F70E-94F7-4B4C-BFD2-61DF54E47782}"/>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 name="Freeform 23">
            <a:extLst>
              <a:ext uri="{FF2B5EF4-FFF2-40B4-BE49-F238E27FC236}">
                <a16:creationId xmlns:a16="http://schemas.microsoft.com/office/drawing/2014/main" id="{842DC84C-BF6A-4B70-A0CF-9E2D2EB741E8}"/>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 name="Freeform 23">
            <a:extLst>
              <a:ext uri="{FF2B5EF4-FFF2-40B4-BE49-F238E27FC236}">
                <a16:creationId xmlns:a16="http://schemas.microsoft.com/office/drawing/2014/main" id="{79665941-7EA2-4257-BAF5-9BD3567A9246}"/>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 name="Freeform 23">
            <a:extLst>
              <a:ext uri="{FF2B5EF4-FFF2-40B4-BE49-F238E27FC236}">
                <a16:creationId xmlns:a16="http://schemas.microsoft.com/office/drawing/2014/main" id="{FCC56C11-1587-41E1-B639-B55E5BEDFF8B}"/>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 name="Freeform 23">
            <a:extLst>
              <a:ext uri="{FF2B5EF4-FFF2-40B4-BE49-F238E27FC236}">
                <a16:creationId xmlns:a16="http://schemas.microsoft.com/office/drawing/2014/main" id="{F37FC20E-C31C-40F6-A39F-3DF459EB7534}"/>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5" name="Freeform 23">
            <a:extLst>
              <a:ext uri="{FF2B5EF4-FFF2-40B4-BE49-F238E27FC236}">
                <a16:creationId xmlns:a16="http://schemas.microsoft.com/office/drawing/2014/main" id="{AB1E52F8-28CD-4CA1-9D60-F7D3D716FC3D}"/>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6" name="Freeform 23">
            <a:extLst>
              <a:ext uri="{FF2B5EF4-FFF2-40B4-BE49-F238E27FC236}">
                <a16:creationId xmlns:a16="http://schemas.microsoft.com/office/drawing/2014/main" id="{0F980D5B-5D38-4B2F-AE5C-89802217E487}"/>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7" name="Freeform 23">
            <a:extLst>
              <a:ext uri="{FF2B5EF4-FFF2-40B4-BE49-F238E27FC236}">
                <a16:creationId xmlns:a16="http://schemas.microsoft.com/office/drawing/2014/main" id="{5DBD3152-C59D-4D85-91C5-AD6FB3727C3E}"/>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8" name="Freeform 23">
            <a:extLst>
              <a:ext uri="{FF2B5EF4-FFF2-40B4-BE49-F238E27FC236}">
                <a16:creationId xmlns:a16="http://schemas.microsoft.com/office/drawing/2014/main" id="{5AE040BF-DE3A-41EE-AC1E-3022FBCBF6D0}"/>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9" name="Freeform 23">
            <a:extLst>
              <a:ext uri="{FF2B5EF4-FFF2-40B4-BE49-F238E27FC236}">
                <a16:creationId xmlns:a16="http://schemas.microsoft.com/office/drawing/2014/main" id="{BADC3F15-0C59-4442-844C-D46F6404C820}"/>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89B8FCB6-DAC2-4341-8E7D-7AA6708007A1}"/>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F8C63447-7BE6-4DD2-B0C3-EF9F213E2F28}"/>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E8618644-87CA-47EA-94B8-D7F70D9C9CF5}"/>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517B0007-B5A4-4352-9488-BCAB0330E181}"/>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AF110FDB-3161-4C46-A141-6B53BD43611D}"/>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85C3EF98-8530-4508-A148-5780A9A0DB9F}"/>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BE9D5318-9C11-4972-817E-E703E7846B23}"/>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F23254E2-E74D-433A-839C-E6943DED7C85}"/>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7E69EB68-77FA-4B75-9F22-9FE8A8F9FA14}"/>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F4EC3C85-571E-4486-8854-EC24B297E24F}"/>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BD10CA59-AF02-401D-9F82-DF98B496A939}"/>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D653E95B-9488-4027-AE83-B2779BBD66D1}"/>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B91528E3-031E-4527-86A0-642989DBBFC4}"/>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DABB805F-CDDD-464D-8046-DAD7702B7857}"/>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84C19CC7-BD5E-4DB4-AD85-7F8228AF287B}"/>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C27420B1-962A-4E01-9A39-2D4904CE91E5}"/>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AF4874E0-FAAC-4CB8-94CA-BD1B053A147E}"/>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08D5B9EA-295F-4303-98BA-ADF8ACCF977A}"/>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BA54766C-685B-40B5-A7C9-B5C37AA4A6A6}"/>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A8704229-0615-45DD-B6C0-1F8A2043F19A}"/>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E1D9444C-C333-44F0-B2C9-5BA84EBD3378}"/>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0C1895B0-2E2E-4D1E-A32B-BA90BC2F973B}"/>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3903B136-9E60-48FB-91BF-11201C39EA01}"/>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01366F28-3426-447F-BE87-2D9A5F425B36}"/>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BB293318-6468-4778-AC1E-5020592BD0E2}"/>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E3F2C6F8-E99E-4B3D-82EC-EC44C0D260EC}"/>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54E0EE99-290A-4E77-8CD3-5D2BCD2E9AC2}"/>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5510F69A-AFEB-44AD-8808-26175FE5EFB8}"/>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F1798BBB-641E-4984-9E55-E096257B8219}"/>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86E379DD-305E-48B1-ADE8-310752EF0F8D}"/>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25485A0D-96EB-424B-91C0-DCB9229F6B97}"/>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D06347E8-EF6E-439B-A021-C6EBC9944490}"/>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9ABB907C-A9D8-4A9D-9E0D-01B0B3866DA0}"/>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84BEFE21-9DF4-44D2-80EF-48F3B5D71BDB}"/>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76AD9954-EB09-4593-834D-10EBD9E1471B}"/>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00944281-02E5-4D2E-889A-1E5A720D4320}"/>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1E6816F1-B118-471A-8DA3-A9827316B2FF}"/>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1E6EA4B0-FA11-4732-A561-04758A800B90}"/>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D32D523B-0734-4F91-AD62-352DC203DA7F}"/>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F21B6AB5-1F22-408B-A6A3-01CD2C8AEB8A}"/>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02265537-B682-4E59-BB34-41953C67C1F3}"/>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E3F869DA-FC02-4EAC-87FC-5203DA2734BD}"/>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2" name="Freeform 23">
            <a:extLst>
              <a:ext uri="{FF2B5EF4-FFF2-40B4-BE49-F238E27FC236}">
                <a16:creationId xmlns:a16="http://schemas.microsoft.com/office/drawing/2014/main" id="{8440AA65-8852-4C27-9228-CE710F0221B3}"/>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3" name="Freeform 23">
            <a:extLst>
              <a:ext uri="{FF2B5EF4-FFF2-40B4-BE49-F238E27FC236}">
                <a16:creationId xmlns:a16="http://schemas.microsoft.com/office/drawing/2014/main" id="{1F54FD89-6E2D-4357-BADB-9CE67E441F59}"/>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 name="TextBox 2"/>
          <p:cNvSpPr txBox="1"/>
          <p:nvPr/>
        </p:nvSpPr>
        <p:spPr>
          <a:xfrm>
            <a:off x="983432" y="1772816"/>
            <a:ext cx="1057275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altLang="zh-CN" sz="2800" noProof="1">
                <a:solidFill>
                  <a:srgbClr val="000000"/>
                </a:solidFill>
                <a:latin typeface="微软雅黑" pitchFamily="34" charset="-122"/>
                <a:ea typeface="微软雅黑" pitchFamily="34" charset="-122"/>
              </a:rPr>
              <a:t>3</a:t>
            </a:r>
            <a:r>
              <a:rPr lang="zh-CN" altLang="en-US" sz="2800" noProof="1">
                <a:solidFill>
                  <a:srgbClr val="000000"/>
                </a:solidFill>
                <a:latin typeface="微软雅黑" pitchFamily="34" charset="-122"/>
                <a:ea typeface="微软雅黑" pitchFamily="34" charset="-122"/>
              </a:rPr>
              <a:t>．逐次增挂钩码，分别测出它们所受的重力，并记录在表格中。</a:t>
            </a:r>
          </a:p>
        </p:txBody>
      </p:sp>
      <p:graphicFrame>
        <p:nvGraphicFramePr>
          <p:cNvPr id="4" name="Group 10"/>
          <p:cNvGraphicFramePr>
            <a:graphicFrameLocks noGrp="1"/>
          </p:cNvGraphicFramePr>
          <p:nvPr>
            <p:extLst>
              <p:ext uri="{D42A27DB-BD31-4B8C-83A1-F6EECF244321}">
                <p14:modId xmlns:p14="http://schemas.microsoft.com/office/powerpoint/2010/main" val="2394998173"/>
              </p:ext>
            </p:extLst>
          </p:nvPr>
        </p:nvGraphicFramePr>
        <p:xfrm>
          <a:off x="1343472" y="2636912"/>
          <a:ext cx="9440815" cy="1094423"/>
        </p:xfrm>
        <a:graphic>
          <a:graphicData uri="http://schemas.openxmlformats.org/drawingml/2006/table">
            <a:tbl>
              <a:tblPr/>
              <a:tblGrid>
                <a:gridCol w="2574769">
                  <a:extLst>
                    <a:ext uri="{9D8B030D-6E8A-4147-A177-3AD203B41FA5}">
                      <a16:colId xmlns:a16="http://schemas.microsoft.com/office/drawing/2014/main" val="20000"/>
                    </a:ext>
                  </a:extLst>
                </a:gridCol>
                <a:gridCol w="1144341">
                  <a:extLst>
                    <a:ext uri="{9D8B030D-6E8A-4147-A177-3AD203B41FA5}">
                      <a16:colId xmlns:a16="http://schemas.microsoft.com/office/drawing/2014/main" val="20001"/>
                    </a:ext>
                  </a:extLst>
                </a:gridCol>
                <a:gridCol w="1144341">
                  <a:extLst>
                    <a:ext uri="{9D8B030D-6E8A-4147-A177-3AD203B41FA5}">
                      <a16:colId xmlns:a16="http://schemas.microsoft.com/office/drawing/2014/main" val="20002"/>
                    </a:ext>
                  </a:extLst>
                </a:gridCol>
                <a:gridCol w="1144341">
                  <a:extLst>
                    <a:ext uri="{9D8B030D-6E8A-4147-A177-3AD203B41FA5}">
                      <a16:colId xmlns:a16="http://schemas.microsoft.com/office/drawing/2014/main" val="20003"/>
                    </a:ext>
                  </a:extLst>
                </a:gridCol>
                <a:gridCol w="1144341">
                  <a:extLst>
                    <a:ext uri="{9D8B030D-6E8A-4147-A177-3AD203B41FA5}">
                      <a16:colId xmlns:a16="http://schemas.microsoft.com/office/drawing/2014/main" val="20004"/>
                    </a:ext>
                  </a:extLst>
                </a:gridCol>
                <a:gridCol w="1144341">
                  <a:extLst>
                    <a:ext uri="{9D8B030D-6E8A-4147-A177-3AD203B41FA5}">
                      <a16:colId xmlns:a16="http://schemas.microsoft.com/office/drawing/2014/main" val="20005"/>
                    </a:ext>
                  </a:extLst>
                </a:gridCol>
                <a:gridCol w="1144341">
                  <a:extLst>
                    <a:ext uri="{9D8B030D-6E8A-4147-A177-3AD203B41FA5}">
                      <a16:colId xmlns:a16="http://schemas.microsoft.com/office/drawing/2014/main" val="20006"/>
                    </a:ext>
                  </a:extLst>
                </a:gridCol>
              </a:tblGrid>
              <a:tr h="576263">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600" b="0" i="0" u="none" strike="noStrike" cap="none" normalizeH="0" baseline="0" dirty="0">
                          <a:ln>
                            <a:noFill/>
                          </a:ln>
                          <a:solidFill>
                            <a:schemeClr val="tx1"/>
                          </a:solidFill>
                          <a:effectLst/>
                          <a:latin typeface="微软雅黑" pitchFamily="34" charset="-122"/>
                          <a:ea typeface="微软雅黑" pitchFamily="34" charset="-122"/>
                        </a:rPr>
                        <a:t>质量</a:t>
                      </a:r>
                      <a:r>
                        <a:rPr kumimoji="0" lang="en-US" altLang="zh-CN" sz="2600" b="0" i="1" u="none" strike="noStrike" cap="none" normalizeH="0" baseline="0" dirty="0">
                          <a:ln>
                            <a:noFill/>
                          </a:ln>
                          <a:solidFill>
                            <a:schemeClr val="tx1"/>
                          </a:solidFill>
                          <a:effectLst/>
                          <a:latin typeface="微软雅黑" pitchFamily="34" charset="-122"/>
                          <a:ea typeface="微软雅黑" pitchFamily="34" charset="-122"/>
                        </a:rPr>
                        <a:t>m</a:t>
                      </a:r>
                      <a:r>
                        <a:rPr kumimoji="0" lang="en-US" altLang="zh-CN" sz="2600" b="0" i="0" u="none" strike="noStrike" cap="none" normalizeH="0" baseline="0" dirty="0">
                          <a:ln>
                            <a:noFill/>
                          </a:ln>
                          <a:solidFill>
                            <a:schemeClr val="tx1"/>
                          </a:solidFill>
                          <a:effectLst/>
                          <a:latin typeface="微软雅黑" pitchFamily="34" charset="-122"/>
                          <a:ea typeface="微软雅黑" pitchFamily="34" charset="-122"/>
                        </a:rPr>
                        <a:t>/kg</a:t>
                      </a: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238">
                <a:tc>
                  <a:txBody>
                    <a:bodyPr/>
                    <a:lstStyle/>
                    <a:p>
                      <a:pPr marL="0" marR="0" lvl="0" indent="0" algn="l" defTabSz="914400" rtl="0" eaLnBrk="1" fontAlgn="base" latinLnBrk="0" hangingPunct="1">
                        <a:spcBef>
                          <a:spcPct val="20000"/>
                        </a:spcBef>
                        <a:spcAft>
                          <a:spcPct val="0"/>
                        </a:spcAft>
                        <a:buClrTx/>
                        <a:buSzTx/>
                        <a:buFontTx/>
                        <a:buNone/>
                      </a:pPr>
                      <a:r>
                        <a:rPr kumimoji="0" lang="zh-CN" altLang="en-US" sz="2600" b="0" i="0" u="none" strike="noStrike" cap="none" normalizeH="0" baseline="0" dirty="0">
                          <a:ln>
                            <a:noFill/>
                          </a:ln>
                          <a:solidFill>
                            <a:schemeClr val="tx1"/>
                          </a:solidFill>
                          <a:effectLst/>
                          <a:latin typeface="微软雅黑" pitchFamily="34" charset="-122"/>
                          <a:ea typeface="微软雅黑" pitchFamily="34" charset="-122"/>
                        </a:rPr>
                        <a:t>重力</a:t>
                      </a:r>
                      <a:r>
                        <a:rPr kumimoji="0" lang="en-US" altLang="zh-CN" sz="2600" b="0" i="1" u="none" strike="noStrike" cap="none" normalizeH="0" baseline="0" dirty="0">
                          <a:ln>
                            <a:noFill/>
                          </a:ln>
                          <a:solidFill>
                            <a:schemeClr val="tx1"/>
                          </a:solidFill>
                          <a:effectLst/>
                          <a:latin typeface="微软雅黑" pitchFamily="34" charset="-122"/>
                          <a:ea typeface="微软雅黑" pitchFamily="34" charset="-122"/>
                        </a:rPr>
                        <a:t>G</a:t>
                      </a:r>
                      <a:r>
                        <a:rPr kumimoji="0" lang="en-US" altLang="zh-CN" sz="2600" b="0" i="0" u="none" strike="noStrike" cap="none" normalizeH="0" baseline="0" dirty="0">
                          <a:ln>
                            <a:noFill/>
                          </a:ln>
                          <a:solidFill>
                            <a:schemeClr val="tx1"/>
                          </a:solidFill>
                          <a:effectLst/>
                          <a:latin typeface="微软雅黑" pitchFamily="34" charset="-122"/>
                          <a:ea typeface="微软雅黑" pitchFamily="34" charset="-122"/>
                        </a:rPr>
                        <a:t>/N</a:t>
                      </a: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spcBef>
                          <a:spcPct val="20000"/>
                        </a:spcBef>
                        <a:spcAft>
                          <a:spcPct val="0"/>
                        </a:spcAft>
                        <a:buClrTx/>
                        <a:buSzTx/>
                        <a:buFontTx/>
                        <a:buNone/>
                      </a:pPr>
                      <a:endParaRPr kumimoji="0" lang="zh-CN" altLang="zh-CN" sz="2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121920" marR="121920"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文本框 1"/>
          <p:cNvSpPr txBox="1">
            <a:spLocks noChangeArrowheads="1"/>
          </p:cNvSpPr>
          <p:nvPr/>
        </p:nvSpPr>
        <p:spPr bwMode="auto">
          <a:xfrm>
            <a:off x="839416" y="1124744"/>
            <a:ext cx="4032448" cy="523220"/>
          </a:xfrm>
          <a:prstGeom prst="rect">
            <a:avLst/>
          </a:prstGeom>
          <a:noFill/>
          <a:ln w="9525">
            <a:noFill/>
            <a:miter lim="800000"/>
            <a:headEnd/>
            <a:tailEnd/>
          </a:ln>
        </p:spPr>
        <p:txBody>
          <a:bodyPr wrap="square">
            <a:spAutoFit/>
          </a:bodyPr>
          <a:lstStyle/>
          <a:p>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进行实验并记录数据</a:t>
            </a:r>
            <a:r>
              <a:rPr lang="en-US" altLang="zh-CN" sz="2800" dirty="0">
                <a:solidFill>
                  <a:srgbClr val="008080"/>
                </a:solidFill>
                <a:latin typeface="微软雅黑" pitchFamily="34" charset="-122"/>
                <a:ea typeface="微软雅黑" pitchFamily="34" charset="-122"/>
              </a:rPr>
              <a:t>】</a:t>
            </a:r>
            <a:endParaRPr lang="zh-CN" altLang="en-US" sz="2800" dirty="0">
              <a:solidFill>
                <a:srgbClr val="008080"/>
              </a:solidFill>
              <a:latin typeface="微软雅黑" pitchFamily="34" charset="-122"/>
              <a:ea typeface="微软雅黑"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4349" y="1903498"/>
            <a:ext cx="5411731" cy="12926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defRPr/>
            </a:pPr>
            <a:r>
              <a:rPr lang="en-US" altLang="zh-CN" sz="2600" noProof="1">
                <a:solidFill>
                  <a:srgbClr val="000000"/>
                </a:solidFill>
                <a:latin typeface="微软雅黑" pitchFamily="34" charset="-122"/>
                <a:ea typeface="微软雅黑" pitchFamily="34" charset="-122"/>
              </a:rPr>
              <a:t>4</a:t>
            </a:r>
            <a:r>
              <a:rPr lang="zh-CN" altLang="en-US" sz="2600" noProof="1">
                <a:solidFill>
                  <a:srgbClr val="000000"/>
                </a:solidFill>
                <a:latin typeface="微软雅黑" pitchFamily="34" charset="-122"/>
                <a:ea typeface="微软雅黑" pitchFamily="34" charset="-122"/>
              </a:rPr>
              <a:t>．画出重力跟质量关系的图像。</a:t>
            </a:r>
            <a:endParaRPr lang="en-US" altLang="zh-CN" sz="2600" noProof="1">
              <a:solidFill>
                <a:srgbClr val="000000"/>
              </a:solidFill>
              <a:latin typeface="微软雅黑" pitchFamily="34" charset="-122"/>
              <a:ea typeface="微软雅黑" pitchFamily="34" charset="-122"/>
            </a:endParaRPr>
          </a:p>
          <a:p>
            <a:pPr>
              <a:lnSpc>
                <a:spcPct val="150000"/>
              </a:lnSpc>
              <a:defRPr/>
            </a:pPr>
            <a:r>
              <a:rPr lang="zh-CN" altLang="en-US" sz="2600" noProof="1">
                <a:solidFill>
                  <a:srgbClr val="000000"/>
                </a:solidFill>
                <a:latin typeface="微软雅黑" pitchFamily="34" charset="-122"/>
                <a:ea typeface="微软雅黑" pitchFamily="34" charset="-122"/>
              </a:rPr>
              <a:t>（质量为横坐标，重力为纵坐标）</a:t>
            </a:r>
          </a:p>
        </p:txBody>
      </p:sp>
      <p:sp>
        <p:nvSpPr>
          <p:cNvPr id="14" name="Text Box 10"/>
          <p:cNvSpPr txBox="1">
            <a:spLocks noChangeArrowheads="1"/>
          </p:cNvSpPr>
          <p:nvPr/>
        </p:nvSpPr>
        <p:spPr bwMode="auto">
          <a:xfrm>
            <a:off x="1379264" y="3592499"/>
            <a:ext cx="5051691" cy="1822102"/>
          </a:xfrm>
          <a:prstGeom prst="rect">
            <a:avLst/>
          </a:prstGeom>
          <a:noFill/>
          <a:ln w="9525">
            <a:noFill/>
            <a:miter lim="800000"/>
            <a:headEnd/>
            <a:tailEnd/>
          </a:ln>
        </p:spPr>
        <p:txBody>
          <a:bodyPr wrap="square">
            <a:spAutoFit/>
          </a:bodyPr>
          <a:lstStyle/>
          <a:p>
            <a:pPr>
              <a:lnSpc>
                <a:spcPct val="150000"/>
              </a:lnSpc>
            </a:pPr>
            <a:r>
              <a:rPr lang="en-US" altLang="zh-CN" sz="2600" dirty="0">
                <a:latin typeface="微软雅黑" pitchFamily="34" charset="-122"/>
                <a:ea typeface="微软雅黑" pitchFamily="34" charset="-122"/>
              </a:rPr>
              <a:t>5</a:t>
            </a:r>
            <a:r>
              <a:rPr lang="zh-CN" altLang="en-US" sz="2600" dirty="0">
                <a:latin typeface="微软雅黑" pitchFamily="34" charset="-122"/>
                <a:ea typeface="微软雅黑" pitchFamily="34" charset="-122"/>
              </a:rPr>
              <a:t>．物体受到的重力大小跟它的质量成</a:t>
            </a:r>
            <a:r>
              <a:rPr lang="zh-CN" altLang="en-US" sz="2600" u="sng" dirty="0">
                <a:latin typeface="微软雅黑" pitchFamily="34" charset="-122"/>
                <a:ea typeface="微软雅黑" pitchFamily="34" charset="-122"/>
              </a:rPr>
              <a:t>         </a:t>
            </a:r>
            <a:r>
              <a:rPr lang="zh-CN" altLang="en-US" sz="2600" dirty="0">
                <a:latin typeface="微软雅黑" pitchFamily="34" charset="-122"/>
                <a:ea typeface="微软雅黑" pitchFamily="34" charset="-122"/>
              </a:rPr>
              <a:t>关系，物重跟质量的比约等于</a:t>
            </a:r>
            <a:r>
              <a:rPr lang="en-US" altLang="zh-CN" sz="2600" u="sng" dirty="0">
                <a:latin typeface="微软雅黑" pitchFamily="34" charset="-122"/>
                <a:ea typeface="微软雅黑" pitchFamily="34" charset="-122"/>
              </a:rPr>
              <a:t>                   </a:t>
            </a:r>
            <a:r>
              <a:rPr lang="zh-CN" altLang="en-US" sz="2600" dirty="0">
                <a:latin typeface="微软雅黑" pitchFamily="34" charset="-122"/>
                <a:ea typeface="微软雅黑" pitchFamily="34" charset="-122"/>
              </a:rPr>
              <a:t>。</a:t>
            </a:r>
            <a:endParaRPr lang="en-US" altLang="zh-CN" sz="2600" dirty="0">
              <a:latin typeface="微软雅黑" pitchFamily="34" charset="-122"/>
              <a:ea typeface="微软雅黑" pitchFamily="34" charset="-122"/>
            </a:endParaRPr>
          </a:p>
        </p:txBody>
      </p:sp>
      <p:sp>
        <p:nvSpPr>
          <p:cNvPr id="16" name="Text Box 12"/>
          <p:cNvSpPr txBox="1">
            <a:spLocks noChangeArrowheads="1"/>
          </p:cNvSpPr>
          <p:nvPr/>
        </p:nvSpPr>
        <p:spPr bwMode="auto">
          <a:xfrm>
            <a:off x="2167310" y="4257328"/>
            <a:ext cx="968473" cy="492443"/>
          </a:xfrm>
          <a:prstGeom prst="rect">
            <a:avLst/>
          </a:prstGeom>
          <a:noFill/>
          <a:ln w="9525">
            <a:noFill/>
            <a:miter lim="800000"/>
            <a:headEnd/>
            <a:tailEnd/>
          </a:ln>
        </p:spPr>
        <p:txBody>
          <a:bodyPr wrap="square">
            <a:spAutoFit/>
          </a:bodyPr>
          <a:lstStyle/>
          <a:p>
            <a:r>
              <a:rPr lang="zh-CN" altLang="en-US" sz="2600" dirty="0">
                <a:solidFill>
                  <a:srgbClr val="F8081F"/>
                </a:solidFill>
                <a:latin typeface="微软雅黑" pitchFamily="34" charset="-122"/>
                <a:ea typeface="微软雅黑" pitchFamily="34" charset="-122"/>
              </a:rPr>
              <a:t>正比</a:t>
            </a:r>
          </a:p>
        </p:txBody>
      </p:sp>
      <p:sp>
        <p:nvSpPr>
          <p:cNvPr id="17" name="Text Box 13"/>
          <p:cNvSpPr txBox="1">
            <a:spLocks noChangeArrowheads="1"/>
          </p:cNvSpPr>
          <p:nvPr/>
        </p:nvSpPr>
        <p:spPr bwMode="auto">
          <a:xfrm>
            <a:off x="2542523" y="4808765"/>
            <a:ext cx="1733582" cy="492443"/>
          </a:xfrm>
          <a:prstGeom prst="rect">
            <a:avLst/>
          </a:prstGeom>
          <a:noFill/>
          <a:ln w="9525">
            <a:noFill/>
            <a:miter lim="800000"/>
            <a:headEnd/>
            <a:tailEnd/>
          </a:ln>
        </p:spPr>
        <p:txBody>
          <a:bodyPr wrap="square">
            <a:spAutoFit/>
          </a:bodyPr>
          <a:lstStyle/>
          <a:p>
            <a:r>
              <a:rPr lang="en-US" altLang="zh-CN" sz="2600" dirty="0">
                <a:solidFill>
                  <a:srgbClr val="FF0000"/>
                </a:solidFill>
                <a:latin typeface="微软雅黑" pitchFamily="34" charset="-122"/>
                <a:ea typeface="微软雅黑" pitchFamily="34" charset="-122"/>
              </a:rPr>
              <a:t>10 N/kg</a:t>
            </a:r>
          </a:p>
        </p:txBody>
      </p:sp>
      <p:pic>
        <p:nvPicPr>
          <p:cNvPr id="17416" name="图片 3892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72064" y="1164304"/>
            <a:ext cx="4554039" cy="4424936"/>
          </a:xfrm>
          <a:prstGeom prst="rect">
            <a:avLst/>
          </a:prstGeom>
          <a:noFill/>
          <a:ln w="9525">
            <a:noFill/>
            <a:miter lim="800000"/>
            <a:headEnd/>
            <a:tailEnd/>
          </a:ln>
        </p:spPr>
      </p:pic>
      <p:sp>
        <p:nvSpPr>
          <p:cNvPr id="18" name="文本框 1"/>
          <p:cNvSpPr txBox="1">
            <a:spLocks noChangeArrowheads="1"/>
          </p:cNvSpPr>
          <p:nvPr/>
        </p:nvSpPr>
        <p:spPr bwMode="auto">
          <a:xfrm>
            <a:off x="1199455" y="1164304"/>
            <a:ext cx="3966389" cy="523220"/>
          </a:xfrm>
          <a:prstGeom prst="rect">
            <a:avLst/>
          </a:prstGeom>
          <a:noFill/>
          <a:ln w="9525">
            <a:noFill/>
            <a:miter lim="800000"/>
            <a:headEnd/>
            <a:tailEnd/>
          </a:ln>
        </p:spPr>
        <p:txBody>
          <a:bodyPr wrap="square">
            <a:spAutoFit/>
          </a:bodyPr>
          <a:lstStyle/>
          <a:p>
            <a:r>
              <a:rPr lang="en-US" altLang="zh-CN" sz="2800" dirty="0">
                <a:solidFill>
                  <a:srgbClr val="008080"/>
                </a:solidFill>
                <a:latin typeface="微软雅黑" pitchFamily="34" charset="-122"/>
                <a:ea typeface="微软雅黑" pitchFamily="34" charset="-122"/>
              </a:rPr>
              <a:t>【</a:t>
            </a:r>
            <a:r>
              <a:rPr lang="zh-CN" altLang="en-US" sz="2800" dirty="0">
                <a:solidFill>
                  <a:srgbClr val="008080"/>
                </a:solidFill>
                <a:latin typeface="微软雅黑" pitchFamily="34" charset="-122"/>
                <a:ea typeface="微软雅黑" pitchFamily="34" charset="-122"/>
              </a:rPr>
              <a:t>分析数据，总结结论</a:t>
            </a:r>
            <a:r>
              <a:rPr lang="en-US" altLang="zh-CN" sz="2800" dirty="0">
                <a:solidFill>
                  <a:srgbClr val="008080"/>
                </a:solidFill>
                <a:latin typeface="微软雅黑" pitchFamily="34" charset="-122"/>
                <a:ea typeface="微软雅黑" pitchFamily="34" charset="-122"/>
              </a:rPr>
              <a:t>】</a:t>
            </a:r>
            <a:endParaRPr lang="zh-CN" altLang="en-US" sz="2800" dirty="0">
              <a:solidFill>
                <a:srgbClr val="00808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3">
            <a:extLst>
              <a:ext uri="{FF2B5EF4-FFF2-40B4-BE49-F238E27FC236}">
                <a16:creationId xmlns:a16="http://schemas.microsoft.com/office/drawing/2014/main" id="{4CDFB376-A367-4F6E-83B4-E4F55B6B6A7A}"/>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1" name="Freeform 23">
            <a:extLst>
              <a:ext uri="{FF2B5EF4-FFF2-40B4-BE49-F238E27FC236}">
                <a16:creationId xmlns:a16="http://schemas.microsoft.com/office/drawing/2014/main" id="{738AAE42-FF7C-4204-9DA7-C822CE3B3F41}"/>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2" name="Freeform 23">
            <a:extLst>
              <a:ext uri="{FF2B5EF4-FFF2-40B4-BE49-F238E27FC236}">
                <a16:creationId xmlns:a16="http://schemas.microsoft.com/office/drawing/2014/main" id="{57F6BD60-C23E-4CB6-BA0F-712FD9CCD90E}"/>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3" name="Freeform 23">
            <a:extLst>
              <a:ext uri="{FF2B5EF4-FFF2-40B4-BE49-F238E27FC236}">
                <a16:creationId xmlns:a16="http://schemas.microsoft.com/office/drawing/2014/main" id="{B47717CD-F32B-4E42-8277-9E18D2A4EAA8}"/>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4" name="Freeform 23">
            <a:extLst>
              <a:ext uri="{FF2B5EF4-FFF2-40B4-BE49-F238E27FC236}">
                <a16:creationId xmlns:a16="http://schemas.microsoft.com/office/drawing/2014/main" id="{B2CC2B7A-23C6-4AF1-B0A5-4A0F459D7B74}"/>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5" name="Freeform 23">
            <a:extLst>
              <a:ext uri="{FF2B5EF4-FFF2-40B4-BE49-F238E27FC236}">
                <a16:creationId xmlns:a16="http://schemas.microsoft.com/office/drawing/2014/main" id="{6B8A5F80-DD0D-4079-BD92-992DCA574AD9}"/>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6" name="Freeform 23">
            <a:extLst>
              <a:ext uri="{FF2B5EF4-FFF2-40B4-BE49-F238E27FC236}">
                <a16:creationId xmlns:a16="http://schemas.microsoft.com/office/drawing/2014/main" id="{6DE24794-70B2-4CF3-BD68-7764194F7454}"/>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7" name="Freeform 23">
            <a:extLst>
              <a:ext uri="{FF2B5EF4-FFF2-40B4-BE49-F238E27FC236}">
                <a16:creationId xmlns:a16="http://schemas.microsoft.com/office/drawing/2014/main" id="{E61BAD7A-FE5F-44B2-9503-B970945F1B55}"/>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8" name="Freeform 23">
            <a:extLst>
              <a:ext uri="{FF2B5EF4-FFF2-40B4-BE49-F238E27FC236}">
                <a16:creationId xmlns:a16="http://schemas.microsoft.com/office/drawing/2014/main" id="{CC6A4F7D-1A6C-4A1F-9EB1-6F1836355F7C}"/>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19" name="Freeform 23">
            <a:extLst>
              <a:ext uri="{FF2B5EF4-FFF2-40B4-BE49-F238E27FC236}">
                <a16:creationId xmlns:a16="http://schemas.microsoft.com/office/drawing/2014/main" id="{BA516F1A-C1B4-4EF4-8E56-2B77452333B6}"/>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4E6B9C97-9690-4504-964B-3BE4C300995A}"/>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3AB0EB28-D573-4D28-8119-A70EBEE9E6DE}"/>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1595845A-7476-4407-A94A-E0AFE43FD02A}"/>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B654E41C-63EE-49AC-89DD-AAC70B3B7E73}"/>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3A727DF6-9223-4ED4-9EAE-99ADE4CBABA0}"/>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A33438D7-B811-4BDE-B4B0-42F93EF5B7D1}"/>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A496152F-49D6-4AD1-A407-400CF1552F03}"/>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B6514143-F391-4EC4-9092-A120E4EB3ACD}"/>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6CA1D966-31BE-44C5-95A7-604F63EF189D}"/>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10844452-4484-434A-8799-B214EA3BC679}"/>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6C63E360-FD4A-4FF4-81C2-818952367BFD}"/>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51192A8B-5044-402D-8DE0-131DF50F25E7}"/>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AB3744F5-ABD9-42CC-B951-3E516765570E}"/>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DDDFB8A9-F6E3-441E-8921-B228BFED8EA4}"/>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973BA8ED-4727-4D37-B79C-9E85B9AD775A}"/>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6D375C16-F521-4F65-B1B6-7C86DB5AAC9B}"/>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8F68FFAE-74A5-4734-8257-61FC31433AF0}"/>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40146265-2BFB-44A2-BF86-A3BDD900CA4D}"/>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6BE775E6-8A07-41E0-9ADA-D791D20BED21}"/>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EAC0B333-C3C7-40FD-A5D1-F55153E4C890}"/>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9AC73B93-E73D-4B87-9E94-F51B6C173F1A}"/>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032B9C94-05A3-4A06-9511-BD22506AEB38}"/>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7040A076-65B9-4807-89CB-D641556EF494}"/>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BCBD16E9-3E95-4CD4-8F61-3FABD0D3DAEE}"/>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DD23505E-8F5E-4A8D-AD76-8F66F85DB5FC}"/>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390A5CBF-3B5F-46B6-9F87-E8AEDD69575F}"/>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629D7B56-79FA-4100-BB13-303A43FBD473}"/>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6DC69C19-3067-474C-8CEF-31B8BA1468CC}"/>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979F5402-FC75-4801-9EBE-FFB38AD385CB}"/>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95C9CF06-E552-49DC-A70C-709131C2C6C0}"/>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0B297500-AAE7-499D-9526-56BD77DA3849}"/>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C46B5AA0-989C-4464-AD37-58F1317ADC34}"/>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D419D60C-8352-4F84-B602-BDCD753251D3}"/>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C1DE834B-ABB3-49CF-8DBD-57D5FEDF33A5}"/>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C721DCC3-511D-4984-8D4E-EEBFE8B3F4D9}"/>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2BCF8F44-DEC0-47E8-9D1D-2C7056C7343B}"/>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AF3EE2E9-69B1-4F2A-B2CD-7B21E50A452A}"/>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CCC414F5-B1CF-4F9C-BA68-D9C5601A73AD}"/>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E8C5DE18-9492-4223-97CC-6826F30D7B61}"/>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46E4A6A8-B475-46E8-AE43-F097B67A4D71}"/>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074FDE8D-E3C5-4F89-916E-AFD7809D7A76}"/>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9F722A55-35A1-4E14-BB62-209E7147F109}"/>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2" name="Freeform 23">
            <a:extLst>
              <a:ext uri="{FF2B5EF4-FFF2-40B4-BE49-F238E27FC236}">
                <a16:creationId xmlns:a16="http://schemas.microsoft.com/office/drawing/2014/main" id="{8233D320-9D18-4BEC-A650-9CE829B144F4}"/>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3" name="Freeform 23">
            <a:extLst>
              <a:ext uri="{FF2B5EF4-FFF2-40B4-BE49-F238E27FC236}">
                <a16:creationId xmlns:a16="http://schemas.microsoft.com/office/drawing/2014/main" id="{AE64031B-772B-4C8F-8DC0-0C63949D0565}"/>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4" name="Freeform 23">
            <a:extLst>
              <a:ext uri="{FF2B5EF4-FFF2-40B4-BE49-F238E27FC236}">
                <a16:creationId xmlns:a16="http://schemas.microsoft.com/office/drawing/2014/main" id="{53B84613-635D-412E-B7DC-3DDEDA67470A}"/>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5" name="Freeform 23">
            <a:extLst>
              <a:ext uri="{FF2B5EF4-FFF2-40B4-BE49-F238E27FC236}">
                <a16:creationId xmlns:a16="http://schemas.microsoft.com/office/drawing/2014/main" id="{20F03043-F3BB-498F-8BD8-39519FB9979C}"/>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6" name="Freeform 23">
            <a:extLst>
              <a:ext uri="{FF2B5EF4-FFF2-40B4-BE49-F238E27FC236}">
                <a16:creationId xmlns:a16="http://schemas.microsoft.com/office/drawing/2014/main" id="{6280A7D5-9560-45A7-9980-641AA0EDB127}"/>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7" name="Freeform 23">
            <a:extLst>
              <a:ext uri="{FF2B5EF4-FFF2-40B4-BE49-F238E27FC236}">
                <a16:creationId xmlns:a16="http://schemas.microsoft.com/office/drawing/2014/main" id="{A67492DC-15C6-4E55-8283-E67853FE749D}"/>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554" name="Rectangle 5"/>
          <p:cNvSpPr>
            <a:spLocks noChangeArrowheads="1"/>
          </p:cNvSpPr>
          <p:nvPr/>
        </p:nvSpPr>
        <p:spPr bwMode="auto">
          <a:xfrm>
            <a:off x="911424" y="1333251"/>
            <a:ext cx="9506189" cy="3247877"/>
          </a:xfrm>
          <a:prstGeom prst="rect">
            <a:avLst/>
          </a:prstGeom>
          <a:noFill/>
          <a:ln w="25400">
            <a:noFill/>
            <a:miter lim="800000"/>
            <a:headEnd/>
            <a:tailEnd/>
          </a:ln>
        </p:spPr>
        <p:txBody>
          <a:bodyPr wrap="square" anchor="ctr">
            <a:spAutoFit/>
          </a:bodyPr>
          <a:lstStyle/>
          <a:p>
            <a:pPr>
              <a:lnSpc>
                <a:spcPct val="150000"/>
              </a:lnSpc>
            </a:pPr>
            <a:r>
              <a:rPr lang="en-US" altLang="zh-CN" sz="28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下列给出的现象中</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物体运动状态没有发生变化的是   </a:t>
            </a:r>
            <a:r>
              <a:rPr lang="zh-CN"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  </a:t>
            </a:r>
            <a:r>
              <a:rPr lang="zh-CN" altLang="zh-CN" sz="2800" dirty="0">
                <a:latin typeface="微软雅黑" pitchFamily="34" charset="-122"/>
                <a:ea typeface="微软雅黑" pitchFamily="34" charset="-122"/>
              </a:rPr>
              <a:t>  )</a:t>
            </a:r>
            <a:endParaRPr lang="en-US" altLang="zh-CN" sz="2800" dirty="0">
              <a:latin typeface="微软雅黑" pitchFamily="34" charset="-122"/>
              <a:ea typeface="微软雅黑" pitchFamily="34" charset="-122"/>
            </a:endParaRPr>
          </a:p>
          <a:p>
            <a:pPr>
              <a:lnSpc>
                <a:spcPct val="150000"/>
              </a:lnSpc>
            </a:pPr>
            <a:r>
              <a:rPr lang="en-US"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．关闭发动机后向前滑行的汽车   </a:t>
            </a:r>
          </a:p>
          <a:p>
            <a:pPr>
              <a:lnSpc>
                <a:spcPct val="150000"/>
              </a:lnSpc>
            </a:pPr>
            <a:r>
              <a:rPr lang="en-US" altLang="zh-CN"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．汽车匀速转弯</a:t>
            </a:r>
          </a:p>
          <a:p>
            <a:pPr eaLnBrk="0" hangingPunct="0">
              <a:lnSpc>
                <a:spcPct val="150000"/>
              </a:lnSpc>
            </a:pPr>
            <a:r>
              <a:rPr lang="zh-CN" altLang="zh-CN" sz="2800" dirty="0">
                <a:latin typeface="微软雅黑" pitchFamily="34" charset="-122"/>
                <a:ea typeface="微软雅黑" pitchFamily="34" charset="-122"/>
              </a:rPr>
              <a:t>C</a:t>
            </a:r>
            <a:r>
              <a:rPr lang="zh-CN" altLang="en-US" sz="2800" dirty="0">
                <a:latin typeface="微软雅黑" pitchFamily="34" charset="-122"/>
                <a:ea typeface="微软雅黑" pitchFamily="34" charset="-122"/>
              </a:rPr>
              <a:t>．正在空中匀速下降的伞兵        </a:t>
            </a:r>
          </a:p>
          <a:p>
            <a:pPr eaLnBrk="0" hangingPunct="0">
              <a:lnSpc>
                <a:spcPct val="150000"/>
              </a:lnSpc>
            </a:pPr>
            <a:r>
              <a:rPr lang="zh-CN" altLang="zh-CN" sz="2800" dirty="0">
                <a:latin typeface="微软雅黑" pitchFamily="34" charset="-122"/>
                <a:ea typeface="微软雅黑" pitchFamily="34" charset="-122"/>
              </a:rPr>
              <a:t>D</a:t>
            </a:r>
            <a:r>
              <a:rPr lang="zh-CN" altLang="en-US" sz="2800" dirty="0">
                <a:latin typeface="微软雅黑" pitchFamily="34" charset="-122"/>
                <a:ea typeface="微软雅黑" pitchFamily="34" charset="-122"/>
              </a:rPr>
              <a:t>．钟表来回摆动</a:t>
            </a:r>
          </a:p>
        </p:txBody>
      </p:sp>
      <p:sp>
        <p:nvSpPr>
          <p:cNvPr id="6" name="TextBox 5"/>
          <p:cNvSpPr txBox="1">
            <a:spLocks noChangeArrowheads="1"/>
          </p:cNvSpPr>
          <p:nvPr/>
        </p:nvSpPr>
        <p:spPr bwMode="auto">
          <a:xfrm>
            <a:off x="9696400" y="1484784"/>
            <a:ext cx="42511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C</a:t>
            </a:r>
            <a:endParaRPr lang="zh-CN" altLang="en-US" sz="2800" dirty="0">
              <a:solidFill>
                <a:srgbClr val="FF0000"/>
              </a:solidFill>
              <a:latin typeface="微软雅黑" pitchFamily="34" charset="-122"/>
              <a:ea typeface="微软雅黑" pitchFamily="34" charset="-122"/>
            </a:endParaRPr>
          </a:p>
        </p:txBody>
      </p:sp>
      <p:grpSp>
        <p:nvGrpSpPr>
          <p:cNvPr id="4" name="组合 3"/>
          <p:cNvGrpSpPr>
            <a:grpSpLocks/>
          </p:cNvGrpSpPr>
          <p:nvPr/>
        </p:nvGrpSpPr>
        <p:grpSpPr bwMode="auto">
          <a:xfrm>
            <a:off x="-101600" y="404813"/>
            <a:ext cx="4295775" cy="523875"/>
            <a:chOff x="0" y="623478"/>
            <a:chExt cx="3786638" cy="459735"/>
          </a:xfrm>
        </p:grpSpPr>
        <p:grpSp>
          <p:nvGrpSpPr>
            <p:cNvPr id="5" name="组合 15"/>
            <p:cNvGrpSpPr>
              <a:grpSpLocks/>
            </p:cNvGrpSpPr>
            <p:nvPr/>
          </p:nvGrpSpPr>
          <p:grpSpPr bwMode="auto">
            <a:xfrm>
              <a:off x="0" y="678733"/>
              <a:ext cx="771176" cy="347209"/>
              <a:chOff x="0" y="537328"/>
              <a:chExt cx="771176" cy="347209"/>
            </a:xfrm>
          </p:grpSpPr>
          <p:sp>
            <p:nvSpPr>
              <p:cNvPr id="8" name="矩形 7"/>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9" name="矩形 8"/>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7" name="文本框 16"/>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随堂训练</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767408" y="874256"/>
            <a:ext cx="10310771" cy="2031325"/>
          </a:xfrm>
          <a:prstGeom prst="rect">
            <a:avLst/>
          </a:prstGeom>
          <a:noFill/>
          <a:ln w="25400">
            <a:noFill/>
            <a:miter lim="800000"/>
            <a:headEnd/>
            <a:tailEnd/>
          </a:ln>
        </p:spPr>
        <p:txBody>
          <a:bodyPr wrap="square" anchor="ctr">
            <a:spAutoFit/>
          </a:bodyPr>
          <a:lstStyle/>
          <a:p>
            <a:pPr>
              <a:lnSpc>
                <a:spcPct val="150000"/>
              </a:lnSpc>
            </a:pPr>
            <a:r>
              <a:rPr lang="en-US" altLang="zh-CN" sz="2800" dirty="0">
                <a:solidFill>
                  <a:srgbClr val="000000"/>
                </a:solidFill>
                <a:latin typeface="微软雅黑" pitchFamily="34" charset="-122"/>
                <a:ea typeface="微软雅黑" pitchFamily="34" charset="-122"/>
              </a:rPr>
              <a:t>2</a:t>
            </a:r>
            <a:r>
              <a:rPr lang="zh-CN" altLang="en-US" sz="2800" dirty="0">
                <a:latin typeface="微软雅黑" pitchFamily="34" charset="-122"/>
                <a:ea typeface="微软雅黑" pitchFamily="34" charset="-122"/>
              </a:rPr>
              <a:t>．手握绳子从井中提水</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手受到竖直向下的拉力。此拉力的施力物体是</a:t>
            </a:r>
            <a:r>
              <a:rPr lang="zh-CN"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    </a:t>
            </a:r>
            <a:r>
              <a:rPr lang="zh-CN" altLang="zh-CN" sz="2800" dirty="0">
                <a:latin typeface="微软雅黑" pitchFamily="34" charset="-122"/>
                <a:ea typeface="微软雅黑" pitchFamily="34" charset="-122"/>
              </a:rPr>
              <a:t> )</a:t>
            </a:r>
            <a:endParaRPr lang="zh-CN" altLang="en-US" sz="2800" dirty="0">
              <a:latin typeface="微软雅黑" pitchFamily="34" charset="-122"/>
              <a:ea typeface="微软雅黑" pitchFamily="34" charset="-122"/>
            </a:endParaRPr>
          </a:p>
          <a:p>
            <a:pPr>
              <a:lnSpc>
                <a:spcPct val="150000"/>
              </a:lnSpc>
            </a:pPr>
            <a:r>
              <a:rPr lang="zh-CN"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．水桶            </a:t>
            </a:r>
            <a:r>
              <a:rPr lang="zh-CN" altLang="zh-CN"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．水         </a:t>
            </a:r>
            <a:r>
              <a:rPr lang="zh-CN" altLang="zh-CN" sz="2800" dirty="0">
                <a:latin typeface="微软雅黑" pitchFamily="34" charset="-122"/>
                <a:ea typeface="微软雅黑" pitchFamily="34" charset="-122"/>
              </a:rPr>
              <a:t>C</a:t>
            </a:r>
            <a:r>
              <a:rPr lang="zh-CN" altLang="en-US" sz="2800" dirty="0">
                <a:latin typeface="微软雅黑" pitchFamily="34" charset="-122"/>
                <a:ea typeface="微软雅黑" pitchFamily="34" charset="-122"/>
              </a:rPr>
              <a:t>．手                    </a:t>
            </a:r>
            <a:r>
              <a:rPr lang="zh-CN" altLang="zh-CN" sz="2800" dirty="0">
                <a:latin typeface="微软雅黑" pitchFamily="34" charset="-122"/>
                <a:ea typeface="微软雅黑" pitchFamily="34" charset="-122"/>
              </a:rPr>
              <a:t>D</a:t>
            </a:r>
            <a:r>
              <a:rPr lang="zh-CN" altLang="en-US" sz="2800" dirty="0">
                <a:latin typeface="微软雅黑" pitchFamily="34" charset="-122"/>
                <a:ea typeface="微软雅黑" pitchFamily="34" charset="-122"/>
              </a:rPr>
              <a:t>．绳子</a:t>
            </a:r>
          </a:p>
        </p:txBody>
      </p:sp>
      <p:sp>
        <p:nvSpPr>
          <p:cNvPr id="4" name="TextBox 3"/>
          <p:cNvSpPr txBox="1">
            <a:spLocks noChangeArrowheads="1"/>
          </p:cNvSpPr>
          <p:nvPr/>
        </p:nvSpPr>
        <p:spPr bwMode="auto">
          <a:xfrm>
            <a:off x="2423592" y="1700808"/>
            <a:ext cx="410578" cy="523220"/>
          </a:xfrm>
          <a:prstGeom prst="rect">
            <a:avLst/>
          </a:prstGeom>
          <a:noFill/>
          <a:ln w="9525">
            <a:noFill/>
            <a:miter lim="800000"/>
            <a:headEnd/>
            <a:tailEnd/>
          </a:ln>
        </p:spPr>
        <p:txBody>
          <a:bodyPr wrap="square">
            <a:spAutoFit/>
          </a:bodyPr>
          <a:lstStyle/>
          <a:p>
            <a:r>
              <a:rPr lang="en-US" altLang="zh-CN" sz="2800" dirty="0">
                <a:solidFill>
                  <a:srgbClr val="FF0000"/>
                </a:solidFill>
                <a:latin typeface="微软雅黑" pitchFamily="34" charset="-122"/>
                <a:ea typeface="微软雅黑" pitchFamily="34" charset="-122"/>
              </a:rPr>
              <a:t>D</a:t>
            </a:r>
            <a:endParaRPr lang="zh-CN" altLang="en-US" sz="2800" dirty="0">
              <a:solidFill>
                <a:srgbClr val="FF0000"/>
              </a:solidFill>
              <a:latin typeface="微软雅黑" pitchFamily="34" charset="-122"/>
              <a:ea typeface="微软雅黑" pitchFamily="34" charset="-122"/>
            </a:endParaRPr>
          </a:p>
        </p:txBody>
      </p:sp>
      <p:sp>
        <p:nvSpPr>
          <p:cNvPr id="5" name="Rectangle 2"/>
          <p:cNvSpPr>
            <a:spLocks noChangeArrowheads="1"/>
          </p:cNvSpPr>
          <p:nvPr/>
        </p:nvSpPr>
        <p:spPr bwMode="auto">
          <a:xfrm>
            <a:off x="767408" y="3140968"/>
            <a:ext cx="10128655" cy="2677656"/>
          </a:xfrm>
          <a:prstGeom prst="rect">
            <a:avLst/>
          </a:prstGeom>
          <a:noFill/>
          <a:ln w="25400">
            <a:noFill/>
            <a:miter lim="800000"/>
            <a:headEnd/>
            <a:tailEnd/>
          </a:ln>
        </p:spPr>
        <p:txBody>
          <a:bodyPr wrap="square" anchor="ctr">
            <a:spAutoFit/>
          </a:bodyPr>
          <a:lstStyle/>
          <a:p>
            <a:pPr>
              <a:lnSpc>
                <a:spcPct val="150000"/>
              </a:lnSpc>
            </a:pPr>
            <a:r>
              <a:rPr lang="en-US" altLang="zh-CN" sz="2800" dirty="0">
                <a:solidFill>
                  <a:srgbClr val="000000"/>
                </a:solidFill>
                <a:latin typeface="微软雅黑" pitchFamily="34" charset="-122"/>
                <a:ea typeface="微软雅黑" pitchFamily="34" charset="-122"/>
              </a:rPr>
              <a:t>3</a:t>
            </a:r>
            <a:r>
              <a:rPr lang="zh-CN" altLang="en-US" sz="2800" dirty="0">
                <a:latin typeface="微软雅黑" pitchFamily="34" charset="-122"/>
                <a:ea typeface="微软雅黑" pitchFamily="34" charset="-122"/>
              </a:rPr>
              <a:t>．一个弹簧测力计在钩上挂了几个钩码</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弹簧测力计示数为</a:t>
            </a:r>
            <a:r>
              <a:rPr lang="zh-CN" altLang="zh-CN" sz="2800" i="1" dirty="0">
                <a:latin typeface="微软雅黑" pitchFamily="34" charset="-122"/>
                <a:ea typeface="微软雅黑" pitchFamily="34" charset="-122"/>
              </a:rPr>
              <a:t>G</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若将弹簧测力计倒过来</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将钩码挂在吊环上</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手提测力计钩</a:t>
            </a:r>
            <a:r>
              <a:rPr lang="zh-CN" altLang="zh-CN" sz="2800" dirty="0">
                <a:latin typeface="微软雅黑" pitchFamily="34" charset="-122"/>
                <a:ea typeface="微软雅黑" pitchFamily="34" charset="-122"/>
              </a:rPr>
              <a:t>,</a:t>
            </a:r>
            <a:r>
              <a:rPr lang="zh-CN" altLang="en-US" sz="2800" dirty="0">
                <a:latin typeface="微软雅黑" pitchFamily="34" charset="-122"/>
                <a:ea typeface="微软雅黑" pitchFamily="34" charset="-122"/>
              </a:rPr>
              <a:t>则弹簧测力计的示数</a:t>
            </a:r>
            <a:r>
              <a:rPr lang="zh-CN" altLang="zh-CN" sz="2800" dirty="0">
                <a:latin typeface="微软雅黑" pitchFamily="34" charset="-122"/>
                <a:ea typeface="微软雅黑" pitchFamily="34" charset="-122"/>
              </a:rPr>
              <a:t>( </a:t>
            </a:r>
            <a:r>
              <a:rPr lang="en-US" altLang="zh-CN" sz="2800" dirty="0">
                <a:latin typeface="微软雅黑" pitchFamily="34" charset="-122"/>
                <a:ea typeface="微软雅黑" pitchFamily="34" charset="-122"/>
              </a:rPr>
              <a:t>        </a:t>
            </a:r>
            <a:r>
              <a:rPr lang="zh-CN" altLang="zh-CN" sz="2800" dirty="0">
                <a:latin typeface="微软雅黑" pitchFamily="34" charset="-122"/>
                <a:ea typeface="微软雅黑" pitchFamily="34" charset="-122"/>
              </a:rPr>
              <a:t> )</a:t>
            </a:r>
            <a:endParaRPr lang="en-US" altLang="zh-CN" sz="2800" dirty="0">
              <a:latin typeface="微软雅黑" pitchFamily="34" charset="-122"/>
              <a:ea typeface="微软雅黑" pitchFamily="34" charset="-122"/>
            </a:endParaRPr>
          </a:p>
          <a:p>
            <a:pPr eaLnBrk="0" hangingPunct="0">
              <a:lnSpc>
                <a:spcPct val="150000"/>
              </a:lnSpc>
            </a:pPr>
            <a:r>
              <a:rPr lang="en-US"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．大于</a:t>
            </a:r>
            <a:r>
              <a:rPr lang="zh-CN" altLang="zh-CN" sz="2800" i="1" dirty="0">
                <a:latin typeface="微软雅黑" pitchFamily="34" charset="-122"/>
                <a:ea typeface="微软雅黑" pitchFamily="34" charset="-122"/>
              </a:rPr>
              <a:t>G </a:t>
            </a:r>
            <a:r>
              <a:rPr lang="zh-CN" altLang="zh-CN" sz="2800" dirty="0">
                <a:latin typeface="微软雅黑" pitchFamily="34" charset="-122"/>
                <a:ea typeface="微软雅黑" pitchFamily="34" charset="-122"/>
              </a:rPr>
              <a:t>   </a:t>
            </a:r>
            <a:r>
              <a:rPr lang="en-US" altLang="zh-CN" sz="2800" dirty="0">
                <a:latin typeface="微软雅黑" pitchFamily="34" charset="-122"/>
                <a:ea typeface="微软雅黑" pitchFamily="34" charset="-122"/>
              </a:rPr>
              <a:t>      </a:t>
            </a:r>
            <a:r>
              <a:rPr lang="zh-CN" altLang="zh-CN"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．等于</a:t>
            </a:r>
            <a:r>
              <a:rPr lang="zh-CN" altLang="zh-CN" sz="2800" i="1" dirty="0">
                <a:latin typeface="微软雅黑" pitchFamily="34" charset="-122"/>
                <a:ea typeface="微软雅黑" pitchFamily="34" charset="-122"/>
              </a:rPr>
              <a:t>G</a:t>
            </a:r>
            <a:r>
              <a:rPr lang="zh-CN" altLang="zh-CN" sz="2800" dirty="0">
                <a:latin typeface="微软雅黑" pitchFamily="34" charset="-122"/>
                <a:ea typeface="微软雅黑" pitchFamily="34" charset="-122"/>
              </a:rPr>
              <a:t>      C</a:t>
            </a:r>
            <a:r>
              <a:rPr lang="zh-CN" altLang="en-US" sz="2800" dirty="0">
                <a:latin typeface="微软雅黑" pitchFamily="34" charset="-122"/>
                <a:ea typeface="微软雅黑" pitchFamily="34" charset="-122"/>
              </a:rPr>
              <a:t>．小于</a:t>
            </a:r>
            <a:r>
              <a:rPr lang="zh-CN" altLang="zh-CN" sz="2800" i="1" dirty="0">
                <a:latin typeface="微软雅黑" pitchFamily="34" charset="-122"/>
                <a:ea typeface="微软雅黑" pitchFamily="34" charset="-122"/>
              </a:rPr>
              <a:t>G</a:t>
            </a:r>
            <a:r>
              <a:rPr lang="zh-CN" altLang="zh-CN" sz="2800" dirty="0">
                <a:latin typeface="微软雅黑" pitchFamily="34" charset="-122"/>
                <a:ea typeface="微软雅黑" pitchFamily="34" charset="-122"/>
              </a:rPr>
              <a:t>      </a:t>
            </a:r>
            <a:r>
              <a:rPr lang="en-US" altLang="zh-CN" sz="2800" dirty="0">
                <a:latin typeface="微软雅黑" pitchFamily="34" charset="-122"/>
                <a:ea typeface="微软雅黑" pitchFamily="34" charset="-122"/>
              </a:rPr>
              <a:t>       </a:t>
            </a:r>
            <a:r>
              <a:rPr lang="zh-CN" altLang="zh-CN" sz="2800" dirty="0">
                <a:latin typeface="微软雅黑" pitchFamily="34" charset="-122"/>
                <a:ea typeface="微软雅黑" pitchFamily="34" charset="-122"/>
              </a:rPr>
              <a:t> D</a:t>
            </a:r>
            <a:r>
              <a:rPr lang="zh-CN" altLang="en-US" sz="2800" dirty="0">
                <a:latin typeface="微软雅黑" pitchFamily="34" charset="-122"/>
                <a:ea typeface="微软雅黑" pitchFamily="34" charset="-122"/>
              </a:rPr>
              <a:t>．无法确定</a:t>
            </a:r>
          </a:p>
        </p:txBody>
      </p:sp>
      <p:sp>
        <p:nvSpPr>
          <p:cNvPr id="6" name="TextBox 5"/>
          <p:cNvSpPr txBox="1">
            <a:spLocks noChangeArrowheads="1"/>
          </p:cNvSpPr>
          <p:nvPr/>
        </p:nvSpPr>
        <p:spPr bwMode="auto">
          <a:xfrm>
            <a:off x="3143672" y="4589403"/>
            <a:ext cx="43794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A</a:t>
            </a:r>
            <a:endParaRPr lang="zh-CN" altLang="en-US" sz="2800" dirty="0">
              <a:solidFill>
                <a:srgbClr val="FF000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966027" y="1273891"/>
            <a:ext cx="10585176" cy="1126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defRPr/>
            </a:pPr>
            <a:r>
              <a:rPr lang="en-US" altLang="zh-CN" sz="2800" noProof="1">
                <a:solidFill>
                  <a:schemeClr val="tx1"/>
                </a:solidFill>
                <a:latin typeface="微软雅黑" pitchFamily="34" charset="-122"/>
                <a:ea typeface="微软雅黑" pitchFamily="34" charset="-122"/>
              </a:rPr>
              <a:t>4.</a:t>
            </a:r>
            <a:r>
              <a:rPr lang="zh-CN" altLang="en-US" sz="2800" noProof="1">
                <a:solidFill>
                  <a:schemeClr val="tx1"/>
                </a:solidFill>
                <a:latin typeface="微软雅黑" pitchFamily="34" charset="-122"/>
                <a:ea typeface="微软雅黑" pitchFamily="34" charset="-122"/>
              </a:rPr>
              <a:t>如图甲所示，画出小球所受细线拉力</a:t>
            </a:r>
            <a:r>
              <a:rPr lang="en-US" altLang="zh-CN" sz="2800" noProof="1">
                <a:solidFill>
                  <a:schemeClr val="tx1"/>
                </a:solidFill>
                <a:latin typeface="微软雅黑" pitchFamily="34" charset="-122"/>
                <a:ea typeface="微软雅黑" pitchFamily="34" charset="-122"/>
              </a:rPr>
              <a:t>F</a:t>
            </a:r>
            <a:r>
              <a:rPr lang="zh-CN" altLang="en-US" sz="2800" baseline="-25000" noProof="1">
                <a:solidFill>
                  <a:schemeClr val="tx1"/>
                </a:solidFill>
                <a:latin typeface="微软雅黑" pitchFamily="34" charset="-122"/>
                <a:ea typeface="微软雅黑" pitchFamily="34" charset="-122"/>
              </a:rPr>
              <a:t>拉</a:t>
            </a:r>
            <a:r>
              <a:rPr lang="zh-CN" altLang="en-US" sz="2800" noProof="1">
                <a:solidFill>
                  <a:schemeClr val="tx1"/>
                </a:solidFill>
                <a:latin typeface="微软雅黑" pitchFamily="34" charset="-122"/>
                <a:ea typeface="微软雅黑" pitchFamily="34" charset="-122"/>
              </a:rPr>
              <a:t>及小球对墙壁</a:t>
            </a:r>
            <a:r>
              <a:rPr lang="en-US" altLang="zh-CN" sz="2800" noProof="1">
                <a:solidFill>
                  <a:schemeClr val="tx1"/>
                </a:solidFill>
                <a:latin typeface="微软雅黑" pitchFamily="34" charset="-122"/>
                <a:ea typeface="微软雅黑" pitchFamily="34" charset="-122"/>
              </a:rPr>
              <a:t>A</a:t>
            </a:r>
            <a:r>
              <a:rPr lang="zh-CN" altLang="en-US" sz="2800" noProof="1">
                <a:solidFill>
                  <a:schemeClr val="tx1"/>
                </a:solidFill>
                <a:latin typeface="微软雅黑" pitchFamily="34" charset="-122"/>
                <a:ea typeface="微软雅黑" pitchFamily="34" charset="-122"/>
              </a:rPr>
              <a:t>的压力</a:t>
            </a:r>
            <a:r>
              <a:rPr lang="en-US" altLang="zh-CN" sz="2800" noProof="1">
                <a:solidFill>
                  <a:schemeClr val="tx1"/>
                </a:solidFill>
                <a:latin typeface="微软雅黑" pitchFamily="34" charset="-122"/>
                <a:ea typeface="微软雅黑" pitchFamily="34" charset="-122"/>
              </a:rPr>
              <a:t>F</a:t>
            </a:r>
            <a:r>
              <a:rPr lang="zh-CN" altLang="en-US" sz="2800" baseline="-25000" noProof="1">
                <a:solidFill>
                  <a:schemeClr val="tx1"/>
                </a:solidFill>
                <a:latin typeface="微软雅黑" pitchFamily="34" charset="-122"/>
                <a:ea typeface="微软雅黑" pitchFamily="34" charset="-122"/>
              </a:rPr>
              <a:t>压</a:t>
            </a:r>
            <a:r>
              <a:rPr lang="zh-CN" altLang="en-US" sz="2800" noProof="1">
                <a:solidFill>
                  <a:schemeClr val="tx1"/>
                </a:solidFill>
                <a:latin typeface="微软雅黑" pitchFamily="34" charset="-122"/>
                <a:ea typeface="微软雅黑" pitchFamily="34" charset="-122"/>
              </a:rPr>
              <a:t>的示意图。 </a:t>
            </a:r>
          </a:p>
        </p:txBody>
      </p:sp>
      <p:grpSp>
        <p:nvGrpSpPr>
          <p:cNvPr id="13" name="组合 12"/>
          <p:cNvGrpSpPr/>
          <p:nvPr/>
        </p:nvGrpSpPr>
        <p:grpSpPr>
          <a:xfrm>
            <a:off x="5216455" y="2890625"/>
            <a:ext cx="1759089" cy="2664296"/>
            <a:chOff x="7248128" y="2996952"/>
            <a:chExt cx="1759089" cy="2664296"/>
          </a:xfrm>
        </p:grpSpPr>
        <p:sp>
          <p:nvSpPr>
            <p:cNvPr id="3" name="矩形 2"/>
            <p:cNvSpPr/>
            <p:nvPr/>
          </p:nvSpPr>
          <p:spPr>
            <a:xfrm>
              <a:off x="7752184" y="2996952"/>
              <a:ext cx="144016" cy="2664296"/>
            </a:xfrm>
            <a:prstGeom prst="rect">
              <a:avLst/>
            </a:prstGeom>
            <a:pattFill prst="wdUpDiag">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7896200" y="2996952"/>
              <a:ext cx="0" cy="2664296"/>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896200" y="3400871"/>
              <a:ext cx="559083" cy="162714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7903349" y="4457138"/>
              <a:ext cx="1103868" cy="1103868"/>
            </a:xfrm>
            <a:prstGeom prst="ellipse">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48128" y="4169357"/>
              <a:ext cx="43204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A</a:t>
              </a:r>
              <a:endParaRPr lang="zh-CN" altLang="en-US" sz="28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8455283" y="4747462"/>
              <a:ext cx="43204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O</a:t>
              </a:r>
              <a:endParaRPr lang="zh-CN" altLang="en-US" sz="2800"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802117" y="3699553"/>
            <a:ext cx="2045598" cy="1619477"/>
            <a:chOff x="4802117" y="3699553"/>
            <a:chExt cx="2045598" cy="1619477"/>
          </a:xfrm>
        </p:grpSpPr>
        <p:sp>
          <p:nvSpPr>
            <p:cNvPr id="14" name="矩形 13"/>
            <p:cNvSpPr/>
            <p:nvPr/>
          </p:nvSpPr>
          <p:spPr>
            <a:xfrm>
              <a:off x="5633054" y="4797168"/>
              <a:ext cx="204731" cy="19392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802117" y="3699553"/>
              <a:ext cx="2045598" cy="1619477"/>
              <a:chOff x="4802117" y="3699553"/>
              <a:chExt cx="2045598" cy="1619477"/>
            </a:xfrm>
          </p:grpSpPr>
          <p:sp>
            <p:nvSpPr>
              <p:cNvPr id="18441" name="Line 8"/>
              <p:cNvSpPr>
                <a:spLocks noChangeShapeType="1"/>
              </p:cNvSpPr>
              <p:nvPr/>
            </p:nvSpPr>
            <p:spPr bwMode="auto">
              <a:xfrm flipH="1" flipV="1">
                <a:off x="6053811" y="3899943"/>
                <a:ext cx="347201" cy="943015"/>
              </a:xfrm>
              <a:prstGeom prst="line">
                <a:avLst/>
              </a:prstGeom>
              <a:noFill/>
              <a:ln w="50800">
                <a:solidFill>
                  <a:srgbClr val="FF0000"/>
                </a:solidFill>
                <a:round/>
                <a:headEnd/>
                <a:tailEnd type="triangle" w="med" len="med"/>
              </a:ln>
            </p:spPr>
            <p:txBody>
              <a:bodyPr/>
              <a:lstStyle/>
              <a:p>
                <a:endParaRPr lang="zh-CN" altLang="en-US" sz="2600">
                  <a:latin typeface="微软雅黑" pitchFamily="34" charset="-122"/>
                  <a:ea typeface="微软雅黑" pitchFamily="34" charset="-122"/>
                </a:endParaRPr>
              </a:p>
            </p:txBody>
          </p:sp>
          <p:sp>
            <p:nvSpPr>
              <p:cNvPr id="18439" name="Oval 7"/>
              <p:cNvSpPr>
                <a:spLocks noChangeArrowheads="1"/>
              </p:cNvSpPr>
              <p:nvPr/>
            </p:nvSpPr>
            <p:spPr bwMode="auto">
              <a:xfrm>
                <a:off x="6341860" y="4797168"/>
                <a:ext cx="144000" cy="144000"/>
              </a:xfrm>
              <a:prstGeom prst="ellipse">
                <a:avLst/>
              </a:prstGeom>
              <a:solidFill>
                <a:srgbClr val="FF0000"/>
              </a:solidFill>
              <a:ln w="9525">
                <a:solidFill>
                  <a:srgbClr val="FF0000"/>
                </a:solidFill>
                <a:round/>
                <a:headEnd/>
                <a:tailEnd/>
              </a:ln>
            </p:spPr>
            <p:txBody>
              <a:bodyPr wrap="none" anchor="ctr"/>
              <a:lstStyle/>
              <a:p>
                <a:endParaRPr lang="zh-CN" altLang="en-US" sz="2600">
                  <a:latin typeface="微软雅黑" pitchFamily="34" charset="-122"/>
                  <a:ea typeface="微软雅黑" pitchFamily="34" charset="-122"/>
                </a:endParaRPr>
              </a:p>
            </p:txBody>
          </p:sp>
          <p:sp>
            <p:nvSpPr>
              <p:cNvPr id="24" name="Line 8"/>
              <p:cNvSpPr>
                <a:spLocks noChangeShapeType="1"/>
              </p:cNvSpPr>
              <p:nvPr/>
            </p:nvSpPr>
            <p:spPr bwMode="auto">
              <a:xfrm flipH="1" flipV="1">
                <a:off x="4802117" y="4795810"/>
                <a:ext cx="1068669" cy="0"/>
              </a:xfrm>
              <a:prstGeom prst="line">
                <a:avLst/>
              </a:prstGeom>
              <a:noFill/>
              <a:ln w="50800">
                <a:solidFill>
                  <a:srgbClr val="FF0000"/>
                </a:solidFill>
                <a:round/>
                <a:headEnd/>
                <a:tailEnd type="triangle" w="med" len="med"/>
              </a:ln>
            </p:spPr>
            <p:txBody>
              <a:bodyPr/>
              <a:lstStyle/>
              <a:p>
                <a:endParaRPr lang="zh-CN" altLang="en-US" sz="2600">
                  <a:latin typeface="微软雅黑" pitchFamily="34" charset="-122"/>
                  <a:ea typeface="微软雅黑" pitchFamily="34" charset="-122"/>
                </a:endParaRPr>
              </a:p>
            </p:txBody>
          </p:sp>
          <p:sp>
            <p:nvSpPr>
              <p:cNvPr id="26" name="文本框 25"/>
              <p:cNvSpPr txBox="1"/>
              <p:nvPr/>
            </p:nvSpPr>
            <p:spPr>
              <a:xfrm>
                <a:off x="6176730" y="3699553"/>
                <a:ext cx="670985" cy="523220"/>
              </a:xfrm>
              <a:prstGeom prst="rect">
                <a:avLst/>
              </a:prstGeom>
              <a:noFill/>
            </p:spPr>
            <p:txBody>
              <a:bodyPr wrap="square" rtlCol="0">
                <a:spAutoFit/>
              </a:bodyPr>
              <a:lstStyle/>
              <a:p>
                <a:r>
                  <a:rPr lang="en-US" altLang="zh-CN" sz="2800" noProof="1">
                    <a:solidFill>
                      <a:srgbClr val="FF0000"/>
                    </a:solidFill>
                    <a:latin typeface="微软雅黑" pitchFamily="34" charset="-122"/>
                    <a:ea typeface="微软雅黑" pitchFamily="34" charset="-122"/>
                  </a:rPr>
                  <a:t>F</a:t>
                </a:r>
                <a:r>
                  <a:rPr lang="zh-CN" altLang="en-US" sz="2800" baseline="-25000" noProof="1">
                    <a:solidFill>
                      <a:srgbClr val="FF0000"/>
                    </a:solidFill>
                    <a:latin typeface="微软雅黑" pitchFamily="34" charset="-122"/>
                    <a:ea typeface="微软雅黑" pitchFamily="34" charset="-122"/>
                  </a:rPr>
                  <a:t>拉</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903510" y="4795810"/>
                <a:ext cx="762544" cy="523220"/>
              </a:xfrm>
              <a:prstGeom prst="rect">
                <a:avLst/>
              </a:prstGeom>
              <a:noFill/>
            </p:spPr>
            <p:txBody>
              <a:bodyPr wrap="square" rtlCol="0">
                <a:spAutoFit/>
              </a:bodyPr>
              <a:lstStyle/>
              <a:p>
                <a:r>
                  <a:rPr lang="en-US" altLang="zh-CN" sz="2800" noProof="1">
                    <a:solidFill>
                      <a:srgbClr val="FF0000"/>
                    </a:solidFill>
                    <a:latin typeface="微软雅黑" pitchFamily="34" charset="-122"/>
                    <a:ea typeface="微软雅黑" pitchFamily="34" charset="-122"/>
                  </a:rPr>
                  <a:t>F</a:t>
                </a:r>
                <a:r>
                  <a:rPr lang="zh-CN" altLang="en-US" sz="2800" baseline="-25000" noProof="1">
                    <a:solidFill>
                      <a:srgbClr val="FF0000"/>
                    </a:solidFill>
                    <a:latin typeface="微软雅黑" pitchFamily="34" charset="-122"/>
                    <a:ea typeface="微软雅黑" pitchFamily="34" charset="-122"/>
                  </a:rPr>
                  <a:t>压</a:t>
                </a:r>
                <a:endParaRPr lang="zh-CN" altLang="en-US" sz="2800" baseline="-25000" dirty="0">
                  <a:solidFill>
                    <a:srgbClr val="FF0000"/>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966027" y="1273891"/>
            <a:ext cx="10585176" cy="11264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20000"/>
              </a:lnSpc>
              <a:defRPr/>
            </a:pPr>
            <a:r>
              <a:rPr lang="en-US" altLang="zh-CN" sz="2800" noProof="1">
                <a:solidFill>
                  <a:schemeClr val="tx1"/>
                </a:solidFill>
                <a:latin typeface="微软雅黑" pitchFamily="34" charset="-122"/>
                <a:ea typeface="微软雅黑" pitchFamily="34" charset="-122"/>
              </a:rPr>
              <a:t>5.</a:t>
            </a:r>
            <a:r>
              <a:rPr lang="zh-CN" altLang="en-US" sz="2800" noProof="1">
                <a:solidFill>
                  <a:schemeClr val="tx1"/>
                </a:solidFill>
                <a:latin typeface="微软雅黑" pitchFamily="34" charset="-122"/>
                <a:ea typeface="微软雅黑" pitchFamily="34" charset="-122"/>
              </a:rPr>
              <a:t> 一个放在斜面上的物体，其质量为</a:t>
            </a:r>
            <a:r>
              <a:rPr lang="en-US" altLang="zh-CN" sz="2800" noProof="1">
                <a:solidFill>
                  <a:schemeClr val="tx1"/>
                </a:solidFill>
                <a:latin typeface="微软雅黑" pitchFamily="34" charset="-122"/>
                <a:ea typeface="微软雅黑" pitchFamily="34" charset="-122"/>
              </a:rPr>
              <a:t>5 kg</a:t>
            </a:r>
            <a:r>
              <a:rPr lang="zh-CN" altLang="en-US" sz="2800" noProof="1">
                <a:solidFill>
                  <a:schemeClr val="tx1"/>
                </a:solidFill>
                <a:latin typeface="微软雅黑" pitchFamily="34" charset="-122"/>
                <a:ea typeface="微软雅黑" pitchFamily="34" charset="-122"/>
              </a:rPr>
              <a:t>，用力的示意图，表示出重力的大小、方向、作用点。 </a:t>
            </a:r>
          </a:p>
        </p:txBody>
      </p:sp>
      <p:sp>
        <p:nvSpPr>
          <p:cNvPr id="39939" name="Text Box 6"/>
          <p:cNvSpPr txBox="1">
            <a:spLocks noChangeArrowheads="1"/>
          </p:cNvSpPr>
          <p:nvPr/>
        </p:nvSpPr>
        <p:spPr bwMode="auto">
          <a:xfrm>
            <a:off x="2015066" y="5678489"/>
            <a:ext cx="7501467" cy="523220"/>
          </a:xfrm>
          <a:prstGeom prst="rect">
            <a:avLst/>
          </a:prstGeom>
          <a:noFill/>
          <a:ln w="9525">
            <a:noFill/>
            <a:miter lim="800000"/>
            <a:headEnd/>
            <a:tailEnd/>
          </a:ln>
        </p:spPr>
        <p:txBody>
          <a:bodyPr>
            <a:spAutoFit/>
          </a:bodyPr>
          <a:lstStyle/>
          <a:p>
            <a:r>
              <a:rPr lang="en-US" altLang="zh-CN" sz="2800" i="1" dirty="0">
                <a:solidFill>
                  <a:srgbClr val="FF0000"/>
                </a:solidFill>
                <a:latin typeface="微软雅黑" pitchFamily="34" charset="-122"/>
                <a:ea typeface="微软雅黑" pitchFamily="34" charset="-122"/>
              </a:rPr>
              <a:t>G</a:t>
            </a:r>
            <a:r>
              <a:rPr lang="zh-CN" altLang="en-US" sz="2800" dirty="0">
                <a:solidFill>
                  <a:srgbClr val="FF0000"/>
                </a:solidFill>
                <a:latin typeface="微软雅黑" pitchFamily="34" charset="-122"/>
                <a:ea typeface="微软雅黑" pitchFamily="34" charset="-122"/>
              </a:rPr>
              <a:t>＝</a:t>
            </a:r>
            <a:r>
              <a:rPr lang="en-US" altLang="zh-CN" sz="2800" i="1" dirty="0">
                <a:solidFill>
                  <a:srgbClr val="FF0000"/>
                </a:solidFill>
                <a:latin typeface="微软雅黑" pitchFamily="34" charset="-122"/>
                <a:ea typeface="微软雅黑" pitchFamily="34" charset="-122"/>
              </a:rPr>
              <a:t>mg</a:t>
            </a:r>
            <a:r>
              <a:rPr lang="zh-CN" altLang="en-US" sz="2800" dirty="0">
                <a:solidFill>
                  <a:srgbClr val="FF0000"/>
                </a:solidFill>
                <a:latin typeface="微软雅黑" pitchFamily="34" charset="-122"/>
                <a:ea typeface="微软雅黑" pitchFamily="34" charset="-122"/>
              </a:rPr>
              <a:t>＝</a:t>
            </a:r>
            <a:r>
              <a:rPr lang="en-US" altLang="zh-CN" sz="2800" dirty="0">
                <a:solidFill>
                  <a:srgbClr val="FF0000"/>
                </a:solidFill>
                <a:latin typeface="微软雅黑" pitchFamily="34" charset="-122"/>
                <a:ea typeface="微软雅黑" pitchFamily="34" charset="-122"/>
              </a:rPr>
              <a:t>5 kg×9.8 N/kg</a:t>
            </a:r>
            <a:r>
              <a:rPr lang="zh-CN" altLang="en-US" sz="2800" dirty="0">
                <a:solidFill>
                  <a:srgbClr val="FF0000"/>
                </a:solidFill>
                <a:latin typeface="微软雅黑" pitchFamily="34" charset="-122"/>
                <a:ea typeface="微软雅黑" pitchFamily="34" charset="-122"/>
              </a:rPr>
              <a:t>＝</a:t>
            </a:r>
            <a:r>
              <a:rPr lang="en-US" altLang="zh-CN" sz="2800" dirty="0">
                <a:solidFill>
                  <a:srgbClr val="FF0000"/>
                </a:solidFill>
                <a:latin typeface="微软雅黑" pitchFamily="34" charset="-122"/>
                <a:ea typeface="微软雅黑" pitchFamily="34" charset="-122"/>
              </a:rPr>
              <a:t>49 N</a:t>
            </a:r>
          </a:p>
        </p:txBody>
      </p:sp>
      <p:sp>
        <p:nvSpPr>
          <p:cNvPr id="18436" name="AutoShape 10"/>
          <p:cNvSpPr>
            <a:spLocks noChangeAspect="1" noChangeArrowheads="1" noTextEdit="1"/>
          </p:cNvSpPr>
          <p:nvPr/>
        </p:nvSpPr>
        <p:spPr bwMode="auto">
          <a:xfrm>
            <a:off x="2294467" y="2540001"/>
            <a:ext cx="6705600" cy="3249613"/>
          </a:xfrm>
          <a:prstGeom prst="rect">
            <a:avLst/>
          </a:prstGeom>
          <a:noFill/>
          <a:ln w="38100">
            <a:noFill/>
            <a:miter lim="800000"/>
            <a:headEnd/>
            <a:tailEnd/>
          </a:ln>
        </p:spPr>
        <p:txBody>
          <a:bodyPr/>
          <a:lstStyle/>
          <a:p>
            <a:endParaRPr lang="zh-CN" altLang="en-US" sz="2600">
              <a:latin typeface="微软雅黑" pitchFamily="34" charset="-122"/>
              <a:ea typeface="微软雅黑" pitchFamily="34" charset="-122"/>
            </a:endParaRPr>
          </a:p>
        </p:txBody>
      </p:sp>
      <p:sp>
        <p:nvSpPr>
          <p:cNvPr id="18437" name="Freeform 13"/>
          <p:cNvSpPr>
            <a:spLocks noChangeArrowheads="1"/>
          </p:cNvSpPr>
          <p:nvPr/>
        </p:nvSpPr>
        <p:spPr bwMode="auto">
          <a:xfrm>
            <a:off x="2631018" y="2741613"/>
            <a:ext cx="5880100" cy="2692400"/>
          </a:xfrm>
          <a:custGeom>
            <a:avLst/>
            <a:gdLst>
              <a:gd name="T0" fmla="*/ 0 w 8334"/>
              <a:gd name="T1" fmla="*/ 5088 h 5088"/>
              <a:gd name="T2" fmla="*/ 8334 w 8334"/>
              <a:gd name="T3" fmla="*/ 5088 h 5088"/>
              <a:gd name="T4" fmla="*/ 8334 w 8334"/>
              <a:gd name="T5" fmla="*/ 0 h 5088"/>
              <a:gd name="T6" fmla="*/ 0 w 8334"/>
              <a:gd name="T7" fmla="*/ 5088 h 5088"/>
              <a:gd name="T8" fmla="*/ 0 60000 65536"/>
              <a:gd name="T9" fmla="*/ 0 60000 65536"/>
              <a:gd name="T10" fmla="*/ 0 60000 65536"/>
              <a:gd name="T11" fmla="*/ 0 60000 65536"/>
              <a:gd name="T12" fmla="*/ 0 w 8334"/>
              <a:gd name="T13" fmla="*/ 0 h 5088"/>
              <a:gd name="T14" fmla="*/ 8334 w 8334"/>
              <a:gd name="T15" fmla="*/ 5088 h 5088"/>
            </a:gdLst>
            <a:ahLst/>
            <a:cxnLst>
              <a:cxn ang="T8">
                <a:pos x="T0" y="T1"/>
              </a:cxn>
              <a:cxn ang="T9">
                <a:pos x="T2" y="T3"/>
              </a:cxn>
              <a:cxn ang="T10">
                <a:pos x="T4" y="T5"/>
              </a:cxn>
              <a:cxn ang="T11">
                <a:pos x="T6" y="T7"/>
              </a:cxn>
            </a:cxnLst>
            <a:rect l="T12" t="T13" r="T14" b="T15"/>
            <a:pathLst>
              <a:path w="8334" h="5088">
                <a:moveTo>
                  <a:pt x="0" y="5088"/>
                </a:moveTo>
                <a:lnTo>
                  <a:pt x="8334" y="5088"/>
                </a:lnTo>
                <a:lnTo>
                  <a:pt x="8334" y="0"/>
                </a:lnTo>
                <a:lnTo>
                  <a:pt x="0" y="5088"/>
                </a:lnTo>
              </a:path>
            </a:pathLst>
          </a:custGeom>
          <a:noFill/>
          <a:ln w="38100">
            <a:solidFill>
              <a:srgbClr val="000000"/>
            </a:solidFill>
            <a:round/>
            <a:headEnd/>
            <a:tailEnd/>
          </a:ln>
        </p:spPr>
        <p:txBody>
          <a:bodyPr/>
          <a:lstStyle/>
          <a:p>
            <a:endParaRPr lang="zh-CN" altLang="en-US" sz="2600">
              <a:latin typeface="微软雅黑" pitchFamily="34" charset="-122"/>
              <a:ea typeface="微软雅黑" pitchFamily="34" charset="-122"/>
            </a:endParaRPr>
          </a:p>
        </p:txBody>
      </p:sp>
      <p:sp>
        <p:nvSpPr>
          <p:cNvPr id="18438" name="Freeform 14"/>
          <p:cNvSpPr>
            <a:spLocks noChangeArrowheads="1"/>
          </p:cNvSpPr>
          <p:nvPr/>
        </p:nvSpPr>
        <p:spPr bwMode="auto">
          <a:xfrm>
            <a:off x="4485218" y="3278188"/>
            <a:ext cx="1593849" cy="1116012"/>
          </a:xfrm>
          <a:custGeom>
            <a:avLst/>
            <a:gdLst>
              <a:gd name="T0" fmla="*/ 2258 w 2258"/>
              <a:gd name="T1" fmla="*/ 1123 h 2110"/>
              <a:gd name="T2" fmla="*/ 1645 w 2258"/>
              <a:gd name="T3" fmla="*/ 0 h 2110"/>
              <a:gd name="T4" fmla="*/ 0 w 2258"/>
              <a:gd name="T5" fmla="*/ 1071 h 2110"/>
              <a:gd name="T6" fmla="*/ 642 w 2258"/>
              <a:gd name="T7" fmla="*/ 2110 h 2110"/>
              <a:gd name="T8" fmla="*/ 0 60000 65536"/>
              <a:gd name="T9" fmla="*/ 0 60000 65536"/>
              <a:gd name="T10" fmla="*/ 0 60000 65536"/>
              <a:gd name="T11" fmla="*/ 0 60000 65536"/>
              <a:gd name="T12" fmla="*/ 0 w 2258"/>
              <a:gd name="T13" fmla="*/ 0 h 2110"/>
              <a:gd name="T14" fmla="*/ 2258 w 2258"/>
              <a:gd name="T15" fmla="*/ 2110 h 2110"/>
            </a:gdLst>
            <a:ahLst/>
            <a:cxnLst>
              <a:cxn ang="T8">
                <a:pos x="T0" y="T1"/>
              </a:cxn>
              <a:cxn ang="T9">
                <a:pos x="T2" y="T3"/>
              </a:cxn>
              <a:cxn ang="T10">
                <a:pos x="T4" y="T5"/>
              </a:cxn>
              <a:cxn ang="T11">
                <a:pos x="T6" y="T7"/>
              </a:cxn>
            </a:cxnLst>
            <a:rect l="T12" t="T13" r="T14" b="T15"/>
            <a:pathLst>
              <a:path w="2258" h="2110">
                <a:moveTo>
                  <a:pt x="2258" y="1123"/>
                </a:moveTo>
                <a:lnTo>
                  <a:pt x="1645" y="0"/>
                </a:lnTo>
                <a:lnTo>
                  <a:pt x="0" y="1071"/>
                </a:lnTo>
                <a:lnTo>
                  <a:pt x="642" y="2110"/>
                </a:lnTo>
              </a:path>
            </a:pathLst>
          </a:custGeom>
          <a:noFill/>
          <a:ln w="38100">
            <a:solidFill>
              <a:srgbClr val="000000"/>
            </a:solidFill>
            <a:round/>
            <a:headEnd/>
            <a:tailEnd/>
          </a:ln>
        </p:spPr>
        <p:txBody>
          <a:bodyPr/>
          <a:lstStyle/>
          <a:p>
            <a:endParaRPr lang="zh-CN" altLang="en-US" sz="2600">
              <a:latin typeface="微软雅黑" pitchFamily="34" charset="-122"/>
              <a:ea typeface="微软雅黑" pitchFamily="34" charset="-122"/>
            </a:endParaRPr>
          </a:p>
        </p:txBody>
      </p:sp>
      <p:sp>
        <p:nvSpPr>
          <p:cNvPr id="18439" name="Oval 7"/>
          <p:cNvSpPr>
            <a:spLocks noChangeArrowheads="1"/>
          </p:cNvSpPr>
          <p:nvPr/>
        </p:nvSpPr>
        <p:spPr bwMode="auto">
          <a:xfrm>
            <a:off x="5236634" y="3835400"/>
            <a:ext cx="192617" cy="144463"/>
          </a:xfrm>
          <a:prstGeom prst="ellipse">
            <a:avLst/>
          </a:prstGeom>
          <a:solidFill>
            <a:srgbClr val="FF0000"/>
          </a:solidFill>
          <a:ln w="9525">
            <a:solidFill>
              <a:srgbClr val="FF0000"/>
            </a:solidFill>
            <a:round/>
            <a:headEnd/>
            <a:tailEnd/>
          </a:ln>
        </p:spPr>
        <p:txBody>
          <a:bodyPr wrap="none" anchor="ctr"/>
          <a:lstStyle/>
          <a:p>
            <a:endParaRPr lang="zh-CN" altLang="en-US" sz="2600">
              <a:latin typeface="微软雅黑" pitchFamily="34" charset="-122"/>
              <a:ea typeface="微软雅黑" pitchFamily="34" charset="-122"/>
            </a:endParaRPr>
          </a:p>
        </p:txBody>
      </p:sp>
      <p:grpSp>
        <p:nvGrpSpPr>
          <p:cNvPr id="2" name="组合 12"/>
          <p:cNvGrpSpPr>
            <a:grpSpLocks/>
          </p:cNvGrpSpPr>
          <p:nvPr/>
        </p:nvGrpSpPr>
        <p:grpSpPr bwMode="auto">
          <a:xfrm>
            <a:off x="5350933" y="3908426"/>
            <a:ext cx="1728580" cy="1261407"/>
            <a:chOff x="4013200" y="3908425"/>
            <a:chExt cx="1296660" cy="1261606"/>
          </a:xfrm>
        </p:grpSpPr>
        <p:sp>
          <p:nvSpPr>
            <p:cNvPr id="18441" name="Line 8"/>
            <p:cNvSpPr>
              <a:spLocks noChangeShapeType="1"/>
            </p:cNvSpPr>
            <p:nvPr/>
          </p:nvSpPr>
          <p:spPr bwMode="auto">
            <a:xfrm>
              <a:off x="4013200" y="3908425"/>
              <a:ext cx="0" cy="1223962"/>
            </a:xfrm>
            <a:prstGeom prst="line">
              <a:avLst/>
            </a:prstGeom>
            <a:noFill/>
            <a:ln w="50800">
              <a:solidFill>
                <a:srgbClr val="FF0000"/>
              </a:solidFill>
              <a:round/>
              <a:headEnd/>
              <a:tailEnd type="triangle" w="med" len="med"/>
            </a:ln>
          </p:spPr>
          <p:txBody>
            <a:bodyPr/>
            <a:lstStyle/>
            <a:p>
              <a:endParaRPr lang="zh-CN" altLang="en-US" sz="2600">
                <a:latin typeface="微软雅黑" pitchFamily="34" charset="-122"/>
                <a:ea typeface="微软雅黑" pitchFamily="34" charset="-122"/>
              </a:endParaRPr>
            </a:p>
          </p:txBody>
        </p:sp>
        <p:sp>
          <p:nvSpPr>
            <p:cNvPr id="18442" name="Text Box 9"/>
            <p:cNvSpPr txBox="1">
              <a:spLocks noChangeArrowheads="1"/>
            </p:cNvSpPr>
            <p:nvPr/>
          </p:nvSpPr>
          <p:spPr bwMode="auto">
            <a:xfrm>
              <a:off x="4078299" y="4646729"/>
              <a:ext cx="1231561" cy="523302"/>
            </a:xfrm>
            <a:prstGeom prst="rect">
              <a:avLst/>
            </a:prstGeom>
            <a:noFill/>
            <a:ln w="9525">
              <a:noFill/>
              <a:miter lim="800000"/>
              <a:headEnd/>
              <a:tailEnd/>
            </a:ln>
          </p:spPr>
          <p:txBody>
            <a:bodyPr wrap="none">
              <a:spAutoFit/>
            </a:bodyPr>
            <a:lstStyle/>
            <a:p>
              <a:r>
                <a:rPr lang="en-US" altLang="zh-CN" sz="2800" i="1" dirty="0">
                  <a:solidFill>
                    <a:srgbClr val="FF0000"/>
                  </a:solidFill>
                  <a:latin typeface="微软雅黑" pitchFamily="34" charset="-122"/>
                  <a:ea typeface="微软雅黑" pitchFamily="34" charset="-122"/>
                </a:rPr>
                <a:t>G </a:t>
              </a:r>
              <a:r>
                <a:rPr lang="en-US" altLang="zh-CN" sz="2800" dirty="0">
                  <a:solidFill>
                    <a:srgbClr val="FF0000"/>
                  </a:solidFill>
                  <a:latin typeface="微软雅黑" pitchFamily="34" charset="-122"/>
                  <a:ea typeface="微软雅黑" pitchFamily="34" charset="-122"/>
                </a:rPr>
                <a:t>=49 N</a:t>
              </a:r>
            </a:p>
          </p:txBody>
        </p:sp>
      </p:grpSp>
    </p:spTree>
    <p:extLst>
      <p:ext uri="{BB962C8B-B14F-4D97-AF65-F5344CB8AC3E}">
        <p14:creationId xmlns:p14="http://schemas.microsoft.com/office/powerpoint/2010/main" val="408183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a:grpSpLocks/>
          </p:cNvGrpSpPr>
          <p:nvPr/>
        </p:nvGrpSpPr>
        <p:grpSpPr bwMode="auto">
          <a:xfrm>
            <a:off x="-101600" y="404813"/>
            <a:ext cx="4295775" cy="523875"/>
            <a:chOff x="0" y="623478"/>
            <a:chExt cx="3786638" cy="459735"/>
          </a:xfrm>
        </p:grpSpPr>
        <p:grpSp>
          <p:nvGrpSpPr>
            <p:cNvPr id="15" name="组合 20"/>
            <p:cNvGrpSpPr>
              <a:grpSpLocks/>
            </p:cNvGrpSpPr>
            <p:nvPr/>
          </p:nvGrpSpPr>
          <p:grpSpPr bwMode="auto">
            <a:xfrm>
              <a:off x="0" y="678733"/>
              <a:ext cx="771176" cy="347209"/>
              <a:chOff x="0" y="537328"/>
              <a:chExt cx="771176" cy="347209"/>
            </a:xfrm>
          </p:grpSpPr>
          <p:sp>
            <p:nvSpPr>
              <p:cNvPr id="17" name="矩形 1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8" name="矩形 1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6"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重点回顾：力</a:t>
              </a:r>
            </a:p>
          </p:txBody>
        </p:sp>
      </p:grpSp>
      <p:sp>
        <p:nvSpPr>
          <p:cNvPr id="12" name="矩形 11"/>
          <p:cNvSpPr/>
          <p:nvPr/>
        </p:nvSpPr>
        <p:spPr>
          <a:xfrm>
            <a:off x="803607" y="1196752"/>
            <a:ext cx="10476970" cy="4616648"/>
          </a:xfrm>
          <a:prstGeom prst="rect">
            <a:avLst/>
          </a:prstGeom>
        </p:spPr>
        <p:txBody>
          <a:bodyPr wrap="square">
            <a:spAutoFit/>
          </a:bodyPr>
          <a:lstStyle/>
          <a:p>
            <a:pPr>
              <a:lnSpc>
                <a:spcPct val="150000"/>
              </a:lnSpc>
            </a:pPr>
            <a:r>
              <a:rPr lang="zh-CN" altLang="en-US"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rPr>
              <a:t>一、力</a:t>
            </a:r>
            <a:endParaRPr lang="en-US" altLang="zh-CN"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1.定义：力是物体对物体的作用</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err="1">
                <a:latin typeface="微软雅黑" panose="020B0503020204020204" pitchFamily="34" charset="-122"/>
                <a:ea typeface="微软雅黑" panose="020B0503020204020204" pitchFamily="34" charset="-122"/>
                <a:cs typeface="Times New Roman" panose="02020603050405020304" pitchFamily="18" charset="0"/>
              </a:rPr>
              <a:t>发生作用的两个物体，一个是</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_______物体，另一个是</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a:t>
            </a:r>
            <a:r>
              <a:rPr lang="en-US" altLang="zh-CN" sz="2800" dirty="0" err="1">
                <a:latin typeface="微软雅黑" panose="020B0503020204020204" pitchFamily="34" charset="-122"/>
                <a:ea typeface="微软雅黑" panose="020B0503020204020204" pitchFamily="34" charset="-122"/>
                <a:cs typeface="Times New Roman" panose="02020603050405020304" pitchFamily="18" charset="0"/>
              </a:rPr>
              <a:t>物体</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2.单位：在物理学中，力用符号</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表示，它的单位是牛顿，简称牛，符号是</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3.常考举例：托起两个鸡蛋所用的力大约为1N，一个中学生的重力约为500N</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TextBox 3"/>
          <p:cNvSpPr txBox="1"/>
          <p:nvPr/>
        </p:nvSpPr>
        <p:spPr>
          <a:xfrm>
            <a:off x="1027430" y="2591807"/>
            <a:ext cx="91376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施力　</a:t>
            </a:r>
          </a:p>
        </p:txBody>
      </p:sp>
      <p:sp>
        <p:nvSpPr>
          <p:cNvPr id="19" name="TextBox 4"/>
          <p:cNvSpPr txBox="1"/>
          <p:nvPr/>
        </p:nvSpPr>
        <p:spPr>
          <a:xfrm>
            <a:off x="4458742" y="2591807"/>
            <a:ext cx="1058461"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受力　</a:t>
            </a:r>
            <a:endPar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TextBox 4"/>
          <p:cNvSpPr txBox="1"/>
          <p:nvPr/>
        </p:nvSpPr>
        <p:spPr>
          <a:xfrm>
            <a:off x="5951984" y="3243466"/>
            <a:ext cx="509270" cy="523220"/>
          </a:xfrm>
          <a:prstGeom prst="rect">
            <a:avLst/>
          </a:prstGeom>
          <a:noFill/>
        </p:spPr>
        <p:txBody>
          <a:bodyPr wrap="square" rtlCol="0">
            <a:spAutoFit/>
          </a:bodyPr>
          <a:lstStyle/>
          <a:p>
            <a:r>
              <a:rPr lang="en-US" altLang="zh-CN" sz="2800" i="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F</a:t>
            </a:r>
            <a:endParaRPr lang="en-US" altLang="zh-CN" sz="2800" i="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TextBox 4"/>
          <p:cNvSpPr txBox="1"/>
          <p:nvPr/>
        </p:nvSpPr>
        <p:spPr>
          <a:xfrm>
            <a:off x="3215680" y="3861048"/>
            <a:ext cx="66357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N</a:t>
            </a:r>
            <a:endPar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88035" y="895360"/>
            <a:ext cx="10614025" cy="2677656"/>
          </a:xfrm>
          <a:prstGeom prst="rect">
            <a:avLst/>
          </a:prstGeom>
        </p:spPr>
        <p:txBody>
          <a:bodyPr wrap="square">
            <a:spAutoFit/>
          </a:bodyPr>
          <a:lstStyle/>
          <a:p>
            <a:pPr>
              <a:lnSpc>
                <a:spcPct val="150000"/>
              </a:lnSpc>
            </a:pPr>
            <a:r>
              <a:rPr lang="zh-CN" altLang="en-US"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rPr>
              <a:t>二、力的作用效果</a:t>
            </a:r>
          </a:p>
          <a:p>
            <a:pPr>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1.</a:t>
            </a:r>
            <a:r>
              <a:rPr sz="2800" dirty="0">
                <a:latin typeface="微软雅黑" panose="020B0503020204020204" pitchFamily="34" charset="-122"/>
                <a:ea typeface="微软雅黑" panose="020B0503020204020204" pitchFamily="34" charset="-122"/>
                <a:cs typeface="Times New Roman" panose="02020603050405020304" pitchFamily="18" charset="0"/>
              </a:rPr>
              <a:t>力能改变物体的</a:t>
            </a:r>
            <a:r>
              <a:rPr lang="en-US" sz="2800" dirty="0">
                <a:latin typeface="微软雅黑" panose="020B0503020204020204" pitchFamily="34" charset="-122"/>
                <a:ea typeface="微软雅黑" panose="020B0503020204020204" pitchFamily="34" charset="-122"/>
                <a:cs typeface="Times New Roman" panose="02020603050405020304" pitchFamily="18" charset="0"/>
              </a:rPr>
              <a:t>_______</a:t>
            </a:r>
            <a:r>
              <a:rPr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sz="2800" dirty="0" err="1">
                <a:latin typeface="微软雅黑" panose="020B0503020204020204" pitchFamily="34" charset="-122"/>
                <a:ea typeface="微软雅黑" panose="020B0503020204020204" pitchFamily="34" charset="-122"/>
                <a:cs typeface="Times New Roman" panose="02020603050405020304" pitchFamily="18" charset="0"/>
              </a:rPr>
              <a:t>如捏橡皮泥、拉弹簧等</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sz="2800" dirty="0">
                <a:latin typeface="微软雅黑" panose="020B0503020204020204" pitchFamily="34" charset="-122"/>
                <a:ea typeface="微软雅黑" panose="020B0503020204020204" pitchFamily="34" charset="-122"/>
                <a:cs typeface="Times New Roman" panose="02020603050405020304" pitchFamily="18" charset="0"/>
              </a:rPr>
              <a:t> </a:t>
            </a:r>
          </a:p>
          <a:p>
            <a:pPr>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2.</a:t>
            </a:r>
            <a:r>
              <a:rPr sz="2800" dirty="0">
                <a:latin typeface="微软雅黑" panose="020B0503020204020204" pitchFamily="34" charset="-122"/>
                <a:ea typeface="微软雅黑" panose="020B0503020204020204" pitchFamily="34" charset="-122"/>
                <a:cs typeface="Times New Roman" panose="02020603050405020304" pitchFamily="18" charset="0"/>
              </a:rPr>
              <a:t>力可以改变物体的</a:t>
            </a:r>
            <a:r>
              <a:rPr lang="en-US" sz="2800" dirty="0">
                <a:latin typeface="微软雅黑" panose="020B0503020204020204" pitchFamily="34" charset="-122"/>
                <a:ea typeface="微软雅黑" panose="020B0503020204020204" pitchFamily="34" charset="-122"/>
                <a:cs typeface="Times New Roman" panose="02020603050405020304" pitchFamily="18" charset="0"/>
              </a:rPr>
              <a:t>___</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a:t>
            </a:r>
            <a:r>
              <a:rPr sz="2800" dirty="0" err="1">
                <a:latin typeface="微软雅黑" panose="020B0503020204020204" pitchFamily="34" charset="-122"/>
                <a:ea typeface="微软雅黑" panose="020B0503020204020204" pitchFamily="34" charset="-122"/>
                <a:cs typeface="Times New Roman" panose="02020603050405020304" pitchFamily="18" charset="0"/>
              </a:rPr>
              <a:t>物体由静止开始运动或由运动变为静止，物体运动的快慢或方向发生改变</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Picture 9"/>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73" r="99308"/>
                    </a14:imgEffect>
                  </a14:imgLayer>
                </a14:imgProps>
              </a:ext>
              <a:ext uri="{28A0092B-C50C-407E-A947-70E740481C1C}">
                <a14:useLocalDpi xmlns:a14="http://schemas.microsoft.com/office/drawing/2010/main" val="0"/>
              </a:ext>
            </a:extLst>
          </a:blip>
          <a:srcRect/>
          <a:stretch>
            <a:fillRect/>
          </a:stretch>
        </p:blipFill>
        <p:spPr bwMode="auto">
          <a:xfrm>
            <a:off x="1559496" y="3645024"/>
            <a:ext cx="2654070" cy="22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5222455" y="3754847"/>
            <a:ext cx="6163446" cy="2016000"/>
            <a:chOff x="5159896" y="1104997"/>
            <a:chExt cx="6163446" cy="2016000"/>
          </a:xfrm>
        </p:grpSpPr>
        <p:pic>
          <p:nvPicPr>
            <p:cNvPr id="5" name="图片 1" descr="W02014061733285670687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639" l="0" r="100000"/>
                      </a14:imgEffect>
                    </a14:imgLayer>
                  </a14:imgProps>
                </a:ext>
                <a:ext uri="{28A0092B-C50C-407E-A947-70E740481C1C}">
                  <a14:useLocalDpi xmlns:a14="http://schemas.microsoft.com/office/drawing/2010/main" val="0"/>
                </a:ext>
              </a:extLst>
            </a:blip>
            <a:srcRect/>
            <a:stretch>
              <a:fillRect/>
            </a:stretch>
          </p:blipFill>
          <p:spPr bwMode="auto">
            <a:xfrm>
              <a:off x="5159896" y="1104997"/>
              <a:ext cx="2970356"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descr="W02014061733312779250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462" r="100000"/>
                      </a14:imgEffect>
                    </a14:imgLayer>
                  </a14:imgProps>
                </a:ext>
                <a:ext uri="{28A0092B-C50C-407E-A947-70E740481C1C}">
                  <a14:useLocalDpi xmlns:a14="http://schemas.microsoft.com/office/drawing/2010/main" val="0"/>
                </a:ext>
              </a:extLst>
            </a:blip>
            <a:srcRect/>
            <a:stretch>
              <a:fillRect/>
            </a:stretch>
          </p:blipFill>
          <p:spPr bwMode="auto">
            <a:xfrm>
              <a:off x="8317498" y="1104997"/>
              <a:ext cx="3005844" cy="2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2"/>
          <p:cNvSpPr txBox="1"/>
          <p:nvPr/>
        </p:nvSpPr>
        <p:spPr>
          <a:xfrm>
            <a:off x="3730966" y="1644997"/>
            <a:ext cx="96520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形状　</a:t>
            </a:r>
          </a:p>
        </p:txBody>
      </p:sp>
      <p:sp>
        <p:nvSpPr>
          <p:cNvPr id="9" name="TextBox 2"/>
          <p:cNvSpPr txBox="1"/>
          <p:nvPr/>
        </p:nvSpPr>
        <p:spPr>
          <a:xfrm>
            <a:off x="4007768" y="2240225"/>
            <a:ext cx="1843668"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运动状态</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125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88035" y="774700"/>
            <a:ext cx="10614025" cy="4616648"/>
          </a:xfrm>
          <a:prstGeom prst="rect">
            <a:avLst/>
          </a:prstGeom>
        </p:spPr>
        <p:txBody>
          <a:bodyPr wrap="square">
            <a:spAutoFit/>
          </a:bodyPr>
          <a:lstStyle/>
          <a:p>
            <a:pPr>
              <a:lnSpc>
                <a:spcPct val="150000"/>
              </a:lnSpc>
            </a:pPr>
            <a:r>
              <a:rPr lang="zh-CN" altLang="en-US"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rPr>
              <a:t>三、力的三要素和力的示意图</a:t>
            </a:r>
          </a:p>
          <a:p>
            <a:pPr>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三要素：力的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zh-CN" altLang="en-US"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示意图：通常用一条带箭头的线段表示力，</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箭头表示力的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，线段的起点或终点表</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示力的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，线段的长度表示力的</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endParaRPr lang="en-US" altLang="zh-CN"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rPr>
              <a:t>四、力的作用是相互的</a:t>
            </a:r>
            <a:endParaRPr lang="en-US" sz="2800" b="1" dirty="0">
              <a:solidFill>
                <a:srgbClr val="00808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物体间力的作用是</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a:t>
            </a:r>
            <a:r>
              <a:rPr sz="2800" dirty="0">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en-US" sz="2800" dirty="0">
                <a:latin typeface="微软雅黑" panose="020B0503020204020204" pitchFamily="34" charset="-122"/>
                <a:ea typeface="微软雅黑" panose="020B0503020204020204" pitchFamily="34" charset="-122"/>
                <a:cs typeface="Times New Roman" panose="02020603050405020304" pitchFamily="18" charset="0"/>
              </a:rPr>
              <a:t>的</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施力物体同时也是受力物体</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descr="555"/>
          <p:cNvPicPr>
            <a:picLocks noChangeAspect="1"/>
          </p:cNvPicPr>
          <p:nvPr/>
        </p:nvPicPr>
        <p:blipFill>
          <a:blip r:embed="rId2">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tretch>
            <a:fillRect/>
          </a:stretch>
        </p:blipFill>
        <p:spPr>
          <a:xfrm>
            <a:off x="8398544" y="1723699"/>
            <a:ext cx="2830195" cy="2009140"/>
          </a:xfrm>
          <a:prstGeom prst="rect">
            <a:avLst/>
          </a:prstGeom>
        </p:spPr>
      </p:pic>
      <p:sp>
        <p:nvSpPr>
          <p:cNvPr id="10" name="TextBox 2"/>
          <p:cNvSpPr txBox="1"/>
          <p:nvPr/>
        </p:nvSpPr>
        <p:spPr>
          <a:xfrm>
            <a:off x="3431704" y="1484784"/>
            <a:ext cx="92900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大小</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TextBox 2"/>
          <p:cNvSpPr txBox="1"/>
          <p:nvPr/>
        </p:nvSpPr>
        <p:spPr>
          <a:xfrm>
            <a:off x="4943872" y="1484784"/>
            <a:ext cx="1038106"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方向　</a:t>
            </a:r>
          </a:p>
        </p:txBody>
      </p:sp>
      <p:sp>
        <p:nvSpPr>
          <p:cNvPr id="13" name="TextBox 2"/>
          <p:cNvSpPr txBox="1"/>
          <p:nvPr/>
        </p:nvSpPr>
        <p:spPr>
          <a:xfrm>
            <a:off x="3143672" y="2728269"/>
            <a:ext cx="947420"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方向</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TextBox 2"/>
          <p:cNvSpPr txBox="1"/>
          <p:nvPr/>
        </p:nvSpPr>
        <p:spPr>
          <a:xfrm>
            <a:off x="1919536" y="3392996"/>
            <a:ext cx="1586116"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作用点</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TextBox 2"/>
          <p:cNvSpPr txBox="1"/>
          <p:nvPr/>
        </p:nvSpPr>
        <p:spPr>
          <a:xfrm>
            <a:off x="6888088" y="3406189"/>
            <a:ext cx="95821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大小</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TextBox 2"/>
          <p:cNvSpPr txBox="1"/>
          <p:nvPr/>
        </p:nvSpPr>
        <p:spPr>
          <a:xfrm>
            <a:off x="6321760" y="1484784"/>
            <a:ext cx="1365235"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作用点</a:t>
            </a:r>
            <a:endPar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TextBox 2"/>
          <p:cNvSpPr txBox="1"/>
          <p:nvPr/>
        </p:nvSpPr>
        <p:spPr>
          <a:xfrm>
            <a:off x="3859694" y="4688023"/>
            <a:ext cx="1002030"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相互</a:t>
            </a:r>
          </a:p>
        </p:txBody>
      </p:sp>
    </p:spTree>
    <p:extLst>
      <p:ext uri="{BB962C8B-B14F-4D97-AF65-F5344CB8AC3E}">
        <p14:creationId xmlns:p14="http://schemas.microsoft.com/office/powerpoint/2010/main" val="27965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983432" y="1609636"/>
            <a:ext cx="8489825" cy="523220"/>
          </a:xfrm>
          <a:prstGeom prst="rect">
            <a:avLst/>
          </a:prstGeom>
          <a:noFill/>
          <a:ln w="9525">
            <a:noFill/>
            <a:miter lim="800000"/>
            <a:headEnd/>
            <a:tailEnd/>
          </a:ln>
        </p:spPr>
        <p:txBody>
          <a:bodyPr wrap="none">
            <a:spAutoFit/>
          </a:bodyPr>
          <a:lstStyle/>
          <a:p>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1</a:t>
            </a:r>
            <a:r>
              <a:rPr lang="en-US" altLang="zh-CN" sz="2800" dirty="0">
                <a:latin typeface="微软雅黑" pitchFamily="34" charset="-122"/>
                <a:ea typeface="微软雅黑" pitchFamily="34" charset="-122"/>
              </a:rPr>
              <a:t>  </a:t>
            </a:r>
            <a:r>
              <a:rPr lang="zh-CN" altLang="en-US" sz="2800" dirty="0">
                <a:latin typeface="微软雅黑" pitchFamily="34" charset="-122"/>
                <a:ea typeface="微软雅黑" pitchFamily="34" charset="-122"/>
              </a:rPr>
              <a:t>下面各图可以说明力改变了</a:t>
            </a:r>
            <a:r>
              <a:rPr lang="en-US" altLang="zh-CN"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a:t>
            </a:r>
          </a:p>
        </p:txBody>
      </p:sp>
      <p:sp>
        <p:nvSpPr>
          <p:cNvPr id="12" name="TextBox 11"/>
          <p:cNvSpPr txBox="1">
            <a:spLocks noChangeArrowheads="1"/>
          </p:cNvSpPr>
          <p:nvPr/>
        </p:nvSpPr>
        <p:spPr bwMode="auto">
          <a:xfrm>
            <a:off x="6240016" y="1590472"/>
            <a:ext cx="2709396" cy="523220"/>
          </a:xfrm>
          <a:prstGeom prst="rect">
            <a:avLst/>
          </a:prstGeom>
          <a:noFill/>
          <a:ln w="9525">
            <a:noFill/>
            <a:miter lim="800000"/>
            <a:headEnd/>
            <a:tailEnd/>
          </a:ln>
        </p:spPr>
        <p:txBody>
          <a:bodyPr wrap="none">
            <a:spAutoFit/>
          </a:bodyPr>
          <a:lstStyle/>
          <a:p>
            <a:r>
              <a:rPr lang="zh-CN" altLang="en-US" sz="2800" dirty="0">
                <a:solidFill>
                  <a:srgbClr val="FF0000"/>
                </a:solidFill>
                <a:latin typeface="微软雅黑" pitchFamily="34" charset="-122"/>
                <a:ea typeface="微软雅黑" pitchFamily="34" charset="-122"/>
              </a:rPr>
              <a:t>物体的运动状态</a:t>
            </a:r>
          </a:p>
        </p:txBody>
      </p:sp>
      <p:grpSp>
        <p:nvGrpSpPr>
          <p:cNvPr id="14" name="Group 13"/>
          <p:cNvGrpSpPr>
            <a:grpSpLocks/>
          </p:cNvGrpSpPr>
          <p:nvPr/>
        </p:nvGrpSpPr>
        <p:grpSpPr bwMode="auto">
          <a:xfrm>
            <a:off x="1559496" y="2420888"/>
            <a:ext cx="8785225" cy="3587751"/>
            <a:chOff x="113" y="1434"/>
            <a:chExt cx="5534" cy="2260"/>
          </a:xfrm>
        </p:grpSpPr>
        <p:grpSp>
          <p:nvGrpSpPr>
            <p:cNvPr id="15" name="组合 10"/>
            <p:cNvGrpSpPr>
              <a:grpSpLocks/>
            </p:cNvGrpSpPr>
            <p:nvPr/>
          </p:nvGrpSpPr>
          <p:grpSpPr bwMode="auto">
            <a:xfrm>
              <a:off x="113" y="1434"/>
              <a:ext cx="5534" cy="2223"/>
              <a:chOff x="0" y="2317750"/>
              <a:chExt cx="9144000" cy="3511550"/>
            </a:xfrm>
          </p:grpSpPr>
          <p:sp>
            <p:nvSpPr>
              <p:cNvPr id="19" name="矩形 18"/>
              <p:cNvSpPr/>
              <p:nvPr/>
            </p:nvSpPr>
            <p:spPr>
              <a:xfrm>
                <a:off x="0" y="2317750"/>
                <a:ext cx="9144000" cy="351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b="0"/>
              </a:p>
            </p:txBody>
          </p:sp>
          <p:grpSp>
            <p:nvGrpSpPr>
              <p:cNvPr id="20" name="组合 8"/>
              <p:cNvGrpSpPr>
                <a:grpSpLocks/>
              </p:cNvGrpSpPr>
              <p:nvPr/>
            </p:nvGrpSpPr>
            <p:grpSpPr bwMode="auto">
              <a:xfrm>
                <a:off x="63500" y="2419350"/>
                <a:ext cx="9080500" cy="3276600"/>
                <a:chOff x="63500" y="2419350"/>
                <a:chExt cx="9080500" cy="3276600"/>
              </a:xfrm>
            </p:grpSpPr>
            <p:pic>
              <p:nvPicPr>
                <p:cNvPr id="21" name="Picture 2" descr="091"/>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rcRect t="71182"/>
                <a:stretch>
                  <a:fillRect/>
                </a:stretch>
              </p:blipFill>
              <p:spPr bwMode="auto">
                <a:xfrm>
                  <a:off x="6172200" y="2419350"/>
                  <a:ext cx="2971800" cy="3276600"/>
                </a:xfrm>
                <a:prstGeom prst="rect">
                  <a:avLst/>
                </a:prstGeom>
                <a:noFill/>
                <a:ln w="9525">
                  <a:noFill/>
                  <a:miter lim="800000"/>
                  <a:headEnd/>
                  <a:tailEnd/>
                </a:ln>
              </p:spPr>
            </p:pic>
            <p:pic>
              <p:nvPicPr>
                <p:cNvPr id="22" name="Picture 3" descr="091"/>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rcRect t="52058" b="27756"/>
                <a:stretch>
                  <a:fillRect/>
                </a:stretch>
              </p:blipFill>
              <p:spPr bwMode="auto">
                <a:xfrm>
                  <a:off x="63500" y="2894013"/>
                  <a:ext cx="3429000" cy="2801937"/>
                </a:xfrm>
                <a:prstGeom prst="rect">
                  <a:avLst/>
                </a:prstGeom>
                <a:noFill/>
                <a:ln w="9525">
                  <a:noFill/>
                  <a:miter lim="800000"/>
                  <a:headEnd/>
                  <a:tailEnd/>
                </a:ln>
              </p:spPr>
            </p:pic>
            <p:pic>
              <p:nvPicPr>
                <p:cNvPr id="23" name="Picture 4" descr="091"/>
                <p:cNvPicPr>
                  <a:picLocks noChangeAspect="1" noChangeArrowheads="1"/>
                </p:cNvPicPr>
                <p:nvPr/>
              </p:nvPicPr>
              <p:blipFill>
                <a:blip r:embed="rId2" cstate="print">
                  <a:grayscl/>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Lst>
                </a:blip>
                <a:srcRect t="26561" b="47942"/>
                <a:stretch>
                  <a:fillRect/>
                </a:stretch>
              </p:blipFill>
              <p:spPr bwMode="auto">
                <a:xfrm>
                  <a:off x="3348038" y="2646363"/>
                  <a:ext cx="2954337" cy="3048000"/>
                </a:xfrm>
                <a:prstGeom prst="rect">
                  <a:avLst/>
                </a:prstGeom>
                <a:noFill/>
                <a:ln w="9525">
                  <a:noFill/>
                  <a:miter lim="800000"/>
                  <a:headEnd/>
                  <a:tailEnd/>
                </a:ln>
              </p:spPr>
            </p:pic>
          </p:grpSp>
        </p:grpSp>
        <p:sp>
          <p:nvSpPr>
            <p:cNvPr id="16" name="Text Box 10"/>
            <p:cNvSpPr txBox="1">
              <a:spLocks noChangeArrowheads="1"/>
            </p:cNvSpPr>
            <p:nvPr/>
          </p:nvSpPr>
          <p:spPr bwMode="auto">
            <a:xfrm>
              <a:off x="294" y="3124"/>
              <a:ext cx="1701" cy="533"/>
            </a:xfrm>
            <a:prstGeom prst="rect">
              <a:avLst/>
            </a:prstGeom>
            <a:solidFill>
              <a:schemeClr val="bg1">
                <a:lumMod val="95000"/>
              </a:schemeClr>
            </a:solidFill>
            <a:ln w="19050" algn="ctr">
              <a:noFill/>
              <a:miter lim="800000"/>
              <a:headEnd/>
              <a:tailEnd/>
            </a:ln>
            <a:effectLst/>
          </p:spPr>
          <p:txBody>
            <a:bodyPr wrap="square" tIns="190800" rIns="126000">
              <a:spAutoFit/>
            </a:bodyPr>
            <a:lstStyle/>
            <a:p>
              <a:pPr>
                <a:spcBef>
                  <a:spcPct val="50000"/>
                </a:spcBef>
              </a:pPr>
              <a:r>
                <a:rPr lang="zh-CN" altLang="en-US" sz="2000" dirty="0">
                  <a:solidFill>
                    <a:schemeClr val="tx1"/>
                  </a:solidFill>
                  <a:latin typeface="微软雅黑" panose="020B0503020204020204" pitchFamily="34" charset="-122"/>
                  <a:ea typeface="微软雅黑" panose="020B0503020204020204" pitchFamily="34" charset="-122"/>
                </a:rPr>
                <a:t>守门员接住球，球由运动变为静止。</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7" name="Text Box 11"/>
            <p:cNvSpPr txBox="1">
              <a:spLocks noChangeArrowheads="1"/>
            </p:cNvSpPr>
            <p:nvPr/>
          </p:nvSpPr>
          <p:spPr bwMode="auto">
            <a:xfrm>
              <a:off x="2000" y="3156"/>
              <a:ext cx="1723" cy="538"/>
            </a:xfrm>
            <a:prstGeom prst="rect">
              <a:avLst/>
            </a:prstGeom>
            <a:solidFill>
              <a:schemeClr val="bg1">
                <a:lumMod val="95000"/>
              </a:schemeClr>
            </a:solidFill>
            <a:ln w="19050" algn="ctr">
              <a:noFill/>
              <a:miter lim="800000"/>
              <a:headEnd/>
              <a:tailEnd/>
            </a:ln>
            <a:effectLst/>
          </p:spPr>
          <p:txBody>
            <a:bodyPr tIns="190800" rIns="126000">
              <a:spAutoFit/>
            </a:bodyPr>
            <a:lstStyle>
              <a:defPPr>
                <a:defRPr lang="zh-CN"/>
              </a:defPPr>
              <a:lvl1pPr>
                <a:spcBef>
                  <a:spcPct val="50000"/>
                </a:spcBef>
                <a:defRPr sz="2000">
                  <a:latin typeface="微软雅黑" panose="020B0503020204020204" pitchFamily="34" charset="-122"/>
                  <a:ea typeface="微软雅黑" panose="020B0503020204020204" pitchFamily="34" charset="-122"/>
                </a:defRPr>
              </a:lvl1pPr>
            </a:lstStyle>
            <a:p>
              <a:r>
                <a:rPr lang="zh-CN" altLang="en-US" dirty="0"/>
                <a:t>足球运动员踢球</a:t>
              </a:r>
              <a:r>
                <a:rPr lang="en-US" altLang="zh-CN" dirty="0"/>
                <a:t>,</a:t>
              </a:r>
              <a:r>
                <a:rPr lang="zh-CN" altLang="en-US" dirty="0"/>
                <a:t>球由静止变为运动。</a:t>
              </a:r>
              <a:endParaRPr lang="en-US" altLang="zh-CN" dirty="0"/>
            </a:p>
          </p:txBody>
        </p:sp>
        <p:sp>
          <p:nvSpPr>
            <p:cNvPr id="18" name="Text Box 12"/>
            <p:cNvSpPr txBox="1">
              <a:spLocks noChangeArrowheads="1"/>
            </p:cNvSpPr>
            <p:nvPr/>
          </p:nvSpPr>
          <p:spPr bwMode="auto">
            <a:xfrm>
              <a:off x="3698" y="3137"/>
              <a:ext cx="1769" cy="538"/>
            </a:xfrm>
            <a:prstGeom prst="rect">
              <a:avLst/>
            </a:prstGeom>
            <a:solidFill>
              <a:schemeClr val="bg1">
                <a:lumMod val="95000"/>
              </a:schemeClr>
            </a:solidFill>
            <a:ln w="19050" algn="ctr">
              <a:noFill/>
              <a:miter lim="800000"/>
              <a:headEnd/>
              <a:tailEnd/>
            </a:ln>
            <a:effectLst/>
          </p:spPr>
          <p:txBody>
            <a:bodyPr tIns="190800" rIns="126000">
              <a:spAutoFit/>
            </a:bodyPr>
            <a:lstStyle>
              <a:defPPr>
                <a:defRPr lang="zh-CN"/>
              </a:defPPr>
              <a:lvl1pPr>
                <a:spcBef>
                  <a:spcPct val="50000"/>
                </a:spcBef>
                <a:defRPr sz="2000">
                  <a:latin typeface="微软雅黑" panose="020B0503020204020204" pitchFamily="34" charset="-122"/>
                  <a:ea typeface="微软雅黑" panose="020B0503020204020204" pitchFamily="34" charset="-122"/>
                </a:defRPr>
              </a:lvl1pPr>
            </a:lstStyle>
            <a:p>
              <a:r>
                <a:rPr lang="zh-CN" altLang="en-US" dirty="0"/>
                <a:t>足球运动员用头顶球</a:t>
              </a:r>
              <a:r>
                <a:rPr lang="en-US" altLang="zh-CN" dirty="0"/>
                <a:t>,</a:t>
              </a:r>
              <a:r>
                <a:rPr lang="zh-CN" altLang="en-US" dirty="0"/>
                <a:t>球的方向改变了。</a:t>
              </a:r>
              <a:endParaRPr lang="en-US" altLang="zh-CN" dirty="0"/>
            </a:p>
          </p:txBody>
        </p:sp>
      </p:grpSp>
      <p:grpSp>
        <p:nvGrpSpPr>
          <p:cNvPr id="24" name="组合 23"/>
          <p:cNvGrpSpPr>
            <a:grpSpLocks/>
          </p:cNvGrpSpPr>
          <p:nvPr/>
        </p:nvGrpSpPr>
        <p:grpSpPr bwMode="auto">
          <a:xfrm>
            <a:off x="-101600" y="404813"/>
            <a:ext cx="4295775" cy="523875"/>
            <a:chOff x="0" y="623478"/>
            <a:chExt cx="3786638" cy="459735"/>
          </a:xfrm>
        </p:grpSpPr>
        <p:grpSp>
          <p:nvGrpSpPr>
            <p:cNvPr id="25" name="组合 20"/>
            <p:cNvGrpSpPr>
              <a:grpSpLocks/>
            </p:cNvGrpSpPr>
            <p:nvPr/>
          </p:nvGrpSpPr>
          <p:grpSpPr bwMode="auto">
            <a:xfrm>
              <a:off x="0" y="678733"/>
              <a:ext cx="771176" cy="347209"/>
              <a:chOff x="0" y="537328"/>
              <a:chExt cx="771176" cy="347209"/>
            </a:xfrm>
          </p:grpSpPr>
          <p:sp>
            <p:nvSpPr>
              <p:cNvPr id="27" name="矩形 26"/>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8" name="矩形 27"/>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26"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29" name="Text Box 10"/>
          <p:cNvSpPr txBox="1">
            <a:spLocks noChangeArrowheads="1"/>
          </p:cNvSpPr>
          <p:nvPr/>
        </p:nvSpPr>
        <p:spPr bwMode="auto">
          <a:xfrm>
            <a:off x="9864931" y="4635654"/>
            <a:ext cx="2345759" cy="977494"/>
          </a:xfrm>
          <a:prstGeom prst="rect">
            <a:avLst/>
          </a:prstGeom>
          <a:noFill/>
          <a:ln w="19050" algn="ctr">
            <a:noFill/>
            <a:miter lim="800000"/>
            <a:headEnd/>
            <a:tailEnd/>
          </a:ln>
          <a:effectLst/>
        </p:spPr>
        <p:txBody>
          <a:bodyPr wrap="square" tIns="190800" rIns="126000">
            <a:spAutoFit/>
          </a:bodyPr>
          <a:lstStyle/>
          <a:p>
            <a:pPr>
              <a:spcBef>
                <a:spcPct val="50000"/>
              </a:spcBef>
            </a:pPr>
            <a:r>
              <a:rPr lang="zh-CN" altLang="en-US" sz="2400" dirty="0">
                <a:solidFill>
                  <a:srgbClr val="008080"/>
                </a:solidFill>
                <a:latin typeface="微软雅黑" panose="020B0503020204020204" pitchFamily="34" charset="-122"/>
                <a:ea typeface="微软雅黑" panose="020B0503020204020204" pitchFamily="34" charset="-122"/>
              </a:rPr>
              <a:t>都是运动状态发生变化</a:t>
            </a:r>
            <a:endParaRPr lang="en-US" altLang="zh-CN" sz="2400" dirty="0">
              <a:solidFill>
                <a:srgbClr val="008080"/>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919536" y="5949901"/>
            <a:ext cx="1656184" cy="0"/>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583832" y="5990058"/>
            <a:ext cx="1656184" cy="0"/>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826736" y="5990058"/>
            <a:ext cx="1221592" cy="0"/>
          </a:xfrm>
          <a:prstGeom prst="line">
            <a:avLst/>
          </a:prstGeom>
          <a:ln w="28575">
            <a:solidFill>
              <a:srgbClr val="0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3"/>
          <p:cNvSpPr txBox="1">
            <a:spLocks noChangeArrowheads="1"/>
          </p:cNvSpPr>
          <p:nvPr/>
        </p:nvSpPr>
        <p:spPr bwMode="auto">
          <a:xfrm>
            <a:off x="773113" y="908720"/>
            <a:ext cx="10357337" cy="3323987"/>
          </a:xfrm>
          <a:prstGeom prst="rect">
            <a:avLst/>
          </a:prstGeom>
          <a:noFill/>
          <a:ln w="9525">
            <a:noFill/>
            <a:miter lim="800000"/>
            <a:headEnd/>
            <a:tailEnd/>
          </a:ln>
        </p:spPr>
        <p:txBody>
          <a:bodyPr wrap="square">
            <a:spAutoFit/>
          </a:bodyPr>
          <a:lstStyle/>
          <a:p>
            <a:pPr>
              <a:lnSpc>
                <a:spcPct val="150000"/>
              </a:lnSpc>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2   </a:t>
            </a:r>
            <a:r>
              <a:rPr lang="zh-CN" altLang="en-US" sz="2800" dirty="0">
                <a:latin typeface="微软雅黑" pitchFamily="34" charset="-122"/>
                <a:ea typeface="微软雅黑" pitchFamily="34" charset="-122"/>
              </a:rPr>
              <a:t>如图，使用一薄钢条的下段固定，现分别用不同的力去推它，使其发生</a:t>
            </a:r>
            <a:r>
              <a:rPr lang="en-US" altLang="zh-CN" sz="2800" dirty="0">
                <a:latin typeface="微软雅黑" pitchFamily="34" charset="-122"/>
                <a:ea typeface="微软雅黑" pitchFamily="34" charset="-122"/>
              </a:rPr>
              <a:t>A</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B</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C</a:t>
            </a:r>
            <a:r>
              <a:rPr lang="zh-CN" altLang="en-US" sz="2800" dirty="0">
                <a:latin typeface="微软雅黑" pitchFamily="34" charset="-122"/>
                <a:ea typeface="微软雅黑" pitchFamily="34" charset="-122"/>
              </a:rPr>
              <a:t>、</a:t>
            </a:r>
            <a:r>
              <a:rPr lang="en-US" altLang="zh-CN" sz="2800" dirty="0">
                <a:latin typeface="微软雅黑" pitchFamily="34" charset="-122"/>
                <a:ea typeface="微软雅黑" pitchFamily="34" charset="-122"/>
              </a:rPr>
              <a:t>D</a:t>
            </a:r>
            <a:r>
              <a:rPr lang="zh-CN" altLang="en-US" sz="2800" dirty="0">
                <a:latin typeface="微软雅黑" pitchFamily="34" charset="-122"/>
                <a:ea typeface="微软雅黑" pitchFamily="34" charset="-122"/>
              </a:rPr>
              <a:t>各图中所示的形变，如果</a:t>
            </a:r>
            <a:r>
              <a:rPr lang="en-US" altLang="zh-CN" sz="2800" i="1" dirty="0">
                <a:latin typeface="微软雅黑" pitchFamily="34" charset="-122"/>
                <a:ea typeface="微软雅黑" pitchFamily="34" charset="-122"/>
              </a:rPr>
              <a:t>F</a:t>
            </a:r>
            <a:r>
              <a:rPr lang="en-US" altLang="zh-CN" sz="2800" baseline="-25000" dirty="0">
                <a:latin typeface="微软雅黑" pitchFamily="34" charset="-122"/>
                <a:ea typeface="微软雅黑" pitchFamily="34" charset="-122"/>
              </a:rPr>
              <a:t>1</a:t>
            </a:r>
            <a:r>
              <a:rPr lang="zh-CN" altLang="en-US" sz="2800" dirty="0">
                <a:latin typeface="微软雅黑" pitchFamily="34" charset="-122"/>
                <a:ea typeface="微软雅黑" pitchFamily="34" charset="-122"/>
              </a:rPr>
              <a:t>＞</a:t>
            </a:r>
            <a:r>
              <a:rPr lang="en-US" altLang="zh-CN" sz="2800" i="1" dirty="0">
                <a:latin typeface="微软雅黑" pitchFamily="34" charset="-122"/>
                <a:ea typeface="微软雅黑" pitchFamily="34" charset="-122"/>
              </a:rPr>
              <a:t>F</a:t>
            </a:r>
            <a:r>
              <a:rPr lang="en-US" altLang="zh-CN" sz="2800" baseline="-25000" dirty="0">
                <a:latin typeface="微软雅黑" pitchFamily="34" charset="-122"/>
                <a:ea typeface="微软雅黑" pitchFamily="34" charset="-122"/>
              </a:rPr>
              <a:t>2</a:t>
            </a:r>
            <a:r>
              <a:rPr lang="en-US" altLang="zh-CN" sz="2800" dirty="0">
                <a:latin typeface="微软雅黑" pitchFamily="34" charset="-122"/>
                <a:ea typeface="微软雅黑" pitchFamily="34" charset="-122"/>
              </a:rPr>
              <a:t>=</a:t>
            </a:r>
            <a:r>
              <a:rPr lang="en-US" altLang="zh-CN" sz="2800" i="1" dirty="0">
                <a:latin typeface="微软雅黑" pitchFamily="34" charset="-122"/>
                <a:ea typeface="微软雅黑" pitchFamily="34" charset="-122"/>
              </a:rPr>
              <a:t>F</a:t>
            </a:r>
            <a:r>
              <a:rPr lang="en-US" altLang="zh-CN" sz="2800" baseline="-25000" dirty="0">
                <a:latin typeface="微软雅黑" pitchFamily="34" charset="-122"/>
                <a:ea typeface="微软雅黑" pitchFamily="34" charset="-122"/>
              </a:rPr>
              <a:t>3</a:t>
            </a:r>
            <a:r>
              <a:rPr lang="en-US" altLang="zh-CN" sz="2800" dirty="0">
                <a:latin typeface="微软雅黑" pitchFamily="34" charset="-122"/>
                <a:ea typeface="微软雅黑" pitchFamily="34" charset="-122"/>
              </a:rPr>
              <a:t>=</a:t>
            </a:r>
            <a:r>
              <a:rPr lang="en-US" altLang="zh-CN" sz="2800" i="1" dirty="0">
                <a:latin typeface="微软雅黑" pitchFamily="34" charset="-122"/>
                <a:ea typeface="微软雅黑" pitchFamily="34" charset="-122"/>
              </a:rPr>
              <a:t>F</a:t>
            </a:r>
            <a:r>
              <a:rPr lang="en-US" altLang="zh-CN" sz="2800" baseline="-25000" dirty="0">
                <a:latin typeface="微软雅黑" pitchFamily="34" charset="-122"/>
                <a:ea typeface="微软雅黑" pitchFamily="34" charset="-122"/>
              </a:rPr>
              <a:t>4</a:t>
            </a:r>
            <a:r>
              <a:rPr lang="zh-CN" altLang="en-US" sz="2800" dirty="0">
                <a:latin typeface="微软雅黑" pitchFamily="34" charset="-122"/>
                <a:ea typeface="微软雅黑" pitchFamily="34" charset="-122"/>
              </a:rPr>
              <a:t>，那么，能说明力的作用效果跟力的作用点有关的图是</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和</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；能说明力的作用效果跟力的大小有关的图是</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和</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；能说明力的作用效果跟力的方向有关的图是</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和</a:t>
            </a:r>
            <a:r>
              <a:rPr lang="zh-CN" altLang="en-US" sz="2800" u="sng" dirty="0">
                <a:latin typeface="微软雅黑" pitchFamily="34" charset="-122"/>
                <a:ea typeface="微软雅黑" pitchFamily="34" charset="-122"/>
              </a:rPr>
              <a:t> 　   </a:t>
            </a:r>
            <a:r>
              <a:rPr lang="zh-CN" altLang="en-US" sz="2800" dirty="0">
                <a:latin typeface="微软雅黑" pitchFamily="34" charset="-122"/>
                <a:ea typeface="微软雅黑" pitchFamily="34" charset="-122"/>
              </a:rPr>
              <a:t>。 </a:t>
            </a:r>
          </a:p>
        </p:txBody>
      </p:sp>
      <p:grpSp>
        <p:nvGrpSpPr>
          <p:cNvPr id="2" name="组合 27650"/>
          <p:cNvGrpSpPr>
            <a:grpSpLocks/>
          </p:cNvGrpSpPr>
          <p:nvPr/>
        </p:nvGrpSpPr>
        <p:grpSpPr bwMode="auto">
          <a:xfrm>
            <a:off x="983432" y="3990658"/>
            <a:ext cx="10176933" cy="2376487"/>
            <a:chOff x="130" y="2387"/>
            <a:chExt cx="5018" cy="1584"/>
          </a:xfrm>
        </p:grpSpPr>
        <p:grpSp>
          <p:nvGrpSpPr>
            <p:cNvPr id="3" name="组合 27651"/>
            <p:cNvGrpSpPr>
              <a:grpSpLocks/>
            </p:cNvGrpSpPr>
            <p:nvPr/>
          </p:nvGrpSpPr>
          <p:grpSpPr bwMode="auto">
            <a:xfrm>
              <a:off x="130" y="2415"/>
              <a:ext cx="1162" cy="1556"/>
              <a:chOff x="130" y="2415"/>
              <a:chExt cx="1162" cy="1556"/>
            </a:xfrm>
          </p:grpSpPr>
          <p:sp>
            <p:nvSpPr>
              <p:cNvPr id="7246" name="Line 20"/>
              <p:cNvSpPr>
                <a:spLocks noChangeShapeType="1"/>
              </p:cNvSpPr>
              <p:nvPr/>
            </p:nvSpPr>
            <p:spPr bwMode="auto">
              <a:xfrm flipH="1" flipV="1">
                <a:off x="158" y="2755"/>
                <a:ext cx="369" cy="0"/>
              </a:xfrm>
              <a:prstGeom prst="line">
                <a:avLst/>
              </a:prstGeom>
              <a:noFill/>
              <a:ln w="19050">
                <a:solidFill>
                  <a:schemeClr val="tx1"/>
                </a:solidFill>
                <a:round/>
                <a:headEnd type="oval" w="sm" len="sm"/>
                <a:tailEnd type="triangle" w="med" len="lg"/>
              </a:ln>
            </p:spPr>
            <p:txBody>
              <a:bodyPr/>
              <a:lstStyle/>
              <a:p>
                <a:endParaRPr lang="zh-CN" altLang="en-US" sz="2600">
                  <a:latin typeface="微软雅黑" pitchFamily="34" charset="-122"/>
                  <a:ea typeface="微软雅黑" pitchFamily="34" charset="-122"/>
                </a:endParaRPr>
              </a:p>
            </p:txBody>
          </p:sp>
          <p:grpSp>
            <p:nvGrpSpPr>
              <p:cNvPr id="4" name="组合 27653"/>
              <p:cNvGrpSpPr>
                <a:grpSpLocks/>
              </p:cNvGrpSpPr>
              <p:nvPr/>
            </p:nvGrpSpPr>
            <p:grpSpPr bwMode="auto">
              <a:xfrm>
                <a:off x="130" y="2415"/>
                <a:ext cx="1162" cy="1556"/>
                <a:chOff x="130" y="2415"/>
                <a:chExt cx="1162" cy="1556"/>
              </a:xfrm>
            </p:grpSpPr>
            <p:grpSp>
              <p:nvGrpSpPr>
                <p:cNvPr id="5" name="Group 22"/>
                <p:cNvGrpSpPr>
                  <a:grpSpLocks/>
                </p:cNvGrpSpPr>
                <p:nvPr/>
              </p:nvGrpSpPr>
              <p:grpSpPr bwMode="auto">
                <a:xfrm>
                  <a:off x="431" y="2557"/>
                  <a:ext cx="861" cy="1414"/>
                  <a:chOff x="204" y="1389"/>
                  <a:chExt cx="907" cy="1497"/>
                </a:xfrm>
              </p:grpSpPr>
              <p:grpSp>
                <p:nvGrpSpPr>
                  <p:cNvPr id="6" name="Group 23"/>
                  <p:cNvGrpSpPr>
                    <a:grpSpLocks/>
                  </p:cNvGrpSpPr>
                  <p:nvPr/>
                </p:nvGrpSpPr>
                <p:grpSpPr bwMode="auto">
                  <a:xfrm>
                    <a:off x="204" y="2523"/>
                    <a:ext cx="907" cy="363"/>
                    <a:chOff x="612" y="2341"/>
                    <a:chExt cx="907" cy="363"/>
                  </a:xfrm>
                </p:grpSpPr>
                <p:sp>
                  <p:nvSpPr>
                    <p:cNvPr id="7253" name="Rectangle 24"/>
                    <p:cNvSpPr>
                      <a:spLocks noChangeArrowheads="1"/>
                    </p:cNvSpPr>
                    <p:nvPr/>
                  </p:nvSpPr>
                  <p:spPr bwMode="auto">
                    <a:xfrm>
                      <a:off x="884" y="2341"/>
                      <a:ext cx="408" cy="318"/>
                    </a:xfrm>
                    <a:prstGeom prst="rect">
                      <a:avLst/>
                    </a:prstGeom>
                    <a:solidFill>
                      <a:schemeClr val="accent1"/>
                    </a:solidFill>
                    <a:ln w="9525">
                      <a:solidFill>
                        <a:schemeClr val="tx1"/>
                      </a:solidFill>
                      <a:miter lim="800000"/>
                      <a:headEnd type="none" w="sm" len="sm"/>
                      <a:tailEnd type="none" w="sm" len="sm"/>
                    </a:ln>
                  </p:spPr>
                  <p:txBody>
                    <a:bodyPr wrap="none" anchor="ctr"/>
                    <a:lstStyle/>
                    <a:p>
                      <a:endParaRPr lang="zh-CN" altLang="en-US" sz="2600">
                        <a:latin typeface="微软雅黑" pitchFamily="34" charset="-122"/>
                        <a:ea typeface="微软雅黑" pitchFamily="34" charset="-122"/>
                      </a:endParaRPr>
                    </a:p>
                  </p:txBody>
                </p:sp>
                <p:sp>
                  <p:nvSpPr>
                    <p:cNvPr id="7254" name="Line 25"/>
                    <p:cNvSpPr>
                      <a:spLocks noChangeShapeType="1"/>
                    </p:cNvSpPr>
                    <p:nvPr/>
                  </p:nvSpPr>
                  <p:spPr bwMode="auto">
                    <a:xfrm>
                      <a:off x="612" y="2659"/>
                      <a:ext cx="907" cy="0"/>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5" name="Line 26"/>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6" name="Line 27"/>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7" name="Line 28"/>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8" name="Line 29"/>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9" name="Line 30"/>
                    <p:cNvSpPr>
                      <a:spLocks noChangeShapeType="1"/>
                    </p:cNvSpPr>
                    <p:nvPr/>
                  </p:nvSpPr>
                  <p:spPr bwMode="auto">
                    <a:xfrm flipH="1">
                      <a:off x="839"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0" name="Line 31"/>
                    <p:cNvSpPr>
                      <a:spLocks noChangeShapeType="1"/>
                    </p:cNvSpPr>
                    <p:nvPr/>
                  </p:nvSpPr>
                  <p:spPr bwMode="auto">
                    <a:xfrm flipH="1">
                      <a:off x="93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1" name="Line 32"/>
                    <p:cNvSpPr>
                      <a:spLocks noChangeShapeType="1"/>
                    </p:cNvSpPr>
                    <p:nvPr/>
                  </p:nvSpPr>
                  <p:spPr bwMode="auto">
                    <a:xfrm flipH="1">
                      <a:off x="102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2" name="Line 33"/>
                    <p:cNvSpPr>
                      <a:spLocks noChangeShapeType="1"/>
                    </p:cNvSpPr>
                    <p:nvPr/>
                  </p:nvSpPr>
                  <p:spPr bwMode="auto">
                    <a:xfrm flipH="1">
                      <a:off x="111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3" name="Line 34"/>
                    <p:cNvSpPr>
                      <a:spLocks noChangeShapeType="1"/>
                    </p:cNvSpPr>
                    <p:nvPr/>
                  </p:nvSpPr>
                  <p:spPr bwMode="auto">
                    <a:xfrm flipH="1">
                      <a:off x="120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4" name="Line 35"/>
                    <p:cNvSpPr>
                      <a:spLocks noChangeShapeType="1"/>
                    </p:cNvSpPr>
                    <p:nvPr/>
                  </p:nvSpPr>
                  <p:spPr bwMode="auto">
                    <a:xfrm flipH="1">
                      <a:off x="1292"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5" name="Line 36"/>
                    <p:cNvSpPr>
                      <a:spLocks noChangeShapeType="1"/>
                    </p:cNvSpPr>
                    <p:nvPr/>
                  </p:nvSpPr>
                  <p:spPr bwMode="auto">
                    <a:xfrm flipH="1">
                      <a:off x="1383"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6" name="Freeform 37"/>
                    <p:cNvSpPr>
                      <a:spLocks noChangeArrowheads="1"/>
                    </p:cNvSpPr>
                    <p:nvPr/>
                  </p:nvSpPr>
                  <p:spPr bwMode="auto">
                    <a:xfrm>
                      <a:off x="878" y="2423"/>
                      <a:ext cx="164" cy="183"/>
                    </a:xfrm>
                    <a:custGeom>
                      <a:avLst/>
                      <a:gdLst>
                        <a:gd name="T0" fmla="*/ 9 w 164"/>
                        <a:gd name="T1" fmla="*/ 18 h 183"/>
                        <a:gd name="T2" fmla="*/ 155 w 164"/>
                        <a:gd name="T3" fmla="*/ 55 h 183"/>
                        <a:gd name="T4" fmla="*/ 109 w 164"/>
                        <a:gd name="T5" fmla="*/ 100 h 183"/>
                        <a:gd name="T6" fmla="*/ 55 w 164"/>
                        <a:gd name="T7" fmla="*/ 119 h 183"/>
                        <a:gd name="T8" fmla="*/ 18 w 164"/>
                        <a:gd name="T9" fmla="*/ 164 h 183"/>
                        <a:gd name="T10" fmla="*/ 0 w 164"/>
                        <a:gd name="T11" fmla="*/ 183 h 183"/>
                        <a:gd name="T12" fmla="*/ 0 60000 65536"/>
                        <a:gd name="T13" fmla="*/ 0 60000 65536"/>
                        <a:gd name="T14" fmla="*/ 0 60000 65536"/>
                        <a:gd name="T15" fmla="*/ 0 60000 65536"/>
                        <a:gd name="T16" fmla="*/ 0 60000 65536"/>
                        <a:gd name="T17" fmla="*/ 0 60000 65536"/>
                        <a:gd name="T18" fmla="*/ 0 w 164"/>
                        <a:gd name="T19" fmla="*/ 0 h 183"/>
                        <a:gd name="T20" fmla="*/ 164 w 164"/>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64" h="183">
                          <a:moveTo>
                            <a:pt x="9" y="18"/>
                          </a:moveTo>
                          <a:cubicBezTo>
                            <a:pt x="75" y="22"/>
                            <a:pt x="164" y="0"/>
                            <a:pt x="155" y="55"/>
                          </a:cubicBezTo>
                          <a:cubicBezTo>
                            <a:pt x="152" y="75"/>
                            <a:pt x="125" y="93"/>
                            <a:pt x="109" y="100"/>
                          </a:cubicBezTo>
                          <a:cubicBezTo>
                            <a:pt x="92" y="108"/>
                            <a:pt x="55" y="119"/>
                            <a:pt x="55" y="119"/>
                          </a:cubicBezTo>
                          <a:cubicBezTo>
                            <a:pt x="16" y="156"/>
                            <a:pt x="56" y="115"/>
                            <a:pt x="18" y="164"/>
                          </a:cubicBezTo>
                          <a:cubicBezTo>
                            <a:pt x="13" y="171"/>
                            <a:pt x="0" y="183"/>
                            <a:pt x="0" y="183"/>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7" name="Freeform 38"/>
                    <p:cNvSpPr>
                      <a:spLocks noChangeArrowheads="1"/>
                    </p:cNvSpPr>
                    <p:nvPr/>
                  </p:nvSpPr>
                  <p:spPr bwMode="auto">
                    <a:xfrm>
                      <a:off x="951" y="2377"/>
                      <a:ext cx="256" cy="274"/>
                    </a:xfrm>
                    <a:custGeom>
                      <a:avLst/>
                      <a:gdLst>
                        <a:gd name="T0" fmla="*/ 0 w 256"/>
                        <a:gd name="T1" fmla="*/ 0 h 274"/>
                        <a:gd name="T2" fmla="*/ 55 w 256"/>
                        <a:gd name="T3" fmla="*/ 18 h 274"/>
                        <a:gd name="T4" fmla="*/ 91 w 256"/>
                        <a:gd name="T5" fmla="*/ 37 h 274"/>
                        <a:gd name="T6" fmla="*/ 164 w 256"/>
                        <a:gd name="T7" fmla="*/ 55 h 274"/>
                        <a:gd name="T8" fmla="*/ 256 w 256"/>
                        <a:gd name="T9" fmla="*/ 73 h 274"/>
                        <a:gd name="T10" fmla="*/ 201 w 256"/>
                        <a:gd name="T11" fmla="*/ 165 h 274"/>
                        <a:gd name="T12" fmla="*/ 146 w 256"/>
                        <a:gd name="T13" fmla="*/ 183 h 274"/>
                        <a:gd name="T14" fmla="*/ 110 w 256"/>
                        <a:gd name="T15" fmla="*/ 274 h 274"/>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74"/>
                        <a:gd name="T26" fmla="*/ 256 w 25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74">
                          <a:moveTo>
                            <a:pt x="0" y="0"/>
                          </a:moveTo>
                          <a:cubicBezTo>
                            <a:pt x="18" y="6"/>
                            <a:pt x="38" y="9"/>
                            <a:pt x="55" y="18"/>
                          </a:cubicBezTo>
                          <a:cubicBezTo>
                            <a:pt x="67" y="24"/>
                            <a:pt x="78" y="33"/>
                            <a:pt x="91" y="37"/>
                          </a:cubicBezTo>
                          <a:cubicBezTo>
                            <a:pt x="115" y="45"/>
                            <a:pt x="164" y="55"/>
                            <a:pt x="164" y="55"/>
                          </a:cubicBezTo>
                          <a:cubicBezTo>
                            <a:pt x="197" y="87"/>
                            <a:pt x="210" y="82"/>
                            <a:pt x="256" y="73"/>
                          </a:cubicBezTo>
                          <a:cubicBezTo>
                            <a:pt x="249" y="111"/>
                            <a:pt x="250" y="149"/>
                            <a:pt x="201" y="165"/>
                          </a:cubicBezTo>
                          <a:cubicBezTo>
                            <a:pt x="183" y="171"/>
                            <a:pt x="146" y="183"/>
                            <a:pt x="146" y="183"/>
                          </a:cubicBezTo>
                          <a:cubicBezTo>
                            <a:pt x="128" y="211"/>
                            <a:pt x="110" y="239"/>
                            <a:pt x="110" y="274"/>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68" name="Freeform 39"/>
                    <p:cNvSpPr>
                      <a:spLocks noChangeArrowheads="1"/>
                    </p:cNvSpPr>
                    <p:nvPr/>
                  </p:nvSpPr>
                  <p:spPr bwMode="auto">
                    <a:xfrm>
                      <a:off x="1179" y="2341"/>
                      <a:ext cx="101" cy="310"/>
                    </a:xfrm>
                    <a:custGeom>
                      <a:avLst/>
                      <a:gdLst>
                        <a:gd name="T0" fmla="*/ 0 w 101"/>
                        <a:gd name="T1" fmla="*/ 0 h 310"/>
                        <a:gd name="T2" fmla="*/ 101 w 101"/>
                        <a:gd name="T3" fmla="*/ 64 h 310"/>
                        <a:gd name="T4" fmla="*/ 28 w 101"/>
                        <a:gd name="T5" fmla="*/ 283 h 310"/>
                        <a:gd name="T6" fmla="*/ 19 w 101"/>
                        <a:gd name="T7" fmla="*/ 310 h 310"/>
                        <a:gd name="T8" fmla="*/ 0 60000 65536"/>
                        <a:gd name="T9" fmla="*/ 0 60000 65536"/>
                        <a:gd name="T10" fmla="*/ 0 60000 65536"/>
                        <a:gd name="T11" fmla="*/ 0 60000 65536"/>
                        <a:gd name="T12" fmla="*/ 0 w 101"/>
                        <a:gd name="T13" fmla="*/ 0 h 310"/>
                        <a:gd name="T14" fmla="*/ 101 w 101"/>
                        <a:gd name="T15" fmla="*/ 310 h 310"/>
                      </a:gdLst>
                      <a:ahLst/>
                      <a:cxnLst>
                        <a:cxn ang="T8">
                          <a:pos x="T0" y="T1"/>
                        </a:cxn>
                        <a:cxn ang="T9">
                          <a:pos x="T2" y="T3"/>
                        </a:cxn>
                        <a:cxn ang="T10">
                          <a:pos x="T4" y="T5"/>
                        </a:cxn>
                        <a:cxn ang="T11">
                          <a:pos x="T6" y="T7"/>
                        </a:cxn>
                      </a:cxnLst>
                      <a:rect l="T12" t="T13" r="T14" b="T15"/>
                      <a:pathLst>
                        <a:path w="101" h="310">
                          <a:moveTo>
                            <a:pt x="0" y="0"/>
                          </a:moveTo>
                          <a:cubicBezTo>
                            <a:pt x="18" y="65"/>
                            <a:pt x="33" y="53"/>
                            <a:pt x="101" y="64"/>
                          </a:cubicBezTo>
                          <a:cubicBezTo>
                            <a:pt x="93" y="158"/>
                            <a:pt x="94" y="217"/>
                            <a:pt x="28" y="283"/>
                          </a:cubicBezTo>
                          <a:cubicBezTo>
                            <a:pt x="25" y="292"/>
                            <a:pt x="19" y="310"/>
                            <a:pt x="19" y="310"/>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grpSp>
              <p:sp>
                <p:nvSpPr>
                  <p:cNvPr id="7251" name="Line 40"/>
                  <p:cNvSpPr>
                    <a:spLocks noChangeShapeType="1"/>
                  </p:cNvSpPr>
                  <p:nvPr/>
                </p:nvSpPr>
                <p:spPr bwMode="auto">
                  <a:xfrm>
                    <a:off x="657" y="1389"/>
                    <a:ext cx="0" cy="1134"/>
                  </a:xfrm>
                  <a:prstGeom prst="line">
                    <a:avLst/>
                  </a:prstGeom>
                  <a:noFill/>
                  <a:ln w="28575">
                    <a:solidFill>
                      <a:schemeClr val="tx1"/>
                    </a:solidFill>
                    <a:prstDash val="dash"/>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52" name="Freeform 41"/>
                  <p:cNvSpPr>
                    <a:spLocks noChangeArrowheads="1"/>
                  </p:cNvSpPr>
                  <p:nvPr/>
                </p:nvSpPr>
                <p:spPr bwMode="auto">
                  <a:xfrm rot="-273717">
                    <a:off x="295" y="1570"/>
                    <a:ext cx="370" cy="953"/>
                  </a:xfrm>
                  <a:custGeom>
                    <a:avLst/>
                    <a:gdLst>
                      <a:gd name="T0" fmla="*/ 317 w 370"/>
                      <a:gd name="T1" fmla="*/ 953 h 953"/>
                      <a:gd name="T2" fmla="*/ 317 w 370"/>
                      <a:gd name="T3" fmla="*/ 363 h 953"/>
                      <a:gd name="T4" fmla="*/ 0 w 370"/>
                      <a:gd name="T5" fmla="*/ 0 h 953"/>
                      <a:gd name="T6" fmla="*/ 0 60000 65536"/>
                      <a:gd name="T7" fmla="*/ 0 60000 65536"/>
                      <a:gd name="T8" fmla="*/ 0 60000 65536"/>
                      <a:gd name="T9" fmla="*/ 0 w 370"/>
                      <a:gd name="T10" fmla="*/ 0 h 953"/>
                      <a:gd name="T11" fmla="*/ 370 w 370"/>
                      <a:gd name="T12" fmla="*/ 953 h 953"/>
                    </a:gdLst>
                    <a:ahLst/>
                    <a:cxnLst>
                      <a:cxn ang="T6">
                        <a:pos x="T0" y="T1"/>
                      </a:cxn>
                      <a:cxn ang="T7">
                        <a:pos x="T2" y="T3"/>
                      </a:cxn>
                      <a:cxn ang="T8">
                        <a:pos x="T4" y="T5"/>
                      </a:cxn>
                    </a:cxnLst>
                    <a:rect l="T9" t="T10" r="T11" b="T12"/>
                    <a:pathLst>
                      <a:path w="370" h="953">
                        <a:moveTo>
                          <a:pt x="317" y="953"/>
                        </a:moveTo>
                        <a:cubicBezTo>
                          <a:pt x="343" y="737"/>
                          <a:pt x="370" y="522"/>
                          <a:pt x="317" y="363"/>
                        </a:cubicBezTo>
                        <a:cubicBezTo>
                          <a:pt x="264" y="204"/>
                          <a:pt x="132" y="102"/>
                          <a:pt x="0" y="0"/>
                        </a:cubicBezTo>
                      </a:path>
                    </a:pathLst>
                  </a:custGeom>
                  <a:noFill/>
                  <a:ln w="57150">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grpSp>
            <p:sp>
              <p:nvSpPr>
                <p:cNvPr id="7249" name="Text Box 42"/>
                <p:cNvSpPr txBox="1">
                  <a:spLocks noChangeArrowheads="1"/>
                </p:cNvSpPr>
                <p:nvPr/>
              </p:nvSpPr>
              <p:spPr bwMode="auto">
                <a:xfrm>
                  <a:off x="130" y="2415"/>
                  <a:ext cx="454" cy="328"/>
                </a:xfrm>
                <a:prstGeom prst="rect">
                  <a:avLst/>
                </a:prstGeom>
                <a:noFill/>
                <a:ln w="9525">
                  <a:noFill/>
                  <a:miter lim="800000"/>
                  <a:headEnd/>
                  <a:tailEnd/>
                </a:ln>
              </p:spPr>
              <p:txBody>
                <a:bodyPr>
                  <a:spAutoFit/>
                </a:bodyPr>
                <a:lstStyle/>
                <a:p>
                  <a:pPr>
                    <a:spcBef>
                      <a:spcPct val="50000"/>
                    </a:spcBef>
                  </a:pPr>
                  <a:r>
                    <a:rPr lang="en-US" altLang="zh-CN" sz="2600" i="1">
                      <a:latin typeface="微软雅黑" pitchFamily="34" charset="-122"/>
                      <a:ea typeface="微软雅黑" pitchFamily="34" charset="-122"/>
                    </a:rPr>
                    <a:t>F</a:t>
                  </a:r>
                  <a:r>
                    <a:rPr lang="en-US" altLang="zh-CN" sz="2600" baseline="-25000">
                      <a:latin typeface="微软雅黑" pitchFamily="34" charset="-122"/>
                      <a:ea typeface="微软雅黑" pitchFamily="34" charset="-122"/>
                    </a:rPr>
                    <a:t>1</a:t>
                  </a:r>
                </a:p>
              </p:txBody>
            </p:sp>
          </p:grpSp>
        </p:grpSp>
        <p:grpSp>
          <p:nvGrpSpPr>
            <p:cNvPr id="7" name="组合 27675"/>
            <p:cNvGrpSpPr>
              <a:grpSpLocks/>
            </p:cNvGrpSpPr>
            <p:nvPr/>
          </p:nvGrpSpPr>
          <p:grpSpPr bwMode="auto">
            <a:xfrm>
              <a:off x="1383" y="2387"/>
              <a:ext cx="1185" cy="1584"/>
              <a:chOff x="1383" y="2292"/>
              <a:chExt cx="1225" cy="1679"/>
            </a:xfrm>
          </p:grpSpPr>
          <p:grpSp>
            <p:nvGrpSpPr>
              <p:cNvPr id="8" name="组合 27676"/>
              <p:cNvGrpSpPr>
                <a:grpSpLocks/>
              </p:cNvGrpSpPr>
              <p:nvPr/>
            </p:nvGrpSpPr>
            <p:grpSpPr bwMode="auto">
              <a:xfrm>
                <a:off x="1701" y="3608"/>
                <a:ext cx="907" cy="363"/>
                <a:chOff x="1701" y="3608"/>
                <a:chExt cx="907" cy="363"/>
              </a:xfrm>
            </p:grpSpPr>
            <p:sp>
              <p:nvSpPr>
                <p:cNvPr id="7230" name="Rectangle 45"/>
                <p:cNvSpPr>
                  <a:spLocks noChangeArrowheads="1"/>
                </p:cNvSpPr>
                <p:nvPr/>
              </p:nvSpPr>
              <p:spPr bwMode="auto">
                <a:xfrm>
                  <a:off x="1973" y="3608"/>
                  <a:ext cx="408" cy="318"/>
                </a:xfrm>
                <a:prstGeom prst="rect">
                  <a:avLst/>
                </a:prstGeom>
                <a:solidFill>
                  <a:schemeClr val="accent1"/>
                </a:solidFill>
                <a:ln w="9525">
                  <a:solidFill>
                    <a:schemeClr val="tx1"/>
                  </a:solidFill>
                  <a:miter lim="800000"/>
                  <a:headEnd type="none" w="sm" len="sm"/>
                  <a:tailEnd type="none" w="sm" len="sm"/>
                </a:ln>
              </p:spPr>
              <p:txBody>
                <a:bodyPr wrap="none" anchor="ctr"/>
                <a:lstStyle/>
                <a:p>
                  <a:endParaRPr lang="zh-CN" altLang="en-US" sz="2600">
                    <a:latin typeface="微软雅黑" pitchFamily="34" charset="-122"/>
                    <a:ea typeface="微软雅黑" pitchFamily="34" charset="-122"/>
                  </a:endParaRPr>
                </a:p>
              </p:txBody>
            </p:sp>
            <p:sp>
              <p:nvSpPr>
                <p:cNvPr id="7231" name="Line 46"/>
                <p:cNvSpPr>
                  <a:spLocks noChangeShapeType="1"/>
                </p:cNvSpPr>
                <p:nvPr/>
              </p:nvSpPr>
              <p:spPr bwMode="auto">
                <a:xfrm>
                  <a:off x="1701" y="3926"/>
                  <a:ext cx="907" cy="0"/>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2" name="Line 47"/>
                <p:cNvSpPr>
                  <a:spLocks noChangeShapeType="1"/>
                </p:cNvSpPr>
                <p:nvPr/>
              </p:nvSpPr>
              <p:spPr bwMode="auto">
                <a:xfrm flipH="1">
                  <a:off x="1746"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3" name="Line 48"/>
                <p:cNvSpPr>
                  <a:spLocks noChangeShapeType="1"/>
                </p:cNvSpPr>
                <p:nvPr/>
              </p:nvSpPr>
              <p:spPr bwMode="auto">
                <a:xfrm flipH="1">
                  <a:off x="1837"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4" name="Line 49"/>
                <p:cNvSpPr>
                  <a:spLocks noChangeShapeType="1"/>
                </p:cNvSpPr>
                <p:nvPr/>
              </p:nvSpPr>
              <p:spPr bwMode="auto">
                <a:xfrm flipH="1">
                  <a:off x="1746"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5" name="Line 50"/>
                <p:cNvSpPr>
                  <a:spLocks noChangeShapeType="1"/>
                </p:cNvSpPr>
                <p:nvPr/>
              </p:nvSpPr>
              <p:spPr bwMode="auto">
                <a:xfrm flipH="1">
                  <a:off x="1837"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6" name="Line 51"/>
                <p:cNvSpPr>
                  <a:spLocks noChangeShapeType="1"/>
                </p:cNvSpPr>
                <p:nvPr/>
              </p:nvSpPr>
              <p:spPr bwMode="auto">
                <a:xfrm flipH="1">
                  <a:off x="1928"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7" name="Line 52"/>
                <p:cNvSpPr>
                  <a:spLocks noChangeShapeType="1"/>
                </p:cNvSpPr>
                <p:nvPr/>
              </p:nvSpPr>
              <p:spPr bwMode="auto">
                <a:xfrm flipH="1">
                  <a:off x="2019"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8" name="Line 53"/>
                <p:cNvSpPr>
                  <a:spLocks noChangeShapeType="1"/>
                </p:cNvSpPr>
                <p:nvPr/>
              </p:nvSpPr>
              <p:spPr bwMode="auto">
                <a:xfrm flipH="1">
                  <a:off x="2109"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39" name="Line 54"/>
                <p:cNvSpPr>
                  <a:spLocks noChangeShapeType="1"/>
                </p:cNvSpPr>
                <p:nvPr/>
              </p:nvSpPr>
              <p:spPr bwMode="auto">
                <a:xfrm flipH="1">
                  <a:off x="2200"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0" name="Line 55"/>
                <p:cNvSpPr>
                  <a:spLocks noChangeShapeType="1"/>
                </p:cNvSpPr>
                <p:nvPr/>
              </p:nvSpPr>
              <p:spPr bwMode="auto">
                <a:xfrm flipH="1">
                  <a:off x="2290"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1" name="Line 56"/>
                <p:cNvSpPr>
                  <a:spLocks noChangeShapeType="1"/>
                </p:cNvSpPr>
                <p:nvPr/>
              </p:nvSpPr>
              <p:spPr bwMode="auto">
                <a:xfrm flipH="1">
                  <a:off x="2381"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2" name="Line 57"/>
                <p:cNvSpPr>
                  <a:spLocks noChangeShapeType="1"/>
                </p:cNvSpPr>
                <p:nvPr/>
              </p:nvSpPr>
              <p:spPr bwMode="auto">
                <a:xfrm flipH="1">
                  <a:off x="2472" y="3926"/>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3" name="Freeform 58"/>
                <p:cNvSpPr>
                  <a:spLocks noChangeArrowheads="1"/>
                </p:cNvSpPr>
                <p:nvPr/>
              </p:nvSpPr>
              <p:spPr bwMode="auto">
                <a:xfrm>
                  <a:off x="1967" y="3690"/>
                  <a:ext cx="164" cy="183"/>
                </a:xfrm>
                <a:custGeom>
                  <a:avLst/>
                  <a:gdLst>
                    <a:gd name="T0" fmla="*/ 9 w 164"/>
                    <a:gd name="T1" fmla="*/ 18 h 183"/>
                    <a:gd name="T2" fmla="*/ 155 w 164"/>
                    <a:gd name="T3" fmla="*/ 55 h 183"/>
                    <a:gd name="T4" fmla="*/ 109 w 164"/>
                    <a:gd name="T5" fmla="*/ 100 h 183"/>
                    <a:gd name="T6" fmla="*/ 55 w 164"/>
                    <a:gd name="T7" fmla="*/ 119 h 183"/>
                    <a:gd name="T8" fmla="*/ 18 w 164"/>
                    <a:gd name="T9" fmla="*/ 164 h 183"/>
                    <a:gd name="T10" fmla="*/ 0 w 164"/>
                    <a:gd name="T11" fmla="*/ 183 h 183"/>
                    <a:gd name="T12" fmla="*/ 0 60000 65536"/>
                    <a:gd name="T13" fmla="*/ 0 60000 65536"/>
                    <a:gd name="T14" fmla="*/ 0 60000 65536"/>
                    <a:gd name="T15" fmla="*/ 0 60000 65536"/>
                    <a:gd name="T16" fmla="*/ 0 60000 65536"/>
                    <a:gd name="T17" fmla="*/ 0 60000 65536"/>
                    <a:gd name="T18" fmla="*/ 0 w 164"/>
                    <a:gd name="T19" fmla="*/ 0 h 183"/>
                    <a:gd name="T20" fmla="*/ 164 w 164"/>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64" h="183">
                      <a:moveTo>
                        <a:pt x="9" y="18"/>
                      </a:moveTo>
                      <a:cubicBezTo>
                        <a:pt x="75" y="22"/>
                        <a:pt x="164" y="0"/>
                        <a:pt x="155" y="55"/>
                      </a:cubicBezTo>
                      <a:cubicBezTo>
                        <a:pt x="152" y="75"/>
                        <a:pt x="125" y="93"/>
                        <a:pt x="109" y="100"/>
                      </a:cubicBezTo>
                      <a:cubicBezTo>
                        <a:pt x="92" y="108"/>
                        <a:pt x="55" y="119"/>
                        <a:pt x="55" y="119"/>
                      </a:cubicBezTo>
                      <a:cubicBezTo>
                        <a:pt x="16" y="156"/>
                        <a:pt x="56" y="115"/>
                        <a:pt x="18" y="164"/>
                      </a:cubicBezTo>
                      <a:cubicBezTo>
                        <a:pt x="13" y="171"/>
                        <a:pt x="0" y="183"/>
                        <a:pt x="0" y="183"/>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4" name="Freeform 59"/>
                <p:cNvSpPr>
                  <a:spLocks noChangeArrowheads="1"/>
                </p:cNvSpPr>
                <p:nvPr/>
              </p:nvSpPr>
              <p:spPr bwMode="auto">
                <a:xfrm>
                  <a:off x="2040" y="3644"/>
                  <a:ext cx="256" cy="274"/>
                </a:xfrm>
                <a:custGeom>
                  <a:avLst/>
                  <a:gdLst>
                    <a:gd name="T0" fmla="*/ 0 w 256"/>
                    <a:gd name="T1" fmla="*/ 0 h 274"/>
                    <a:gd name="T2" fmla="*/ 55 w 256"/>
                    <a:gd name="T3" fmla="*/ 18 h 274"/>
                    <a:gd name="T4" fmla="*/ 91 w 256"/>
                    <a:gd name="T5" fmla="*/ 37 h 274"/>
                    <a:gd name="T6" fmla="*/ 164 w 256"/>
                    <a:gd name="T7" fmla="*/ 55 h 274"/>
                    <a:gd name="T8" fmla="*/ 256 w 256"/>
                    <a:gd name="T9" fmla="*/ 73 h 274"/>
                    <a:gd name="T10" fmla="*/ 201 w 256"/>
                    <a:gd name="T11" fmla="*/ 165 h 274"/>
                    <a:gd name="T12" fmla="*/ 146 w 256"/>
                    <a:gd name="T13" fmla="*/ 183 h 274"/>
                    <a:gd name="T14" fmla="*/ 110 w 256"/>
                    <a:gd name="T15" fmla="*/ 274 h 274"/>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74"/>
                    <a:gd name="T26" fmla="*/ 256 w 25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74">
                      <a:moveTo>
                        <a:pt x="0" y="0"/>
                      </a:moveTo>
                      <a:cubicBezTo>
                        <a:pt x="18" y="6"/>
                        <a:pt x="38" y="9"/>
                        <a:pt x="55" y="18"/>
                      </a:cubicBezTo>
                      <a:cubicBezTo>
                        <a:pt x="67" y="24"/>
                        <a:pt x="78" y="33"/>
                        <a:pt x="91" y="37"/>
                      </a:cubicBezTo>
                      <a:cubicBezTo>
                        <a:pt x="115" y="45"/>
                        <a:pt x="164" y="55"/>
                        <a:pt x="164" y="55"/>
                      </a:cubicBezTo>
                      <a:cubicBezTo>
                        <a:pt x="197" y="87"/>
                        <a:pt x="210" y="82"/>
                        <a:pt x="256" y="73"/>
                      </a:cubicBezTo>
                      <a:cubicBezTo>
                        <a:pt x="249" y="111"/>
                        <a:pt x="250" y="149"/>
                        <a:pt x="201" y="165"/>
                      </a:cubicBezTo>
                      <a:cubicBezTo>
                        <a:pt x="183" y="171"/>
                        <a:pt x="146" y="183"/>
                        <a:pt x="146" y="183"/>
                      </a:cubicBezTo>
                      <a:cubicBezTo>
                        <a:pt x="128" y="211"/>
                        <a:pt x="110" y="239"/>
                        <a:pt x="110" y="274"/>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45" name="Freeform 60"/>
                <p:cNvSpPr>
                  <a:spLocks noChangeArrowheads="1"/>
                </p:cNvSpPr>
                <p:nvPr/>
              </p:nvSpPr>
              <p:spPr bwMode="auto">
                <a:xfrm>
                  <a:off x="2268" y="3608"/>
                  <a:ext cx="101" cy="310"/>
                </a:xfrm>
                <a:custGeom>
                  <a:avLst/>
                  <a:gdLst>
                    <a:gd name="T0" fmla="*/ 0 w 101"/>
                    <a:gd name="T1" fmla="*/ 0 h 310"/>
                    <a:gd name="T2" fmla="*/ 101 w 101"/>
                    <a:gd name="T3" fmla="*/ 64 h 310"/>
                    <a:gd name="T4" fmla="*/ 28 w 101"/>
                    <a:gd name="T5" fmla="*/ 283 h 310"/>
                    <a:gd name="T6" fmla="*/ 19 w 101"/>
                    <a:gd name="T7" fmla="*/ 310 h 310"/>
                    <a:gd name="T8" fmla="*/ 0 60000 65536"/>
                    <a:gd name="T9" fmla="*/ 0 60000 65536"/>
                    <a:gd name="T10" fmla="*/ 0 60000 65536"/>
                    <a:gd name="T11" fmla="*/ 0 60000 65536"/>
                    <a:gd name="T12" fmla="*/ 0 w 101"/>
                    <a:gd name="T13" fmla="*/ 0 h 310"/>
                    <a:gd name="T14" fmla="*/ 101 w 101"/>
                    <a:gd name="T15" fmla="*/ 310 h 310"/>
                  </a:gdLst>
                  <a:ahLst/>
                  <a:cxnLst>
                    <a:cxn ang="T8">
                      <a:pos x="T0" y="T1"/>
                    </a:cxn>
                    <a:cxn ang="T9">
                      <a:pos x="T2" y="T3"/>
                    </a:cxn>
                    <a:cxn ang="T10">
                      <a:pos x="T4" y="T5"/>
                    </a:cxn>
                    <a:cxn ang="T11">
                      <a:pos x="T6" y="T7"/>
                    </a:cxn>
                  </a:cxnLst>
                  <a:rect l="T12" t="T13" r="T14" b="T15"/>
                  <a:pathLst>
                    <a:path w="101" h="310">
                      <a:moveTo>
                        <a:pt x="0" y="0"/>
                      </a:moveTo>
                      <a:cubicBezTo>
                        <a:pt x="18" y="65"/>
                        <a:pt x="33" y="53"/>
                        <a:pt x="101" y="64"/>
                      </a:cubicBezTo>
                      <a:cubicBezTo>
                        <a:pt x="93" y="158"/>
                        <a:pt x="94" y="217"/>
                        <a:pt x="28" y="283"/>
                      </a:cubicBezTo>
                      <a:cubicBezTo>
                        <a:pt x="25" y="292"/>
                        <a:pt x="19" y="310"/>
                        <a:pt x="19" y="310"/>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grpSp>
          <p:sp>
            <p:nvSpPr>
              <p:cNvPr id="7226" name="Line 61"/>
              <p:cNvSpPr>
                <a:spLocks noChangeShapeType="1"/>
              </p:cNvSpPr>
              <p:nvPr/>
            </p:nvSpPr>
            <p:spPr bwMode="auto">
              <a:xfrm>
                <a:off x="2155" y="2474"/>
                <a:ext cx="0" cy="1134"/>
              </a:xfrm>
              <a:prstGeom prst="line">
                <a:avLst/>
              </a:prstGeom>
              <a:noFill/>
              <a:ln w="28575">
                <a:solidFill>
                  <a:schemeClr val="tx1"/>
                </a:solidFill>
                <a:prstDash val="dash"/>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7" name="Freeform 62"/>
              <p:cNvSpPr>
                <a:spLocks noChangeArrowheads="1"/>
              </p:cNvSpPr>
              <p:nvPr/>
            </p:nvSpPr>
            <p:spPr bwMode="auto">
              <a:xfrm>
                <a:off x="1928" y="2565"/>
                <a:ext cx="227" cy="1044"/>
              </a:xfrm>
              <a:custGeom>
                <a:avLst/>
                <a:gdLst>
                  <a:gd name="T0" fmla="*/ 227 w 227"/>
                  <a:gd name="T1" fmla="*/ 1044 h 1044"/>
                  <a:gd name="T2" fmla="*/ 181 w 227"/>
                  <a:gd name="T3" fmla="*/ 272 h 1044"/>
                  <a:gd name="T4" fmla="*/ 0 w 227"/>
                  <a:gd name="T5" fmla="*/ 0 h 1044"/>
                  <a:gd name="T6" fmla="*/ 0 60000 65536"/>
                  <a:gd name="T7" fmla="*/ 0 60000 65536"/>
                  <a:gd name="T8" fmla="*/ 0 60000 65536"/>
                  <a:gd name="T9" fmla="*/ 0 w 227"/>
                  <a:gd name="T10" fmla="*/ 0 h 1044"/>
                  <a:gd name="T11" fmla="*/ 227 w 227"/>
                  <a:gd name="T12" fmla="*/ 1044 h 1044"/>
                </a:gdLst>
                <a:ahLst/>
                <a:cxnLst>
                  <a:cxn ang="T6">
                    <a:pos x="T0" y="T1"/>
                  </a:cxn>
                  <a:cxn ang="T7">
                    <a:pos x="T2" y="T3"/>
                  </a:cxn>
                  <a:cxn ang="T8">
                    <a:pos x="T4" y="T5"/>
                  </a:cxn>
                </a:cxnLst>
                <a:rect l="T9" t="T10" r="T11" b="T12"/>
                <a:pathLst>
                  <a:path w="227" h="1044">
                    <a:moveTo>
                      <a:pt x="227" y="1044"/>
                    </a:moveTo>
                    <a:cubicBezTo>
                      <a:pt x="223" y="745"/>
                      <a:pt x="219" y="446"/>
                      <a:pt x="181" y="272"/>
                    </a:cubicBezTo>
                    <a:cubicBezTo>
                      <a:pt x="143" y="98"/>
                      <a:pt x="30" y="53"/>
                      <a:pt x="0" y="0"/>
                    </a:cubicBezTo>
                  </a:path>
                </a:pathLst>
              </a:custGeom>
              <a:noFill/>
              <a:ln w="57150">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8" name="Line 63"/>
              <p:cNvSpPr>
                <a:spLocks noChangeShapeType="1"/>
              </p:cNvSpPr>
              <p:nvPr/>
            </p:nvSpPr>
            <p:spPr bwMode="auto">
              <a:xfrm flipH="1">
                <a:off x="1701" y="2585"/>
                <a:ext cx="227" cy="0"/>
              </a:xfrm>
              <a:prstGeom prst="line">
                <a:avLst/>
              </a:prstGeom>
              <a:noFill/>
              <a:ln w="19050">
                <a:solidFill>
                  <a:schemeClr val="tx1"/>
                </a:solidFill>
                <a:round/>
                <a:headEnd type="oval" w="sm" len="sm"/>
                <a:tailEnd type="triangle" w="med" len="lg"/>
              </a:ln>
            </p:spPr>
            <p:txBody>
              <a:bodyPr/>
              <a:lstStyle/>
              <a:p>
                <a:endParaRPr lang="zh-CN" altLang="en-US" sz="2600">
                  <a:latin typeface="微软雅黑" pitchFamily="34" charset="-122"/>
                  <a:ea typeface="微软雅黑" pitchFamily="34" charset="-122"/>
                </a:endParaRPr>
              </a:p>
            </p:txBody>
          </p:sp>
          <p:sp>
            <p:nvSpPr>
              <p:cNvPr id="7229" name="Text Box 64"/>
              <p:cNvSpPr txBox="1">
                <a:spLocks noChangeArrowheads="1"/>
              </p:cNvSpPr>
              <p:nvPr/>
            </p:nvSpPr>
            <p:spPr bwMode="auto">
              <a:xfrm>
                <a:off x="1383" y="2292"/>
                <a:ext cx="454" cy="348"/>
              </a:xfrm>
              <a:prstGeom prst="rect">
                <a:avLst/>
              </a:prstGeom>
              <a:noFill/>
              <a:ln w="9525">
                <a:noFill/>
                <a:miter lim="800000"/>
                <a:headEnd/>
                <a:tailEnd/>
              </a:ln>
            </p:spPr>
            <p:txBody>
              <a:bodyPr>
                <a:spAutoFit/>
              </a:bodyPr>
              <a:lstStyle/>
              <a:p>
                <a:pPr>
                  <a:spcBef>
                    <a:spcPct val="50000"/>
                  </a:spcBef>
                </a:pPr>
                <a:r>
                  <a:rPr lang="en-US" altLang="zh-CN" sz="2600" i="1">
                    <a:latin typeface="微软雅黑" pitchFamily="34" charset="-122"/>
                    <a:ea typeface="微软雅黑" pitchFamily="34" charset="-122"/>
                  </a:rPr>
                  <a:t>F</a:t>
                </a:r>
                <a:r>
                  <a:rPr lang="en-US" altLang="zh-CN" sz="2600" baseline="-25000">
                    <a:latin typeface="微软雅黑" pitchFamily="34" charset="-122"/>
                    <a:ea typeface="微软雅黑" pitchFamily="34" charset="-122"/>
                  </a:rPr>
                  <a:t>2</a:t>
                </a:r>
              </a:p>
            </p:txBody>
          </p:sp>
        </p:grpSp>
        <p:sp>
          <p:nvSpPr>
            <p:cNvPr id="7181" name="Text Box 66"/>
            <p:cNvSpPr txBox="1">
              <a:spLocks noChangeArrowheads="1"/>
            </p:cNvSpPr>
            <p:nvPr/>
          </p:nvSpPr>
          <p:spPr bwMode="auto">
            <a:xfrm>
              <a:off x="3645" y="2400"/>
              <a:ext cx="454" cy="328"/>
            </a:xfrm>
            <a:prstGeom prst="rect">
              <a:avLst/>
            </a:prstGeom>
            <a:noFill/>
            <a:ln w="9525">
              <a:noFill/>
              <a:miter lim="800000"/>
              <a:headEnd/>
              <a:tailEnd/>
            </a:ln>
          </p:spPr>
          <p:txBody>
            <a:bodyPr>
              <a:spAutoFit/>
            </a:bodyPr>
            <a:lstStyle/>
            <a:p>
              <a:pPr>
                <a:spcBef>
                  <a:spcPct val="50000"/>
                </a:spcBef>
              </a:pPr>
              <a:r>
                <a:rPr lang="en-US" altLang="zh-CN" sz="2600" i="1">
                  <a:latin typeface="微软雅黑" pitchFamily="34" charset="-122"/>
                  <a:ea typeface="微软雅黑" pitchFamily="34" charset="-122"/>
                </a:rPr>
                <a:t>F</a:t>
              </a:r>
              <a:r>
                <a:rPr lang="en-US" altLang="zh-CN" sz="2600" baseline="-25000">
                  <a:latin typeface="微软雅黑" pitchFamily="34" charset="-122"/>
                  <a:ea typeface="微软雅黑" pitchFamily="34" charset="-122"/>
                </a:rPr>
                <a:t>3</a:t>
              </a:r>
            </a:p>
          </p:txBody>
        </p:sp>
        <p:grpSp>
          <p:nvGrpSpPr>
            <p:cNvPr id="9" name="组合 27698"/>
            <p:cNvGrpSpPr>
              <a:grpSpLocks/>
            </p:cNvGrpSpPr>
            <p:nvPr/>
          </p:nvGrpSpPr>
          <p:grpSpPr bwMode="auto">
            <a:xfrm>
              <a:off x="2880" y="2585"/>
              <a:ext cx="2268" cy="1386"/>
              <a:chOff x="2880" y="2585"/>
              <a:chExt cx="2268" cy="1386"/>
            </a:xfrm>
          </p:grpSpPr>
          <p:grpSp>
            <p:nvGrpSpPr>
              <p:cNvPr id="10" name="Group 2"/>
              <p:cNvGrpSpPr>
                <a:grpSpLocks/>
              </p:cNvGrpSpPr>
              <p:nvPr/>
            </p:nvGrpSpPr>
            <p:grpSpPr bwMode="auto">
              <a:xfrm>
                <a:off x="2880" y="3634"/>
                <a:ext cx="879" cy="336"/>
                <a:chOff x="612" y="2341"/>
                <a:chExt cx="907" cy="363"/>
              </a:xfrm>
            </p:grpSpPr>
            <p:sp>
              <p:nvSpPr>
                <p:cNvPr id="7209" name="Rectangle 3"/>
                <p:cNvSpPr>
                  <a:spLocks noChangeArrowheads="1"/>
                </p:cNvSpPr>
                <p:nvPr/>
              </p:nvSpPr>
              <p:spPr bwMode="auto">
                <a:xfrm>
                  <a:off x="884" y="2341"/>
                  <a:ext cx="408" cy="318"/>
                </a:xfrm>
                <a:prstGeom prst="rect">
                  <a:avLst/>
                </a:prstGeom>
                <a:solidFill>
                  <a:schemeClr val="accent1"/>
                </a:solidFill>
                <a:ln w="9525">
                  <a:solidFill>
                    <a:schemeClr val="tx1"/>
                  </a:solidFill>
                  <a:miter lim="800000"/>
                  <a:headEnd type="none" w="sm" len="sm"/>
                  <a:tailEnd type="none" w="sm" len="sm"/>
                </a:ln>
              </p:spPr>
              <p:txBody>
                <a:bodyPr wrap="none" anchor="ctr"/>
                <a:lstStyle/>
                <a:p>
                  <a:endParaRPr lang="zh-CN" altLang="en-US" sz="2600">
                    <a:latin typeface="微软雅黑" pitchFamily="34" charset="-122"/>
                    <a:ea typeface="微软雅黑" pitchFamily="34" charset="-122"/>
                  </a:endParaRPr>
                </a:p>
              </p:txBody>
            </p:sp>
            <p:sp>
              <p:nvSpPr>
                <p:cNvPr id="7210" name="Line 4"/>
                <p:cNvSpPr>
                  <a:spLocks noChangeShapeType="1"/>
                </p:cNvSpPr>
                <p:nvPr/>
              </p:nvSpPr>
              <p:spPr bwMode="auto">
                <a:xfrm>
                  <a:off x="612" y="2659"/>
                  <a:ext cx="907" cy="0"/>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1" name="Line 5"/>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2" name="Line 6"/>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3" name="Line 7"/>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4" name="Line 8"/>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5" name="Line 9"/>
                <p:cNvSpPr>
                  <a:spLocks noChangeShapeType="1"/>
                </p:cNvSpPr>
                <p:nvPr/>
              </p:nvSpPr>
              <p:spPr bwMode="auto">
                <a:xfrm flipH="1">
                  <a:off x="839"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6" name="Line 10"/>
                <p:cNvSpPr>
                  <a:spLocks noChangeShapeType="1"/>
                </p:cNvSpPr>
                <p:nvPr/>
              </p:nvSpPr>
              <p:spPr bwMode="auto">
                <a:xfrm flipH="1">
                  <a:off x="93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7" name="Line 11"/>
                <p:cNvSpPr>
                  <a:spLocks noChangeShapeType="1"/>
                </p:cNvSpPr>
                <p:nvPr/>
              </p:nvSpPr>
              <p:spPr bwMode="auto">
                <a:xfrm flipH="1">
                  <a:off x="102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8" name="Line 12"/>
                <p:cNvSpPr>
                  <a:spLocks noChangeShapeType="1"/>
                </p:cNvSpPr>
                <p:nvPr/>
              </p:nvSpPr>
              <p:spPr bwMode="auto">
                <a:xfrm flipH="1">
                  <a:off x="111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19" name="Line 13"/>
                <p:cNvSpPr>
                  <a:spLocks noChangeShapeType="1"/>
                </p:cNvSpPr>
                <p:nvPr/>
              </p:nvSpPr>
              <p:spPr bwMode="auto">
                <a:xfrm flipH="1">
                  <a:off x="120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0" name="Line 14"/>
                <p:cNvSpPr>
                  <a:spLocks noChangeShapeType="1"/>
                </p:cNvSpPr>
                <p:nvPr/>
              </p:nvSpPr>
              <p:spPr bwMode="auto">
                <a:xfrm flipH="1">
                  <a:off x="1292"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1" name="Line 15"/>
                <p:cNvSpPr>
                  <a:spLocks noChangeShapeType="1"/>
                </p:cNvSpPr>
                <p:nvPr/>
              </p:nvSpPr>
              <p:spPr bwMode="auto">
                <a:xfrm flipH="1">
                  <a:off x="1383"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2" name="Freeform 16"/>
                <p:cNvSpPr>
                  <a:spLocks noChangeArrowheads="1"/>
                </p:cNvSpPr>
                <p:nvPr/>
              </p:nvSpPr>
              <p:spPr bwMode="auto">
                <a:xfrm>
                  <a:off x="878" y="2423"/>
                  <a:ext cx="164" cy="183"/>
                </a:xfrm>
                <a:custGeom>
                  <a:avLst/>
                  <a:gdLst>
                    <a:gd name="T0" fmla="*/ 9 w 164"/>
                    <a:gd name="T1" fmla="*/ 18 h 183"/>
                    <a:gd name="T2" fmla="*/ 155 w 164"/>
                    <a:gd name="T3" fmla="*/ 55 h 183"/>
                    <a:gd name="T4" fmla="*/ 109 w 164"/>
                    <a:gd name="T5" fmla="*/ 100 h 183"/>
                    <a:gd name="T6" fmla="*/ 55 w 164"/>
                    <a:gd name="T7" fmla="*/ 119 h 183"/>
                    <a:gd name="T8" fmla="*/ 18 w 164"/>
                    <a:gd name="T9" fmla="*/ 164 h 183"/>
                    <a:gd name="T10" fmla="*/ 0 w 164"/>
                    <a:gd name="T11" fmla="*/ 183 h 183"/>
                    <a:gd name="T12" fmla="*/ 0 60000 65536"/>
                    <a:gd name="T13" fmla="*/ 0 60000 65536"/>
                    <a:gd name="T14" fmla="*/ 0 60000 65536"/>
                    <a:gd name="T15" fmla="*/ 0 60000 65536"/>
                    <a:gd name="T16" fmla="*/ 0 60000 65536"/>
                    <a:gd name="T17" fmla="*/ 0 60000 65536"/>
                    <a:gd name="T18" fmla="*/ 0 w 164"/>
                    <a:gd name="T19" fmla="*/ 0 h 183"/>
                    <a:gd name="T20" fmla="*/ 164 w 164"/>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64" h="183">
                      <a:moveTo>
                        <a:pt x="9" y="18"/>
                      </a:moveTo>
                      <a:cubicBezTo>
                        <a:pt x="75" y="22"/>
                        <a:pt x="164" y="0"/>
                        <a:pt x="155" y="55"/>
                      </a:cubicBezTo>
                      <a:cubicBezTo>
                        <a:pt x="152" y="75"/>
                        <a:pt x="125" y="93"/>
                        <a:pt x="109" y="100"/>
                      </a:cubicBezTo>
                      <a:cubicBezTo>
                        <a:pt x="92" y="108"/>
                        <a:pt x="55" y="119"/>
                        <a:pt x="55" y="119"/>
                      </a:cubicBezTo>
                      <a:cubicBezTo>
                        <a:pt x="16" y="156"/>
                        <a:pt x="56" y="115"/>
                        <a:pt x="18" y="164"/>
                      </a:cubicBezTo>
                      <a:cubicBezTo>
                        <a:pt x="13" y="171"/>
                        <a:pt x="0" y="183"/>
                        <a:pt x="0" y="183"/>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3" name="Freeform 17"/>
                <p:cNvSpPr>
                  <a:spLocks noChangeArrowheads="1"/>
                </p:cNvSpPr>
                <p:nvPr/>
              </p:nvSpPr>
              <p:spPr bwMode="auto">
                <a:xfrm>
                  <a:off x="951" y="2377"/>
                  <a:ext cx="256" cy="274"/>
                </a:xfrm>
                <a:custGeom>
                  <a:avLst/>
                  <a:gdLst>
                    <a:gd name="T0" fmla="*/ 0 w 256"/>
                    <a:gd name="T1" fmla="*/ 0 h 274"/>
                    <a:gd name="T2" fmla="*/ 55 w 256"/>
                    <a:gd name="T3" fmla="*/ 18 h 274"/>
                    <a:gd name="T4" fmla="*/ 91 w 256"/>
                    <a:gd name="T5" fmla="*/ 37 h 274"/>
                    <a:gd name="T6" fmla="*/ 164 w 256"/>
                    <a:gd name="T7" fmla="*/ 55 h 274"/>
                    <a:gd name="T8" fmla="*/ 256 w 256"/>
                    <a:gd name="T9" fmla="*/ 73 h 274"/>
                    <a:gd name="T10" fmla="*/ 201 w 256"/>
                    <a:gd name="T11" fmla="*/ 165 h 274"/>
                    <a:gd name="T12" fmla="*/ 146 w 256"/>
                    <a:gd name="T13" fmla="*/ 183 h 274"/>
                    <a:gd name="T14" fmla="*/ 110 w 256"/>
                    <a:gd name="T15" fmla="*/ 274 h 274"/>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74"/>
                    <a:gd name="T26" fmla="*/ 256 w 25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74">
                      <a:moveTo>
                        <a:pt x="0" y="0"/>
                      </a:moveTo>
                      <a:cubicBezTo>
                        <a:pt x="18" y="6"/>
                        <a:pt x="38" y="9"/>
                        <a:pt x="55" y="18"/>
                      </a:cubicBezTo>
                      <a:cubicBezTo>
                        <a:pt x="67" y="24"/>
                        <a:pt x="78" y="33"/>
                        <a:pt x="91" y="37"/>
                      </a:cubicBezTo>
                      <a:cubicBezTo>
                        <a:pt x="115" y="45"/>
                        <a:pt x="164" y="55"/>
                        <a:pt x="164" y="55"/>
                      </a:cubicBezTo>
                      <a:cubicBezTo>
                        <a:pt x="197" y="87"/>
                        <a:pt x="210" y="82"/>
                        <a:pt x="256" y="73"/>
                      </a:cubicBezTo>
                      <a:cubicBezTo>
                        <a:pt x="249" y="111"/>
                        <a:pt x="250" y="149"/>
                        <a:pt x="201" y="165"/>
                      </a:cubicBezTo>
                      <a:cubicBezTo>
                        <a:pt x="183" y="171"/>
                        <a:pt x="146" y="183"/>
                        <a:pt x="146" y="183"/>
                      </a:cubicBezTo>
                      <a:cubicBezTo>
                        <a:pt x="128" y="211"/>
                        <a:pt x="110" y="239"/>
                        <a:pt x="110" y="274"/>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24" name="Freeform 18"/>
                <p:cNvSpPr>
                  <a:spLocks noChangeArrowheads="1"/>
                </p:cNvSpPr>
                <p:nvPr/>
              </p:nvSpPr>
              <p:spPr bwMode="auto">
                <a:xfrm>
                  <a:off x="1179" y="2341"/>
                  <a:ext cx="101" cy="310"/>
                </a:xfrm>
                <a:custGeom>
                  <a:avLst/>
                  <a:gdLst>
                    <a:gd name="T0" fmla="*/ 0 w 101"/>
                    <a:gd name="T1" fmla="*/ 0 h 310"/>
                    <a:gd name="T2" fmla="*/ 101 w 101"/>
                    <a:gd name="T3" fmla="*/ 64 h 310"/>
                    <a:gd name="T4" fmla="*/ 28 w 101"/>
                    <a:gd name="T5" fmla="*/ 283 h 310"/>
                    <a:gd name="T6" fmla="*/ 19 w 101"/>
                    <a:gd name="T7" fmla="*/ 310 h 310"/>
                    <a:gd name="T8" fmla="*/ 0 60000 65536"/>
                    <a:gd name="T9" fmla="*/ 0 60000 65536"/>
                    <a:gd name="T10" fmla="*/ 0 60000 65536"/>
                    <a:gd name="T11" fmla="*/ 0 60000 65536"/>
                    <a:gd name="T12" fmla="*/ 0 w 101"/>
                    <a:gd name="T13" fmla="*/ 0 h 310"/>
                    <a:gd name="T14" fmla="*/ 101 w 101"/>
                    <a:gd name="T15" fmla="*/ 310 h 310"/>
                  </a:gdLst>
                  <a:ahLst/>
                  <a:cxnLst>
                    <a:cxn ang="T8">
                      <a:pos x="T0" y="T1"/>
                    </a:cxn>
                    <a:cxn ang="T9">
                      <a:pos x="T2" y="T3"/>
                    </a:cxn>
                    <a:cxn ang="T10">
                      <a:pos x="T4" y="T5"/>
                    </a:cxn>
                    <a:cxn ang="T11">
                      <a:pos x="T6" y="T7"/>
                    </a:cxn>
                  </a:cxnLst>
                  <a:rect l="T12" t="T13" r="T14" b="T15"/>
                  <a:pathLst>
                    <a:path w="101" h="310">
                      <a:moveTo>
                        <a:pt x="0" y="0"/>
                      </a:moveTo>
                      <a:cubicBezTo>
                        <a:pt x="18" y="65"/>
                        <a:pt x="33" y="53"/>
                        <a:pt x="101" y="64"/>
                      </a:cubicBezTo>
                      <a:cubicBezTo>
                        <a:pt x="93" y="158"/>
                        <a:pt x="94" y="217"/>
                        <a:pt x="28" y="283"/>
                      </a:cubicBezTo>
                      <a:cubicBezTo>
                        <a:pt x="25" y="292"/>
                        <a:pt x="19" y="310"/>
                        <a:pt x="19" y="310"/>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grpSp>
          <p:grpSp>
            <p:nvGrpSpPr>
              <p:cNvPr id="11" name="组合 27716"/>
              <p:cNvGrpSpPr>
                <a:grpSpLocks/>
              </p:cNvGrpSpPr>
              <p:nvPr/>
            </p:nvGrpSpPr>
            <p:grpSpPr bwMode="auto">
              <a:xfrm>
                <a:off x="3244" y="2585"/>
                <a:ext cx="1904" cy="1386"/>
                <a:chOff x="3244" y="2585"/>
                <a:chExt cx="1904" cy="1386"/>
              </a:xfrm>
            </p:grpSpPr>
            <p:sp>
              <p:nvSpPr>
                <p:cNvPr id="7185" name="Freeform 68"/>
                <p:cNvSpPr>
                  <a:spLocks noChangeArrowheads="1"/>
                </p:cNvSpPr>
                <p:nvPr/>
              </p:nvSpPr>
              <p:spPr bwMode="auto">
                <a:xfrm rot="13039312">
                  <a:off x="3244" y="2677"/>
                  <a:ext cx="350" cy="919"/>
                </a:xfrm>
                <a:custGeom>
                  <a:avLst/>
                  <a:gdLst>
                    <a:gd name="T0" fmla="*/ 318 w 371"/>
                    <a:gd name="T1" fmla="*/ 907 h 907"/>
                    <a:gd name="T2" fmla="*/ 318 w 371"/>
                    <a:gd name="T3" fmla="*/ 544 h 907"/>
                    <a:gd name="T4" fmla="*/ 0 w 371"/>
                    <a:gd name="T5" fmla="*/ 0 h 907"/>
                    <a:gd name="T6" fmla="*/ 0 60000 65536"/>
                    <a:gd name="T7" fmla="*/ 0 60000 65536"/>
                    <a:gd name="T8" fmla="*/ 0 60000 65536"/>
                    <a:gd name="T9" fmla="*/ 0 w 371"/>
                    <a:gd name="T10" fmla="*/ 0 h 907"/>
                    <a:gd name="T11" fmla="*/ 371 w 371"/>
                    <a:gd name="T12" fmla="*/ 907 h 907"/>
                  </a:gdLst>
                  <a:ahLst/>
                  <a:cxnLst>
                    <a:cxn ang="T6">
                      <a:pos x="T0" y="T1"/>
                    </a:cxn>
                    <a:cxn ang="T7">
                      <a:pos x="T2" y="T3"/>
                    </a:cxn>
                    <a:cxn ang="T8">
                      <a:pos x="T4" y="T5"/>
                    </a:cxn>
                  </a:cxnLst>
                  <a:rect l="T9" t="T10" r="T11" b="T12"/>
                  <a:pathLst>
                    <a:path w="371" h="907">
                      <a:moveTo>
                        <a:pt x="318" y="907"/>
                      </a:moveTo>
                      <a:cubicBezTo>
                        <a:pt x="344" y="801"/>
                        <a:pt x="371" y="695"/>
                        <a:pt x="318" y="544"/>
                      </a:cubicBezTo>
                      <a:cubicBezTo>
                        <a:pt x="265" y="393"/>
                        <a:pt x="53" y="91"/>
                        <a:pt x="0" y="0"/>
                      </a:cubicBezTo>
                    </a:path>
                  </a:pathLst>
                </a:custGeom>
                <a:noFill/>
                <a:ln w="57150">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86" name="Line 69"/>
                <p:cNvSpPr>
                  <a:spLocks noChangeShapeType="1"/>
                </p:cNvSpPr>
                <p:nvPr/>
              </p:nvSpPr>
              <p:spPr bwMode="auto">
                <a:xfrm>
                  <a:off x="3325" y="2595"/>
                  <a:ext cx="1" cy="1049"/>
                </a:xfrm>
                <a:prstGeom prst="line">
                  <a:avLst/>
                </a:prstGeom>
                <a:noFill/>
                <a:ln w="28575">
                  <a:solidFill>
                    <a:schemeClr val="tx1"/>
                  </a:solidFill>
                  <a:prstDash val="dash"/>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87" name="Line 70"/>
                <p:cNvSpPr>
                  <a:spLocks noChangeShapeType="1"/>
                </p:cNvSpPr>
                <p:nvPr/>
              </p:nvSpPr>
              <p:spPr bwMode="auto">
                <a:xfrm>
                  <a:off x="3503" y="2685"/>
                  <a:ext cx="262" cy="0"/>
                </a:xfrm>
                <a:prstGeom prst="line">
                  <a:avLst/>
                </a:prstGeom>
                <a:noFill/>
                <a:ln w="19050">
                  <a:solidFill>
                    <a:schemeClr val="tx1"/>
                  </a:solidFill>
                  <a:round/>
                  <a:headEnd type="oval" w="sm" len="sm"/>
                  <a:tailEnd type="triangle" w="med" len="lg"/>
                </a:ln>
              </p:spPr>
              <p:txBody>
                <a:bodyPr/>
                <a:lstStyle/>
                <a:p>
                  <a:endParaRPr lang="zh-CN" altLang="en-US" sz="2600">
                    <a:latin typeface="微软雅黑" pitchFamily="34" charset="-122"/>
                    <a:ea typeface="微软雅黑" pitchFamily="34" charset="-122"/>
                  </a:endParaRPr>
                </a:p>
              </p:txBody>
            </p:sp>
            <p:grpSp>
              <p:nvGrpSpPr>
                <p:cNvPr id="12" name="Group 71"/>
                <p:cNvGrpSpPr>
                  <a:grpSpLocks/>
                </p:cNvGrpSpPr>
                <p:nvPr/>
              </p:nvGrpSpPr>
              <p:grpSpPr bwMode="auto">
                <a:xfrm>
                  <a:off x="4273" y="3635"/>
                  <a:ext cx="875" cy="336"/>
                  <a:chOff x="612" y="2341"/>
                  <a:chExt cx="907" cy="363"/>
                </a:xfrm>
              </p:grpSpPr>
              <p:sp>
                <p:nvSpPr>
                  <p:cNvPr id="7193" name="Rectangle 72"/>
                  <p:cNvSpPr>
                    <a:spLocks noChangeArrowheads="1"/>
                  </p:cNvSpPr>
                  <p:nvPr/>
                </p:nvSpPr>
                <p:spPr bwMode="auto">
                  <a:xfrm>
                    <a:off x="884" y="2341"/>
                    <a:ext cx="408" cy="318"/>
                  </a:xfrm>
                  <a:prstGeom prst="rect">
                    <a:avLst/>
                  </a:prstGeom>
                  <a:solidFill>
                    <a:schemeClr val="accent1"/>
                  </a:solidFill>
                  <a:ln w="9525">
                    <a:solidFill>
                      <a:schemeClr val="tx1"/>
                    </a:solidFill>
                    <a:miter lim="800000"/>
                    <a:headEnd type="none" w="sm" len="sm"/>
                    <a:tailEnd type="none" w="sm" len="sm"/>
                  </a:ln>
                </p:spPr>
                <p:txBody>
                  <a:bodyPr wrap="none" anchor="ctr"/>
                  <a:lstStyle/>
                  <a:p>
                    <a:endParaRPr lang="zh-CN" altLang="en-US" sz="2600">
                      <a:latin typeface="微软雅黑" pitchFamily="34" charset="-122"/>
                      <a:ea typeface="微软雅黑" pitchFamily="34" charset="-122"/>
                    </a:endParaRPr>
                  </a:p>
                </p:txBody>
              </p:sp>
              <p:sp>
                <p:nvSpPr>
                  <p:cNvPr id="7194" name="Line 73"/>
                  <p:cNvSpPr>
                    <a:spLocks noChangeShapeType="1"/>
                  </p:cNvSpPr>
                  <p:nvPr/>
                </p:nvSpPr>
                <p:spPr bwMode="auto">
                  <a:xfrm>
                    <a:off x="612" y="2659"/>
                    <a:ext cx="907" cy="0"/>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5" name="Line 74"/>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6" name="Line 75"/>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7" name="Line 76"/>
                  <p:cNvSpPr>
                    <a:spLocks noChangeShapeType="1"/>
                  </p:cNvSpPr>
                  <p:nvPr/>
                </p:nvSpPr>
                <p:spPr bwMode="auto">
                  <a:xfrm flipH="1">
                    <a:off x="657"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8" name="Line 77"/>
                  <p:cNvSpPr>
                    <a:spLocks noChangeShapeType="1"/>
                  </p:cNvSpPr>
                  <p:nvPr/>
                </p:nvSpPr>
                <p:spPr bwMode="auto">
                  <a:xfrm flipH="1">
                    <a:off x="748"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9" name="Line 78"/>
                  <p:cNvSpPr>
                    <a:spLocks noChangeShapeType="1"/>
                  </p:cNvSpPr>
                  <p:nvPr/>
                </p:nvSpPr>
                <p:spPr bwMode="auto">
                  <a:xfrm flipH="1">
                    <a:off x="839"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0" name="Line 79"/>
                  <p:cNvSpPr>
                    <a:spLocks noChangeShapeType="1"/>
                  </p:cNvSpPr>
                  <p:nvPr/>
                </p:nvSpPr>
                <p:spPr bwMode="auto">
                  <a:xfrm flipH="1">
                    <a:off x="93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1" name="Line 80"/>
                  <p:cNvSpPr>
                    <a:spLocks noChangeShapeType="1"/>
                  </p:cNvSpPr>
                  <p:nvPr/>
                </p:nvSpPr>
                <p:spPr bwMode="auto">
                  <a:xfrm flipH="1">
                    <a:off x="1020"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2" name="Line 81"/>
                  <p:cNvSpPr>
                    <a:spLocks noChangeShapeType="1"/>
                  </p:cNvSpPr>
                  <p:nvPr/>
                </p:nvSpPr>
                <p:spPr bwMode="auto">
                  <a:xfrm flipH="1">
                    <a:off x="111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3" name="Line 82"/>
                  <p:cNvSpPr>
                    <a:spLocks noChangeShapeType="1"/>
                  </p:cNvSpPr>
                  <p:nvPr/>
                </p:nvSpPr>
                <p:spPr bwMode="auto">
                  <a:xfrm flipH="1">
                    <a:off x="1201"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4" name="Line 83"/>
                  <p:cNvSpPr>
                    <a:spLocks noChangeShapeType="1"/>
                  </p:cNvSpPr>
                  <p:nvPr/>
                </p:nvSpPr>
                <p:spPr bwMode="auto">
                  <a:xfrm flipH="1">
                    <a:off x="1292"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5" name="Line 84"/>
                  <p:cNvSpPr>
                    <a:spLocks noChangeShapeType="1"/>
                  </p:cNvSpPr>
                  <p:nvPr/>
                </p:nvSpPr>
                <p:spPr bwMode="auto">
                  <a:xfrm flipH="1">
                    <a:off x="1383" y="2659"/>
                    <a:ext cx="91" cy="45"/>
                  </a:xfrm>
                  <a:prstGeom prst="line">
                    <a:avLst/>
                  </a:pr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6" name="Freeform 85"/>
                  <p:cNvSpPr>
                    <a:spLocks noChangeArrowheads="1"/>
                  </p:cNvSpPr>
                  <p:nvPr/>
                </p:nvSpPr>
                <p:spPr bwMode="auto">
                  <a:xfrm>
                    <a:off x="878" y="2423"/>
                    <a:ext cx="164" cy="183"/>
                  </a:xfrm>
                  <a:custGeom>
                    <a:avLst/>
                    <a:gdLst>
                      <a:gd name="T0" fmla="*/ 9 w 164"/>
                      <a:gd name="T1" fmla="*/ 18 h 183"/>
                      <a:gd name="T2" fmla="*/ 155 w 164"/>
                      <a:gd name="T3" fmla="*/ 55 h 183"/>
                      <a:gd name="T4" fmla="*/ 109 w 164"/>
                      <a:gd name="T5" fmla="*/ 100 h 183"/>
                      <a:gd name="T6" fmla="*/ 55 w 164"/>
                      <a:gd name="T7" fmla="*/ 119 h 183"/>
                      <a:gd name="T8" fmla="*/ 18 w 164"/>
                      <a:gd name="T9" fmla="*/ 164 h 183"/>
                      <a:gd name="T10" fmla="*/ 0 w 164"/>
                      <a:gd name="T11" fmla="*/ 183 h 183"/>
                      <a:gd name="T12" fmla="*/ 0 60000 65536"/>
                      <a:gd name="T13" fmla="*/ 0 60000 65536"/>
                      <a:gd name="T14" fmla="*/ 0 60000 65536"/>
                      <a:gd name="T15" fmla="*/ 0 60000 65536"/>
                      <a:gd name="T16" fmla="*/ 0 60000 65536"/>
                      <a:gd name="T17" fmla="*/ 0 60000 65536"/>
                      <a:gd name="T18" fmla="*/ 0 w 164"/>
                      <a:gd name="T19" fmla="*/ 0 h 183"/>
                      <a:gd name="T20" fmla="*/ 164 w 164"/>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64" h="183">
                        <a:moveTo>
                          <a:pt x="9" y="18"/>
                        </a:moveTo>
                        <a:cubicBezTo>
                          <a:pt x="75" y="22"/>
                          <a:pt x="164" y="0"/>
                          <a:pt x="155" y="55"/>
                        </a:cubicBezTo>
                        <a:cubicBezTo>
                          <a:pt x="152" y="75"/>
                          <a:pt x="125" y="93"/>
                          <a:pt x="109" y="100"/>
                        </a:cubicBezTo>
                        <a:cubicBezTo>
                          <a:pt x="92" y="108"/>
                          <a:pt x="55" y="119"/>
                          <a:pt x="55" y="119"/>
                        </a:cubicBezTo>
                        <a:cubicBezTo>
                          <a:pt x="16" y="156"/>
                          <a:pt x="56" y="115"/>
                          <a:pt x="18" y="164"/>
                        </a:cubicBezTo>
                        <a:cubicBezTo>
                          <a:pt x="13" y="171"/>
                          <a:pt x="0" y="183"/>
                          <a:pt x="0" y="183"/>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7" name="Freeform 86"/>
                  <p:cNvSpPr>
                    <a:spLocks noChangeArrowheads="1"/>
                  </p:cNvSpPr>
                  <p:nvPr/>
                </p:nvSpPr>
                <p:spPr bwMode="auto">
                  <a:xfrm>
                    <a:off x="951" y="2377"/>
                    <a:ext cx="256" cy="274"/>
                  </a:xfrm>
                  <a:custGeom>
                    <a:avLst/>
                    <a:gdLst>
                      <a:gd name="T0" fmla="*/ 0 w 256"/>
                      <a:gd name="T1" fmla="*/ 0 h 274"/>
                      <a:gd name="T2" fmla="*/ 55 w 256"/>
                      <a:gd name="T3" fmla="*/ 18 h 274"/>
                      <a:gd name="T4" fmla="*/ 91 w 256"/>
                      <a:gd name="T5" fmla="*/ 37 h 274"/>
                      <a:gd name="T6" fmla="*/ 164 w 256"/>
                      <a:gd name="T7" fmla="*/ 55 h 274"/>
                      <a:gd name="T8" fmla="*/ 256 w 256"/>
                      <a:gd name="T9" fmla="*/ 73 h 274"/>
                      <a:gd name="T10" fmla="*/ 201 w 256"/>
                      <a:gd name="T11" fmla="*/ 165 h 274"/>
                      <a:gd name="T12" fmla="*/ 146 w 256"/>
                      <a:gd name="T13" fmla="*/ 183 h 274"/>
                      <a:gd name="T14" fmla="*/ 110 w 256"/>
                      <a:gd name="T15" fmla="*/ 274 h 274"/>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274"/>
                      <a:gd name="T26" fmla="*/ 256 w 256"/>
                      <a:gd name="T27" fmla="*/ 274 h 2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274">
                        <a:moveTo>
                          <a:pt x="0" y="0"/>
                        </a:moveTo>
                        <a:cubicBezTo>
                          <a:pt x="18" y="6"/>
                          <a:pt x="38" y="9"/>
                          <a:pt x="55" y="18"/>
                        </a:cubicBezTo>
                        <a:cubicBezTo>
                          <a:pt x="67" y="24"/>
                          <a:pt x="78" y="33"/>
                          <a:pt x="91" y="37"/>
                        </a:cubicBezTo>
                        <a:cubicBezTo>
                          <a:pt x="115" y="45"/>
                          <a:pt x="164" y="55"/>
                          <a:pt x="164" y="55"/>
                        </a:cubicBezTo>
                        <a:cubicBezTo>
                          <a:pt x="197" y="87"/>
                          <a:pt x="210" y="82"/>
                          <a:pt x="256" y="73"/>
                        </a:cubicBezTo>
                        <a:cubicBezTo>
                          <a:pt x="249" y="111"/>
                          <a:pt x="250" y="149"/>
                          <a:pt x="201" y="165"/>
                        </a:cubicBezTo>
                        <a:cubicBezTo>
                          <a:pt x="183" y="171"/>
                          <a:pt x="146" y="183"/>
                          <a:pt x="146" y="183"/>
                        </a:cubicBezTo>
                        <a:cubicBezTo>
                          <a:pt x="128" y="211"/>
                          <a:pt x="110" y="239"/>
                          <a:pt x="110" y="274"/>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208" name="Freeform 87"/>
                  <p:cNvSpPr>
                    <a:spLocks noChangeArrowheads="1"/>
                  </p:cNvSpPr>
                  <p:nvPr/>
                </p:nvSpPr>
                <p:spPr bwMode="auto">
                  <a:xfrm>
                    <a:off x="1179" y="2341"/>
                    <a:ext cx="101" cy="310"/>
                  </a:xfrm>
                  <a:custGeom>
                    <a:avLst/>
                    <a:gdLst>
                      <a:gd name="T0" fmla="*/ 0 w 101"/>
                      <a:gd name="T1" fmla="*/ 0 h 310"/>
                      <a:gd name="T2" fmla="*/ 101 w 101"/>
                      <a:gd name="T3" fmla="*/ 64 h 310"/>
                      <a:gd name="T4" fmla="*/ 28 w 101"/>
                      <a:gd name="T5" fmla="*/ 283 h 310"/>
                      <a:gd name="T6" fmla="*/ 19 w 101"/>
                      <a:gd name="T7" fmla="*/ 310 h 310"/>
                      <a:gd name="T8" fmla="*/ 0 60000 65536"/>
                      <a:gd name="T9" fmla="*/ 0 60000 65536"/>
                      <a:gd name="T10" fmla="*/ 0 60000 65536"/>
                      <a:gd name="T11" fmla="*/ 0 60000 65536"/>
                      <a:gd name="T12" fmla="*/ 0 w 101"/>
                      <a:gd name="T13" fmla="*/ 0 h 310"/>
                      <a:gd name="T14" fmla="*/ 101 w 101"/>
                      <a:gd name="T15" fmla="*/ 310 h 310"/>
                    </a:gdLst>
                    <a:ahLst/>
                    <a:cxnLst>
                      <a:cxn ang="T8">
                        <a:pos x="T0" y="T1"/>
                      </a:cxn>
                      <a:cxn ang="T9">
                        <a:pos x="T2" y="T3"/>
                      </a:cxn>
                      <a:cxn ang="T10">
                        <a:pos x="T4" y="T5"/>
                      </a:cxn>
                      <a:cxn ang="T11">
                        <a:pos x="T6" y="T7"/>
                      </a:cxn>
                    </a:cxnLst>
                    <a:rect l="T12" t="T13" r="T14" b="T15"/>
                    <a:pathLst>
                      <a:path w="101" h="310">
                        <a:moveTo>
                          <a:pt x="0" y="0"/>
                        </a:moveTo>
                        <a:cubicBezTo>
                          <a:pt x="18" y="65"/>
                          <a:pt x="33" y="53"/>
                          <a:pt x="101" y="64"/>
                        </a:cubicBezTo>
                        <a:cubicBezTo>
                          <a:pt x="93" y="158"/>
                          <a:pt x="94" y="217"/>
                          <a:pt x="28" y="283"/>
                        </a:cubicBezTo>
                        <a:cubicBezTo>
                          <a:pt x="25" y="292"/>
                          <a:pt x="19" y="310"/>
                          <a:pt x="19" y="310"/>
                        </a:cubicBezTo>
                      </a:path>
                    </a:pathLst>
                  </a:custGeom>
                  <a:noFill/>
                  <a:ln w="9525">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grpSp>
            <p:sp>
              <p:nvSpPr>
                <p:cNvPr id="7189" name="Line 88"/>
                <p:cNvSpPr>
                  <a:spLocks noChangeShapeType="1"/>
                </p:cNvSpPr>
                <p:nvPr/>
              </p:nvSpPr>
              <p:spPr bwMode="auto">
                <a:xfrm>
                  <a:off x="4723" y="2585"/>
                  <a:ext cx="0" cy="1049"/>
                </a:xfrm>
                <a:prstGeom prst="line">
                  <a:avLst/>
                </a:prstGeom>
                <a:noFill/>
                <a:ln w="28575">
                  <a:solidFill>
                    <a:schemeClr val="tx1"/>
                  </a:solidFill>
                  <a:prstDash val="dash"/>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0" name="Freeform 89"/>
                <p:cNvSpPr>
                  <a:spLocks noChangeArrowheads="1"/>
                </p:cNvSpPr>
                <p:nvPr/>
              </p:nvSpPr>
              <p:spPr bwMode="auto">
                <a:xfrm>
                  <a:off x="4553" y="2670"/>
                  <a:ext cx="186" cy="965"/>
                </a:xfrm>
                <a:custGeom>
                  <a:avLst/>
                  <a:gdLst>
                    <a:gd name="T0" fmla="*/ 181 w 211"/>
                    <a:gd name="T1" fmla="*/ 771 h 771"/>
                    <a:gd name="T2" fmla="*/ 181 w 211"/>
                    <a:gd name="T3" fmla="*/ 317 h 771"/>
                    <a:gd name="T4" fmla="*/ 0 w 211"/>
                    <a:gd name="T5" fmla="*/ 0 h 771"/>
                    <a:gd name="T6" fmla="*/ 0 60000 65536"/>
                    <a:gd name="T7" fmla="*/ 0 60000 65536"/>
                    <a:gd name="T8" fmla="*/ 0 60000 65536"/>
                    <a:gd name="T9" fmla="*/ 0 w 211"/>
                    <a:gd name="T10" fmla="*/ 0 h 771"/>
                    <a:gd name="T11" fmla="*/ 211 w 211"/>
                    <a:gd name="T12" fmla="*/ 771 h 771"/>
                  </a:gdLst>
                  <a:ahLst/>
                  <a:cxnLst>
                    <a:cxn ang="T6">
                      <a:pos x="T0" y="T1"/>
                    </a:cxn>
                    <a:cxn ang="T7">
                      <a:pos x="T2" y="T3"/>
                    </a:cxn>
                    <a:cxn ang="T8">
                      <a:pos x="T4" y="T5"/>
                    </a:cxn>
                  </a:cxnLst>
                  <a:rect l="T9" t="T10" r="T11" b="T12"/>
                  <a:pathLst>
                    <a:path w="211" h="771">
                      <a:moveTo>
                        <a:pt x="181" y="771"/>
                      </a:moveTo>
                      <a:cubicBezTo>
                        <a:pt x="196" y="608"/>
                        <a:pt x="211" y="445"/>
                        <a:pt x="181" y="317"/>
                      </a:cubicBezTo>
                      <a:cubicBezTo>
                        <a:pt x="151" y="189"/>
                        <a:pt x="30" y="53"/>
                        <a:pt x="0" y="0"/>
                      </a:cubicBezTo>
                    </a:path>
                  </a:pathLst>
                </a:custGeom>
                <a:noFill/>
                <a:ln w="57150">
                  <a:solidFill>
                    <a:schemeClr val="tx1"/>
                  </a:solidFill>
                  <a:round/>
                  <a:headEnd type="none" w="sm" len="sm"/>
                  <a:tailEnd type="none" w="sm" len="sm"/>
                </a:ln>
              </p:spPr>
              <p:txBody>
                <a:bodyPr/>
                <a:lstStyle/>
                <a:p>
                  <a:endParaRPr lang="zh-CN" altLang="en-US" sz="2600">
                    <a:latin typeface="微软雅黑" pitchFamily="34" charset="-122"/>
                    <a:ea typeface="微软雅黑" pitchFamily="34" charset="-122"/>
                  </a:endParaRPr>
                </a:p>
              </p:txBody>
            </p:sp>
            <p:sp>
              <p:nvSpPr>
                <p:cNvPr id="7191" name="Line 90"/>
                <p:cNvSpPr>
                  <a:spLocks noChangeShapeType="1"/>
                </p:cNvSpPr>
                <p:nvPr/>
              </p:nvSpPr>
              <p:spPr bwMode="auto">
                <a:xfrm flipH="1">
                  <a:off x="4404" y="2925"/>
                  <a:ext cx="262" cy="0"/>
                </a:xfrm>
                <a:prstGeom prst="line">
                  <a:avLst/>
                </a:prstGeom>
                <a:noFill/>
                <a:ln w="19050">
                  <a:solidFill>
                    <a:schemeClr val="tx1"/>
                  </a:solidFill>
                  <a:round/>
                  <a:headEnd type="oval" w="sm" len="sm"/>
                  <a:tailEnd type="triangle" w="med" len="lg"/>
                </a:ln>
              </p:spPr>
              <p:txBody>
                <a:bodyPr/>
                <a:lstStyle/>
                <a:p>
                  <a:endParaRPr lang="zh-CN" altLang="en-US" sz="2600">
                    <a:latin typeface="微软雅黑" pitchFamily="34" charset="-122"/>
                    <a:ea typeface="微软雅黑" pitchFamily="34" charset="-122"/>
                  </a:endParaRPr>
                </a:p>
              </p:txBody>
            </p:sp>
            <p:sp>
              <p:nvSpPr>
                <p:cNvPr id="7192" name="Text Box 91"/>
                <p:cNvSpPr txBox="1">
                  <a:spLocks noChangeArrowheads="1"/>
                </p:cNvSpPr>
                <p:nvPr/>
              </p:nvSpPr>
              <p:spPr bwMode="auto">
                <a:xfrm>
                  <a:off x="4048" y="2715"/>
                  <a:ext cx="438" cy="328"/>
                </a:xfrm>
                <a:prstGeom prst="rect">
                  <a:avLst/>
                </a:prstGeom>
                <a:noFill/>
                <a:ln w="9525">
                  <a:noFill/>
                  <a:miter lim="800000"/>
                  <a:headEnd/>
                  <a:tailEnd/>
                </a:ln>
              </p:spPr>
              <p:txBody>
                <a:bodyPr>
                  <a:spAutoFit/>
                </a:bodyPr>
                <a:lstStyle/>
                <a:p>
                  <a:pPr>
                    <a:spcBef>
                      <a:spcPct val="50000"/>
                    </a:spcBef>
                  </a:pPr>
                  <a:r>
                    <a:rPr lang="en-US" altLang="zh-CN" sz="2600" i="1">
                      <a:latin typeface="微软雅黑" pitchFamily="34" charset="-122"/>
                      <a:ea typeface="微软雅黑" pitchFamily="34" charset="-122"/>
                    </a:rPr>
                    <a:t>F</a:t>
                  </a:r>
                  <a:r>
                    <a:rPr lang="en-US" altLang="zh-CN" sz="2600" baseline="-25000">
                      <a:latin typeface="微软雅黑" pitchFamily="34" charset="-122"/>
                      <a:ea typeface="微软雅黑" pitchFamily="34" charset="-122"/>
                    </a:rPr>
                    <a:t>4</a:t>
                  </a:r>
                </a:p>
              </p:txBody>
            </p:sp>
          </p:grpSp>
        </p:grpSp>
      </p:grpSp>
      <p:sp>
        <p:nvSpPr>
          <p:cNvPr id="7172" name="Text Box 92"/>
          <p:cNvSpPr txBox="1">
            <a:spLocks noChangeArrowheads="1"/>
          </p:cNvSpPr>
          <p:nvPr/>
        </p:nvSpPr>
        <p:spPr bwMode="auto">
          <a:xfrm>
            <a:off x="1209915" y="6365557"/>
            <a:ext cx="10081683" cy="492443"/>
          </a:xfrm>
          <a:prstGeom prst="rect">
            <a:avLst/>
          </a:prstGeom>
          <a:noFill/>
          <a:ln w="9525">
            <a:noFill/>
            <a:miter lim="800000"/>
            <a:headEnd/>
            <a:tailEnd/>
          </a:ln>
        </p:spPr>
        <p:txBody>
          <a:bodyPr>
            <a:spAutoFit/>
          </a:bodyPr>
          <a:lstStyle/>
          <a:p>
            <a:pPr>
              <a:spcBef>
                <a:spcPct val="50000"/>
              </a:spcBef>
            </a:pPr>
            <a:r>
              <a:rPr lang="en-US" altLang="zh-CN" sz="2600" dirty="0">
                <a:latin typeface="微软雅黑" pitchFamily="34" charset="-122"/>
                <a:ea typeface="微软雅黑" pitchFamily="34" charset="-122"/>
              </a:rPr>
              <a:t>           A</a:t>
            </a:r>
            <a:r>
              <a:rPr lang="zh-CN" altLang="en-US" sz="2600" dirty="0">
                <a:latin typeface="微软雅黑" pitchFamily="34" charset="-122"/>
                <a:ea typeface="微软雅黑" pitchFamily="34" charset="-122"/>
              </a:rPr>
              <a:t>                         </a:t>
            </a:r>
            <a:r>
              <a:rPr lang="en-US" altLang="zh-CN" sz="2600" dirty="0">
                <a:latin typeface="微软雅黑" pitchFamily="34" charset="-122"/>
                <a:ea typeface="微软雅黑" pitchFamily="34" charset="-122"/>
              </a:rPr>
              <a:t>B</a:t>
            </a:r>
            <a:r>
              <a:rPr lang="zh-CN" altLang="en-US" sz="2600" dirty="0">
                <a:latin typeface="微软雅黑" pitchFamily="34" charset="-122"/>
                <a:ea typeface="微软雅黑" pitchFamily="34" charset="-122"/>
              </a:rPr>
              <a:t>                      </a:t>
            </a:r>
            <a:r>
              <a:rPr lang="en-US" altLang="zh-CN" sz="2600" dirty="0">
                <a:latin typeface="微软雅黑" pitchFamily="34" charset="-122"/>
                <a:ea typeface="微软雅黑" pitchFamily="34" charset="-122"/>
              </a:rPr>
              <a:t>C</a:t>
            </a:r>
            <a:r>
              <a:rPr lang="zh-CN" altLang="en-US" sz="2600" dirty="0">
                <a:latin typeface="微软雅黑" pitchFamily="34" charset="-122"/>
                <a:ea typeface="微软雅黑" pitchFamily="34" charset="-122"/>
              </a:rPr>
              <a:t>                          </a:t>
            </a:r>
            <a:r>
              <a:rPr lang="en-US" altLang="zh-CN" sz="2600" dirty="0">
                <a:latin typeface="微软雅黑" pitchFamily="34" charset="-122"/>
                <a:ea typeface="微软雅黑" pitchFamily="34" charset="-122"/>
              </a:rPr>
              <a:t>D </a:t>
            </a:r>
            <a:endParaRPr lang="zh-CN" altLang="en-US" sz="2600" dirty="0">
              <a:latin typeface="微软雅黑" pitchFamily="34" charset="-122"/>
              <a:ea typeface="微软雅黑" pitchFamily="34" charset="-122"/>
            </a:endParaRPr>
          </a:p>
        </p:txBody>
      </p:sp>
      <p:sp>
        <p:nvSpPr>
          <p:cNvPr id="98" name="TextBox 97"/>
          <p:cNvSpPr txBox="1">
            <a:spLocks noChangeArrowheads="1"/>
          </p:cNvSpPr>
          <p:nvPr/>
        </p:nvSpPr>
        <p:spPr bwMode="auto">
          <a:xfrm>
            <a:off x="9318731" y="2326274"/>
            <a:ext cx="41069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B</a:t>
            </a:r>
          </a:p>
        </p:txBody>
      </p:sp>
      <p:sp>
        <p:nvSpPr>
          <p:cNvPr id="99" name="TextBox 98"/>
          <p:cNvSpPr txBox="1">
            <a:spLocks noChangeArrowheads="1"/>
          </p:cNvSpPr>
          <p:nvPr/>
        </p:nvSpPr>
        <p:spPr bwMode="auto">
          <a:xfrm>
            <a:off x="10182827" y="2326274"/>
            <a:ext cx="45878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D</a:t>
            </a:r>
          </a:p>
        </p:txBody>
      </p:sp>
      <p:sp>
        <p:nvSpPr>
          <p:cNvPr id="100" name="TextBox 99"/>
          <p:cNvSpPr txBox="1">
            <a:spLocks noChangeArrowheads="1"/>
          </p:cNvSpPr>
          <p:nvPr/>
        </p:nvSpPr>
        <p:spPr bwMode="auto">
          <a:xfrm>
            <a:off x="7662547" y="2902338"/>
            <a:ext cx="43794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A</a:t>
            </a:r>
          </a:p>
        </p:txBody>
      </p:sp>
      <p:sp>
        <p:nvSpPr>
          <p:cNvPr id="101" name="TextBox 100"/>
          <p:cNvSpPr txBox="1">
            <a:spLocks noChangeArrowheads="1"/>
          </p:cNvSpPr>
          <p:nvPr/>
        </p:nvSpPr>
        <p:spPr bwMode="auto">
          <a:xfrm>
            <a:off x="8670659" y="2902338"/>
            <a:ext cx="41069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B</a:t>
            </a:r>
            <a:endParaRPr lang="zh-CN" altLang="en-US" sz="2800" dirty="0">
              <a:solidFill>
                <a:srgbClr val="FF0000"/>
              </a:solidFill>
              <a:latin typeface="微软雅黑" pitchFamily="34" charset="-122"/>
              <a:ea typeface="微软雅黑" pitchFamily="34" charset="-122"/>
            </a:endParaRPr>
          </a:p>
        </p:txBody>
      </p:sp>
      <p:sp>
        <p:nvSpPr>
          <p:cNvPr id="102" name="TextBox 101"/>
          <p:cNvSpPr txBox="1">
            <a:spLocks noChangeArrowheads="1"/>
          </p:cNvSpPr>
          <p:nvPr/>
        </p:nvSpPr>
        <p:spPr bwMode="auto">
          <a:xfrm>
            <a:off x="6680474" y="3591728"/>
            <a:ext cx="41069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B</a:t>
            </a:r>
          </a:p>
        </p:txBody>
      </p:sp>
      <p:sp>
        <p:nvSpPr>
          <p:cNvPr id="103" name="TextBox 102"/>
          <p:cNvSpPr txBox="1">
            <a:spLocks noChangeArrowheads="1"/>
          </p:cNvSpPr>
          <p:nvPr/>
        </p:nvSpPr>
        <p:spPr bwMode="auto">
          <a:xfrm>
            <a:off x="7688586" y="3591728"/>
            <a:ext cx="42511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C</a:t>
            </a:r>
            <a:endParaRPr lang="zh-CN" altLang="en-US" sz="2800" dirty="0">
              <a:solidFill>
                <a:srgbClr val="FF0000"/>
              </a:solidFill>
              <a:latin typeface="微软雅黑" pitchFamily="34" charset="-122"/>
              <a:ea typeface="微软雅黑" pitchFamily="34" charset="-122"/>
            </a:endParaRPr>
          </a:p>
        </p:txBody>
      </p:sp>
      <p:grpSp>
        <p:nvGrpSpPr>
          <p:cNvPr id="109" name="组合 108"/>
          <p:cNvGrpSpPr>
            <a:grpSpLocks/>
          </p:cNvGrpSpPr>
          <p:nvPr/>
        </p:nvGrpSpPr>
        <p:grpSpPr bwMode="auto">
          <a:xfrm>
            <a:off x="-101600" y="404813"/>
            <a:ext cx="4295775" cy="523875"/>
            <a:chOff x="0" y="623478"/>
            <a:chExt cx="3786638" cy="459735"/>
          </a:xfrm>
        </p:grpSpPr>
        <p:grpSp>
          <p:nvGrpSpPr>
            <p:cNvPr id="110" name="组合 20"/>
            <p:cNvGrpSpPr>
              <a:grpSpLocks/>
            </p:cNvGrpSpPr>
            <p:nvPr/>
          </p:nvGrpSpPr>
          <p:grpSpPr bwMode="auto">
            <a:xfrm>
              <a:off x="0" y="678733"/>
              <a:ext cx="771176" cy="347209"/>
              <a:chOff x="0" y="537328"/>
              <a:chExt cx="771176" cy="347209"/>
            </a:xfrm>
          </p:grpSpPr>
          <p:sp>
            <p:nvSpPr>
              <p:cNvPr id="112" name="矩形 111"/>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13" name="矩形 112"/>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11"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114" name="Text Box 10"/>
          <p:cNvSpPr txBox="1">
            <a:spLocks noChangeArrowheads="1"/>
          </p:cNvSpPr>
          <p:nvPr/>
        </p:nvSpPr>
        <p:spPr bwMode="auto">
          <a:xfrm>
            <a:off x="4081501" y="174853"/>
            <a:ext cx="4589158" cy="977494"/>
          </a:xfrm>
          <a:prstGeom prst="rect">
            <a:avLst/>
          </a:prstGeom>
          <a:noFill/>
          <a:ln w="19050" algn="ctr">
            <a:noFill/>
            <a:miter lim="800000"/>
            <a:headEnd/>
            <a:tailEnd/>
          </a:ln>
          <a:effectLst/>
        </p:spPr>
        <p:txBody>
          <a:bodyPr wrap="square" tIns="190800" rIns="126000">
            <a:spAutoFit/>
          </a:bodyPr>
          <a:lstStyle/>
          <a:p>
            <a:pPr>
              <a:spcBef>
                <a:spcPct val="50000"/>
              </a:spcBef>
            </a:pPr>
            <a:r>
              <a:rPr lang="zh-CN" altLang="en-US" sz="2400" dirty="0">
                <a:solidFill>
                  <a:srgbClr val="008080"/>
                </a:solidFill>
                <a:latin typeface="微软雅黑" panose="020B0503020204020204" pitchFamily="34" charset="-122"/>
                <a:ea typeface="微软雅黑" panose="020B0503020204020204" pitchFamily="34" charset="-122"/>
              </a:rPr>
              <a:t>利用控制变量法研究力的三要素影响力的作用效果</a:t>
            </a:r>
            <a:endParaRPr lang="en-US" altLang="zh-CN" sz="2400" dirty="0">
              <a:solidFill>
                <a:srgbClr val="00808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linds(horizontal)">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blinds(horizontal)">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linds(horizontal)">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linds(horizontal)">
                                      <p:cBhvr>
                                        <p:cTn id="27" dur="5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blinds(horizontal)">
                                      <p:cBhvr>
                                        <p:cTn id="32" dur="5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blinds(horizontal)">
                                      <p:cBhvr>
                                        <p:cTn id="3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23">
            <a:extLst>
              <a:ext uri="{FF2B5EF4-FFF2-40B4-BE49-F238E27FC236}">
                <a16:creationId xmlns:a16="http://schemas.microsoft.com/office/drawing/2014/main" id="{09675BDA-3202-448A-A9ED-800EA01D6CBC}"/>
              </a:ext>
            </a:extLst>
          </p:cNvPr>
          <p:cNvSpPr/>
          <p:nvPr/>
        </p:nvSpPr>
        <p:spPr bwMode="auto">
          <a:xfrm rot="19800000">
            <a:off x="399533"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0" name="Freeform 23">
            <a:extLst>
              <a:ext uri="{FF2B5EF4-FFF2-40B4-BE49-F238E27FC236}">
                <a16:creationId xmlns:a16="http://schemas.microsoft.com/office/drawing/2014/main" id="{91951060-8490-41A7-9502-FADAB20B6FD4}"/>
              </a:ext>
            </a:extLst>
          </p:cNvPr>
          <p:cNvSpPr/>
          <p:nvPr/>
        </p:nvSpPr>
        <p:spPr bwMode="auto">
          <a:xfrm rot="19800000">
            <a:off x="2775797"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1" name="Freeform 23">
            <a:extLst>
              <a:ext uri="{FF2B5EF4-FFF2-40B4-BE49-F238E27FC236}">
                <a16:creationId xmlns:a16="http://schemas.microsoft.com/office/drawing/2014/main" id="{408BF8A8-00C2-4963-B1F2-7A6488AF4855}"/>
              </a:ext>
            </a:extLst>
          </p:cNvPr>
          <p:cNvSpPr/>
          <p:nvPr/>
        </p:nvSpPr>
        <p:spPr bwMode="auto">
          <a:xfrm rot="19800000">
            <a:off x="5152061"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2" name="Freeform 23">
            <a:extLst>
              <a:ext uri="{FF2B5EF4-FFF2-40B4-BE49-F238E27FC236}">
                <a16:creationId xmlns:a16="http://schemas.microsoft.com/office/drawing/2014/main" id="{B140AC46-1328-47D1-8515-E2DB19FC0B5A}"/>
              </a:ext>
            </a:extLst>
          </p:cNvPr>
          <p:cNvSpPr/>
          <p:nvPr/>
        </p:nvSpPr>
        <p:spPr bwMode="auto">
          <a:xfrm rot="19800000">
            <a:off x="7528325" y="55355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3" name="Freeform 23">
            <a:extLst>
              <a:ext uri="{FF2B5EF4-FFF2-40B4-BE49-F238E27FC236}">
                <a16:creationId xmlns:a16="http://schemas.microsoft.com/office/drawing/2014/main" id="{FDFA4FF4-218C-466A-A53B-E73A7DCBB17B}"/>
              </a:ext>
            </a:extLst>
          </p:cNvPr>
          <p:cNvSpPr/>
          <p:nvPr/>
        </p:nvSpPr>
        <p:spPr bwMode="auto">
          <a:xfrm rot="19800000">
            <a:off x="401493"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4" name="Freeform 23">
            <a:extLst>
              <a:ext uri="{FF2B5EF4-FFF2-40B4-BE49-F238E27FC236}">
                <a16:creationId xmlns:a16="http://schemas.microsoft.com/office/drawing/2014/main" id="{AEB5B513-E73A-4E7C-B514-FFE5A88763DF}"/>
              </a:ext>
            </a:extLst>
          </p:cNvPr>
          <p:cNvSpPr/>
          <p:nvPr/>
        </p:nvSpPr>
        <p:spPr bwMode="auto">
          <a:xfrm rot="19800000">
            <a:off x="2777757"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5" name="Freeform 23">
            <a:extLst>
              <a:ext uri="{FF2B5EF4-FFF2-40B4-BE49-F238E27FC236}">
                <a16:creationId xmlns:a16="http://schemas.microsoft.com/office/drawing/2014/main" id="{17C16669-E0F3-4F98-84FC-AFF4B502013F}"/>
              </a:ext>
            </a:extLst>
          </p:cNvPr>
          <p:cNvSpPr/>
          <p:nvPr/>
        </p:nvSpPr>
        <p:spPr bwMode="auto">
          <a:xfrm rot="19800000">
            <a:off x="5154021"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6" name="Freeform 23">
            <a:extLst>
              <a:ext uri="{FF2B5EF4-FFF2-40B4-BE49-F238E27FC236}">
                <a16:creationId xmlns:a16="http://schemas.microsoft.com/office/drawing/2014/main" id="{6D77CF8D-11EE-4734-977A-F7EFD846BEEE}"/>
              </a:ext>
            </a:extLst>
          </p:cNvPr>
          <p:cNvSpPr/>
          <p:nvPr/>
        </p:nvSpPr>
        <p:spPr bwMode="auto">
          <a:xfrm rot="19800000">
            <a:off x="7530285" y="105760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7" name="Freeform 23">
            <a:extLst>
              <a:ext uri="{FF2B5EF4-FFF2-40B4-BE49-F238E27FC236}">
                <a16:creationId xmlns:a16="http://schemas.microsoft.com/office/drawing/2014/main" id="{11872AC7-1DC9-48A3-8493-DCAB4CA1E019}"/>
              </a:ext>
            </a:extLst>
          </p:cNvPr>
          <p:cNvSpPr/>
          <p:nvPr/>
        </p:nvSpPr>
        <p:spPr bwMode="auto">
          <a:xfrm rot="19800000">
            <a:off x="403453"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8" name="Freeform 23">
            <a:extLst>
              <a:ext uri="{FF2B5EF4-FFF2-40B4-BE49-F238E27FC236}">
                <a16:creationId xmlns:a16="http://schemas.microsoft.com/office/drawing/2014/main" id="{095AA867-1799-4A98-9D28-5519893F1843}"/>
              </a:ext>
            </a:extLst>
          </p:cNvPr>
          <p:cNvSpPr/>
          <p:nvPr/>
        </p:nvSpPr>
        <p:spPr bwMode="auto">
          <a:xfrm rot="19800000">
            <a:off x="5155981"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29" name="Freeform 23">
            <a:extLst>
              <a:ext uri="{FF2B5EF4-FFF2-40B4-BE49-F238E27FC236}">
                <a16:creationId xmlns:a16="http://schemas.microsoft.com/office/drawing/2014/main" id="{0B09E07E-5A01-45E4-BA0D-DDA656E4919D}"/>
              </a:ext>
            </a:extLst>
          </p:cNvPr>
          <p:cNvSpPr/>
          <p:nvPr/>
        </p:nvSpPr>
        <p:spPr bwMode="auto">
          <a:xfrm rot="19800000">
            <a:off x="7532245"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0" name="Freeform 23">
            <a:extLst>
              <a:ext uri="{FF2B5EF4-FFF2-40B4-BE49-F238E27FC236}">
                <a16:creationId xmlns:a16="http://schemas.microsoft.com/office/drawing/2014/main" id="{98E495C1-268D-444C-8F72-B8E4D2892E20}"/>
              </a:ext>
            </a:extLst>
          </p:cNvPr>
          <p:cNvSpPr/>
          <p:nvPr/>
        </p:nvSpPr>
        <p:spPr bwMode="auto">
          <a:xfrm rot="19800000">
            <a:off x="9908509"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1" name="Freeform 23">
            <a:extLst>
              <a:ext uri="{FF2B5EF4-FFF2-40B4-BE49-F238E27FC236}">
                <a16:creationId xmlns:a16="http://schemas.microsoft.com/office/drawing/2014/main" id="{A321E231-D504-4F67-B512-8AEFD809F9AA}"/>
              </a:ext>
            </a:extLst>
          </p:cNvPr>
          <p:cNvSpPr/>
          <p:nvPr/>
        </p:nvSpPr>
        <p:spPr bwMode="auto">
          <a:xfrm rot="19800000">
            <a:off x="405413"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2" name="Freeform 23">
            <a:extLst>
              <a:ext uri="{FF2B5EF4-FFF2-40B4-BE49-F238E27FC236}">
                <a16:creationId xmlns:a16="http://schemas.microsoft.com/office/drawing/2014/main" id="{C4E63E88-CDA6-42F1-808E-F07CBCBBDF99}"/>
              </a:ext>
            </a:extLst>
          </p:cNvPr>
          <p:cNvSpPr/>
          <p:nvPr/>
        </p:nvSpPr>
        <p:spPr bwMode="auto">
          <a:xfrm rot="19800000">
            <a:off x="2781677"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3" name="Freeform 23">
            <a:extLst>
              <a:ext uri="{FF2B5EF4-FFF2-40B4-BE49-F238E27FC236}">
                <a16:creationId xmlns:a16="http://schemas.microsoft.com/office/drawing/2014/main" id="{CCD7B83C-F55E-4A26-8CC0-B53BAE348A82}"/>
              </a:ext>
            </a:extLst>
          </p:cNvPr>
          <p:cNvSpPr/>
          <p:nvPr/>
        </p:nvSpPr>
        <p:spPr bwMode="auto">
          <a:xfrm rot="19800000">
            <a:off x="5157941"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4" name="Freeform 23">
            <a:extLst>
              <a:ext uri="{FF2B5EF4-FFF2-40B4-BE49-F238E27FC236}">
                <a16:creationId xmlns:a16="http://schemas.microsoft.com/office/drawing/2014/main" id="{886D1D50-922E-4654-99F6-61C71B5974AD}"/>
              </a:ext>
            </a:extLst>
          </p:cNvPr>
          <p:cNvSpPr/>
          <p:nvPr/>
        </p:nvSpPr>
        <p:spPr bwMode="auto">
          <a:xfrm rot="19800000">
            <a:off x="7534205"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5" name="Freeform 23">
            <a:extLst>
              <a:ext uri="{FF2B5EF4-FFF2-40B4-BE49-F238E27FC236}">
                <a16:creationId xmlns:a16="http://schemas.microsoft.com/office/drawing/2014/main" id="{C6C3480A-9B60-4282-8F2D-B8F53FD3E38E}"/>
              </a:ext>
            </a:extLst>
          </p:cNvPr>
          <p:cNvSpPr/>
          <p:nvPr/>
        </p:nvSpPr>
        <p:spPr bwMode="auto">
          <a:xfrm rot="19800000">
            <a:off x="9910469" y="206571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6" name="Freeform 23">
            <a:extLst>
              <a:ext uri="{FF2B5EF4-FFF2-40B4-BE49-F238E27FC236}">
                <a16:creationId xmlns:a16="http://schemas.microsoft.com/office/drawing/2014/main" id="{D6EAB846-3A8B-4783-812B-8390E7E3CEE3}"/>
              </a:ext>
            </a:extLst>
          </p:cNvPr>
          <p:cNvSpPr/>
          <p:nvPr/>
        </p:nvSpPr>
        <p:spPr bwMode="auto">
          <a:xfrm rot="19800000">
            <a:off x="407373"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7" name="Freeform 23">
            <a:extLst>
              <a:ext uri="{FF2B5EF4-FFF2-40B4-BE49-F238E27FC236}">
                <a16:creationId xmlns:a16="http://schemas.microsoft.com/office/drawing/2014/main" id="{FA435E6A-0EF1-4217-BED4-256CB41EB920}"/>
              </a:ext>
            </a:extLst>
          </p:cNvPr>
          <p:cNvSpPr/>
          <p:nvPr/>
        </p:nvSpPr>
        <p:spPr bwMode="auto">
          <a:xfrm rot="19800000">
            <a:off x="2783637"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8" name="Freeform 23">
            <a:extLst>
              <a:ext uri="{FF2B5EF4-FFF2-40B4-BE49-F238E27FC236}">
                <a16:creationId xmlns:a16="http://schemas.microsoft.com/office/drawing/2014/main" id="{DB326B3D-BF84-42F8-B10A-E5D480EB964A}"/>
              </a:ext>
            </a:extLst>
          </p:cNvPr>
          <p:cNvSpPr/>
          <p:nvPr/>
        </p:nvSpPr>
        <p:spPr bwMode="auto">
          <a:xfrm rot="19800000">
            <a:off x="5159901"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39" name="Freeform 23">
            <a:extLst>
              <a:ext uri="{FF2B5EF4-FFF2-40B4-BE49-F238E27FC236}">
                <a16:creationId xmlns:a16="http://schemas.microsoft.com/office/drawing/2014/main" id="{B91AFF29-F634-4B86-883B-2E1321FBB869}"/>
              </a:ext>
            </a:extLst>
          </p:cNvPr>
          <p:cNvSpPr/>
          <p:nvPr/>
        </p:nvSpPr>
        <p:spPr bwMode="auto">
          <a:xfrm rot="19800000">
            <a:off x="7536165"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0" name="Freeform 23">
            <a:extLst>
              <a:ext uri="{FF2B5EF4-FFF2-40B4-BE49-F238E27FC236}">
                <a16:creationId xmlns:a16="http://schemas.microsoft.com/office/drawing/2014/main" id="{9C612F8F-1C8B-493B-B099-72FD7A47BFD1}"/>
              </a:ext>
            </a:extLst>
          </p:cNvPr>
          <p:cNvSpPr/>
          <p:nvPr/>
        </p:nvSpPr>
        <p:spPr bwMode="auto">
          <a:xfrm rot="19800000">
            <a:off x="9912429" y="256977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1" name="Freeform 23">
            <a:extLst>
              <a:ext uri="{FF2B5EF4-FFF2-40B4-BE49-F238E27FC236}">
                <a16:creationId xmlns:a16="http://schemas.microsoft.com/office/drawing/2014/main" id="{183CACE7-72E4-4469-88ED-5D114F03D6E8}"/>
              </a:ext>
            </a:extLst>
          </p:cNvPr>
          <p:cNvSpPr/>
          <p:nvPr/>
        </p:nvSpPr>
        <p:spPr bwMode="auto">
          <a:xfrm rot="19800000">
            <a:off x="409333"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2" name="Freeform 23">
            <a:extLst>
              <a:ext uri="{FF2B5EF4-FFF2-40B4-BE49-F238E27FC236}">
                <a16:creationId xmlns:a16="http://schemas.microsoft.com/office/drawing/2014/main" id="{FB575FBB-7941-4ECB-AE43-20FD2F291F2C}"/>
              </a:ext>
            </a:extLst>
          </p:cNvPr>
          <p:cNvSpPr/>
          <p:nvPr/>
        </p:nvSpPr>
        <p:spPr bwMode="auto">
          <a:xfrm rot="19800000">
            <a:off x="2785597"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3" name="Freeform 23">
            <a:extLst>
              <a:ext uri="{FF2B5EF4-FFF2-40B4-BE49-F238E27FC236}">
                <a16:creationId xmlns:a16="http://schemas.microsoft.com/office/drawing/2014/main" id="{C5BC5FFB-CEDB-4850-A4C4-896EE32A8CD5}"/>
              </a:ext>
            </a:extLst>
          </p:cNvPr>
          <p:cNvSpPr/>
          <p:nvPr/>
        </p:nvSpPr>
        <p:spPr bwMode="auto">
          <a:xfrm rot="19800000">
            <a:off x="5161861"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4" name="Freeform 23">
            <a:extLst>
              <a:ext uri="{FF2B5EF4-FFF2-40B4-BE49-F238E27FC236}">
                <a16:creationId xmlns:a16="http://schemas.microsoft.com/office/drawing/2014/main" id="{23CD45A4-CFA6-4576-A227-724F3F139ABE}"/>
              </a:ext>
            </a:extLst>
          </p:cNvPr>
          <p:cNvSpPr/>
          <p:nvPr/>
        </p:nvSpPr>
        <p:spPr bwMode="auto">
          <a:xfrm rot="19800000">
            <a:off x="7538125"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5" name="Freeform 23">
            <a:extLst>
              <a:ext uri="{FF2B5EF4-FFF2-40B4-BE49-F238E27FC236}">
                <a16:creationId xmlns:a16="http://schemas.microsoft.com/office/drawing/2014/main" id="{22B3D0D9-533E-461A-B497-C4C94BF77652}"/>
              </a:ext>
            </a:extLst>
          </p:cNvPr>
          <p:cNvSpPr/>
          <p:nvPr/>
        </p:nvSpPr>
        <p:spPr bwMode="auto">
          <a:xfrm rot="19800000">
            <a:off x="9914389" y="307383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6" name="Freeform 23">
            <a:extLst>
              <a:ext uri="{FF2B5EF4-FFF2-40B4-BE49-F238E27FC236}">
                <a16:creationId xmlns:a16="http://schemas.microsoft.com/office/drawing/2014/main" id="{A4E5CFE8-229D-426C-95DC-3EA506C47CD0}"/>
              </a:ext>
            </a:extLst>
          </p:cNvPr>
          <p:cNvSpPr/>
          <p:nvPr/>
        </p:nvSpPr>
        <p:spPr bwMode="auto">
          <a:xfrm rot="19800000">
            <a:off x="411293"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7" name="Freeform 23">
            <a:extLst>
              <a:ext uri="{FF2B5EF4-FFF2-40B4-BE49-F238E27FC236}">
                <a16:creationId xmlns:a16="http://schemas.microsoft.com/office/drawing/2014/main" id="{26D68BF1-6F8E-4964-8A92-7D9C8E7963C0}"/>
              </a:ext>
            </a:extLst>
          </p:cNvPr>
          <p:cNvSpPr/>
          <p:nvPr/>
        </p:nvSpPr>
        <p:spPr bwMode="auto">
          <a:xfrm rot="19800000">
            <a:off x="2787557"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8" name="Freeform 23">
            <a:extLst>
              <a:ext uri="{FF2B5EF4-FFF2-40B4-BE49-F238E27FC236}">
                <a16:creationId xmlns:a16="http://schemas.microsoft.com/office/drawing/2014/main" id="{32DC28C9-D64B-467B-8793-91B3F074AD3A}"/>
              </a:ext>
            </a:extLst>
          </p:cNvPr>
          <p:cNvSpPr/>
          <p:nvPr/>
        </p:nvSpPr>
        <p:spPr bwMode="auto">
          <a:xfrm rot="19800000">
            <a:off x="5163821"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49" name="Freeform 23">
            <a:extLst>
              <a:ext uri="{FF2B5EF4-FFF2-40B4-BE49-F238E27FC236}">
                <a16:creationId xmlns:a16="http://schemas.microsoft.com/office/drawing/2014/main" id="{49481901-ED9F-474C-99ED-CD5F74BFB425}"/>
              </a:ext>
            </a:extLst>
          </p:cNvPr>
          <p:cNvSpPr/>
          <p:nvPr/>
        </p:nvSpPr>
        <p:spPr bwMode="auto">
          <a:xfrm rot="19800000">
            <a:off x="7540085"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0" name="Freeform 23">
            <a:extLst>
              <a:ext uri="{FF2B5EF4-FFF2-40B4-BE49-F238E27FC236}">
                <a16:creationId xmlns:a16="http://schemas.microsoft.com/office/drawing/2014/main" id="{E4E62E54-A042-49DD-9F04-6B7A116C372E}"/>
              </a:ext>
            </a:extLst>
          </p:cNvPr>
          <p:cNvSpPr/>
          <p:nvPr/>
        </p:nvSpPr>
        <p:spPr bwMode="auto">
          <a:xfrm rot="19800000">
            <a:off x="9916349" y="357788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1" name="Freeform 23">
            <a:extLst>
              <a:ext uri="{FF2B5EF4-FFF2-40B4-BE49-F238E27FC236}">
                <a16:creationId xmlns:a16="http://schemas.microsoft.com/office/drawing/2014/main" id="{8B9D1224-709B-4F7E-8926-E5D4E1B2C800}"/>
              </a:ext>
            </a:extLst>
          </p:cNvPr>
          <p:cNvSpPr/>
          <p:nvPr/>
        </p:nvSpPr>
        <p:spPr bwMode="auto">
          <a:xfrm rot="19800000">
            <a:off x="413253"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2" name="Freeform 23">
            <a:extLst>
              <a:ext uri="{FF2B5EF4-FFF2-40B4-BE49-F238E27FC236}">
                <a16:creationId xmlns:a16="http://schemas.microsoft.com/office/drawing/2014/main" id="{DA305DF0-A22E-4393-A6EA-FFE17D984DA2}"/>
              </a:ext>
            </a:extLst>
          </p:cNvPr>
          <p:cNvSpPr/>
          <p:nvPr/>
        </p:nvSpPr>
        <p:spPr bwMode="auto">
          <a:xfrm rot="19800000">
            <a:off x="2789517"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3" name="Freeform 23">
            <a:extLst>
              <a:ext uri="{FF2B5EF4-FFF2-40B4-BE49-F238E27FC236}">
                <a16:creationId xmlns:a16="http://schemas.microsoft.com/office/drawing/2014/main" id="{55E77391-1AE7-4968-8D5F-2CC1286162B0}"/>
              </a:ext>
            </a:extLst>
          </p:cNvPr>
          <p:cNvSpPr/>
          <p:nvPr/>
        </p:nvSpPr>
        <p:spPr bwMode="auto">
          <a:xfrm rot="19800000">
            <a:off x="5165781"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4" name="Freeform 23">
            <a:extLst>
              <a:ext uri="{FF2B5EF4-FFF2-40B4-BE49-F238E27FC236}">
                <a16:creationId xmlns:a16="http://schemas.microsoft.com/office/drawing/2014/main" id="{C603C7E5-047D-4F1D-965F-5E2F0D823D41}"/>
              </a:ext>
            </a:extLst>
          </p:cNvPr>
          <p:cNvSpPr/>
          <p:nvPr/>
        </p:nvSpPr>
        <p:spPr bwMode="auto">
          <a:xfrm rot="19800000">
            <a:off x="7542045"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5" name="Freeform 23">
            <a:extLst>
              <a:ext uri="{FF2B5EF4-FFF2-40B4-BE49-F238E27FC236}">
                <a16:creationId xmlns:a16="http://schemas.microsoft.com/office/drawing/2014/main" id="{0E24D3F0-B387-4BDB-9FC0-115B110779DE}"/>
              </a:ext>
            </a:extLst>
          </p:cNvPr>
          <p:cNvSpPr/>
          <p:nvPr/>
        </p:nvSpPr>
        <p:spPr bwMode="auto">
          <a:xfrm rot="19800000">
            <a:off x="9918309" y="408194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6" name="Freeform 23">
            <a:extLst>
              <a:ext uri="{FF2B5EF4-FFF2-40B4-BE49-F238E27FC236}">
                <a16:creationId xmlns:a16="http://schemas.microsoft.com/office/drawing/2014/main" id="{CCC642EC-7D6F-4B4D-A8EE-78CA838E16CD}"/>
              </a:ext>
            </a:extLst>
          </p:cNvPr>
          <p:cNvSpPr/>
          <p:nvPr/>
        </p:nvSpPr>
        <p:spPr bwMode="auto">
          <a:xfrm rot="19800000">
            <a:off x="415213"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7" name="Freeform 23">
            <a:extLst>
              <a:ext uri="{FF2B5EF4-FFF2-40B4-BE49-F238E27FC236}">
                <a16:creationId xmlns:a16="http://schemas.microsoft.com/office/drawing/2014/main" id="{1F7958D7-1B81-4EB6-8F68-EDF1E0F9C231}"/>
              </a:ext>
            </a:extLst>
          </p:cNvPr>
          <p:cNvSpPr/>
          <p:nvPr/>
        </p:nvSpPr>
        <p:spPr bwMode="auto">
          <a:xfrm rot="19800000">
            <a:off x="2822909" y="4585999"/>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8" name="Freeform 23">
            <a:extLst>
              <a:ext uri="{FF2B5EF4-FFF2-40B4-BE49-F238E27FC236}">
                <a16:creationId xmlns:a16="http://schemas.microsoft.com/office/drawing/2014/main" id="{B33CAB57-8634-427B-9C0D-F52F4B35897B}"/>
              </a:ext>
            </a:extLst>
          </p:cNvPr>
          <p:cNvSpPr/>
          <p:nvPr/>
        </p:nvSpPr>
        <p:spPr bwMode="auto">
          <a:xfrm rot="19800000">
            <a:off x="5167741"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59" name="Freeform 23">
            <a:extLst>
              <a:ext uri="{FF2B5EF4-FFF2-40B4-BE49-F238E27FC236}">
                <a16:creationId xmlns:a16="http://schemas.microsoft.com/office/drawing/2014/main" id="{6C2C36BF-1A55-4F7F-BFA7-6575340C462D}"/>
              </a:ext>
            </a:extLst>
          </p:cNvPr>
          <p:cNvSpPr/>
          <p:nvPr/>
        </p:nvSpPr>
        <p:spPr bwMode="auto">
          <a:xfrm rot="19800000">
            <a:off x="7544005"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0" name="Freeform 23">
            <a:extLst>
              <a:ext uri="{FF2B5EF4-FFF2-40B4-BE49-F238E27FC236}">
                <a16:creationId xmlns:a16="http://schemas.microsoft.com/office/drawing/2014/main" id="{30E435A7-F0C6-42E5-8640-4E4B45C8CE9D}"/>
              </a:ext>
            </a:extLst>
          </p:cNvPr>
          <p:cNvSpPr/>
          <p:nvPr/>
        </p:nvSpPr>
        <p:spPr bwMode="auto">
          <a:xfrm rot="19800000">
            <a:off x="9920269" y="4585998"/>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1" name="Freeform 23">
            <a:extLst>
              <a:ext uri="{FF2B5EF4-FFF2-40B4-BE49-F238E27FC236}">
                <a16:creationId xmlns:a16="http://schemas.microsoft.com/office/drawing/2014/main" id="{8317DDE5-89FD-4829-A834-311E0781EB0B}"/>
              </a:ext>
            </a:extLst>
          </p:cNvPr>
          <p:cNvSpPr/>
          <p:nvPr/>
        </p:nvSpPr>
        <p:spPr bwMode="auto">
          <a:xfrm rot="19800000">
            <a:off x="417173"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2" name="Freeform 23">
            <a:extLst>
              <a:ext uri="{FF2B5EF4-FFF2-40B4-BE49-F238E27FC236}">
                <a16:creationId xmlns:a16="http://schemas.microsoft.com/office/drawing/2014/main" id="{BB1DAAEE-5A77-4006-9762-0F4DAE1CEBF5}"/>
              </a:ext>
            </a:extLst>
          </p:cNvPr>
          <p:cNvSpPr/>
          <p:nvPr/>
        </p:nvSpPr>
        <p:spPr bwMode="auto">
          <a:xfrm rot="19800000">
            <a:off x="2824868" y="5121981"/>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3" name="Freeform 23">
            <a:extLst>
              <a:ext uri="{FF2B5EF4-FFF2-40B4-BE49-F238E27FC236}">
                <a16:creationId xmlns:a16="http://schemas.microsoft.com/office/drawing/2014/main" id="{BC7CB7B4-2BE3-4CCD-970D-606296172AE3}"/>
              </a:ext>
            </a:extLst>
          </p:cNvPr>
          <p:cNvSpPr/>
          <p:nvPr/>
        </p:nvSpPr>
        <p:spPr bwMode="auto">
          <a:xfrm rot="19800000">
            <a:off x="5169701"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4" name="Freeform 23">
            <a:extLst>
              <a:ext uri="{FF2B5EF4-FFF2-40B4-BE49-F238E27FC236}">
                <a16:creationId xmlns:a16="http://schemas.microsoft.com/office/drawing/2014/main" id="{1C608716-4DFE-4215-9924-3366C3A8822F}"/>
              </a:ext>
            </a:extLst>
          </p:cNvPr>
          <p:cNvSpPr/>
          <p:nvPr/>
        </p:nvSpPr>
        <p:spPr bwMode="auto">
          <a:xfrm rot="19800000">
            <a:off x="7545965"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5" name="Freeform 23">
            <a:extLst>
              <a:ext uri="{FF2B5EF4-FFF2-40B4-BE49-F238E27FC236}">
                <a16:creationId xmlns:a16="http://schemas.microsoft.com/office/drawing/2014/main" id="{7DDFE4D1-B850-4BF5-AC0E-42813BBD6466}"/>
              </a:ext>
            </a:extLst>
          </p:cNvPr>
          <p:cNvSpPr/>
          <p:nvPr/>
        </p:nvSpPr>
        <p:spPr bwMode="auto">
          <a:xfrm rot="19800000">
            <a:off x="9922229" y="5090054"/>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6" name="Freeform 23">
            <a:extLst>
              <a:ext uri="{FF2B5EF4-FFF2-40B4-BE49-F238E27FC236}">
                <a16:creationId xmlns:a16="http://schemas.microsoft.com/office/drawing/2014/main" id="{9C135B2A-E908-46C5-A76B-29D8C82929A1}"/>
              </a:ext>
            </a:extLst>
          </p:cNvPr>
          <p:cNvSpPr/>
          <p:nvPr/>
        </p:nvSpPr>
        <p:spPr bwMode="auto">
          <a:xfrm rot="19800000">
            <a:off x="419133"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7" name="Freeform 23">
            <a:extLst>
              <a:ext uri="{FF2B5EF4-FFF2-40B4-BE49-F238E27FC236}">
                <a16:creationId xmlns:a16="http://schemas.microsoft.com/office/drawing/2014/main" id="{DE0338C2-410A-414F-AA36-132AE5C8044C}"/>
              </a:ext>
            </a:extLst>
          </p:cNvPr>
          <p:cNvSpPr/>
          <p:nvPr/>
        </p:nvSpPr>
        <p:spPr bwMode="auto">
          <a:xfrm rot="19800000">
            <a:off x="2795397"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8" name="Freeform 23">
            <a:extLst>
              <a:ext uri="{FF2B5EF4-FFF2-40B4-BE49-F238E27FC236}">
                <a16:creationId xmlns:a16="http://schemas.microsoft.com/office/drawing/2014/main" id="{CD5C2E3B-4A69-4AE2-8CD8-3B199F53C539}"/>
              </a:ext>
            </a:extLst>
          </p:cNvPr>
          <p:cNvSpPr/>
          <p:nvPr/>
        </p:nvSpPr>
        <p:spPr bwMode="auto">
          <a:xfrm rot="19800000">
            <a:off x="5171661"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69" name="Freeform 23">
            <a:extLst>
              <a:ext uri="{FF2B5EF4-FFF2-40B4-BE49-F238E27FC236}">
                <a16:creationId xmlns:a16="http://schemas.microsoft.com/office/drawing/2014/main" id="{0AF350B2-B9A3-4AE3-A3AB-3BBE109F41D2}"/>
              </a:ext>
            </a:extLst>
          </p:cNvPr>
          <p:cNvSpPr/>
          <p:nvPr/>
        </p:nvSpPr>
        <p:spPr bwMode="auto">
          <a:xfrm rot="19800000">
            <a:off x="7547925"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0" name="Freeform 23">
            <a:extLst>
              <a:ext uri="{FF2B5EF4-FFF2-40B4-BE49-F238E27FC236}">
                <a16:creationId xmlns:a16="http://schemas.microsoft.com/office/drawing/2014/main" id="{B14674C2-58FF-43FF-A500-3778508A4E3E}"/>
              </a:ext>
            </a:extLst>
          </p:cNvPr>
          <p:cNvSpPr/>
          <p:nvPr/>
        </p:nvSpPr>
        <p:spPr bwMode="auto">
          <a:xfrm rot="19800000">
            <a:off x="9924189" y="5594110"/>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1" name="Freeform 23">
            <a:extLst>
              <a:ext uri="{FF2B5EF4-FFF2-40B4-BE49-F238E27FC236}">
                <a16:creationId xmlns:a16="http://schemas.microsoft.com/office/drawing/2014/main" id="{523E4989-18FF-4D07-AE66-29F33FCD3AED}"/>
              </a:ext>
            </a:extLst>
          </p:cNvPr>
          <p:cNvSpPr/>
          <p:nvPr/>
        </p:nvSpPr>
        <p:spPr bwMode="auto">
          <a:xfrm rot="19800000">
            <a:off x="421093"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2" name="Freeform 23">
            <a:extLst>
              <a:ext uri="{FF2B5EF4-FFF2-40B4-BE49-F238E27FC236}">
                <a16:creationId xmlns:a16="http://schemas.microsoft.com/office/drawing/2014/main" id="{2529C0DD-B9EA-4DEA-AD52-B48DAA3E6313}"/>
              </a:ext>
            </a:extLst>
          </p:cNvPr>
          <p:cNvSpPr/>
          <p:nvPr/>
        </p:nvSpPr>
        <p:spPr bwMode="auto">
          <a:xfrm rot="19800000">
            <a:off x="2797357"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3" name="Freeform 23">
            <a:extLst>
              <a:ext uri="{FF2B5EF4-FFF2-40B4-BE49-F238E27FC236}">
                <a16:creationId xmlns:a16="http://schemas.microsoft.com/office/drawing/2014/main" id="{9A5D871A-F838-4077-9D42-2165AAD98882}"/>
              </a:ext>
            </a:extLst>
          </p:cNvPr>
          <p:cNvSpPr/>
          <p:nvPr/>
        </p:nvSpPr>
        <p:spPr bwMode="auto">
          <a:xfrm rot="19800000">
            <a:off x="5173621"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4" name="Freeform 23">
            <a:extLst>
              <a:ext uri="{FF2B5EF4-FFF2-40B4-BE49-F238E27FC236}">
                <a16:creationId xmlns:a16="http://schemas.microsoft.com/office/drawing/2014/main" id="{06EE09B2-2BDC-4336-94CE-D022021D393F}"/>
              </a:ext>
            </a:extLst>
          </p:cNvPr>
          <p:cNvSpPr/>
          <p:nvPr/>
        </p:nvSpPr>
        <p:spPr bwMode="auto">
          <a:xfrm rot="19800000">
            <a:off x="7549885"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5" name="Freeform 23">
            <a:extLst>
              <a:ext uri="{FF2B5EF4-FFF2-40B4-BE49-F238E27FC236}">
                <a16:creationId xmlns:a16="http://schemas.microsoft.com/office/drawing/2014/main" id="{F2D845DA-91DD-4104-B805-43E0AC9662FA}"/>
              </a:ext>
            </a:extLst>
          </p:cNvPr>
          <p:cNvSpPr/>
          <p:nvPr/>
        </p:nvSpPr>
        <p:spPr bwMode="auto">
          <a:xfrm rot="19800000">
            <a:off x="9926149" y="6098166"/>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76" name="Freeform 23">
            <a:extLst>
              <a:ext uri="{FF2B5EF4-FFF2-40B4-BE49-F238E27FC236}">
                <a16:creationId xmlns:a16="http://schemas.microsoft.com/office/drawing/2014/main" id="{E70B1CA2-03A7-439D-88E9-E49464B8FDF3}"/>
              </a:ext>
            </a:extLst>
          </p:cNvPr>
          <p:cNvSpPr/>
          <p:nvPr/>
        </p:nvSpPr>
        <p:spPr bwMode="auto">
          <a:xfrm rot="19800000">
            <a:off x="2779717" y="1561662"/>
            <a:ext cx="1848119" cy="215037"/>
          </a:xfrm>
          <a:custGeom>
            <a:avLst/>
            <a:gdLst>
              <a:gd name="T0" fmla="*/ 2345 w 3079"/>
              <a:gd name="T1" fmla="*/ 251 h 350"/>
              <a:gd name="T2" fmla="*/ 830 w 3079"/>
              <a:gd name="T3" fmla="*/ 272 h 350"/>
              <a:gd name="T4" fmla="*/ 2644 w 3079"/>
              <a:gd name="T5" fmla="*/ 129 h 350"/>
              <a:gd name="T6" fmla="*/ 2680 w 3079"/>
              <a:gd name="T7" fmla="*/ 102 h 350"/>
              <a:gd name="T8" fmla="*/ 1202 w 3079"/>
              <a:gd name="T9" fmla="*/ 244 h 350"/>
              <a:gd name="T10" fmla="*/ 1532 w 3079"/>
              <a:gd name="T11" fmla="*/ 102 h 350"/>
              <a:gd name="T12" fmla="*/ 1604 w 3079"/>
              <a:gd name="T13" fmla="*/ 106 h 350"/>
              <a:gd name="T14" fmla="*/ 1625 w 3079"/>
              <a:gd name="T15" fmla="*/ 113 h 350"/>
              <a:gd name="T16" fmla="*/ 1470 w 3079"/>
              <a:gd name="T17" fmla="*/ 316 h 350"/>
              <a:gd name="T18" fmla="*/ 1487 w 3079"/>
              <a:gd name="T19" fmla="*/ 130 h 350"/>
              <a:gd name="T20" fmla="*/ 1322 w 3079"/>
              <a:gd name="T21" fmla="*/ 210 h 350"/>
              <a:gd name="T22" fmla="*/ 1366 w 3079"/>
              <a:gd name="T23" fmla="*/ 102 h 350"/>
              <a:gd name="T24" fmla="*/ 1451 w 3079"/>
              <a:gd name="T25" fmla="*/ 244 h 350"/>
              <a:gd name="T26" fmla="*/ 1310 w 3079"/>
              <a:gd name="T27" fmla="*/ 264 h 350"/>
              <a:gd name="T28" fmla="*/ 1262 w 3079"/>
              <a:gd name="T29" fmla="*/ 95 h 350"/>
              <a:gd name="T30" fmla="*/ 945 w 3079"/>
              <a:gd name="T31" fmla="*/ 135 h 350"/>
              <a:gd name="T32" fmla="*/ 1012 w 3079"/>
              <a:gd name="T33" fmla="*/ 95 h 350"/>
              <a:gd name="T34" fmla="*/ 946 w 3079"/>
              <a:gd name="T35" fmla="*/ 337 h 350"/>
              <a:gd name="T36" fmla="*/ 934 w 3079"/>
              <a:gd name="T37" fmla="*/ 318 h 350"/>
              <a:gd name="T38" fmla="*/ 880 w 3079"/>
              <a:gd name="T39" fmla="*/ 102 h 350"/>
              <a:gd name="T40" fmla="*/ 603 w 3079"/>
              <a:gd name="T41" fmla="*/ 128 h 350"/>
              <a:gd name="T42" fmla="*/ 722 w 3079"/>
              <a:gd name="T43" fmla="*/ 95 h 350"/>
              <a:gd name="T44" fmla="*/ 779 w 3079"/>
              <a:gd name="T45" fmla="*/ 112 h 350"/>
              <a:gd name="T46" fmla="*/ 734 w 3079"/>
              <a:gd name="T47" fmla="*/ 272 h 350"/>
              <a:gd name="T48" fmla="*/ 544 w 3079"/>
              <a:gd name="T49" fmla="*/ 102 h 350"/>
              <a:gd name="T50" fmla="*/ 331 w 3079"/>
              <a:gd name="T51" fmla="*/ 128 h 350"/>
              <a:gd name="T52" fmla="*/ 450 w 3079"/>
              <a:gd name="T53" fmla="*/ 95 h 350"/>
              <a:gd name="T54" fmla="*/ 507 w 3079"/>
              <a:gd name="T55" fmla="*/ 112 h 350"/>
              <a:gd name="T56" fmla="*/ 462 w 3079"/>
              <a:gd name="T57" fmla="*/ 272 h 350"/>
              <a:gd name="T58" fmla="*/ 272 w 3079"/>
              <a:gd name="T59" fmla="*/ 102 h 350"/>
              <a:gd name="T60" fmla="*/ 59 w 3079"/>
              <a:gd name="T61" fmla="*/ 128 h 350"/>
              <a:gd name="T62" fmla="*/ 178 w 3079"/>
              <a:gd name="T63" fmla="*/ 95 h 350"/>
              <a:gd name="T64" fmla="*/ 235 w 3079"/>
              <a:gd name="T65" fmla="*/ 112 h 350"/>
              <a:gd name="T66" fmla="*/ 190 w 3079"/>
              <a:gd name="T67" fmla="*/ 272 h 350"/>
              <a:gd name="T68" fmla="*/ 0 w 3079"/>
              <a:gd name="T69" fmla="*/ 102 h 350"/>
              <a:gd name="T70" fmla="*/ 2904 w 3079"/>
              <a:gd name="T71" fmla="*/ 90 h 350"/>
              <a:gd name="T72" fmla="*/ 3053 w 3079"/>
              <a:gd name="T73" fmla="*/ 154 h 350"/>
              <a:gd name="T74" fmla="*/ 2994 w 3079"/>
              <a:gd name="T75" fmla="*/ 260 h 350"/>
              <a:gd name="T76" fmla="*/ 2993 w 3079"/>
              <a:gd name="T77" fmla="*/ 112 h 350"/>
              <a:gd name="T78" fmla="*/ 2958 w 3079"/>
              <a:gd name="T79" fmla="*/ 257 h 350"/>
              <a:gd name="T80" fmla="*/ 2918 w 3079"/>
              <a:gd name="T81" fmla="*/ 228 h 350"/>
              <a:gd name="T82" fmla="*/ 2847 w 3079"/>
              <a:gd name="T83" fmla="*/ 250 h 350"/>
              <a:gd name="T84" fmla="*/ 2811 w 3079"/>
              <a:gd name="T85" fmla="*/ 249 h 350"/>
              <a:gd name="T86" fmla="*/ 2785 w 3079"/>
              <a:gd name="T87" fmla="*/ 111 h 350"/>
              <a:gd name="T88" fmla="*/ 2684 w 3079"/>
              <a:gd name="T89" fmla="*/ 272 h 350"/>
              <a:gd name="T90" fmla="*/ 2550 w 3079"/>
              <a:gd name="T91" fmla="*/ 103 h 350"/>
              <a:gd name="T92" fmla="*/ 2503 w 3079"/>
              <a:gd name="T93" fmla="*/ 103 h 350"/>
              <a:gd name="T94" fmla="*/ 2572 w 3079"/>
              <a:gd name="T95" fmla="*/ 202 h 350"/>
              <a:gd name="T96" fmla="*/ 1709 w 3079"/>
              <a:gd name="T97" fmla="*/ 90 h 350"/>
              <a:gd name="T98" fmla="*/ 1660 w 3079"/>
              <a:gd name="T99" fmla="*/ 267 h 350"/>
              <a:gd name="T100" fmla="*/ 1680 w 3079"/>
              <a:gd name="T101" fmla="*/ 117 h 350"/>
              <a:gd name="T102" fmla="*/ 1248 w 3079"/>
              <a:gd name="T103" fmla="*/ 178 h 350"/>
              <a:gd name="T104" fmla="*/ 1125 w 3079"/>
              <a:gd name="T105" fmla="*/ 101 h 350"/>
              <a:gd name="T106" fmla="*/ 2221 w 3079"/>
              <a:gd name="T107" fmla="*/ 259 h 350"/>
              <a:gd name="T108" fmla="*/ 2030 w 3079"/>
              <a:gd name="T109" fmla="*/ 20 h 350"/>
              <a:gd name="T110" fmla="*/ 2067 w 3079"/>
              <a:gd name="T111" fmla="*/ 220 h 350"/>
              <a:gd name="T112" fmla="*/ 2304 w 3079"/>
              <a:gd name="T113" fmla="*/ 137 h 350"/>
              <a:gd name="T114" fmla="*/ 2188 w 3079"/>
              <a:gd name="T115" fmla="*/ 19 h 350"/>
              <a:gd name="T116" fmla="*/ 2029 w 3079"/>
              <a:gd name="T117" fmla="*/ 271 h 350"/>
              <a:gd name="T118" fmla="*/ 1855 w 3079"/>
              <a:gd name="T119" fmla="*/ 7 h 350"/>
              <a:gd name="T120" fmla="*/ 1791 w 3079"/>
              <a:gd name="T121" fmla="*/ 260 h 350"/>
              <a:gd name="T122" fmla="*/ 1809 w 3079"/>
              <a:gd name="T123" fmla="*/ 37 h 350"/>
              <a:gd name="T124" fmla="*/ 1715 w 3079"/>
              <a:gd name="T125" fmla="*/ 3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79" h="350">
                <a:moveTo>
                  <a:pt x="2366" y="230"/>
                </a:moveTo>
                <a:cubicBezTo>
                  <a:pt x="2372" y="230"/>
                  <a:pt x="2377" y="232"/>
                  <a:pt x="2381" y="237"/>
                </a:cubicBezTo>
                <a:cubicBezTo>
                  <a:pt x="2385" y="241"/>
                  <a:pt x="2387" y="245"/>
                  <a:pt x="2387" y="251"/>
                </a:cubicBezTo>
                <a:cubicBezTo>
                  <a:pt x="2387" y="257"/>
                  <a:pt x="2385" y="262"/>
                  <a:pt x="2380" y="266"/>
                </a:cubicBezTo>
                <a:cubicBezTo>
                  <a:pt x="2376" y="270"/>
                  <a:pt x="2372" y="272"/>
                  <a:pt x="2366" y="272"/>
                </a:cubicBezTo>
                <a:cubicBezTo>
                  <a:pt x="2360" y="272"/>
                  <a:pt x="2355" y="270"/>
                  <a:pt x="2351" y="266"/>
                </a:cubicBezTo>
                <a:cubicBezTo>
                  <a:pt x="2347" y="262"/>
                  <a:pt x="2345" y="257"/>
                  <a:pt x="2345" y="251"/>
                </a:cubicBezTo>
                <a:cubicBezTo>
                  <a:pt x="2345" y="245"/>
                  <a:pt x="2347" y="240"/>
                  <a:pt x="2351" y="236"/>
                </a:cubicBezTo>
                <a:cubicBezTo>
                  <a:pt x="2355" y="232"/>
                  <a:pt x="2360" y="230"/>
                  <a:pt x="2366" y="230"/>
                </a:cubicBezTo>
                <a:close/>
                <a:moveTo>
                  <a:pt x="830" y="230"/>
                </a:moveTo>
                <a:cubicBezTo>
                  <a:pt x="836" y="230"/>
                  <a:pt x="841" y="232"/>
                  <a:pt x="845" y="237"/>
                </a:cubicBezTo>
                <a:cubicBezTo>
                  <a:pt x="849" y="241"/>
                  <a:pt x="851" y="245"/>
                  <a:pt x="851" y="251"/>
                </a:cubicBezTo>
                <a:cubicBezTo>
                  <a:pt x="851" y="257"/>
                  <a:pt x="849" y="262"/>
                  <a:pt x="844" y="266"/>
                </a:cubicBezTo>
                <a:cubicBezTo>
                  <a:pt x="840" y="270"/>
                  <a:pt x="836" y="272"/>
                  <a:pt x="830" y="272"/>
                </a:cubicBezTo>
                <a:cubicBezTo>
                  <a:pt x="824" y="272"/>
                  <a:pt x="819" y="270"/>
                  <a:pt x="815" y="266"/>
                </a:cubicBezTo>
                <a:cubicBezTo>
                  <a:pt x="811" y="262"/>
                  <a:pt x="809" y="257"/>
                  <a:pt x="809" y="251"/>
                </a:cubicBezTo>
                <a:cubicBezTo>
                  <a:pt x="809" y="245"/>
                  <a:pt x="811" y="240"/>
                  <a:pt x="815" y="236"/>
                </a:cubicBezTo>
                <a:cubicBezTo>
                  <a:pt x="819" y="232"/>
                  <a:pt x="824" y="230"/>
                  <a:pt x="830" y="230"/>
                </a:cubicBezTo>
                <a:close/>
                <a:moveTo>
                  <a:pt x="2680" y="102"/>
                </a:moveTo>
                <a:cubicBezTo>
                  <a:pt x="2673" y="102"/>
                  <a:pt x="2667" y="104"/>
                  <a:pt x="2660" y="108"/>
                </a:cubicBezTo>
                <a:cubicBezTo>
                  <a:pt x="2653" y="112"/>
                  <a:pt x="2648" y="119"/>
                  <a:pt x="2644" y="129"/>
                </a:cubicBezTo>
                <a:cubicBezTo>
                  <a:pt x="2640" y="139"/>
                  <a:pt x="2638" y="151"/>
                  <a:pt x="2638" y="167"/>
                </a:cubicBezTo>
                <a:cubicBezTo>
                  <a:pt x="2638" y="192"/>
                  <a:pt x="2643" y="213"/>
                  <a:pt x="2652" y="232"/>
                </a:cubicBezTo>
                <a:cubicBezTo>
                  <a:pt x="2662" y="250"/>
                  <a:pt x="2676" y="259"/>
                  <a:pt x="2692" y="259"/>
                </a:cubicBezTo>
                <a:cubicBezTo>
                  <a:pt x="2704" y="259"/>
                  <a:pt x="2714" y="254"/>
                  <a:pt x="2722" y="244"/>
                </a:cubicBezTo>
                <a:cubicBezTo>
                  <a:pt x="2730" y="234"/>
                  <a:pt x="2734" y="217"/>
                  <a:pt x="2734" y="192"/>
                </a:cubicBezTo>
                <a:cubicBezTo>
                  <a:pt x="2734" y="162"/>
                  <a:pt x="2727" y="138"/>
                  <a:pt x="2714" y="120"/>
                </a:cubicBezTo>
                <a:cubicBezTo>
                  <a:pt x="2705" y="108"/>
                  <a:pt x="2694" y="102"/>
                  <a:pt x="2680" y="102"/>
                </a:cubicBezTo>
                <a:close/>
                <a:moveTo>
                  <a:pt x="1160" y="102"/>
                </a:moveTo>
                <a:cubicBezTo>
                  <a:pt x="1153" y="102"/>
                  <a:pt x="1147" y="104"/>
                  <a:pt x="1140" y="108"/>
                </a:cubicBezTo>
                <a:cubicBezTo>
                  <a:pt x="1133" y="112"/>
                  <a:pt x="1128" y="119"/>
                  <a:pt x="1124" y="129"/>
                </a:cubicBezTo>
                <a:cubicBezTo>
                  <a:pt x="1120" y="139"/>
                  <a:pt x="1118" y="151"/>
                  <a:pt x="1118" y="167"/>
                </a:cubicBezTo>
                <a:cubicBezTo>
                  <a:pt x="1118" y="192"/>
                  <a:pt x="1123" y="213"/>
                  <a:pt x="1132" y="232"/>
                </a:cubicBezTo>
                <a:cubicBezTo>
                  <a:pt x="1142" y="250"/>
                  <a:pt x="1156" y="259"/>
                  <a:pt x="1172" y="259"/>
                </a:cubicBezTo>
                <a:cubicBezTo>
                  <a:pt x="1184" y="259"/>
                  <a:pt x="1194" y="254"/>
                  <a:pt x="1202" y="244"/>
                </a:cubicBezTo>
                <a:cubicBezTo>
                  <a:pt x="1210" y="234"/>
                  <a:pt x="1214" y="217"/>
                  <a:pt x="1214" y="192"/>
                </a:cubicBezTo>
                <a:cubicBezTo>
                  <a:pt x="1214" y="162"/>
                  <a:pt x="1207" y="138"/>
                  <a:pt x="1194" y="120"/>
                </a:cubicBezTo>
                <a:cubicBezTo>
                  <a:pt x="1185" y="108"/>
                  <a:pt x="1174" y="102"/>
                  <a:pt x="1160" y="102"/>
                </a:cubicBezTo>
                <a:close/>
                <a:moveTo>
                  <a:pt x="1456" y="95"/>
                </a:moveTo>
                <a:lnTo>
                  <a:pt x="1536" y="95"/>
                </a:lnTo>
                <a:lnTo>
                  <a:pt x="1536" y="102"/>
                </a:lnTo>
                <a:lnTo>
                  <a:pt x="1532" y="102"/>
                </a:lnTo>
                <a:cubicBezTo>
                  <a:pt x="1527" y="102"/>
                  <a:pt x="1522" y="103"/>
                  <a:pt x="1519" y="106"/>
                </a:cubicBezTo>
                <a:cubicBezTo>
                  <a:pt x="1517" y="108"/>
                  <a:pt x="1515" y="111"/>
                  <a:pt x="1515" y="115"/>
                </a:cubicBezTo>
                <a:cubicBezTo>
                  <a:pt x="1515" y="120"/>
                  <a:pt x="1517" y="126"/>
                  <a:pt x="1521" y="135"/>
                </a:cubicBezTo>
                <a:lnTo>
                  <a:pt x="1563" y="222"/>
                </a:lnTo>
                <a:lnTo>
                  <a:pt x="1602" y="127"/>
                </a:lnTo>
                <a:cubicBezTo>
                  <a:pt x="1604" y="122"/>
                  <a:pt x="1605" y="117"/>
                  <a:pt x="1605" y="112"/>
                </a:cubicBezTo>
                <a:cubicBezTo>
                  <a:pt x="1605" y="109"/>
                  <a:pt x="1604" y="108"/>
                  <a:pt x="1604" y="106"/>
                </a:cubicBezTo>
                <a:cubicBezTo>
                  <a:pt x="1603" y="105"/>
                  <a:pt x="1601" y="104"/>
                  <a:pt x="1599" y="103"/>
                </a:cubicBezTo>
                <a:cubicBezTo>
                  <a:pt x="1597" y="102"/>
                  <a:pt x="1593" y="102"/>
                  <a:pt x="1588" y="102"/>
                </a:cubicBezTo>
                <a:lnTo>
                  <a:pt x="1588" y="95"/>
                </a:lnTo>
                <a:lnTo>
                  <a:pt x="1644" y="95"/>
                </a:lnTo>
                <a:lnTo>
                  <a:pt x="1644" y="102"/>
                </a:lnTo>
                <a:cubicBezTo>
                  <a:pt x="1639" y="102"/>
                  <a:pt x="1635" y="103"/>
                  <a:pt x="1633" y="105"/>
                </a:cubicBezTo>
                <a:cubicBezTo>
                  <a:pt x="1630" y="106"/>
                  <a:pt x="1628" y="109"/>
                  <a:pt x="1625" y="113"/>
                </a:cubicBezTo>
                <a:cubicBezTo>
                  <a:pt x="1623" y="115"/>
                  <a:pt x="1621" y="120"/>
                  <a:pt x="1618" y="128"/>
                </a:cubicBezTo>
                <a:lnTo>
                  <a:pt x="1548" y="299"/>
                </a:lnTo>
                <a:cubicBezTo>
                  <a:pt x="1542" y="316"/>
                  <a:pt x="1533" y="328"/>
                  <a:pt x="1522" y="337"/>
                </a:cubicBezTo>
                <a:cubicBezTo>
                  <a:pt x="1511" y="345"/>
                  <a:pt x="1500" y="350"/>
                  <a:pt x="1490" y="350"/>
                </a:cubicBezTo>
                <a:cubicBezTo>
                  <a:pt x="1483" y="350"/>
                  <a:pt x="1477" y="348"/>
                  <a:pt x="1472" y="343"/>
                </a:cubicBezTo>
                <a:cubicBezTo>
                  <a:pt x="1467" y="339"/>
                  <a:pt x="1465" y="334"/>
                  <a:pt x="1465" y="329"/>
                </a:cubicBezTo>
                <a:cubicBezTo>
                  <a:pt x="1465" y="323"/>
                  <a:pt x="1467" y="319"/>
                  <a:pt x="1470" y="316"/>
                </a:cubicBezTo>
                <a:cubicBezTo>
                  <a:pt x="1473" y="313"/>
                  <a:pt x="1478" y="311"/>
                  <a:pt x="1484" y="311"/>
                </a:cubicBezTo>
                <a:cubicBezTo>
                  <a:pt x="1488" y="311"/>
                  <a:pt x="1494" y="313"/>
                  <a:pt x="1501" y="315"/>
                </a:cubicBezTo>
                <a:cubicBezTo>
                  <a:pt x="1506" y="317"/>
                  <a:pt x="1509" y="318"/>
                  <a:pt x="1510" y="318"/>
                </a:cubicBezTo>
                <a:cubicBezTo>
                  <a:pt x="1514" y="318"/>
                  <a:pt x="1518" y="316"/>
                  <a:pt x="1523" y="312"/>
                </a:cubicBezTo>
                <a:cubicBezTo>
                  <a:pt x="1527" y="308"/>
                  <a:pt x="1532" y="301"/>
                  <a:pt x="1536" y="290"/>
                </a:cubicBezTo>
                <a:lnTo>
                  <a:pt x="1548" y="260"/>
                </a:lnTo>
                <a:lnTo>
                  <a:pt x="1487" y="130"/>
                </a:lnTo>
                <a:cubicBezTo>
                  <a:pt x="1485" y="127"/>
                  <a:pt x="1482" y="122"/>
                  <a:pt x="1478" y="116"/>
                </a:cubicBezTo>
                <a:cubicBezTo>
                  <a:pt x="1474" y="112"/>
                  <a:pt x="1472" y="109"/>
                  <a:pt x="1470" y="107"/>
                </a:cubicBezTo>
                <a:cubicBezTo>
                  <a:pt x="1467" y="105"/>
                  <a:pt x="1462" y="103"/>
                  <a:pt x="1456" y="102"/>
                </a:cubicBezTo>
                <a:lnTo>
                  <a:pt x="1456" y="95"/>
                </a:lnTo>
                <a:close/>
                <a:moveTo>
                  <a:pt x="1262" y="95"/>
                </a:moveTo>
                <a:lnTo>
                  <a:pt x="1322" y="95"/>
                </a:lnTo>
                <a:lnTo>
                  <a:pt x="1322" y="210"/>
                </a:lnTo>
                <a:cubicBezTo>
                  <a:pt x="1322" y="226"/>
                  <a:pt x="1325" y="236"/>
                  <a:pt x="1331" y="241"/>
                </a:cubicBezTo>
                <a:cubicBezTo>
                  <a:pt x="1336" y="246"/>
                  <a:pt x="1343" y="249"/>
                  <a:pt x="1351" y="249"/>
                </a:cubicBezTo>
                <a:cubicBezTo>
                  <a:pt x="1356" y="249"/>
                  <a:pt x="1362" y="247"/>
                  <a:pt x="1369" y="244"/>
                </a:cubicBezTo>
                <a:cubicBezTo>
                  <a:pt x="1376" y="241"/>
                  <a:pt x="1384" y="234"/>
                  <a:pt x="1393" y="225"/>
                </a:cubicBezTo>
                <a:lnTo>
                  <a:pt x="1393" y="127"/>
                </a:lnTo>
                <a:cubicBezTo>
                  <a:pt x="1393" y="118"/>
                  <a:pt x="1392" y="111"/>
                  <a:pt x="1388" y="108"/>
                </a:cubicBezTo>
                <a:cubicBezTo>
                  <a:pt x="1384" y="104"/>
                  <a:pt x="1377" y="102"/>
                  <a:pt x="1366" y="102"/>
                </a:cubicBezTo>
                <a:lnTo>
                  <a:pt x="1366" y="95"/>
                </a:lnTo>
                <a:lnTo>
                  <a:pt x="1424" y="95"/>
                </a:lnTo>
                <a:lnTo>
                  <a:pt x="1424" y="199"/>
                </a:lnTo>
                <a:cubicBezTo>
                  <a:pt x="1424" y="219"/>
                  <a:pt x="1425" y="231"/>
                  <a:pt x="1426" y="236"/>
                </a:cubicBezTo>
                <a:cubicBezTo>
                  <a:pt x="1427" y="240"/>
                  <a:pt x="1428" y="243"/>
                  <a:pt x="1430" y="245"/>
                </a:cubicBezTo>
                <a:cubicBezTo>
                  <a:pt x="1432" y="247"/>
                  <a:pt x="1435" y="247"/>
                  <a:pt x="1437" y="247"/>
                </a:cubicBezTo>
                <a:cubicBezTo>
                  <a:pt x="1441" y="247"/>
                  <a:pt x="1446" y="246"/>
                  <a:pt x="1451" y="244"/>
                </a:cubicBezTo>
                <a:lnTo>
                  <a:pt x="1453" y="251"/>
                </a:lnTo>
                <a:lnTo>
                  <a:pt x="1402" y="272"/>
                </a:lnTo>
                <a:lnTo>
                  <a:pt x="1393" y="272"/>
                </a:lnTo>
                <a:lnTo>
                  <a:pt x="1393" y="236"/>
                </a:lnTo>
                <a:cubicBezTo>
                  <a:pt x="1379" y="252"/>
                  <a:pt x="1367" y="262"/>
                  <a:pt x="1360" y="266"/>
                </a:cubicBezTo>
                <a:cubicBezTo>
                  <a:pt x="1352" y="270"/>
                  <a:pt x="1344" y="272"/>
                  <a:pt x="1335" y="272"/>
                </a:cubicBezTo>
                <a:cubicBezTo>
                  <a:pt x="1325" y="272"/>
                  <a:pt x="1317" y="269"/>
                  <a:pt x="1310" y="264"/>
                </a:cubicBezTo>
                <a:cubicBezTo>
                  <a:pt x="1303" y="258"/>
                  <a:pt x="1298" y="251"/>
                  <a:pt x="1295" y="242"/>
                </a:cubicBezTo>
                <a:cubicBezTo>
                  <a:pt x="1293" y="233"/>
                  <a:pt x="1291" y="221"/>
                  <a:pt x="1291" y="205"/>
                </a:cubicBezTo>
                <a:lnTo>
                  <a:pt x="1291" y="128"/>
                </a:lnTo>
                <a:cubicBezTo>
                  <a:pt x="1291" y="120"/>
                  <a:pt x="1290" y="115"/>
                  <a:pt x="1289" y="112"/>
                </a:cubicBezTo>
                <a:cubicBezTo>
                  <a:pt x="1287" y="108"/>
                  <a:pt x="1284" y="106"/>
                  <a:pt x="1281" y="104"/>
                </a:cubicBezTo>
                <a:cubicBezTo>
                  <a:pt x="1277" y="103"/>
                  <a:pt x="1271" y="102"/>
                  <a:pt x="1262" y="102"/>
                </a:cubicBezTo>
                <a:lnTo>
                  <a:pt x="1262" y="95"/>
                </a:lnTo>
                <a:close/>
                <a:moveTo>
                  <a:pt x="880" y="95"/>
                </a:moveTo>
                <a:lnTo>
                  <a:pt x="960" y="95"/>
                </a:lnTo>
                <a:lnTo>
                  <a:pt x="960" y="102"/>
                </a:lnTo>
                <a:lnTo>
                  <a:pt x="956" y="102"/>
                </a:lnTo>
                <a:cubicBezTo>
                  <a:pt x="951" y="102"/>
                  <a:pt x="946" y="103"/>
                  <a:pt x="943" y="106"/>
                </a:cubicBezTo>
                <a:cubicBezTo>
                  <a:pt x="941" y="108"/>
                  <a:pt x="939" y="111"/>
                  <a:pt x="939" y="115"/>
                </a:cubicBezTo>
                <a:cubicBezTo>
                  <a:pt x="939" y="120"/>
                  <a:pt x="941" y="126"/>
                  <a:pt x="945" y="135"/>
                </a:cubicBezTo>
                <a:lnTo>
                  <a:pt x="987" y="222"/>
                </a:lnTo>
                <a:lnTo>
                  <a:pt x="1026" y="127"/>
                </a:lnTo>
                <a:cubicBezTo>
                  <a:pt x="1028" y="122"/>
                  <a:pt x="1029" y="117"/>
                  <a:pt x="1029" y="112"/>
                </a:cubicBezTo>
                <a:cubicBezTo>
                  <a:pt x="1029" y="109"/>
                  <a:pt x="1028" y="108"/>
                  <a:pt x="1028" y="106"/>
                </a:cubicBezTo>
                <a:cubicBezTo>
                  <a:pt x="1027" y="105"/>
                  <a:pt x="1025" y="104"/>
                  <a:pt x="1023" y="103"/>
                </a:cubicBezTo>
                <a:cubicBezTo>
                  <a:pt x="1021" y="102"/>
                  <a:pt x="1017" y="102"/>
                  <a:pt x="1012" y="102"/>
                </a:cubicBezTo>
                <a:lnTo>
                  <a:pt x="1012" y="95"/>
                </a:lnTo>
                <a:lnTo>
                  <a:pt x="1068" y="95"/>
                </a:lnTo>
                <a:lnTo>
                  <a:pt x="1068" y="102"/>
                </a:lnTo>
                <a:cubicBezTo>
                  <a:pt x="1063" y="102"/>
                  <a:pt x="1059" y="103"/>
                  <a:pt x="1057" y="105"/>
                </a:cubicBezTo>
                <a:cubicBezTo>
                  <a:pt x="1054" y="106"/>
                  <a:pt x="1052" y="109"/>
                  <a:pt x="1049" y="113"/>
                </a:cubicBezTo>
                <a:cubicBezTo>
                  <a:pt x="1047" y="115"/>
                  <a:pt x="1045" y="120"/>
                  <a:pt x="1042" y="128"/>
                </a:cubicBezTo>
                <a:lnTo>
                  <a:pt x="972" y="299"/>
                </a:lnTo>
                <a:cubicBezTo>
                  <a:pt x="966" y="316"/>
                  <a:pt x="957" y="328"/>
                  <a:pt x="946" y="337"/>
                </a:cubicBezTo>
                <a:cubicBezTo>
                  <a:pt x="935" y="345"/>
                  <a:pt x="924" y="350"/>
                  <a:pt x="914" y="350"/>
                </a:cubicBezTo>
                <a:cubicBezTo>
                  <a:pt x="907" y="350"/>
                  <a:pt x="901" y="348"/>
                  <a:pt x="896" y="343"/>
                </a:cubicBezTo>
                <a:cubicBezTo>
                  <a:pt x="891" y="339"/>
                  <a:pt x="889" y="334"/>
                  <a:pt x="889" y="329"/>
                </a:cubicBezTo>
                <a:cubicBezTo>
                  <a:pt x="889" y="323"/>
                  <a:pt x="891" y="319"/>
                  <a:pt x="894" y="316"/>
                </a:cubicBezTo>
                <a:cubicBezTo>
                  <a:pt x="897" y="313"/>
                  <a:pt x="902" y="311"/>
                  <a:pt x="908" y="311"/>
                </a:cubicBezTo>
                <a:cubicBezTo>
                  <a:pt x="912" y="311"/>
                  <a:pt x="918" y="313"/>
                  <a:pt x="925" y="315"/>
                </a:cubicBezTo>
                <a:cubicBezTo>
                  <a:pt x="930" y="317"/>
                  <a:pt x="933" y="318"/>
                  <a:pt x="934" y="318"/>
                </a:cubicBezTo>
                <a:cubicBezTo>
                  <a:pt x="938" y="318"/>
                  <a:pt x="942" y="316"/>
                  <a:pt x="947" y="312"/>
                </a:cubicBezTo>
                <a:cubicBezTo>
                  <a:pt x="951" y="308"/>
                  <a:pt x="956" y="301"/>
                  <a:pt x="960" y="290"/>
                </a:cubicBezTo>
                <a:lnTo>
                  <a:pt x="972" y="260"/>
                </a:lnTo>
                <a:lnTo>
                  <a:pt x="911" y="130"/>
                </a:lnTo>
                <a:cubicBezTo>
                  <a:pt x="909" y="127"/>
                  <a:pt x="906" y="122"/>
                  <a:pt x="902" y="116"/>
                </a:cubicBezTo>
                <a:cubicBezTo>
                  <a:pt x="898" y="112"/>
                  <a:pt x="896" y="109"/>
                  <a:pt x="894" y="107"/>
                </a:cubicBezTo>
                <a:cubicBezTo>
                  <a:pt x="891" y="105"/>
                  <a:pt x="886" y="103"/>
                  <a:pt x="880" y="102"/>
                </a:cubicBezTo>
                <a:lnTo>
                  <a:pt x="880" y="95"/>
                </a:lnTo>
                <a:close/>
                <a:moveTo>
                  <a:pt x="544" y="95"/>
                </a:moveTo>
                <a:lnTo>
                  <a:pt x="616" y="95"/>
                </a:lnTo>
                <a:lnTo>
                  <a:pt x="616" y="102"/>
                </a:lnTo>
                <a:cubicBezTo>
                  <a:pt x="610" y="102"/>
                  <a:pt x="605" y="104"/>
                  <a:pt x="603" y="106"/>
                </a:cubicBezTo>
                <a:cubicBezTo>
                  <a:pt x="601" y="107"/>
                  <a:pt x="600" y="110"/>
                  <a:pt x="600" y="114"/>
                </a:cubicBezTo>
                <a:cubicBezTo>
                  <a:pt x="600" y="117"/>
                  <a:pt x="601" y="122"/>
                  <a:pt x="603" y="128"/>
                </a:cubicBezTo>
                <a:lnTo>
                  <a:pt x="640" y="226"/>
                </a:lnTo>
                <a:lnTo>
                  <a:pt x="677" y="146"/>
                </a:lnTo>
                <a:lnTo>
                  <a:pt x="667" y="121"/>
                </a:lnTo>
                <a:cubicBezTo>
                  <a:pt x="664" y="113"/>
                  <a:pt x="660" y="108"/>
                  <a:pt x="655" y="105"/>
                </a:cubicBezTo>
                <a:cubicBezTo>
                  <a:pt x="653" y="103"/>
                  <a:pt x="648" y="102"/>
                  <a:pt x="640" y="102"/>
                </a:cubicBezTo>
                <a:lnTo>
                  <a:pt x="640" y="95"/>
                </a:lnTo>
                <a:lnTo>
                  <a:pt x="722" y="95"/>
                </a:lnTo>
                <a:lnTo>
                  <a:pt x="722" y="102"/>
                </a:lnTo>
                <a:cubicBezTo>
                  <a:pt x="713" y="102"/>
                  <a:pt x="706" y="104"/>
                  <a:pt x="703" y="107"/>
                </a:cubicBezTo>
                <a:cubicBezTo>
                  <a:pt x="700" y="109"/>
                  <a:pt x="699" y="112"/>
                  <a:pt x="699" y="116"/>
                </a:cubicBezTo>
                <a:cubicBezTo>
                  <a:pt x="699" y="119"/>
                  <a:pt x="699" y="121"/>
                  <a:pt x="700" y="124"/>
                </a:cubicBezTo>
                <a:lnTo>
                  <a:pt x="739" y="223"/>
                </a:lnTo>
                <a:lnTo>
                  <a:pt x="776" y="128"/>
                </a:lnTo>
                <a:cubicBezTo>
                  <a:pt x="778" y="121"/>
                  <a:pt x="779" y="116"/>
                  <a:pt x="779" y="112"/>
                </a:cubicBezTo>
                <a:cubicBezTo>
                  <a:pt x="779" y="109"/>
                  <a:pt x="778" y="107"/>
                  <a:pt x="776" y="105"/>
                </a:cubicBezTo>
                <a:cubicBezTo>
                  <a:pt x="773" y="103"/>
                  <a:pt x="768" y="102"/>
                  <a:pt x="761" y="102"/>
                </a:cubicBezTo>
                <a:lnTo>
                  <a:pt x="761" y="95"/>
                </a:lnTo>
                <a:lnTo>
                  <a:pt x="816" y="95"/>
                </a:lnTo>
                <a:lnTo>
                  <a:pt x="816" y="102"/>
                </a:lnTo>
                <a:cubicBezTo>
                  <a:pt x="805" y="104"/>
                  <a:pt x="797" y="111"/>
                  <a:pt x="792" y="124"/>
                </a:cubicBezTo>
                <a:lnTo>
                  <a:pt x="734" y="272"/>
                </a:lnTo>
                <a:lnTo>
                  <a:pt x="726" y="272"/>
                </a:lnTo>
                <a:lnTo>
                  <a:pt x="684" y="162"/>
                </a:lnTo>
                <a:lnTo>
                  <a:pt x="633" y="272"/>
                </a:lnTo>
                <a:lnTo>
                  <a:pt x="627" y="272"/>
                </a:lnTo>
                <a:lnTo>
                  <a:pt x="571" y="128"/>
                </a:lnTo>
                <a:cubicBezTo>
                  <a:pt x="568" y="119"/>
                  <a:pt x="564" y="112"/>
                  <a:pt x="561" y="109"/>
                </a:cubicBezTo>
                <a:cubicBezTo>
                  <a:pt x="557" y="106"/>
                  <a:pt x="552" y="104"/>
                  <a:pt x="544" y="102"/>
                </a:cubicBezTo>
                <a:lnTo>
                  <a:pt x="544" y="95"/>
                </a:lnTo>
                <a:close/>
                <a:moveTo>
                  <a:pt x="272" y="95"/>
                </a:moveTo>
                <a:lnTo>
                  <a:pt x="344" y="95"/>
                </a:lnTo>
                <a:lnTo>
                  <a:pt x="344" y="102"/>
                </a:lnTo>
                <a:cubicBezTo>
                  <a:pt x="338" y="102"/>
                  <a:pt x="333" y="104"/>
                  <a:pt x="331" y="106"/>
                </a:cubicBezTo>
                <a:cubicBezTo>
                  <a:pt x="329" y="107"/>
                  <a:pt x="328" y="110"/>
                  <a:pt x="328" y="114"/>
                </a:cubicBezTo>
                <a:cubicBezTo>
                  <a:pt x="328" y="117"/>
                  <a:pt x="329" y="122"/>
                  <a:pt x="331" y="128"/>
                </a:cubicBezTo>
                <a:lnTo>
                  <a:pt x="368" y="226"/>
                </a:lnTo>
                <a:lnTo>
                  <a:pt x="405" y="146"/>
                </a:lnTo>
                <a:lnTo>
                  <a:pt x="395" y="121"/>
                </a:lnTo>
                <a:cubicBezTo>
                  <a:pt x="392" y="113"/>
                  <a:pt x="388" y="108"/>
                  <a:pt x="383" y="105"/>
                </a:cubicBezTo>
                <a:cubicBezTo>
                  <a:pt x="381" y="103"/>
                  <a:pt x="376" y="102"/>
                  <a:pt x="368" y="102"/>
                </a:cubicBezTo>
                <a:lnTo>
                  <a:pt x="368" y="95"/>
                </a:lnTo>
                <a:lnTo>
                  <a:pt x="450" y="95"/>
                </a:lnTo>
                <a:lnTo>
                  <a:pt x="450" y="102"/>
                </a:lnTo>
                <a:cubicBezTo>
                  <a:pt x="441" y="102"/>
                  <a:pt x="434" y="104"/>
                  <a:pt x="431" y="107"/>
                </a:cubicBezTo>
                <a:cubicBezTo>
                  <a:pt x="428" y="109"/>
                  <a:pt x="427" y="112"/>
                  <a:pt x="427" y="116"/>
                </a:cubicBezTo>
                <a:cubicBezTo>
                  <a:pt x="427" y="119"/>
                  <a:pt x="427" y="121"/>
                  <a:pt x="428" y="124"/>
                </a:cubicBezTo>
                <a:lnTo>
                  <a:pt x="467" y="223"/>
                </a:lnTo>
                <a:lnTo>
                  <a:pt x="504" y="128"/>
                </a:lnTo>
                <a:cubicBezTo>
                  <a:pt x="506" y="121"/>
                  <a:pt x="507" y="116"/>
                  <a:pt x="507" y="112"/>
                </a:cubicBezTo>
                <a:cubicBezTo>
                  <a:pt x="507" y="109"/>
                  <a:pt x="506" y="107"/>
                  <a:pt x="504" y="105"/>
                </a:cubicBezTo>
                <a:cubicBezTo>
                  <a:pt x="501" y="103"/>
                  <a:pt x="496" y="102"/>
                  <a:pt x="489" y="102"/>
                </a:cubicBezTo>
                <a:lnTo>
                  <a:pt x="489" y="95"/>
                </a:lnTo>
                <a:lnTo>
                  <a:pt x="544" y="95"/>
                </a:lnTo>
                <a:lnTo>
                  <a:pt x="544" y="102"/>
                </a:lnTo>
                <a:cubicBezTo>
                  <a:pt x="533" y="104"/>
                  <a:pt x="525" y="111"/>
                  <a:pt x="520" y="124"/>
                </a:cubicBezTo>
                <a:lnTo>
                  <a:pt x="462" y="272"/>
                </a:lnTo>
                <a:lnTo>
                  <a:pt x="454" y="272"/>
                </a:lnTo>
                <a:lnTo>
                  <a:pt x="412" y="162"/>
                </a:lnTo>
                <a:lnTo>
                  <a:pt x="361" y="272"/>
                </a:lnTo>
                <a:lnTo>
                  <a:pt x="355" y="272"/>
                </a:lnTo>
                <a:lnTo>
                  <a:pt x="299" y="128"/>
                </a:lnTo>
                <a:cubicBezTo>
                  <a:pt x="296" y="119"/>
                  <a:pt x="292" y="112"/>
                  <a:pt x="289" y="109"/>
                </a:cubicBezTo>
                <a:cubicBezTo>
                  <a:pt x="285" y="106"/>
                  <a:pt x="280" y="104"/>
                  <a:pt x="272" y="102"/>
                </a:cubicBezTo>
                <a:lnTo>
                  <a:pt x="272" y="95"/>
                </a:lnTo>
                <a:close/>
                <a:moveTo>
                  <a:pt x="0" y="95"/>
                </a:moveTo>
                <a:lnTo>
                  <a:pt x="72" y="95"/>
                </a:lnTo>
                <a:lnTo>
                  <a:pt x="72" y="102"/>
                </a:lnTo>
                <a:cubicBezTo>
                  <a:pt x="66" y="102"/>
                  <a:pt x="61" y="104"/>
                  <a:pt x="59" y="106"/>
                </a:cubicBezTo>
                <a:cubicBezTo>
                  <a:pt x="57" y="107"/>
                  <a:pt x="56" y="110"/>
                  <a:pt x="56" y="114"/>
                </a:cubicBezTo>
                <a:cubicBezTo>
                  <a:pt x="56" y="117"/>
                  <a:pt x="57" y="122"/>
                  <a:pt x="59" y="128"/>
                </a:cubicBezTo>
                <a:lnTo>
                  <a:pt x="96" y="226"/>
                </a:lnTo>
                <a:lnTo>
                  <a:pt x="133" y="146"/>
                </a:lnTo>
                <a:lnTo>
                  <a:pt x="123" y="121"/>
                </a:lnTo>
                <a:cubicBezTo>
                  <a:pt x="120" y="113"/>
                  <a:pt x="116" y="108"/>
                  <a:pt x="111" y="105"/>
                </a:cubicBezTo>
                <a:cubicBezTo>
                  <a:pt x="109" y="103"/>
                  <a:pt x="104" y="102"/>
                  <a:pt x="96" y="102"/>
                </a:cubicBezTo>
                <a:lnTo>
                  <a:pt x="96" y="95"/>
                </a:lnTo>
                <a:lnTo>
                  <a:pt x="178" y="95"/>
                </a:lnTo>
                <a:lnTo>
                  <a:pt x="178" y="102"/>
                </a:lnTo>
                <a:cubicBezTo>
                  <a:pt x="169" y="102"/>
                  <a:pt x="162" y="104"/>
                  <a:pt x="159" y="107"/>
                </a:cubicBezTo>
                <a:cubicBezTo>
                  <a:pt x="156" y="109"/>
                  <a:pt x="155" y="112"/>
                  <a:pt x="155" y="116"/>
                </a:cubicBezTo>
                <a:cubicBezTo>
                  <a:pt x="155" y="119"/>
                  <a:pt x="155" y="121"/>
                  <a:pt x="156" y="124"/>
                </a:cubicBezTo>
                <a:lnTo>
                  <a:pt x="195" y="223"/>
                </a:lnTo>
                <a:lnTo>
                  <a:pt x="232" y="128"/>
                </a:lnTo>
                <a:cubicBezTo>
                  <a:pt x="234" y="121"/>
                  <a:pt x="235" y="116"/>
                  <a:pt x="235" y="112"/>
                </a:cubicBezTo>
                <a:cubicBezTo>
                  <a:pt x="235" y="109"/>
                  <a:pt x="234" y="107"/>
                  <a:pt x="232" y="105"/>
                </a:cubicBezTo>
                <a:cubicBezTo>
                  <a:pt x="229" y="103"/>
                  <a:pt x="224" y="102"/>
                  <a:pt x="217" y="102"/>
                </a:cubicBezTo>
                <a:lnTo>
                  <a:pt x="217" y="95"/>
                </a:lnTo>
                <a:lnTo>
                  <a:pt x="272" y="95"/>
                </a:lnTo>
                <a:lnTo>
                  <a:pt x="272" y="102"/>
                </a:lnTo>
                <a:cubicBezTo>
                  <a:pt x="261" y="104"/>
                  <a:pt x="253" y="111"/>
                  <a:pt x="248" y="124"/>
                </a:cubicBezTo>
                <a:lnTo>
                  <a:pt x="190" y="272"/>
                </a:lnTo>
                <a:lnTo>
                  <a:pt x="182" y="272"/>
                </a:lnTo>
                <a:lnTo>
                  <a:pt x="140" y="162"/>
                </a:lnTo>
                <a:lnTo>
                  <a:pt x="89" y="272"/>
                </a:lnTo>
                <a:lnTo>
                  <a:pt x="83" y="272"/>
                </a:lnTo>
                <a:lnTo>
                  <a:pt x="27" y="128"/>
                </a:lnTo>
                <a:cubicBezTo>
                  <a:pt x="24" y="119"/>
                  <a:pt x="20" y="112"/>
                  <a:pt x="17" y="109"/>
                </a:cubicBezTo>
                <a:cubicBezTo>
                  <a:pt x="13" y="106"/>
                  <a:pt x="8" y="104"/>
                  <a:pt x="0" y="102"/>
                </a:cubicBezTo>
                <a:lnTo>
                  <a:pt x="0" y="95"/>
                </a:lnTo>
                <a:close/>
                <a:moveTo>
                  <a:pt x="2837" y="90"/>
                </a:moveTo>
                <a:lnTo>
                  <a:pt x="2845" y="90"/>
                </a:lnTo>
                <a:lnTo>
                  <a:pt x="2845" y="127"/>
                </a:lnTo>
                <a:cubicBezTo>
                  <a:pt x="2857" y="114"/>
                  <a:pt x="2865" y="107"/>
                  <a:pt x="2867" y="105"/>
                </a:cubicBezTo>
                <a:cubicBezTo>
                  <a:pt x="2873" y="100"/>
                  <a:pt x="2879" y="97"/>
                  <a:pt x="2885" y="94"/>
                </a:cubicBezTo>
                <a:cubicBezTo>
                  <a:pt x="2892" y="91"/>
                  <a:pt x="2898" y="90"/>
                  <a:pt x="2904" y="90"/>
                </a:cubicBezTo>
                <a:cubicBezTo>
                  <a:pt x="2915" y="90"/>
                  <a:pt x="2924" y="93"/>
                  <a:pt x="2932" y="99"/>
                </a:cubicBezTo>
                <a:cubicBezTo>
                  <a:pt x="2940" y="106"/>
                  <a:pt x="2945" y="115"/>
                  <a:pt x="2948" y="127"/>
                </a:cubicBezTo>
                <a:cubicBezTo>
                  <a:pt x="2961" y="112"/>
                  <a:pt x="2971" y="102"/>
                  <a:pt x="2980" y="97"/>
                </a:cubicBezTo>
                <a:cubicBezTo>
                  <a:pt x="2989" y="92"/>
                  <a:pt x="2998" y="90"/>
                  <a:pt x="3008" y="90"/>
                </a:cubicBezTo>
                <a:cubicBezTo>
                  <a:pt x="3017" y="90"/>
                  <a:pt x="3025" y="92"/>
                  <a:pt x="3032" y="97"/>
                </a:cubicBezTo>
                <a:cubicBezTo>
                  <a:pt x="3039" y="102"/>
                  <a:pt x="3045" y="109"/>
                  <a:pt x="3049" y="120"/>
                </a:cubicBezTo>
                <a:cubicBezTo>
                  <a:pt x="3052" y="127"/>
                  <a:pt x="3053" y="139"/>
                  <a:pt x="3053" y="154"/>
                </a:cubicBezTo>
                <a:lnTo>
                  <a:pt x="3053" y="228"/>
                </a:lnTo>
                <a:cubicBezTo>
                  <a:pt x="3053" y="239"/>
                  <a:pt x="3054" y="246"/>
                  <a:pt x="3055" y="250"/>
                </a:cubicBezTo>
                <a:cubicBezTo>
                  <a:pt x="3057" y="253"/>
                  <a:pt x="3059" y="255"/>
                  <a:pt x="3062" y="257"/>
                </a:cubicBezTo>
                <a:cubicBezTo>
                  <a:pt x="3066" y="259"/>
                  <a:pt x="3071" y="260"/>
                  <a:pt x="3079" y="260"/>
                </a:cubicBezTo>
                <a:lnTo>
                  <a:pt x="3079" y="267"/>
                </a:lnTo>
                <a:lnTo>
                  <a:pt x="2994" y="267"/>
                </a:lnTo>
                <a:lnTo>
                  <a:pt x="2994" y="260"/>
                </a:lnTo>
                <a:lnTo>
                  <a:pt x="2998" y="260"/>
                </a:lnTo>
                <a:cubicBezTo>
                  <a:pt x="3005" y="260"/>
                  <a:pt x="3011" y="259"/>
                  <a:pt x="3015" y="256"/>
                </a:cubicBezTo>
                <a:cubicBezTo>
                  <a:pt x="3018" y="254"/>
                  <a:pt x="3020" y="251"/>
                  <a:pt x="3021" y="246"/>
                </a:cubicBezTo>
                <a:cubicBezTo>
                  <a:pt x="3022" y="244"/>
                  <a:pt x="3022" y="238"/>
                  <a:pt x="3022" y="228"/>
                </a:cubicBezTo>
                <a:lnTo>
                  <a:pt x="3022" y="154"/>
                </a:lnTo>
                <a:cubicBezTo>
                  <a:pt x="3022" y="140"/>
                  <a:pt x="3020" y="130"/>
                  <a:pt x="3017" y="124"/>
                </a:cubicBezTo>
                <a:cubicBezTo>
                  <a:pt x="3012" y="116"/>
                  <a:pt x="3004" y="112"/>
                  <a:pt x="2993" y="112"/>
                </a:cubicBezTo>
                <a:cubicBezTo>
                  <a:pt x="2987" y="112"/>
                  <a:pt x="2980" y="114"/>
                  <a:pt x="2973" y="117"/>
                </a:cubicBezTo>
                <a:cubicBezTo>
                  <a:pt x="2967" y="121"/>
                  <a:pt x="2959" y="127"/>
                  <a:pt x="2949" y="136"/>
                </a:cubicBezTo>
                <a:lnTo>
                  <a:pt x="2949" y="138"/>
                </a:lnTo>
                <a:lnTo>
                  <a:pt x="2949" y="146"/>
                </a:lnTo>
                <a:lnTo>
                  <a:pt x="2949" y="228"/>
                </a:lnTo>
                <a:cubicBezTo>
                  <a:pt x="2949" y="240"/>
                  <a:pt x="2950" y="247"/>
                  <a:pt x="2951" y="250"/>
                </a:cubicBezTo>
                <a:cubicBezTo>
                  <a:pt x="2952" y="253"/>
                  <a:pt x="2955" y="255"/>
                  <a:pt x="2958" y="257"/>
                </a:cubicBezTo>
                <a:cubicBezTo>
                  <a:pt x="2962" y="259"/>
                  <a:pt x="2968" y="260"/>
                  <a:pt x="2977" y="260"/>
                </a:cubicBezTo>
                <a:lnTo>
                  <a:pt x="2977" y="267"/>
                </a:lnTo>
                <a:lnTo>
                  <a:pt x="2890" y="267"/>
                </a:lnTo>
                <a:lnTo>
                  <a:pt x="2890" y="260"/>
                </a:lnTo>
                <a:cubicBezTo>
                  <a:pt x="2900" y="260"/>
                  <a:pt x="2906" y="259"/>
                  <a:pt x="2910" y="257"/>
                </a:cubicBezTo>
                <a:cubicBezTo>
                  <a:pt x="2913" y="254"/>
                  <a:pt x="2916" y="251"/>
                  <a:pt x="2917" y="247"/>
                </a:cubicBezTo>
                <a:cubicBezTo>
                  <a:pt x="2918" y="244"/>
                  <a:pt x="2918" y="238"/>
                  <a:pt x="2918" y="228"/>
                </a:cubicBezTo>
                <a:lnTo>
                  <a:pt x="2918" y="154"/>
                </a:lnTo>
                <a:cubicBezTo>
                  <a:pt x="2918" y="140"/>
                  <a:pt x="2916" y="130"/>
                  <a:pt x="2912" y="124"/>
                </a:cubicBezTo>
                <a:cubicBezTo>
                  <a:pt x="2906" y="116"/>
                  <a:pt x="2899" y="112"/>
                  <a:pt x="2889" y="112"/>
                </a:cubicBezTo>
                <a:cubicBezTo>
                  <a:pt x="2882" y="112"/>
                  <a:pt x="2875" y="114"/>
                  <a:pt x="2869" y="117"/>
                </a:cubicBezTo>
                <a:cubicBezTo>
                  <a:pt x="2858" y="123"/>
                  <a:pt x="2850" y="129"/>
                  <a:pt x="2845" y="136"/>
                </a:cubicBezTo>
                <a:lnTo>
                  <a:pt x="2845" y="228"/>
                </a:lnTo>
                <a:cubicBezTo>
                  <a:pt x="2845" y="239"/>
                  <a:pt x="2846" y="247"/>
                  <a:pt x="2847" y="250"/>
                </a:cubicBezTo>
                <a:cubicBezTo>
                  <a:pt x="2849" y="253"/>
                  <a:pt x="2851" y="256"/>
                  <a:pt x="2854" y="258"/>
                </a:cubicBezTo>
                <a:cubicBezTo>
                  <a:pt x="2857" y="259"/>
                  <a:pt x="2863" y="260"/>
                  <a:pt x="2873" y="260"/>
                </a:cubicBezTo>
                <a:lnTo>
                  <a:pt x="2873" y="267"/>
                </a:lnTo>
                <a:lnTo>
                  <a:pt x="2788" y="267"/>
                </a:lnTo>
                <a:lnTo>
                  <a:pt x="2788" y="260"/>
                </a:lnTo>
                <a:cubicBezTo>
                  <a:pt x="2796" y="260"/>
                  <a:pt x="2801" y="259"/>
                  <a:pt x="2804" y="258"/>
                </a:cubicBezTo>
                <a:cubicBezTo>
                  <a:pt x="2807" y="256"/>
                  <a:pt x="2810" y="253"/>
                  <a:pt x="2811" y="249"/>
                </a:cubicBezTo>
                <a:cubicBezTo>
                  <a:pt x="2813" y="246"/>
                  <a:pt x="2814" y="239"/>
                  <a:pt x="2814" y="228"/>
                </a:cubicBezTo>
                <a:lnTo>
                  <a:pt x="2814" y="162"/>
                </a:lnTo>
                <a:cubicBezTo>
                  <a:pt x="2814" y="143"/>
                  <a:pt x="2813" y="131"/>
                  <a:pt x="2812" y="126"/>
                </a:cubicBezTo>
                <a:cubicBezTo>
                  <a:pt x="2811" y="122"/>
                  <a:pt x="2810" y="119"/>
                  <a:pt x="2808" y="117"/>
                </a:cubicBezTo>
                <a:cubicBezTo>
                  <a:pt x="2806" y="116"/>
                  <a:pt x="2804" y="115"/>
                  <a:pt x="2800" y="115"/>
                </a:cubicBezTo>
                <a:cubicBezTo>
                  <a:pt x="2797" y="115"/>
                  <a:pt x="2793" y="116"/>
                  <a:pt x="2788" y="118"/>
                </a:cubicBezTo>
                <a:lnTo>
                  <a:pt x="2785" y="111"/>
                </a:lnTo>
                <a:lnTo>
                  <a:pt x="2837" y="90"/>
                </a:lnTo>
                <a:close/>
                <a:moveTo>
                  <a:pt x="2686" y="90"/>
                </a:moveTo>
                <a:cubicBezTo>
                  <a:pt x="2712" y="90"/>
                  <a:pt x="2733" y="100"/>
                  <a:pt x="2748" y="120"/>
                </a:cubicBezTo>
                <a:cubicBezTo>
                  <a:pt x="2762" y="136"/>
                  <a:pt x="2768" y="156"/>
                  <a:pt x="2768" y="178"/>
                </a:cubicBezTo>
                <a:cubicBezTo>
                  <a:pt x="2768" y="193"/>
                  <a:pt x="2765" y="209"/>
                  <a:pt x="2757" y="224"/>
                </a:cubicBezTo>
                <a:cubicBezTo>
                  <a:pt x="2750" y="240"/>
                  <a:pt x="2740" y="252"/>
                  <a:pt x="2727" y="260"/>
                </a:cubicBezTo>
                <a:cubicBezTo>
                  <a:pt x="2714" y="268"/>
                  <a:pt x="2700" y="272"/>
                  <a:pt x="2684" y="272"/>
                </a:cubicBezTo>
                <a:cubicBezTo>
                  <a:pt x="2658" y="272"/>
                  <a:pt x="2637" y="262"/>
                  <a:pt x="2622" y="241"/>
                </a:cubicBezTo>
                <a:cubicBezTo>
                  <a:pt x="2609" y="224"/>
                  <a:pt x="2603" y="204"/>
                  <a:pt x="2603" y="183"/>
                </a:cubicBezTo>
                <a:cubicBezTo>
                  <a:pt x="2603" y="167"/>
                  <a:pt x="2607" y="151"/>
                  <a:pt x="2614" y="136"/>
                </a:cubicBezTo>
                <a:cubicBezTo>
                  <a:pt x="2622" y="120"/>
                  <a:pt x="2633" y="109"/>
                  <a:pt x="2645" y="101"/>
                </a:cubicBezTo>
                <a:cubicBezTo>
                  <a:pt x="2658" y="94"/>
                  <a:pt x="2672" y="90"/>
                  <a:pt x="2686" y="90"/>
                </a:cubicBezTo>
                <a:close/>
                <a:moveTo>
                  <a:pt x="2509" y="90"/>
                </a:moveTo>
                <a:cubicBezTo>
                  <a:pt x="2526" y="90"/>
                  <a:pt x="2540" y="94"/>
                  <a:pt x="2550" y="103"/>
                </a:cubicBezTo>
                <a:cubicBezTo>
                  <a:pt x="2561" y="112"/>
                  <a:pt x="2567" y="122"/>
                  <a:pt x="2567" y="131"/>
                </a:cubicBezTo>
                <a:cubicBezTo>
                  <a:pt x="2567" y="136"/>
                  <a:pt x="2565" y="140"/>
                  <a:pt x="2562" y="143"/>
                </a:cubicBezTo>
                <a:cubicBezTo>
                  <a:pt x="2559" y="146"/>
                  <a:pt x="2555" y="147"/>
                  <a:pt x="2549" y="147"/>
                </a:cubicBezTo>
                <a:cubicBezTo>
                  <a:pt x="2542" y="147"/>
                  <a:pt x="2536" y="145"/>
                  <a:pt x="2533" y="140"/>
                </a:cubicBezTo>
                <a:cubicBezTo>
                  <a:pt x="2531" y="137"/>
                  <a:pt x="2529" y="132"/>
                  <a:pt x="2528" y="125"/>
                </a:cubicBezTo>
                <a:cubicBezTo>
                  <a:pt x="2528" y="118"/>
                  <a:pt x="2525" y="112"/>
                  <a:pt x="2521" y="108"/>
                </a:cubicBezTo>
                <a:cubicBezTo>
                  <a:pt x="2516" y="104"/>
                  <a:pt x="2510" y="103"/>
                  <a:pt x="2503" y="103"/>
                </a:cubicBezTo>
                <a:cubicBezTo>
                  <a:pt x="2490" y="103"/>
                  <a:pt x="2480" y="107"/>
                  <a:pt x="2472" y="116"/>
                </a:cubicBezTo>
                <a:cubicBezTo>
                  <a:pt x="2462" y="129"/>
                  <a:pt x="2457" y="145"/>
                  <a:pt x="2457" y="165"/>
                </a:cubicBezTo>
                <a:cubicBezTo>
                  <a:pt x="2457" y="185"/>
                  <a:pt x="2462" y="204"/>
                  <a:pt x="2472" y="219"/>
                </a:cubicBezTo>
                <a:cubicBezTo>
                  <a:pt x="2482" y="235"/>
                  <a:pt x="2496" y="243"/>
                  <a:pt x="2513" y="243"/>
                </a:cubicBezTo>
                <a:cubicBezTo>
                  <a:pt x="2525" y="243"/>
                  <a:pt x="2536" y="239"/>
                  <a:pt x="2546" y="230"/>
                </a:cubicBezTo>
                <a:cubicBezTo>
                  <a:pt x="2553" y="224"/>
                  <a:pt x="2560" y="214"/>
                  <a:pt x="2566" y="199"/>
                </a:cubicBezTo>
                <a:lnTo>
                  <a:pt x="2572" y="202"/>
                </a:lnTo>
                <a:cubicBezTo>
                  <a:pt x="2567" y="224"/>
                  <a:pt x="2558" y="242"/>
                  <a:pt x="2544" y="254"/>
                </a:cubicBezTo>
                <a:cubicBezTo>
                  <a:pt x="2531" y="266"/>
                  <a:pt x="2516" y="272"/>
                  <a:pt x="2500" y="272"/>
                </a:cubicBezTo>
                <a:cubicBezTo>
                  <a:pt x="2480" y="272"/>
                  <a:pt x="2463" y="264"/>
                  <a:pt x="2449" y="247"/>
                </a:cubicBezTo>
                <a:cubicBezTo>
                  <a:pt x="2434" y="231"/>
                  <a:pt x="2427" y="209"/>
                  <a:pt x="2427" y="181"/>
                </a:cubicBezTo>
                <a:cubicBezTo>
                  <a:pt x="2427" y="154"/>
                  <a:pt x="2435" y="132"/>
                  <a:pt x="2451" y="115"/>
                </a:cubicBezTo>
                <a:cubicBezTo>
                  <a:pt x="2467" y="98"/>
                  <a:pt x="2486" y="90"/>
                  <a:pt x="2509" y="90"/>
                </a:cubicBezTo>
                <a:close/>
                <a:moveTo>
                  <a:pt x="1709" y="90"/>
                </a:moveTo>
                <a:lnTo>
                  <a:pt x="1717" y="90"/>
                </a:lnTo>
                <a:lnTo>
                  <a:pt x="1717" y="228"/>
                </a:lnTo>
                <a:cubicBezTo>
                  <a:pt x="1717" y="239"/>
                  <a:pt x="1718" y="246"/>
                  <a:pt x="1719" y="249"/>
                </a:cubicBezTo>
                <a:cubicBezTo>
                  <a:pt x="1721" y="253"/>
                  <a:pt x="1723" y="256"/>
                  <a:pt x="1726" y="257"/>
                </a:cubicBezTo>
                <a:cubicBezTo>
                  <a:pt x="1729" y="259"/>
                  <a:pt x="1735" y="260"/>
                  <a:pt x="1743" y="260"/>
                </a:cubicBezTo>
                <a:lnTo>
                  <a:pt x="1743" y="267"/>
                </a:lnTo>
                <a:lnTo>
                  <a:pt x="1660" y="267"/>
                </a:lnTo>
                <a:lnTo>
                  <a:pt x="1660" y="260"/>
                </a:lnTo>
                <a:cubicBezTo>
                  <a:pt x="1668" y="260"/>
                  <a:pt x="1674" y="259"/>
                  <a:pt x="1677" y="258"/>
                </a:cubicBezTo>
                <a:cubicBezTo>
                  <a:pt x="1679" y="256"/>
                  <a:pt x="1682" y="253"/>
                  <a:pt x="1683" y="250"/>
                </a:cubicBezTo>
                <a:cubicBezTo>
                  <a:pt x="1685" y="246"/>
                  <a:pt x="1686" y="239"/>
                  <a:pt x="1686" y="228"/>
                </a:cubicBezTo>
                <a:lnTo>
                  <a:pt x="1686" y="162"/>
                </a:lnTo>
                <a:cubicBezTo>
                  <a:pt x="1686" y="143"/>
                  <a:pt x="1685" y="131"/>
                  <a:pt x="1684" y="126"/>
                </a:cubicBezTo>
                <a:cubicBezTo>
                  <a:pt x="1683" y="122"/>
                  <a:pt x="1682" y="119"/>
                  <a:pt x="1680" y="117"/>
                </a:cubicBezTo>
                <a:cubicBezTo>
                  <a:pt x="1678" y="116"/>
                  <a:pt x="1676" y="115"/>
                  <a:pt x="1672" y="115"/>
                </a:cubicBezTo>
                <a:cubicBezTo>
                  <a:pt x="1669" y="115"/>
                  <a:pt x="1665" y="116"/>
                  <a:pt x="1660" y="118"/>
                </a:cubicBezTo>
                <a:lnTo>
                  <a:pt x="1657" y="111"/>
                </a:lnTo>
                <a:lnTo>
                  <a:pt x="1709" y="90"/>
                </a:lnTo>
                <a:close/>
                <a:moveTo>
                  <a:pt x="1166" y="90"/>
                </a:moveTo>
                <a:cubicBezTo>
                  <a:pt x="1192" y="90"/>
                  <a:pt x="1213" y="100"/>
                  <a:pt x="1228" y="120"/>
                </a:cubicBezTo>
                <a:cubicBezTo>
                  <a:pt x="1242" y="136"/>
                  <a:pt x="1248" y="156"/>
                  <a:pt x="1248" y="178"/>
                </a:cubicBezTo>
                <a:cubicBezTo>
                  <a:pt x="1248" y="193"/>
                  <a:pt x="1245" y="209"/>
                  <a:pt x="1237" y="224"/>
                </a:cubicBezTo>
                <a:cubicBezTo>
                  <a:pt x="1230" y="240"/>
                  <a:pt x="1220" y="252"/>
                  <a:pt x="1207" y="260"/>
                </a:cubicBezTo>
                <a:cubicBezTo>
                  <a:pt x="1194" y="268"/>
                  <a:pt x="1180" y="272"/>
                  <a:pt x="1164" y="272"/>
                </a:cubicBezTo>
                <a:cubicBezTo>
                  <a:pt x="1138" y="272"/>
                  <a:pt x="1117" y="262"/>
                  <a:pt x="1102" y="241"/>
                </a:cubicBezTo>
                <a:cubicBezTo>
                  <a:pt x="1089" y="224"/>
                  <a:pt x="1083" y="204"/>
                  <a:pt x="1083" y="183"/>
                </a:cubicBezTo>
                <a:cubicBezTo>
                  <a:pt x="1083" y="167"/>
                  <a:pt x="1087" y="151"/>
                  <a:pt x="1094" y="136"/>
                </a:cubicBezTo>
                <a:cubicBezTo>
                  <a:pt x="1102" y="120"/>
                  <a:pt x="1113" y="109"/>
                  <a:pt x="1125" y="101"/>
                </a:cubicBezTo>
                <a:cubicBezTo>
                  <a:pt x="1138" y="94"/>
                  <a:pt x="1152" y="90"/>
                  <a:pt x="1166" y="90"/>
                </a:cubicBezTo>
                <a:close/>
                <a:moveTo>
                  <a:pt x="2222" y="20"/>
                </a:moveTo>
                <a:cubicBezTo>
                  <a:pt x="2214" y="20"/>
                  <a:pt x="2206" y="23"/>
                  <a:pt x="2200" y="31"/>
                </a:cubicBezTo>
                <a:cubicBezTo>
                  <a:pt x="2191" y="41"/>
                  <a:pt x="2185" y="58"/>
                  <a:pt x="2181" y="80"/>
                </a:cubicBezTo>
                <a:cubicBezTo>
                  <a:pt x="2178" y="102"/>
                  <a:pt x="2176" y="124"/>
                  <a:pt x="2176" y="146"/>
                </a:cubicBezTo>
                <a:cubicBezTo>
                  <a:pt x="2176" y="181"/>
                  <a:pt x="2181" y="209"/>
                  <a:pt x="2189" y="232"/>
                </a:cubicBezTo>
                <a:cubicBezTo>
                  <a:pt x="2196" y="250"/>
                  <a:pt x="2207" y="259"/>
                  <a:pt x="2221" y="259"/>
                </a:cubicBezTo>
                <a:cubicBezTo>
                  <a:pt x="2228" y="259"/>
                  <a:pt x="2235" y="256"/>
                  <a:pt x="2242" y="250"/>
                </a:cubicBezTo>
                <a:cubicBezTo>
                  <a:pt x="2249" y="244"/>
                  <a:pt x="2255" y="234"/>
                  <a:pt x="2259" y="220"/>
                </a:cubicBezTo>
                <a:cubicBezTo>
                  <a:pt x="2264" y="198"/>
                  <a:pt x="2267" y="168"/>
                  <a:pt x="2267" y="129"/>
                </a:cubicBezTo>
                <a:cubicBezTo>
                  <a:pt x="2267" y="100"/>
                  <a:pt x="2264" y="76"/>
                  <a:pt x="2258" y="56"/>
                </a:cubicBezTo>
                <a:cubicBezTo>
                  <a:pt x="2254" y="42"/>
                  <a:pt x="2248" y="32"/>
                  <a:pt x="2241" y="26"/>
                </a:cubicBezTo>
                <a:cubicBezTo>
                  <a:pt x="2236" y="22"/>
                  <a:pt x="2230" y="20"/>
                  <a:pt x="2222" y="20"/>
                </a:cubicBezTo>
                <a:close/>
                <a:moveTo>
                  <a:pt x="2030" y="20"/>
                </a:moveTo>
                <a:cubicBezTo>
                  <a:pt x="2022" y="20"/>
                  <a:pt x="2014" y="23"/>
                  <a:pt x="2008" y="31"/>
                </a:cubicBezTo>
                <a:cubicBezTo>
                  <a:pt x="1999" y="41"/>
                  <a:pt x="1993" y="58"/>
                  <a:pt x="1989" y="80"/>
                </a:cubicBezTo>
                <a:cubicBezTo>
                  <a:pt x="1986" y="102"/>
                  <a:pt x="1984" y="124"/>
                  <a:pt x="1984" y="146"/>
                </a:cubicBezTo>
                <a:cubicBezTo>
                  <a:pt x="1984" y="181"/>
                  <a:pt x="1989" y="209"/>
                  <a:pt x="1997" y="232"/>
                </a:cubicBezTo>
                <a:cubicBezTo>
                  <a:pt x="2004" y="250"/>
                  <a:pt x="2015" y="259"/>
                  <a:pt x="2029" y="259"/>
                </a:cubicBezTo>
                <a:cubicBezTo>
                  <a:pt x="2036" y="259"/>
                  <a:pt x="2043" y="256"/>
                  <a:pt x="2050" y="250"/>
                </a:cubicBezTo>
                <a:cubicBezTo>
                  <a:pt x="2057" y="244"/>
                  <a:pt x="2063" y="234"/>
                  <a:pt x="2067" y="220"/>
                </a:cubicBezTo>
                <a:cubicBezTo>
                  <a:pt x="2072" y="198"/>
                  <a:pt x="2075" y="168"/>
                  <a:pt x="2075" y="129"/>
                </a:cubicBezTo>
                <a:cubicBezTo>
                  <a:pt x="2075" y="100"/>
                  <a:pt x="2072" y="76"/>
                  <a:pt x="2066" y="56"/>
                </a:cubicBezTo>
                <a:cubicBezTo>
                  <a:pt x="2062" y="42"/>
                  <a:pt x="2056" y="32"/>
                  <a:pt x="2049" y="26"/>
                </a:cubicBezTo>
                <a:cubicBezTo>
                  <a:pt x="2044" y="22"/>
                  <a:pt x="2038" y="20"/>
                  <a:pt x="2030" y="20"/>
                </a:cubicBezTo>
                <a:close/>
                <a:moveTo>
                  <a:pt x="2223" y="7"/>
                </a:moveTo>
                <a:cubicBezTo>
                  <a:pt x="2242" y="7"/>
                  <a:pt x="2260" y="17"/>
                  <a:pt x="2275" y="37"/>
                </a:cubicBezTo>
                <a:cubicBezTo>
                  <a:pt x="2294" y="62"/>
                  <a:pt x="2304" y="95"/>
                  <a:pt x="2304" y="137"/>
                </a:cubicBezTo>
                <a:cubicBezTo>
                  <a:pt x="2304" y="167"/>
                  <a:pt x="2300" y="192"/>
                  <a:pt x="2291" y="212"/>
                </a:cubicBezTo>
                <a:cubicBezTo>
                  <a:pt x="2283" y="233"/>
                  <a:pt x="2272" y="248"/>
                  <a:pt x="2259" y="257"/>
                </a:cubicBezTo>
                <a:cubicBezTo>
                  <a:pt x="2246" y="267"/>
                  <a:pt x="2233" y="271"/>
                  <a:pt x="2221" y="271"/>
                </a:cubicBezTo>
                <a:cubicBezTo>
                  <a:pt x="2196" y="271"/>
                  <a:pt x="2176" y="257"/>
                  <a:pt x="2160" y="228"/>
                </a:cubicBezTo>
                <a:cubicBezTo>
                  <a:pt x="2146" y="204"/>
                  <a:pt x="2140" y="175"/>
                  <a:pt x="2140" y="141"/>
                </a:cubicBezTo>
                <a:cubicBezTo>
                  <a:pt x="2140" y="112"/>
                  <a:pt x="2144" y="87"/>
                  <a:pt x="2153" y="66"/>
                </a:cubicBezTo>
                <a:cubicBezTo>
                  <a:pt x="2162" y="45"/>
                  <a:pt x="2173" y="30"/>
                  <a:pt x="2188" y="19"/>
                </a:cubicBezTo>
                <a:cubicBezTo>
                  <a:pt x="2199" y="11"/>
                  <a:pt x="2211" y="7"/>
                  <a:pt x="2223" y="7"/>
                </a:cubicBezTo>
                <a:close/>
                <a:moveTo>
                  <a:pt x="2031" y="7"/>
                </a:moveTo>
                <a:cubicBezTo>
                  <a:pt x="2050" y="7"/>
                  <a:pt x="2068" y="17"/>
                  <a:pt x="2083" y="37"/>
                </a:cubicBezTo>
                <a:cubicBezTo>
                  <a:pt x="2102" y="62"/>
                  <a:pt x="2112" y="95"/>
                  <a:pt x="2112" y="137"/>
                </a:cubicBezTo>
                <a:cubicBezTo>
                  <a:pt x="2112" y="167"/>
                  <a:pt x="2108" y="192"/>
                  <a:pt x="2099" y="212"/>
                </a:cubicBezTo>
                <a:cubicBezTo>
                  <a:pt x="2091" y="233"/>
                  <a:pt x="2080" y="248"/>
                  <a:pt x="2067" y="257"/>
                </a:cubicBezTo>
                <a:cubicBezTo>
                  <a:pt x="2054" y="267"/>
                  <a:pt x="2041" y="271"/>
                  <a:pt x="2029" y="271"/>
                </a:cubicBezTo>
                <a:cubicBezTo>
                  <a:pt x="2004" y="271"/>
                  <a:pt x="1984" y="257"/>
                  <a:pt x="1968" y="228"/>
                </a:cubicBezTo>
                <a:cubicBezTo>
                  <a:pt x="1954" y="204"/>
                  <a:pt x="1948" y="175"/>
                  <a:pt x="1948" y="141"/>
                </a:cubicBezTo>
                <a:cubicBezTo>
                  <a:pt x="1948" y="112"/>
                  <a:pt x="1952" y="87"/>
                  <a:pt x="1961" y="66"/>
                </a:cubicBezTo>
                <a:cubicBezTo>
                  <a:pt x="1970" y="45"/>
                  <a:pt x="1981" y="30"/>
                  <a:pt x="1996" y="19"/>
                </a:cubicBezTo>
                <a:cubicBezTo>
                  <a:pt x="2007" y="11"/>
                  <a:pt x="2019" y="7"/>
                  <a:pt x="2031" y="7"/>
                </a:cubicBezTo>
                <a:close/>
                <a:moveTo>
                  <a:pt x="1849" y="7"/>
                </a:moveTo>
                <a:lnTo>
                  <a:pt x="1855" y="7"/>
                </a:lnTo>
                <a:lnTo>
                  <a:pt x="1855" y="222"/>
                </a:lnTo>
                <a:cubicBezTo>
                  <a:pt x="1855" y="236"/>
                  <a:pt x="1855" y="245"/>
                  <a:pt x="1857" y="249"/>
                </a:cubicBezTo>
                <a:cubicBezTo>
                  <a:pt x="1858" y="252"/>
                  <a:pt x="1860" y="255"/>
                  <a:pt x="1864" y="257"/>
                </a:cubicBezTo>
                <a:cubicBezTo>
                  <a:pt x="1868" y="259"/>
                  <a:pt x="1875" y="260"/>
                  <a:pt x="1887" y="260"/>
                </a:cubicBezTo>
                <a:lnTo>
                  <a:pt x="1887" y="267"/>
                </a:lnTo>
                <a:lnTo>
                  <a:pt x="1791" y="267"/>
                </a:lnTo>
                <a:lnTo>
                  <a:pt x="1791" y="260"/>
                </a:lnTo>
                <a:cubicBezTo>
                  <a:pt x="1803" y="260"/>
                  <a:pt x="1811" y="259"/>
                  <a:pt x="1815" y="257"/>
                </a:cubicBezTo>
                <a:cubicBezTo>
                  <a:pt x="1818" y="255"/>
                  <a:pt x="1820" y="253"/>
                  <a:pt x="1822" y="249"/>
                </a:cubicBezTo>
                <a:cubicBezTo>
                  <a:pt x="1823" y="246"/>
                  <a:pt x="1824" y="237"/>
                  <a:pt x="1824" y="222"/>
                </a:cubicBezTo>
                <a:lnTo>
                  <a:pt x="1824" y="85"/>
                </a:lnTo>
                <a:cubicBezTo>
                  <a:pt x="1824" y="66"/>
                  <a:pt x="1823" y="54"/>
                  <a:pt x="1822" y="49"/>
                </a:cubicBezTo>
                <a:cubicBezTo>
                  <a:pt x="1821" y="45"/>
                  <a:pt x="1820" y="42"/>
                  <a:pt x="1817" y="40"/>
                </a:cubicBezTo>
                <a:cubicBezTo>
                  <a:pt x="1815" y="38"/>
                  <a:pt x="1812" y="37"/>
                  <a:pt x="1809" y="37"/>
                </a:cubicBezTo>
                <a:cubicBezTo>
                  <a:pt x="1804" y="37"/>
                  <a:pt x="1798" y="39"/>
                  <a:pt x="1790" y="43"/>
                </a:cubicBezTo>
                <a:lnTo>
                  <a:pt x="1787" y="37"/>
                </a:lnTo>
                <a:lnTo>
                  <a:pt x="1849" y="7"/>
                </a:lnTo>
                <a:close/>
                <a:moveTo>
                  <a:pt x="1701" y="0"/>
                </a:moveTo>
                <a:cubicBezTo>
                  <a:pt x="1707" y="0"/>
                  <a:pt x="1711" y="2"/>
                  <a:pt x="1715" y="6"/>
                </a:cubicBezTo>
                <a:cubicBezTo>
                  <a:pt x="1719" y="9"/>
                  <a:pt x="1720" y="14"/>
                  <a:pt x="1720" y="19"/>
                </a:cubicBezTo>
                <a:cubicBezTo>
                  <a:pt x="1720" y="24"/>
                  <a:pt x="1719" y="29"/>
                  <a:pt x="1715" y="33"/>
                </a:cubicBezTo>
                <a:cubicBezTo>
                  <a:pt x="1711" y="36"/>
                  <a:pt x="1707" y="38"/>
                  <a:pt x="1701" y="38"/>
                </a:cubicBezTo>
                <a:cubicBezTo>
                  <a:pt x="1696" y="38"/>
                  <a:pt x="1692" y="36"/>
                  <a:pt x="1688" y="33"/>
                </a:cubicBezTo>
                <a:cubicBezTo>
                  <a:pt x="1684" y="29"/>
                  <a:pt x="1682" y="24"/>
                  <a:pt x="1682" y="19"/>
                </a:cubicBezTo>
                <a:cubicBezTo>
                  <a:pt x="1682" y="14"/>
                  <a:pt x="1684" y="9"/>
                  <a:pt x="1688" y="6"/>
                </a:cubicBezTo>
                <a:cubicBezTo>
                  <a:pt x="1692" y="2"/>
                  <a:pt x="1696" y="0"/>
                  <a:pt x="1701" y="0"/>
                </a:cubicBezTo>
                <a:close/>
              </a:path>
            </a:pathLst>
          </a:custGeom>
          <a:solidFill>
            <a:srgbClr val="F2F2F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zh-CN" altLang="en-US"/>
          </a:p>
        </p:txBody>
      </p:sp>
      <p:sp>
        <p:nvSpPr>
          <p:cNvPr id="9218" name="矩形 4"/>
          <p:cNvSpPr>
            <a:spLocks noChangeArrowheads="1"/>
          </p:cNvSpPr>
          <p:nvPr/>
        </p:nvSpPr>
        <p:spPr bwMode="auto">
          <a:xfrm>
            <a:off x="1055440" y="1412776"/>
            <a:ext cx="8870693" cy="3323987"/>
          </a:xfrm>
          <a:prstGeom prst="rect">
            <a:avLst/>
          </a:prstGeom>
          <a:noFill/>
          <a:ln w="25400">
            <a:noFill/>
            <a:miter lim="800000"/>
            <a:headEnd/>
            <a:tailEnd/>
          </a:ln>
        </p:spPr>
        <p:txBody>
          <a:bodyPr wrap="square">
            <a:spAutoFit/>
          </a:bodyPr>
          <a:lstStyle/>
          <a:p>
            <a:pPr>
              <a:lnSpc>
                <a:spcPct val="150000"/>
              </a:lnSpc>
            </a:pPr>
            <a:r>
              <a:rPr lang="zh-CN" altLang="en-US" sz="2800" dirty="0">
                <a:solidFill>
                  <a:srgbClr val="008080"/>
                </a:solidFill>
                <a:latin typeface="微软雅黑" pitchFamily="34" charset="-122"/>
                <a:ea typeface="微软雅黑" pitchFamily="34" charset="-122"/>
              </a:rPr>
              <a:t>例</a:t>
            </a:r>
            <a:r>
              <a:rPr lang="en-US" altLang="zh-CN" sz="2800" dirty="0">
                <a:solidFill>
                  <a:srgbClr val="008080"/>
                </a:solidFill>
                <a:latin typeface="微软雅黑" pitchFamily="34" charset="-122"/>
                <a:ea typeface="微软雅黑" pitchFamily="34" charset="-122"/>
              </a:rPr>
              <a:t>3  </a:t>
            </a:r>
            <a:r>
              <a:rPr lang="zh-CN" altLang="en-US" sz="2800" dirty="0">
                <a:solidFill>
                  <a:srgbClr val="000000"/>
                </a:solidFill>
                <a:latin typeface="微软雅黑" pitchFamily="34" charset="-122"/>
                <a:ea typeface="微软雅黑" pitchFamily="34" charset="-122"/>
              </a:rPr>
              <a:t>下列关于力的说法错误的是（</a:t>
            </a:r>
            <a:r>
              <a:rPr lang="en-US" sz="2800" dirty="0">
                <a:solidFill>
                  <a:srgbClr val="000000"/>
                </a:solidFill>
                <a:latin typeface="微软雅黑" pitchFamily="34" charset="-122"/>
                <a:ea typeface="微软雅黑" pitchFamily="34" charset="-122"/>
              </a:rPr>
              <a:t>    </a:t>
            </a:r>
            <a:r>
              <a:rPr lang="en-US" altLang="zh-CN" sz="2800" dirty="0">
                <a:solidFill>
                  <a:srgbClr val="000000"/>
                </a:solidFill>
                <a:latin typeface="微软雅黑" pitchFamily="34" charset="-122"/>
                <a:ea typeface="微软雅黑" pitchFamily="34" charset="-122"/>
              </a:rPr>
              <a:t>     </a:t>
            </a:r>
            <a:r>
              <a:rPr lang="zh-CN" altLang="en-US" sz="2800" dirty="0">
                <a:solidFill>
                  <a:srgbClr val="000000"/>
                </a:solidFill>
                <a:latin typeface="微软雅黑" pitchFamily="34" charset="-122"/>
                <a:ea typeface="微软雅黑" pitchFamily="34" charset="-122"/>
              </a:rPr>
              <a:t>）</a:t>
            </a:r>
          </a:p>
          <a:p>
            <a:pPr>
              <a:lnSpc>
                <a:spcPct val="150000"/>
              </a:lnSpc>
            </a:pPr>
            <a:r>
              <a:rPr lang="en-US" altLang="zh-CN" sz="2800" dirty="0">
                <a:solidFill>
                  <a:srgbClr val="000000"/>
                </a:solidFill>
                <a:latin typeface="微软雅黑" pitchFamily="34" charset="-122"/>
                <a:ea typeface="微软雅黑" pitchFamily="34" charset="-122"/>
              </a:rPr>
              <a:t>A</a:t>
            </a:r>
            <a:r>
              <a:rPr lang="zh-CN" altLang="en-US" sz="2800" dirty="0">
                <a:solidFill>
                  <a:srgbClr val="000000"/>
                </a:solidFill>
                <a:latin typeface="微软雅黑" pitchFamily="34" charset="-122"/>
                <a:ea typeface="微软雅黑" pitchFamily="34" charset="-122"/>
              </a:rPr>
              <a:t>．两个物体接触时才能发生力的作用</a:t>
            </a:r>
          </a:p>
          <a:p>
            <a:pPr>
              <a:lnSpc>
                <a:spcPct val="150000"/>
              </a:lnSpc>
            </a:pPr>
            <a:r>
              <a:rPr lang="en-US" altLang="zh-CN" sz="2800" dirty="0">
                <a:solidFill>
                  <a:srgbClr val="000000"/>
                </a:solidFill>
                <a:latin typeface="微软雅黑" pitchFamily="34" charset="-122"/>
                <a:ea typeface="微软雅黑" pitchFamily="34" charset="-122"/>
              </a:rPr>
              <a:t>B</a:t>
            </a:r>
            <a:r>
              <a:rPr lang="zh-CN" altLang="en-US" sz="2800" dirty="0">
                <a:solidFill>
                  <a:srgbClr val="000000"/>
                </a:solidFill>
                <a:latin typeface="微软雅黑" pitchFamily="34" charset="-122"/>
                <a:ea typeface="微软雅黑" pitchFamily="34" charset="-122"/>
              </a:rPr>
              <a:t>．力是物体对物体的作用</a:t>
            </a:r>
          </a:p>
          <a:p>
            <a:pPr>
              <a:lnSpc>
                <a:spcPct val="150000"/>
              </a:lnSpc>
            </a:pPr>
            <a:r>
              <a:rPr lang="en-US" altLang="zh-CN" sz="2800" dirty="0">
                <a:solidFill>
                  <a:srgbClr val="000000"/>
                </a:solidFill>
                <a:latin typeface="微软雅黑" pitchFamily="34" charset="-122"/>
                <a:ea typeface="微软雅黑" pitchFamily="34" charset="-122"/>
              </a:rPr>
              <a:t>C</a:t>
            </a:r>
            <a:r>
              <a:rPr lang="zh-CN" altLang="en-US" sz="2800" dirty="0">
                <a:solidFill>
                  <a:srgbClr val="000000"/>
                </a:solidFill>
                <a:latin typeface="微软雅黑" pitchFamily="34" charset="-122"/>
                <a:ea typeface="微软雅黑" pitchFamily="34" charset="-122"/>
              </a:rPr>
              <a:t>．物体间力的作用是相互的</a:t>
            </a:r>
          </a:p>
          <a:p>
            <a:pPr>
              <a:lnSpc>
                <a:spcPct val="150000"/>
              </a:lnSpc>
            </a:pPr>
            <a:r>
              <a:rPr lang="en-US" altLang="zh-CN" sz="2800" dirty="0">
                <a:solidFill>
                  <a:srgbClr val="000000"/>
                </a:solidFill>
                <a:latin typeface="微软雅黑" pitchFamily="34" charset="-122"/>
                <a:ea typeface="微软雅黑" pitchFamily="34" charset="-122"/>
              </a:rPr>
              <a:t>D</a:t>
            </a:r>
            <a:r>
              <a:rPr lang="zh-CN" altLang="en-US" sz="2800" dirty="0">
                <a:solidFill>
                  <a:srgbClr val="000000"/>
                </a:solidFill>
                <a:latin typeface="微软雅黑" pitchFamily="34" charset="-122"/>
                <a:ea typeface="微软雅黑" pitchFamily="34" charset="-122"/>
              </a:rPr>
              <a:t>．物体间发生力的作用时，不一定要接触</a:t>
            </a:r>
          </a:p>
        </p:txBody>
      </p:sp>
      <p:sp>
        <p:nvSpPr>
          <p:cNvPr id="6" name="TextBox 5"/>
          <p:cNvSpPr txBox="1">
            <a:spLocks noChangeArrowheads="1"/>
          </p:cNvSpPr>
          <p:nvPr/>
        </p:nvSpPr>
        <p:spPr bwMode="auto">
          <a:xfrm>
            <a:off x="6816080" y="1556792"/>
            <a:ext cx="43794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微软雅黑" pitchFamily="34" charset="-122"/>
                <a:ea typeface="微软雅黑" pitchFamily="34" charset="-122"/>
              </a:rPr>
              <a:t>A</a:t>
            </a:r>
            <a:endParaRPr lang="zh-CN" altLang="en-US" sz="2800" dirty="0">
              <a:solidFill>
                <a:srgbClr val="FF0000"/>
              </a:solidFill>
              <a:latin typeface="微软雅黑" pitchFamily="34" charset="-122"/>
              <a:ea typeface="微软雅黑" pitchFamily="34" charset="-122"/>
            </a:endParaRPr>
          </a:p>
        </p:txBody>
      </p:sp>
      <p:grpSp>
        <p:nvGrpSpPr>
          <p:cNvPr id="10" name="组合 9"/>
          <p:cNvGrpSpPr>
            <a:grpSpLocks/>
          </p:cNvGrpSpPr>
          <p:nvPr/>
        </p:nvGrpSpPr>
        <p:grpSpPr bwMode="auto">
          <a:xfrm>
            <a:off x="-101600" y="404813"/>
            <a:ext cx="4295775" cy="523875"/>
            <a:chOff x="0" y="623478"/>
            <a:chExt cx="3786638" cy="459735"/>
          </a:xfrm>
        </p:grpSpPr>
        <p:grpSp>
          <p:nvGrpSpPr>
            <p:cNvPr id="11" name="组合 20"/>
            <p:cNvGrpSpPr>
              <a:grpSpLocks/>
            </p:cNvGrpSpPr>
            <p:nvPr/>
          </p:nvGrpSpPr>
          <p:grpSpPr bwMode="auto">
            <a:xfrm>
              <a:off x="0" y="678733"/>
              <a:ext cx="771176" cy="347209"/>
              <a:chOff x="0" y="537328"/>
              <a:chExt cx="771176" cy="347209"/>
            </a:xfrm>
          </p:grpSpPr>
          <p:sp>
            <p:nvSpPr>
              <p:cNvPr id="13" name="矩形 12"/>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14" name="矩形 13"/>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12"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典例精析</a:t>
              </a:r>
            </a:p>
          </p:txBody>
        </p:sp>
      </p:grpSp>
      <p:sp>
        <p:nvSpPr>
          <p:cNvPr id="2" name="文本框 1"/>
          <p:cNvSpPr txBox="1"/>
          <p:nvPr/>
        </p:nvSpPr>
        <p:spPr>
          <a:xfrm>
            <a:off x="7176120" y="2224028"/>
            <a:ext cx="576064" cy="523220"/>
          </a:xfrm>
          <a:prstGeom prst="rect">
            <a:avLst/>
          </a:prstGeom>
          <a:noFill/>
        </p:spPr>
        <p:txBody>
          <a:bodyPr wrap="square" rtlCol="0">
            <a:spAutoFit/>
          </a:bodyPr>
          <a:lstStyle/>
          <a:p>
            <a:r>
              <a:rPr lang="en-US" altLang="zh-CN" sz="2800" b="1" dirty="0">
                <a:solidFill>
                  <a:srgbClr val="008080"/>
                </a:solidFill>
                <a:latin typeface="微软雅黑" panose="020B0503020204020204" pitchFamily="34" charset="-122"/>
                <a:ea typeface="微软雅黑" panose="020B0503020204020204" pitchFamily="34" charset="-122"/>
              </a:rPr>
              <a:t>×</a:t>
            </a:r>
            <a:endParaRPr lang="zh-CN" altLang="en-US" sz="2800" b="1" dirty="0">
              <a:solidFill>
                <a:srgbClr val="00808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896200" y="2060461"/>
            <a:ext cx="3687078" cy="830997"/>
          </a:xfrm>
          <a:prstGeom prst="rect">
            <a:avLst/>
          </a:prstGeom>
          <a:noFill/>
        </p:spPr>
        <p:txBody>
          <a:bodyPr wrap="square" rtlCol="0">
            <a:spAutoFit/>
          </a:bodyPr>
          <a:lstStyle/>
          <a:p>
            <a:r>
              <a:rPr lang="zh-CN" altLang="en-US" sz="2400" dirty="0">
                <a:solidFill>
                  <a:srgbClr val="008080"/>
                </a:solidFill>
                <a:latin typeface="微软雅黑" panose="020B0503020204020204" pitchFamily="34" charset="-122"/>
                <a:ea typeface="微软雅黑" panose="020B0503020204020204" pitchFamily="34" charset="-122"/>
              </a:rPr>
              <a:t>磁铁吸引小铁珠，不接触也能产生力的作用</a:t>
            </a:r>
          </a:p>
        </p:txBody>
      </p:sp>
      <p:sp>
        <p:nvSpPr>
          <p:cNvPr id="16" name="文本框 15"/>
          <p:cNvSpPr txBox="1"/>
          <p:nvPr/>
        </p:nvSpPr>
        <p:spPr>
          <a:xfrm>
            <a:off x="5644402" y="2813159"/>
            <a:ext cx="576064" cy="523220"/>
          </a:xfrm>
          <a:prstGeom prst="rect">
            <a:avLst/>
          </a:prstGeom>
          <a:noFill/>
        </p:spPr>
        <p:txBody>
          <a:bodyPr wrap="square" rtlCol="0">
            <a:spAutoFit/>
          </a:bodyPr>
          <a:lstStyle/>
          <a:p>
            <a:r>
              <a:rPr lang="zh-CN" altLang="en-US" sz="2800" b="1" dirty="0">
                <a:solidFill>
                  <a:srgbClr val="008080"/>
                </a:solidFill>
                <a:latin typeface="微软雅黑" panose="020B0503020204020204" pitchFamily="34" charset="-122"/>
                <a:ea typeface="微软雅黑" panose="020B0503020204020204" pitchFamily="34" charset="-122"/>
              </a:rPr>
              <a:t>√</a:t>
            </a:r>
          </a:p>
        </p:txBody>
      </p:sp>
      <p:sp>
        <p:nvSpPr>
          <p:cNvPr id="17" name="文本框 16"/>
          <p:cNvSpPr txBox="1"/>
          <p:nvPr/>
        </p:nvSpPr>
        <p:spPr>
          <a:xfrm>
            <a:off x="5807968" y="3513351"/>
            <a:ext cx="576064" cy="523220"/>
          </a:xfrm>
          <a:prstGeom prst="rect">
            <a:avLst/>
          </a:prstGeom>
          <a:noFill/>
        </p:spPr>
        <p:txBody>
          <a:bodyPr wrap="square" rtlCol="0">
            <a:spAutoFit/>
          </a:bodyPr>
          <a:lstStyle/>
          <a:p>
            <a:r>
              <a:rPr lang="zh-CN" altLang="en-US" sz="2800" b="1" dirty="0">
                <a:solidFill>
                  <a:srgbClr val="008080"/>
                </a:solidFill>
                <a:latin typeface="微软雅黑" panose="020B0503020204020204" pitchFamily="34" charset="-122"/>
                <a:ea typeface="微软雅黑" panose="020B0503020204020204" pitchFamily="34" charset="-122"/>
              </a:rPr>
              <a:t>√</a:t>
            </a:r>
          </a:p>
        </p:txBody>
      </p:sp>
      <p:sp>
        <p:nvSpPr>
          <p:cNvPr id="18" name="文本框 17"/>
          <p:cNvSpPr txBox="1"/>
          <p:nvPr/>
        </p:nvSpPr>
        <p:spPr>
          <a:xfrm>
            <a:off x="7932682" y="4169344"/>
            <a:ext cx="576064" cy="523220"/>
          </a:xfrm>
          <a:prstGeom prst="rect">
            <a:avLst/>
          </a:prstGeom>
          <a:noFill/>
        </p:spPr>
        <p:txBody>
          <a:bodyPr wrap="square" rtlCol="0">
            <a:spAutoFit/>
          </a:bodyPr>
          <a:lstStyle/>
          <a:p>
            <a:r>
              <a:rPr lang="zh-CN" altLang="en-US" sz="2800" b="1" dirty="0">
                <a:solidFill>
                  <a:srgbClr val="00808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a:grpSpLocks/>
          </p:cNvGrpSpPr>
          <p:nvPr/>
        </p:nvGrpSpPr>
        <p:grpSpPr bwMode="auto">
          <a:xfrm>
            <a:off x="-101600" y="404813"/>
            <a:ext cx="4295775" cy="523875"/>
            <a:chOff x="0" y="623478"/>
            <a:chExt cx="3786638" cy="459735"/>
          </a:xfrm>
        </p:grpSpPr>
        <p:grpSp>
          <p:nvGrpSpPr>
            <p:cNvPr id="20" name="组合 20"/>
            <p:cNvGrpSpPr>
              <a:grpSpLocks/>
            </p:cNvGrpSpPr>
            <p:nvPr/>
          </p:nvGrpSpPr>
          <p:grpSpPr bwMode="auto">
            <a:xfrm>
              <a:off x="0" y="678733"/>
              <a:ext cx="771176" cy="347209"/>
              <a:chOff x="0" y="537328"/>
              <a:chExt cx="771176" cy="347209"/>
            </a:xfrm>
          </p:grpSpPr>
          <p:sp>
            <p:nvSpPr>
              <p:cNvPr id="22" name="矩形 21"/>
              <p:cNvSpPr/>
              <p:nvPr/>
            </p:nvSpPr>
            <p:spPr>
              <a:xfrm>
                <a:off x="86760" y="575413"/>
                <a:ext cx="684282" cy="309276"/>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sp>
            <p:nvSpPr>
              <p:cNvPr id="23" name="矩形 22"/>
              <p:cNvSpPr/>
              <p:nvPr/>
            </p:nvSpPr>
            <p:spPr>
              <a:xfrm>
                <a:off x="0" y="537798"/>
                <a:ext cx="684282" cy="309276"/>
              </a:xfrm>
              <a:prstGeom prst="rect">
                <a:avLst/>
              </a:prstGeom>
              <a:solidFill>
                <a:srgbClr val="00808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zh-CN" altLang="en-US" dirty="0">
                  <a:ea typeface="微软雅黑" panose="020B0503020204020204" pitchFamily="34" charset="-122"/>
                </a:endParaRPr>
              </a:p>
            </p:txBody>
          </p:sp>
        </p:grpSp>
        <p:sp>
          <p:nvSpPr>
            <p:cNvPr id="21" name="文本框 21"/>
            <p:cNvSpPr txBox="1">
              <a:spLocks noChangeArrowheads="1"/>
            </p:cNvSpPr>
            <p:nvPr/>
          </p:nvSpPr>
          <p:spPr bwMode="auto">
            <a:xfrm>
              <a:off x="771662" y="623478"/>
              <a:ext cx="3014976" cy="459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nSpc>
                  <a:spcPct val="100000"/>
                </a:lnSpc>
                <a:spcBef>
                  <a:spcPct val="0"/>
                </a:spcBef>
                <a:buFontTx/>
                <a:buNone/>
              </a:pPr>
              <a:r>
                <a:rPr lang="zh-CN" altLang="en-US" b="1" dirty="0">
                  <a:solidFill>
                    <a:srgbClr val="008080"/>
                  </a:solidFill>
                  <a:latin typeface="微软雅黑" panose="020B0503020204020204" pitchFamily="34" charset="-122"/>
                </a:rPr>
                <a:t>重点回顾：弹力</a:t>
              </a:r>
            </a:p>
          </p:txBody>
        </p:sp>
      </p:grpSp>
      <p:sp>
        <p:nvSpPr>
          <p:cNvPr id="24" name="矩形 23"/>
          <p:cNvSpPr/>
          <p:nvPr/>
        </p:nvSpPr>
        <p:spPr>
          <a:xfrm>
            <a:off x="781700" y="1124744"/>
            <a:ext cx="10756265" cy="5262979"/>
          </a:xfrm>
          <a:prstGeom prst="rect">
            <a:avLst/>
          </a:prstGeom>
        </p:spPr>
        <p:txBody>
          <a:bodyPr wrap="square">
            <a:spAutoFit/>
          </a:bodyPr>
          <a:lstStyle/>
          <a:p>
            <a:pPr fontAlgn="auto">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1.弹力</a:t>
            </a: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弹性：在受力时会发生形变，不受力时，又恢复到原来的形状，物体的这种性质叫做弹性</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rPr>
              <a:t> </a:t>
            </a: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弹力：物体由于发生</a:t>
            </a:r>
            <a:r>
              <a:rPr lang="en-US" sz="2800" dirty="0">
                <a:latin typeface="微软雅黑" panose="020B0503020204020204" pitchFamily="34" charset="-122"/>
                <a:ea typeface="微软雅黑" panose="020B0503020204020204" pitchFamily="34" charset="-122"/>
                <a:cs typeface="Times New Roman" panose="02020603050405020304" pitchFamily="18" charset="0"/>
              </a:rPr>
              <a:t>_____________而产生的力叫做弹力，常见弹力有支持力、压力等</a:t>
            </a:r>
          </a:p>
          <a:p>
            <a:pPr fontAlgn="auto">
              <a:lnSpc>
                <a:spcPct val="150000"/>
              </a:lnSpc>
            </a:pPr>
            <a:r>
              <a:rPr lang="en-US" sz="2800" dirty="0">
                <a:latin typeface="微软雅黑" panose="020B0503020204020204" pitchFamily="34" charset="-122"/>
                <a:ea typeface="微软雅黑" panose="020B0503020204020204" pitchFamily="34" charset="-122"/>
                <a:cs typeface="Times New Roman" panose="02020603050405020304" pitchFamily="18" charset="0"/>
              </a:rPr>
              <a:t>2.弹簧测力计</a:t>
            </a: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定义：测量力的大小的工具</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a:latin typeface="微软雅黑" panose="020B0503020204020204" pitchFamily="34" charset="-122"/>
                <a:ea typeface="微软雅黑" panose="020B0503020204020204" pitchFamily="34" charset="-122"/>
                <a:cs typeface="Times New Roman" panose="02020603050405020304" pitchFamily="18" charset="0"/>
              </a:rPr>
              <a:t>常见测力计：</a:t>
            </a:r>
            <a:r>
              <a:rPr lang="en-US" sz="2800" dirty="0">
                <a:latin typeface="微软雅黑" panose="020B0503020204020204" pitchFamily="34" charset="-122"/>
                <a:ea typeface="微软雅黑" panose="020B0503020204020204" pitchFamily="34" charset="-122"/>
                <a:cs typeface="Times New Roman" panose="02020603050405020304" pitchFamily="18" charset="0"/>
                <a:sym typeface="+mn-ea"/>
              </a:rPr>
              <a:t>___________</a:t>
            </a:r>
            <a:r>
              <a:rPr lang="en-US" sz="2800" dirty="0">
                <a:latin typeface="微软雅黑" panose="020B0503020204020204" pitchFamily="34" charset="-122"/>
                <a:ea typeface="微软雅黑" panose="020B0503020204020204" pitchFamily="34" charset="-122"/>
                <a:cs typeface="Times New Roman" panose="02020603050405020304" pitchFamily="18" charset="0"/>
              </a:rPr>
              <a:t>、</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握力计、</a:t>
            </a:r>
            <a:r>
              <a:rPr lang="en-US" sz="2800" dirty="0" err="1">
                <a:latin typeface="微软雅黑" panose="020B0503020204020204" pitchFamily="34" charset="-122"/>
                <a:ea typeface="微软雅黑" panose="020B0503020204020204" pitchFamily="34" charset="-122"/>
                <a:cs typeface="Times New Roman" panose="02020603050405020304" pitchFamily="18" charset="0"/>
                <a:sym typeface="+mn-ea"/>
              </a:rPr>
              <a:t>弹簧秤</a:t>
            </a:r>
            <a:r>
              <a:rPr lang="en-US" sz="2800" dirty="0" err="1">
                <a:latin typeface="微软雅黑" panose="020B0503020204020204" pitchFamily="34" charset="-122"/>
                <a:ea typeface="微软雅黑" panose="020B0503020204020204" pitchFamily="34" charset="-122"/>
                <a:cs typeface="Times New Roman" panose="02020603050405020304" pitchFamily="18" charset="0"/>
              </a:rPr>
              <a:t>、托盘秤等</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a:t>
            </a:r>
            <a:endParaRPr lang="en-US"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Box 2"/>
          <p:cNvSpPr txBox="1"/>
          <p:nvPr/>
        </p:nvSpPr>
        <p:spPr>
          <a:xfrm>
            <a:off x="4727848" y="3121804"/>
            <a:ext cx="1864747"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弹性形变　</a:t>
            </a:r>
          </a:p>
        </p:txBody>
      </p:sp>
      <p:sp>
        <p:nvSpPr>
          <p:cNvPr id="9" name="TextBox 2"/>
          <p:cNvSpPr txBox="1"/>
          <p:nvPr/>
        </p:nvSpPr>
        <p:spPr>
          <a:xfrm>
            <a:off x="3431704" y="5642084"/>
            <a:ext cx="1986915" cy="52322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sym typeface="+mn-ea"/>
              </a:rPr>
              <a:t>弹簧测力计</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602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1456</TotalTime>
  <Pages>0</Pages>
  <Words>1645</Words>
  <Characters>0</Characters>
  <Application>Microsoft Office PowerPoint</Application>
  <DocSecurity>0</DocSecurity>
  <PresentationFormat>宽屏</PresentationFormat>
  <Lines>0</Lines>
  <Paragraphs>224</Paragraphs>
  <Slides>25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思源宋体 CN</vt:lpstr>
      <vt:lpstr>微软雅黑</vt:lpstr>
      <vt:lpstr>Arial</vt:lpstr>
      <vt:lpstr>Calibri</vt:lpstr>
      <vt:lpstr>Calibri Light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郭向伟</cp:lastModifiedBy>
  <cp:revision>414</cp:revision>
  <dcterms:created xsi:type="dcterms:W3CDTF">2015-07-09T08:14:18Z</dcterms:created>
  <dcterms:modified xsi:type="dcterms:W3CDTF">2024-02-27T00:48:36Z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