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7" r:id="rId3"/>
    <p:sldId id="262" r:id="rId4"/>
    <p:sldId id="263" r:id="rId5"/>
    <p:sldId id="258" r:id="rId6"/>
    <p:sldId id="261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28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20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491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332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82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625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639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374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983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52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0817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24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0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7389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275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2939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59313BF-71B6-4575-AF7F-678E01C1B153}" type="datetimeFigureOut">
              <a:rPr lang="zh-CN" altLang="en-US" smtClean="0"/>
              <a:t>2024-04-17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2FF9499-F7D2-40A4-BBA8-9BC298056A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5352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854" y="643421"/>
            <a:ext cx="10011818" cy="5733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82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87" y="528296"/>
            <a:ext cx="10254520" cy="57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3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总结：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2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动静摩擦，首先分清，平衡求静，公式求</a:t>
            </a:r>
            <a:r>
              <a:rPr lang="zh-CN" altLang="en-US" sz="32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动</a:t>
            </a:r>
            <a:r>
              <a:rPr lang="zh-CN" altLang="en-US" sz="3200" b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，</a:t>
            </a:r>
            <a:endParaRPr lang="en-US" altLang="zh-CN" sz="3200" b="1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endParaRPr lang="zh-CN" altLang="en-US" sz="32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zh-CN" altLang="en-US" sz="3200" b="1">
                <a:solidFill>
                  <a:schemeClr val="accent5">
                    <a:lumMod val="60000"/>
                    <a:lumOff val="40000"/>
                  </a:schemeClr>
                </a:solidFill>
              </a:rPr>
              <a:t>压力大小，定要分明，若论方向，相对为要。</a:t>
            </a:r>
          </a:p>
          <a:p>
            <a:endParaRPr lang="zh-CN" altLang="en-US" sz="3200" b="1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38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019" y="3831339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800" smtClean="0"/>
              <a:t/>
            </a:r>
            <a:br>
              <a:rPr lang="en-US" altLang="zh-CN" sz="2800" smtClean="0"/>
            </a:br>
            <a:r>
              <a:rPr lang="zh-CN" altLang="en-US" sz="2800"/>
              <a:t>若</a:t>
            </a:r>
            <a:r>
              <a:rPr lang="en-US" altLang="zh-CN" sz="2800"/>
              <a:t>A</a:t>
            </a:r>
            <a:r>
              <a:rPr lang="zh-CN" altLang="en-US" sz="2800"/>
              <a:t>和</a:t>
            </a:r>
            <a:r>
              <a:rPr lang="en-US" altLang="zh-CN" sz="2800"/>
              <a:t>B</a:t>
            </a:r>
            <a:r>
              <a:rPr lang="zh-CN" altLang="en-US" sz="2800" smtClean="0"/>
              <a:t>是质量相同，则</a:t>
            </a:r>
            <a:r>
              <a:rPr lang="zh-CN" altLang="en-US" sz="2800" u="sng" smtClean="0"/>
              <a:t>          </a:t>
            </a:r>
            <a:r>
              <a:rPr lang="zh-CN" altLang="en-US" sz="2800" smtClean="0"/>
              <a:t>                            </a:t>
            </a:r>
            <a:r>
              <a:rPr lang="en-US" altLang="zh-CN" sz="2800" smtClean="0"/>
              <a:t/>
            </a:r>
            <a:br>
              <a:rPr lang="en-US" altLang="zh-CN" sz="2800" smtClean="0"/>
            </a:br>
            <a:r>
              <a:rPr lang="zh-CN" altLang="en-US" sz="2800" smtClean="0"/>
              <a:t>若</a:t>
            </a:r>
            <a:r>
              <a:rPr lang="en-US" altLang="zh-CN" sz="2800" smtClean="0"/>
              <a:t>A</a:t>
            </a:r>
            <a:r>
              <a:rPr lang="zh-CN" altLang="en-US" sz="2800" smtClean="0"/>
              <a:t>和</a:t>
            </a:r>
            <a:r>
              <a:rPr lang="en-US" altLang="zh-CN" sz="2800" smtClean="0"/>
              <a:t>B</a:t>
            </a:r>
            <a:r>
              <a:rPr lang="zh-CN" altLang="en-US" sz="2800" smtClean="0"/>
              <a:t>是同一个物体，</a:t>
            </a:r>
            <a:r>
              <a:rPr lang="zh-CN" altLang="en-US" sz="2800"/>
              <a:t>则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019" y="662295"/>
            <a:ext cx="10821961" cy="29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2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7447" y="783634"/>
            <a:ext cx="10643190" cy="5510840"/>
          </a:xfrm>
        </p:spPr>
        <p:txBody>
          <a:bodyPr/>
          <a:lstStyle/>
          <a:p>
            <a:r>
              <a:rPr lang="zh-CN" altLang="en-US" b="1"/>
              <a:t> </a:t>
            </a:r>
            <a:r>
              <a:rPr lang="en-US" altLang="zh-CN" b="1"/>
              <a:t>(2020</a:t>
            </a:r>
            <a:r>
              <a:rPr lang="zh-CN" altLang="en-US" b="1"/>
              <a:t>北京</a:t>
            </a:r>
            <a:r>
              <a:rPr lang="en-US" altLang="zh-CN" b="1"/>
              <a:t>)</a:t>
            </a:r>
            <a:r>
              <a:rPr lang="zh-CN" altLang="en-US" b="1"/>
              <a:t>人用水平方向的力推物体，使物体在粗糙程度相同的水平面上做匀速直线运动，下列说法正确的是</a:t>
            </a:r>
            <a:r>
              <a:rPr lang="en-US" altLang="zh-CN" b="1"/>
              <a:t>(</a:t>
            </a:r>
            <a:r>
              <a:rPr lang="zh-CN" altLang="en-US" b="1"/>
              <a:t>  </a:t>
            </a:r>
            <a:r>
              <a:rPr lang="en-US" altLang="zh-CN" b="1" smtClean="0"/>
              <a:t>)</a:t>
            </a:r>
          </a:p>
          <a:p>
            <a:endParaRPr lang="zh-CN" altLang="en-US"/>
          </a:p>
          <a:p>
            <a:r>
              <a:rPr lang="en-US" altLang="zh-CN"/>
              <a:t>A. </a:t>
            </a:r>
            <a:r>
              <a:rPr lang="zh-CN" altLang="en-US"/>
              <a:t>人对物体的推力大于水平面对物体的摩擦力</a:t>
            </a:r>
          </a:p>
          <a:p>
            <a:r>
              <a:rPr lang="en-US" altLang="zh-CN"/>
              <a:t>B. </a:t>
            </a:r>
            <a:r>
              <a:rPr lang="zh-CN" altLang="en-US"/>
              <a:t>若增大推力，物体所受摩擦力也将增大，物体仍做匀速直线运动</a:t>
            </a:r>
          </a:p>
          <a:p>
            <a:r>
              <a:rPr lang="en-US" altLang="zh-CN"/>
              <a:t>C. </a:t>
            </a:r>
            <a:r>
              <a:rPr lang="zh-CN" altLang="en-US"/>
              <a:t>若撤去推力，物体在继续运动过程中所受摩擦力大小不变</a:t>
            </a:r>
          </a:p>
          <a:p>
            <a:r>
              <a:rPr lang="en-US" altLang="zh-CN"/>
              <a:t>D. </a:t>
            </a:r>
            <a:r>
              <a:rPr lang="zh-CN" altLang="en-US"/>
              <a:t>若撤去推力，物体的运动状态不会发生改变</a:t>
            </a:r>
          </a:p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930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2628" y="552894"/>
            <a:ext cx="10515600" cy="57516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/>
              <a:t>(2020</a:t>
            </a:r>
            <a:r>
              <a:rPr lang="zh-CN" altLang="en-US"/>
              <a:t>杭州</a:t>
            </a:r>
            <a:r>
              <a:rPr lang="en-US" altLang="zh-CN"/>
              <a:t>)</a:t>
            </a:r>
            <a:r>
              <a:rPr lang="zh-CN" altLang="en-US"/>
              <a:t>连接在水平桌面上的物体</a:t>
            </a:r>
            <a:r>
              <a:rPr lang="en-US" altLang="zh-CN" i="1"/>
              <a:t>M</a:t>
            </a:r>
            <a:r>
              <a:rPr lang="zh-CN" altLang="en-US"/>
              <a:t>两端的轻质细绳分别绕过定滑轮与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B</a:t>
            </a:r>
            <a:r>
              <a:rPr lang="zh-CN" altLang="en-US"/>
              <a:t>相连，细绳恰好水平，如图所示．当</a:t>
            </a:r>
            <a:r>
              <a:rPr lang="en-US" altLang="zh-CN" i="1"/>
              <a:t>A</a:t>
            </a:r>
            <a:r>
              <a:rPr lang="zh-CN" altLang="en-US"/>
              <a:t>重</a:t>
            </a:r>
            <a:r>
              <a:rPr lang="en-US" altLang="zh-CN"/>
              <a:t>3 N</a:t>
            </a:r>
            <a:r>
              <a:rPr lang="zh-CN" altLang="en-US"/>
              <a:t>，</a:t>
            </a:r>
            <a:r>
              <a:rPr lang="en-US" altLang="zh-CN" i="1"/>
              <a:t>B</a:t>
            </a:r>
            <a:r>
              <a:rPr lang="zh-CN" altLang="en-US"/>
              <a:t>重</a:t>
            </a:r>
            <a:r>
              <a:rPr lang="en-US" altLang="zh-CN"/>
              <a:t>5 N</a:t>
            </a:r>
            <a:r>
              <a:rPr lang="zh-CN" altLang="en-US"/>
              <a:t>时，</a:t>
            </a:r>
            <a:r>
              <a:rPr lang="en-US" altLang="zh-CN" i="1"/>
              <a:t>M</a:t>
            </a:r>
            <a:r>
              <a:rPr lang="zh-CN" altLang="en-US"/>
              <a:t>恰好做水平匀速直线运动，若滑轮摩擦不计，此时</a:t>
            </a:r>
            <a:r>
              <a:rPr lang="en-US" altLang="zh-CN" i="1"/>
              <a:t>M</a:t>
            </a:r>
            <a:r>
              <a:rPr lang="zh-CN" altLang="en-US"/>
              <a:t>受到的摩擦力大小为</a:t>
            </a:r>
            <a:r>
              <a:rPr lang="en-US" altLang="zh-CN"/>
              <a:t>_______N</a:t>
            </a:r>
            <a:r>
              <a:rPr lang="zh-CN" altLang="en-US"/>
              <a:t>，方向是</a:t>
            </a:r>
            <a:r>
              <a:rPr lang="en-US" altLang="zh-CN"/>
              <a:t>_______</a:t>
            </a:r>
            <a:r>
              <a:rPr lang="zh-CN" altLang="en-US"/>
              <a:t>．当</a:t>
            </a:r>
            <a:r>
              <a:rPr lang="en-US" altLang="zh-CN" i="1"/>
              <a:t>B</a:t>
            </a:r>
            <a:r>
              <a:rPr lang="zh-CN" altLang="en-US"/>
              <a:t>刚触地时，若</a:t>
            </a:r>
            <a:r>
              <a:rPr lang="en-US" altLang="zh-CN" i="1"/>
              <a:t>A</a:t>
            </a:r>
            <a:r>
              <a:rPr lang="zh-CN" altLang="en-US"/>
              <a:t>、</a:t>
            </a:r>
            <a:r>
              <a:rPr lang="en-US" altLang="zh-CN" i="1"/>
              <a:t>M</a:t>
            </a:r>
            <a:r>
              <a:rPr lang="zh-CN" altLang="en-US"/>
              <a:t>都不会与滑轮相碰，</a:t>
            </a:r>
            <a:r>
              <a:rPr lang="en-US" altLang="zh-CN" i="1"/>
              <a:t>M</a:t>
            </a:r>
            <a:r>
              <a:rPr lang="zh-CN" altLang="en-US"/>
              <a:t>受到的摩擦力方向是</a:t>
            </a:r>
            <a:r>
              <a:rPr lang="en-US" altLang="zh-CN"/>
              <a:t>____________</a:t>
            </a:r>
            <a:r>
              <a:rPr lang="zh-CN" altLang="en-US"/>
              <a:t>．</a:t>
            </a:r>
          </a:p>
          <a:p>
            <a:endParaRPr lang="zh-CN" altLang="en-US"/>
          </a:p>
        </p:txBody>
      </p:sp>
      <p:pic>
        <p:nvPicPr>
          <p:cNvPr id="3074" name="Picture 2" descr="C:\Users\ADMINI~1\AppData\Local\Temp\ksohtml16696\wp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29" y="4027968"/>
            <a:ext cx="4784798" cy="211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91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65430" y="1052259"/>
            <a:ext cx="10515600" cy="4753466"/>
          </a:xfrm>
        </p:spPr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(2020梧州)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爬杆是体育运动的一个项目</a:t>
            </a:r>
            <a:r>
              <a:rPr lang="zh-CN" altLang="zh-CN">
                <a:latin typeface="Times New Roman" panose="02020603050405020304" pitchFamily="18" charset="0"/>
                <a:ea typeface="MingLiU_HKSCS"/>
                <a:cs typeface="Times New Roman" panose="02020603050405020304" pitchFamily="18" charset="0"/>
              </a:rPr>
              <a:t>，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图中是小明沿竖直的杆匀速向上爬时的情景</a:t>
            </a:r>
            <a:r>
              <a:rPr lang="zh-CN" altLang="zh-CN">
                <a:latin typeface="Times New Roman" panose="02020603050405020304" pitchFamily="18" charset="0"/>
                <a:ea typeface="MingLiU_HKSCS"/>
                <a:cs typeface="Times New Roman" panose="02020603050405020304" pitchFamily="18" charset="0"/>
              </a:rPr>
              <a:t>，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他所受到的摩擦力为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当他匀速滑下时</a:t>
            </a:r>
            <a:r>
              <a:rPr lang="zh-CN" altLang="zh-CN">
                <a:latin typeface="Times New Roman" panose="02020603050405020304" pitchFamily="18" charset="0"/>
                <a:ea typeface="MingLiU_HKSCS"/>
                <a:cs typeface="Times New Roman" panose="02020603050405020304" pitchFamily="18" charset="0"/>
              </a:rPr>
              <a:t>，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所受到的摩擦力为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latin typeface="Times New Roman" panose="02020603050405020304" pitchFamily="18" charset="0"/>
                <a:ea typeface="MingLiU_HKSCS"/>
                <a:cs typeface="Times New Roman" panose="02020603050405020304" pitchFamily="18" charset="0"/>
              </a:rPr>
              <a:t>，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则下列说法正确的是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CN" smtClean="0">
              <a:latin typeface="宋体" panose="02010600030101010101" pitchFamily="2" charset="-122"/>
              <a:ea typeface="楷体_GB2312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方向为竖直向上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B. 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方向为竖直向下</a:t>
            </a:r>
            <a:endParaRPr kumimoji="0" lang="zh-CN" altLang="zh-CN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    D. 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zh-CN" altLang="zh-CN" i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kumimoji="0" lang="zh-CN" altLang="zh-CN" sz="48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zh-CN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endParaRPr lang="zh-CN" altLang="en-US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14400" y="647815"/>
            <a:ext cx="502061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Courier New" panose="02070309020205020404" pitchFamily="49" charset="0"/>
              </a:rPr>
              <a:t>  </a:t>
            </a:r>
            <a:r>
              <a:rPr kumimoji="0" lang="zh-CN" altLang="zh-CN" sz="5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</a:t>
            </a:r>
            <a:endParaRPr kumimoji="0" lang="zh-CN" altLang="zh-CN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宋体" panose="02010600030101010101" pitchFamily="2" charset="-122"/>
            </a:endParaRPr>
          </a:p>
        </p:txBody>
      </p:sp>
      <p:pic>
        <p:nvPicPr>
          <p:cNvPr id="1026" name="Picture 2" descr="C:\Users\ADMINI~1\AppData\Local\Temp\ksohtml16696\wp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704" y="2470259"/>
            <a:ext cx="1545634" cy="312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20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701749"/>
            <a:ext cx="10515600" cy="5475214"/>
          </a:xfrm>
        </p:spPr>
        <p:txBody>
          <a:bodyPr/>
          <a:lstStyle/>
          <a:p>
            <a:r>
              <a:rPr lang="zh-CN" altLang="en-US"/>
              <a:t>小明经常与同学进行爬杆比赛，如图甲所示。在某次比赛中，小明向上爬的“速度</a:t>
            </a:r>
            <a:r>
              <a:rPr lang="en-US" altLang="zh-CN"/>
              <a:t>-</a:t>
            </a:r>
            <a:r>
              <a:rPr lang="zh-CN" altLang="en-US"/>
              <a:t>时间”图象如图乙所示，但他所受“摩擦力</a:t>
            </a:r>
            <a:r>
              <a:rPr lang="en-US" altLang="zh-CN"/>
              <a:t>-</a:t>
            </a:r>
            <a:r>
              <a:rPr lang="zh-CN" altLang="en-US"/>
              <a:t>时间”图象漏画了一部分，如图丙所示，若将之补充完整，应是图中的（）</a:t>
            </a:r>
          </a:p>
          <a:p>
            <a:endParaRPr lang="zh-CN" altLang="en-US"/>
          </a:p>
        </p:txBody>
      </p:sp>
      <p:pic>
        <p:nvPicPr>
          <p:cNvPr id="2050" name="Picture 2" descr="C:\Users\ADMINI~1\AppData\Local\Temp\ksohtml16696\wp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990" y="2560286"/>
            <a:ext cx="7113329" cy="34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47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207" y="1167375"/>
            <a:ext cx="11209562" cy="239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2339"/>
      </p:ext>
    </p:extLst>
  </p:cSld>
  <p:clrMapOvr>
    <a:masterClrMapping/>
  </p:clrMapOvr>
</p:sld>
</file>

<file path=ppt/theme/theme1.xml><?xml version="1.0" encoding="utf-8"?>
<a:theme xmlns:a="http://schemas.openxmlformats.org/drawingml/2006/main" name="深度">
  <a:themeElements>
    <a:clrScheme name="深度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深度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深度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TM04033923[[fn=深度]]</Template>
  <TotalTime>14</TotalTime>
  <Words>538</Words>
  <Application>Microsoft Office PowerPoint</Application>
  <PresentationFormat>宽屏</PresentationFormat>
  <Paragraphs>18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MingLiU_HKSCS</vt:lpstr>
      <vt:lpstr>华文楷体</vt:lpstr>
      <vt:lpstr>楷体_GB2312</vt:lpstr>
      <vt:lpstr>宋体</vt:lpstr>
      <vt:lpstr>Arial</vt:lpstr>
      <vt:lpstr>Corbel</vt:lpstr>
      <vt:lpstr>Courier New</vt:lpstr>
      <vt:lpstr>Times New Roman</vt:lpstr>
      <vt:lpstr>深度</vt:lpstr>
      <vt:lpstr>PowerPoint 演示文稿</vt:lpstr>
      <vt:lpstr>PowerPoint 演示文稿</vt:lpstr>
      <vt:lpstr>总结：</vt:lpstr>
      <vt:lpstr> 若A和B是质量相同，则                                       若A和B是同一个物体，则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</cp:revision>
  <dcterms:created xsi:type="dcterms:W3CDTF">2024-04-17T02:18:17Z</dcterms:created>
  <dcterms:modified xsi:type="dcterms:W3CDTF">2024-04-17T02:32:27Z</dcterms:modified>
</cp:coreProperties>
</file>