
<file path=[Content_Types].xml><?xml version="1.0" encoding="utf-8"?>
<Types xmlns="http://schemas.openxmlformats.org/package/2006/content-types">
  <Default Extension="bin" ContentType="image/png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notesMasterIdLst>
    <p:notesMasterId r:id="rId21"/>
  </p:notesMasterIdLst>
  <p:handoutMasterIdLst>
    <p:handoutMasterId r:id="rId22"/>
  </p:handoutMasterIdLst>
  <p:sldIdLst>
    <p:sldId id="4047" r:id="rId3"/>
    <p:sldId id="4082" r:id="rId4"/>
    <p:sldId id="4083" r:id="rId5"/>
    <p:sldId id="4087" r:id="rId6"/>
    <p:sldId id="4097" r:id="rId7"/>
    <p:sldId id="4090" r:id="rId8"/>
    <p:sldId id="4092" r:id="rId9"/>
    <p:sldId id="4093" r:id="rId10"/>
    <p:sldId id="4098" r:id="rId11"/>
    <p:sldId id="4094" r:id="rId12"/>
    <p:sldId id="4099" r:id="rId13"/>
    <p:sldId id="4100" r:id="rId14"/>
    <p:sldId id="4095" r:id="rId15"/>
    <p:sldId id="4102" r:id="rId16"/>
    <p:sldId id="4103" r:id="rId17"/>
    <p:sldId id="4104" r:id="rId18"/>
    <p:sldId id="4096" r:id="rId19"/>
    <p:sldId id="4105" r:id="rId20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088FADD9-935F-4F2D-A4FA-866615DD10DD}">
          <p14:sldIdLst>
            <p14:sldId id="4047"/>
            <p14:sldId id="4082"/>
            <p14:sldId id="4083"/>
            <p14:sldId id="4087"/>
            <p14:sldId id="4097"/>
            <p14:sldId id="4090"/>
            <p14:sldId id="4092"/>
            <p14:sldId id="4093"/>
            <p14:sldId id="4098"/>
            <p14:sldId id="4094"/>
            <p14:sldId id="4099"/>
            <p14:sldId id="4100"/>
            <p14:sldId id="4095"/>
            <p14:sldId id="4102"/>
            <p14:sldId id="4103"/>
            <p14:sldId id="4104"/>
            <p14:sldId id="4096"/>
            <p14:sldId id="41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99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ww.xkb1.com" initials="w" lastIdx="0" clrIdx="0"/>
  <p:cmAuthor id="2" name="walkinnet" initials="w" lastIdx="0" clrIdx="0"/>
  <p:cmAuthor id="3" name="新课标第一网" initials="新" lastIdx="0" clrIdx="0"/>
  <p:cmAuthor id="4" name="Administrat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AA6500"/>
    <a:srgbClr val="F3669C"/>
    <a:srgbClr val="F9B4CD"/>
    <a:srgbClr val="FCC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38" autoAdjust="0"/>
    <p:restoredTop sz="96349" autoAdjust="0"/>
  </p:normalViewPr>
  <p:slideViewPr>
    <p:cSldViewPr snapToGrid="0" showGuides="1">
      <p:cViewPr varScale="1">
        <p:scale>
          <a:sx n="109" d="100"/>
          <a:sy n="109" d="100"/>
        </p:scale>
        <p:origin x="228" y="114"/>
      </p:cViewPr>
      <p:guideLst>
        <p:guide orient="horz" pos="2137"/>
        <p:guide pos="39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AF039-AB69-4C4E-B352-C973400BBE8E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E5803-944E-4CCB-A36B-5BBC78F81D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8CAEED6-F3CE-4989-8114-EA4976C9ED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 panose="020B0604020202020204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 panose="020B0604020202020204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8CAEED6-F3CE-4989-8114-EA4976C9ED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 panose="020B0604020202020204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 panose="020B060402020202020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microsoft.com/office/2007/relationships/hdphoto" Target="../media/hdphoto1.wdp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8" y="3600450"/>
            <a:ext cx="11501437" cy="1657349"/>
          </a:xfrm>
          <a:prstGeom prst="rect">
            <a:avLst/>
          </a:prstGeom>
        </p:spPr>
      </p:pic>
    </p:spTree>
    <p:custDataLst>
      <p:tags r:id="rId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4157663"/>
            <a:ext cx="11430001" cy="1657349"/>
          </a:xfrm>
          <a:prstGeom prst="rect">
            <a:avLst/>
          </a:prstGeom>
        </p:spPr>
      </p:pic>
    </p:spTree>
    <p:custDataLst>
      <p:tags r:id="rId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bin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bin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bin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bin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YTSlide_3_0_1.8_2_1.8_2__0_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2"/>
          <a:stretch>
            <a:fillRect/>
          </a:stretch>
        </p:blipFill>
        <p:spPr>
          <a:xfrm>
            <a:off x="200628" y="796783"/>
            <a:ext cx="11991372" cy="578366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52" y="277549"/>
            <a:ext cx="2160416" cy="137842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748" y="4695272"/>
            <a:ext cx="2455592" cy="202269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291509" y="140037"/>
            <a:ext cx="5651125" cy="734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《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期末考试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》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人教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8</a:t>
            </a:r>
            <a:r>
              <a:rPr kumimoji="1"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物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上</a:t>
            </a:r>
          </a:p>
        </p:txBody>
      </p:sp>
      <p:sp>
        <p:nvSpPr>
          <p:cNvPr id="10" name="矩形 9"/>
          <p:cNvSpPr/>
          <p:nvPr/>
        </p:nvSpPr>
        <p:spPr>
          <a:xfrm>
            <a:off x="5543492" y="1012176"/>
            <a:ext cx="6193350" cy="522809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9000"/>
              </a:lnSpc>
              <a:defRPr/>
            </a:pP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提分专练</a:t>
            </a:r>
            <a:r>
              <a:rPr kumimoji="1" lang="en-US" altLang="zh-CN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2 </a:t>
            </a: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作图题</a:t>
            </a:r>
            <a:endParaRPr kumimoji="1" lang="en-US" altLang="zh-CN" sz="1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4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提分专练</a:t>
            </a:r>
            <a:r>
              <a:rPr kumimoji="1" lang="en-US" altLang="zh-CN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3 </a:t>
            </a: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实验探究题</a:t>
            </a:r>
            <a:endParaRPr kumimoji="1" lang="en-US" altLang="zh-CN" sz="1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4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提分专练</a:t>
            </a:r>
            <a:r>
              <a:rPr kumimoji="1" lang="en-US" altLang="zh-CN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4 </a:t>
            </a: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综合应用题</a:t>
            </a:r>
            <a:endParaRPr kumimoji="1" lang="en-US" altLang="zh-CN" sz="1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4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刷真题</a:t>
            </a:r>
            <a:endParaRPr kumimoji="1" lang="en-US" altLang="zh-CN" sz="1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4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试卷</a:t>
            </a:r>
            <a:r>
              <a:rPr kumimoji="1" lang="en-US" altLang="zh-CN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1 </a:t>
            </a: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郑州市</a:t>
            </a:r>
            <a:r>
              <a:rPr kumimoji="1" lang="en-US" altLang="zh-CN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2022-2023</a:t>
            </a: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学年上期期末联考试卷</a:t>
            </a:r>
            <a:endParaRPr kumimoji="1" lang="en-US" altLang="zh-CN" sz="1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4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试卷</a:t>
            </a:r>
            <a:r>
              <a:rPr kumimoji="1" lang="en-US" altLang="zh-CN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2 </a:t>
            </a: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洛阳市</a:t>
            </a:r>
            <a:r>
              <a:rPr kumimoji="1" lang="en-US" altLang="zh-CN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2022-2023</a:t>
            </a: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学年第一学期期末考试试卷</a:t>
            </a:r>
            <a:endParaRPr kumimoji="1" lang="en-US" altLang="zh-CN" sz="1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4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试卷</a:t>
            </a:r>
            <a:r>
              <a:rPr kumimoji="1" lang="en-US" altLang="zh-CN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3 </a:t>
            </a: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平顶山市</a:t>
            </a:r>
            <a:r>
              <a:rPr kumimoji="1" lang="en-US" altLang="zh-CN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2022-2023</a:t>
            </a: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学年上期期末质量调研试题</a:t>
            </a:r>
            <a:endParaRPr kumimoji="1" lang="en-US" altLang="zh-CN" sz="1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4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试卷</a:t>
            </a:r>
            <a:r>
              <a:rPr kumimoji="1" lang="en-US" altLang="zh-CN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4 </a:t>
            </a: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济源市</a:t>
            </a:r>
            <a:r>
              <a:rPr kumimoji="1" lang="en-US" altLang="zh-CN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2022-2023</a:t>
            </a: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学年上期期末质量调研试题</a:t>
            </a:r>
            <a:endParaRPr kumimoji="1" lang="en-US" altLang="zh-CN" sz="1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4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试卷</a:t>
            </a:r>
            <a:r>
              <a:rPr kumimoji="1" lang="en-US" altLang="zh-CN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5 </a:t>
            </a: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焦作市</a:t>
            </a:r>
            <a:r>
              <a:rPr kumimoji="1" lang="en-US" altLang="zh-CN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2022-2023</a:t>
            </a: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学年（上）期末试卷</a:t>
            </a:r>
            <a:endParaRPr kumimoji="1" lang="en-US" altLang="zh-CN" sz="1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4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试卷</a:t>
            </a:r>
            <a:r>
              <a:rPr kumimoji="1" lang="en-US" altLang="zh-CN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6 </a:t>
            </a: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许昌市</a:t>
            </a:r>
            <a:r>
              <a:rPr kumimoji="1" lang="en-US" altLang="zh-CN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2022-2023</a:t>
            </a: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学年第一学期期末教学质量检测</a:t>
            </a:r>
            <a:endParaRPr kumimoji="1" lang="en-US" altLang="zh-CN" sz="1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4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试卷</a:t>
            </a:r>
            <a:r>
              <a:rPr kumimoji="1" lang="en-US" altLang="zh-CN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7 </a:t>
            </a: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开封市</a:t>
            </a:r>
            <a:r>
              <a:rPr kumimoji="1" lang="en-US" altLang="zh-CN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2022-2023</a:t>
            </a: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学年第一学期期末学情诊断试卷</a:t>
            </a:r>
            <a:endParaRPr kumimoji="1" lang="en-US" altLang="zh-CN" sz="1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4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试卷</a:t>
            </a:r>
            <a:r>
              <a:rPr kumimoji="1" lang="en-US" altLang="zh-CN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8 </a:t>
            </a: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濮阳市</a:t>
            </a:r>
            <a:r>
              <a:rPr kumimoji="1" lang="en-US" altLang="zh-CN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2022-2023</a:t>
            </a: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学年第一学期期末考试试卷</a:t>
            </a:r>
            <a:endParaRPr kumimoji="1" lang="en-US" altLang="zh-CN" sz="1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4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试卷</a:t>
            </a:r>
            <a:r>
              <a:rPr kumimoji="1" lang="en-US" altLang="zh-CN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9 </a:t>
            </a: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信阳市</a:t>
            </a:r>
            <a:r>
              <a:rPr kumimoji="1" lang="en-US" altLang="zh-CN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2022-2023</a:t>
            </a: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学年上期学情调研试卷</a:t>
            </a:r>
            <a:endParaRPr kumimoji="1" lang="en-US" altLang="zh-CN" sz="1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>
              <a:lnSpc>
                <a:spcPct val="149000"/>
              </a:lnSpc>
              <a:defRPr/>
            </a:pPr>
            <a:r>
              <a:rPr kumimoji="1" lang="zh-CN" altLang="en-US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刷模拟</a:t>
            </a:r>
            <a:endParaRPr kumimoji="1" lang="en-US" altLang="zh-CN" sz="1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  <a:p>
            <a:pPr>
              <a:lnSpc>
                <a:spcPct val="149000"/>
              </a:lnSpc>
              <a:defRPr/>
            </a:pP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试卷</a:t>
            </a:r>
            <a:r>
              <a:rPr kumimoji="1" lang="en-US" altLang="zh-CN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10 2023</a:t>
            </a: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秋必</a:t>
            </a:r>
            <a:r>
              <a:rPr kumimoji="1" lang="zh-CN" altLang="en-US" sz="1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刷</a:t>
            </a:r>
            <a:r>
              <a:rPr kumimoji="1" lang="en-US" altLang="zh-CN" sz="1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·</a:t>
            </a:r>
            <a:r>
              <a:rPr kumimoji="1" lang="zh-CN" altLang="en-US" sz="1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九县七区名师</a:t>
            </a: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精研预测卷（一）</a:t>
            </a:r>
            <a:endParaRPr kumimoji="1" lang="en-US" altLang="zh-CN" sz="1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>
              <a:lnSpc>
                <a:spcPct val="149000"/>
              </a:lnSpc>
              <a:defRPr/>
            </a:pP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试卷</a:t>
            </a:r>
            <a:r>
              <a:rPr kumimoji="1" lang="en-US" altLang="zh-CN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11 2023</a:t>
            </a: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秋必</a:t>
            </a:r>
            <a:r>
              <a:rPr kumimoji="1" lang="zh-CN" altLang="en-US" sz="1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刷</a:t>
            </a:r>
            <a:r>
              <a:rPr kumimoji="1" lang="en-US" altLang="zh-CN" sz="1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·</a:t>
            </a:r>
            <a:r>
              <a:rPr kumimoji="1" lang="zh-CN" altLang="en-US" sz="1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九县七区名师</a:t>
            </a: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精研预测卷（二）</a:t>
            </a:r>
            <a:endParaRPr kumimoji="1" lang="en-US" altLang="zh-CN" sz="1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55157" y="1156372"/>
            <a:ext cx="5004896" cy="5258619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1400" b="1" dirty="0">
                <a:solidFill>
                  <a:srgbClr val="AA6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过基础</a:t>
            </a:r>
            <a:endParaRPr kumimoji="1" lang="en-US" altLang="zh-CN" sz="1400" b="1" dirty="0">
              <a:solidFill>
                <a:srgbClr val="AA65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第一章 机械运动</a:t>
            </a:r>
            <a:endParaRPr kumimoji="1" lang="en-US" altLang="zh-CN" sz="1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第二章 声现象</a:t>
            </a:r>
            <a:endParaRPr kumimoji="1" lang="en-US" altLang="zh-CN" sz="1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第三章 物态变化</a:t>
            </a:r>
            <a:endParaRPr kumimoji="1" lang="en-US" altLang="zh-CN" sz="1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第四章 光现象</a:t>
            </a:r>
            <a:endParaRPr kumimoji="1" lang="en-US" altLang="zh-CN" sz="1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第五章 透镜及其应用</a:t>
            </a:r>
            <a:endParaRPr kumimoji="1" lang="en-US" altLang="zh-CN" sz="1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第六章 质量与密度</a:t>
            </a:r>
            <a:endParaRPr kumimoji="1" lang="en-US" altLang="zh-CN" sz="1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章节巩固练</a:t>
            </a:r>
            <a:r>
              <a:rPr kumimoji="1" lang="en-US" altLang="zh-CN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1 </a:t>
            </a: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机械运动</a:t>
            </a:r>
            <a:endParaRPr kumimoji="1" lang="en-US" altLang="zh-CN" sz="1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lvl="0">
              <a:lnSpc>
                <a:spcPct val="150000"/>
              </a:lnSpc>
              <a:defRPr/>
            </a:pP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章节巩固练</a:t>
            </a:r>
            <a:r>
              <a:rPr kumimoji="1" lang="en-US" altLang="zh-CN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2 </a:t>
            </a: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声现象</a:t>
            </a:r>
            <a:endParaRPr kumimoji="1" lang="en-US" altLang="zh-CN" sz="1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lvl="0">
              <a:lnSpc>
                <a:spcPct val="150000"/>
              </a:lnSpc>
              <a:defRPr/>
            </a:pP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章节巩固练</a:t>
            </a:r>
            <a:r>
              <a:rPr kumimoji="1" lang="en-US" altLang="zh-CN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3 </a:t>
            </a: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物态变化</a:t>
            </a:r>
            <a:endParaRPr kumimoji="1" lang="en-US" altLang="zh-CN" sz="1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lvl="0">
              <a:lnSpc>
                <a:spcPct val="150000"/>
              </a:lnSpc>
              <a:defRPr/>
            </a:pP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章节巩固练</a:t>
            </a:r>
            <a:r>
              <a:rPr kumimoji="1" lang="en-US" altLang="zh-CN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4 </a:t>
            </a: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光现象</a:t>
            </a:r>
            <a:endParaRPr kumimoji="1" lang="en-US" altLang="zh-CN" sz="1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lvl="0">
              <a:lnSpc>
                <a:spcPct val="150000"/>
              </a:lnSpc>
              <a:defRPr/>
            </a:pP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章节巩固练</a:t>
            </a:r>
            <a:r>
              <a:rPr kumimoji="1" lang="en-US" altLang="zh-CN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5 </a:t>
            </a: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透镜及其应用</a:t>
            </a:r>
            <a:endParaRPr kumimoji="1" lang="en-US" altLang="zh-CN" sz="1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lvl="0">
              <a:lnSpc>
                <a:spcPct val="150000"/>
              </a:lnSpc>
              <a:defRPr/>
            </a:pP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章节巩固练</a:t>
            </a:r>
            <a:r>
              <a:rPr kumimoji="1" lang="en-US" altLang="zh-CN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6 </a:t>
            </a: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质量与密度（</a:t>
            </a:r>
            <a:r>
              <a:rPr kumimoji="1" lang="en-US" altLang="zh-CN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1</a:t>
            </a: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）</a:t>
            </a:r>
            <a:endParaRPr kumimoji="1" lang="en-US" altLang="zh-CN" sz="1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kumimoji="1" lang="zh-CN" altLang="en-US" sz="1400" b="1" u="sng" dirty="0">
                <a:solidFill>
                  <a:srgbClr val="CC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章节巩固练</a:t>
            </a:r>
            <a:r>
              <a:rPr kumimoji="1" lang="en-US" altLang="zh-CN" sz="1400" b="1" u="sng" dirty="0">
                <a:solidFill>
                  <a:srgbClr val="CC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7 </a:t>
            </a:r>
            <a:r>
              <a:rPr kumimoji="1" lang="zh-CN" altLang="en-US" sz="1400" b="1" u="sng" dirty="0">
                <a:solidFill>
                  <a:srgbClr val="CC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质量与密度（</a:t>
            </a:r>
            <a:r>
              <a:rPr kumimoji="1" lang="en-US" altLang="zh-CN" sz="1400" b="1" u="sng" dirty="0">
                <a:solidFill>
                  <a:srgbClr val="CC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2</a:t>
            </a:r>
            <a:r>
              <a:rPr kumimoji="1" lang="zh-CN" altLang="en-US" sz="1400" b="1" u="sng" dirty="0">
                <a:solidFill>
                  <a:srgbClr val="CC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）</a:t>
            </a:r>
            <a:endParaRPr kumimoji="1" lang="en-US" altLang="zh-CN" sz="1400" b="1" u="sng" dirty="0">
              <a:solidFill>
                <a:srgbClr val="CC00FF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lvl="0">
              <a:lnSpc>
                <a:spcPct val="149000"/>
              </a:lnSpc>
              <a:defRPr/>
            </a:pPr>
            <a:r>
              <a:rPr kumimoji="1" lang="zh-CN" altLang="en-US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刷专题</a:t>
            </a:r>
            <a:endParaRPr kumimoji="1" lang="en-US" altLang="zh-CN" sz="1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  <a:p>
            <a:pPr lvl="0">
              <a:lnSpc>
                <a:spcPct val="149000"/>
              </a:lnSpc>
              <a:defRPr/>
            </a:pP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提分专练</a:t>
            </a:r>
            <a:r>
              <a:rPr kumimoji="1" lang="en-US" altLang="zh-CN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1 </a:t>
            </a: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填空、选择重难题</a:t>
            </a:r>
            <a:endParaRPr kumimoji="1" lang="en-US" altLang="zh-CN" sz="1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 xmlns:a14="http://schemas.microsoft.com/office/drawing/2010/main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2" name="yt_shape_10412"/>
          <p:cNvSpPr txBox="1"/>
          <p:nvPr/>
        </p:nvSpPr>
        <p:spPr>
          <a:xfrm>
            <a:off x="648143" y="1764361"/>
            <a:ext cx="10896000" cy="1060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9.[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仿宋" pitchFamily="28"/>
                <a:cs typeface="宋体" pitchFamily="28"/>
              </a:rPr>
              <a:t>易错题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]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楷体" pitchFamily="28"/>
                <a:cs typeface="宋体" pitchFamily="28"/>
              </a:rPr>
              <a:t>双选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根据下表提供的信息，下列说法中正确的是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en-US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28"/>
                <a:ea typeface="宋体" pitchFamily="28"/>
                <a:cs typeface="Times New Roman" pitchFamily="28"/>
              </a:rPr>
              <a:t>BD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</a:p>
        </p:txBody>
      </p:sp>
      <p:graphicFrame>
        <p:nvGraphicFramePr>
          <p:cNvPr id="10413" name="yt_table_10413" title="H_174.72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063669"/>
              </p:ext>
            </p:extLst>
          </p:nvPr>
        </p:nvGraphicFramePr>
        <p:xfrm>
          <a:off x="648000" y="2875183"/>
          <a:ext cx="8402638" cy="2218944"/>
        </p:xfrm>
        <a:graphic>
          <a:graphicData uri="http://schemas.openxmlformats.org/drawingml/2006/table">
            <a:tbl>
              <a:tblPr/>
              <a:tblGrid>
                <a:gridCol w="8402638">
                  <a:extLst>
                    <a:ext uri="{9D8B030D-6E8A-4147-A177-3AD203B41FA5}">
                      <a16:colId xmlns:a16="http://schemas.microsoft.com/office/drawing/2014/main" val="100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A.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液体的密度一定小于固体的密度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B.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不同物质的质量与体积的比值可能相同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C.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体积相同的实心铝球和实心铁球，铝球的质量大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D.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质量和体积均相同的铁球和铜球，铜球一定空心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27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9BF26F68-B04B-2EF2-E4B1-5AC31F4F5DD1}"/>
              </a:ext>
            </a:extLst>
          </p:cNvPr>
          <p:cNvSpPr txBox="1"/>
          <p:nvPr/>
        </p:nvSpPr>
        <p:spPr>
          <a:xfrm>
            <a:off x="1269332" y="2272291"/>
            <a:ext cx="673799" cy="58865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8"/>
                <a:ea typeface="宋体" pitchFamily="28"/>
                <a:cs typeface="Times New Roman" pitchFamily="28"/>
              </a:rPr>
              <a:t>BD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15" name="yt_table_10415" title="H_254.4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856999"/>
              </p:ext>
            </p:extLst>
          </p:nvPr>
        </p:nvGraphicFramePr>
        <p:xfrm>
          <a:off x="648000" y="1813916"/>
          <a:ext cx="10895998" cy="323088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551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1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8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948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7999">
                <a:tc gridSpan="4"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9999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几种物质的密度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/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cs typeface="宋体" pitchFamily="28"/>
                        </a:rPr>
                        <a:t>（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kg·m</a:t>
                      </a:r>
                      <a:r>
                        <a:rPr lang="zh-CN" altLang="zh-CN" sz="2800" b="0" i="0" u="none" baseline="3000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cs typeface="宋体" pitchFamily="28"/>
                        </a:rPr>
                        <a:t>－</a:t>
                      </a:r>
                      <a:r>
                        <a:rPr lang="en-US" altLang="zh-CN" sz="28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3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cs typeface="宋体" pitchFamily="28"/>
                        </a:rPr>
                        <a:t>）（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常温常压下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cs typeface="宋体" pitchFamily="28"/>
                        </a:rPr>
                        <a:t>）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 hMerge="1">
                  <a:txBody>
                    <a:bodyPr/>
                    <a:lstStyle/>
                    <a:p>
                      <a:pPr fontAlgn="ctr">
                        <a:lnSpc>
                          <a:spcPct val="129999"/>
                        </a:lnSpc>
                      </a:pPr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fontAlgn="ctr">
                        <a:lnSpc>
                          <a:spcPct val="129999"/>
                        </a:lnSpc>
                      </a:pPr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fontAlgn="ctr">
                        <a:lnSpc>
                          <a:spcPct val="129999"/>
                        </a:lnSpc>
                      </a:pP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9999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楷体" pitchFamily="28"/>
                          <a:cs typeface="宋体" pitchFamily="28"/>
                        </a:rPr>
                        <a:t>酒精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0.8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cs typeface="宋体" pitchFamily="28"/>
                        </a:rPr>
                        <a:t>×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10</a:t>
                      </a:r>
                      <a:r>
                        <a:rPr lang="en-US" altLang="zh-CN" sz="28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3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9999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楷体" pitchFamily="28"/>
                          <a:cs typeface="宋体" pitchFamily="28"/>
                        </a:rPr>
                        <a:t>铝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2.7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cs typeface="宋体" pitchFamily="28"/>
                        </a:rPr>
                        <a:t>×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10</a:t>
                      </a:r>
                      <a:r>
                        <a:rPr lang="en-US" altLang="zh-CN" sz="28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3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9999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楷体" pitchFamily="28"/>
                          <a:cs typeface="宋体" pitchFamily="28"/>
                        </a:rPr>
                        <a:t>煤油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0.8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cs typeface="宋体" pitchFamily="28"/>
                        </a:rPr>
                        <a:t>×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10</a:t>
                      </a:r>
                      <a:r>
                        <a:rPr lang="en-US" altLang="zh-CN" sz="28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3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9999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楷体" pitchFamily="28"/>
                          <a:cs typeface="宋体" pitchFamily="28"/>
                        </a:rPr>
                        <a:t>铁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7.9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cs typeface="宋体" pitchFamily="28"/>
                        </a:rPr>
                        <a:t>×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10</a:t>
                      </a:r>
                      <a:r>
                        <a:rPr lang="en-US" altLang="zh-CN" sz="28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3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9999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楷体" pitchFamily="28"/>
                          <a:cs typeface="宋体" pitchFamily="28"/>
                        </a:rPr>
                        <a:t>水银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13.6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cs typeface="宋体" pitchFamily="28"/>
                        </a:rPr>
                        <a:t>×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10</a:t>
                      </a:r>
                      <a:r>
                        <a:rPr lang="en-US" altLang="zh-CN" sz="28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3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9999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楷体" pitchFamily="28"/>
                          <a:cs typeface="宋体" pitchFamily="28"/>
                        </a:rPr>
                        <a:t>铜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8.9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cs typeface="宋体" pitchFamily="28"/>
                        </a:rPr>
                        <a:t>×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10</a:t>
                      </a:r>
                      <a:r>
                        <a:rPr lang="en-US" altLang="zh-CN" sz="28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3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9999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楷体" pitchFamily="28"/>
                          <a:cs typeface="宋体" pitchFamily="28"/>
                        </a:rPr>
                        <a:t>冰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0.9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cs typeface="宋体" pitchFamily="28"/>
                        </a:rPr>
                        <a:t>×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10</a:t>
                      </a:r>
                      <a:r>
                        <a:rPr lang="en-US" altLang="zh-CN" sz="28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3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9999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楷体" pitchFamily="28"/>
                          <a:cs typeface="宋体" pitchFamily="28"/>
                        </a:rPr>
                        <a:t>水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1.0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cs typeface="宋体" pitchFamily="28"/>
                        </a:rPr>
                        <a:t>×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10</a:t>
                      </a:r>
                      <a:r>
                        <a:rPr lang="en-US" altLang="zh-CN" sz="28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3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417" name="yt_shape_10417"/>
              <p:cNvSpPr txBox="1"/>
              <p:nvPr/>
            </p:nvSpPr>
            <p:spPr>
              <a:xfrm>
                <a:off x="648143" y="1123785"/>
                <a:ext cx="10896000" cy="461042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algn="l" eaLnBrk="1" latinLnBrk="0" hangingPunct="0">
                  <a:lnSpc>
                    <a:spcPct val="129999"/>
                  </a:lnSpc>
                </a:pP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黑体" pitchFamily="28"/>
                    <a:cs typeface="宋体" pitchFamily="28"/>
                  </a:rPr>
                  <a:t>【解析】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由表格数据可知，水银是液体，但水银的密度大于铜、铁、铝的密度，因此液体的密度不一定小于固体的密度，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A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错误；质量与体积的比值就是物质的密度，酒精和煤油的密度相同，因此不同物质的质量与体积的比值可能相同，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B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正确；铝的密度比铁小，由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m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＝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ρV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可知，体积相同的实心铝球和实心铁球相比，铝球的质量小，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C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错误；铜的密度大于铁的密度，由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ρ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56" charset="0"/>
                          </a:rPr>
                        </m:ctrlPr>
                      </m:fPr>
                      <m:num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𝒎</m:t>
                        </m:r>
                      </m:num>
                      <m:den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𝑽</m:t>
                        </m:r>
                      </m:den>
                    </m:f>
                  </m:oMath>
                </a14:m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可知，相同质量的铜的体积小于铁的体积，所以质量和体积均相同的铜球和铁球，铜球一定是空心的，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D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正确。故选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BD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。</a:t>
                </a:r>
              </a:p>
            </p:txBody>
          </p:sp>
        </mc:Choice>
        <mc:Fallback xmlns="">
          <p:sp>
            <p:nvSpPr>
              <p:cNvPr id="10417" name="yt_shape_10417" descr="{&quot;rangeId&quot;:25,&quot;color&quot;:&quot;R&quot;,&quot;mathAnswerShape&quot;:1}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143" y="1123785"/>
                <a:ext cx="10896000" cy="4610429"/>
              </a:xfrm>
              <a:prstGeom prst="rect">
                <a:avLst/>
              </a:prstGeom>
              <a:blipFill>
                <a:blip r:embed="rId2"/>
                <a:stretch>
                  <a:fillRect l="-1957" t="-1321" r="-1119" b="-36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17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9" name="yt_shape_10419"/>
          <p:cNvSpPr txBox="1"/>
          <p:nvPr/>
        </p:nvSpPr>
        <p:spPr>
          <a:xfrm>
            <a:off x="477814" y="426424"/>
            <a:ext cx="10896000" cy="48038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三、实验探究题</a:t>
            </a:r>
          </a:p>
          <a:p>
            <a:pPr algn="l" eaLnBrk="1" latinLnBrk="0" hangingPunct="0">
              <a:lnSpc>
                <a:spcPct val="129999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10.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郑州市积极响应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国家黄河生态文明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战略，在沿黄地区大力发展石榴种植。小明发现他家的石榴比其他品种的石榴甜，汁更浓，想测一下石榴汁的密度，主要实验步骤如下：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 </a:t>
            </a:r>
          </a:p>
          <a:p>
            <a:pPr algn="l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天平调平衡后，将适量的石榴汁倒入烧杯中，并用天平测量烧杯和石榴汁的总质量，通过加减砝码的一番操作，当小明将砝码盒中最小的砝码放入右盘后，横梁指针如图甲所示，接下来他应该</a:t>
            </a:r>
            <a:r>
              <a:rPr lang="zh-CN" altLang="zh-CN" sz="100" b="1" i="0" spc="-100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  <a:cs typeface="Times New Roman" pitchFamily="28"/>
              </a:rPr>
              <a:t> </a:t>
            </a:r>
            <a:r>
              <a:rPr lang="zh-CN" altLang="zh-CN" sz="2800" b="1" i="0" u="sng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　</a:t>
            </a:r>
            <a:r>
              <a:rPr lang="en-US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C</a:t>
            </a:r>
            <a:r>
              <a:rPr lang="zh-CN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　</a:t>
            </a:r>
            <a:r>
              <a:rPr lang="zh-CN" altLang="zh-CN" sz="100" b="1" i="0" spc="-100">
                <a:noFill/>
                <a:effectLst/>
                <a:latin typeface="Times New Roman" pitchFamily="28"/>
                <a:ea typeface="宋体" pitchFamily="28"/>
                <a:cs typeface="Times New Roman" pitchFamily="28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选填字母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。</a:t>
            </a:r>
          </a:p>
          <a:p>
            <a:pPr algn="l" eaLnBrk="1" latinLnBrk="0" hangingPunct="0">
              <a:lnSpc>
                <a:spcPct val="129999"/>
              </a:lnSpc>
            </a:pPr>
            <a:endParaRPr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EFE69CB-8EC2-8417-464A-D1819C962100}"/>
              </a:ext>
            </a:extLst>
          </p:cNvPr>
          <p:cNvSpPr txBox="1"/>
          <p:nvPr/>
        </p:nvSpPr>
        <p:spPr>
          <a:xfrm>
            <a:off x="9990590" y="3708034"/>
            <a:ext cx="794449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C</a:t>
            </a: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　</a:t>
            </a:r>
            <a:endParaRPr lang="zh-CN" altLang="en-US">
              <a:solidFill>
                <a:srgbClr val="FF0000"/>
              </a:solidFill>
            </a:endParaRPr>
          </a:p>
        </p:txBody>
      </p:sp>
      <p:grpSp>
        <p:nvGrpSpPr>
          <p:cNvPr id="4" name="yt_shape_10422" title="H_162.0811">
            <a:extLst>
              <a:ext uri="{FF2B5EF4-FFF2-40B4-BE49-F238E27FC236}">
                <a16:creationId xmlns:a16="http://schemas.microsoft.com/office/drawing/2014/main" id="{249740F1-2B05-4C5A-B423-6F681AEFABC2}"/>
              </a:ext>
            </a:extLst>
          </p:cNvPr>
          <p:cNvGrpSpPr/>
          <p:nvPr/>
        </p:nvGrpSpPr>
        <p:grpSpPr>
          <a:xfrm>
            <a:off x="9468680" y="4313104"/>
            <a:ext cx="2158365" cy="2058430"/>
            <a:chOff x="0" y="0"/>
            <a:chExt cx="2158365" cy="2058430"/>
          </a:xfrm>
        </p:grpSpPr>
        <p:pic>
          <p:nvPicPr>
            <p:cNvPr id="5" name="yt_image_10422">
              <a:extLst>
                <a:ext uri="">
                  <a16:creationId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 id="{5351258F-BC95-41E6-9372-C2FE361B02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158365" cy="1662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yt_shape_10424"/>
            <p:cNvSpPr txBox="1"/>
            <p:nvPr/>
          </p:nvSpPr>
          <p:spPr>
            <a:xfrm>
              <a:off x="901422" y="1698430"/>
              <a:ext cx="391520" cy="3600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 eaLnBrk="1" latinLnBrk="0" hangingPunct="0">
                <a:lnSpc>
                  <a:spcPct val="129999"/>
                </a:lnSpc>
              </a:pPr>
              <a:r>
                <a:rPr lang="zh-CN" altLang="zh-CN" sz="2800" b="0" i="0" u="none">
                  <a:solidFill>
                    <a:srgbClr val="000000"/>
                  </a:solidFill>
                  <a:effectLst/>
                  <a:latin typeface="白正" pitchFamily="28"/>
                  <a:ea typeface="楷体" pitchFamily="28"/>
                  <a:cs typeface="宋体" pitchFamily="28"/>
                </a:rPr>
                <a:t>甲</a:t>
              </a:r>
            </a:p>
          </p:txBody>
        </p:sp>
      </p:grpSp>
      <p:graphicFrame>
        <p:nvGraphicFramePr>
          <p:cNvPr id="7" name="yt_table_10426" title="H_87.36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511325"/>
              </p:ext>
            </p:extLst>
          </p:nvPr>
        </p:nvGraphicFramePr>
        <p:xfrm>
          <a:off x="560130" y="4787583"/>
          <a:ext cx="9161780" cy="1109472"/>
        </p:xfrm>
        <a:graphic>
          <a:graphicData uri="http://schemas.openxmlformats.org/drawingml/2006/table">
            <a:tbl>
              <a:tblPr/>
              <a:tblGrid>
                <a:gridCol w="6113780">
                  <a:extLst>
                    <a:ext uri="{9D8B030D-6E8A-4147-A177-3AD203B41FA5}">
                      <a16:colId xmlns:a16="http://schemas.microsoft.com/office/drawing/2014/main" val="1007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00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A.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向左调节平衡螺母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B.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向左移动游码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C.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取下最小的砝码后移动游码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eaLnBrk="1" fontAlgn="ctr" latinLnBrk="0" hangingPunct="0">
                        <a:lnSpc>
                          <a:spcPct val="129999"/>
                        </a:lnSpc>
                      </a:pPr>
                      <a:endParaRPr/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29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8" name="yt_shape_10428"/>
          <p:cNvSpPr txBox="1"/>
          <p:nvPr/>
        </p:nvSpPr>
        <p:spPr>
          <a:xfrm>
            <a:off x="648143" y="720000"/>
            <a:ext cx="10896000" cy="10680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2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测出烧杯和石榴汁的总质量为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106 g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后，将烧杯中的部分石榴汁倒入量筒中，如图乙所示，则量筒中石榴汁的体积为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en-US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40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cm</a:t>
            </a:r>
            <a:r>
              <a:rPr lang="en-US" altLang="zh-CN" sz="2800" b="0" i="0" u="none" baseline="3000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3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。</a:t>
            </a:r>
          </a:p>
        </p:txBody>
      </p:sp>
      <p:sp>
        <p:nvSpPr>
          <p:cNvPr id="10432" name="yt_shape_10432"/>
          <p:cNvSpPr txBox="1"/>
          <p:nvPr/>
        </p:nvSpPr>
        <p:spPr>
          <a:xfrm>
            <a:off x="648000" y="4803898"/>
            <a:ext cx="65" cy="32265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endParaRPr/>
          </a:p>
        </p:txBody>
      </p:sp>
      <p:grpSp>
        <p:nvGrpSpPr>
          <p:cNvPr id="10429" name="yt_shape_10429" title="H_217.5211">
            <a:extLst>
              <a:ext uri="{FF2B5EF4-FFF2-40B4-BE49-F238E27FC236}">
                <a16:creationId xmlns:a16="http://schemas.microsoft.com/office/drawing/2014/main" id="{249740F1-2B05-4C5A-B423-6F681AEFABC2}"/>
              </a:ext>
            </a:extLst>
          </p:cNvPr>
          <p:cNvGrpSpPr/>
          <p:nvPr/>
        </p:nvGrpSpPr>
        <p:grpSpPr>
          <a:xfrm>
            <a:off x="5641974" y="1991201"/>
            <a:ext cx="908050" cy="2762518"/>
            <a:chOff x="0" y="0"/>
            <a:chExt cx="908050" cy="2762518"/>
          </a:xfrm>
        </p:grpSpPr>
        <p:pic>
          <p:nvPicPr>
            <p:cNvPr id="3" name="yt_image_10429">
              <a:extLst>
                <a:ext uri="">
                  <a16:creationId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 id="{5351258F-BC95-41E6-9372-C2FE361B02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08050" cy="23665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31" name="yt_shape_10431"/>
            <p:cNvSpPr txBox="1"/>
            <p:nvPr/>
          </p:nvSpPr>
          <p:spPr>
            <a:xfrm>
              <a:off x="276264" y="2402518"/>
              <a:ext cx="391520" cy="3600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 eaLnBrk="1" latinLnBrk="0" hangingPunct="0">
                <a:lnSpc>
                  <a:spcPct val="129999"/>
                </a:lnSpc>
              </a:pPr>
              <a:r>
                <a:rPr lang="zh-CN" altLang="zh-CN" sz="2800" b="0" i="0" u="none">
                  <a:solidFill>
                    <a:srgbClr val="000000"/>
                  </a:solidFill>
                  <a:effectLst/>
                  <a:latin typeface="白正" pitchFamily="28"/>
                  <a:ea typeface="楷体" pitchFamily="28"/>
                  <a:cs typeface="宋体" pitchFamily="28"/>
                </a:rPr>
                <a:t>乙</a:t>
              </a:r>
            </a:p>
          </p:txBody>
        </p:sp>
      </p:grpSp>
      <p:sp>
        <p:nvSpPr>
          <p:cNvPr id="10433" name="yt_shape_10433"/>
          <p:cNvSpPr txBox="1"/>
          <p:nvPr/>
        </p:nvSpPr>
        <p:spPr>
          <a:xfrm>
            <a:off x="648143" y="5177338"/>
            <a:ext cx="10896000" cy="10680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3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测出烧杯和剩余石榴汁的总质量，如图丙所示，则烧杯和剩余石榴汁的总质量为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en-US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62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g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，量筒中石榴汁的质量为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en-US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44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g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DC8BE9A-02D8-39C3-3632-DE709124F3B6}"/>
              </a:ext>
            </a:extLst>
          </p:cNvPr>
          <p:cNvSpPr txBox="1"/>
          <p:nvPr/>
        </p:nvSpPr>
        <p:spPr>
          <a:xfrm>
            <a:off x="9092532" y="1227930"/>
            <a:ext cx="535686" cy="59659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40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DF46EBC-642A-CEF6-8BE0-EFCA4A66B08A}"/>
              </a:ext>
            </a:extLst>
          </p:cNvPr>
          <p:cNvSpPr txBox="1"/>
          <p:nvPr/>
        </p:nvSpPr>
        <p:spPr>
          <a:xfrm>
            <a:off x="3402932" y="5685268"/>
            <a:ext cx="535686" cy="59659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62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C5D564C-74A1-15EF-59E2-BBD969BC14F7}"/>
              </a:ext>
            </a:extLst>
          </p:cNvPr>
          <p:cNvSpPr txBox="1"/>
          <p:nvPr/>
        </p:nvSpPr>
        <p:spPr>
          <a:xfrm>
            <a:off x="8559132" y="5685268"/>
            <a:ext cx="535686" cy="59659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44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4" grpId="0" build="allAtOnce"/>
      <p:bldP spid="5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" name="yt_shape_10434"/>
          <p:cNvSpPr txBox="1"/>
          <p:nvPr/>
        </p:nvSpPr>
        <p:spPr>
          <a:xfrm>
            <a:off x="648000" y="1891288"/>
            <a:ext cx="8430193" cy="50789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4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小明测量的石榴汁的密度为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en-US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1.1</a:t>
            </a:r>
            <a:r>
              <a:rPr lang="en-US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×</a:t>
            </a:r>
            <a:r>
              <a:rPr lang="en-US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10</a:t>
            </a:r>
            <a:r>
              <a:rPr lang="en-US" altLang="zh-CN" sz="2800" b="1" i="0" u="sng" baseline="3000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3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kg/m</a:t>
            </a:r>
            <a:r>
              <a:rPr lang="en-US" altLang="zh-CN" sz="2800" b="0" i="0" u="none" baseline="3000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3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。</a:t>
            </a:r>
          </a:p>
        </p:txBody>
      </p:sp>
      <p:sp>
        <p:nvSpPr>
          <p:cNvPr id="10438" name="yt_shape_10438"/>
          <p:cNvSpPr txBox="1"/>
          <p:nvPr/>
        </p:nvSpPr>
        <p:spPr>
          <a:xfrm>
            <a:off x="648000" y="4644059"/>
            <a:ext cx="65" cy="32265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endParaRPr/>
          </a:p>
        </p:txBody>
      </p:sp>
      <p:grpSp>
        <p:nvGrpSpPr>
          <p:cNvPr id="10435" name="yt_shape_10435" title="H_156.8011">
            <a:extLst>
              <a:ext uri="{FF2B5EF4-FFF2-40B4-BE49-F238E27FC236}">
                <a16:creationId xmlns:a16="http://schemas.microsoft.com/office/drawing/2014/main" id="{249740F1-2B05-4C5A-B423-6F681AEFABC2}"/>
              </a:ext>
            </a:extLst>
          </p:cNvPr>
          <p:cNvGrpSpPr/>
          <p:nvPr/>
        </p:nvGrpSpPr>
        <p:grpSpPr>
          <a:xfrm>
            <a:off x="4330890" y="2602336"/>
            <a:ext cx="3530219" cy="1991374"/>
            <a:chOff x="0" y="0"/>
            <a:chExt cx="3530219" cy="1991374"/>
          </a:xfrm>
        </p:grpSpPr>
        <p:pic>
          <p:nvPicPr>
            <p:cNvPr id="4" name="yt_image_10435">
              <a:extLst>
                <a:ext uri="">
                  <a16:creationId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 id="{5351258F-BC95-41E6-9372-C2FE361B02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3530219" cy="1595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37" name="yt_shape_10437"/>
            <p:cNvSpPr txBox="1"/>
            <p:nvPr/>
          </p:nvSpPr>
          <p:spPr>
            <a:xfrm>
              <a:off x="1587349" y="1631374"/>
              <a:ext cx="391520" cy="3600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 eaLnBrk="1" latinLnBrk="0" hangingPunct="0">
                <a:lnSpc>
                  <a:spcPct val="129999"/>
                </a:lnSpc>
              </a:pPr>
              <a:r>
                <a:rPr lang="zh-CN" altLang="zh-CN" sz="2800" b="0" i="0" u="none">
                  <a:solidFill>
                    <a:srgbClr val="000000"/>
                  </a:solidFill>
                  <a:effectLst/>
                  <a:latin typeface="白正" pitchFamily="28"/>
                  <a:ea typeface="楷体" pitchFamily="28"/>
                  <a:cs typeface="宋体" pitchFamily="28"/>
                </a:rPr>
                <a:t>丙</a:t>
              </a: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90103080-4B78-D3CF-A507-2524D20B2CEC}"/>
              </a:ext>
            </a:extLst>
          </p:cNvPr>
          <p:cNvSpPr txBox="1"/>
          <p:nvPr/>
        </p:nvSpPr>
        <p:spPr>
          <a:xfrm>
            <a:off x="6069789" y="1844482"/>
            <a:ext cx="1456437" cy="59659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1.1</a:t>
            </a: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×</a:t>
            </a: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10</a:t>
            </a:r>
            <a:r>
              <a:rPr kumimoji="0" lang="en-US" altLang="zh-CN" sz="2800" b="1" i="0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3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9" name="yt_shape_10439"/>
          <p:cNvSpPr txBox="1"/>
          <p:nvPr/>
        </p:nvSpPr>
        <p:spPr>
          <a:xfrm>
            <a:off x="648143" y="1956222"/>
            <a:ext cx="10896000" cy="16282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5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小明发现上述第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2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步操作时，有少量石榴汁附着在量筒液面上方的内壁上，你觉得测得的石榴汁的密度将会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偏大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选填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偏小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不变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或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偏大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40" name="yt_shape_10440"/>
              <p:cNvSpPr txBox="1"/>
              <p:nvPr/>
            </p:nvSpPr>
            <p:spPr>
              <a:xfrm>
                <a:off x="648143" y="3635213"/>
                <a:ext cx="10896000" cy="1266565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algn="l" eaLnBrk="1" latinLnBrk="0" hangingPunct="0">
                  <a:lnSpc>
                    <a:spcPct val="129999"/>
                  </a:lnSpc>
                </a:pP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黑体" pitchFamily="28"/>
                    <a:cs typeface="宋体" pitchFamily="28"/>
                  </a:rPr>
                  <a:t>【解析】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由于量筒液面上方的内壁沾有石榴汁，测得的石榴汁体积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V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偏小，但质量测量准确，由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ρ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56" charset="0"/>
                          </a:rPr>
                        </m:ctrlPr>
                      </m:fPr>
                      <m:num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𝒎</m:t>
                        </m:r>
                      </m:num>
                      <m:den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𝑽</m:t>
                        </m:r>
                      </m:den>
                    </m:f>
                  </m:oMath>
                </a14:m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可知，测得的石榴汁密度偏大。</a:t>
                </a:r>
              </a:p>
            </p:txBody>
          </p:sp>
        </mc:Choice>
        <mc:Fallback xmlns="" xmlns:a16="http://schemas.microsoft.com/office/drawing/2014/main">
          <p:sp>
            <p:nvSpPr>
              <p:cNvPr id="10440" name="yt_shape_10440" descr="{&quot;rangeId&quot;:22,&quot;color&quot;:&quot;R&quot;,&quot;mathAnswerShape&quot;:1}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143" y="3635213"/>
                <a:ext cx="10896000" cy="1266565"/>
              </a:xfrm>
              <a:prstGeom prst="rect">
                <a:avLst/>
              </a:prstGeom>
              <a:blipFill>
                <a:blip r:embed="rId2"/>
                <a:stretch>
                  <a:fillRect l="-1957" t="-4808" b="-86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72E4C6EF-E20E-0C1C-6473-E2E4A49FE0EC}"/>
              </a:ext>
            </a:extLst>
          </p:cNvPr>
          <p:cNvSpPr txBox="1"/>
          <p:nvPr/>
        </p:nvSpPr>
        <p:spPr>
          <a:xfrm>
            <a:off x="8381332" y="2464152"/>
            <a:ext cx="894461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偏大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0" grpId="0" build="allAtOnce"/>
      <p:bldP spid="2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2" name="yt_shape_10442"/>
          <p:cNvSpPr txBox="1"/>
          <p:nvPr/>
        </p:nvSpPr>
        <p:spPr>
          <a:xfrm>
            <a:off x="648000" y="845912"/>
            <a:ext cx="2513509" cy="50789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四、综合应用题</a:t>
            </a:r>
          </a:p>
        </p:txBody>
      </p:sp>
      <p:sp>
        <p:nvSpPr>
          <p:cNvPr id="10443" name="yt_shape_10443"/>
          <p:cNvSpPr txBox="1"/>
          <p:nvPr/>
        </p:nvSpPr>
        <p:spPr>
          <a:xfrm>
            <a:off x="648143" y="1404596"/>
            <a:ext cx="10896000" cy="21883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11.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柿子醋是新乡辉县的地方特产。某款柿子醋瓶子的标签上标有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净含量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480 mL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的字样。为了测出柿子醋的密度，先称出瓶子和醋的总质量为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604 g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，并记下醋液面所在的位置，在醋用完后装入等体积的水，再称出瓶子和水的总质量为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580 g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。求：</a:t>
            </a:r>
          </a:p>
        </p:txBody>
      </p:sp>
      <p:sp>
        <p:nvSpPr>
          <p:cNvPr id="10444" name="yt_shape_10444"/>
          <p:cNvSpPr txBox="1"/>
          <p:nvPr/>
        </p:nvSpPr>
        <p:spPr>
          <a:xfrm>
            <a:off x="648000" y="3643740"/>
            <a:ext cx="3411190" cy="50789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所装水的质量。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45" name="yt_shape_10445"/>
              <p:cNvSpPr txBox="1"/>
              <p:nvPr/>
            </p:nvSpPr>
            <p:spPr>
              <a:xfrm>
                <a:off x="648000" y="4202424"/>
                <a:ext cx="8281113" cy="1809663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/>
              <a:p>
                <a:pPr algn="l" eaLnBrk="1" latinLnBrk="0" hangingPunct="0">
                  <a:lnSpc>
                    <a:spcPct val="129999"/>
                  </a:lnSpc>
                </a:pP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解：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宋体" pitchFamily="28"/>
                    <a:ea typeface="宋体" pitchFamily="28"/>
                    <a:cs typeface="宋体" pitchFamily="28"/>
                  </a:rPr>
                  <a:t>（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1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宋体" pitchFamily="28"/>
                    <a:ea typeface="宋体" pitchFamily="28"/>
                    <a:cs typeface="宋体" pitchFamily="28"/>
                  </a:rPr>
                  <a:t>）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所装水的体积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V</a:t>
                </a:r>
                <a:r>
                  <a:rPr lang="zh-CN" altLang="zh-CN" sz="2800" b="1" i="0" u="none" baseline="-25000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水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＝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480 mL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＝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4.8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宋体" pitchFamily="28"/>
                    <a:ea typeface="宋体" pitchFamily="28"/>
                    <a:cs typeface="宋体" pitchFamily="28"/>
                  </a:rPr>
                  <a:t>×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10</a:t>
                </a:r>
                <a:r>
                  <a:rPr lang="zh-CN" altLang="zh-CN" sz="2800" b="1" i="0" u="none" baseline="30000">
                    <a:solidFill>
                      <a:srgbClr val="FF0000"/>
                    </a:solidFill>
                    <a:effectLst/>
                    <a:latin typeface="宋体" pitchFamily="28"/>
                    <a:ea typeface="宋体" pitchFamily="28"/>
                    <a:cs typeface="宋体" pitchFamily="28"/>
                  </a:rPr>
                  <a:t>－</a:t>
                </a:r>
                <a:r>
                  <a:rPr lang="en-US" altLang="zh-CN" sz="2800" b="1" i="0" u="none" baseline="30000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4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 m</a:t>
                </a:r>
                <a:r>
                  <a:rPr lang="en-US" altLang="zh-CN" sz="2800" b="1" i="0" u="none" baseline="30000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3</a:t>
                </a:r>
              </a:p>
              <a:p>
                <a:pPr algn="l" eaLnBrk="1" latinLnBrk="0" hangingPunct="0">
                  <a:lnSpc>
                    <a:spcPct val="129999"/>
                  </a:lnSpc>
                </a:pP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由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ρ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56" charset="0"/>
                          </a:rPr>
                        </m:ctrlPr>
                      </m:fPr>
                      <m:num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𝒎</m:t>
                        </m:r>
                      </m:num>
                      <m:den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𝑽</m:t>
                        </m:r>
                      </m:den>
                    </m:f>
                  </m:oMath>
                </a14:m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可得，所装水的质量</a:t>
                </a:r>
              </a:p>
              <a:p>
                <a:pPr algn="l" eaLnBrk="1" latinLnBrk="0" hangingPunct="0">
                  <a:lnSpc>
                    <a:spcPct val="129999"/>
                  </a:lnSpc>
                </a:pP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m</a:t>
                </a:r>
                <a:r>
                  <a:rPr lang="zh-CN" altLang="zh-CN" sz="2800" b="1" i="0" u="none" baseline="-25000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水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＝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ρ</a:t>
                </a:r>
                <a:r>
                  <a:rPr lang="zh-CN" altLang="zh-CN" sz="2800" b="1" i="0" u="none" baseline="-25000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水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V</a:t>
                </a:r>
                <a:r>
                  <a:rPr lang="zh-CN" altLang="zh-CN" sz="2800" b="1" i="0" u="none" baseline="-25000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水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＝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1.0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宋体" pitchFamily="28"/>
                    <a:ea typeface="宋体" pitchFamily="28"/>
                    <a:cs typeface="宋体" pitchFamily="28"/>
                  </a:rPr>
                  <a:t>×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10</a:t>
                </a:r>
                <a:r>
                  <a:rPr lang="en-US" altLang="zh-CN" sz="2800" b="1" i="0" u="none" baseline="30000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3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 kg/m</a:t>
                </a:r>
                <a:r>
                  <a:rPr lang="en-US" altLang="zh-CN" sz="2800" b="1" i="0" u="none" baseline="30000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3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宋体" pitchFamily="28"/>
                    <a:ea typeface="宋体" pitchFamily="28"/>
                    <a:cs typeface="宋体" pitchFamily="28"/>
                  </a:rPr>
                  <a:t>×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4.8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宋体" pitchFamily="28"/>
                    <a:ea typeface="宋体" pitchFamily="28"/>
                    <a:cs typeface="宋体" pitchFamily="28"/>
                  </a:rPr>
                  <a:t>×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10</a:t>
                </a:r>
                <a:r>
                  <a:rPr lang="zh-CN" altLang="zh-CN" sz="2800" b="1" i="0" u="none" baseline="30000">
                    <a:solidFill>
                      <a:srgbClr val="FF0000"/>
                    </a:solidFill>
                    <a:effectLst/>
                    <a:latin typeface="宋体" pitchFamily="28"/>
                    <a:ea typeface="宋体" pitchFamily="28"/>
                    <a:cs typeface="宋体" pitchFamily="28"/>
                  </a:rPr>
                  <a:t>－</a:t>
                </a:r>
                <a:r>
                  <a:rPr lang="en-US" altLang="zh-CN" sz="2800" b="1" i="0" u="none" baseline="30000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4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 m</a:t>
                </a:r>
                <a:r>
                  <a:rPr lang="en-US" altLang="zh-CN" sz="2800" b="1" i="0" u="none" baseline="30000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3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＝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0.48 kg</a:t>
                </a:r>
              </a:p>
            </p:txBody>
          </p:sp>
        </mc:Choice>
        <mc:Fallback xmlns="">
          <p:sp>
            <p:nvSpPr>
              <p:cNvPr id="10445" name="yt_shape_10445" descr="{&quot;rangeId&quot;:13,&quot;color&quot;:&quot;R&quot;,&quot;mathAnswerShape&quot;:1}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00" y="4202424"/>
                <a:ext cx="8281113" cy="1809663"/>
              </a:xfrm>
              <a:prstGeom prst="rect">
                <a:avLst/>
              </a:prstGeom>
              <a:blipFill>
                <a:blip r:embed="rId2"/>
                <a:stretch>
                  <a:fillRect l="-2575" t="-3367" r="-1545" b="-1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7" name="yt_shape_10447"/>
          <p:cNvSpPr txBox="1"/>
          <p:nvPr/>
        </p:nvSpPr>
        <p:spPr>
          <a:xfrm>
            <a:off x="648000" y="991722"/>
            <a:ext cx="3052118" cy="50789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2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空瓶的质量。</a:t>
            </a:r>
          </a:p>
        </p:txBody>
      </p:sp>
      <p:sp>
        <p:nvSpPr>
          <p:cNvPr id="10448" name="yt_shape_10448"/>
          <p:cNvSpPr txBox="1"/>
          <p:nvPr/>
        </p:nvSpPr>
        <p:spPr>
          <a:xfrm>
            <a:off x="648000" y="1550406"/>
            <a:ext cx="6476132" cy="106003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  <a:cs typeface="宋体" pitchFamily="28"/>
              </a:rPr>
              <a:t>解：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en-US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2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  <a:cs typeface="宋体" pitchFamily="28"/>
              </a:rPr>
              <a:t>空瓶的质量</a:t>
            </a:r>
          </a:p>
          <a:p>
            <a:pPr algn="l" eaLnBrk="1" latinLnBrk="0" hangingPunct="0">
              <a:lnSpc>
                <a:spcPct val="129999"/>
              </a:lnSpc>
            </a:pPr>
            <a:r>
              <a:rPr lang="en-US" altLang="zh-CN" sz="2800" b="1" i="1" u="none">
                <a:solidFill>
                  <a:srgbClr val="FF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m</a:t>
            </a:r>
            <a:r>
              <a:rPr lang="zh-CN" altLang="zh-CN" sz="2800" b="1" i="0" u="none" baseline="-25000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  <a:cs typeface="宋体" pitchFamily="28"/>
              </a:rPr>
              <a:t>瓶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  <a:cs typeface="宋体" pitchFamily="28"/>
              </a:rPr>
              <a:t>＝</a:t>
            </a:r>
            <a:r>
              <a:rPr lang="en-US" altLang="zh-CN" sz="2800" b="1" i="1" u="none">
                <a:solidFill>
                  <a:srgbClr val="FF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m</a:t>
            </a:r>
            <a:r>
              <a:rPr lang="zh-CN" altLang="zh-CN" sz="2800" b="1" i="0" u="none" baseline="-25000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  <a:cs typeface="宋体" pitchFamily="28"/>
              </a:rPr>
              <a:t>总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－</a:t>
            </a:r>
            <a:r>
              <a:rPr lang="en-US" altLang="zh-CN" sz="2800" b="1" i="1" u="none">
                <a:solidFill>
                  <a:srgbClr val="FF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m</a:t>
            </a:r>
            <a:r>
              <a:rPr lang="zh-CN" altLang="zh-CN" sz="2800" b="1" i="0" u="none" baseline="-25000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  <a:cs typeface="宋体" pitchFamily="28"/>
              </a:rPr>
              <a:t>水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  <a:cs typeface="宋体" pitchFamily="28"/>
              </a:rPr>
              <a:t>＝</a:t>
            </a:r>
            <a:r>
              <a:rPr lang="en-US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0.58 kg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－</a:t>
            </a:r>
            <a:r>
              <a:rPr lang="en-US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0.48 kg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  <a:cs typeface="宋体" pitchFamily="28"/>
              </a:rPr>
              <a:t>＝</a:t>
            </a:r>
            <a:r>
              <a:rPr lang="en-US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0.1 kg</a:t>
            </a:r>
          </a:p>
        </p:txBody>
      </p:sp>
      <p:sp>
        <p:nvSpPr>
          <p:cNvPr id="10449" name="yt_shape_10449"/>
          <p:cNvSpPr txBox="1"/>
          <p:nvPr/>
        </p:nvSpPr>
        <p:spPr>
          <a:xfrm>
            <a:off x="648000" y="2661228"/>
            <a:ext cx="3411190" cy="50789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3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柿子醋的密度。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50" name="yt_shape_10450"/>
              <p:cNvSpPr txBox="1"/>
              <p:nvPr/>
            </p:nvSpPr>
            <p:spPr>
              <a:xfrm>
                <a:off x="648000" y="3219912"/>
                <a:ext cx="8279959" cy="2646365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/>
              <a:p>
                <a:pPr algn="l" eaLnBrk="1" latinLnBrk="0" hangingPunct="0">
                  <a:lnSpc>
                    <a:spcPct val="129999"/>
                  </a:lnSpc>
                </a:pP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解：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宋体" pitchFamily="28"/>
                    <a:ea typeface="宋体" pitchFamily="28"/>
                    <a:cs typeface="宋体" pitchFamily="28"/>
                  </a:rPr>
                  <a:t>（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3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宋体" pitchFamily="28"/>
                    <a:ea typeface="宋体" pitchFamily="28"/>
                    <a:cs typeface="宋体" pitchFamily="28"/>
                  </a:rPr>
                  <a:t>）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柿子醋的质量</a:t>
                </a:r>
              </a:p>
              <a:p>
                <a:pPr algn="l" eaLnBrk="1" latinLnBrk="0" hangingPunct="0">
                  <a:lnSpc>
                    <a:spcPct val="129999"/>
                  </a:lnSpc>
                </a:pP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m</a:t>
                </a:r>
                <a:r>
                  <a:rPr lang="zh-CN" altLang="zh-CN" sz="2800" b="1" i="0" u="none" baseline="-25000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醋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＝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m'</a:t>
                </a:r>
                <a:r>
                  <a:rPr lang="zh-CN" altLang="zh-CN" sz="2800" b="1" i="0" u="none" baseline="-25000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总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宋体" pitchFamily="28"/>
                    <a:ea typeface="宋体" pitchFamily="28"/>
                    <a:cs typeface="宋体" pitchFamily="28"/>
                  </a:rPr>
                  <a:t>－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m</a:t>
                </a:r>
                <a:r>
                  <a:rPr lang="zh-CN" altLang="zh-CN" sz="2800" b="1" i="0" u="none" baseline="-25000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瓶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＝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0.604 kg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宋体" pitchFamily="28"/>
                    <a:ea typeface="宋体" pitchFamily="28"/>
                    <a:cs typeface="宋体" pitchFamily="28"/>
                  </a:rPr>
                  <a:t>－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0.1 kg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＝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0.504 kg</a:t>
                </a:r>
              </a:p>
              <a:p>
                <a:pPr algn="l" eaLnBrk="1" latinLnBrk="0" hangingPunct="0">
                  <a:lnSpc>
                    <a:spcPct val="129999"/>
                  </a:lnSpc>
                </a:pP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瓶内柿子醋的体积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V</a:t>
                </a:r>
                <a:r>
                  <a:rPr lang="zh-CN" altLang="zh-CN" sz="2800" b="1" i="0" u="none" baseline="-25000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醋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＝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4.8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宋体" pitchFamily="28"/>
                    <a:ea typeface="宋体" pitchFamily="28"/>
                    <a:cs typeface="宋体" pitchFamily="28"/>
                  </a:rPr>
                  <a:t>×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10</a:t>
                </a:r>
                <a:r>
                  <a:rPr lang="zh-CN" altLang="zh-CN" sz="2800" b="1" i="0" u="none" baseline="30000">
                    <a:solidFill>
                      <a:srgbClr val="FF0000"/>
                    </a:solidFill>
                    <a:effectLst/>
                    <a:latin typeface="宋体" pitchFamily="28"/>
                    <a:ea typeface="宋体" pitchFamily="28"/>
                    <a:cs typeface="宋体" pitchFamily="28"/>
                  </a:rPr>
                  <a:t>－</a:t>
                </a:r>
                <a:r>
                  <a:rPr lang="en-US" altLang="zh-CN" sz="2800" b="1" i="0" u="none" baseline="30000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4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 m</a:t>
                </a:r>
                <a:r>
                  <a:rPr lang="en-US" altLang="zh-CN" sz="2800" b="1" i="0" u="none" baseline="30000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3</a:t>
                </a:r>
              </a:p>
              <a:p>
                <a:pPr algn="l" eaLnBrk="1" latinLnBrk="0" hangingPunct="0">
                  <a:lnSpc>
                    <a:spcPct val="129999"/>
                  </a:lnSpc>
                </a:pP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柿子醋的密度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ρ</a:t>
                </a:r>
                <a:r>
                  <a:rPr lang="zh-CN" altLang="zh-CN" sz="2800" b="1" i="0" u="none" baseline="-25000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醋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56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56" charset="0"/>
                              </a:rPr>
                            </m:ctrlPr>
                          </m:sSubPr>
                          <m:e>
                            <m: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𝒎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zh-CN" altLang="zh-CN" sz="2800" b="1" i="0" baseline="-2000">
                                <a:solidFill>
                                  <a:srgbClr val="FF0000"/>
                                </a:solidFill>
                                <a:effectLst/>
                                <a:latin typeface="Times New Roman" panose="02040503050406030204" pitchFamily="56" charset="0"/>
                                <a:ea typeface="宋体" panose="02040503050406030204" pitchFamily="56" charset="0"/>
                              </a:rPr>
                              <m:t>醋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56" charset="0"/>
                              </a:rPr>
                            </m:ctrlPr>
                          </m:sSubPr>
                          <m:e>
                            <m: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𝑽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zh-CN" altLang="zh-CN" sz="2800" b="1" i="0" baseline="-2000">
                                <a:solidFill>
                                  <a:srgbClr val="FF0000"/>
                                </a:solidFill>
                                <a:effectLst/>
                                <a:latin typeface="Times New Roman" panose="02040503050406030204" pitchFamily="56" charset="0"/>
                                <a:ea typeface="宋体" panose="02040503050406030204" pitchFamily="56" charset="0"/>
                              </a:rPr>
                              <m:t>醋</m:t>
                            </m:r>
                          </m:sub>
                        </m:sSub>
                      </m:den>
                    </m:f>
                  </m:oMath>
                </a14:m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56" charset="0"/>
                          </a:rPr>
                        </m:ctrlPr>
                      </m:fPr>
                      <m:num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𝟎</m:t>
                        </m:r>
                        <m:r>
                          <m:rPr>
                            <m:nor/>
                          </m:rP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Times New Roman" panose="02040503050406030204" pitchFamily="56" charset="0"/>
                            <a:ea typeface="宋体" panose="02040503050406030204" pitchFamily="56" charset="0"/>
                          </a:rPr>
                          <m:t>.</m:t>
                        </m:r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𝟓𝟎𝟒</m:t>
                        </m:r>
                        <m:r>
                          <m:rPr>
                            <m:nor/>
                          </m:rP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Times New Roman" panose="02040503050406030204" pitchFamily="56" charset="0"/>
                            <a:ea typeface="宋体" panose="02040503050406030204" pitchFamily="56" charset="0"/>
                          </a:rPr>
                          <m:t> </m:t>
                        </m:r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𝐤𝐠</m:t>
                        </m:r>
                      </m:num>
                      <m:den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𝟒</m:t>
                        </m:r>
                        <m:r>
                          <m:rPr>
                            <m:nor/>
                          </m:rP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Times New Roman" panose="02040503050406030204" pitchFamily="56" charset="0"/>
                            <a:ea typeface="宋体" panose="02040503050406030204" pitchFamily="56" charset="0"/>
                          </a:rPr>
                          <m:t>.</m:t>
                        </m:r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𝟖</m:t>
                        </m:r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×</m:t>
                        </m:r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𝟏</m:t>
                        </m:r>
                        <m:sSup>
                          <m:sSupPr>
                            <m:ctrlP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56" charset="0"/>
                              </a:rPr>
                            </m:ctrlPr>
                          </m:sSupPr>
                          <m:e>
                            <m:r>
                              <a:rPr lang="en-US" altLang="zh-CN" sz="2800" b="1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−</m:t>
                            </m:r>
                            <m:r>
                              <a:rPr lang="en-US" altLang="zh-CN" sz="2800" b="1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𝟒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Times New Roman" panose="02040503050406030204" pitchFamily="56" charset="0"/>
                            <a:ea typeface="宋体" panose="02040503050406030204" pitchFamily="56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56" charset="0"/>
                              </a:rPr>
                            </m:ctrlPr>
                          </m:sSupPr>
                          <m:e>
                            <m:r>
                              <a:rPr lang="en-US" altLang="zh-CN" sz="2800" b="1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𝐦</m:t>
                            </m:r>
                          </m:e>
                          <m:sup>
                            <m:r>
                              <a:rPr lang="en-US" altLang="zh-CN" sz="2800" b="1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＝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1.05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宋体" pitchFamily="28"/>
                    <a:ea typeface="宋体" pitchFamily="28"/>
                    <a:cs typeface="宋体" pitchFamily="28"/>
                  </a:rPr>
                  <a:t>×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10</a:t>
                </a:r>
                <a:r>
                  <a:rPr lang="en-US" altLang="zh-CN" sz="2800" b="1" i="0" u="none" baseline="30000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3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 kg/m</a:t>
                </a:r>
                <a:r>
                  <a:rPr lang="en-US" altLang="zh-CN" sz="2800" b="1" i="0" u="none" baseline="30000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3</a:t>
                </a:r>
              </a:p>
            </p:txBody>
          </p:sp>
        </mc:Choice>
        <mc:Fallback xmlns="">
          <p:sp>
            <p:nvSpPr>
              <p:cNvPr id="10450" name="yt_shape_10450" descr="{&quot;rangeId&quot;:15,&quot;color&quot;:&quot;R&quot;,&quot;mathAnswerShape&quot;:1}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00" y="3219912"/>
                <a:ext cx="8279959" cy="2646365"/>
              </a:xfrm>
              <a:prstGeom prst="rect">
                <a:avLst/>
              </a:prstGeom>
              <a:blipFill>
                <a:blip r:embed="rId2"/>
                <a:stretch>
                  <a:fillRect l="-2575" t="-2304" r="-6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8" grpId="0" build="allAtOnce"/>
      <p:bldP spid="10450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2"/>
          <a:stretch>
            <a:fillRect/>
          </a:stretch>
        </p:blipFill>
        <p:spPr>
          <a:xfrm>
            <a:off x="100314" y="796783"/>
            <a:ext cx="11991372" cy="578366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12" y="1102250"/>
            <a:ext cx="2160416" cy="16636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52" y="277549"/>
            <a:ext cx="2160416" cy="137842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748" y="4695272"/>
            <a:ext cx="2455592" cy="202269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85751" y="3268325"/>
            <a:ext cx="11544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latinLnBrk="0" hangingPunct="0"/>
            <a:r>
              <a:rPr lang="zh-CN" altLang="en-US" sz="4800" dirty="0"/>
              <a:t>章节巩固练7　质量与密度（2）</a:t>
            </a:r>
          </a:p>
        </p:txBody>
      </p:sp>
      <p:sp>
        <p:nvSpPr>
          <p:cNvPr id="5" name="矩形 4"/>
          <p:cNvSpPr/>
          <p:nvPr/>
        </p:nvSpPr>
        <p:spPr>
          <a:xfrm>
            <a:off x="3291509" y="140037"/>
            <a:ext cx="5651125" cy="732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en-US" altLang="zh-CN" sz="2800" b="1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《</a:t>
            </a:r>
            <a:r>
              <a:rPr kumimoji="1" lang="zh-CN" altLang="en-US" sz="2800" b="1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期末考试</a:t>
            </a:r>
            <a:r>
              <a:rPr kumimoji="1" lang="en-US" altLang="zh-CN" sz="2800" b="1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》</a:t>
            </a:r>
            <a:r>
              <a:rPr kumimoji="1" lang="zh-CN" altLang="en-US" sz="2800" b="1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人教</a:t>
            </a:r>
            <a:r>
              <a:rPr kumimoji="1" lang="en-US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8</a:t>
            </a:r>
            <a:r>
              <a:rPr kumimoji="1"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物</a:t>
            </a:r>
            <a:r>
              <a:rPr kumimoji="1" lang="zh-CN" altLang="en-US" sz="2800" b="1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上</a:t>
            </a: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 xmlns:a14="http://schemas.microsoft.com/office/drawing/2010/main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8" name="yt_shape_10388"/>
          <p:cNvSpPr txBox="1"/>
          <p:nvPr/>
        </p:nvSpPr>
        <p:spPr>
          <a:xfrm>
            <a:off x="648143" y="720000"/>
            <a:ext cx="10896000" cy="5549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一、填空题</a:t>
            </a:r>
          </a:p>
          <a:p>
            <a:pPr algn="l" eaLnBrk="1" latinLnBrk="0" hangingPunct="0">
              <a:lnSpc>
                <a:spcPct val="129999"/>
              </a:lnSpc>
            </a:pP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1.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室内发生火灾时，受困人员应采取弯腰甚至匍匐的姿势撤离，以尽量减少有害气体的吸入。这是因为燃烧产生的有害气体温度</a:t>
            </a:r>
            <a:r>
              <a:rPr lang="zh-CN" altLang="zh-CN" sz="100" b="0" i="0" spc="-100" dirty="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较高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 dirty="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选填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较高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或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较低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，密度</a:t>
            </a:r>
            <a:r>
              <a:rPr lang="zh-CN" altLang="zh-CN" sz="100" b="0" i="0" spc="-100" dirty="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较小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 dirty="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选填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较大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或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较小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。</a:t>
            </a:r>
          </a:p>
          <a:p>
            <a:pPr algn="l" eaLnBrk="1" latinLnBrk="0" hangingPunct="0">
              <a:lnSpc>
                <a:spcPct val="129999"/>
              </a:lnSpc>
            </a:pP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2.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一枚实心纪念币的质量为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16 g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，体积为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 2 cm</a:t>
            </a:r>
            <a:r>
              <a:rPr lang="en-US" altLang="zh-CN" sz="2800" b="0" i="0" u="none" baseline="30000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3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，纪念币的密度是</a:t>
            </a:r>
            <a:r>
              <a:rPr lang="zh-CN" altLang="zh-CN" sz="100" b="0" i="0" spc="-100" dirty="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en-US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8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 dirty="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g/cm</a:t>
            </a:r>
            <a:r>
              <a:rPr lang="en-US" altLang="zh-CN" sz="2800" b="0" i="0" u="none" baseline="30000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3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。可见，这枚纪念币</a:t>
            </a:r>
            <a:r>
              <a:rPr lang="zh-CN" altLang="zh-CN" sz="100" b="0" i="0" spc="-100" dirty="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不是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 dirty="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选填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是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或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不是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纯金制成的。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ρ</a:t>
            </a:r>
            <a:r>
              <a:rPr lang="zh-CN" altLang="zh-CN" sz="2800" b="0" i="0" u="none" baseline="-25000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金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＝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19.3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×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10</a:t>
            </a:r>
            <a:r>
              <a:rPr lang="en-US" altLang="zh-CN" sz="2800" b="0" i="0" u="none" baseline="30000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3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 kg/m</a:t>
            </a:r>
            <a:r>
              <a:rPr lang="en-US" altLang="zh-CN" sz="2800" b="0" i="0" u="none" baseline="30000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3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</a:p>
          <a:p>
            <a:pPr algn="l" eaLnBrk="1" latinLnBrk="0" hangingPunct="0">
              <a:lnSpc>
                <a:spcPct val="129999"/>
              </a:lnSpc>
            </a:pP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3.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已知冰的密度为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0.9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×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10</a:t>
            </a:r>
            <a:r>
              <a:rPr lang="en-US" altLang="zh-CN" sz="2800" b="0" i="0" u="none" baseline="30000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3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kg/m</a:t>
            </a:r>
            <a:r>
              <a:rPr lang="en-US" altLang="zh-CN" sz="2800" b="0" i="0" u="none" baseline="30000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3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，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90 cm</a:t>
            </a:r>
            <a:r>
              <a:rPr lang="en-US" altLang="zh-CN" sz="2800" b="0" i="0" u="none" baseline="30000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3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的水全部凝固成冰后，冰的质量是</a:t>
            </a:r>
            <a:r>
              <a:rPr lang="zh-CN" altLang="zh-CN" sz="100" b="0" i="0" spc="-100" dirty="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en-US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90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 dirty="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g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，冰的体积是</a:t>
            </a:r>
            <a:r>
              <a:rPr lang="zh-CN" altLang="zh-CN" sz="100" b="0" i="0" spc="-100" dirty="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en-US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100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 dirty="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cm</a:t>
            </a:r>
            <a:r>
              <a:rPr lang="en-US" altLang="zh-CN" sz="2800" b="0" i="0" u="none" baseline="30000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3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4A8A908-EC5B-7270-BF02-F113A67817C0}"/>
              </a:ext>
            </a:extLst>
          </p:cNvPr>
          <p:cNvSpPr txBox="1"/>
          <p:nvPr/>
        </p:nvSpPr>
        <p:spPr>
          <a:xfrm>
            <a:off x="10159332" y="1782666"/>
            <a:ext cx="894461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较高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5817C4A-6CBE-CE03-8B1F-25D3138E6D59}"/>
              </a:ext>
            </a:extLst>
          </p:cNvPr>
          <p:cNvSpPr txBox="1"/>
          <p:nvPr/>
        </p:nvSpPr>
        <p:spPr>
          <a:xfrm>
            <a:off x="6603332" y="2337402"/>
            <a:ext cx="894461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较小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4CE7D96-987C-27A2-EA4F-10DAFA5F440F}"/>
              </a:ext>
            </a:extLst>
          </p:cNvPr>
          <p:cNvSpPr txBox="1"/>
          <p:nvPr/>
        </p:nvSpPr>
        <p:spPr>
          <a:xfrm>
            <a:off x="1269332" y="4001610"/>
            <a:ext cx="357886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8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5A86FEA-7876-3D3A-9D3A-09245C3621B7}"/>
              </a:ext>
            </a:extLst>
          </p:cNvPr>
          <p:cNvSpPr txBox="1"/>
          <p:nvPr/>
        </p:nvSpPr>
        <p:spPr>
          <a:xfrm>
            <a:off x="6187407" y="4001610"/>
            <a:ext cx="894461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不是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69ADB49-3F8F-6103-3BFA-0082D9765DD3}"/>
              </a:ext>
            </a:extLst>
          </p:cNvPr>
          <p:cNvSpPr txBox="1"/>
          <p:nvPr/>
        </p:nvSpPr>
        <p:spPr>
          <a:xfrm>
            <a:off x="1624932" y="5665819"/>
            <a:ext cx="535686" cy="59659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90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01D6067-A009-B01E-AABC-52C4AC153FAB}"/>
              </a:ext>
            </a:extLst>
          </p:cNvPr>
          <p:cNvSpPr txBox="1"/>
          <p:nvPr/>
        </p:nvSpPr>
        <p:spPr>
          <a:xfrm>
            <a:off x="5003132" y="5665819"/>
            <a:ext cx="713486" cy="59659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100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  <p:bldP spid="5" grpId="0" build="allAtOnce"/>
      <p:bldP spid="6" grpId="0" build="allAtOnce"/>
      <p:bldP spid="7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2" name="yt_shape_10392"/>
          <p:cNvSpPr txBox="1"/>
          <p:nvPr/>
        </p:nvSpPr>
        <p:spPr>
          <a:xfrm>
            <a:off x="648142" y="1590649"/>
            <a:ext cx="10961151" cy="1680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4.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在测量液体密度的实验中，测得液体和烧杯的总质量</a:t>
            </a:r>
            <a:r>
              <a:rPr lang="en-US" altLang="zh-CN" sz="2800" b="0" i="1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m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与液体体积</a:t>
            </a:r>
            <a:r>
              <a:rPr lang="en-US" altLang="zh-CN" sz="2800" b="0" i="1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V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的关系如图所示，则空烧杯的质量为</a:t>
            </a:r>
            <a:r>
              <a:rPr lang="zh-CN" altLang="zh-CN" sz="100" b="0" i="0" spc="-100" dirty="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en-US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140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 dirty="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g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，液体的密度为</a:t>
            </a:r>
            <a:r>
              <a:rPr lang="zh-CN" altLang="zh-CN" sz="100" b="0" i="0" spc="-100" dirty="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en-US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0.9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 dirty="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g/cm</a:t>
            </a:r>
            <a:r>
              <a:rPr lang="en-US" altLang="zh-CN" sz="2800" b="0" i="0" u="none" baseline="30000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3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。</a:t>
            </a:r>
          </a:p>
        </p:txBody>
      </p:sp>
      <p:pic>
        <p:nvPicPr>
          <p:cNvPr id="10393" name="yt_image_10393">
            <a:extLst>
              <a:ext uri="">
                <a16:creationId xmlns="" xmlns:a16="http://schemas.microsoft.com/office/drawing/2014/main" xmlns:mc="http://schemas.openxmlformats.org/markup-compatibility/2006" xmlns:a14="http://schemas.microsoft.com/office/drawing/2010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378" y="3269640"/>
            <a:ext cx="3333242" cy="199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C007F719-7010-83DD-7996-665A76FCF492}"/>
              </a:ext>
            </a:extLst>
          </p:cNvPr>
          <p:cNvSpPr txBox="1"/>
          <p:nvPr/>
        </p:nvSpPr>
        <p:spPr>
          <a:xfrm>
            <a:off x="6603332" y="2098579"/>
            <a:ext cx="713486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140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828DF76-9601-60C8-7957-88DC74E3799B}"/>
              </a:ext>
            </a:extLst>
          </p:cNvPr>
          <p:cNvSpPr txBox="1"/>
          <p:nvPr/>
        </p:nvSpPr>
        <p:spPr>
          <a:xfrm>
            <a:off x="1269332" y="2653315"/>
            <a:ext cx="624586" cy="59659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0.9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395" name="yt_shape_10395"/>
              <p:cNvSpPr txBox="1"/>
              <p:nvPr/>
            </p:nvSpPr>
            <p:spPr>
              <a:xfrm>
                <a:off x="648143" y="1653064"/>
                <a:ext cx="10896000" cy="355187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algn="l" eaLnBrk="1" latinLnBrk="0" hangingPunct="0">
                  <a:lnSpc>
                    <a:spcPct val="129999"/>
                  </a:lnSpc>
                </a:pP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黑体" pitchFamily="28"/>
                    <a:cs typeface="宋体" pitchFamily="28"/>
                  </a:rPr>
                  <a:t>【解析】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由图象可知，当体积由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20 cm</a:t>
                </a:r>
                <a:r>
                  <a:rPr lang="en-US" altLang="zh-CN" sz="2800" b="1" i="0" u="none" baseline="30000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3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增大到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120 cm</a:t>
                </a:r>
                <a:r>
                  <a:rPr lang="en-US" altLang="zh-CN" sz="2800" b="1" i="0" u="none" baseline="30000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3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时，相应的质量由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158 g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增大到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248 g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，即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Δ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V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＝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V</a:t>
                </a:r>
                <a:r>
                  <a:rPr lang="en-US" altLang="zh-CN" sz="2800" b="1" i="0" u="none" baseline="-25000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2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宋体" pitchFamily="28"/>
                    <a:ea typeface="宋体" pitchFamily="28"/>
                    <a:cs typeface="宋体" pitchFamily="28"/>
                  </a:rPr>
                  <a:t>－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V</a:t>
                </a:r>
                <a:r>
                  <a:rPr lang="en-US" altLang="zh-CN" sz="2800" b="1" i="0" u="none" baseline="-25000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1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＝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120 cm</a:t>
                </a:r>
                <a:r>
                  <a:rPr lang="en-US" altLang="zh-CN" sz="2800" b="1" i="0" u="none" baseline="30000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3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宋体" pitchFamily="28"/>
                    <a:ea typeface="宋体" pitchFamily="28"/>
                    <a:cs typeface="宋体" pitchFamily="28"/>
                  </a:rPr>
                  <a:t>－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20 cm</a:t>
                </a:r>
                <a:r>
                  <a:rPr lang="en-US" altLang="zh-CN" sz="2800" b="1" i="0" u="none" baseline="30000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3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＝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100 cm</a:t>
                </a:r>
                <a:r>
                  <a:rPr lang="en-US" altLang="zh-CN" sz="2800" b="1" i="0" u="none" baseline="30000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3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，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Δ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m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＝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m</a:t>
                </a:r>
                <a:r>
                  <a:rPr lang="en-US" altLang="zh-CN" sz="2800" b="1" i="0" u="none" baseline="-25000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2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宋体" pitchFamily="28"/>
                    <a:ea typeface="宋体" pitchFamily="28"/>
                    <a:cs typeface="宋体" pitchFamily="28"/>
                  </a:rPr>
                  <a:t>－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m</a:t>
                </a:r>
                <a:r>
                  <a:rPr lang="en-US" altLang="zh-CN" sz="2800" b="1" i="0" u="none" baseline="-25000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1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＝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248 g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宋体" pitchFamily="28"/>
                    <a:ea typeface="宋体" pitchFamily="28"/>
                    <a:cs typeface="宋体" pitchFamily="28"/>
                  </a:rPr>
                  <a:t>－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158 g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＝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90 g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，所以液体的密度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ρ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56" charset="0"/>
                          </a:rPr>
                        </m:ctrlPr>
                      </m:fPr>
                      <m:num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𝚫</m:t>
                        </m:r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𝒎</m:t>
                        </m:r>
                      </m:num>
                      <m:den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𝚫</m:t>
                        </m:r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𝑽</m:t>
                        </m:r>
                      </m:den>
                    </m:f>
                  </m:oMath>
                </a14:m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56" charset="0"/>
                          </a:rPr>
                        </m:ctrlPr>
                      </m:fPr>
                      <m:num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𝟗𝟎</m:t>
                        </m:r>
                        <m:r>
                          <m:rPr>
                            <m:nor/>
                          </m:rP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Times New Roman" panose="02040503050406030204" pitchFamily="56" charset="0"/>
                            <a:ea typeface="宋体" panose="02040503050406030204" pitchFamily="56" charset="0"/>
                          </a:rPr>
                          <m:t> </m:t>
                        </m:r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𝐠</m:t>
                        </m:r>
                      </m:num>
                      <m:den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𝟏𝟎𝟎</m:t>
                        </m:r>
                        <m:r>
                          <m:rPr>
                            <m:nor/>
                          </m:rP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Times New Roman" panose="02040503050406030204" pitchFamily="56" charset="0"/>
                            <a:ea typeface="宋体" panose="02040503050406030204" pitchFamily="56" charset="0"/>
                          </a:rPr>
                          <m:t> </m:t>
                        </m:r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𝐜</m:t>
                        </m:r>
                        <m:sSup>
                          <m:sSupPr>
                            <m:ctrlP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56" charset="0"/>
                              </a:rPr>
                            </m:ctrlPr>
                          </m:sSupPr>
                          <m:e>
                            <m:r>
                              <a:rPr lang="en-US" altLang="zh-CN" sz="2800" b="1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𝐦</m:t>
                            </m:r>
                          </m:e>
                          <m:sup>
                            <m:r>
                              <a:rPr lang="en-US" altLang="zh-CN" sz="2800" b="1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＝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0.9 g/cm</a:t>
                </a:r>
                <a:r>
                  <a:rPr lang="en-US" altLang="zh-CN" sz="2800" b="1" i="0" u="none" baseline="30000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3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；当体积为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V</a:t>
                </a:r>
                <a:r>
                  <a:rPr lang="en-US" altLang="zh-CN" sz="2800" b="1" i="0" u="none" baseline="-25000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1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＝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20 cm</a:t>
                </a:r>
                <a:r>
                  <a:rPr lang="en-US" altLang="zh-CN" sz="2800" b="1" i="0" u="none" baseline="30000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3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时，液体的质量为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m</a:t>
                </a:r>
                <a:r>
                  <a:rPr lang="zh-CN" altLang="zh-CN" sz="2800" b="1" i="0" u="none" baseline="-25000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液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＝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ρV</a:t>
                </a:r>
                <a:r>
                  <a:rPr lang="en-US" altLang="zh-CN" sz="2800" b="1" i="0" u="none" baseline="-25000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1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＝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0.9 g/cm</a:t>
                </a:r>
                <a:r>
                  <a:rPr lang="en-US" altLang="zh-CN" sz="2800" b="1" i="0" u="none" baseline="30000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3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宋体" pitchFamily="28"/>
                    <a:ea typeface="宋体" pitchFamily="28"/>
                    <a:cs typeface="宋体" pitchFamily="28"/>
                  </a:rPr>
                  <a:t>×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20 cm</a:t>
                </a:r>
                <a:r>
                  <a:rPr lang="en-US" altLang="zh-CN" sz="2800" b="1" i="0" u="none" baseline="30000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3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＝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18 g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，所以空烧杯的质量为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m</a:t>
                </a:r>
                <a:r>
                  <a:rPr lang="zh-CN" altLang="zh-CN" sz="2800" b="1" i="0" u="none" baseline="-25000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空烧杯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＝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m</a:t>
                </a:r>
                <a:r>
                  <a:rPr lang="en-US" altLang="zh-CN" sz="2800" b="1" i="0" u="none" baseline="-25000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1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宋体" pitchFamily="28"/>
                    <a:ea typeface="宋体" pitchFamily="28"/>
                    <a:cs typeface="宋体" pitchFamily="28"/>
                  </a:rPr>
                  <a:t>－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m</a:t>
                </a:r>
                <a:r>
                  <a:rPr lang="zh-CN" altLang="zh-CN" sz="2800" b="1" i="0" u="none" baseline="-25000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液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＝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158 g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宋体" pitchFamily="28"/>
                    <a:ea typeface="宋体" pitchFamily="28"/>
                    <a:cs typeface="宋体" pitchFamily="28"/>
                  </a:rPr>
                  <a:t>－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18 g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＝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140 g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。</a:t>
                </a:r>
              </a:p>
            </p:txBody>
          </p:sp>
        </mc:Choice>
        <mc:Fallback xmlns="">
          <p:sp>
            <p:nvSpPr>
              <p:cNvPr id="10395" name="yt_shape_10395" descr="{&quot;rangeId&quot;:27,&quot;color&quot;:&quot;R&quot;,&quot;mathAnswerShape&quot;:1}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143" y="1653064"/>
                <a:ext cx="10896000" cy="3551870"/>
              </a:xfrm>
              <a:prstGeom prst="rect">
                <a:avLst/>
              </a:prstGeom>
              <a:blipFill>
                <a:blip r:embed="rId2"/>
                <a:stretch>
                  <a:fillRect l="-1957" t="-1715" r="-1902" b="-53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9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7" name="yt_shape_10397"/>
          <p:cNvSpPr txBox="1"/>
          <p:nvPr/>
        </p:nvSpPr>
        <p:spPr>
          <a:xfrm>
            <a:off x="648000" y="901445"/>
            <a:ext cx="1795363" cy="50789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二、选择题</a:t>
            </a:r>
          </a:p>
        </p:txBody>
      </p:sp>
      <p:sp>
        <p:nvSpPr>
          <p:cNvPr id="10398" name="yt_shape_10398"/>
          <p:cNvSpPr txBox="1"/>
          <p:nvPr/>
        </p:nvSpPr>
        <p:spPr>
          <a:xfrm>
            <a:off x="648143" y="1460129"/>
            <a:ext cx="10896000" cy="1060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5.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很多同学知道自己的身高和体重，却不知道自己的体积，某同学身高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170 cm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，体重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60 kg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，密度接近水的密度，他的体积约为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en-US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28"/>
                <a:ea typeface="宋体" pitchFamily="28"/>
                <a:cs typeface="Times New Roman" pitchFamily="28"/>
              </a:rPr>
              <a:t>B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</a:p>
        </p:txBody>
      </p:sp>
      <p:graphicFrame>
        <p:nvGraphicFramePr>
          <p:cNvPr id="10399" name="yt_table_10399" title="H_43.68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281944"/>
              </p:ext>
            </p:extLst>
          </p:nvPr>
        </p:nvGraphicFramePr>
        <p:xfrm>
          <a:off x="648000" y="2570951"/>
          <a:ext cx="10387966" cy="554736"/>
        </p:xfrm>
        <a:graphic>
          <a:graphicData uri="http://schemas.openxmlformats.org/drawingml/2006/table">
            <a:tbl>
              <a:tblPr/>
              <a:tblGrid>
                <a:gridCol w="3129280">
                  <a:extLst>
                    <a:ext uri="{9D8B030D-6E8A-4147-A177-3AD203B41FA5}">
                      <a16:colId xmlns:a16="http://schemas.microsoft.com/office/drawing/2014/main" val="10057"/>
                    </a:ext>
                  </a:extLst>
                </a:gridCol>
                <a:gridCol w="2930843">
                  <a:extLst>
                    <a:ext uri="{9D8B030D-6E8A-4147-A177-3AD203B41FA5}">
                      <a16:colId xmlns:a16="http://schemas.microsoft.com/office/drawing/2014/main" val="10058"/>
                    </a:ext>
                  </a:extLst>
                </a:gridCol>
                <a:gridCol w="2753043">
                  <a:extLst>
                    <a:ext uri="{9D8B030D-6E8A-4147-A177-3AD203B41FA5}">
                      <a16:colId xmlns:a16="http://schemas.microsoft.com/office/drawing/2014/main" val="10059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100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A.0.006 m</a:t>
                      </a:r>
                      <a:r>
                        <a:rPr lang="en-US" altLang="zh-CN" sz="28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3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B.0.06 m</a:t>
                      </a:r>
                      <a:r>
                        <a:rPr lang="en-US" altLang="zh-CN" sz="28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3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C.0.6 m</a:t>
                      </a:r>
                      <a:r>
                        <a:rPr lang="en-US" altLang="zh-CN" sz="28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3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D.6 m</a:t>
                      </a:r>
                      <a:r>
                        <a:rPr lang="en-US" altLang="zh-CN" sz="28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3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17"/>
                  </a:ext>
                </a:extLst>
              </a:tr>
            </a:tbl>
          </a:graphicData>
        </a:graphic>
      </p:graphicFrame>
      <p:sp>
        <p:nvSpPr>
          <p:cNvPr id="10401" name="yt_shape_10401"/>
          <p:cNvSpPr txBox="1"/>
          <p:nvPr/>
        </p:nvSpPr>
        <p:spPr>
          <a:xfrm>
            <a:off x="648143" y="3176352"/>
            <a:ext cx="10896000" cy="1620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 6.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小李在做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测量物质的密度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实验时，用天平测物体的质量，再用装有适量水的量筒测物体的体积，用这种方法较准确测量以下物体密度，合理的是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en-US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28"/>
                <a:ea typeface="宋体" pitchFamily="28"/>
                <a:cs typeface="Times New Roman" pitchFamily="28"/>
              </a:rPr>
              <a:t>D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</a:p>
        </p:txBody>
      </p:sp>
      <p:graphicFrame>
        <p:nvGraphicFramePr>
          <p:cNvPr id="10402" name="yt_table_10402" title="H_87.36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036036"/>
              </p:ext>
            </p:extLst>
          </p:nvPr>
        </p:nvGraphicFramePr>
        <p:xfrm>
          <a:off x="648000" y="4847327"/>
          <a:ext cx="9329103" cy="1109472"/>
        </p:xfrm>
        <a:graphic>
          <a:graphicData uri="http://schemas.openxmlformats.org/drawingml/2006/table">
            <a:tbl>
              <a:tblPr/>
              <a:tblGrid>
                <a:gridCol w="6060123">
                  <a:extLst>
                    <a:ext uri="{9D8B030D-6E8A-4147-A177-3AD203B41FA5}">
                      <a16:colId xmlns:a16="http://schemas.microsoft.com/office/drawing/2014/main" val="10073"/>
                    </a:ext>
                  </a:extLst>
                </a:gridCol>
                <a:gridCol w="3268980">
                  <a:extLst>
                    <a:ext uri="{9D8B030D-6E8A-4147-A177-3AD203B41FA5}">
                      <a16:colId xmlns:a16="http://schemas.microsoft.com/office/drawing/2014/main" val="100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A.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一枚大头针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B.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一粒大米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C.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比赛用铅球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D.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小石块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31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CD0285CF-2F93-2071-E85D-CBBCED400711}"/>
              </a:ext>
            </a:extLst>
          </p:cNvPr>
          <p:cNvSpPr txBox="1"/>
          <p:nvPr/>
        </p:nvSpPr>
        <p:spPr>
          <a:xfrm>
            <a:off x="10237119" y="1968059"/>
            <a:ext cx="416624" cy="58865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8"/>
                <a:ea typeface="宋体" pitchFamily="28"/>
                <a:cs typeface="Times New Roman" pitchFamily="28"/>
              </a:rPr>
              <a:t>B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4382002-43F0-A0AD-E376-BCBC1BD1D0EE}"/>
              </a:ext>
            </a:extLst>
          </p:cNvPr>
          <p:cNvSpPr txBox="1"/>
          <p:nvPr/>
        </p:nvSpPr>
        <p:spPr>
          <a:xfrm>
            <a:off x="3402932" y="4239018"/>
            <a:ext cx="437261" cy="58865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8"/>
                <a:ea typeface="宋体" pitchFamily="28"/>
                <a:cs typeface="Times New Roman" pitchFamily="28"/>
              </a:rPr>
              <a:t>D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4" name="yt_shape_10404"/>
          <p:cNvSpPr txBox="1"/>
          <p:nvPr/>
        </p:nvSpPr>
        <p:spPr>
          <a:xfrm>
            <a:off x="648143" y="1795825"/>
            <a:ext cx="10896000" cy="1620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7.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两个规格相同的瓶子分别盛有不同的液体，然后分别放在已经调平的天平两端的托盘上，天平恰好能再次平衡，如图所示。则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en-US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28"/>
                <a:ea typeface="宋体" pitchFamily="28"/>
                <a:cs typeface="Times New Roman" pitchFamily="28"/>
              </a:rPr>
              <a:t>D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</a:p>
        </p:txBody>
      </p:sp>
      <p:graphicFrame>
        <p:nvGraphicFramePr>
          <p:cNvPr id="10406" name="yt_table_10406_skip" title="H_174.72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066596"/>
              </p:ext>
            </p:extLst>
          </p:nvPr>
        </p:nvGraphicFramePr>
        <p:xfrm>
          <a:off x="648000" y="3466800"/>
          <a:ext cx="4491038" cy="2218944"/>
        </p:xfrm>
        <a:graphic>
          <a:graphicData uri="http://schemas.openxmlformats.org/drawingml/2006/table">
            <a:tbl>
              <a:tblPr/>
              <a:tblGrid>
                <a:gridCol w="4491038">
                  <a:extLst>
                    <a:ext uri="{9D8B030D-6E8A-4147-A177-3AD203B41FA5}">
                      <a16:colId xmlns:a16="http://schemas.microsoft.com/office/drawing/2014/main" val="100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A.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甲瓶内的液体质量较大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B.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乙瓶内的液体质量较大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C.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甲瓶内的液体密度较大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D.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乙瓶内的液体密度较大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22"/>
                  </a:ext>
                </a:extLst>
              </a:tr>
            </a:tbl>
          </a:graphicData>
        </a:graphic>
      </p:graphicFrame>
      <p:pic>
        <p:nvPicPr>
          <p:cNvPr id="10405" name="yt_image_10405_skip" title="H_125.62">
            <a:extLst>
              <a:ext uri="">
                <a16:creationId xmlns="" xmlns:a16="http://schemas.microsoft.com/office/drawing/2014/main" xmlns:p14="http://schemas.microsoft.com/office/powerpoint/2010/main" xmlns:a14="http://schemas.microsoft.com/office/drawing/2010/main" xmlns:mc="http://schemas.openxmlformats.org/markup-compatibility/2006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61554" y="3466800"/>
            <a:ext cx="2380488" cy="159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D405E659-9257-9CD2-435D-BEEEAB87C119}"/>
              </a:ext>
            </a:extLst>
          </p:cNvPr>
          <p:cNvSpPr txBox="1"/>
          <p:nvPr/>
        </p:nvSpPr>
        <p:spPr>
          <a:xfrm>
            <a:off x="1269332" y="2858491"/>
            <a:ext cx="437261" cy="58865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8"/>
                <a:ea typeface="宋体" pitchFamily="28"/>
                <a:cs typeface="Times New Roman" pitchFamily="28"/>
              </a:rPr>
              <a:t>D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8" name="yt_shape_10408"/>
          <p:cNvSpPr txBox="1"/>
          <p:nvPr/>
        </p:nvSpPr>
        <p:spPr>
          <a:xfrm>
            <a:off x="648143" y="1908236"/>
            <a:ext cx="10896000" cy="2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8.[2022</a:t>
            </a:r>
            <a:r>
              <a:rPr lang="zh-CN" altLang="en-US" sz="2800" b="0" i="0" u="none">
                <a:solidFill>
                  <a:srgbClr val="000000"/>
                </a:solidFill>
                <a:effectLst/>
                <a:latin typeface="白正" pitchFamily="28"/>
                <a:ea typeface="仿宋" pitchFamily="28"/>
                <a:cs typeface="宋体" pitchFamily="28"/>
              </a:rPr>
              <a:t>九县七区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仿宋" pitchFamily="28"/>
                <a:cs typeface="宋体" pitchFamily="28"/>
              </a:rPr>
              <a:t>中考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]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小丽在乒乓球比赛中获得一枚金牌，她想测出该金牌的密度。她先用天平测出金牌的质量</a:t>
            </a:r>
            <a:r>
              <a:rPr lang="en-US" altLang="zh-CN" sz="2800" b="0" i="1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m</a:t>
            </a:r>
            <a:r>
              <a:rPr lang="en-US" altLang="zh-CN" sz="2800" b="0" i="0" u="none" baseline="-2500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，然后将金牌浸没到装满水的溢水杯中，溢出的水流入质量为</a:t>
            </a:r>
            <a:r>
              <a:rPr lang="en-US" altLang="zh-CN" sz="2800" b="0" i="1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m</a:t>
            </a:r>
            <a:r>
              <a:rPr lang="en-US" altLang="zh-CN" sz="2800" b="0" i="0" u="none" baseline="-2500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2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的空烧杯中，测得烧杯和溢出水的总质量为</a:t>
            </a:r>
            <a:r>
              <a:rPr lang="en-US" altLang="zh-CN" sz="2800" b="0" i="1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m</a:t>
            </a:r>
            <a:r>
              <a:rPr lang="en-US" altLang="zh-CN" sz="2800" b="0" i="0" u="none" baseline="-2500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3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。已知水的密度为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ρ</a:t>
            </a:r>
            <a:r>
              <a:rPr lang="zh-CN" altLang="zh-CN" sz="2800" b="0" i="0" u="none" baseline="-2500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水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，则金牌的密度为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en-US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28"/>
                <a:ea typeface="宋体" pitchFamily="28"/>
                <a:cs typeface="Times New Roman" pitchFamily="28"/>
              </a:rPr>
              <a:t>B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409" name="yt_table_10409" title="H_63.82504">
                <a:extLst>
                  <a:ext uri="{FF2B5EF4-FFF2-40B4-BE49-F238E27FC236}">
                    <a16:creationId xmlns:a16="http://schemas.microsoft.com/office/drawing/2014/main" id="{85F9CD91-DE56-4981-AD6D-3D4292DC4A2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99401398"/>
                  </p:ext>
                </p:extLst>
              </p:nvPr>
            </p:nvGraphicFramePr>
            <p:xfrm>
              <a:off x="648000" y="4139364"/>
              <a:ext cx="10687305" cy="810578"/>
            </p:xfrm>
            <a:graphic>
              <a:graphicData uri="http://schemas.openxmlformats.org/drawingml/2006/table">
                <a:tbl>
                  <a:tblPr/>
                  <a:tblGrid>
                    <a:gridCol w="3198368">
                      <a:extLst>
                        <a:ext uri="{9D8B030D-6E8A-4147-A177-3AD203B41FA5}">
                          <a16:colId xmlns:a16="http://schemas.microsoft.com/office/drawing/2014/main" val="10066"/>
                        </a:ext>
                      </a:extLst>
                    </a:gridCol>
                    <a:gridCol w="3177731">
                      <a:extLst>
                        <a:ext uri="{9D8B030D-6E8A-4147-A177-3AD203B41FA5}">
                          <a16:colId xmlns:a16="http://schemas.microsoft.com/office/drawing/2014/main" val="10067"/>
                        </a:ext>
                      </a:extLst>
                    </a:gridCol>
                    <a:gridCol w="2611374">
                      <a:extLst>
                        <a:ext uri="{9D8B030D-6E8A-4147-A177-3AD203B41FA5}">
                          <a16:colId xmlns:a16="http://schemas.microsoft.com/office/drawing/2014/main" val="10068"/>
                        </a:ext>
                      </a:extLst>
                    </a:gridCol>
                    <a:gridCol w="1699832">
                      <a:extLst>
                        <a:ext uri="{9D8B030D-6E8A-4147-A177-3AD203B41FA5}">
                          <a16:colId xmlns:a16="http://schemas.microsoft.com/office/drawing/2014/main" val="1006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indent="0" algn="l" eaLnBrk="1" latinLnBrk="0" hangingPunct="0">
                            <a:lnSpc>
                              <a:spcPct val="129999"/>
                            </a:lnSpc>
                          </a:pPr>
                          <a:r>
                            <a:rPr lang="en-US" altLang="zh-CN" sz="28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itchFamily="28"/>
                              <a:ea typeface="Times New Roman" pitchFamily="28"/>
                              <a:cs typeface="宋体" pitchFamily="28"/>
                            </a:rPr>
                            <a:t>A.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zh-CN" sz="2800" b="0" i="1">
                                      <a:solidFill>
                                        <a:srgbClr val="01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56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sz="2800" b="0" i="1">
                                          <a:solidFill>
                                            <a:srgbClr val="01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56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800" b="0" i="0">
                                          <a:solidFill>
                                            <a:srgbClr val="010000"/>
                                          </a:solidFill>
                                          <a:effectLst/>
                                          <a:latin typeface="Cambria Math" panose="02040503050406030204" pitchFamily="56" charset="0"/>
                                          <a:ea typeface="Cambria Math" panose="02040503050406030204" pitchFamily="56" charset="0"/>
                                        </a:rPr>
                                        <m:t>m</m:t>
                                      </m:r>
                                    </m:e>
                                    <m:sub>
                                      <m:r>
                                        <a:rPr lang="en-US" altLang="zh-CN" sz="2800" b="0" i="0">
                                          <a:solidFill>
                                            <a:srgbClr val="010000"/>
                                          </a:solidFill>
                                          <a:effectLst/>
                                          <a:latin typeface="Cambria Math" panose="02040503050406030204" pitchFamily="56" charset="0"/>
                                          <a:ea typeface="Cambria Math" panose="02040503050406030204" pitchFamily="56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altLang="zh-CN" sz="2800" b="0" i="1">
                                      <a:solidFill>
                                        <a:srgbClr val="010000"/>
                                      </a:solidFill>
                                      <a:effectLst/>
                                      <a:latin typeface="Cambria Math" panose="02040503050406030204" pitchFamily="56" charset="0"/>
                                      <a:ea typeface="Cambria Math" panose="02040503050406030204" pitchFamily="56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sz="2800" b="0" i="1">
                                          <a:solidFill>
                                            <a:srgbClr val="01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56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800" b="0" i="0">
                                          <a:solidFill>
                                            <a:srgbClr val="010000"/>
                                          </a:solidFill>
                                          <a:effectLst/>
                                          <a:latin typeface="Cambria Math" panose="02040503050406030204" pitchFamily="56" charset="0"/>
                                          <a:ea typeface="Cambria Math" panose="02040503050406030204" pitchFamily="56" charset="0"/>
                                        </a:rPr>
                                        <m:t>m</m:t>
                                      </m:r>
                                    </m:e>
                                    <m:sub>
                                      <m:r>
                                        <a:rPr lang="en-US" altLang="zh-CN" sz="2800" b="0" i="0">
                                          <a:solidFill>
                                            <a:srgbClr val="010000"/>
                                          </a:solidFill>
                                          <a:effectLst/>
                                          <a:latin typeface="Cambria Math" panose="02040503050406030204" pitchFamily="56" charset="0"/>
                                          <a:ea typeface="Cambria Math" panose="02040503050406030204" pitchFamily="56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CN" sz="2800" b="0" i="1">
                                          <a:solidFill>
                                            <a:srgbClr val="01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56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800" b="0" i="0">
                                          <a:solidFill>
                                            <a:srgbClr val="010000"/>
                                          </a:solidFill>
                                          <a:effectLst/>
                                          <a:latin typeface="Cambria Math" panose="02040503050406030204" pitchFamily="56" charset="0"/>
                                          <a:ea typeface="Cambria Math" panose="02040503050406030204" pitchFamily="56" charset="0"/>
                                        </a:rPr>
                                        <m:t>m</m:t>
                                      </m:r>
                                    </m:e>
                                    <m:sub>
                                      <m:r>
                                        <a:rPr lang="en-US" altLang="zh-CN" sz="2800" b="0" i="0">
                                          <a:solidFill>
                                            <a:srgbClr val="010000"/>
                                          </a:solidFill>
                                          <a:effectLst/>
                                          <a:latin typeface="Cambria Math" panose="02040503050406030204" pitchFamily="56" charset="0"/>
                                          <a:ea typeface="Cambria Math" panose="02040503050406030204" pitchFamily="56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r>
                            <a:rPr lang="en-US" altLang="zh-CN" sz="28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itchFamily="28"/>
                              <a:ea typeface="Times New Roman" pitchFamily="28"/>
                              <a:cs typeface="宋体" pitchFamily="28"/>
                            </a:rPr>
                            <a:t>ρ</a:t>
                          </a:r>
                          <a:r>
                            <a:rPr lang="zh-CN" altLang="zh-CN" sz="2800" b="0" i="0" u="none" baseline="-25000">
                              <a:solidFill>
                                <a:srgbClr val="000000"/>
                              </a:solidFill>
                              <a:effectLst/>
                              <a:latin typeface="白正" pitchFamily="28"/>
                              <a:ea typeface="宋体" pitchFamily="28"/>
                              <a:cs typeface="宋体" pitchFamily="28"/>
                            </a:rPr>
                            <a:t>水</a:t>
                          </a:r>
                        </a:p>
                      </a:txBody>
                      <a:tcPr marL="0" marR="0" marT="0" marB="0" anchor="ctr">
                        <a:lnL w="9522" cmpd="sng">
                          <a:noFill/>
                        </a:lnL>
                        <a:lnR w="9522" cmpd="sng">
                          <a:noFill/>
                        </a:lnR>
                        <a:lnT w="9522" cmpd="sng">
                          <a:noFill/>
                        </a:lnT>
                        <a:lnB w="9522" cmpd="sng"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 eaLnBrk="1" latinLnBrk="0" hangingPunct="0">
                            <a:lnSpc>
                              <a:spcPct val="129999"/>
                            </a:lnSpc>
                          </a:pPr>
                          <a:r>
                            <a:rPr lang="en-US" altLang="zh-CN" sz="28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itchFamily="28"/>
                              <a:ea typeface="Times New Roman" pitchFamily="28"/>
                              <a:cs typeface="宋体" pitchFamily="28"/>
                            </a:rPr>
                            <a:t>B.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zh-CN" sz="2800" b="0" i="1">
                                      <a:solidFill>
                                        <a:srgbClr val="01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56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sz="2800" b="0" i="1">
                                          <a:solidFill>
                                            <a:srgbClr val="01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56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800" b="0" i="0">
                                          <a:solidFill>
                                            <a:srgbClr val="010000"/>
                                          </a:solidFill>
                                          <a:effectLst/>
                                          <a:latin typeface="Cambria Math" panose="02040503050406030204" pitchFamily="56" charset="0"/>
                                          <a:ea typeface="Cambria Math" panose="02040503050406030204" pitchFamily="56" charset="0"/>
                                        </a:rPr>
                                        <m:t>m</m:t>
                                      </m:r>
                                    </m:e>
                                    <m:sub>
                                      <m:r>
                                        <a:rPr lang="en-US" altLang="zh-CN" sz="2800" b="0" i="0">
                                          <a:solidFill>
                                            <a:srgbClr val="010000"/>
                                          </a:solidFill>
                                          <a:effectLst/>
                                          <a:latin typeface="Cambria Math" panose="02040503050406030204" pitchFamily="56" charset="0"/>
                                          <a:ea typeface="Cambria Math" panose="02040503050406030204" pitchFamily="56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CN" sz="2800" b="0" i="1">
                                          <a:solidFill>
                                            <a:srgbClr val="01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56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800" b="0" i="0">
                                          <a:solidFill>
                                            <a:srgbClr val="010000"/>
                                          </a:solidFill>
                                          <a:effectLst/>
                                          <a:latin typeface="Cambria Math" panose="02040503050406030204" pitchFamily="56" charset="0"/>
                                          <a:ea typeface="Cambria Math" panose="02040503050406030204" pitchFamily="56" charset="0"/>
                                        </a:rPr>
                                        <m:t>m</m:t>
                                      </m:r>
                                    </m:e>
                                    <m:sub>
                                      <m:r>
                                        <a:rPr lang="en-US" altLang="zh-CN" sz="2800" b="0" i="0">
                                          <a:solidFill>
                                            <a:srgbClr val="010000"/>
                                          </a:solidFill>
                                          <a:effectLst/>
                                          <a:latin typeface="Cambria Math" panose="02040503050406030204" pitchFamily="56" charset="0"/>
                                          <a:ea typeface="Cambria Math" panose="02040503050406030204" pitchFamily="56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altLang="zh-CN" sz="2800" b="0" i="1">
                                      <a:solidFill>
                                        <a:srgbClr val="010000"/>
                                      </a:solidFill>
                                      <a:effectLst/>
                                      <a:latin typeface="Cambria Math" panose="02040503050406030204" pitchFamily="56" charset="0"/>
                                      <a:ea typeface="Cambria Math" panose="02040503050406030204" pitchFamily="56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sz="2800" b="0" i="1">
                                          <a:solidFill>
                                            <a:srgbClr val="01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56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800" b="0" i="0">
                                          <a:solidFill>
                                            <a:srgbClr val="010000"/>
                                          </a:solidFill>
                                          <a:effectLst/>
                                          <a:latin typeface="Cambria Math" panose="02040503050406030204" pitchFamily="56" charset="0"/>
                                          <a:ea typeface="Cambria Math" panose="02040503050406030204" pitchFamily="56" charset="0"/>
                                        </a:rPr>
                                        <m:t>m</m:t>
                                      </m:r>
                                    </m:e>
                                    <m:sub>
                                      <m:r>
                                        <a:rPr lang="en-US" altLang="zh-CN" sz="2800" b="0" i="0">
                                          <a:solidFill>
                                            <a:srgbClr val="010000"/>
                                          </a:solidFill>
                                          <a:effectLst/>
                                          <a:latin typeface="Cambria Math" panose="02040503050406030204" pitchFamily="56" charset="0"/>
                                          <a:ea typeface="Cambria Math" panose="02040503050406030204" pitchFamily="56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r>
                            <a:rPr lang="en-US" altLang="zh-CN" sz="28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itchFamily="28"/>
                              <a:ea typeface="Times New Roman" pitchFamily="28"/>
                              <a:cs typeface="宋体" pitchFamily="28"/>
                            </a:rPr>
                            <a:t>ρ</a:t>
                          </a:r>
                          <a:r>
                            <a:rPr lang="zh-CN" altLang="zh-CN" sz="2800" b="0" i="0" u="none" baseline="-25000">
                              <a:solidFill>
                                <a:srgbClr val="000000"/>
                              </a:solidFill>
                              <a:effectLst/>
                              <a:latin typeface="白正" pitchFamily="28"/>
                              <a:ea typeface="宋体" pitchFamily="28"/>
                              <a:cs typeface="宋体" pitchFamily="28"/>
                            </a:rPr>
                            <a:t>水</a:t>
                          </a:r>
                        </a:p>
                      </a:txBody>
                      <a:tcPr marL="0" marR="0" marT="0" marB="0" anchor="ctr">
                        <a:lnL w="9522" cmpd="sng">
                          <a:noFill/>
                        </a:lnL>
                        <a:lnR w="9522" cmpd="sng">
                          <a:noFill/>
                        </a:lnR>
                        <a:lnT w="9522" cmpd="sng">
                          <a:noFill/>
                        </a:lnT>
                        <a:lnB w="9522" cmpd="sng"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 eaLnBrk="1" latinLnBrk="0" hangingPunct="0">
                            <a:lnSpc>
                              <a:spcPct val="129999"/>
                            </a:lnSpc>
                          </a:pPr>
                          <a:r>
                            <a:rPr lang="en-US" altLang="zh-CN" sz="28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itchFamily="28"/>
                              <a:ea typeface="Times New Roman" pitchFamily="28"/>
                              <a:cs typeface="宋体" pitchFamily="28"/>
                            </a:rPr>
                            <a:t>C.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zh-CN" sz="2800" b="0" i="1">
                                      <a:solidFill>
                                        <a:srgbClr val="01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56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sz="2800" b="0" i="1">
                                          <a:solidFill>
                                            <a:srgbClr val="01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56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800" b="0" i="0">
                                          <a:solidFill>
                                            <a:srgbClr val="010000"/>
                                          </a:solidFill>
                                          <a:effectLst/>
                                          <a:latin typeface="Cambria Math" panose="02040503050406030204" pitchFamily="56" charset="0"/>
                                          <a:ea typeface="Cambria Math" panose="02040503050406030204" pitchFamily="56" charset="0"/>
                                        </a:rPr>
                                        <m:t>m</m:t>
                                      </m:r>
                                    </m:e>
                                    <m:sub>
                                      <m:r>
                                        <a:rPr lang="en-US" altLang="zh-CN" sz="2800" b="0" i="0">
                                          <a:solidFill>
                                            <a:srgbClr val="010000"/>
                                          </a:solidFill>
                                          <a:effectLst/>
                                          <a:latin typeface="Cambria Math" panose="02040503050406030204" pitchFamily="56" charset="0"/>
                                          <a:ea typeface="Cambria Math" panose="02040503050406030204" pitchFamily="56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CN" sz="2800" b="0" i="1">
                                          <a:solidFill>
                                            <a:srgbClr val="01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56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800" b="0" i="0">
                                          <a:solidFill>
                                            <a:srgbClr val="010000"/>
                                          </a:solidFill>
                                          <a:effectLst/>
                                          <a:latin typeface="Cambria Math" panose="02040503050406030204" pitchFamily="56" charset="0"/>
                                          <a:ea typeface="Cambria Math" panose="02040503050406030204" pitchFamily="56" charset="0"/>
                                        </a:rPr>
                                        <m:t>m</m:t>
                                      </m:r>
                                    </m:e>
                                    <m:sub>
                                      <m:r>
                                        <a:rPr lang="en-US" altLang="zh-CN" sz="2800" b="0" i="0">
                                          <a:solidFill>
                                            <a:srgbClr val="010000"/>
                                          </a:solidFill>
                                          <a:effectLst/>
                                          <a:latin typeface="Cambria Math" panose="02040503050406030204" pitchFamily="56" charset="0"/>
                                          <a:ea typeface="Cambria Math" panose="02040503050406030204" pitchFamily="56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r>
                            <a:rPr lang="en-US" altLang="zh-CN" sz="28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itchFamily="28"/>
                              <a:ea typeface="Times New Roman" pitchFamily="28"/>
                              <a:cs typeface="宋体" pitchFamily="28"/>
                            </a:rPr>
                            <a:t>ρ</a:t>
                          </a:r>
                          <a:r>
                            <a:rPr lang="zh-CN" altLang="zh-CN" sz="2800" b="0" i="0" u="none" baseline="-25000">
                              <a:solidFill>
                                <a:srgbClr val="000000"/>
                              </a:solidFill>
                              <a:effectLst/>
                              <a:latin typeface="白正" pitchFamily="28"/>
                              <a:ea typeface="宋体" pitchFamily="28"/>
                              <a:cs typeface="宋体" pitchFamily="28"/>
                            </a:rPr>
                            <a:t>水</a:t>
                          </a:r>
                        </a:p>
                      </a:txBody>
                      <a:tcPr marL="0" marR="0" marT="0" marB="0" anchor="ctr">
                        <a:lnL w="9522" cmpd="sng">
                          <a:noFill/>
                        </a:lnL>
                        <a:lnR w="9522" cmpd="sng">
                          <a:noFill/>
                        </a:lnR>
                        <a:lnT w="9522" cmpd="sng">
                          <a:noFill/>
                        </a:lnT>
                        <a:lnB w="9522" cmpd="sng"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 eaLnBrk="1" latinLnBrk="0" hangingPunct="0">
                            <a:lnSpc>
                              <a:spcPct val="129999"/>
                            </a:lnSpc>
                          </a:pPr>
                          <a:r>
                            <a:rPr lang="en-US" altLang="zh-CN" sz="28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itchFamily="28"/>
                              <a:ea typeface="Times New Roman" pitchFamily="28"/>
                              <a:cs typeface="宋体" pitchFamily="28"/>
                            </a:rPr>
                            <a:t>D.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zh-CN" sz="2800" b="0" i="1">
                                      <a:solidFill>
                                        <a:srgbClr val="01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56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sz="2800" b="0" i="1">
                                          <a:solidFill>
                                            <a:srgbClr val="01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56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800" b="0" i="0">
                                          <a:solidFill>
                                            <a:srgbClr val="010000"/>
                                          </a:solidFill>
                                          <a:effectLst/>
                                          <a:latin typeface="Cambria Math" panose="02040503050406030204" pitchFamily="56" charset="0"/>
                                          <a:ea typeface="Cambria Math" panose="02040503050406030204" pitchFamily="56" charset="0"/>
                                        </a:rPr>
                                        <m:t>m</m:t>
                                      </m:r>
                                    </m:e>
                                    <m:sub>
                                      <m:r>
                                        <a:rPr lang="en-US" altLang="zh-CN" sz="2800" b="0" i="0">
                                          <a:solidFill>
                                            <a:srgbClr val="010000"/>
                                          </a:solidFill>
                                          <a:effectLst/>
                                          <a:latin typeface="Cambria Math" panose="02040503050406030204" pitchFamily="56" charset="0"/>
                                          <a:ea typeface="Cambria Math" panose="02040503050406030204" pitchFamily="56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CN" sz="2800" b="0" i="1">
                                          <a:solidFill>
                                            <a:srgbClr val="01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56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800" b="0" i="0">
                                          <a:solidFill>
                                            <a:srgbClr val="010000"/>
                                          </a:solidFill>
                                          <a:effectLst/>
                                          <a:latin typeface="Cambria Math" panose="02040503050406030204" pitchFamily="56" charset="0"/>
                                          <a:ea typeface="Cambria Math" panose="02040503050406030204" pitchFamily="56" charset="0"/>
                                        </a:rPr>
                                        <m:t>m</m:t>
                                      </m:r>
                                    </m:e>
                                    <m:sub>
                                      <m:r>
                                        <a:rPr lang="en-US" altLang="zh-CN" sz="2800" b="0" i="0">
                                          <a:solidFill>
                                            <a:srgbClr val="010000"/>
                                          </a:solidFill>
                                          <a:effectLst/>
                                          <a:latin typeface="Cambria Math" panose="02040503050406030204" pitchFamily="56" charset="0"/>
                                          <a:ea typeface="Cambria Math" panose="02040503050406030204" pitchFamily="56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r>
                            <a:rPr lang="en-US" altLang="zh-CN" sz="28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itchFamily="28"/>
                              <a:ea typeface="Times New Roman" pitchFamily="28"/>
                              <a:cs typeface="宋体" pitchFamily="28"/>
                            </a:rPr>
                            <a:t>ρ</a:t>
                          </a:r>
                          <a:r>
                            <a:rPr lang="zh-CN" altLang="zh-CN" sz="2800" b="0" i="0" u="none" baseline="-25000">
                              <a:solidFill>
                                <a:srgbClr val="000000"/>
                              </a:solidFill>
                              <a:effectLst/>
                              <a:latin typeface="白正" pitchFamily="28"/>
                              <a:ea typeface="宋体" pitchFamily="28"/>
                              <a:cs typeface="宋体" pitchFamily="28"/>
                            </a:rPr>
                            <a:t>水</a:t>
                          </a:r>
                        </a:p>
                      </a:txBody>
                      <a:tcPr marL="0" marR="0" marT="0" marB="0" anchor="ctr">
                        <a:lnL w="9522" cmpd="sng">
                          <a:noFill/>
                        </a:lnL>
                        <a:lnR w="9522" cmpd="sng">
                          <a:noFill/>
                        </a:lnR>
                        <a:lnT w="9522" cmpd="sng">
                          <a:noFill/>
                        </a:lnT>
                        <a:lnB w="9522" cmpd="sng"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123"/>
                      </a:ext>
                    </a:extLst>
                  </a:tr>
                </a:tbl>
              </a:graphicData>
            </a:graphic>
          </p:graphicFrame>
        </mc:Choice>
        <mc:Fallback xmlns="" xmlns:a16="http://schemas.microsoft.com/office/drawing/2014/main" xmlns:p14="http://schemas.microsoft.com/office/powerpoint/2010/main">
          <p:graphicFrame>
            <p:nvGraphicFramePr>
              <p:cNvPr id="10409" name="yt_table_10409" descr="{&quot;rangeId&quot;:28,&quot;type&quot;:&quot;Option&quot;}" title="H_63.82504">
                <a:extLst>
                  <a:ext uri="{FF2B5EF4-FFF2-40B4-BE49-F238E27FC236}">
                    <a16:creationId xmlns:a16="http://schemas.microsoft.com/office/drawing/2014/main" id="{85F9CD91-DE56-4981-AD6D-3D4292DC4A2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99401398"/>
                  </p:ext>
                </p:extLst>
              </p:nvPr>
            </p:nvGraphicFramePr>
            <p:xfrm>
              <a:off x="648000" y="4139364"/>
              <a:ext cx="10687305" cy="810578"/>
            </p:xfrm>
            <a:graphic>
              <a:graphicData uri="http://schemas.openxmlformats.org/drawingml/2006/table">
                <a:tbl>
                  <a:tblPr/>
                  <a:tblGrid>
                    <a:gridCol w="3198368">
                      <a:extLst>
                        <a:ext uri="{9D8B030D-6E8A-4147-A177-3AD203B41FA5}">
                          <a16:colId xmlns:a16="http://schemas.microsoft.com/office/drawing/2014/main" val="10066"/>
                        </a:ext>
                      </a:extLst>
                    </a:gridCol>
                    <a:gridCol w="3177731">
                      <a:extLst>
                        <a:ext uri="{9D8B030D-6E8A-4147-A177-3AD203B41FA5}">
                          <a16:colId xmlns:a16="http://schemas.microsoft.com/office/drawing/2014/main" val="10067"/>
                        </a:ext>
                      </a:extLst>
                    </a:gridCol>
                    <a:gridCol w="2611374">
                      <a:extLst>
                        <a:ext uri="{9D8B030D-6E8A-4147-A177-3AD203B41FA5}">
                          <a16:colId xmlns:a16="http://schemas.microsoft.com/office/drawing/2014/main" val="10068"/>
                        </a:ext>
                      </a:extLst>
                    </a:gridCol>
                    <a:gridCol w="1699832">
                      <a:extLst>
                        <a:ext uri="{9D8B030D-6E8A-4147-A177-3AD203B41FA5}">
                          <a16:colId xmlns:a16="http://schemas.microsoft.com/office/drawing/2014/main" val="10069"/>
                        </a:ext>
                      </a:extLst>
                    </a:gridCol>
                  </a:tblGrid>
                  <a:tr h="81057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0" marR="0" marT="0" marB="0" anchor="ctr">
                        <a:lnL w="9522" cmpd="sng">
                          <a:noFill/>
                        </a:lnL>
                        <a:lnR w="9522" cmpd="sng">
                          <a:noFill/>
                        </a:lnR>
                        <a:lnT w="9522" cmpd="sng">
                          <a:noFill/>
                        </a:lnT>
                        <a:lnB w="9522" cmpd="sng">
                          <a:noFill/>
                        </a:lnB>
                        <a:blipFill>
                          <a:blip r:embed="rId2"/>
                          <a:stretch>
                            <a:fillRect r="-234095" b="-90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0" marR="0" marT="0" marB="0" anchor="ctr">
                        <a:lnL w="9522" cmpd="sng">
                          <a:noFill/>
                        </a:lnL>
                        <a:lnR w="9522" cmpd="sng">
                          <a:noFill/>
                        </a:lnR>
                        <a:lnT w="9522" cmpd="sng">
                          <a:noFill/>
                        </a:lnT>
                        <a:lnB w="9522" cmpd="sng">
                          <a:noFill/>
                        </a:lnB>
                        <a:blipFill>
                          <a:blip r:embed="rId2"/>
                          <a:stretch>
                            <a:fillRect l="-100768" r="-135893" b="-90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0" marR="0" marT="0" marB="0" anchor="ctr">
                        <a:lnL w="9522" cmpd="sng">
                          <a:noFill/>
                        </a:lnL>
                        <a:lnR w="9522" cmpd="sng">
                          <a:noFill/>
                        </a:lnR>
                        <a:lnT w="9522" cmpd="sng">
                          <a:noFill/>
                        </a:lnT>
                        <a:lnB w="9522" cmpd="sng">
                          <a:noFill/>
                        </a:lnB>
                        <a:blipFill>
                          <a:blip r:embed="rId2"/>
                          <a:stretch>
                            <a:fillRect l="-243823" r="-65035" b="-90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0" marR="0" marT="0" marB="0" anchor="ctr">
                        <a:lnL w="9522" cmpd="sng">
                          <a:noFill/>
                        </a:lnL>
                        <a:lnR w="9522" cmpd="sng">
                          <a:noFill/>
                        </a:lnR>
                        <a:lnT w="9522" cmpd="sng">
                          <a:noFill/>
                        </a:lnT>
                        <a:lnB w="9522" cmpd="sng">
                          <a:noFill/>
                        </a:lnB>
                        <a:blipFill>
                          <a:blip r:embed="rId2"/>
                          <a:stretch>
                            <a:fillRect l="-528674" b="-90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2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D3A02141-A2A2-ECE9-17BB-547CBD5F72B5}"/>
              </a:ext>
            </a:extLst>
          </p:cNvPr>
          <p:cNvSpPr txBox="1"/>
          <p:nvPr/>
        </p:nvSpPr>
        <p:spPr>
          <a:xfrm>
            <a:off x="9171907" y="3525638"/>
            <a:ext cx="416624" cy="58865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8"/>
                <a:ea typeface="宋体" pitchFamily="28"/>
                <a:cs typeface="Times New Roman" pitchFamily="28"/>
              </a:rPr>
              <a:t>B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410" name="yt_shape_10410"/>
              <p:cNvSpPr txBox="1"/>
              <p:nvPr/>
            </p:nvSpPr>
            <p:spPr>
              <a:xfrm>
                <a:off x="648143" y="1491322"/>
                <a:ext cx="10896000" cy="387535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algn="l" eaLnBrk="1" latinLnBrk="0" hangingPunct="0">
                  <a:lnSpc>
                    <a:spcPct val="129999"/>
                  </a:lnSpc>
                </a:pP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黑体" pitchFamily="28"/>
                    <a:cs typeface="宋体" pitchFamily="28"/>
                  </a:rPr>
                  <a:t>【解析】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金牌放在盛满水的溢水杯中，金牌的体积等于溢出水的体积，由于知道空烧杯的质量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m</a:t>
                </a:r>
                <a:r>
                  <a:rPr lang="en-US" altLang="zh-CN" sz="2800" b="1" i="0" u="none" baseline="-25000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2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，再知道烧杯和水的总质量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m</a:t>
                </a:r>
                <a:r>
                  <a:rPr lang="en-US" altLang="zh-CN" sz="2800" b="1" i="0" u="none" baseline="-25000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3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，则烧杯中水的质量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m</a:t>
                </a:r>
                <a:r>
                  <a:rPr lang="zh-CN" altLang="zh-CN" sz="2800" b="1" i="0" u="none" baseline="-25000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水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＝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m</a:t>
                </a:r>
                <a:r>
                  <a:rPr lang="en-US" altLang="zh-CN" sz="2800" b="1" i="0" u="none" baseline="-25000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3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宋体" pitchFamily="28"/>
                    <a:ea typeface="宋体" pitchFamily="28"/>
                    <a:cs typeface="宋体" pitchFamily="28"/>
                  </a:rPr>
                  <a:t>－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m</a:t>
                </a:r>
                <a:r>
                  <a:rPr lang="en-US" altLang="zh-CN" sz="2800" b="1" i="0" u="none" baseline="-25000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2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，烧杯中水的体积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V</a:t>
                </a:r>
                <a:r>
                  <a:rPr lang="zh-CN" altLang="zh-CN" sz="2800" b="1" i="0" u="none" baseline="-25000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水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56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56" charset="0"/>
                              </a:rPr>
                            </m:ctrlPr>
                          </m:sSubPr>
                          <m:e>
                            <m: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𝒎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zh-CN" altLang="zh-CN" sz="2800" b="1" i="0" baseline="-2000">
                                <a:solidFill>
                                  <a:srgbClr val="FF0000"/>
                                </a:solidFill>
                                <a:effectLst/>
                                <a:latin typeface="Times New Roman" panose="02040503050406030204" pitchFamily="56" charset="0"/>
                                <a:ea typeface="宋体" panose="02040503050406030204" pitchFamily="56" charset="0"/>
                              </a:rPr>
                              <m:t>水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56" charset="0"/>
                              </a:rPr>
                            </m:ctrlPr>
                          </m:sSubPr>
                          <m:e>
                            <m: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𝝆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zh-CN" altLang="zh-CN" sz="2800" b="1" i="0" baseline="-2000">
                                <a:solidFill>
                                  <a:srgbClr val="FF0000"/>
                                </a:solidFill>
                                <a:effectLst/>
                                <a:latin typeface="Times New Roman" panose="02040503050406030204" pitchFamily="56" charset="0"/>
                                <a:ea typeface="宋体" panose="02040503050406030204" pitchFamily="56" charset="0"/>
                              </a:rPr>
                              <m:t>水</m:t>
                            </m:r>
                          </m:sub>
                        </m:sSub>
                      </m:den>
                    </m:f>
                  </m:oMath>
                </a14:m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，由于金牌的体积和溢出水的体积相等，所以金牌的体积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V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＝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V</a:t>
                </a:r>
                <a:r>
                  <a:rPr lang="zh-CN" altLang="zh-CN" sz="2800" b="1" i="0" u="none" baseline="-25000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水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56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56" charset="0"/>
                              </a:rPr>
                            </m:ctrlPr>
                          </m:sSubPr>
                          <m:e>
                            <m: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𝒎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zh-CN" altLang="zh-CN" sz="2800" b="1" i="0" baseline="-2000">
                                <a:solidFill>
                                  <a:srgbClr val="FF0000"/>
                                </a:solidFill>
                                <a:effectLst/>
                                <a:latin typeface="Times New Roman" panose="02040503050406030204" pitchFamily="56" charset="0"/>
                                <a:ea typeface="宋体" panose="02040503050406030204" pitchFamily="56" charset="0"/>
                              </a:rPr>
                              <m:t>水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56" charset="0"/>
                              </a:rPr>
                            </m:ctrlPr>
                          </m:sSubPr>
                          <m:e>
                            <m: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𝝆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zh-CN" altLang="zh-CN" sz="2800" b="1" i="0" baseline="-2000">
                                <a:solidFill>
                                  <a:srgbClr val="FF0000"/>
                                </a:solidFill>
                                <a:effectLst/>
                                <a:latin typeface="Times New Roman" panose="02040503050406030204" pitchFamily="56" charset="0"/>
                                <a:ea typeface="宋体" panose="02040503050406030204" pitchFamily="56" charset="0"/>
                              </a:rPr>
                              <m:t>水</m:t>
                            </m:r>
                          </m:sub>
                        </m:sSub>
                      </m:den>
                    </m:f>
                  </m:oMath>
                </a14:m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56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56" charset="0"/>
                              </a:rPr>
                            </m:ctrlPr>
                          </m:sSubPr>
                          <m:e>
                            <m: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zh-CN" sz="2800" b="1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𝟑</m:t>
                            </m:r>
                          </m:sub>
                        </m:sSub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56" charset="0"/>
                              </a:rPr>
                            </m:ctrlPr>
                          </m:sSubPr>
                          <m:e>
                            <m: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zh-CN" sz="2800" b="1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56" charset="0"/>
                              </a:rPr>
                            </m:ctrlPr>
                          </m:sSubPr>
                          <m:e>
                            <m: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𝝆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zh-CN" altLang="zh-CN" sz="2800" b="1" i="0" baseline="-2000">
                                <a:solidFill>
                                  <a:srgbClr val="FF0000"/>
                                </a:solidFill>
                                <a:effectLst/>
                                <a:latin typeface="Times New Roman" panose="02040503050406030204" pitchFamily="56" charset="0"/>
                                <a:ea typeface="宋体" panose="02040503050406030204" pitchFamily="56" charset="0"/>
                              </a:rPr>
                              <m:t>水</m:t>
                            </m:r>
                          </m:sub>
                        </m:sSub>
                      </m:den>
                    </m:f>
                  </m:oMath>
                </a14:m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，金牌的密度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ρ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56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56" charset="0"/>
                              </a:rPr>
                            </m:ctrlPr>
                          </m:sSubPr>
                          <m:e>
                            <m: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zh-CN" sz="2800" b="1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𝑽</m:t>
                        </m:r>
                      </m:den>
                    </m:f>
                  </m:oMath>
                </a14:m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56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56" charset="0"/>
                              </a:rPr>
                            </m:ctrlPr>
                          </m:sSubPr>
                          <m:e>
                            <m: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zh-CN" sz="2800" b="1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56" charset="0"/>
                              </a:rPr>
                            </m:ctrlPr>
                          </m:sSubPr>
                          <m:e>
                            <m: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zh-CN" sz="2800" b="1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𝟑</m:t>
                            </m:r>
                          </m:sub>
                        </m:sSub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56" charset="0"/>
                              </a:rPr>
                            </m:ctrlPr>
                          </m:sSubPr>
                          <m:e>
                            <m: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zh-CN" sz="2800" b="1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ρ</a:t>
                </a:r>
                <a:r>
                  <a:rPr lang="zh-CN" altLang="zh-CN" sz="2800" b="1" i="0" u="none" baseline="-25000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水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。故选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B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。</a:t>
                </a:r>
              </a:p>
            </p:txBody>
          </p:sp>
        </mc:Choice>
        <mc:Fallback xmlns="">
          <p:sp>
            <p:nvSpPr>
              <p:cNvPr id="10410" name="yt_shape_10410" descr="{&quot;rangeId&quot;:29,&quot;color&quot;:&quot;R&quot;,&quot;mathAnswerShape&quot;:1}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143" y="1491322"/>
                <a:ext cx="10896000" cy="3875356"/>
              </a:xfrm>
              <a:prstGeom prst="rect">
                <a:avLst/>
              </a:prstGeom>
              <a:blipFill>
                <a:blip r:embed="rId2"/>
                <a:stretch>
                  <a:fillRect l="-1957" t="-1575" r="-1622" b="-6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10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COMMONDATA" val="eyJoZGlkIjoiMzIyYzhmNGY4MmViMzFlMmU0YzVmNDg0YTM1ZGU5NW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heme/theme1.xml><?xml version="1.0" encoding="utf-8"?>
<a:theme xmlns:a="http://schemas.openxmlformats.org/drawingml/2006/main" name="1_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1931</Words>
  <Application>Microsoft Office PowerPoint</Application>
  <PresentationFormat>宽屏</PresentationFormat>
  <Paragraphs>135</Paragraphs>
  <Slides>18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29" baseType="lpstr">
      <vt:lpstr>白正</vt:lpstr>
      <vt:lpstr>楷体</vt:lpstr>
      <vt:lpstr>宋体</vt:lpstr>
      <vt:lpstr>微软雅黑 Light</vt:lpstr>
      <vt:lpstr>Arial</vt:lpstr>
      <vt:lpstr>Calibri</vt:lpstr>
      <vt:lpstr>Cambria Math</vt:lpstr>
      <vt:lpstr>Times New Roman</vt:lpstr>
      <vt:lpstr>Wingdings</vt:lpstr>
      <vt:lpstr>1_自定义设计方案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rbm.xkw.com</dc:creator>
  <cp:lastModifiedBy>拉 朵</cp:lastModifiedBy>
  <cp:revision>86</cp:revision>
  <cp:lastPrinted>2021-07-28T09:09:00Z</cp:lastPrinted>
  <dcterms:created xsi:type="dcterms:W3CDTF">2021-07-28T09:09:00Z</dcterms:created>
  <dcterms:modified xsi:type="dcterms:W3CDTF">2023-10-12T09:32:07Z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03E180BF841341C1B9E9762C46E85B5F_13</vt:lpwstr>
  </property>
  <property fmtid="{D5CDD505-2E9C-101B-9397-08002B2CF9AE}" pid="7" name="KSOProductBuildVer">
    <vt:lpwstr>2052-12.1.0.15374</vt:lpwstr>
  </property>
</Properties>
</file>