
<file path=[Content_Types].xml><?xml version="1.0" encoding="utf-8"?>
<Types xmlns="http://schemas.openxmlformats.org/package/2006/content-types">
  <Default Extension="bin" ContentType="image/png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ags/tag2.xml" ContentType="application/vnd.openxmlformats-officedocument.presentationml.tags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2"/>
  </p:sldMasterIdLst>
  <p:notesMasterIdLst>
    <p:notesMasterId r:id="rId19"/>
  </p:notesMasterIdLst>
  <p:handoutMasterIdLst>
    <p:handoutMasterId r:id="rId20"/>
  </p:handoutMasterIdLst>
  <p:sldIdLst>
    <p:sldId id="4047" r:id="rId3"/>
    <p:sldId id="4082" r:id="rId4"/>
    <p:sldId id="4083" r:id="rId5"/>
    <p:sldId id="4086" r:id="rId6"/>
    <p:sldId id="4089" r:id="rId7"/>
    <p:sldId id="4090" r:id="rId8"/>
    <p:sldId id="4092" r:id="rId9"/>
    <p:sldId id="4093" r:id="rId10"/>
    <p:sldId id="4097" r:id="rId11"/>
    <p:sldId id="4094" r:id="rId12"/>
    <p:sldId id="4098" r:id="rId13"/>
    <p:sldId id="4095" r:id="rId14"/>
    <p:sldId id="4099" r:id="rId15"/>
    <p:sldId id="4096" r:id="rId16"/>
    <p:sldId id="4101" r:id="rId17"/>
    <p:sldId id="4102" r:id="rId18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088FADD9-935F-4F2D-A4FA-866615DD10DD}">
          <p14:sldIdLst>
            <p14:sldId id="4047"/>
            <p14:sldId id="4082"/>
            <p14:sldId id="4083"/>
            <p14:sldId id="4086"/>
            <p14:sldId id="4089"/>
            <p14:sldId id="4090"/>
            <p14:sldId id="4092"/>
            <p14:sldId id="4093"/>
            <p14:sldId id="4097"/>
            <p14:sldId id="4094"/>
            <p14:sldId id="4098"/>
            <p14:sldId id="4095"/>
            <p14:sldId id="4099"/>
            <p14:sldId id="4096"/>
            <p14:sldId id="4101"/>
            <p14:sldId id="410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99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ww.xkb1.com" initials="w" lastIdx="0" clrIdx="0"/>
  <p:cmAuthor id="2" name="walkinnet" initials="w" lastIdx="0" clrIdx="0"/>
  <p:cmAuthor id="3" name="新课标第一网" initials="新" lastIdx="0" clrIdx="0"/>
  <p:cmAuthor id="4" name="Administrator" initials="A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FF"/>
    <a:srgbClr val="AA6500"/>
    <a:srgbClr val="F3669C"/>
    <a:srgbClr val="F9B4CD"/>
    <a:srgbClr val="FCCC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738" autoAdjust="0"/>
    <p:restoredTop sz="96349" autoAdjust="0"/>
  </p:normalViewPr>
  <p:slideViewPr>
    <p:cSldViewPr snapToGrid="0" showGuides="1">
      <p:cViewPr varScale="1">
        <p:scale>
          <a:sx n="109" d="100"/>
          <a:sy n="109" d="100"/>
        </p:scale>
        <p:origin x="228" y="114"/>
      </p:cViewPr>
      <p:guideLst>
        <p:guide orient="horz" pos="2137"/>
        <p:guide pos="399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tags" Target="tags/tag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2023/10/12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EAF039-AB69-4C4E-B352-C973400BBE8E}" type="datetimeFigureOut">
              <a:rPr lang="zh-CN" altLang="en-US" smtClean="0"/>
              <a:t>2023/10/12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4E5803-944E-4CCB-A36B-5BBC78F81D1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8CAEED6-F3CE-4989-8114-EA4976C9EDF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Arial" panose="020B0604020202020204"/>
              </a:r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Arial" panose="020B0604020202020204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8CAEED6-F3CE-4989-8114-EA4976C9EDF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Arial" panose="020B0604020202020204"/>
              </a:r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Arial" panose="020B0604020202020204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ags" Target="../tags/tag2.xml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7" Type="http://schemas.microsoft.com/office/2007/relationships/hdphoto" Target="../media/hdphoto1.wdp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ags" Target="../tags/tag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338" y="3600450"/>
            <a:ext cx="11501437" cy="1657349"/>
          </a:xfrm>
          <a:prstGeom prst="rect">
            <a:avLst/>
          </a:prstGeom>
        </p:spPr>
      </p:pic>
    </p:spTree>
    <p:custDataLst>
      <p:tags r:id="rId3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ransition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99" y="4157663"/>
            <a:ext cx="11430001" cy="1657349"/>
          </a:xfrm>
          <a:prstGeom prst="rect">
            <a:avLst/>
          </a:prstGeom>
        </p:spPr>
      </p:pic>
    </p:spTree>
    <p:custDataLst>
      <p:tags r:id="rId4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</p:sldLayoutIdLst>
  <p:transition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bin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bin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YTSlide_3_0_1.8_2_1.8_2__0_0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02"/>
          <a:stretch>
            <a:fillRect/>
          </a:stretch>
        </p:blipFill>
        <p:spPr>
          <a:xfrm>
            <a:off x="200628" y="796783"/>
            <a:ext cx="11991372" cy="578366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952" y="277549"/>
            <a:ext cx="2160416" cy="1378424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3291509" y="140037"/>
            <a:ext cx="5651125" cy="7343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49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1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《</a:t>
            </a:r>
            <a:r>
              <a:rPr kumimoji="1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期末考试</a:t>
            </a:r>
            <a:r>
              <a:rPr kumimoji="1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》</a:t>
            </a:r>
            <a:r>
              <a:rPr kumimoji="1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人教</a:t>
            </a:r>
            <a:r>
              <a:rPr kumimoji="1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8</a:t>
            </a:r>
            <a:r>
              <a:rPr kumimoji="1" lang="zh-CN" altLang="en-US" sz="28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物</a:t>
            </a:r>
            <a:r>
              <a:rPr kumimoji="1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上</a:t>
            </a:r>
          </a:p>
        </p:txBody>
      </p:sp>
      <p:sp>
        <p:nvSpPr>
          <p:cNvPr id="10" name="矩形 9"/>
          <p:cNvSpPr/>
          <p:nvPr/>
        </p:nvSpPr>
        <p:spPr>
          <a:xfrm>
            <a:off x="5543492" y="1012176"/>
            <a:ext cx="6193350" cy="5228098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49000"/>
              </a:lnSpc>
              <a:defRPr/>
            </a:pPr>
            <a:r>
              <a:rPr kumimoji="1" lang="zh-CN" altLang="en-US" sz="1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提分专练</a:t>
            </a:r>
            <a:r>
              <a:rPr kumimoji="1" lang="en-US" altLang="zh-CN" sz="1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2 </a:t>
            </a:r>
            <a:r>
              <a:rPr kumimoji="1" lang="zh-CN" altLang="en-US" sz="1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作图题</a:t>
            </a:r>
            <a:endParaRPr kumimoji="1" lang="en-US" altLang="zh-CN" sz="14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49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1" lang="zh-CN" altLang="en-US" sz="1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提分专练</a:t>
            </a:r>
            <a:r>
              <a:rPr kumimoji="1" lang="en-US" altLang="zh-CN" sz="1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3 </a:t>
            </a:r>
            <a:r>
              <a:rPr kumimoji="1" lang="zh-CN" altLang="en-US" sz="1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实验探究题</a:t>
            </a:r>
            <a:endParaRPr kumimoji="1" lang="en-US" altLang="zh-CN" sz="14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49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1" lang="zh-CN" altLang="en-US" sz="1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提分专练</a:t>
            </a:r>
            <a:r>
              <a:rPr kumimoji="1" lang="en-US" altLang="zh-CN" sz="1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4 </a:t>
            </a:r>
            <a:r>
              <a:rPr kumimoji="1" lang="zh-CN" altLang="en-US" sz="1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综合应用题</a:t>
            </a:r>
            <a:endParaRPr kumimoji="1" lang="en-US" altLang="zh-CN" sz="14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49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1" lang="zh-CN" altLang="en-US" sz="1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  <a:sym typeface="+mn-lt"/>
              </a:rPr>
              <a:t>刷真题</a:t>
            </a:r>
            <a:endParaRPr kumimoji="1" lang="en-US" altLang="zh-CN" sz="1400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 Light" panose="020B0502040204020203" pitchFamily="34" charset="-122"/>
              <a:ea typeface="微软雅黑 Light" panose="020B0502040204020203" pitchFamily="34" charset="-122"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49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1" lang="zh-CN" altLang="en-US" sz="1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试卷</a:t>
            </a:r>
            <a:r>
              <a:rPr kumimoji="1" lang="en-US" altLang="zh-CN" sz="1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1 </a:t>
            </a:r>
            <a:r>
              <a:rPr kumimoji="1" lang="zh-CN" altLang="en-US" sz="1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郑州市</a:t>
            </a:r>
            <a:r>
              <a:rPr kumimoji="1" lang="en-US" altLang="zh-CN" sz="1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2022-2023</a:t>
            </a:r>
            <a:r>
              <a:rPr kumimoji="1" lang="zh-CN" altLang="en-US" sz="1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学年上期期末联考试卷</a:t>
            </a:r>
            <a:endParaRPr kumimoji="1" lang="en-US" altLang="zh-CN" sz="14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49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1" lang="zh-CN" altLang="en-US" sz="1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试卷</a:t>
            </a:r>
            <a:r>
              <a:rPr kumimoji="1" lang="en-US" altLang="zh-CN" sz="1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2 </a:t>
            </a:r>
            <a:r>
              <a:rPr kumimoji="1" lang="zh-CN" altLang="en-US" sz="1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洛阳市</a:t>
            </a:r>
            <a:r>
              <a:rPr kumimoji="1" lang="en-US" altLang="zh-CN" sz="1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2022-2023</a:t>
            </a:r>
            <a:r>
              <a:rPr kumimoji="1" lang="zh-CN" altLang="en-US" sz="1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学年第一学期期末考试试卷</a:t>
            </a:r>
            <a:endParaRPr kumimoji="1" lang="en-US" altLang="zh-CN" sz="14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49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1" lang="zh-CN" altLang="en-US" sz="1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试卷</a:t>
            </a:r>
            <a:r>
              <a:rPr kumimoji="1" lang="en-US" altLang="zh-CN" sz="1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3 </a:t>
            </a:r>
            <a:r>
              <a:rPr kumimoji="1" lang="zh-CN" altLang="en-US" sz="1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平顶山市</a:t>
            </a:r>
            <a:r>
              <a:rPr kumimoji="1" lang="en-US" altLang="zh-CN" sz="1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2022-2023</a:t>
            </a:r>
            <a:r>
              <a:rPr kumimoji="1" lang="zh-CN" altLang="en-US" sz="1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学年上期期末质量调研试题</a:t>
            </a:r>
            <a:endParaRPr kumimoji="1" lang="en-US" altLang="zh-CN" sz="14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49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1" lang="zh-CN" altLang="en-US" sz="1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试卷</a:t>
            </a:r>
            <a:r>
              <a:rPr kumimoji="1" lang="en-US" altLang="zh-CN" sz="1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4 </a:t>
            </a:r>
            <a:r>
              <a:rPr kumimoji="1" lang="zh-CN" altLang="en-US" sz="1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济源市</a:t>
            </a:r>
            <a:r>
              <a:rPr kumimoji="1" lang="en-US" altLang="zh-CN" sz="1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2022-2023</a:t>
            </a:r>
            <a:r>
              <a:rPr kumimoji="1" lang="zh-CN" altLang="en-US" sz="1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学年上期期末质量调研试题</a:t>
            </a:r>
            <a:endParaRPr kumimoji="1" lang="en-US" altLang="zh-CN" sz="14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49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1" lang="zh-CN" altLang="en-US" sz="1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试卷</a:t>
            </a:r>
            <a:r>
              <a:rPr kumimoji="1" lang="en-US" altLang="zh-CN" sz="1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5 </a:t>
            </a:r>
            <a:r>
              <a:rPr kumimoji="1" lang="zh-CN" altLang="en-US" sz="1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焦作市</a:t>
            </a:r>
            <a:r>
              <a:rPr kumimoji="1" lang="en-US" altLang="zh-CN" sz="1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2022-2023</a:t>
            </a:r>
            <a:r>
              <a:rPr kumimoji="1" lang="zh-CN" altLang="en-US" sz="1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学年（上）期末试卷</a:t>
            </a:r>
            <a:endParaRPr kumimoji="1" lang="en-US" altLang="zh-CN" sz="14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49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1" lang="zh-CN" altLang="en-US" sz="1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试卷</a:t>
            </a:r>
            <a:r>
              <a:rPr kumimoji="1" lang="en-US" altLang="zh-CN" sz="1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6 </a:t>
            </a:r>
            <a:r>
              <a:rPr kumimoji="1" lang="zh-CN" altLang="en-US" sz="1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许昌市</a:t>
            </a:r>
            <a:r>
              <a:rPr kumimoji="1" lang="en-US" altLang="zh-CN" sz="1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2022-2023</a:t>
            </a:r>
            <a:r>
              <a:rPr kumimoji="1" lang="zh-CN" altLang="en-US" sz="1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学年第一学期期末教学质量检测</a:t>
            </a:r>
            <a:endParaRPr kumimoji="1" lang="en-US" altLang="zh-CN" sz="14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49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1" lang="zh-CN" altLang="en-US" sz="1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试卷</a:t>
            </a:r>
            <a:r>
              <a:rPr kumimoji="1" lang="en-US" altLang="zh-CN" sz="1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7 </a:t>
            </a:r>
            <a:r>
              <a:rPr kumimoji="1" lang="zh-CN" altLang="en-US" sz="1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开封市</a:t>
            </a:r>
            <a:r>
              <a:rPr kumimoji="1" lang="en-US" altLang="zh-CN" sz="1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2022-2023</a:t>
            </a:r>
            <a:r>
              <a:rPr kumimoji="1" lang="zh-CN" altLang="en-US" sz="1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学年第一学期期末学情诊断试卷</a:t>
            </a:r>
            <a:endParaRPr kumimoji="1" lang="en-US" altLang="zh-CN" sz="14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49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1" lang="zh-CN" altLang="en-US" sz="1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试卷</a:t>
            </a:r>
            <a:r>
              <a:rPr kumimoji="1" lang="en-US" altLang="zh-CN" sz="1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8 </a:t>
            </a:r>
            <a:r>
              <a:rPr kumimoji="1" lang="zh-CN" altLang="en-US" sz="1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濮阳市</a:t>
            </a:r>
            <a:r>
              <a:rPr kumimoji="1" lang="en-US" altLang="zh-CN" sz="1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2022-2023</a:t>
            </a:r>
            <a:r>
              <a:rPr kumimoji="1" lang="zh-CN" altLang="en-US" sz="1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学年第一学期期末考试试卷</a:t>
            </a:r>
            <a:endParaRPr kumimoji="1" lang="en-US" altLang="zh-CN" sz="14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49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1" lang="zh-CN" altLang="en-US" sz="1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试卷</a:t>
            </a:r>
            <a:r>
              <a:rPr kumimoji="1" lang="en-US" altLang="zh-CN" sz="1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9 </a:t>
            </a:r>
            <a:r>
              <a:rPr kumimoji="1" lang="zh-CN" altLang="en-US" sz="1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信阳市</a:t>
            </a:r>
            <a:r>
              <a:rPr kumimoji="1" lang="en-US" altLang="zh-CN" sz="1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2022-2023</a:t>
            </a:r>
            <a:r>
              <a:rPr kumimoji="1" lang="zh-CN" altLang="en-US" sz="1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学年上期学情调研试卷</a:t>
            </a:r>
            <a:endParaRPr kumimoji="1" lang="en-US" altLang="zh-CN" sz="14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+mn-ea"/>
              <a:sym typeface="+mn-lt"/>
            </a:endParaRPr>
          </a:p>
          <a:p>
            <a:pPr>
              <a:lnSpc>
                <a:spcPct val="149000"/>
              </a:lnSpc>
              <a:defRPr/>
            </a:pPr>
            <a:r>
              <a:rPr kumimoji="1" lang="zh-CN" altLang="en-US" sz="1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  <a:sym typeface="+mn-lt"/>
              </a:rPr>
              <a:t>刷模拟</a:t>
            </a:r>
            <a:endParaRPr kumimoji="1" lang="en-US" altLang="zh-CN" sz="1400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 Light" panose="020B0502040204020203" pitchFamily="34" charset="-122"/>
              <a:ea typeface="微软雅黑 Light" panose="020B0502040204020203" pitchFamily="34" charset="-122"/>
              <a:cs typeface="+mn-ea"/>
              <a:sym typeface="+mn-lt"/>
            </a:endParaRPr>
          </a:p>
          <a:p>
            <a:pPr>
              <a:lnSpc>
                <a:spcPct val="149000"/>
              </a:lnSpc>
              <a:defRPr/>
            </a:pPr>
            <a:r>
              <a:rPr kumimoji="1" lang="zh-CN" altLang="en-US" sz="1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试卷</a:t>
            </a:r>
            <a:r>
              <a:rPr kumimoji="1" lang="en-US" altLang="zh-CN" sz="1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10 2023</a:t>
            </a:r>
            <a:r>
              <a:rPr kumimoji="1" lang="zh-CN" altLang="en-US" sz="1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秋必</a:t>
            </a:r>
            <a:r>
              <a:rPr kumimoji="1" lang="zh-CN" altLang="en-US" sz="14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刷</a:t>
            </a:r>
            <a:r>
              <a:rPr kumimoji="1" lang="en-US" altLang="zh-CN" sz="14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·</a:t>
            </a:r>
            <a:r>
              <a:rPr kumimoji="1" lang="zh-CN" altLang="en-US" sz="14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九县七区名师</a:t>
            </a:r>
            <a:r>
              <a:rPr kumimoji="1" lang="zh-CN" altLang="en-US" sz="1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精研预测卷（一）</a:t>
            </a:r>
            <a:endParaRPr kumimoji="1" lang="en-US" altLang="zh-CN" sz="14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+mn-ea"/>
              <a:sym typeface="+mn-lt"/>
            </a:endParaRPr>
          </a:p>
          <a:p>
            <a:pPr>
              <a:lnSpc>
                <a:spcPct val="149000"/>
              </a:lnSpc>
              <a:defRPr/>
            </a:pPr>
            <a:r>
              <a:rPr kumimoji="1" lang="zh-CN" altLang="en-US" sz="1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试卷</a:t>
            </a:r>
            <a:r>
              <a:rPr kumimoji="1" lang="en-US" altLang="zh-CN" sz="1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11 2023</a:t>
            </a:r>
            <a:r>
              <a:rPr kumimoji="1" lang="zh-CN" altLang="en-US" sz="1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秋必</a:t>
            </a:r>
            <a:r>
              <a:rPr kumimoji="1" lang="zh-CN" altLang="en-US" sz="14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刷</a:t>
            </a:r>
            <a:r>
              <a:rPr kumimoji="1" lang="en-US" altLang="zh-CN" sz="14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·</a:t>
            </a:r>
            <a:r>
              <a:rPr kumimoji="1" lang="zh-CN" altLang="en-US" sz="14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九县七区名师</a:t>
            </a:r>
            <a:r>
              <a:rPr kumimoji="1" lang="zh-CN" altLang="en-US" sz="1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精研预测卷（二）</a:t>
            </a:r>
            <a:endParaRPr kumimoji="1" lang="en-US" altLang="zh-CN" sz="14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+mn-ea"/>
              <a:sym typeface="+mn-lt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55157" y="1156372"/>
            <a:ext cx="5004896" cy="5258619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1" lang="zh-CN" altLang="en-US" sz="1400" b="1" dirty="0">
                <a:solidFill>
                  <a:srgbClr val="AA65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  <a:sym typeface="+mn-lt"/>
              </a:rPr>
              <a:t>过基础</a:t>
            </a:r>
            <a:endParaRPr kumimoji="1" lang="en-US" altLang="zh-CN" sz="1400" b="1" dirty="0">
              <a:solidFill>
                <a:srgbClr val="AA65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 Light" panose="020B0502040204020203" pitchFamily="34" charset="-122"/>
              <a:ea typeface="微软雅黑 Light" panose="020B0502040204020203" pitchFamily="34" charset="-122"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1" lang="zh-CN" altLang="en-US" sz="1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第一章 机械运动</a:t>
            </a:r>
            <a:endParaRPr kumimoji="1" lang="en-US" altLang="zh-CN" sz="14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1" lang="zh-CN" altLang="en-US" sz="1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第二章 声现象</a:t>
            </a:r>
            <a:endParaRPr kumimoji="1" lang="en-US" altLang="zh-CN" sz="14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1" lang="zh-CN" altLang="en-US" sz="1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第三章 物态变化</a:t>
            </a:r>
            <a:endParaRPr kumimoji="1" lang="en-US" altLang="zh-CN" sz="14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1" lang="zh-CN" altLang="en-US" sz="1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第四章 光现象</a:t>
            </a:r>
            <a:endParaRPr kumimoji="1" lang="en-US" altLang="zh-CN" sz="14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1" lang="zh-CN" altLang="en-US" sz="1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第五章 透镜及其应用</a:t>
            </a:r>
            <a:endParaRPr kumimoji="1" lang="en-US" altLang="zh-CN" sz="14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1" lang="zh-CN" altLang="en-US" sz="1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第六章 质量与密度</a:t>
            </a:r>
            <a:endParaRPr kumimoji="1" lang="en-US" altLang="zh-CN" sz="14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1" lang="zh-CN" altLang="en-US" sz="1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章节巩固练</a:t>
            </a:r>
            <a:r>
              <a:rPr kumimoji="1" lang="en-US" altLang="zh-CN" sz="1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1 </a:t>
            </a:r>
            <a:r>
              <a:rPr kumimoji="1" lang="zh-CN" altLang="en-US" sz="1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机械运动</a:t>
            </a:r>
            <a:endParaRPr kumimoji="1" lang="en-US" altLang="zh-CN" sz="14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+mn-ea"/>
              <a:sym typeface="+mn-lt"/>
            </a:endParaRPr>
          </a:p>
          <a:p>
            <a:pPr lvl="0">
              <a:lnSpc>
                <a:spcPct val="150000"/>
              </a:lnSpc>
              <a:defRPr/>
            </a:pPr>
            <a:r>
              <a:rPr kumimoji="1" lang="zh-CN" altLang="en-US" sz="1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章节巩固练</a:t>
            </a:r>
            <a:r>
              <a:rPr kumimoji="1" lang="en-US" altLang="zh-CN" sz="1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2 </a:t>
            </a:r>
            <a:r>
              <a:rPr kumimoji="1" lang="zh-CN" altLang="en-US" sz="1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声现象</a:t>
            </a:r>
            <a:endParaRPr kumimoji="1" lang="en-US" altLang="zh-CN" sz="14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+mn-ea"/>
              <a:sym typeface="+mn-lt"/>
            </a:endParaRPr>
          </a:p>
          <a:p>
            <a:pPr lvl="0">
              <a:lnSpc>
                <a:spcPct val="150000"/>
              </a:lnSpc>
              <a:defRPr/>
            </a:pPr>
            <a:r>
              <a:rPr kumimoji="1" lang="zh-CN" altLang="en-US" sz="1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章节巩固练</a:t>
            </a:r>
            <a:r>
              <a:rPr kumimoji="1" lang="en-US" altLang="zh-CN" sz="1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3 </a:t>
            </a:r>
            <a:r>
              <a:rPr kumimoji="1" lang="zh-CN" altLang="en-US" sz="1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物态变化</a:t>
            </a:r>
            <a:endParaRPr kumimoji="1" lang="en-US" altLang="zh-CN" sz="14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+mn-ea"/>
              <a:sym typeface="+mn-lt"/>
            </a:endParaRPr>
          </a:p>
          <a:p>
            <a:pPr lvl="0">
              <a:lnSpc>
                <a:spcPct val="150000"/>
              </a:lnSpc>
              <a:defRPr/>
            </a:pPr>
            <a:r>
              <a:rPr kumimoji="1" lang="zh-CN" altLang="en-US" sz="1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章节巩固练</a:t>
            </a:r>
            <a:r>
              <a:rPr kumimoji="1" lang="en-US" altLang="zh-CN" sz="1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4 </a:t>
            </a:r>
            <a:r>
              <a:rPr kumimoji="1" lang="zh-CN" altLang="en-US" sz="1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光现象</a:t>
            </a:r>
            <a:endParaRPr kumimoji="1" lang="en-US" altLang="zh-CN" sz="14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+mn-ea"/>
              <a:sym typeface="+mn-lt"/>
            </a:endParaRPr>
          </a:p>
          <a:p>
            <a:pPr lvl="0">
              <a:lnSpc>
                <a:spcPct val="150000"/>
              </a:lnSpc>
              <a:defRPr/>
            </a:pPr>
            <a:r>
              <a:rPr kumimoji="1" lang="zh-CN" altLang="en-US" sz="1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章节巩固练</a:t>
            </a:r>
            <a:r>
              <a:rPr kumimoji="1" lang="en-US" altLang="zh-CN" sz="1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5 </a:t>
            </a:r>
            <a:r>
              <a:rPr kumimoji="1" lang="zh-CN" altLang="en-US" sz="1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透镜及其应用</a:t>
            </a:r>
            <a:endParaRPr kumimoji="1" lang="en-US" altLang="zh-CN" sz="14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+mn-ea"/>
              <a:sym typeface="+mn-lt"/>
            </a:endParaRPr>
          </a:p>
          <a:p>
            <a:pPr lvl="0">
              <a:lnSpc>
                <a:spcPct val="150000"/>
              </a:lnSpc>
              <a:defRPr/>
            </a:pPr>
            <a:r>
              <a:rPr kumimoji="1" lang="zh-CN" altLang="en-US" sz="1400" b="1" u="sng" dirty="0">
                <a:solidFill>
                  <a:srgbClr val="CC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章节巩固练</a:t>
            </a:r>
            <a:r>
              <a:rPr kumimoji="1" lang="en-US" altLang="zh-CN" sz="1400" b="1" u="sng" dirty="0">
                <a:solidFill>
                  <a:srgbClr val="CC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6 </a:t>
            </a:r>
            <a:r>
              <a:rPr kumimoji="1" lang="zh-CN" altLang="en-US" sz="1400" b="1" u="sng" dirty="0">
                <a:solidFill>
                  <a:srgbClr val="CC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质量与密度（</a:t>
            </a:r>
            <a:r>
              <a:rPr kumimoji="1" lang="en-US" altLang="zh-CN" sz="1400" b="1" u="sng" dirty="0">
                <a:solidFill>
                  <a:srgbClr val="CC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1</a:t>
            </a:r>
            <a:r>
              <a:rPr kumimoji="1" lang="zh-CN" altLang="en-US" sz="1400" b="1" u="sng" dirty="0">
                <a:solidFill>
                  <a:srgbClr val="CC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）</a:t>
            </a:r>
            <a:endParaRPr kumimoji="1" lang="en-US" altLang="zh-CN" sz="1400" b="1" u="sng" dirty="0">
              <a:solidFill>
                <a:srgbClr val="CC00FF"/>
              </a:solidFill>
              <a:latin typeface="楷体" panose="02010609060101010101" pitchFamily="49" charset="-122"/>
              <a:ea typeface="楷体" panose="02010609060101010101" pitchFamily="49" charset="-122"/>
              <a:cs typeface="+mn-ea"/>
              <a:sym typeface="+mn-lt"/>
            </a:endParaRPr>
          </a:p>
          <a:p>
            <a:pPr>
              <a:lnSpc>
                <a:spcPct val="150000"/>
              </a:lnSpc>
              <a:defRPr/>
            </a:pPr>
            <a:r>
              <a:rPr kumimoji="1" lang="zh-CN" altLang="en-US" sz="1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章节巩固练</a:t>
            </a:r>
            <a:r>
              <a:rPr kumimoji="1" lang="en-US" altLang="zh-CN" sz="1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7 </a:t>
            </a:r>
            <a:r>
              <a:rPr kumimoji="1" lang="zh-CN" altLang="en-US" sz="1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质量与密度（</a:t>
            </a:r>
            <a:r>
              <a:rPr kumimoji="1" lang="en-US" altLang="zh-CN" sz="1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2</a:t>
            </a:r>
            <a:r>
              <a:rPr kumimoji="1" lang="zh-CN" altLang="en-US" sz="1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）</a:t>
            </a:r>
            <a:endParaRPr kumimoji="1" lang="en-US" altLang="zh-CN" sz="14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+mn-ea"/>
              <a:sym typeface="+mn-lt"/>
            </a:endParaRPr>
          </a:p>
          <a:p>
            <a:pPr lvl="0">
              <a:lnSpc>
                <a:spcPct val="149000"/>
              </a:lnSpc>
              <a:defRPr/>
            </a:pPr>
            <a:r>
              <a:rPr kumimoji="1" lang="zh-CN" altLang="en-US" sz="1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  <a:sym typeface="+mn-lt"/>
              </a:rPr>
              <a:t>刷专题</a:t>
            </a:r>
            <a:endParaRPr kumimoji="1" lang="en-US" altLang="zh-CN" sz="1400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 Light" panose="020B0502040204020203" pitchFamily="34" charset="-122"/>
              <a:ea typeface="微软雅黑 Light" panose="020B0502040204020203" pitchFamily="34" charset="-122"/>
              <a:cs typeface="+mn-ea"/>
              <a:sym typeface="+mn-lt"/>
            </a:endParaRPr>
          </a:p>
          <a:p>
            <a:pPr lvl="0">
              <a:lnSpc>
                <a:spcPct val="149000"/>
              </a:lnSpc>
              <a:defRPr/>
            </a:pPr>
            <a:r>
              <a:rPr kumimoji="1" lang="zh-CN" altLang="en-US" sz="1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提分专练</a:t>
            </a:r>
            <a:r>
              <a:rPr kumimoji="1" lang="en-US" altLang="zh-CN" sz="1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1 </a:t>
            </a:r>
            <a:r>
              <a:rPr kumimoji="1" lang="zh-CN" altLang="en-US" sz="1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填空、选择重难题</a:t>
            </a:r>
            <a:endParaRPr kumimoji="1" lang="en-US" altLang="zh-CN" sz="14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random/>
      </p:transition>
    </mc:Choice>
    <mc:Fallback xmlns="" xmlns:a14="http://schemas.microsoft.com/office/drawing/2010/main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5" name="yt_shape_10365"/>
          <p:cNvSpPr txBox="1"/>
          <p:nvPr/>
        </p:nvSpPr>
        <p:spPr>
          <a:xfrm>
            <a:off x="648143" y="1783928"/>
            <a:ext cx="10896000" cy="10600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l" eaLnBrk="1" latinLnBrk="0" hangingPunct="0">
              <a:lnSpc>
                <a:spcPct val="129999"/>
              </a:lnSpc>
            </a:pP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9.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（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楷体" pitchFamily="28"/>
                <a:cs typeface="宋体" pitchFamily="28"/>
              </a:rPr>
              <a:t>双选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）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甲、乙两种物质的质量和体积关系图象如图所示，下列说法中正确的是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（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　</a:t>
            </a:r>
            <a:r>
              <a:rPr lang="en-US" altLang="zh-CN" sz="2800" b="1" i="0" u="none">
                <a:solidFill>
                  <a:srgbClr val="FF0000">
                    <a:alpha val="0"/>
                  </a:srgbClr>
                </a:solidFill>
                <a:effectLst/>
                <a:latin typeface="Times New Roman" pitchFamily="28"/>
                <a:ea typeface="宋体" pitchFamily="28"/>
                <a:cs typeface="Times New Roman" pitchFamily="28"/>
              </a:rPr>
              <a:t>AD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　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）</a:t>
            </a:r>
          </a:p>
        </p:txBody>
      </p:sp>
      <p:graphicFrame>
        <p:nvGraphicFramePr>
          <p:cNvPr id="10367" name="yt_table_10367_skip" title="H_174.72">
            <a:extLst>
              <a:ext uri="{FF2B5EF4-FFF2-40B4-BE49-F238E27FC236}">
                <a16:creationId xmlns:a16="http://schemas.microsoft.com/office/drawing/2014/main" id="{85F9CD91-DE56-4981-AD6D-3D4292DC4A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414989"/>
              </p:ext>
            </p:extLst>
          </p:nvPr>
        </p:nvGraphicFramePr>
        <p:xfrm>
          <a:off x="648000" y="2894750"/>
          <a:ext cx="7158039" cy="2218944"/>
        </p:xfrm>
        <a:graphic>
          <a:graphicData uri="http://schemas.openxmlformats.org/drawingml/2006/table">
            <a:tbl>
              <a:tblPr/>
              <a:tblGrid>
                <a:gridCol w="7158039">
                  <a:extLst>
                    <a:ext uri="{9D8B030D-6E8A-4147-A177-3AD203B41FA5}">
                      <a16:colId xmlns:a16="http://schemas.microsoft.com/office/drawing/2014/main" val="1005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indent="0" algn="l" eaLnBrk="1" fontAlgn="ctr" latinLnBrk="0" hangingPunct="0">
                        <a:lnSpc>
                          <a:spcPct val="129999"/>
                        </a:lnSpc>
                      </a:pP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Times New Roman" pitchFamily="28"/>
                          <a:cs typeface="宋体" pitchFamily="28"/>
                        </a:rPr>
                        <a:t>A.</a:t>
                      </a: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白正" pitchFamily="28"/>
                          <a:ea typeface="宋体" pitchFamily="28"/>
                          <a:cs typeface="宋体" pitchFamily="28"/>
                        </a:rPr>
                        <a:t>甲的密度比乙的密度大</a:t>
                      </a: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l" eaLnBrk="1" fontAlgn="ctr" latinLnBrk="0" hangingPunct="0">
                        <a:lnSpc>
                          <a:spcPct val="129999"/>
                        </a:lnSpc>
                      </a:pP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Times New Roman" pitchFamily="28"/>
                          <a:cs typeface="宋体" pitchFamily="28"/>
                        </a:rPr>
                        <a:t>B.</a:t>
                      </a: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白正" pitchFamily="28"/>
                          <a:ea typeface="宋体" pitchFamily="28"/>
                          <a:cs typeface="宋体" pitchFamily="28"/>
                        </a:rPr>
                        <a:t>体积为</a:t>
                      </a: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Times New Roman" pitchFamily="28"/>
                          <a:cs typeface="宋体" pitchFamily="28"/>
                        </a:rPr>
                        <a:t>2.5 cm</a:t>
                      </a:r>
                      <a:r>
                        <a:rPr lang="en-US" altLang="zh-CN" sz="2800" b="0" i="0" u="none" baseline="3000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Times New Roman" pitchFamily="28"/>
                          <a:cs typeface="宋体" pitchFamily="28"/>
                        </a:rPr>
                        <a:t>3</a:t>
                      </a: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白正" pitchFamily="28"/>
                          <a:ea typeface="宋体" pitchFamily="28"/>
                          <a:cs typeface="宋体" pitchFamily="28"/>
                        </a:rPr>
                        <a:t>的乙物质质量为</a:t>
                      </a: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Times New Roman" pitchFamily="28"/>
                          <a:cs typeface="宋体" pitchFamily="28"/>
                        </a:rPr>
                        <a:t>3 g</a:t>
                      </a: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l" eaLnBrk="1" fontAlgn="ctr" latinLnBrk="0" hangingPunct="0">
                        <a:lnSpc>
                          <a:spcPct val="129999"/>
                        </a:lnSpc>
                      </a:pP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Times New Roman" pitchFamily="28"/>
                          <a:cs typeface="宋体" pitchFamily="28"/>
                        </a:rPr>
                        <a:t>C.</a:t>
                      </a: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白正" pitchFamily="28"/>
                          <a:ea typeface="宋体" pitchFamily="28"/>
                          <a:cs typeface="宋体" pitchFamily="28"/>
                        </a:rPr>
                        <a:t>甲、乙体积相同时，乙的质量更大</a:t>
                      </a: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l" eaLnBrk="1" fontAlgn="ctr" latinLnBrk="0" hangingPunct="0">
                        <a:lnSpc>
                          <a:spcPct val="129999"/>
                        </a:lnSpc>
                      </a:pP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Times New Roman" pitchFamily="28"/>
                          <a:cs typeface="宋体" pitchFamily="28"/>
                        </a:rPr>
                        <a:t>D.</a:t>
                      </a: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白正" pitchFamily="28"/>
                          <a:ea typeface="宋体" pitchFamily="28"/>
                          <a:cs typeface="宋体" pitchFamily="28"/>
                        </a:rPr>
                        <a:t>甲、乙质量相同时，乙的体积是甲的</a:t>
                      </a: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Times New Roman" pitchFamily="28"/>
                          <a:cs typeface="宋体" pitchFamily="28"/>
                        </a:rPr>
                        <a:t>8</a:t>
                      </a: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白正" pitchFamily="28"/>
                          <a:ea typeface="宋体" pitchFamily="28"/>
                          <a:cs typeface="宋体" pitchFamily="28"/>
                        </a:rPr>
                        <a:t>倍</a:t>
                      </a: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16"/>
                  </a:ext>
                </a:extLst>
              </a:tr>
            </a:tbl>
          </a:graphicData>
        </a:graphic>
      </p:graphicFrame>
      <p:pic>
        <p:nvPicPr>
          <p:cNvPr id="10366" name="yt_image_10366_skip" title="H_171.6">
            <a:extLst>
              <a:ext uri="">
                <a16:creationId xmlns="" xmlns:a16="http://schemas.microsoft.com/office/drawing/2014/main" xmlns:p14="http://schemas.microsoft.com/office/powerpoint/2010/main" xmlns:a14="http://schemas.microsoft.com/office/drawing/2010/main" xmlns:mc="http://schemas.openxmlformats.org/markup-compatibility/2006" id="{5351258F-BC95-41E6-9372-C2FE361B02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61827" y="2894750"/>
            <a:ext cx="2580259" cy="2179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6FEA73F9-5392-F1E3-0E8D-10DA612AE59B}"/>
              </a:ext>
            </a:extLst>
          </p:cNvPr>
          <p:cNvSpPr txBox="1"/>
          <p:nvPr/>
        </p:nvSpPr>
        <p:spPr>
          <a:xfrm>
            <a:off x="3402932" y="2291858"/>
            <a:ext cx="694436" cy="588658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29999"/>
              </a:lnSpc>
            </a:pPr>
            <a:r>
              <a:rPr kumimoji="0" lang="en-US" altLang="zh-CN" sz="2800" b="1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28"/>
                <a:ea typeface="宋体" pitchFamily="28"/>
                <a:cs typeface="Times New Roman" pitchFamily="28"/>
              </a:rPr>
              <a:t>AD</a:t>
            </a:r>
            <a:endParaRPr lang="zh-CN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369" name="yt_shape_10369"/>
              <p:cNvSpPr txBox="1"/>
              <p:nvPr/>
            </p:nvSpPr>
            <p:spPr>
              <a:xfrm>
                <a:off x="648143" y="782538"/>
                <a:ext cx="10896000" cy="5292924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algn="l" eaLnBrk="1" latinLnBrk="0" hangingPunct="0">
                  <a:lnSpc>
                    <a:spcPct val="129999"/>
                  </a:lnSpc>
                </a:pPr>
                <a:r>
                  <a:rPr lang="zh-CN" altLang="zh-CN" sz="2800" b="1" i="0" u="none">
                    <a:solidFill>
                      <a:srgbClr val="FF0000"/>
                    </a:solidFill>
                    <a:effectLst/>
                    <a:latin typeface="Times New Roman" pitchFamily="28"/>
                    <a:ea typeface="黑体" pitchFamily="28"/>
                    <a:cs typeface="宋体" pitchFamily="28"/>
                  </a:rPr>
                  <a:t>【解析】</a:t>
                </a:r>
                <a:r>
                  <a:rPr lang="zh-CN" altLang="zh-CN" sz="2800" b="1" i="0" u="none">
                    <a:solidFill>
                      <a:srgbClr val="FF0000"/>
                    </a:solidFill>
                    <a:effectLst/>
                    <a:latin typeface="Times New Roman" pitchFamily="28"/>
                    <a:ea typeface="宋体" pitchFamily="28"/>
                    <a:cs typeface="宋体" pitchFamily="28"/>
                  </a:rPr>
                  <a:t>由图象可知，甲物质的体积是</a:t>
                </a:r>
                <a:r>
                  <a:rPr lang="en-US" altLang="zh-CN" sz="2800" b="1" i="0" u="none">
                    <a:solidFill>
                      <a:srgbClr val="FF0000"/>
                    </a:solidFill>
                    <a:effectLst/>
                    <a:latin typeface="Times New Roman" pitchFamily="28"/>
                    <a:ea typeface="Times New Roman" pitchFamily="28"/>
                    <a:cs typeface="宋体" pitchFamily="28"/>
                  </a:rPr>
                  <a:t>1 cm</a:t>
                </a:r>
                <a:r>
                  <a:rPr lang="en-US" altLang="zh-CN" sz="2800" b="1" i="0" u="none" baseline="30000">
                    <a:solidFill>
                      <a:srgbClr val="FF0000"/>
                    </a:solidFill>
                    <a:effectLst/>
                    <a:latin typeface="Times New Roman" pitchFamily="28"/>
                    <a:ea typeface="Times New Roman" pitchFamily="28"/>
                    <a:cs typeface="宋体" pitchFamily="28"/>
                  </a:rPr>
                  <a:t>3</a:t>
                </a:r>
                <a:r>
                  <a:rPr lang="zh-CN" altLang="zh-CN" sz="2800" b="1" i="0" u="none">
                    <a:solidFill>
                      <a:srgbClr val="FF0000"/>
                    </a:solidFill>
                    <a:effectLst/>
                    <a:latin typeface="Times New Roman" pitchFamily="28"/>
                    <a:ea typeface="宋体" pitchFamily="28"/>
                    <a:cs typeface="宋体" pitchFamily="28"/>
                  </a:rPr>
                  <a:t>时，其质量是</a:t>
                </a:r>
                <a:r>
                  <a:rPr lang="en-US" altLang="zh-CN" sz="2800" b="1" i="0" u="none">
                    <a:solidFill>
                      <a:srgbClr val="FF0000"/>
                    </a:solidFill>
                    <a:effectLst/>
                    <a:latin typeface="Times New Roman" pitchFamily="28"/>
                    <a:ea typeface="Times New Roman" pitchFamily="28"/>
                    <a:cs typeface="宋体" pitchFamily="28"/>
                  </a:rPr>
                  <a:t>8 g</a:t>
                </a:r>
                <a:r>
                  <a:rPr lang="zh-CN" altLang="zh-CN" sz="2800" b="1" i="0" u="none">
                    <a:solidFill>
                      <a:srgbClr val="FF0000"/>
                    </a:solidFill>
                    <a:effectLst/>
                    <a:latin typeface="Times New Roman" pitchFamily="28"/>
                    <a:ea typeface="宋体" pitchFamily="28"/>
                    <a:cs typeface="宋体" pitchFamily="28"/>
                  </a:rPr>
                  <a:t>，所以甲物质的密度</a:t>
                </a:r>
                <a:r>
                  <a:rPr lang="en-US" altLang="zh-CN" sz="2800" b="1" i="1" u="none">
                    <a:solidFill>
                      <a:srgbClr val="FF0000"/>
                    </a:solidFill>
                    <a:effectLst/>
                    <a:latin typeface="Times New Roman" pitchFamily="28"/>
                    <a:ea typeface="Times New Roman" pitchFamily="28"/>
                    <a:cs typeface="宋体" pitchFamily="28"/>
                  </a:rPr>
                  <a:t>ρ</a:t>
                </a:r>
                <a:r>
                  <a:rPr lang="zh-CN" altLang="zh-CN" sz="2800" b="1" i="0" u="none" baseline="-25000">
                    <a:solidFill>
                      <a:srgbClr val="FF0000"/>
                    </a:solidFill>
                    <a:effectLst/>
                    <a:latin typeface="Times New Roman" pitchFamily="28"/>
                    <a:ea typeface="宋体" pitchFamily="28"/>
                    <a:cs typeface="宋体" pitchFamily="28"/>
                  </a:rPr>
                  <a:t>甲</a:t>
                </a:r>
                <a:r>
                  <a:rPr lang="zh-CN" altLang="zh-CN" sz="2800" b="1" i="0" u="none">
                    <a:solidFill>
                      <a:srgbClr val="FF0000"/>
                    </a:solidFill>
                    <a:effectLst/>
                    <a:latin typeface="Times New Roman" pitchFamily="28"/>
                    <a:ea typeface="宋体" pitchFamily="28"/>
                    <a:cs typeface="宋体" pitchFamily="28"/>
                  </a:rPr>
                  <a:t>＝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56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sz="2800" b="1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56" charset="0"/>
                              </a:rPr>
                            </m:ctrlPr>
                          </m:sSubPr>
                          <m:e>
                            <m:r>
                              <a:rPr lang="en-US" altLang="zh-CN" sz="2800" b="1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56" charset="0"/>
                                <a:ea typeface="Cambria Math" panose="02040503050406030204" pitchFamily="56" charset="0"/>
                              </a:rPr>
                              <m:t>𝒎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zh-CN" altLang="zh-CN" sz="2800" b="1" i="0" baseline="-2000">
                                <a:solidFill>
                                  <a:srgbClr val="FF0000"/>
                                </a:solidFill>
                                <a:effectLst/>
                                <a:latin typeface="Times New Roman" panose="02040503050406030204" pitchFamily="56" charset="0"/>
                                <a:ea typeface="宋体" panose="02040503050406030204" pitchFamily="56" charset="0"/>
                              </a:rPr>
                              <m:t>甲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zh-CN" sz="2800" b="1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56" charset="0"/>
                              </a:rPr>
                            </m:ctrlPr>
                          </m:sSubPr>
                          <m:e>
                            <m:r>
                              <a:rPr lang="en-US" altLang="zh-CN" sz="2800" b="1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56" charset="0"/>
                                <a:ea typeface="Cambria Math" panose="02040503050406030204" pitchFamily="56" charset="0"/>
                              </a:rPr>
                              <m:t>𝑽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zh-CN" altLang="zh-CN" sz="2800" b="1" i="0" baseline="-2000">
                                <a:solidFill>
                                  <a:srgbClr val="FF0000"/>
                                </a:solidFill>
                                <a:effectLst/>
                                <a:latin typeface="Times New Roman" panose="02040503050406030204" pitchFamily="56" charset="0"/>
                                <a:ea typeface="宋体" panose="02040503050406030204" pitchFamily="56" charset="0"/>
                              </a:rPr>
                              <m:t>甲</m:t>
                            </m:r>
                          </m:sub>
                        </m:sSub>
                      </m:den>
                    </m:f>
                  </m:oMath>
                </a14:m>
                <a:r>
                  <a:rPr lang="zh-CN" altLang="zh-CN" sz="2800" b="1" i="0" u="none">
                    <a:solidFill>
                      <a:srgbClr val="FF0000"/>
                    </a:solidFill>
                    <a:effectLst/>
                    <a:latin typeface="Times New Roman" pitchFamily="28"/>
                    <a:ea typeface="宋体" pitchFamily="28"/>
                    <a:cs typeface="宋体" pitchFamily="28"/>
                  </a:rPr>
                  <a:t>＝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56" charset="0"/>
                          </a:rPr>
                        </m:ctrlPr>
                      </m:fPr>
                      <m:num>
                        <m:r>
                          <a:rPr lang="en-US" altLang="zh-CN" sz="2800" b="1" i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56" charset="0"/>
                            <a:ea typeface="Cambria Math" panose="02040503050406030204" pitchFamily="56" charset="0"/>
                          </a:rPr>
                          <m:t>𝟖</m:t>
                        </m:r>
                        <m:r>
                          <m:rPr>
                            <m:nor/>
                          </m:rPr>
                          <a:rPr lang="en-US" altLang="zh-CN" sz="2800" b="1" i="0">
                            <a:solidFill>
                              <a:srgbClr val="FF0000"/>
                            </a:solidFill>
                            <a:effectLst/>
                            <a:latin typeface="Times New Roman" panose="02040503050406030204" pitchFamily="56" charset="0"/>
                            <a:ea typeface="宋体" panose="02040503050406030204" pitchFamily="56" charset="0"/>
                          </a:rPr>
                          <m:t> </m:t>
                        </m:r>
                        <m:r>
                          <a:rPr lang="en-US" altLang="zh-CN" sz="2800" b="1" i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56" charset="0"/>
                            <a:ea typeface="Cambria Math" panose="02040503050406030204" pitchFamily="56" charset="0"/>
                          </a:rPr>
                          <m:t>𝐠</m:t>
                        </m:r>
                      </m:num>
                      <m:den>
                        <m:r>
                          <a:rPr lang="en-US" altLang="zh-CN" sz="2800" b="1" i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56" charset="0"/>
                            <a:ea typeface="Cambria Math" panose="02040503050406030204" pitchFamily="56" charset="0"/>
                          </a:rPr>
                          <m:t>𝟏</m:t>
                        </m:r>
                        <m:r>
                          <m:rPr>
                            <m:nor/>
                          </m:rPr>
                          <a:rPr lang="en-US" altLang="zh-CN" sz="2800" b="1" i="0">
                            <a:solidFill>
                              <a:srgbClr val="FF0000"/>
                            </a:solidFill>
                            <a:effectLst/>
                            <a:latin typeface="Times New Roman" panose="02040503050406030204" pitchFamily="56" charset="0"/>
                            <a:ea typeface="宋体" panose="02040503050406030204" pitchFamily="56" charset="0"/>
                          </a:rPr>
                          <m:t> </m:t>
                        </m:r>
                        <m:r>
                          <a:rPr lang="en-US" altLang="zh-CN" sz="2800" b="1" i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56" charset="0"/>
                            <a:ea typeface="Cambria Math" panose="02040503050406030204" pitchFamily="56" charset="0"/>
                          </a:rPr>
                          <m:t>𝐜</m:t>
                        </m:r>
                        <m:sSup>
                          <m:sSupPr>
                            <m:ctrlPr>
                              <a:rPr lang="en-US" altLang="zh-CN" sz="2800" b="1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56" charset="0"/>
                              </a:rPr>
                            </m:ctrlPr>
                          </m:sSupPr>
                          <m:e>
                            <m:r>
                              <a:rPr lang="en-US" altLang="zh-CN" sz="2800" b="1" i="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56" charset="0"/>
                                <a:ea typeface="Cambria Math" panose="02040503050406030204" pitchFamily="56" charset="0"/>
                              </a:rPr>
                              <m:t>𝐦</m:t>
                            </m:r>
                          </m:e>
                          <m:sup>
                            <m:r>
                              <a:rPr lang="en-US" altLang="zh-CN" sz="2800" b="1" i="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56" charset="0"/>
                                <a:ea typeface="Cambria Math" panose="02040503050406030204" pitchFamily="56" charset="0"/>
                              </a:rPr>
                              <m:t>𝟑</m:t>
                            </m:r>
                          </m:sup>
                        </m:sSup>
                      </m:den>
                    </m:f>
                  </m:oMath>
                </a14:m>
                <a:r>
                  <a:rPr lang="zh-CN" altLang="zh-CN" sz="2800" b="1" i="0" u="none">
                    <a:solidFill>
                      <a:srgbClr val="FF0000"/>
                    </a:solidFill>
                    <a:effectLst/>
                    <a:latin typeface="Times New Roman" pitchFamily="28"/>
                    <a:ea typeface="宋体" pitchFamily="28"/>
                    <a:cs typeface="宋体" pitchFamily="28"/>
                  </a:rPr>
                  <a:t>＝</a:t>
                </a:r>
                <a:r>
                  <a:rPr lang="en-US" altLang="zh-CN" sz="2800" b="1" i="0" u="none">
                    <a:solidFill>
                      <a:srgbClr val="FF0000"/>
                    </a:solidFill>
                    <a:effectLst/>
                    <a:latin typeface="Times New Roman" pitchFamily="28"/>
                    <a:ea typeface="Times New Roman" pitchFamily="28"/>
                    <a:cs typeface="宋体" pitchFamily="28"/>
                  </a:rPr>
                  <a:t>8 g/cm</a:t>
                </a:r>
                <a:r>
                  <a:rPr lang="en-US" altLang="zh-CN" sz="2800" b="1" i="0" u="none" baseline="30000">
                    <a:solidFill>
                      <a:srgbClr val="FF0000"/>
                    </a:solidFill>
                    <a:effectLst/>
                    <a:latin typeface="Times New Roman" pitchFamily="28"/>
                    <a:ea typeface="Times New Roman" pitchFamily="28"/>
                    <a:cs typeface="宋体" pitchFamily="28"/>
                  </a:rPr>
                  <a:t>3</a:t>
                </a:r>
                <a:r>
                  <a:rPr lang="zh-CN" altLang="zh-CN" sz="2800" b="1" i="0" u="none">
                    <a:solidFill>
                      <a:srgbClr val="FF0000"/>
                    </a:solidFill>
                    <a:effectLst/>
                    <a:latin typeface="Times New Roman" pitchFamily="28"/>
                    <a:ea typeface="宋体" pitchFamily="28"/>
                    <a:cs typeface="宋体" pitchFamily="28"/>
                  </a:rPr>
                  <a:t>；乙物质的体积是</a:t>
                </a:r>
                <a:r>
                  <a:rPr lang="en-US" altLang="zh-CN" sz="2800" b="1" i="0" u="none">
                    <a:solidFill>
                      <a:srgbClr val="FF0000"/>
                    </a:solidFill>
                    <a:effectLst/>
                    <a:latin typeface="Times New Roman" pitchFamily="28"/>
                    <a:ea typeface="Times New Roman" pitchFamily="28"/>
                    <a:cs typeface="宋体" pitchFamily="28"/>
                  </a:rPr>
                  <a:t>2 cm</a:t>
                </a:r>
                <a:r>
                  <a:rPr lang="en-US" altLang="zh-CN" sz="2800" b="1" i="0" u="none" baseline="30000">
                    <a:solidFill>
                      <a:srgbClr val="FF0000"/>
                    </a:solidFill>
                    <a:effectLst/>
                    <a:latin typeface="Times New Roman" pitchFamily="28"/>
                    <a:ea typeface="Times New Roman" pitchFamily="28"/>
                    <a:cs typeface="宋体" pitchFamily="28"/>
                  </a:rPr>
                  <a:t>3</a:t>
                </a:r>
                <a:r>
                  <a:rPr lang="zh-CN" altLang="zh-CN" sz="2800" b="1" i="0" u="none">
                    <a:solidFill>
                      <a:srgbClr val="FF0000"/>
                    </a:solidFill>
                    <a:effectLst/>
                    <a:latin typeface="Times New Roman" pitchFamily="28"/>
                    <a:ea typeface="宋体" pitchFamily="28"/>
                    <a:cs typeface="宋体" pitchFamily="28"/>
                  </a:rPr>
                  <a:t>时，其质量是</a:t>
                </a:r>
                <a:r>
                  <a:rPr lang="en-US" altLang="zh-CN" sz="2800" b="1" i="0" u="none">
                    <a:solidFill>
                      <a:srgbClr val="FF0000"/>
                    </a:solidFill>
                    <a:effectLst/>
                    <a:latin typeface="Times New Roman" pitchFamily="28"/>
                    <a:ea typeface="Times New Roman" pitchFamily="28"/>
                    <a:cs typeface="宋体" pitchFamily="28"/>
                  </a:rPr>
                  <a:t>2 g</a:t>
                </a:r>
                <a:r>
                  <a:rPr lang="zh-CN" altLang="zh-CN" sz="2800" b="1" i="0" u="none">
                    <a:solidFill>
                      <a:srgbClr val="FF0000"/>
                    </a:solidFill>
                    <a:effectLst/>
                    <a:latin typeface="Times New Roman" pitchFamily="28"/>
                    <a:ea typeface="宋体" pitchFamily="28"/>
                    <a:cs typeface="宋体" pitchFamily="28"/>
                  </a:rPr>
                  <a:t>，所以乙物质的密度</a:t>
                </a:r>
                <a:r>
                  <a:rPr lang="en-US" altLang="zh-CN" sz="2800" b="1" i="1" u="none">
                    <a:solidFill>
                      <a:srgbClr val="FF0000"/>
                    </a:solidFill>
                    <a:effectLst/>
                    <a:latin typeface="Times New Roman" pitchFamily="28"/>
                    <a:ea typeface="Times New Roman" pitchFamily="28"/>
                    <a:cs typeface="宋体" pitchFamily="28"/>
                  </a:rPr>
                  <a:t>ρ</a:t>
                </a:r>
                <a:r>
                  <a:rPr lang="zh-CN" altLang="zh-CN" sz="2800" b="1" i="0" u="none" baseline="-25000">
                    <a:solidFill>
                      <a:srgbClr val="FF0000"/>
                    </a:solidFill>
                    <a:effectLst/>
                    <a:latin typeface="Times New Roman" pitchFamily="28"/>
                    <a:ea typeface="宋体" pitchFamily="28"/>
                    <a:cs typeface="宋体" pitchFamily="28"/>
                  </a:rPr>
                  <a:t>乙</a:t>
                </a:r>
                <a:r>
                  <a:rPr lang="zh-CN" altLang="zh-CN" sz="2800" b="1" i="0" u="none">
                    <a:solidFill>
                      <a:srgbClr val="FF0000"/>
                    </a:solidFill>
                    <a:effectLst/>
                    <a:latin typeface="Times New Roman" pitchFamily="28"/>
                    <a:ea typeface="宋体" pitchFamily="28"/>
                    <a:cs typeface="宋体" pitchFamily="28"/>
                  </a:rPr>
                  <a:t>＝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56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sz="2800" b="1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56" charset="0"/>
                              </a:rPr>
                            </m:ctrlPr>
                          </m:sSubPr>
                          <m:e>
                            <m:r>
                              <a:rPr lang="en-US" altLang="zh-CN" sz="2800" b="1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56" charset="0"/>
                                <a:ea typeface="Cambria Math" panose="02040503050406030204" pitchFamily="56" charset="0"/>
                              </a:rPr>
                              <m:t>𝒎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zh-CN" altLang="zh-CN" sz="2800" b="1" i="0" baseline="-2000">
                                <a:solidFill>
                                  <a:srgbClr val="FF0000"/>
                                </a:solidFill>
                                <a:effectLst/>
                                <a:latin typeface="Times New Roman" panose="02040503050406030204" pitchFamily="56" charset="0"/>
                                <a:ea typeface="宋体" panose="02040503050406030204" pitchFamily="56" charset="0"/>
                              </a:rPr>
                              <m:t>乙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zh-CN" sz="2800" b="1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56" charset="0"/>
                              </a:rPr>
                            </m:ctrlPr>
                          </m:sSubPr>
                          <m:e>
                            <m:r>
                              <a:rPr lang="en-US" altLang="zh-CN" sz="2800" b="1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56" charset="0"/>
                                <a:ea typeface="Cambria Math" panose="02040503050406030204" pitchFamily="56" charset="0"/>
                              </a:rPr>
                              <m:t>𝑽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zh-CN" altLang="zh-CN" sz="2800" b="1" i="0" baseline="-2000">
                                <a:solidFill>
                                  <a:srgbClr val="FF0000"/>
                                </a:solidFill>
                                <a:effectLst/>
                                <a:latin typeface="Times New Roman" panose="02040503050406030204" pitchFamily="56" charset="0"/>
                                <a:ea typeface="宋体" panose="02040503050406030204" pitchFamily="56" charset="0"/>
                              </a:rPr>
                              <m:t>乙</m:t>
                            </m:r>
                          </m:sub>
                        </m:sSub>
                      </m:den>
                    </m:f>
                  </m:oMath>
                </a14:m>
                <a:r>
                  <a:rPr lang="zh-CN" altLang="zh-CN" sz="2800" b="1" i="0" u="none">
                    <a:solidFill>
                      <a:srgbClr val="FF0000"/>
                    </a:solidFill>
                    <a:effectLst/>
                    <a:latin typeface="Times New Roman" pitchFamily="28"/>
                    <a:ea typeface="宋体" pitchFamily="28"/>
                    <a:cs typeface="宋体" pitchFamily="28"/>
                  </a:rPr>
                  <a:t>＝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56" charset="0"/>
                          </a:rPr>
                        </m:ctrlPr>
                      </m:fPr>
                      <m:num>
                        <m:r>
                          <a:rPr lang="en-US" altLang="zh-CN" sz="2800" b="1" i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56" charset="0"/>
                            <a:ea typeface="Cambria Math" panose="02040503050406030204" pitchFamily="56" charset="0"/>
                          </a:rPr>
                          <m:t>𝟐</m:t>
                        </m:r>
                        <m:r>
                          <m:rPr>
                            <m:nor/>
                          </m:rPr>
                          <a:rPr lang="en-US" altLang="zh-CN" sz="2800" b="1" i="0">
                            <a:solidFill>
                              <a:srgbClr val="FF0000"/>
                            </a:solidFill>
                            <a:effectLst/>
                            <a:latin typeface="Times New Roman" panose="02040503050406030204" pitchFamily="56" charset="0"/>
                            <a:ea typeface="宋体" panose="02040503050406030204" pitchFamily="56" charset="0"/>
                          </a:rPr>
                          <m:t> </m:t>
                        </m:r>
                        <m:r>
                          <a:rPr lang="en-US" altLang="zh-CN" sz="2800" b="1" i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56" charset="0"/>
                            <a:ea typeface="Cambria Math" panose="02040503050406030204" pitchFamily="56" charset="0"/>
                          </a:rPr>
                          <m:t>𝐠</m:t>
                        </m:r>
                      </m:num>
                      <m:den>
                        <m:r>
                          <a:rPr lang="en-US" altLang="zh-CN" sz="2800" b="1" i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56" charset="0"/>
                            <a:ea typeface="Cambria Math" panose="02040503050406030204" pitchFamily="56" charset="0"/>
                          </a:rPr>
                          <m:t>𝟐</m:t>
                        </m:r>
                        <m:r>
                          <m:rPr>
                            <m:nor/>
                          </m:rPr>
                          <a:rPr lang="en-US" altLang="zh-CN" sz="2800" b="1" i="0">
                            <a:solidFill>
                              <a:srgbClr val="FF0000"/>
                            </a:solidFill>
                            <a:effectLst/>
                            <a:latin typeface="Times New Roman" panose="02040503050406030204" pitchFamily="56" charset="0"/>
                            <a:ea typeface="宋体" panose="02040503050406030204" pitchFamily="56" charset="0"/>
                          </a:rPr>
                          <m:t> </m:t>
                        </m:r>
                        <m:r>
                          <a:rPr lang="en-US" altLang="zh-CN" sz="2800" b="1" i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56" charset="0"/>
                            <a:ea typeface="Cambria Math" panose="02040503050406030204" pitchFamily="56" charset="0"/>
                          </a:rPr>
                          <m:t>𝐜</m:t>
                        </m:r>
                        <m:sSup>
                          <m:sSupPr>
                            <m:ctrlPr>
                              <a:rPr lang="en-US" altLang="zh-CN" sz="2800" b="1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56" charset="0"/>
                              </a:rPr>
                            </m:ctrlPr>
                          </m:sSupPr>
                          <m:e>
                            <m:r>
                              <a:rPr lang="en-US" altLang="zh-CN" sz="2800" b="1" i="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56" charset="0"/>
                                <a:ea typeface="Cambria Math" panose="02040503050406030204" pitchFamily="56" charset="0"/>
                              </a:rPr>
                              <m:t>𝐦</m:t>
                            </m:r>
                          </m:e>
                          <m:sup>
                            <m:r>
                              <a:rPr lang="en-US" altLang="zh-CN" sz="2800" b="1" i="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56" charset="0"/>
                                <a:ea typeface="Cambria Math" panose="02040503050406030204" pitchFamily="56" charset="0"/>
                              </a:rPr>
                              <m:t>𝟑</m:t>
                            </m:r>
                          </m:sup>
                        </m:sSup>
                      </m:den>
                    </m:f>
                  </m:oMath>
                </a14:m>
                <a:r>
                  <a:rPr lang="zh-CN" altLang="zh-CN" sz="2800" b="1" i="0" u="none">
                    <a:solidFill>
                      <a:srgbClr val="FF0000"/>
                    </a:solidFill>
                    <a:effectLst/>
                    <a:latin typeface="Times New Roman" pitchFamily="28"/>
                    <a:ea typeface="宋体" pitchFamily="28"/>
                    <a:cs typeface="宋体" pitchFamily="28"/>
                  </a:rPr>
                  <a:t>＝</a:t>
                </a:r>
                <a:r>
                  <a:rPr lang="en-US" altLang="zh-CN" sz="2800" b="1" i="0" u="none">
                    <a:solidFill>
                      <a:srgbClr val="FF0000"/>
                    </a:solidFill>
                    <a:effectLst/>
                    <a:latin typeface="Times New Roman" pitchFamily="28"/>
                    <a:ea typeface="Times New Roman" pitchFamily="28"/>
                    <a:cs typeface="宋体" pitchFamily="28"/>
                  </a:rPr>
                  <a:t>1 g/cm</a:t>
                </a:r>
                <a:r>
                  <a:rPr lang="en-US" altLang="zh-CN" sz="2800" b="1" i="0" u="none" baseline="30000">
                    <a:solidFill>
                      <a:srgbClr val="FF0000"/>
                    </a:solidFill>
                    <a:effectLst/>
                    <a:latin typeface="Times New Roman" pitchFamily="28"/>
                    <a:ea typeface="Times New Roman" pitchFamily="28"/>
                    <a:cs typeface="宋体" pitchFamily="28"/>
                  </a:rPr>
                  <a:t>3</a:t>
                </a:r>
                <a:r>
                  <a:rPr lang="zh-CN" altLang="zh-CN" sz="2800" b="1" i="0" u="none">
                    <a:solidFill>
                      <a:srgbClr val="FF0000"/>
                    </a:solidFill>
                    <a:effectLst/>
                    <a:latin typeface="Times New Roman" pitchFamily="28"/>
                    <a:ea typeface="宋体" pitchFamily="28"/>
                    <a:cs typeface="宋体" pitchFamily="28"/>
                  </a:rPr>
                  <a:t>，因此甲的密度比乙的密度大，</a:t>
                </a:r>
                <a:r>
                  <a:rPr lang="en-US" altLang="zh-CN" sz="2800" b="1" i="0" u="none">
                    <a:solidFill>
                      <a:srgbClr val="FF0000"/>
                    </a:solidFill>
                    <a:effectLst/>
                    <a:latin typeface="Times New Roman" pitchFamily="28"/>
                    <a:ea typeface="Times New Roman" pitchFamily="28"/>
                    <a:cs typeface="宋体" pitchFamily="28"/>
                  </a:rPr>
                  <a:t>A</a:t>
                </a:r>
                <a:r>
                  <a:rPr lang="zh-CN" altLang="zh-CN" sz="2800" b="1" i="0" u="none">
                    <a:solidFill>
                      <a:srgbClr val="FF0000"/>
                    </a:solidFill>
                    <a:effectLst/>
                    <a:latin typeface="Times New Roman" pitchFamily="28"/>
                    <a:ea typeface="宋体" pitchFamily="28"/>
                    <a:cs typeface="宋体" pitchFamily="28"/>
                  </a:rPr>
                  <a:t>正确；体积为</a:t>
                </a:r>
                <a:r>
                  <a:rPr lang="en-US" altLang="zh-CN" sz="2800" b="1" i="0" u="none">
                    <a:solidFill>
                      <a:srgbClr val="FF0000"/>
                    </a:solidFill>
                    <a:effectLst/>
                    <a:latin typeface="Times New Roman" pitchFamily="28"/>
                    <a:ea typeface="Times New Roman" pitchFamily="28"/>
                    <a:cs typeface="宋体" pitchFamily="28"/>
                  </a:rPr>
                  <a:t>2.5 cm</a:t>
                </a:r>
                <a:r>
                  <a:rPr lang="en-US" altLang="zh-CN" sz="2800" b="1" i="0" u="none" baseline="30000">
                    <a:solidFill>
                      <a:srgbClr val="FF0000"/>
                    </a:solidFill>
                    <a:effectLst/>
                    <a:latin typeface="Times New Roman" pitchFamily="28"/>
                    <a:ea typeface="Times New Roman" pitchFamily="28"/>
                    <a:cs typeface="宋体" pitchFamily="28"/>
                  </a:rPr>
                  <a:t>3</a:t>
                </a:r>
                <a:r>
                  <a:rPr lang="zh-CN" altLang="zh-CN" sz="2800" b="1" i="0" u="none">
                    <a:solidFill>
                      <a:srgbClr val="FF0000"/>
                    </a:solidFill>
                    <a:effectLst/>
                    <a:latin typeface="Times New Roman" pitchFamily="28"/>
                    <a:ea typeface="宋体" pitchFamily="28"/>
                    <a:cs typeface="宋体" pitchFamily="28"/>
                  </a:rPr>
                  <a:t>时，乙物质的质量</a:t>
                </a:r>
                <a:r>
                  <a:rPr lang="en-US" altLang="zh-CN" sz="2800" b="1" i="1" u="none">
                    <a:solidFill>
                      <a:srgbClr val="FF0000"/>
                    </a:solidFill>
                    <a:effectLst/>
                    <a:latin typeface="Times New Roman" pitchFamily="28"/>
                    <a:ea typeface="Times New Roman" pitchFamily="28"/>
                    <a:cs typeface="宋体" pitchFamily="28"/>
                  </a:rPr>
                  <a:t>m</a:t>
                </a:r>
                <a:r>
                  <a:rPr lang="en-US" altLang="zh-CN" sz="2800" b="1" i="0" u="none" baseline="-25000">
                    <a:solidFill>
                      <a:srgbClr val="FF0000"/>
                    </a:solidFill>
                    <a:effectLst/>
                    <a:latin typeface="Times New Roman" pitchFamily="28"/>
                    <a:ea typeface="Times New Roman" pitchFamily="28"/>
                    <a:cs typeface="宋体" pitchFamily="28"/>
                  </a:rPr>
                  <a:t>2</a:t>
                </a:r>
                <a:r>
                  <a:rPr lang="zh-CN" altLang="zh-CN" sz="2800" b="1" i="0" u="none">
                    <a:solidFill>
                      <a:srgbClr val="FF0000"/>
                    </a:solidFill>
                    <a:effectLst/>
                    <a:latin typeface="Times New Roman" pitchFamily="28"/>
                    <a:ea typeface="宋体" pitchFamily="28"/>
                    <a:cs typeface="宋体" pitchFamily="28"/>
                  </a:rPr>
                  <a:t>＝</a:t>
                </a:r>
                <a:r>
                  <a:rPr lang="en-US" altLang="zh-CN" sz="2800" b="1" i="0" u="none">
                    <a:solidFill>
                      <a:srgbClr val="FF0000"/>
                    </a:solidFill>
                    <a:effectLst/>
                    <a:latin typeface="Times New Roman" pitchFamily="28"/>
                    <a:ea typeface="Times New Roman" pitchFamily="28"/>
                    <a:cs typeface="宋体" pitchFamily="28"/>
                  </a:rPr>
                  <a:t>2.5 cm</a:t>
                </a:r>
                <a:r>
                  <a:rPr lang="en-US" altLang="zh-CN" sz="2800" b="1" i="0" u="none" baseline="30000">
                    <a:solidFill>
                      <a:srgbClr val="FF0000"/>
                    </a:solidFill>
                    <a:effectLst/>
                    <a:latin typeface="Times New Roman" pitchFamily="28"/>
                    <a:ea typeface="Times New Roman" pitchFamily="28"/>
                    <a:cs typeface="宋体" pitchFamily="28"/>
                  </a:rPr>
                  <a:t>3</a:t>
                </a:r>
                <a:r>
                  <a:rPr lang="en-US" altLang="zh-CN" sz="2800" b="1" i="0" u="none">
                    <a:solidFill>
                      <a:srgbClr val="FF0000"/>
                    </a:solidFill>
                    <a:effectLst/>
                    <a:latin typeface="宋体" pitchFamily="28"/>
                    <a:ea typeface="宋体" pitchFamily="28"/>
                    <a:cs typeface="宋体" pitchFamily="28"/>
                  </a:rPr>
                  <a:t>×</a:t>
                </a:r>
                <a:r>
                  <a:rPr lang="en-US" altLang="zh-CN" sz="2800" b="1" i="0" u="none">
                    <a:solidFill>
                      <a:srgbClr val="FF0000"/>
                    </a:solidFill>
                    <a:effectLst/>
                    <a:latin typeface="Times New Roman" pitchFamily="28"/>
                    <a:ea typeface="Times New Roman" pitchFamily="28"/>
                    <a:cs typeface="宋体" pitchFamily="28"/>
                  </a:rPr>
                  <a:t>1 g/cm</a:t>
                </a:r>
                <a:r>
                  <a:rPr lang="en-US" altLang="zh-CN" sz="2800" b="1" i="0" u="none" baseline="30000">
                    <a:solidFill>
                      <a:srgbClr val="FF0000"/>
                    </a:solidFill>
                    <a:effectLst/>
                    <a:latin typeface="Times New Roman" pitchFamily="28"/>
                    <a:ea typeface="Times New Roman" pitchFamily="28"/>
                    <a:cs typeface="宋体" pitchFamily="28"/>
                  </a:rPr>
                  <a:t>3</a:t>
                </a:r>
                <a:r>
                  <a:rPr lang="zh-CN" altLang="zh-CN" sz="2800" b="1" i="0" u="none">
                    <a:solidFill>
                      <a:srgbClr val="FF0000"/>
                    </a:solidFill>
                    <a:effectLst/>
                    <a:latin typeface="Times New Roman" pitchFamily="28"/>
                    <a:ea typeface="宋体" pitchFamily="28"/>
                    <a:cs typeface="宋体" pitchFamily="28"/>
                  </a:rPr>
                  <a:t>＝</a:t>
                </a:r>
                <a:r>
                  <a:rPr lang="en-US" altLang="zh-CN" sz="2800" b="1" i="0" u="none">
                    <a:solidFill>
                      <a:srgbClr val="FF0000"/>
                    </a:solidFill>
                    <a:effectLst/>
                    <a:latin typeface="Times New Roman" pitchFamily="28"/>
                    <a:ea typeface="Times New Roman" pitchFamily="28"/>
                    <a:cs typeface="宋体" pitchFamily="28"/>
                  </a:rPr>
                  <a:t>2.5 g</a:t>
                </a:r>
                <a:r>
                  <a:rPr lang="zh-CN" altLang="zh-CN" sz="2800" b="1" i="0" u="none">
                    <a:solidFill>
                      <a:srgbClr val="FF0000"/>
                    </a:solidFill>
                    <a:effectLst/>
                    <a:latin typeface="Times New Roman" pitchFamily="28"/>
                    <a:ea typeface="宋体" pitchFamily="28"/>
                    <a:cs typeface="宋体" pitchFamily="28"/>
                  </a:rPr>
                  <a:t>，</a:t>
                </a:r>
                <a:r>
                  <a:rPr lang="en-US" altLang="zh-CN" sz="2800" b="1" i="0" u="none">
                    <a:solidFill>
                      <a:srgbClr val="FF0000"/>
                    </a:solidFill>
                    <a:effectLst/>
                    <a:latin typeface="Times New Roman" pitchFamily="28"/>
                    <a:ea typeface="Times New Roman" pitchFamily="28"/>
                    <a:cs typeface="宋体" pitchFamily="28"/>
                  </a:rPr>
                  <a:t>B</a:t>
                </a:r>
                <a:r>
                  <a:rPr lang="zh-CN" altLang="zh-CN" sz="2800" b="1" i="0" u="none">
                    <a:solidFill>
                      <a:srgbClr val="FF0000"/>
                    </a:solidFill>
                    <a:effectLst/>
                    <a:latin typeface="Times New Roman" pitchFamily="28"/>
                    <a:ea typeface="宋体" pitchFamily="28"/>
                    <a:cs typeface="宋体" pitchFamily="28"/>
                  </a:rPr>
                  <a:t>错误；体积为</a:t>
                </a:r>
                <a:r>
                  <a:rPr lang="en-US" altLang="zh-CN" sz="2800" b="1" i="0" u="none">
                    <a:solidFill>
                      <a:srgbClr val="FF0000"/>
                    </a:solidFill>
                    <a:effectLst/>
                    <a:latin typeface="Times New Roman" pitchFamily="28"/>
                    <a:ea typeface="Times New Roman" pitchFamily="28"/>
                    <a:cs typeface="宋体" pitchFamily="28"/>
                  </a:rPr>
                  <a:t>1 cm</a:t>
                </a:r>
                <a:r>
                  <a:rPr lang="en-US" altLang="zh-CN" sz="2800" b="1" i="0" u="none" baseline="30000">
                    <a:solidFill>
                      <a:srgbClr val="FF0000"/>
                    </a:solidFill>
                    <a:effectLst/>
                    <a:latin typeface="Times New Roman" pitchFamily="28"/>
                    <a:ea typeface="Times New Roman" pitchFamily="28"/>
                    <a:cs typeface="宋体" pitchFamily="28"/>
                  </a:rPr>
                  <a:t>3</a:t>
                </a:r>
                <a:r>
                  <a:rPr lang="zh-CN" altLang="zh-CN" sz="2800" b="1" i="0" u="none">
                    <a:solidFill>
                      <a:srgbClr val="FF0000"/>
                    </a:solidFill>
                    <a:effectLst/>
                    <a:latin typeface="Times New Roman" pitchFamily="28"/>
                    <a:ea typeface="宋体" pitchFamily="28"/>
                    <a:cs typeface="宋体" pitchFamily="28"/>
                  </a:rPr>
                  <a:t>时，乙物质的质量</a:t>
                </a:r>
                <a:r>
                  <a:rPr lang="en-US" altLang="zh-CN" sz="2800" b="1" i="1" u="none">
                    <a:solidFill>
                      <a:srgbClr val="FF0000"/>
                    </a:solidFill>
                    <a:effectLst/>
                    <a:latin typeface="Times New Roman" pitchFamily="28"/>
                    <a:ea typeface="Times New Roman" pitchFamily="28"/>
                    <a:cs typeface="宋体" pitchFamily="28"/>
                  </a:rPr>
                  <a:t>m</a:t>
                </a:r>
                <a:r>
                  <a:rPr lang="en-US" altLang="zh-CN" sz="2800" b="1" i="0" u="none" baseline="-25000">
                    <a:solidFill>
                      <a:srgbClr val="FF0000"/>
                    </a:solidFill>
                    <a:effectLst/>
                    <a:latin typeface="Times New Roman" pitchFamily="28"/>
                    <a:ea typeface="Times New Roman" pitchFamily="28"/>
                    <a:cs typeface="宋体" pitchFamily="28"/>
                  </a:rPr>
                  <a:t>2</a:t>
                </a:r>
                <a:r>
                  <a:rPr lang="zh-CN" altLang="zh-CN" sz="2800" b="1" i="0" u="none">
                    <a:solidFill>
                      <a:srgbClr val="FF0000"/>
                    </a:solidFill>
                    <a:effectLst/>
                    <a:latin typeface="Times New Roman" pitchFamily="28"/>
                    <a:ea typeface="宋体" pitchFamily="28"/>
                    <a:cs typeface="宋体" pitchFamily="28"/>
                  </a:rPr>
                  <a:t>＝</a:t>
                </a:r>
                <a:r>
                  <a:rPr lang="en-US" altLang="zh-CN" sz="2800" b="1" i="0" u="none">
                    <a:solidFill>
                      <a:srgbClr val="FF0000"/>
                    </a:solidFill>
                    <a:effectLst/>
                    <a:latin typeface="Times New Roman" pitchFamily="28"/>
                    <a:ea typeface="Times New Roman" pitchFamily="28"/>
                    <a:cs typeface="宋体" pitchFamily="28"/>
                  </a:rPr>
                  <a:t>1 g/cm</a:t>
                </a:r>
                <a:r>
                  <a:rPr lang="en-US" altLang="zh-CN" sz="2800" b="1" i="0" u="none" baseline="30000">
                    <a:solidFill>
                      <a:srgbClr val="FF0000"/>
                    </a:solidFill>
                    <a:effectLst/>
                    <a:latin typeface="Times New Roman" pitchFamily="28"/>
                    <a:ea typeface="Times New Roman" pitchFamily="28"/>
                    <a:cs typeface="宋体" pitchFamily="28"/>
                  </a:rPr>
                  <a:t>3</a:t>
                </a:r>
                <a:r>
                  <a:rPr lang="en-US" altLang="zh-CN" sz="2800" b="1" i="0" u="none">
                    <a:solidFill>
                      <a:srgbClr val="FF0000"/>
                    </a:solidFill>
                    <a:effectLst/>
                    <a:latin typeface="宋体" pitchFamily="28"/>
                    <a:ea typeface="宋体" pitchFamily="28"/>
                    <a:cs typeface="宋体" pitchFamily="28"/>
                  </a:rPr>
                  <a:t>×</a:t>
                </a:r>
                <a:r>
                  <a:rPr lang="en-US" altLang="zh-CN" sz="2800" b="1" i="0" u="none">
                    <a:solidFill>
                      <a:srgbClr val="FF0000"/>
                    </a:solidFill>
                    <a:effectLst/>
                    <a:latin typeface="Times New Roman" pitchFamily="28"/>
                    <a:ea typeface="Times New Roman" pitchFamily="28"/>
                    <a:cs typeface="宋体" pitchFamily="28"/>
                  </a:rPr>
                  <a:t>1 cm</a:t>
                </a:r>
                <a:r>
                  <a:rPr lang="en-US" altLang="zh-CN" sz="2800" b="1" i="0" u="none" baseline="30000">
                    <a:solidFill>
                      <a:srgbClr val="FF0000"/>
                    </a:solidFill>
                    <a:effectLst/>
                    <a:latin typeface="Times New Roman" pitchFamily="28"/>
                    <a:ea typeface="Times New Roman" pitchFamily="28"/>
                    <a:cs typeface="宋体" pitchFamily="28"/>
                  </a:rPr>
                  <a:t>3</a:t>
                </a:r>
                <a:r>
                  <a:rPr lang="zh-CN" altLang="zh-CN" sz="2800" b="1" i="0" u="none">
                    <a:solidFill>
                      <a:srgbClr val="FF0000"/>
                    </a:solidFill>
                    <a:effectLst/>
                    <a:latin typeface="Times New Roman" pitchFamily="28"/>
                    <a:ea typeface="宋体" pitchFamily="28"/>
                    <a:cs typeface="宋体" pitchFamily="28"/>
                  </a:rPr>
                  <a:t>＝</a:t>
                </a:r>
                <a:r>
                  <a:rPr lang="en-US" altLang="zh-CN" sz="2800" b="1" i="0" u="none">
                    <a:solidFill>
                      <a:srgbClr val="FF0000"/>
                    </a:solidFill>
                    <a:effectLst/>
                    <a:latin typeface="Times New Roman" pitchFamily="28"/>
                    <a:ea typeface="Times New Roman" pitchFamily="28"/>
                    <a:cs typeface="宋体" pitchFamily="28"/>
                  </a:rPr>
                  <a:t>1 g</a:t>
                </a:r>
                <a:r>
                  <a:rPr lang="zh-CN" altLang="zh-CN" sz="2800" b="1" i="0" u="none">
                    <a:solidFill>
                      <a:srgbClr val="FF0000"/>
                    </a:solidFill>
                    <a:effectLst/>
                    <a:latin typeface="Times New Roman" pitchFamily="28"/>
                    <a:ea typeface="宋体" pitchFamily="28"/>
                    <a:cs typeface="宋体" pitchFamily="28"/>
                  </a:rPr>
                  <a:t>，即甲、乙体积相同时，甲的质量大，</a:t>
                </a:r>
                <a:r>
                  <a:rPr lang="en-US" altLang="zh-CN" sz="2800" b="1" i="0" u="none">
                    <a:solidFill>
                      <a:srgbClr val="FF0000"/>
                    </a:solidFill>
                    <a:effectLst/>
                    <a:latin typeface="Times New Roman" pitchFamily="28"/>
                    <a:ea typeface="Times New Roman" pitchFamily="28"/>
                    <a:cs typeface="宋体" pitchFamily="28"/>
                  </a:rPr>
                  <a:t>C</a:t>
                </a:r>
                <a:r>
                  <a:rPr lang="zh-CN" altLang="zh-CN" sz="2800" b="1" i="0" u="none">
                    <a:solidFill>
                      <a:srgbClr val="FF0000"/>
                    </a:solidFill>
                    <a:effectLst/>
                    <a:latin typeface="Times New Roman" pitchFamily="28"/>
                    <a:ea typeface="宋体" pitchFamily="28"/>
                    <a:cs typeface="宋体" pitchFamily="28"/>
                  </a:rPr>
                  <a:t>错误；由</a:t>
                </a:r>
                <a:r>
                  <a:rPr lang="en-US" altLang="zh-CN" sz="2800" b="1" i="1" u="none">
                    <a:solidFill>
                      <a:srgbClr val="FF0000"/>
                    </a:solidFill>
                    <a:effectLst/>
                    <a:latin typeface="Times New Roman" pitchFamily="28"/>
                    <a:ea typeface="Times New Roman" pitchFamily="28"/>
                    <a:cs typeface="宋体" pitchFamily="28"/>
                  </a:rPr>
                  <a:t>ρ</a:t>
                </a:r>
                <a:r>
                  <a:rPr lang="zh-CN" altLang="zh-CN" sz="2800" b="1" i="0" u="none">
                    <a:solidFill>
                      <a:srgbClr val="FF0000"/>
                    </a:solidFill>
                    <a:effectLst/>
                    <a:latin typeface="Times New Roman" pitchFamily="28"/>
                    <a:ea typeface="宋体" pitchFamily="28"/>
                    <a:cs typeface="宋体" pitchFamily="28"/>
                  </a:rPr>
                  <a:t>＝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56" charset="0"/>
                          </a:rPr>
                        </m:ctrlPr>
                      </m:fPr>
                      <m:num>
                        <m:r>
                          <a:rPr lang="en-US" altLang="zh-CN" sz="28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56" charset="0"/>
                            <a:ea typeface="Cambria Math" panose="02040503050406030204" pitchFamily="56" charset="0"/>
                          </a:rPr>
                          <m:t>𝒎</m:t>
                        </m:r>
                      </m:num>
                      <m:den>
                        <m:r>
                          <a:rPr lang="en-US" altLang="zh-CN" sz="28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56" charset="0"/>
                            <a:ea typeface="Cambria Math" panose="02040503050406030204" pitchFamily="56" charset="0"/>
                          </a:rPr>
                          <m:t>𝑽</m:t>
                        </m:r>
                      </m:den>
                    </m:f>
                  </m:oMath>
                </a14:m>
                <a:r>
                  <a:rPr lang="zh-CN" altLang="zh-CN" sz="2800" b="1" i="0" u="none">
                    <a:solidFill>
                      <a:srgbClr val="FF0000"/>
                    </a:solidFill>
                    <a:effectLst/>
                    <a:latin typeface="Times New Roman" pitchFamily="28"/>
                    <a:ea typeface="宋体" pitchFamily="28"/>
                    <a:cs typeface="宋体" pitchFamily="28"/>
                  </a:rPr>
                  <a:t>可知，质量相同时，甲、乙的体积之比等于乙、甲的密度之比，为</a:t>
                </a:r>
                <a:r>
                  <a:rPr lang="en-US" altLang="zh-CN" sz="2800" b="1" i="0" u="none">
                    <a:solidFill>
                      <a:srgbClr val="FF0000"/>
                    </a:solidFill>
                    <a:effectLst/>
                    <a:latin typeface="Times New Roman" pitchFamily="28"/>
                    <a:ea typeface="Times New Roman" pitchFamily="28"/>
                    <a:cs typeface="宋体" pitchFamily="28"/>
                  </a:rPr>
                  <a:t>1</a:t>
                </a:r>
                <a:r>
                  <a:rPr lang="en-US" altLang="zh-CN" sz="2800" b="1" i="0" u="none">
                    <a:solidFill>
                      <a:srgbClr val="FF0000"/>
                    </a:solidFill>
                    <a:effectLst/>
                    <a:latin typeface="宋体" pitchFamily="28"/>
                    <a:ea typeface="宋体" pitchFamily="28"/>
                    <a:cs typeface="宋体" pitchFamily="28"/>
                  </a:rPr>
                  <a:t>∶</a:t>
                </a:r>
                <a:r>
                  <a:rPr lang="en-US" altLang="zh-CN" sz="2800" b="1" i="0" u="none">
                    <a:solidFill>
                      <a:srgbClr val="FF0000"/>
                    </a:solidFill>
                    <a:effectLst/>
                    <a:latin typeface="Times New Roman" pitchFamily="28"/>
                    <a:ea typeface="Times New Roman" pitchFamily="28"/>
                    <a:cs typeface="宋体" pitchFamily="28"/>
                  </a:rPr>
                  <a:t>8</a:t>
                </a:r>
                <a:r>
                  <a:rPr lang="zh-CN" altLang="zh-CN" sz="2800" b="1" i="0" u="none">
                    <a:solidFill>
                      <a:srgbClr val="FF0000"/>
                    </a:solidFill>
                    <a:effectLst/>
                    <a:latin typeface="Times New Roman" pitchFamily="28"/>
                    <a:ea typeface="宋体" pitchFamily="28"/>
                    <a:cs typeface="宋体" pitchFamily="28"/>
                  </a:rPr>
                  <a:t>，即乙的体积是甲的体积的</a:t>
                </a:r>
                <a:r>
                  <a:rPr lang="en-US" altLang="zh-CN" sz="2800" b="1" i="0" u="none">
                    <a:solidFill>
                      <a:srgbClr val="FF0000"/>
                    </a:solidFill>
                    <a:effectLst/>
                    <a:latin typeface="Times New Roman" pitchFamily="28"/>
                    <a:ea typeface="Times New Roman" pitchFamily="28"/>
                    <a:cs typeface="宋体" pitchFamily="28"/>
                  </a:rPr>
                  <a:t>8</a:t>
                </a:r>
                <a:r>
                  <a:rPr lang="zh-CN" altLang="zh-CN" sz="2800" b="1" i="0" u="none">
                    <a:solidFill>
                      <a:srgbClr val="FF0000"/>
                    </a:solidFill>
                    <a:effectLst/>
                    <a:latin typeface="Times New Roman" pitchFamily="28"/>
                    <a:ea typeface="宋体" pitchFamily="28"/>
                    <a:cs typeface="宋体" pitchFamily="28"/>
                  </a:rPr>
                  <a:t>倍，</a:t>
                </a:r>
                <a:r>
                  <a:rPr lang="en-US" altLang="zh-CN" sz="2800" b="1" i="0" u="none">
                    <a:solidFill>
                      <a:srgbClr val="FF0000"/>
                    </a:solidFill>
                    <a:effectLst/>
                    <a:latin typeface="Times New Roman" pitchFamily="28"/>
                    <a:ea typeface="Times New Roman" pitchFamily="28"/>
                    <a:cs typeface="宋体" pitchFamily="28"/>
                  </a:rPr>
                  <a:t>D</a:t>
                </a:r>
                <a:r>
                  <a:rPr lang="zh-CN" altLang="zh-CN" sz="2800" b="1" i="0" u="none">
                    <a:solidFill>
                      <a:srgbClr val="FF0000"/>
                    </a:solidFill>
                    <a:effectLst/>
                    <a:latin typeface="Times New Roman" pitchFamily="28"/>
                    <a:ea typeface="宋体" pitchFamily="28"/>
                    <a:cs typeface="宋体" pitchFamily="28"/>
                  </a:rPr>
                  <a:t>正确。故选</a:t>
                </a:r>
                <a:r>
                  <a:rPr lang="en-US" altLang="zh-CN" sz="2800" b="1" i="0" u="none">
                    <a:solidFill>
                      <a:srgbClr val="FF0000"/>
                    </a:solidFill>
                    <a:effectLst/>
                    <a:latin typeface="Times New Roman" pitchFamily="28"/>
                    <a:ea typeface="Times New Roman" pitchFamily="28"/>
                    <a:cs typeface="宋体" pitchFamily="28"/>
                  </a:rPr>
                  <a:t>AD</a:t>
                </a:r>
                <a:r>
                  <a:rPr lang="zh-CN" altLang="zh-CN" sz="2800" b="1" i="0" u="none">
                    <a:solidFill>
                      <a:srgbClr val="FF0000"/>
                    </a:solidFill>
                    <a:effectLst/>
                    <a:latin typeface="Times New Roman" pitchFamily="28"/>
                    <a:ea typeface="宋体" pitchFamily="28"/>
                    <a:cs typeface="宋体" pitchFamily="28"/>
                  </a:rPr>
                  <a:t>。</a:t>
                </a:r>
              </a:p>
            </p:txBody>
          </p:sp>
        </mc:Choice>
        <mc:Fallback xmlns="">
          <p:sp>
            <p:nvSpPr>
              <p:cNvPr id="10369" name="yt_shape_10369" descr="{&quot;rangeId&quot;:23,&quot;color&quot;:&quot;R&quot;,&quot;mathAnswerShape&quot;:1}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143" y="782538"/>
                <a:ext cx="10896000" cy="5292924"/>
              </a:xfrm>
              <a:prstGeom prst="rect">
                <a:avLst/>
              </a:prstGeom>
              <a:blipFill>
                <a:blip r:embed="rId2"/>
                <a:stretch>
                  <a:fillRect l="-1957" t="-1151" r="-1174" b="-310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69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1" name="yt_shape_10371"/>
          <p:cNvSpPr txBox="1"/>
          <p:nvPr/>
        </p:nvSpPr>
        <p:spPr>
          <a:xfrm>
            <a:off x="648143" y="2054745"/>
            <a:ext cx="10896000" cy="2748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l" eaLnBrk="1" latinLnBrk="0" hangingPunct="0">
              <a:lnSpc>
                <a:spcPct val="129999"/>
              </a:lnSpc>
            </a:pP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黑体" pitchFamily="28"/>
                <a:cs typeface="宋体" pitchFamily="28"/>
              </a:rPr>
              <a:t>三、实验探究题</a:t>
            </a:r>
          </a:p>
          <a:p>
            <a:pPr algn="l" eaLnBrk="1" latinLnBrk="0" hangingPunct="0">
              <a:lnSpc>
                <a:spcPct val="129999"/>
              </a:lnSpc>
            </a:pP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10.[2023</a:t>
            </a:r>
            <a:r>
              <a:rPr lang="zh-CN" altLang="en-US" sz="2800" b="0" i="0" u="none">
                <a:solidFill>
                  <a:srgbClr val="000000"/>
                </a:solidFill>
                <a:effectLst/>
                <a:latin typeface="白正" pitchFamily="28"/>
                <a:ea typeface="仿宋" pitchFamily="28"/>
                <a:cs typeface="宋体" pitchFamily="28"/>
              </a:rPr>
              <a:t>九县七区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仿宋" pitchFamily="28"/>
                <a:cs typeface="宋体" pitchFamily="28"/>
              </a:rPr>
              <a:t>中考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]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家乡的土豆丰收了，小红想利用所学知识测量土豆的密度。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 </a:t>
            </a:r>
          </a:p>
          <a:p>
            <a:pPr algn="l" eaLnBrk="1" latinLnBrk="0" hangingPunct="0">
              <a:lnSpc>
                <a:spcPct val="129999"/>
              </a:lnSpc>
            </a:pP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（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1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）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把天平放到水平台上，将游码移至标尺左端的</a:t>
            </a:r>
            <a:r>
              <a:rPr lang="zh-CN" altLang="zh-CN" sz="100" b="0" i="0" spc="-100">
                <a:solidFill>
                  <a:srgbClr val="FF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 </a:t>
            </a:r>
            <a:r>
              <a:rPr lang="zh-CN" altLang="zh-CN" sz="2800" b="0" i="0" u="sng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白正" pitchFamily="28"/>
                <a:ea typeface="宋体" pitchFamily="28"/>
                <a:cs typeface="宋体" pitchFamily="28"/>
              </a:rPr>
              <a:t>　</a:t>
            </a:r>
            <a:r>
              <a:rPr lang="zh-CN" altLang="zh-CN" sz="2800" b="1" i="0" u="sng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白正" pitchFamily="28"/>
                <a:ea typeface="宋体" pitchFamily="28"/>
                <a:cs typeface="宋体" pitchFamily="28"/>
              </a:rPr>
              <a:t>零刻度线</a:t>
            </a:r>
            <a:r>
              <a:rPr lang="zh-CN" altLang="zh-CN" sz="2800" b="0" i="0" u="sng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白正" pitchFamily="28"/>
                <a:ea typeface="宋体" pitchFamily="28"/>
                <a:cs typeface="宋体" pitchFamily="28"/>
              </a:rPr>
              <a:t>　</a:t>
            </a:r>
            <a:r>
              <a:rPr lang="zh-CN" altLang="zh-CN" sz="100" b="0" i="0" spc="-100">
                <a:noFill/>
                <a:effectLst/>
                <a:latin typeface="白正" pitchFamily="28"/>
                <a:ea typeface="宋体" pitchFamily="28"/>
                <a:cs typeface="宋体" pitchFamily="28"/>
              </a:rPr>
              <a:t>⁠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处，调节</a:t>
            </a:r>
            <a:r>
              <a:rPr lang="zh-CN" altLang="zh-CN" sz="100" b="0" i="0" spc="-100">
                <a:solidFill>
                  <a:srgbClr val="FF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 </a:t>
            </a:r>
            <a:r>
              <a:rPr lang="zh-CN" altLang="zh-CN" sz="2800" b="0" i="0" u="sng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白正" pitchFamily="28"/>
                <a:ea typeface="宋体" pitchFamily="28"/>
                <a:cs typeface="宋体" pitchFamily="28"/>
              </a:rPr>
              <a:t>　</a:t>
            </a:r>
            <a:r>
              <a:rPr lang="zh-CN" altLang="zh-CN" sz="2800" b="1" i="0" u="sng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白正" pitchFamily="28"/>
                <a:ea typeface="宋体" pitchFamily="28"/>
                <a:cs typeface="宋体" pitchFamily="28"/>
              </a:rPr>
              <a:t>平衡螺母</a:t>
            </a:r>
            <a:r>
              <a:rPr lang="zh-CN" altLang="zh-CN" sz="2800" b="0" i="0" u="sng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白正" pitchFamily="28"/>
                <a:ea typeface="宋体" pitchFamily="28"/>
                <a:cs typeface="宋体" pitchFamily="28"/>
              </a:rPr>
              <a:t>　</a:t>
            </a:r>
            <a:r>
              <a:rPr lang="zh-CN" altLang="zh-CN" sz="100" b="0" i="0" spc="-100">
                <a:noFill/>
                <a:effectLst/>
                <a:latin typeface="白正" pitchFamily="28"/>
                <a:ea typeface="宋体" pitchFamily="28"/>
                <a:cs typeface="宋体" pitchFamily="28"/>
              </a:rPr>
              <a:t>⁠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使横梁平衡。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1F679C3C-2D11-95EE-27F9-BEDC29B39701}"/>
              </a:ext>
            </a:extLst>
          </p:cNvPr>
          <p:cNvSpPr txBox="1"/>
          <p:nvPr/>
        </p:nvSpPr>
        <p:spPr>
          <a:xfrm>
            <a:off x="8914732" y="3672147"/>
            <a:ext cx="1608837" cy="648348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29999"/>
              </a:lnSpc>
            </a:pPr>
            <a:r>
              <a:rPr kumimoji="0" lang="zh-CN" altLang="zh-CN" sz="2800" b="1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白正" pitchFamily="28"/>
                <a:ea typeface="宋体" pitchFamily="28"/>
                <a:cs typeface="宋体" pitchFamily="28"/>
              </a:rPr>
              <a:t>零刻度线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0170FB04-00FA-0A44-FB57-6DD3D4170613}"/>
              </a:ext>
            </a:extLst>
          </p:cNvPr>
          <p:cNvSpPr txBox="1"/>
          <p:nvPr/>
        </p:nvSpPr>
        <p:spPr>
          <a:xfrm>
            <a:off x="1624932" y="4226883"/>
            <a:ext cx="1608837" cy="596596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29999"/>
              </a:lnSpc>
            </a:pPr>
            <a:r>
              <a:rPr kumimoji="0" lang="zh-CN" altLang="zh-CN" sz="2800" b="1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白正" pitchFamily="28"/>
                <a:ea typeface="宋体" pitchFamily="28"/>
                <a:cs typeface="宋体" pitchFamily="28"/>
              </a:rPr>
              <a:t>平衡螺母</a:t>
            </a:r>
            <a:endParaRPr lang="zh-CN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3" grpId="0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4" name="yt_shape_10374"/>
          <p:cNvSpPr txBox="1"/>
          <p:nvPr/>
        </p:nvSpPr>
        <p:spPr>
          <a:xfrm>
            <a:off x="648143" y="720159"/>
            <a:ext cx="11454210" cy="10341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l" eaLnBrk="1" latinLnBrk="0" hangingPunct="0">
              <a:lnSpc>
                <a:spcPct val="120000"/>
              </a:lnSpc>
            </a:pP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（</a:t>
            </a: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2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）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将土豆放在天平左盘，向右盘增减砝码并调节游码，当天平平衡时，砝码质量及游码在标尺上的位置如图所示，土豆的质量为</a:t>
            </a:r>
            <a:r>
              <a:rPr lang="zh-CN" altLang="zh-CN" sz="100" b="0" i="0" spc="-100" dirty="0">
                <a:solidFill>
                  <a:srgbClr val="FF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 </a:t>
            </a:r>
            <a:r>
              <a:rPr lang="zh-CN" altLang="zh-CN" sz="2800" b="0" i="0" u="sng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白正" pitchFamily="28"/>
                <a:ea typeface="宋体" pitchFamily="28"/>
                <a:cs typeface="宋体" pitchFamily="28"/>
              </a:rPr>
              <a:t>　</a:t>
            </a:r>
            <a:r>
              <a:rPr lang="en-US" altLang="zh-CN" sz="2800" b="1" i="0" u="sng" dirty="0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itchFamily="28"/>
                <a:ea typeface="Times New Roman" pitchFamily="28"/>
                <a:cs typeface="Times New Roman" pitchFamily="28"/>
              </a:rPr>
              <a:t>154</a:t>
            </a:r>
            <a:r>
              <a:rPr lang="zh-CN" altLang="zh-CN" sz="2800" b="0" i="0" u="sng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白正" pitchFamily="28"/>
                <a:ea typeface="宋体" pitchFamily="28"/>
                <a:cs typeface="宋体" pitchFamily="28"/>
              </a:rPr>
              <a:t>　</a:t>
            </a:r>
            <a:r>
              <a:rPr lang="zh-CN" altLang="zh-CN" sz="100" b="0" i="0" spc="-100" dirty="0">
                <a:noFill/>
                <a:effectLst/>
                <a:latin typeface="白正" pitchFamily="28"/>
                <a:ea typeface="宋体" pitchFamily="28"/>
                <a:cs typeface="宋体" pitchFamily="28"/>
              </a:rPr>
              <a:t>⁠</a:t>
            </a: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g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。</a:t>
            </a:r>
          </a:p>
        </p:txBody>
      </p:sp>
      <p:pic>
        <p:nvPicPr>
          <p:cNvPr id="10375" name="yt_image_10375">
            <a:extLst>
              <a:ext uri="">
                <a16:creationId xmlns="" xmlns:a16="http://schemas.microsoft.com/office/drawing/2014/main" xmlns:a14="http://schemas.microsoft.com/office/drawing/2010/main" id="{5351258F-BC95-41E6-9372-C2FE361B02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89707" y="2042878"/>
            <a:ext cx="3412871" cy="1501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77" name="yt_shape_10377"/>
          <p:cNvSpPr txBox="1"/>
          <p:nvPr/>
        </p:nvSpPr>
        <p:spPr>
          <a:xfrm>
            <a:off x="648143" y="3833243"/>
            <a:ext cx="10896000" cy="15097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l" eaLnBrk="1" latinLnBrk="0" hangingPunct="0">
              <a:lnSpc>
                <a:spcPct val="120000"/>
              </a:lnSpc>
            </a:pP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（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3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）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由于土豆较大，无法放入量筒，于是小红将它缓缓放入一个盛满水的溢水杯中，直至浸没，测得溢出水的质量为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140 g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。已知水的密度为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1.0 g/cm</a:t>
            </a:r>
            <a:r>
              <a:rPr lang="en-US" altLang="zh-CN" sz="2800" b="0" i="0" u="none" baseline="30000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3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，则土豆的体积为</a:t>
            </a:r>
            <a:r>
              <a:rPr lang="zh-CN" altLang="zh-CN" sz="100" b="0" i="0" spc="-100">
                <a:solidFill>
                  <a:srgbClr val="FF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 </a:t>
            </a:r>
            <a:r>
              <a:rPr lang="zh-CN" altLang="zh-CN" sz="2800" b="0" i="0" u="sng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白正" pitchFamily="28"/>
                <a:ea typeface="宋体" pitchFamily="28"/>
                <a:cs typeface="宋体" pitchFamily="28"/>
              </a:rPr>
              <a:t>　</a:t>
            </a:r>
            <a:r>
              <a:rPr lang="en-US" altLang="zh-CN" sz="2800" b="1" i="0" u="sng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itchFamily="28"/>
                <a:ea typeface="Times New Roman" pitchFamily="28"/>
                <a:cs typeface="Times New Roman" pitchFamily="28"/>
              </a:rPr>
              <a:t>140</a:t>
            </a:r>
            <a:r>
              <a:rPr lang="zh-CN" altLang="zh-CN" sz="2800" b="0" i="0" u="sng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白正" pitchFamily="28"/>
                <a:ea typeface="宋体" pitchFamily="28"/>
                <a:cs typeface="宋体" pitchFamily="28"/>
              </a:rPr>
              <a:t>　</a:t>
            </a:r>
            <a:r>
              <a:rPr lang="zh-CN" altLang="zh-CN" sz="100" b="0" i="0" spc="-100">
                <a:noFill/>
                <a:effectLst/>
                <a:latin typeface="白正" pitchFamily="28"/>
                <a:ea typeface="宋体" pitchFamily="28"/>
                <a:cs typeface="宋体" pitchFamily="28"/>
              </a:rPr>
              <a:t>⁠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cm</a:t>
            </a:r>
            <a:r>
              <a:rPr lang="en-US" altLang="zh-CN" sz="2800" b="0" i="0" u="none" baseline="30000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3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，密度为</a:t>
            </a:r>
            <a:r>
              <a:rPr lang="zh-CN" altLang="zh-CN" sz="100" b="0" i="0" spc="-100">
                <a:solidFill>
                  <a:srgbClr val="FF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 </a:t>
            </a:r>
            <a:r>
              <a:rPr lang="zh-CN" altLang="zh-CN" sz="2800" b="0" i="0" u="sng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白正" pitchFamily="28"/>
                <a:ea typeface="宋体" pitchFamily="28"/>
                <a:cs typeface="宋体" pitchFamily="28"/>
              </a:rPr>
              <a:t>　</a:t>
            </a:r>
            <a:r>
              <a:rPr lang="en-US" altLang="zh-CN" sz="2800" b="1" i="0" u="sng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itchFamily="28"/>
                <a:ea typeface="Times New Roman" pitchFamily="28"/>
                <a:cs typeface="Times New Roman" pitchFamily="28"/>
              </a:rPr>
              <a:t>1.1</a:t>
            </a:r>
            <a:r>
              <a:rPr lang="zh-CN" altLang="zh-CN" sz="2800" b="0" i="0" u="sng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白正" pitchFamily="28"/>
                <a:ea typeface="宋体" pitchFamily="28"/>
                <a:cs typeface="宋体" pitchFamily="28"/>
              </a:rPr>
              <a:t>　</a:t>
            </a:r>
            <a:r>
              <a:rPr lang="zh-CN" altLang="zh-CN" sz="100" b="0" i="0" spc="-100">
                <a:noFill/>
                <a:effectLst/>
                <a:latin typeface="白正" pitchFamily="28"/>
                <a:ea typeface="宋体" pitchFamily="28"/>
                <a:cs typeface="宋体" pitchFamily="28"/>
              </a:rPr>
              <a:t>⁠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g/cm</a:t>
            </a:r>
            <a:r>
              <a:rPr lang="en-US" altLang="zh-CN" sz="2800" b="0" i="0" u="none" baseline="30000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3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。</a:t>
            </a:r>
          </a:p>
        </p:txBody>
      </p:sp>
      <p:sp>
        <p:nvSpPr>
          <p:cNvPr id="2" name="yt_shape_10378">
            <a:extLst>
              <a:ext uri="{FF2B5EF4-FFF2-40B4-BE49-F238E27FC236}">
                <a16:creationId xmlns:a16="http://schemas.microsoft.com/office/drawing/2014/main" id="{D4F8B87A-8A60-89BC-518C-DA819D82E564}"/>
              </a:ext>
            </a:extLst>
          </p:cNvPr>
          <p:cNvSpPr txBox="1"/>
          <p:nvPr/>
        </p:nvSpPr>
        <p:spPr>
          <a:xfrm>
            <a:off x="648143" y="5393752"/>
            <a:ext cx="10896000" cy="9926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l" eaLnBrk="1" latinLnBrk="0" hangingPunct="0">
              <a:lnSpc>
                <a:spcPct val="120000"/>
              </a:lnSpc>
            </a:pP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（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4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）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若在测量溢出水的质量时，不小心有水溅出，则测得土豆的密度与真实值相比</a:t>
            </a:r>
            <a:r>
              <a:rPr lang="zh-CN" altLang="zh-CN" sz="100" b="0" i="0" spc="-100">
                <a:solidFill>
                  <a:srgbClr val="FF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 </a:t>
            </a:r>
            <a:r>
              <a:rPr lang="zh-CN" altLang="zh-CN" sz="2800" b="0" i="0" u="sng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白正" pitchFamily="28"/>
                <a:ea typeface="宋体" pitchFamily="28"/>
                <a:cs typeface="宋体" pitchFamily="28"/>
              </a:rPr>
              <a:t>　</a:t>
            </a:r>
            <a:r>
              <a:rPr lang="zh-CN" altLang="zh-CN" sz="2800" b="1" i="0" u="sng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白正" pitchFamily="28"/>
                <a:ea typeface="宋体" pitchFamily="28"/>
                <a:cs typeface="宋体" pitchFamily="28"/>
              </a:rPr>
              <a:t>偏大</a:t>
            </a:r>
            <a:r>
              <a:rPr lang="zh-CN" altLang="zh-CN" sz="2800" b="0" i="0" u="sng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白正" pitchFamily="28"/>
                <a:ea typeface="宋体" pitchFamily="28"/>
                <a:cs typeface="宋体" pitchFamily="28"/>
              </a:rPr>
              <a:t>　</a:t>
            </a:r>
            <a:r>
              <a:rPr lang="zh-CN" altLang="zh-CN" sz="100" b="0" i="0" spc="-100">
                <a:noFill/>
                <a:effectLst/>
                <a:latin typeface="白正" pitchFamily="28"/>
                <a:ea typeface="宋体" pitchFamily="28"/>
                <a:cs typeface="宋体" pitchFamily="28"/>
              </a:rPr>
              <a:t>⁠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（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选填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“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偏大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”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或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“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偏小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”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）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。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BED19BDA-269D-2CC6-38DE-A17EA95EDCBF}"/>
              </a:ext>
            </a:extLst>
          </p:cNvPr>
          <p:cNvSpPr txBox="1"/>
          <p:nvPr/>
        </p:nvSpPr>
        <p:spPr>
          <a:xfrm>
            <a:off x="10494014" y="1189696"/>
            <a:ext cx="713486" cy="564592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20000"/>
              </a:lnSpc>
            </a:pPr>
            <a:r>
              <a:rPr kumimoji="0" lang="en-US" altLang="zh-CN" sz="2800" b="1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Times New Roman" pitchFamily="28"/>
                <a:cs typeface="Times New Roman" pitchFamily="28"/>
              </a:rPr>
              <a:t>154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1B5C877F-DF62-03DF-4B07-C1C7E49375D3}"/>
              </a:ext>
            </a:extLst>
          </p:cNvPr>
          <p:cNvSpPr txBox="1"/>
          <p:nvPr/>
        </p:nvSpPr>
        <p:spPr>
          <a:xfrm>
            <a:off x="5476207" y="4810565"/>
            <a:ext cx="713486" cy="564592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20000"/>
              </a:lnSpc>
            </a:pPr>
            <a:r>
              <a:rPr kumimoji="0" lang="en-US" altLang="zh-CN" sz="2800" b="1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Times New Roman" pitchFamily="28"/>
                <a:cs typeface="Times New Roman" pitchFamily="28"/>
              </a:rPr>
              <a:t>140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4017BFA9-D196-2297-1F49-A94513E4E7A0}"/>
              </a:ext>
            </a:extLst>
          </p:cNvPr>
          <p:cNvSpPr txBox="1"/>
          <p:nvPr/>
        </p:nvSpPr>
        <p:spPr>
          <a:xfrm>
            <a:off x="8695657" y="4810565"/>
            <a:ext cx="624586" cy="564592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20000"/>
              </a:lnSpc>
            </a:pPr>
            <a:r>
              <a:rPr kumimoji="0" lang="en-US" altLang="zh-CN" sz="2800" b="1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Times New Roman" pitchFamily="28"/>
                <a:cs typeface="Times New Roman" pitchFamily="28"/>
              </a:rPr>
              <a:t>1.1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212317DC-1252-90E3-6FEE-34522B95F438}"/>
              </a:ext>
            </a:extLst>
          </p:cNvPr>
          <p:cNvSpPr txBox="1"/>
          <p:nvPr/>
        </p:nvSpPr>
        <p:spPr>
          <a:xfrm>
            <a:off x="3047332" y="5859010"/>
            <a:ext cx="894461" cy="564592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20000"/>
              </a:lnSpc>
            </a:pPr>
            <a:r>
              <a:rPr kumimoji="0" lang="zh-CN" altLang="zh-CN" sz="2800" b="1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白正" pitchFamily="28"/>
                <a:ea typeface="宋体" pitchFamily="28"/>
                <a:cs typeface="宋体" pitchFamily="28"/>
              </a:rPr>
              <a:t>偏大</a:t>
            </a:r>
            <a:endParaRPr lang="zh-CN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4" grpId="0" build="allAtOnce"/>
      <p:bldP spid="5" grpId="0" build="allAtOnce"/>
      <p:bldP spid="6" grpId="0" build="allAtOnc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9" name="yt_shape_10379"/>
          <p:cNvSpPr txBox="1"/>
          <p:nvPr/>
        </p:nvSpPr>
        <p:spPr>
          <a:xfrm>
            <a:off x="648000" y="720000"/>
            <a:ext cx="2513509" cy="50789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algn="l" eaLnBrk="1" latinLnBrk="0" hangingPunct="0">
              <a:lnSpc>
                <a:spcPct val="129999"/>
              </a:lnSpc>
            </a:pP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黑体" pitchFamily="28"/>
                <a:cs typeface="宋体" pitchFamily="28"/>
              </a:rPr>
              <a:t>四、综合应用题</a:t>
            </a:r>
          </a:p>
        </p:txBody>
      </p:sp>
      <p:sp>
        <p:nvSpPr>
          <p:cNvPr id="10380" name="yt_shape_10380"/>
          <p:cNvSpPr txBox="1"/>
          <p:nvPr/>
        </p:nvSpPr>
        <p:spPr>
          <a:xfrm>
            <a:off x="648143" y="1278684"/>
            <a:ext cx="10896000" cy="21883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l" eaLnBrk="1" latinLnBrk="0" hangingPunct="0">
              <a:lnSpc>
                <a:spcPct val="129999"/>
              </a:lnSpc>
            </a:pP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11.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小明同学在眼镜店配戴眼镜时，发现组成眼镜主要材料的部分技术参数如表格所示，通过性能、价格比较，最终他选择了树脂镜片和铜合金镜架组成的眼镜。小明所配戴的眼镜，每块树脂镜片的体积为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4 cm</a:t>
            </a:r>
            <a:r>
              <a:rPr lang="en-US" altLang="zh-CN" sz="2800" b="0" i="0" u="none" baseline="30000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3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，铜合金镜架的质量为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20 g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。</a:t>
            </a:r>
          </a:p>
        </p:txBody>
      </p:sp>
      <p:sp>
        <p:nvSpPr>
          <p:cNvPr id="10381" name="yt_shape_10381"/>
          <p:cNvSpPr txBox="1"/>
          <p:nvPr/>
        </p:nvSpPr>
        <p:spPr>
          <a:xfrm>
            <a:off x="648000" y="3517828"/>
            <a:ext cx="5924699" cy="50789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algn="l" eaLnBrk="1" latinLnBrk="0" hangingPunct="0">
              <a:lnSpc>
                <a:spcPct val="129999"/>
              </a:lnSpc>
            </a:pP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（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1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）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小明配戴眼镜的总质量有多大？</a:t>
            </a:r>
          </a:p>
        </p:txBody>
      </p:sp>
      <p:sp>
        <p:nvSpPr>
          <p:cNvPr id="10382" name="yt_shape_10382"/>
          <p:cNvSpPr txBox="1"/>
          <p:nvPr/>
        </p:nvSpPr>
        <p:spPr>
          <a:xfrm>
            <a:off x="648000" y="4076512"/>
            <a:ext cx="6686126" cy="218034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algn="l" eaLnBrk="1" latinLnBrk="0" hangingPunct="0">
              <a:lnSpc>
                <a:spcPct val="129999"/>
              </a:lnSpc>
            </a:pPr>
            <a:r>
              <a:rPr lang="zh-CN" altLang="zh-CN" sz="2800" b="1" i="0" u="none">
                <a:solidFill>
                  <a:srgbClr val="FF0000"/>
                </a:solidFill>
                <a:effectLst/>
                <a:latin typeface="Times New Roman" pitchFamily="28"/>
                <a:ea typeface="宋体" pitchFamily="28"/>
                <a:cs typeface="宋体" pitchFamily="28"/>
              </a:rPr>
              <a:t>解：</a:t>
            </a:r>
            <a:r>
              <a:rPr lang="zh-CN" altLang="zh-CN" sz="2800" b="1" i="0" u="none">
                <a:solidFill>
                  <a:srgbClr val="FF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（</a:t>
            </a:r>
            <a:r>
              <a:rPr lang="en-US" altLang="zh-CN" sz="2800" b="1" i="0" u="none">
                <a:solidFill>
                  <a:srgbClr val="FF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1</a:t>
            </a:r>
            <a:r>
              <a:rPr lang="zh-CN" altLang="zh-CN" sz="2800" b="1" i="0" u="none">
                <a:solidFill>
                  <a:srgbClr val="FF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）</a:t>
            </a:r>
            <a:r>
              <a:rPr lang="zh-CN" altLang="zh-CN" sz="2800" b="1" i="0" u="none">
                <a:solidFill>
                  <a:srgbClr val="FF0000"/>
                </a:solidFill>
                <a:effectLst/>
                <a:latin typeface="Times New Roman" pitchFamily="28"/>
                <a:ea typeface="宋体" pitchFamily="28"/>
                <a:cs typeface="宋体" pitchFamily="28"/>
              </a:rPr>
              <a:t>每块树脂镜片的质量</a:t>
            </a:r>
          </a:p>
          <a:p>
            <a:pPr algn="l" eaLnBrk="1" latinLnBrk="0" hangingPunct="0">
              <a:lnSpc>
                <a:spcPct val="129999"/>
              </a:lnSpc>
            </a:pPr>
            <a:r>
              <a:rPr lang="en-US" altLang="zh-CN" sz="2800" b="1" i="1" u="none">
                <a:solidFill>
                  <a:srgbClr val="FF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m</a:t>
            </a:r>
            <a:r>
              <a:rPr lang="en-US" altLang="zh-CN" sz="2800" b="1" i="0" u="none" baseline="-25000">
                <a:solidFill>
                  <a:srgbClr val="FF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0</a:t>
            </a:r>
            <a:r>
              <a:rPr lang="zh-CN" altLang="zh-CN" sz="2800" b="1" i="0" u="none">
                <a:solidFill>
                  <a:srgbClr val="FF0000"/>
                </a:solidFill>
                <a:effectLst/>
                <a:latin typeface="Times New Roman" pitchFamily="28"/>
                <a:ea typeface="宋体" pitchFamily="28"/>
                <a:cs typeface="宋体" pitchFamily="28"/>
              </a:rPr>
              <a:t>＝</a:t>
            </a:r>
            <a:r>
              <a:rPr lang="en-US" altLang="zh-CN" sz="2800" b="1" i="1" u="none">
                <a:solidFill>
                  <a:srgbClr val="FF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ρ</a:t>
            </a:r>
            <a:r>
              <a:rPr lang="zh-CN" altLang="zh-CN" sz="2800" b="1" i="0" u="none" baseline="-25000">
                <a:solidFill>
                  <a:srgbClr val="FF0000"/>
                </a:solidFill>
                <a:effectLst/>
                <a:latin typeface="Times New Roman" pitchFamily="28"/>
                <a:ea typeface="宋体" pitchFamily="28"/>
                <a:cs typeface="宋体" pitchFamily="28"/>
              </a:rPr>
              <a:t>树脂</a:t>
            </a:r>
            <a:r>
              <a:rPr lang="en-US" altLang="zh-CN" sz="2800" b="1" i="1" u="none">
                <a:solidFill>
                  <a:srgbClr val="FF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V</a:t>
            </a:r>
            <a:r>
              <a:rPr lang="en-US" altLang="zh-CN" sz="2800" b="1" i="0" u="none" baseline="-25000">
                <a:solidFill>
                  <a:srgbClr val="FF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0</a:t>
            </a:r>
            <a:r>
              <a:rPr lang="zh-CN" altLang="zh-CN" sz="2800" b="1" i="0" u="none">
                <a:solidFill>
                  <a:srgbClr val="FF0000"/>
                </a:solidFill>
                <a:effectLst/>
                <a:latin typeface="Times New Roman" pitchFamily="28"/>
                <a:ea typeface="宋体" pitchFamily="28"/>
                <a:cs typeface="宋体" pitchFamily="28"/>
              </a:rPr>
              <a:t>＝</a:t>
            </a:r>
            <a:r>
              <a:rPr lang="en-US" altLang="zh-CN" sz="2800" b="1" i="0" u="none">
                <a:solidFill>
                  <a:srgbClr val="FF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1.3 g/cm</a:t>
            </a:r>
            <a:r>
              <a:rPr lang="en-US" altLang="zh-CN" sz="2800" b="1" i="0" u="none" baseline="30000">
                <a:solidFill>
                  <a:srgbClr val="FF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3</a:t>
            </a:r>
            <a:r>
              <a:rPr lang="en-US" altLang="zh-CN" sz="2800" b="1" i="0" u="none">
                <a:solidFill>
                  <a:srgbClr val="FF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×</a:t>
            </a:r>
            <a:r>
              <a:rPr lang="en-US" altLang="zh-CN" sz="2800" b="1" i="0" u="none">
                <a:solidFill>
                  <a:srgbClr val="FF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4 cm</a:t>
            </a:r>
            <a:r>
              <a:rPr lang="en-US" altLang="zh-CN" sz="2800" b="1" i="0" u="none" baseline="30000">
                <a:solidFill>
                  <a:srgbClr val="FF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3</a:t>
            </a:r>
            <a:r>
              <a:rPr lang="zh-CN" altLang="zh-CN" sz="2800" b="1" i="0" u="none">
                <a:solidFill>
                  <a:srgbClr val="FF0000"/>
                </a:solidFill>
                <a:effectLst/>
                <a:latin typeface="Times New Roman" pitchFamily="28"/>
                <a:ea typeface="宋体" pitchFamily="28"/>
                <a:cs typeface="宋体" pitchFamily="28"/>
              </a:rPr>
              <a:t>＝</a:t>
            </a:r>
            <a:r>
              <a:rPr lang="en-US" altLang="zh-CN" sz="2800" b="1" i="0" u="none">
                <a:solidFill>
                  <a:srgbClr val="FF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5.2 g</a:t>
            </a:r>
          </a:p>
          <a:p>
            <a:pPr algn="l" eaLnBrk="1" latinLnBrk="0" hangingPunct="0">
              <a:lnSpc>
                <a:spcPct val="129999"/>
              </a:lnSpc>
            </a:pPr>
            <a:r>
              <a:rPr lang="zh-CN" altLang="zh-CN" sz="2800" b="1" i="0" u="none">
                <a:solidFill>
                  <a:srgbClr val="FF0000"/>
                </a:solidFill>
                <a:effectLst/>
                <a:latin typeface="Times New Roman" pitchFamily="28"/>
                <a:ea typeface="宋体" pitchFamily="28"/>
                <a:cs typeface="宋体" pitchFamily="28"/>
              </a:rPr>
              <a:t>小明配戴眼镜的总质量</a:t>
            </a:r>
          </a:p>
          <a:p>
            <a:pPr algn="l" eaLnBrk="1" latinLnBrk="0" hangingPunct="0">
              <a:lnSpc>
                <a:spcPct val="129999"/>
              </a:lnSpc>
            </a:pPr>
            <a:r>
              <a:rPr lang="en-US" altLang="zh-CN" sz="2800" b="1" i="1" u="none">
                <a:solidFill>
                  <a:srgbClr val="FF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m</a:t>
            </a:r>
            <a:r>
              <a:rPr lang="zh-CN" altLang="zh-CN" sz="2800" b="1" i="0" u="none" baseline="-25000">
                <a:solidFill>
                  <a:srgbClr val="FF0000"/>
                </a:solidFill>
                <a:effectLst/>
                <a:latin typeface="Times New Roman" pitchFamily="28"/>
                <a:ea typeface="宋体" pitchFamily="28"/>
                <a:cs typeface="宋体" pitchFamily="28"/>
              </a:rPr>
              <a:t>总</a:t>
            </a:r>
            <a:r>
              <a:rPr lang="zh-CN" altLang="zh-CN" sz="2800" b="1" i="0" u="none">
                <a:solidFill>
                  <a:srgbClr val="FF0000"/>
                </a:solidFill>
                <a:effectLst/>
                <a:latin typeface="Times New Roman" pitchFamily="28"/>
                <a:ea typeface="宋体" pitchFamily="28"/>
                <a:cs typeface="宋体" pitchFamily="28"/>
              </a:rPr>
              <a:t>＝</a:t>
            </a:r>
            <a:r>
              <a:rPr lang="en-US" altLang="zh-CN" sz="2800" b="1" i="0" u="none">
                <a:solidFill>
                  <a:srgbClr val="FF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2</a:t>
            </a:r>
            <a:r>
              <a:rPr lang="en-US" altLang="zh-CN" sz="2800" b="1" i="1" u="none">
                <a:solidFill>
                  <a:srgbClr val="FF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m</a:t>
            </a:r>
            <a:r>
              <a:rPr lang="en-US" altLang="zh-CN" sz="2800" b="1" i="0" u="none" baseline="-25000">
                <a:solidFill>
                  <a:srgbClr val="FF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0</a:t>
            </a:r>
            <a:r>
              <a:rPr lang="zh-CN" altLang="zh-CN" sz="2800" b="1" i="0" u="none">
                <a:solidFill>
                  <a:srgbClr val="FF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＋</a:t>
            </a:r>
            <a:r>
              <a:rPr lang="en-US" altLang="zh-CN" sz="2800" b="1" i="1" u="none">
                <a:solidFill>
                  <a:srgbClr val="FF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m</a:t>
            </a:r>
            <a:r>
              <a:rPr lang="zh-CN" altLang="zh-CN" sz="2800" b="1" i="0" u="none" baseline="-25000">
                <a:solidFill>
                  <a:srgbClr val="FF0000"/>
                </a:solidFill>
                <a:effectLst/>
                <a:latin typeface="Times New Roman" pitchFamily="28"/>
                <a:ea typeface="宋体" pitchFamily="28"/>
                <a:cs typeface="宋体" pitchFamily="28"/>
              </a:rPr>
              <a:t>铜合金</a:t>
            </a:r>
            <a:r>
              <a:rPr lang="zh-CN" altLang="zh-CN" sz="2800" b="1" i="0" u="none">
                <a:solidFill>
                  <a:srgbClr val="FF0000"/>
                </a:solidFill>
                <a:effectLst/>
                <a:latin typeface="Times New Roman" pitchFamily="28"/>
                <a:ea typeface="宋体" pitchFamily="28"/>
                <a:cs typeface="宋体" pitchFamily="28"/>
              </a:rPr>
              <a:t>＝</a:t>
            </a:r>
            <a:r>
              <a:rPr lang="en-US" altLang="zh-CN" sz="2800" b="1" i="0" u="none">
                <a:solidFill>
                  <a:srgbClr val="FF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2</a:t>
            </a:r>
            <a:r>
              <a:rPr lang="en-US" altLang="zh-CN" sz="2800" b="1" i="0" u="none">
                <a:solidFill>
                  <a:srgbClr val="FF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×</a:t>
            </a:r>
            <a:r>
              <a:rPr lang="en-US" altLang="zh-CN" sz="2800" b="1" i="0" u="none">
                <a:solidFill>
                  <a:srgbClr val="FF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5.2 g</a:t>
            </a:r>
            <a:r>
              <a:rPr lang="zh-CN" altLang="zh-CN" sz="2800" b="1" i="0" u="none">
                <a:solidFill>
                  <a:srgbClr val="FF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＋</a:t>
            </a:r>
            <a:r>
              <a:rPr lang="en-US" altLang="zh-CN" sz="2800" b="1" i="0" u="none">
                <a:solidFill>
                  <a:srgbClr val="FF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20 g</a:t>
            </a:r>
            <a:r>
              <a:rPr lang="zh-CN" altLang="zh-CN" sz="2800" b="1" i="0" u="none">
                <a:solidFill>
                  <a:srgbClr val="FF0000"/>
                </a:solidFill>
                <a:effectLst/>
                <a:latin typeface="Times New Roman" pitchFamily="28"/>
                <a:ea typeface="宋体" pitchFamily="28"/>
                <a:cs typeface="宋体" pitchFamily="28"/>
              </a:rPr>
              <a:t>＝</a:t>
            </a:r>
            <a:r>
              <a:rPr lang="en-US" altLang="zh-CN" sz="2800" b="1" i="0" u="none">
                <a:solidFill>
                  <a:srgbClr val="FF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30.4 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82" grpId="0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83" name="yt_shape_10383"/>
          <p:cNvSpPr txBox="1"/>
          <p:nvPr/>
        </p:nvSpPr>
        <p:spPr>
          <a:xfrm>
            <a:off x="648143" y="1501332"/>
            <a:ext cx="10896000" cy="10680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l" eaLnBrk="1" latinLnBrk="0" hangingPunct="0">
              <a:lnSpc>
                <a:spcPct val="129999"/>
              </a:lnSpc>
            </a:pP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（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2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）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小明配戴眼镜的镜架为铜合金材质，若以同样形状的钛合金镜架代替铜合金镜架，镜架可减少多少质量？</a:t>
            </a:r>
          </a:p>
        </p:txBody>
      </p:sp>
      <p:graphicFrame>
        <p:nvGraphicFramePr>
          <p:cNvPr id="10384" name="yt_table_10384" title="H_203.52">
            <a:extLst>
              <a:ext uri="{FF2B5EF4-FFF2-40B4-BE49-F238E27FC236}">
                <a16:creationId xmlns:a16="http://schemas.microsoft.com/office/drawing/2014/main" id="{85F9CD91-DE56-4981-AD6D-3D4292DC4A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6550133"/>
              </p:ext>
            </p:extLst>
          </p:nvPr>
        </p:nvGraphicFramePr>
        <p:xfrm>
          <a:off x="648000" y="2772533"/>
          <a:ext cx="10895998" cy="2584704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9705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1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81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815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8084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67999"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29999"/>
                        </a:lnSpc>
                      </a:pP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白正" pitchFamily="28"/>
                          <a:ea typeface="宋体" pitchFamily="28"/>
                          <a:cs typeface="宋体" pitchFamily="28"/>
                        </a:rPr>
                        <a:t>技术参数</a:t>
                      </a: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29999"/>
                        </a:lnSpc>
                      </a:pP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白正" pitchFamily="28"/>
                          <a:ea typeface="宋体" pitchFamily="28"/>
                          <a:cs typeface="宋体" pitchFamily="28"/>
                        </a:rPr>
                        <a:t>树脂镜片</a:t>
                      </a: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29999"/>
                        </a:lnSpc>
                      </a:pP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白正" pitchFamily="28"/>
                          <a:ea typeface="宋体" pitchFamily="28"/>
                          <a:cs typeface="宋体" pitchFamily="28"/>
                        </a:rPr>
                        <a:t>玻璃镜片</a:t>
                      </a: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29999"/>
                        </a:lnSpc>
                      </a:pP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白正" pitchFamily="28"/>
                          <a:ea typeface="宋体" pitchFamily="28"/>
                          <a:cs typeface="宋体" pitchFamily="28"/>
                        </a:rPr>
                        <a:t>铜合金</a:t>
                      </a: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29999"/>
                        </a:lnSpc>
                      </a:pP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白正" pitchFamily="28"/>
                          <a:ea typeface="宋体" pitchFamily="28"/>
                          <a:cs typeface="宋体" pitchFamily="28"/>
                        </a:rPr>
                        <a:t>钛合金</a:t>
                      </a: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7999"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29999"/>
                        </a:lnSpc>
                      </a:pP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白正" pitchFamily="28"/>
                          <a:ea typeface="宋体" pitchFamily="28"/>
                          <a:cs typeface="宋体" pitchFamily="28"/>
                        </a:rPr>
                        <a:t>透光量</a:t>
                      </a: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29999"/>
                        </a:lnSpc>
                      </a:pP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Times New Roman" pitchFamily="28"/>
                          <a:cs typeface="宋体" pitchFamily="28"/>
                        </a:rPr>
                        <a:t>92</a:t>
                      </a: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Times New Roman" pitchFamily="28"/>
                          <a:cs typeface="宋体" pitchFamily="28"/>
                        </a:rPr>
                        <a:t>％</a:t>
                      </a: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29999"/>
                        </a:lnSpc>
                      </a:pP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Times New Roman" pitchFamily="28"/>
                          <a:cs typeface="宋体" pitchFamily="28"/>
                        </a:rPr>
                        <a:t>91</a:t>
                      </a: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Times New Roman" pitchFamily="28"/>
                          <a:cs typeface="宋体" pitchFamily="28"/>
                        </a:rPr>
                        <a:t>％</a:t>
                      </a: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29999"/>
                        </a:lnSpc>
                      </a:pP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  <a:cs typeface="宋体" pitchFamily="28"/>
                        </a:rPr>
                        <a:t>——</a:t>
                      </a: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29999"/>
                        </a:lnSpc>
                      </a:pP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  <a:cs typeface="宋体" pitchFamily="28"/>
                        </a:rPr>
                        <a:t>——</a:t>
                      </a: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7999"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29999"/>
                        </a:lnSpc>
                      </a:pP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白正" pitchFamily="28"/>
                          <a:ea typeface="宋体" pitchFamily="28"/>
                          <a:cs typeface="宋体" pitchFamily="28"/>
                        </a:rPr>
                        <a:t>密度</a:t>
                      </a: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  <a:cs typeface="宋体" pitchFamily="28"/>
                        </a:rPr>
                        <a:t>（</a:t>
                      </a: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Times New Roman" pitchFamily="28"/>
                          <a:cs typeface="宋体" pitchFamily="28"/>
                        </a:rPr>
                        <a:t>kg/m</a:t>
                      </a:r>
                      <a:r>
                        <a:rPr lang="en-US" altLang="zh-CN" sz="2800" b="0" i="0" u="none" baseline="3000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Times New Roman" pitchFamily="28"/>
                          <a:cs typeface="宋体" pitchFamily="28"/>
                        </a:rPr>
                        <a:t>3</a:t>
                      </a: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  <a:cs typeface="宋体" pitchFamily="28"/>
                        </a:rPr>
                        <a:t>）</a:t>
                      </a: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29999"/>
                        </a:lnSpc>
                      </a:pP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Times New Roman" pitchFamily="28"/>
                          <a:cs typeface="宋体" pitchFamily="28"/>
                        </a:rPr>
                        <a:t>1.3</a:t>
                      </a: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  <a:cs typeface="宋体" pitchFamily="28"/>
                        </a:rPr>
                        <a:t>×</a:t>
                      </a: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Times New Roman" pitchFamily="28"/>
                          <a:cs typeface="宋体" pitchFamily="28"/>
                        </a:rPr>
                        <a:t>10</a:t>
                      </a:r>
                      <a:r>
                        <a:rPr lang="en-US" altLang="zh-CN" sz="2800" b="0" i="0" u="none" baseline="3000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Times New Roman" pitchFamily="28"/>
                          <a:cs typeface="宋体" pitchFamily="28"/>
                        </a:rPr>
                        <a:t>3</a:t>
                      </a: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29999"/>
                        </a:lnSpc>
                      </a:pP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Times New Roman" pitchFamily="28"/>
                          <a:cs typeface="宋体" pitchFamily="28"/>
                        </a:rPr>
                        <a:t>2.5</a:t>
                      </a: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  <a:cs typeface="宋体" pitchFamily="28"/>
                        </a:rPr>
                        <a:t>×</a:t>
                      </a: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Times New Roman" pitchFamily="28"/>
                          <a:cs typeface="宋体" pitchFamily="28"/>
                        </a:rPr>
                        <a:t>10</a:t>
                      </a:r>
                      <a:r>
                        <a:rPr lang="en-US" altLang="zh-CN" sz="2800" b="0" i="0" u="none" baseline="3000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Times New Roman" pitchFamily="28"/>
                          <a:cs typeface="宋体" pitchFamily="28"/>
                        </a:rPr>
                        <a:t>3</a:t>
                      </a: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29999"/>
                        </a:lnSpc>
                      </a:pP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Times New Roman" pitchFamily="28"/>
                          <a:cs typeface="宋体" pitchFamily="28"/>
                        </a:rPr>
                        <a:t>8.0</a:t>
                      </a: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  <a:cs typeface="宋体" pitchFamily="28"/>
                        </a:rPr>
                        <a:t>×</a:t>
                      </a: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Times New Roman" pitchFamily="28"/>
                          <a:cs typeface="宋体" pitchFamily="28"/>
                        </a:rPr>
                        <a:t>10</a:t>
                      </a:r>
                      <a:r>
                        <a:rPr lang="en-US" altLang="zh-CN" sz="2800" b="0" i="0" u="none" baseline="3000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Times New Roman" pitchFamily="28"/>
                          <a:cs typeface="宋体" pitchFamily="28"/>
                        </a:rPr>
                        <a:t>3</a:t>
                      </a: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29999"/>
                        </a:lnSpc>
                      </a:pP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Times New Roman" pitchFamily="28"/>
                          <a:cs typeface="宋体" pitchFamily="28"/>
                        </a:rPr>
                        <a:t>4.5</a:t>
                      </a: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  <a:cs typeface="宋体" pitchFamily="28"/>
                        </a:rPr>
                        <a:t>×</a:t>
                      </a: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Times New Roman" pitchFamily="28"/>
                          <a:cs typeface="宋体" pitchFamily="28"/>
                        </a:rPr>
                        <a:t>10</a:t>
                      </a:r>
                      <a:r>
                        <a:rPr lang="en-US" altLang="zh-CN" sz="2800" b="0" i="0" u="none" baseline="3000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Times New Roman" pitchFamily="28"/>
                          <a:cs typeface="宋体" pitchFamily="28"/>
                        </a:rPr>
                        <a:t>3</a:t>
                      </a: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7999"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29999"/>
                        </a:lnSpc>
                      </a:pP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白正" pitchFamily="28"/>
                          <a:ea typeface="宋体" pitchFamily="28"/>
                          <a:cs typeface="宋体" pitchFamily="28"/>
                        </a:rPr>
                        <a:t>性能</a:t>
                      </a: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29999"/>
                        </a:lnSpc>
                      </a:pP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白正" pitchFamily="28"/>
                          <a:ea typeface="楷体" pitchFamily="28"/>
                          <a:cs typeface="宋体" pitchFamily="28"/>
                        </a:rPr>
                        <a:t>较耐磨损</a:t>
                      </a: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29999"/>
                        </a:lnSpc>
                      </a:pP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白正" pitchFamily="28"/>
                          <a:ea typeface="楷体" pitchFamily="28"/>
                          <a:cs typeface="宋体" pitchFamily="28"/>
                        </a:rPr>
                        <a:t>耐磨损</a:t>
                      </a: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29999"/>
                        </a:lnSpc>
                      </a:pP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白正" pitchFamily="28"/>
                          <a:ea typeface="楷体" pitchFamily="28"/>
                          <a:cs typeface="宋体" pitchFamily="28"/>
                        </a:rPr>
                        <a:t>较耐腐蚀</a:t>
                      </a: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29999"/>
                        </a:lnSpc>
                      </a:pP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白正" pitchFamily="28"/>
                          <a:ea typeface="楷体" pitchFamily="28"/>
                          <a:cs typeface="宋体" pitchFamily="28"/>
                        </a:rPr>
                        <a:t>耐腐蚀</a:t>
                      </a: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386" name="yt_shape_10386"/>
              <p:cNvSpPr txBox="1"/>
              <p:nvPr/>
            </p:nvSpPr>
            <p:spPr>
              <a:xfrm>
                <a:off x="648000" y="1479876"/>
                <a:ext cx="7158435" cy="3898247"/>
              </a:xfrm>
              <a:prstGeom prst="rect">
                <a:avLst/>
              </a:prstGeom>
            </p:spPr>
            <p:txBody>
              <a:bodyPr vert="horz" wrap="none" lIns="0" tIns="0" rIns="0" bIns="0" rtlCol="0">
                <a:spAutoFit/>
              </a:bodyPr>
              <a:lstStyle/>
              <a:p>
                <a:pPr algn="l" eaLnBrk="1" latinLnBrk="0" hangingPunct="0">
                  <a:lnSpc>
                    <a:spcPct val="129999"/>
                  </a:lnSpc>
                </a:pPr>
                <a:r>
                  <a:rPr lang="zh-CN" altLang="zh-CN" sz="2800" b="1" i="0" u="none">
                    <a:solidFill>
                      <a:srgbClr val="FF0000"/>
                    </a:solidFill>
                    <a:effectLst/>
                    <a:latin typeface="Times New Roman" pitchFamily="28"/>
                    <a:ea typeface="宋体" pitchFamily="28"/>
                    <a:cs typeface="宋体" pitchFamily="28"/>
                  </a:rPr>
                  <a:t>解：</a:t>
                </a:r>
                <a:r>
                  <a:rPr lang="zh-CN" altLang="zh-CN" sz="2800" b="1" i="0" u="none">
                    <a:solidFill>
                      <a:srgbClr val="FF0000"/>
                    </a:solidFill>
                    <a:effectLst/>
                    <a:latin typeface="宋体" pitchFamily="28"/>
                    <a:ea typeface="宋体" pitchFamily="28"/>
                    <a:cs typeface="宋体" pitchFamily="28"/>
                  </a:rPr>
                  <a:t>（</a:t>
                </a:r>
                <a:r>
                  <a:rPr lang="en-US" altLang="zh-CN" sz="2800" b="1" i="0" u="none">
                    <a:solidFill>
                      <a:srgbClr val="FF0000"/>
                    </a:solidFill>
                    <a:effectLst/>
                    <a:latin typeface="Times New Roman" pitchFamily="28"/>
                    <a:ea typeface="Times New Roman" pitchFamily="28"/>
                    <a:cs typeface="宋体" pitchFamily="28"/>
                  </a:rPr>
                  <a:t>2</a:t>
                </a:r>
                <a:r>
                  <a:rPr lang="zh-CN" altLang="zh-CN" sz="2800" b="1" i="0" u="none">
                    <a:solidFill>
                      <a:srgbClr val="FF0000"/>
                    </a:solidFill>
                    <a:effectLst/>
                    <a:latin typeface="宋体" pitchFamily="28"/>
                    <a:ea typeface="宋体" pitchFamily="28"/>
                    <a:cs typeface="宋体" pitchFamily="28"/>
                  </a:rPr>
                  <a:t>）</a:t>
                </a:r>
                <a:r>
                  <a:rPr lang="zh-CN" altLang="zh-CN" sz="2800" b="1" i="0" u="none">
                    <a:solidFill>
                      <a:srgbClr val="FF0000"/>
                    </a:solidFill>
                    <a:effectLst/>
                    <a:latin typeface="Times New Roman" pitchFamily="28"/>
                    <a:ea typeface="宋体" pitchFamily="28"/>
                    <a:cs typeface="宋体" pitchFamily="28"/>
                  </a:rPr>
                  <a:t>由</a:t>
                </a:r>
                <a:r>
                  <a:rPr lang="en-US" altLang="zh-CN" sz="2800" b="1" i="1" u="none">
                    <a:solidFill>
                      <a:srgbClr val="FF0000"/>
                    </a:solidFill>
                    <a:effectLst/>
                    <a:latin typeface="Times New Roman" pitchFamily="28"/>
                    <a:ea typeface="Times New Roman" pitchFamily="28"/>
                    <a:cs typeface="宋体" pitchFamily="28"/>
                  </a:rPr>
                  <a:t>ρ</a:t>
                </a:r>
                <a:r>
                  <a:rPr lang="zh-CN" altLang="zh-CN" sz="2800" b="1" i="0" u="none">
                    <a:solidFill>
                      <a:srgbClr val="FF0000"/>
                    </a:solidFill>
                    <a:effectLst/>
                    <a:latin typeface="Times New Roman" pitchFamily="28"/>
                    <a:ea typeface="宋体" pitchFamily="28"/>
                    <a:cs typeface="宋体" pitchFamily="28"/>
                  </a:rPr>
                  <a:t>＝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56" charset="0"/>
                          </a:rPr>
                        </m:ctrlPr>
                      </m:fPr>
                      <m:num>
                        <m:r>
                          <a:rPr lang="en-US" altLang="zh-CN" sz="28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56" charset="0"/>
                            <a:ea typeface="Cambria Math" panose="02040503050406030204" pitchFamily="56" charset="0"/>
                          </a:rPr>
                          <m:t>𝒎</m:t>
                        </m:r>
                      </m:num>
                      <m:den>
                        <m:r>
                          <a:rPr lang="en-US" altLang="zh-CN" sz="28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56" charset="0"/>
                            <a:ea typeface="Cambria Math" panose="02040503050406030204" pitchFamily="56" charset="0"/>
                          </a:rPr>
                          <m:t>𝑽</m:t>
                        </m:r>
                      </m:den>
                    </m:f>
                  </m:oMath>
                </a14:m>
                <a:r>
                  <a:rPr lang="zh-CN" altLang="zh-CN" sz="2800" b="1" i="0" u="none">
                    <a:solidFill>
                      <a:srgbClr val="FF0000"/>
                    </a:solidFill>
                    <a:effectLst/>
                    <a:latin typeface="Times New Roman" pitchFamily="28"/>
                    <a:ea typeface="宋体" pitchFamily="28"/>
                    <a:cs typeface="宋体" pitchFamily="28"/>
                  </a:rPr>
                  <a:t>可得，镜架的体积</a:t>
                </a:r>
              </a:p>
              <a:p>
                <a:pPr algn="l" eaLnBrk="1" latinLnBrk="0" hangingPunct="0">
                  <a:lnSpc>
                    <a:spcPct val="129999"/>
                  </a:lnSpc>
                </a:pPr>
                <a:r>
                  <a:rPr lang="en-US" altLang="zh-CN" sz="2800" b="1" i="1" u="none">
                    <a:solidFill>
                      <a:srgbClr val="FF0000"/>
                    </a:solidFill>
                    <a:effectLst/>
                    <a:latin typeface="Times New Roman" pitchFamily="28"/>
                    <a:ea typeface="Times New Roman" pitchFamily="28"/>
                    <a:cs typeface="宋体" pitchFamily="28"/>
                  </a:rPr>
                  <a:t>V</a:t>
                </a:r>
                <a:r>
                  <a:rPr lang="zh-CN" altLang="zh-CN" sz="2800" b="1" i="0" u="none">
                    <a:solidFill>
                      <a:srgbClr val="FF0000"/>
                    </a:solidFill>
                    <a:effectLst/>
                    <a:latin typeface="Times New Roman" pitchFamily="28"/>
                    <a:ea typeface="宋体" pitchFamily="28"/>
                    <a:cs typeface="宋体" pitchFamily="28"/>
                  </a:rPr>
                  <a:t>＝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56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sz="2800" b="1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56" charset="0"/>
                              </a:rPr>
                            </m:ctrlPr>
                          </m:sSubPr>
                          <m:e>
                            <m:r>
                              <a:rPr lang="en-US" altLang="zh-CN" sz="2800" b="1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56" charset="0"/>
                                <a:ea typeface="Cambria Math" panose="02040503050406030204" pitchFamily="56" charset="0"/>
                              </a:rPr>
                              <m:t>𝒎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zh-CN" altLang="zh-CN" sz="2800" b="1" i="0" baseline="-2000">
                                <a:solidFill>
                                  <a:srgbClr val="FF0000"/>
                                </a:solidFill>
                                <a:effectLst/>
                                <a:latin typeface="Times New Roman" panose="02040503050406030204" pitchFamily="56" charset="0"/>
                                <a:ea typeface="宋体" panose="02040503050406030204" pitchFamily="56" charset="0"/>
                              </a:rPr>
                              <m:t>铜合金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zh-CN" sz="2800" b="1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56" charset="0"/>
                              </a:rPr>
                            </m:ctrlPr>
                          </m:sSubPr>
                          <m:e>
                            <m:r>
                              <a:rPr lang="en-US" altLang="zh-CN" sz="2800" b="1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56" charset="0"/>
                                <a:ea typeface="Cambria Math" panose="02040503050406030204" pitchFamily="56" charset="0"/>
                              </a:rPr>
                              <m:t>𝝆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zh-CN" altLang="zh-CN" sz="2800" b="1" i="0" baseline="-2000">
                                <a:solidFill>
                                  <a:srgbClr val="FF0000"/>
                                </a:solidFill>
                                <a:effectLst/>
                                <a:latin typeface="Times New Roman" panose="02040503050406030204" pitchFamily="56" charset="0"/>
                                <a:ea typeface="宋体" panose="02040503050406030204" pitchFamily="56" charset="0"/>
                              </a:rPr>
                              <m:t>铜合金</m:t>
                            </m:r>
                          </m:sub>
                        </m:sSub>
                      </m:den>
                    </m:f>
                  </m:oMath>
                </a14:m>
                <a:r>
                  <a:rPr lang="zh-CN" altLang="zh-CN" sz="2800" b="1" i="0" u="none">
                    <a:solidFill>
                      <a:srgbClr val="FF0000"/>
                    </a:solidFill>
                    <a:effectLst/>
                    <a:latin typeface="Times New Roman" pitchFamily="28"/>
                    <a:ea typeface="宋体" pitchFamily="28"/>
                    <a:cs typeface="宋体" pitchFamily="28"/>
                  </a:rPr>
                  <a:t>＝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56" charset="0"/>
                          </a:rPr>
                        </m:ctrlPr>
                      </m:fPr>
                      <m:num>
                        <m:r>
                          <a:rPr lang="en-US" altLang="zh-CN" sz="2800" b="1" i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56" charset="0"/>
                            <a:ea typeface="Cambria Math" panose="02040503050406030204" pitchFamily="56" charset="0"/>
                          </a:rPr>
                          <m:t>𝟐𝟎</m:t>
                        </m:r>
                        <m:r>
                          <m:rPr>
                            <m:nor/>
                          </m:rPr>
                          <a:rPr lang="en-US" altLang="zh-CN" sz="2800" b="1" i="0">
                            <a:solidFill>
                              <a:srgbClr val="FF0000"/>
                            </a:solidFill>
                            <a:effectLst/>
                            <a:latin typeface="Times New Roman" panose="02040503050406030204" pitchFamily="56" charset="0"/>
                            <a:ea typeface="宋体" panose="02040503050406030204" pitchFamily="56" charset="0"/>
                          </a:rPr>
                          <m:t> </m:t>
                        </m:r>
                        <m:r>
                          <a:rPr lang="en-US" altLang="zh-CN" sz="2800" b="1" i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56" charset="0"/>
                            <a:ea typeface="Cambria Math" panose="02040503050406030204" pitchFamily="56" charset="0"/>
                          </a:rPr>
                          <m:t>𝐠</m:t>
                        </m:r>
                      </m:num>
                      <m:den>
                        <m:r>
                          <a:rPr lang="en-US" altLang="zh-CN" sz="2800" b="1" i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56" charset="0"/>
                            <a:ea typeface="Cambria Math" panose="02040503050406030204" pitchFamily="56" charset="0"/>
                          </a:rPr>
                          <m:t>𝟖</m:t>
                        </m:r>
                        <m:r>
                          <m:rPr>
                            <m:nor/>
                          </m:rPr>
                          <a:rPr lang="en-US" altLang="zh-CN" sz="2800" b="1" i="0">
                            <a:solidFill>
                              <a:srgbClr val="FF0000"/>
                            </a:solidFill>
                            <a:effectLst/>
                            <a:latin typeface="Times New Roman" panose="02040503050406030204" pitchFamily="56" charset="0"/>
                            <a:ea typeface="宋体" panose="02040503050406030204" pitchFamily="56" charset="0"/>
                          </a:rPr>
                          <m:t>.</m:t>
                        </m:r>
                        <m:r>
                          <a:rPr lang="en-US" altLang="zh-CN" sz="2800" b="1" i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56" charset="0"/>
                            <a:ea typeface="Cambria Math" panose="02040503050406030204" pitchFamily="56" charset="0"/>
                          </a:rPr>
                          <m:t>𝟎</m:t>
                        </m:r>
                        <m:r>
                          <m:rPr>
                            <m:nor/>
                          </m:rPr>
                          <a:rPr lang="en-US" altLang="zh-CN" sz="2800" b="1" i="0">
                            <a:solidFill>
                              <a:srgbClr val="FF0000"/>
                            </a:solidFill>
                            <a:effectLst/>
                            <a:latin typeface="Times New Roman" panose="02040503050406030204" pitchFamily="56" charset="0"/>
                            <a:ea typeface="宋体" panose="02040503050406030204" pitchFamily="56" charset="0"/>
                          </a:rPr>
                          <m:t> </m:t>
                        </m:r>
                        <m:r>
                          <a:rPr lang="en-US" altLang="zh-CN" sz="2800" b="1" i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56" charset="0"/>
                            <a:ea typeface="Cambria Math" panose="02040503050406030204" pitchFamily="56" charset="0"/>
                          </a:rPr>
                          <m:t>𝐠</m:t>
                        </m:r>
                        <m:r>
                          <m:rPr>
                            <m:nor/>
                          </m:rPr>
                          <a:rPr lang="en-US" altLang="zh-CN" sz="2800" b="1" i="0">
                            <a:solidFill>
                              <a:srgbClr val="FF0000"/>
                            </a:solidFill>
                            <a:effectLst/>
                            <a:latin typeface="Times New Roman" panose="02040503050406030204" pitchFamily="56" charset="0"/>
                            <a:ea typeface="宋体" panose="02040503050406030204" pitchFamily="56" charset="0"/>
                          </a:rPr>
                          <m:t>/</m:t>
                        </m:r>
                        <m:r>
                          <a:rPr lang="en-US" altLang="zh-CN" sz="2800" b="1" i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56" charset="0"/>
                            <a:ea typeface="Cambria Math" panose="02040503050406030204" pitchFamily="56" charset="0"/>
                          </a:rPr>
                          <m:t>𝐜</m:t>
                        </m:r>
                        <m:sSup>
                          <m:sSupPr>
                            <m:ctrlPr>
                              <a:rPr lang="en-US" altLang="zh-CN" sz="2800" b="1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56" charset="0"/>
                              </a:rPr>
                            </m:ctrlPr>
                          </m:sSupPr>
                          <m:e>
                            <m:r>
                              <a:rPr lang="en-US" altLang="zh-CN" sz="2800" b="1" i="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56" charset="0"/>
                                <a:ea typeface="Cambria Math" panose="02040503050406030204" pitchFamily="56" charset="0"/>
                              </a:rPr>
                              <m:t>𝐦</m:t>
                            </m:r>
                          </m:e>
                          <m:sup>
                            <m:r>
                              <a:rPr lang="en-US" altLang="zh-CN" sz="2800" b="1" i="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56" charset="0"/>
                                <a:ea typeface="Cambria Math" panose="02040503050406030204" pitchFamily="56" charset="0"/>
                              </a:rPr>
                              <m:t>𝟑</m:t>
                            </m:r>
                          </m:sup>
                        </m:sSup>
                      </m:den>
                    </m:f>
                  </m:oMath>
                </a14:m>
                <a:r>
                  <a:rPr lang="zh-CN" altLang="zh-CN" sz="2800" b="1" i="0" u="none">
                    <a:solidFill>
                      <a:srgbClr val="FF0000"/>
                    </a:solidFill>
                    <a:effectLst/>
                    <a:latin typeface="Times New Roman" pitchFamily="28"/>
                    <a:ea typeface="宋体" pitchFamily="28"/>
                    <a:cs typeface="宋体" pitchFamily="28"/>
                  </a:rPr>
                  <a:t>＝</a:t>
                </a:r>
                <a:r>
                  <a:rPr lang="en-US" altLang="zh-CN" sz="2800" b="1" i="0" u="none">
                    <a:solidFill>
                      <a:srgbClr val="FF0000"/>
                    </a:solidFill>
                    <a:effectLst/>
                    <a:latin typeface="Times New Roman" pitchFamily="28"/>
                    <a:ea typeface="Times New Roman" pitchFamily="28"/>
                    <a:cs typeface="宋体" pitchFamily="28"/>
                  </a:rPr>
                  <a:t>2.5 cm</a:t>
                </a:r>
                <a:r>
                  <a:rPr lang="en-US" altLang="zh-CN" sz="2800" b="1" i="0" u="none" baseline="30000">
                    <a:solidFill>
                      <a:srgbClr val="FF0000"/>
                    </a:solidFill>
                    <a:effectLst/>
                    <a:latin typeface="Times New Roman" pitchFamily="28"/>
                    <a:ea typeface="Times New Roman" pitchFamily="28"/>
                    <a:cs typeface="宋体" pitchFamily="28"/>
                  </a:rPr>
                  <a:t>3</a:t>
                </a:r>
              </a:p>
              <a:p>
                <a:pPr algn="l" eaLnBrk="1" latinLnBrk="0" hangingPunct="0">
                  <a:lnSpc>
                    <a:spcPct val="129999"/>
                  </a:lnSpc>
                </a:pPr>
                <a:r>
                  <a:rPr lang="zh-CN" altLang="zh-CN" sz="2800" b="1" i="0" u="none">
                    <a:solidFill>
                      <a:srgbClr val="FF0000"/>
                    </a:solidFill>
                    <a:effectLst/>
                    <a:latin typeface="Times New Roman" pitchFamily="28"/>
                    <a:ea typeface="宋体" pitchFamily="28"/>
                    <a:cs typeface="宋体" pitchFamily="28"/>
                  </a:rPr>
                  <a:t>镜架换成钛合金后的质量</a:t>
                </a:r>
              </a:p>
              <a:p>
                <a:pPr algn="l" eaLnBrk="1" latinLnBrk="0" hangingPunct="0">
                  <a:lnSpc>
                    <a:spcPct val="129999"/>
                  </a:lnSpc>
                </a:pPr>
                <a:r>
                  <a:rPr lang="en-US" altLang="zh-CN" sz="2800" b="1" i="1" u="none">
                    <a:solidFill>
                      <a:srgbClr val="FF0000"/>
                    </a:solidFill>
                    <a:effectLst/>
                    <a:latin typeface="Times New Roman" pitchFamily="28"/>
                    <a:ea typeface="Times New Roman" pitchFamily="28"/>
                    <a:cs typeface="宋体" pitchFamily="28"/>
                  </a:rPr>
                  <a:t>m</a:t>
                </a:r>
                <a:r>
                  <a:rPr lang="zh-CN" altLang="zh-CN" sz="2800" b="1" i="0" u="none" baseline="-25000">
                    <a:solidFill>
                      <a:srgbClr val="FF0000"/>
                    </a:solidFill>
                    <a:effectLst/>
                    <a:latin typeface="Times New Roman" pitchFamily="28"/>
                    <a:ea typeface="宋体" pitchFamily="28"/>
                    <a:cs typeface="宋体" pitchFamily="28"/>
                  </a:rPr>
                  <a:t>钛合金</a:t>
                </a:r>
                <a:r>
                  <a:rPr lang="zh-CN" altLang="zh-CN" sz="2800" b="1" i="0" u="none">
                    <a:solidFill>
                      <a:srgbClr val="FF0000"/>
                    </a:solidFill>
                    <a:effectLst/>
                    <a:latin typeface="Times New Roman" pitchFamily="28"/>
                    <a:ea typeface="宋体" pitchFamily="28"/>
                    <a:cs typeface="宋体" pitchFamily="28"/>
                  </a:rPr>
                  <a:t>＝</a:t>
                </a:r>
                <a:r>
                  <a:rPr lang="en-US" altLang="zh-CN" sz="2800" b="1" i="1" u="none">
                    <a:solidFill>
                      <a:srgbClr val="FF0000"/>
                    </a:solidFill>
                    <a:effectLst/>
                    <a:latin typeface="Times New Roman" pitchFamily="28"/>
                    <a:ea typeface="Times New Roman" pitchFamily="28"/>
                    <a:cs typeface="宋体" pitchFamily="28"/>
                  </a:rPr>
                  <a:t>ρ</a:t>
                </a:r>
                <a:r>
                  <a:rPr lang="zh-CN" altLang="zh-CN" sz="2800" b="1" i="0" u="none" baseline="-25000">
                    <a:solidFill>
                      <a:srgbClr val="FF0000"/>
                    </a:solidFill>
                    <a:effectLst/>
                    <a:latin typeface="Times New Roman" pitchFamily="28"/>
                    <a:ea typeface="宋体" pitchFamily="28"/>
                    <a:cs typeface="宋体" pitchFamily="28"/>
                  </a:rPr>
                  <a:t>钛合金</a:t>
                </a:r>
                <a:r>
                  <a:rPr lang="en-US" altLang="zh-CN" sz="2800" b="1" i="1" u="none">
                    <a:solidFill>
                      <a:srgbClr val="FF0000"/>
                    </a:solidFill>
                    <a:effectLst/>
                    <a:latin typeface="Times New Roman" pitchFamily="28"/>
                    <a:ea typeface="Times New Roman" pitchFamily="28"/>
                    <a:cs typeface="宋体" pitchFamily="28"/>
                  </a:rPr>
                  <a:t>V</a:t>
                </a:r>
                <a:r>
                  <a:rPr lang="zh-CN" altLang="zh-CN" sz="2800" b="1" i="0" u="none">
                    <a:solidFill>
                      <a:srgbClr val="FF0000"/>
                    </a:solidFill>
                    <a:effectLst/>
                    <a:latin typeface="Times New Roman" pitchFamily="28"/>
                    <a:ea typeface="宋体" pitchFamily="28"/>
                    <a:cs typeface="宋体" pitchFamily="28"/>
                  </a:rPr>
                  <a:t>＝</a:t>
                </a:r>
                <a:r>
                  <a:rPr lang="en-US" altLang="zh-CN" sz="2800" b="1" i="0" u="none">
                    <a:solidFill>
                      <a:srgbClr val="FF0000"/>
                    </a:solidFill>
                    <a:effectLst/>
                    <a:latin typeface="Times New Roman" pitchFamily="28"/>
                    <a:ea typeface="Times New Roman" pitchFamily="28"/>
                    <a:cs typeface="宋体" pitchFamily="28"/>
                  </a:rPr>
                  <a:t>4.5 g/cm</a:t>
                </a:r>
                <a:r>
                  <a:rPr lang="en-US" altLang="zh-CN" sz="2800" b="1" i="0" u="none" baseline="30000">
                    <a:solidFill>
                      <a:srgbClr val="FF0000"/>
                    </a:solidFill>
                    <a:effectLst/>
                    <a:latin typeface="Times New Roman" pitchFamily="28"/>
                    <a:ea typeface="Times New Roman" pitchFamily="28"/>
                    <a:cs typeface="宋体" pitchFamily="28"/>
                  </a:rPr>
                  <a:t>3</a:t>
                </a:r>
                <a:r>
                  <a:rPr lang="en-US" altLang="zh-CN" sz="2800" b="1" i="0" u="none">
                    <a:solidFill>
                      <a:srgbClr val="FF0000"/>
                    </a:solidFill>
                    <a:effectLst/>
                    <a:latin typeface="宋体" pitchFamily="28"/>
                    <a:ea typeface="宋体" pitchFamily="28"/>
                    <a:cs typeface="宋体" pitchFamily="28"/>
                  </a:rPr>
                  <a:t>×</a:t>
                </a:r>
                <a:r>
                  <a:rPr lang="en-US" altLang="zh-CN" sz="2800" b="1" i="0" u="none">
                    <a:solidFill>
                      <a:srgbClr val="FF0000"/>
                    </a:solidFill>
                    <a:effectLst/>
                    <a:latin typeface="Times New Roman" pitchFamily="28"/>
                    <a:ea typeface="Times New Roman" pitchFamily="28"/>
                    <a:cs typeface="宋体" pitchFamily="28"/>
                  </a:rPr>
                  <a:t>2.5 cm</a:t>
                </a:r>
                <a:r>
                  <a:rPr lang="en-US" altLang="zh-CN" sz="2800" b="1" i="0" u="none" baseline="30000">
                    <a:solidFill>
                      <a:srgbClr val="FF0000"/>
                    </a:solidFill>
                    <a:effectLst/>
                    <a:latin typeface="Times New Roman" pitchFamily="28"/>
                    <a:ea typeface="Times New Roman" pitchFamily="28"/>
                    <a:cs typeface="宋体" pitchFamily="28"/>
                  </a:rPr>
                  <a:t>3</a:t>
                </a:r>
                <a:r>
                  <a:rPr lang="zh-CN" altLang="zh-CN" sz="2800" b="1" i="0" u="none">
                    <a:solidFill>
                      <a:srgbClr val="FF0000"/>
                    </a:solidFill>
                    <a:effectLst/>
                    <a:latin typeface="Times New Roman" pitchFamily="28"/>
                    <a:ea typeface="宋体" pitchFamily="28"/>
                    <a:cs typeface="宋体" pitchFamily="28"/>
                  </a:rPr>
                  <a:t>＝</a:t>
                </a:r>
                <a:r>
                  <a:rPr lang="en-US" altLang="zh-CN" sz="2800" b="1" i="0" u="none">
                    <a:solidFill>
                      <a:srgbClr val="FF0000"/>
                    </a:solidFill>
                    <a:effectLst/>
                    <a:latin typeface="Times New Roman" pitchFamily="28"/>
                    <a:ea typeface="Times New Roman" pitchFamily="28"/>
                    <a:cs typeface="宋体" pitchFamily="28"/>
                  </a:rPr>
                  <a:t>11.25 g</a:t>
                </a:r>
              </a:p>
              <a:p>
                <a:pPr algn="l" eaLnBrk="1" latinLnBrk="0" hangingPunct="0">
                  <a:lnSpc>
                    <a:spcPct val="129999"/>
                  </a:lnSpc>
                </a:pPr>
                <a:r>
                  <a:rPr lang="zh-CN" altLang="zh-CN" sz="2800" b="1" i="0" u="none">
                    <a:solidFill>
                      <a:srgbClr val="FF0000"/>
                    </a:solidFill>
                    <a:effectLst/>
                    <a:latin typeface="Times New Roman" pitchFamily="28"/>
                    <a:ea typeface="宋体" pitchFamily="28"/>
                    <a:cs typeface="宋体" pitchFamily="28"/>
                  </a:rPr>
                  <a:t>镜架可减少的质量</a:t>
                </a:r>
              </a:p>
              <a:p>
                <a:pPr algn="l" eaLnBrk="1" latinLnBrk="0" hangingPunct="0">
                  <a:lnSpc>
                    <a:spcPct val="129999"/>
                  </a:lnSpc>
                </a:pPr>
                <a:r>
                  <a:rPr lang="en-US" altLang="zh-CN" sz="2800" b="1" i="1" u="none">
                    <a:solidFill>
                      <a:srgbClr val="FF0000"/>
                    </a:solidFill>
                    <a:effectLst/>
                    <a:latin typeface="Times New Roman" pitchFamily="28"/>
                    <a:ea typeface="Times New Roman" pitchFamily="28"/>
                    <a:cs typeface="宋体" pitchFamily="28"/>
                  </a:rPr>
                  <a:t>Δm</a:t>
                </a:r>
                <a:r>
                  <a:rPr lang="zh-CN" altLang="zh-CN" sz="2800" b="1" i="0" u="none">
                    <a:solidFill>
                      <a:srgbClr val="FF0000"/>
                    </a:solidFill>
                    <a:effectLst/>
                    <a:latin typeface="Times New Roman" pitchFamily="28"/>
                    <a:ea typeface="宋体" pitchFamily="28"/>
                    <a:cs typeface="宋体" pitchFamily="28"/>
                  </a:rPr>
                  <a:t>＝</a:t>
                </a:r>
                <a:r>
                  <a:rPr lang="en-US" altLang="zh-CN" sz="2800" b="1" i="1" u="none">
                    <a:solidFill>
                      <a:srgbClr val="FF0000"/>
                    </a:solidFill>
                    <a:effectLst/>
                    <a:latin typeface="Times New Roman" pitchFamily="28"/>
                    <a:ea typeface="Times New Roman" pitchFamily="28"/>
                    <a:cs typeface="宋体" pitchFamily="28"/>
                  </a:rPr>
                  <a:t>m</a:t>
                </a:r>
                <a:r>
                  <a:rPr lang="zh-CN" altLang="zh-CN" sz="2800" b="1" i="0" u="none" baseline="-25000">
                    <a:solidFill>
                      <a:srgbClr val="FF0000"/>
                    </a:solidFill>
                    <a:effectLst/>
                    <a:latin typeface="Times New Roman" pitchFamily="28"/>
                    <a:ea typeface="宋体" pitchFamily="28"/>
                    <a:cs typeface="宋体" pitchFamily="28"/>
                  </a:rPr>
                  <a:t>铜合金</a:t>
                </a:r>
                <a:r>
                  <a:rPr lang="zh-CN" altLang="zh-CN" sz="2800" b="1" i="0" u="none">
                    <a:solidFill>
                      <a:srgbClr val="FF0000"/>
                    </a:solidFill>
                    <a:effectLst/>
                    <a:latin typeface="宋体" pitchFamily="28"/>
                    <a:ea typeface="宋体" pitchFamily="28"/>
                    <a:cs typeface="宋体" pitchFamily="28"/>
                  </a:rPr>
                  <a:t>－</a:t>
                </a:r>
                <a:r>
                  <a:rPr lang="en-US" altLang="zh-CN" sz="2800" b="1" i="1" u="none">
                    <a:solidFill>
                      <a:srgbClr val="FF0000"/>
                    </a:solidFill>
                    <a:effectLst/>
                    <a:latin typeface="Times New Roman" pitchFamily="28"/>
                    <a:ea typeface="Times New Roman" pitchFamily="28"/>
                    <a:cs typeface="宋体" pitchFamily="28"/>
                  </a:rPr>
                  <a:t>m</a:t>
                </a:r>
                <a:r>
                  <a:rPr lang="zh-CN" altLang="zh-CN" sz="2800" b="1" i="0" u="none" baseline="-25000">
                    <a:solidFill>
                      <a:srgbClr val="FF0000"/>
                    </a:solidFill>
                    <a:effectLst/>
                    <a:latin typeface="Times New Roman" pitchFamily="28"/>
                    <a:ea typeface="宋体" pitchFamily="28"/>
                    <a:cs typeface="宋体" pitchFamily="28"/>
                  </a:rPr>
                  <a:t>钛合金</a:t>
                </a:r>
                <a:r>
                  <a:rPr lang="zh-CN" altLang="zh-CN" sz="2800" b="1" i="0" u="none">
                    <a:solidFill>
                      <a:srgbClr val="FF0000"/>
                    </a:solidFill>
                    <a:effectLst/>
                    <a:latin typeface="Times New Roman" pitchFamily="28"/>
                    <a:ea typeface="宋体" pitchFamily="28"/>
                    <a:cs typeface="宋体" pitchFamily="28"/>
                  </a:rPr>
                  <a:t>＝</a:t>
                </a:r>
                <a:r>
                  <a:rPr lang="en-US" altLang="zh-CN" sz="2800" b="1" i="0" u="none">
                    <a:solidFill>
                      <a:srgbClr val="FF0000"/>
                    </a:solidFill>
                    <a:effectLst/>
                    <a:latin typeface="Times New Roman" pitchFamily="28"/>
                    <a:ea typeface="Times New Roman" pitchFamily="28"/>
                    <a:cs typeface="宋体" pitchFamily="28"/>
                  </a:rPr>
                  <a:t>20 g</a:t>
                </a:r>
                <a:r>
                  <a:rPr lang="zh-CN" altLang="zh-CN" sz="2800" b="1" i="0" u="none">
                    <a:solidFill>
                      <a:srgbClr val="FF0000"/>
                    </a:solidFill>
                    <a:effectLst/>
                    <a:latin typeface="宋体" pitchFamily="28"/>
                    <a:ea typeface="宋体" pitchFamily="28"/>
                    <a:cs typeface="宋体" pitchFamily="28"/>
                  </a:rPr>
                  <a:t>－</a:t>
                </a:r>
                <a:r>
                  <a:rPr lang="en-US" altLang="zh-CN" sz="2800" b="1" i="0" u="none">
                    <a:solidFill>
                      <a:srgbClr val="FF0000"/>
                    </a:solidFill>
                    <a:effectLst/>
                    <a:latin typeface="Times New Roman" pitchFamily="28"/>
                    <a:ea typeface="Times New Roman" pitchFamily="28"/>
                    <a:cs typeface="宋体" pitchFamily="28"/>
                  </a:rPr>
                  <a:t>11.25 g</a:t>
                </a:r>
                <a:r>
                  <a:rPr lang="zh-CN" altLang="zh-CN" sz="2800" b="1" i="0" u="none">
                    <a:solidFill>
                      <a:srgbClr val="FF0000"/>
                    </a:solidFill>
                    <a:effectLst/>
                    <a:latin typeface="Times New Roman" pitchFamily="28"/>
                    <a:ea typeface="宋体" pitchFamily="28"/>
                    <a:cs typeface="宋体" pitchFamily="28"/>
                  </a:rPr>
                  <a:t>＝</a:t>
                </a:r>
                <a:r>
                  <a:rPr lang="en-US" altLang="zh-CN" sz="2800" b="1" i="0" u="none">
                    <a:solidFill>
                      <a:srgbClr val="FF0000"/>
                    </a:solidFill>
                    <a:effectLst/>
                    <a:latin typeface="Times New Roman" pitchFamily="28"/>
                    <a:ea typeface="Times New Roman" pitchFamily="28"/>
                    <a:cs typeface="宋体" pitchFamily="28"/>
                  </a:rPr>
                  <a:t>8.75 g</a:t>
                </a:r>
              </a:p>
            </p:txBody>
          </p:sp>
        </mc:Choice>
        <mc:Fallback xmlns="">
          <p:sp>
            <p:nvSpPr>
              <p:cNvPr id="10386" name="yt_shape_10386" descr="{&quot;rangeId&quot;:16,&quot;color&quot;:&quot;R&quot;,&quot;mathAnswerShape&quot;:1}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000" y="1479876"/>
                <a:ext cx="7158435" cy="3898247"/>
              </a:xfrm>
              <a:prstGeom prst="rect">
                <a:avLst/>
              </a:prstGeom>
              <a:blipFill>
                <a:blip r:embed="rId2"/>
                <a:stretch>
                  <a:fillRect l="-2979" r="-2043" b="-469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86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02"/>
          <a:stretch>
            <a:fillRect/>
          </a:stretch>
        </p:blipFill>
        <p:spPr>
          <a:xfrm>
            <a:off x="100314" y="796783"/>
            <a:ext cx="11991372" cy="5783668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412" y="1102250"/>
            <a:ext cx="2160416" cy="166369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952" y="277549"/>
            <a:ext cx="2160416" cy="1378424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8748" y="4695272"/>
            <a:ext cx="2455592" cy="2022691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285751" y="3268325"/>
            <a:ext cx="115443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latinLnBrk="0" hangingPunct="0"/>
            <a:r>
              <a:rPr lang="zh-CN" altLang="en-US" sz="4800" dirty="0"/>
              <a:t>章节巩固练6　质量与密度（1）</a:t>
            </a:r>
          </a:p>
        </p:txBody>
      </p:sp>
      <p:sp>
        <p:nvSpPr>
          <p:cNvPr id="5" name="矩形 4"/>
          <p:cNvSpPr/>
          <p:nvPr/>
        </p:nvSpPr>
        <p:spPr>
          <a:xfrm>
            <a:off x="3291509" y="140037"/>
            <a:ext cx="5651125" cy="7327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49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1" lang="en-US" altLang="zh-CN" sz="2800" b="1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《</a:t>
            </a:r>
            <a:r>
              <a:rPr kumimoji="1" lang="zh-CN" altLang="en-US" sz="2800" b="1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期末考试</a:t>
            </a:r>
            <a:r>
              <a:rPr kumimoji="1" lang="en-US" altLang="zh-CN" sz="2800" b="1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》</a:t>
            </a:r>
            <a:r>
              <a:rPr kumimoji="1" lang="zh-CN" altLang="en-US" sz="2800" b="1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人教</a:t>
            </a:r>
            <a:r>
              <a:rPr kumimoji="1" lang="en-US" altLang="zh-CN" sz="28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8</a:t>
            </a:r>
            <a:r>
              <a:rPr kumimoji="1" lang="zh-CN" altLang="en-US" sz="28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物</a:t>
            </a:r>
            <a:r>
              <a:rPr kumimoji="1" lang="zh-CN" altLang="en-US" sz="2800" b="1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上</a:t>
            </a:r>
            <a:endParaRPr kumimoji="1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random/>
      </p:transition>
    </mc:Choice>
    <mc:Fallback xmlns="" xmlns:a14="http://schemas.microsoft.com/office/drawing/2010/main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9" name="yt_shape_10339"/>
          <p:cNvSpPr txBox="1"/>
          <p:nvPr/>
        </p:nvSpPr>
        <p:spPr>
          <a:xfrm>
            <a:off x="648143" y="720000"/>
            <a:ext cx="10896000" cy="55492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l" eaLnBrk="1" latinLnBrk="0" hangingPunct="0">
              <a:lnSpc>
                <a:spcPct val="129999"/>
              </a:lnSpc>
            </a:pP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黑体" pitchFamily="28"/>
                <a:cs typeface="宋体" pitchFamily="28"/>
              </a:rPr>
              <a:t>一、填空题</a:t>
            </a:r>
          </a:p>
          <a:p>
            <a:pPr algn="l" eaLnBrk="1" latinLnBrk="0" hangingPunct="0">
              <a:lnSpc>
                <a:spcPct val="129999"/>
              </a:lnSpc>
            </a:pP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1.[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仿宋" pitchFamily="28"/>
                <a:cs typeface="宋体" pitchFamily="28"/>
              </a:rPr>
              <a:t>科技成就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]2023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年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5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月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30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日，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“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神舟十六号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”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与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“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神舟十五号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”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成功对接于空间站天和核心舱前向端口，我国再次实现两个乘组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“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太空会师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”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，当两艘飞船成功对接时，以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“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神舟十六号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”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为参照物，神舟十五号是</a:t>
            </a:r>
            <a:r>
              <a:rPr lang="zh-CN" altLang="zh-CN" sz="100" b="0" i="0" spc="-100">
                <a:solidFill>
                  <a:srgbClr val="FF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 </a:t>
            </a:r>
            <a:r>
              <a:rPr lang="zh-CN" altLang="zh-CN" sz="2800" b="0" i="0" u="sng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白正" pitchFamily="28"/>
                <a:ea typeface="宋体" pitchFamily="28"/>
                <a:cs typeface="宋体" pitchFamily="28"/>
              </a:rPr>
              <a:t>　</a:t>
            </a:r>
            <a:r>
              <a:rPr lang="zh-CN" altLang="zh-CN" sz="2800" b="1" i="0" u="sng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白正" pitchFamily="28"/>
                <a:ea typeface="宋体" pitchFamily="28"/>
                <a:cs typeface="宋体" pitchFamily="28"/>
              </a:rPr>
              <a:t>静止</a:t>
            </a:r>
            <a:r>
              <a:rPr lang="zh-CN" altLang="zh-CN" sz="2800" b="0" i="0" u="sng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白正" pitchFamily="28"/>
                <a:ea typeface="宋体" pitchFamily="28"/>
                <a:cs typeface="宋体" pitchFamily="28"/>
              </a:rPr>
              <a:t>　</a:t>
            </a:r>
            <a:r>
              <a:rPr lang="zh-CN" altLang="zh-CN" sz="100" b="0" i="0" spc="-100">
                <a:noFill/>
                <a:effectLst/>
                <a:latin typeface="白正" pitchFamily="28"/>
                <a:ea typeface="宋体" pitchFamily="28"/>
                <a:cs typeface="宋体" pitchFamily="28"/>
              </a:rPr>
              <a:t>⁠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的。升入太空后，神舟十六号飞船的质量</a:t>
            </a:r>
            <a:r>
              <a:rPr lang="zh-CN" altLang="zh-CN" sz="100" b="0" i="0" spc="-100">
                <a:solidFill>
                  <a:srgbClr val="FF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 </a:t>
            </a:r>
            <a:r>
              <a:rPr lang="zh-CN" altLang="zh-CN" sz="2800" b="0" i="0" u="sng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白正" pitchFamily="28"/>
                <a:ea typeface="宋体" pitchFamily="28"/>
                <a:cs typeface="宋体" pitchFamily="28"/>
              </a:rPr>
              <a:t>　</a:t>
            </a:r>
            <a:r>
              <a:rPr lang="zh-CN" altLang="zh-CN" sz="2800" b="1" i="0" u="sng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白正" pitchFamily="28"/>
                <a:ea typeface="宋体" pitchFamily="28"/>
                <a:cs typeface="宋体" pitchFamily="28"/>
              </a:rPr>
              <a:t>不变</a:t>
            </a:r>
            <a:r>
              <a:rPr lang="zh-CN" altLang="zh-CN" sz="2800" b="0" i="0" u="sng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白正" pitchFamily="28"/>
                <a:ea typeface="宋体" pitchFamily="28"/>
                <a:cs typeface="宋体" pitchFamily="28"/>
              </a:rPr>
              <a:t>　</a:t>
            </a:r>
            <a:r>
              <a:rPr lang="zh-CN" altLang="zh-CN" sz="100" b="0" i="0" spc="-100">
                <a:noFill/>
                <a:effectLst/>
                <a:latin typeface="白正" pitchFamily="28"/>
                <a:ea typeface="宋体" pitchFamily="28"/>
                <a:cs typeface="宋体" pitchFamily="28"/>
              </a:rPr>
              <a:t>⁠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（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选填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“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变小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”“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变大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”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或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“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不变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”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）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。</a:t>
            </a:r>
          </a:p>
          <a:p>
            <a:pPr algn="l" eaLnBrk="1" latinLnBrk="0" hangingPunct="0">
              <a:lnSpc>
                <a:spcPct val="129999"/>
              </a:lnSpc>
            </a:pP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2.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市场上出售一种食用调和油，其中一瓶标有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“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2 500 mL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”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，称出其质量为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2.1 kg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，将油全部倒出后，称出空瓶的质量为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100 g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。该油的密度是</a:t>
            </a:r>
            <a:r>
              <a:rPr lang="zh-CN" altLang="zh-CN" sz="100" b="0" i="0" spc="-100">
                <a:solidFill>
                  <a:srgbClr val="FF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 </a:t>
            </a:r>
            <a:r>
              <a:rPr lang="zh-CN" altLang="zh-CN" sz="2800" b="0" i="0" u="sng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白正" pitchFamily="28"/>
                <a:ea typeface="宋体" pitchFamily="28"/>
                <a:cs typeface="宋体" pitchFamily="28"/>
              </a:rPr>
              <a:t>　</a:t>
            </a:r>
            <a:r>
              <a:rPr lang="en-US" altLang="zh-CN" sz="2800" b="1" i="0" u="sng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itchFamily="28"/>
                <a:ea typeface="Times New Roman" pitchFamily="28"/>
                <a:cs typeface="Times New Roman" pitchFamily="28"/>
              </a:rPr>
              <a:t>0.8</a:t>
            </a:r>
            <a:r>
              <a:rPr lang="zh-CN" altLang="zh-CN" sz="2800" b="0" i="0" u="sng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白正" pitchFamily="28"/>
                <a:ea typeface="宋体" pitchFamily="28"/>
                <a:cs typeface="宋体" pitchFamily="28"/>
              </a:rPr>
              <a:t>　</a:t>
            </a:r>
            <a:r>
              <a:rPr lang="zh-CN" altLang="zh-CN" sz="100" b="0" i="0" spc="-100">
                <a:noFill/>
                <a:effectLst/>
                <a:latin typeface="白正" pitchFamily="28"/>
                <a:ea typeface="宋体" pitchFamily="28"/>
                <a:cs typeface="宋体" pitchFamily="28"/>
              </a:rPr>
              <a:t>⁠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g/cm</a:t>
            </a:r>
            <a:r>
              <a:rPr lang="en-US" altLang="zh-CN" sz="2800" b="0" i="0" u="none" baseline="30000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3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。将这瓶油用去一半后，油的质量将</a:t>
            </a:r>
            <a:r>
              <a:rPr lang="zh-CN" altLang="zh-CN" sz="100" b="0" i="0" spc="-100">
                <a:solidFill>
                  <a:srgbClr val="FF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 </a:t>
            </a:r>
            <a:r>
              <a:rPr lang="zh-CN" altLang="zh-CN" sz="2800" b="0" i="0" u="sng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白正" pitchFamily="28"/>
                <a:ea typeface="宋体" pitchFamily="28"/>
                <a:cs typeface="宋体" pitchFamily="28"/>
              </a:rPr>
              <a:t>　</a:t>
            </a:r>
            <a:r>
              <a:rPr lang="zh-CN" altLang="zh-CN" sz="2800" b="1" i="0" u="sng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白正" pitchFamily="28"/>
                <a:ea typeface="宋体" pitchFamily="28"/>
                <a:cs typeface="宋体" pitchFamily="28"/>
              </a:rPr>
              <a:t>减小</a:t>
            </a:r>
            <a:r>
              <a:rPr lang="zh-CN" altLang="zh-CN" sz="2800" b="0" i="0" u="sng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白正" pitchFamily="28"/>
                <a:ea typeface="宋体" pitchFamily="28"/>
                <a:cs typeface="宋体" pitchFamily="28"/>
              </a:rPr>
              <a:t>　</a:t>
            </a:r>
            <a:r>
              <a:rPr lang="zh-CN" altLang="zh-CN" sz="100" b="0" i="0" spc="-100">
                <a:noFill/>
                <a:effectLst/>
                <a:latin typeface="白正" pitchFamily="28"/>
                <a:ea typeface="宋体" pitchFamily="28"/>
                <a:cs typeface="宋体" pitchFamily="28"/>
              </a:rPr>
              <a:t>⁠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，密度将</a:t>
            </a:r>
            <a:r>
              <a:rPr lang="zh-CN" altLang="zh-CN" sz="100" b="0" i="0" spc="-100">
                <a:solidFill>
                  <a:srgbClr val="FF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 </a:t>
            </a:r>
            <a:r>
              <a:rPr lang="zh-CN" altLang="zh-CN" sz="2800" b="0" i="0" u="sng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白正" pitchFamily="28"/>
                <a:ea typeface="宋体" pitchFamily="28"/>
                <a:cs typeface="宋体" pitchFamily="28"/>
              </a:rPr>
              <a:t>　</a:t>
            </a:r>
            <a:r>
              <a:rPr lang="zh-CN" altLang="zh-CN" sz="2800" b="1" i="0" u="sng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白正" pitchFamily="28"/>
                <a:ea typeface="宋体" pitchFamily="28"/>
                <a:cs typeface="宋体" pitchFamily="28"/>
              </a:rPr>
              <a:t>不变</a:t>
            </a:r>
            <a:r>
              <a:rPr lang="zh-CN" altLang="zh-CN" sz="2800" b="0" i="0" u="sng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白正" pitchFamily="28"/>
                <a:ea typeface="宋体" pitchFamily="28"/>
                <a:cs typeface="宋体" pitchFamily="28"/>
              </a:rPr>
              <a:t>　</a:t>
            </a:r>
            <a:r>
              <a:rPr lang="zh-CN" altLang="zh-CN" sz="100" b="0" i="0" spc="-100">
                <a:noFill/>
                <a:effectLst/>
                <a:latin typeface="白正" pitchFamily="28"/>
                <a:ea typeface="宋体" pitchFamily="28"/>
                <a:cs typeface="宋体" pitchFamily="28"/>
              </a:rPr>
              <a:t>⁠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（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后两空均选填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“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增大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”“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减小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”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或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“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不变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”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）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。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61BFEAE4-9D23-B8F6-357F-7BB2DA339558}"/>
              </a:ext>
            </a:extLst>
          </p:cNvPr>
          <p:cNvSpPr txBox="1"/>
          <p:nvPr/>
        </p:nvSpPr>
        <p:spPr>
          <a:xfrm>
            <a:off x="1980532" y="2892138"/>
            <a:ext cx="894461" cy="648348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29999"/>
              </a:lnSpc>
            </a:pPr>
            <a:r>
              <a:rPr kumimoji="0" lang="zh-CN" altLang="zh-CN" sz="2800" b="1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白正" pitchFamily="28"/>
                <a:ea typeface="宋体" pitchFamily="28"/>
                <a:cs typeface="宋体" pitchFamily="28"/>
              </a:rPr>
              <a:t>静止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0552BE44-83A3-6327-F0D5-D0FC962ED741}"/>
              </a:ext>
            </a:extLst>
          </p:cNvPr>
          <p:cNvSpPr txBox="1"/>
          <p:nvPr/>
        </p:nvSpPr>
        <p:spPr>
          <a:xfrm>
            <a:off x="9806907" y="2892138"/>
            <a:ext cx="894461" cy="648348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29999"/>
              </a:lnSpc>
            </a:pPr>
            <a:r>
              <a:rPr kumimoji="0" lang="zh-CN" altLang="zh-CN" sz="2800" b="1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白正" pitchFamily="28"/>
                <a:ea typeface="宋体" pitchFamily="28"/>
                <a:cs typeface="宋体" pitchFamily="28"/>
              </a:rPr>
              <a:t>不变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A1537283-C822-B3A9-3436-443B4B89FF6F}"/>
              </a:ext>
            </a:extLst>
          </p:cNvPr>
          <p:cNvSpPr txBox="1"/>
          <p:nvPr/>
        </p:nvSpPr>
        <p:spPr>
          <a:xfrm>
            <a:off x="1269332" y="5111082"/>
            <a:ext cx="624586" cy="648348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29999"/>
              </a:lnSpc>
            </a:pPr>
            <a:r>
              <a:rPr kumimoji="0" lang="en-US" altLang="zh-CN" sz="2800" b="1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Times New Roman" pitchFamily="28"/>
                <a:cs typeface="Times New Roman" pitchFamily="28"/>
              </a:rPr>
              <a:t>0.8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5530A343-1C66-E3C9-CB4A-E5B09875C6E9}"/>
              </a:ext>
            </a:extLst>
          </p:cNvPr>
          <p:cNvSpPr txBox="1"/>
          <p:nvPr/>
        </p:nvSpPr>
        <p:spPr>
          <a:xfrm>
            <a:off x="8943307" y="5111082"/>
            <a:ext cx="894461" cy="648348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29999"/>
              </a:lnSpc>
            </a:pPr>
            <a:r>
              <a:rPr kumimoji="0" lang="zh-CN" altLang="zh-CN" sz="2800" b="1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白正" pitchFamily="28"/>
                <a:ea typeface="宋体" pitchFamily="28"/>
                <a:cs typeface="宋体" pitchFamily="28"/>
              </a:rPr>
              <a:t>减小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D1C8531F-2832-F734-2D9E-D869EA3284A7}"/>
              </a:ext>
            </a:extLst>
          </p:cNvPr>
          <p:cNvSpPr txBox="1"/>
          <p:nvPr/>
        </p:nvSpPr>
        <p:spPr>
          <a:xfrm>
            <a:off x="1269332" y="5665819"/>
            <a:ext cx="894461" cy="596596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29999"/>
              </a:lnSpc>
            </a:pPr>
            <a:r>
              <a:rPr kumimoji="0" lang="zh-CN" altLang="zh-CN" sz="2800" b="1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白正" pitchFamily="28"/>
                <a:ea typeface="宋体" pitchFamily="28"/>
                <a:cs typeface="宋体" pitchFamily="28"/>
              </a:rPr>
              <a:t>不变</a:t>
            </a:r>
            <a:endParaRPr lang="zh-CN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3" grpId="0" build="allAtOnce"/>
      <p:bldP spid="4" grpId="0" build="allAtOnce"/>
      <p:bldP spid="5" grpId="0" build="allAtOnce"/>
      <p:bldP spid="6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" name="yt_shape_10342"/>
          <p:cNvSpPr txBox="1"/>
          <p:nvPr/>
        </p:nvSpPr>
        <p:spPr>
          <a:xfrm>
            <a:off x="648143" y="1305705"/>
            <a:ext cx="10896000" cy="2748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l" eaLnBrk="1" latinLnBrk="0" hangingPunct="0">
              <a:lnSpc>
                <a:spcPct val="129999"/>
              </a:lnSpc>
            </a:pP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3.[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仿宋" pitchFamily="28"/>
                <a:cs typeface="宋体" pitchFamily="28"/>
              </a:rPr>
              <a:t>易错题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]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如图所示是使用托盘天平时的实验情境，请你指出存在的一处错误：</a:t>
            </a:r>
            <a:r>
              <a:rPr lang="zh-CN" altLang="zh-CN" sz="100" b="0" i="0" spc="-100">
                <a:solidFill>
                  <a:srgbClr val="FF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 </a:t>
            </a:r>
            <a:r>
              <a:rPr lang="zh-CN" altLang="zh-CN" sz="2800" b="0" i="0" u="sng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白正" pitchFamily="28"/>
                <a:ea typeface="宋体" pitchFamily="28"/>
                <a:cs typeface="宋体" pitchFamily="28"/>
              </a:rPr>
              <a:t>　</a:t>
            </a:r>
            <a:r>
              <a:rPr lang="zh-CN" altLang="zh-CN" sz="2800" b="1" i="0" u="sng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白正" pitchFamily="28"/>
                <a:ea typeface="宋体" pitchFamily="28"/>
                <a:cs typeface="宋体" pitchFamily="28"/>
              </a:rPr>
              <a:t>测量物体质量时，调节平衡螺母了</a:t>
            </a:r>
            <a:r>
              <a:rPr lang="zh-CN" altLang="zh-CN" sz="2800" b="0" i="0" u="sng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白正" pitchFamily="28"/>
                <a:ea typeface="宋体" pitchFamily="28"/>
                <a:cs typeface="宋体" pitchFamily="28"/>
              </a:rPr>
              <a:t>　</a:t>
            </a:r>
            <a:r>
              <a:rPr lang="zh-CN" altLang="zh-CN" sz="100" b="0" i="0" spc="-100">
                <a:noFill/>
                <a:effectLst/>
                <a:latin typeface="白正" pitchFamily="28"/>
                <a:ea typeface="宋体" pitchFamily="28"/>
                <a:cs typeface="宋体" pitchFamily="28"/>
              </a:rPr>
              <a:t>⁠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；如果天平的砝码磨损了，测量出的物体质量比实际值</a:t>
            </a:r>
            <a:r>
              <a:rPr lang="zh-CN" altLang="zh-CN" sz="100" b="0" i="0" spc="-100">
                <a:solidFill>
                  <a:srgbClr val="FF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 </a:t>
            </a:r>
            <a:r>
              <a:rPr lang="zh-CN" altLang="zh-CN" sz="2800" b="0" i="0" u="sng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白正" pitchFamily="28"/>
                <a:ea typeface="宋体" pitchFamily="28"/>
                <a:cs typeface="宋体" pitchFamily="28"/>
              </a:rPr>
              <a:t>　</a:t>
            </a:r>
            <a:r>
              <a:rPr lang="zh-CN" altLang="zh-CN" sz="2800" b="1" i="0" u="sng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白正" pitchFamily="28"/>
                <a:ea typeface="宋体" pitchFamily="28"/>
                <a:cs typeface="宋体" pitchFamily="28"/>
              </a:rPr>
              <a:t>偏大</a:t>
            </a:r>
            <a:r>
              <a:rPr lang="zh-CN" altLang="zh-CN" sz="2800" b="0" i="0" u="sng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白正" pitchFamily="28"/>
                <a:ea typeface="宋体" pitchFamily="28"/>
                <a:cs typeface="宋体" pitchFamily="28"/>
              </a:rPr>
              <a:t>　</a:t>
            </a:r>
            <a:r>
              <a:rPr lang="zh-CN" altLang="zh-CN" sz="100" b="0" i="0" spc="-100">
                <a:noFill/>
                <a:effectLst/>
                <a:latin typeface="白正" pitchFamily="28"/>
                <a:ea typeface="宋体" pitchFamily="28"/>
                <a:cs typeface="宋体" pitchFamily="28"/>
              </a:rPr>
              <a:t>⁠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；如果天平的砝码生锈了，测量出的物体质量比实际值</a:t>
            </a:r>
            <a:r>
              <a:rPr lang="zh-CN" altLang="zh-CN" sz="100" b="0" i="0" spc="-100">
                <a:solidFill>
                  <a:srgbClr val="FF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 </a:t>
            </a:r>
            <a:r>
              <a:rPr lang="zh-CN" altLang="zh-CN" sz="2800" b="0" i="0" u="sng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白正" pitchFamily="28"/>
                <a:ea typeface="宋体" pitchFamily="28"/>
                <a:cs typeface="宋体" pitchFamily="28"/>
              </a:rPr>
              <a:t>　</a:t>
            </a:r>
            <a:r>
              <a:rPr lang="zh-CN" altLang="zh-CN" sz="2800" b="1" i="0" u="sng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白正" pitchFamily="28"/>
                <a:ea typeface="宋体" pitchFamily="28"/>
                <a:cs typeface="宋体" pitchFamily="28"/>
              </a:rPr>
              <a:t>偏小</a:t>
            </a:r>
            <a:r>
              <a:rPr lang="zh-CN" altLang="zh-CN" sz="2800" b="0" i="0" u="sng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白正" pitchFamily="28"/>
                <a:ea typeface="宋体" pitchFamily="28"/>
                <a:cs typeface="宋体" pitchFamily="28"/>
              </a:rPr>
              <a:t>　</a:t>
            </a:r>
            <a:r>
              <a:rPr lang="zh-CN" altLang="zh-CN" sz="100" b="0" i="0" spc="-100">
                <a:noFill/>
                <a:effectLst/>
                <a:latin typeface="白正" pitchFamily="28"/>
                <a:ea typeface="宋体" pitchFamily="28"/>
                <a:cs typeface="宋体" pitchFamily="28"/>
              </a:rPr>
              <a:t>⁠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（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后两空均选填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“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偏大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”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或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“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偏小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”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）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。</a:t>
            </a:r>
          </a:p>
        </p:txBody>
      </p:sp>
      <p:pic>
        <p:nvPicPr>
          <p:cNvPr id="10343" name="yt_image_10343">
            <a:extLst>
              <a:ext uri="">
                <a16:creationId xmlns="" xmlns:a16="http://schemas.microsoft.com/office/drawing/2014/main" xmlns:a14="http://schemas.microsoft.com/office/drawing/2010/main" id="{5351258F-BC95-41E6-9372-C2FE361B02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2227" y="4105002"/>
            <a:ext cx="2447544" cy="1447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2780EADD-7556-56F2-4B7C-D2BF4362A276}"/>
              </a:ext>
            </a:extLst>
          </p:cNvPr>
          <p:cNvSpPr txBox="1"/>
          <p:nvPr/>
        </p:nvSpPr>
        <p:spPr>
          <a:xfrm>
            <a:off x="2336132" y="1813635"/>
            <a:ext cx="5537898" cy="648348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29999"/>
              </a:lnSpc>
            </a:pPr>
            <a:r>
              <a:rPr kumimoji="0" lang="zh-CN" altLang="zh-CN" sz="2800" b="1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白正" pitchFamily="28"/>
                <a:ea typeface="宋体" pitchFamily="28"/>
                <a:cs typeface="宋体" pitchFamily="28"/>
              </a:rPr>
              <a:t>测量物体质量时，调节平衡螺母了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D38A08C0-55C5-2CA5-E019-B054A9824DFF}"/>
              </a:ext>
            </a:extLst>
          </p:cNvPr>
          <p:cNvSpPr txBox="1"/>
          <p:nvPr/>
        </p:nvSpPr>
        <p:spPr>
          <a:xfrm>
            <a:off x="6247732" y="2368371"/>
            <a:ext cx="894461" cy="648348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29999"/>
              </a:lnSpc>
            </a:pPr>
            <a:r>
              <a:rPr kumimoji="0" lang="zh-CN" altLang="zh-CN" sz="2800" b="1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白正" pitchFamily="28"/>
                <a:ea typeface="宋体" pitchFamily="28"/>
                <a:cs typeface="宋体" pitchFamily="28"/>
              </a:rPr>
              <a:t>偏大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7163575C-096D-2BB2-757E-18847C92ABE1}"/>
              </a:ext>
            </a:extLst>
          </p:cNvPr>
          <p:cNvSpPr txBox="1"/>
          <p:nvPr/>
        </p:nvSpPr>
        <p:spPr>
          <a:xfrm>
            <a:off x="5892132" y="2923107"/>
            <a:ext cx="894461" cy="648348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29999"/>
              </a:lnSpc>
            </a:pPr>
            <a:r>
              <a:rPr kumimoji="0" lang="zh-CN" altLang="zh-CN" sz="2800" b="1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白正" pitchFamily="28"/>
                <a:ea typeface="宋体" pitchFamily="28"/>
                <a:cs typeface="宋体" pitchFamily="28"/>
              </a:rPr>
              <a:t>偏小</a:t>
            </a:r>
            <a:endParaRPr lang="zh-CN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3" grpId="0" build="allAtOnce"/>
      <p:bldP spid="4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5" name="yt_shape_10345"/>
          <p:cNvSpPr txBox="1"/>
          <p:nvPr/>
        </p:nvSpPr>
        <p:spPr>
          <a:xfrm>
            <a:off x="648143" y="2147366"/>
            <a:ext cx="10896000" cy="10680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l" eaLnBrk="1" latinLnBrk="0" hangingPunct="0">
              <a:lnSpc>
                <a:spcPct val="129999"/>
              </a:lnSpc>
            </a:pP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4.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一把汤匙的质量是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42 g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，体积是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4 cm</a:t>
            </a:r>
            <a:r>
              <a:rPr lang="en-US" altLang="zh-CN" sz="2800" b="0" i="0" u="none" baseline="30000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3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，则这把汤匙的密度是</a:t>
            </a:r>
            <a:r>
              <a:rPr lang="zh-CN" altLang="zh-CN" sz="100" b="0" i="0" spc="-100">
                <a:solidFill>
                  <a:srgbClr val="FF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 </a:t>
            </a:r>
            <a:r>
              <a:rPr lang="zh-CN" altLang="zh-CN" sz="2800" b="0" i="0" u="sng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白正" pitchFamily="28"/>
                <a:ea typeface="宋体" pitchFamily="28"/>
                <a:cs typeface="宋体" pitchFamily="28"/>
              </a:rPr>
              <a:t>　</a:t>
            </a:r>
            <a:r>
              <a:rPr lang="en-US" altLang="zh-CN" sz="2800" b="1" i="0" u="sng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itchFamily="28"/>
                <a:ea typeface="Times New Roman" pitchFamily="28"/>
                <a:cs typeface="Times New Roman" pitchFamily="28"/>
              </a:rPr>
              <a:t>10.5</a:t>
            </a:r>
            <a:r>
              <a:rPr lang="en-US" altLang="zh-CN" sz="2800" b="1" i="0" u="sng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Times New Roman" pitchFamily="28"/>
              </a:rPr>
              <a:t>×</a:t>
            </a:r>
            <a:r>
              <a:rPr lang="en-US" altLang="zh-CN" sz="2800" b="1" i="0" u="sng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itchFamily="28"/>
                <a:ea typeface="Times New Roman" pitchFamily="28"/>
                <a:cs typeface="Times New Roman" pitchFamily="28"/>
              </a:rPr>
              <a:t>10</a:t>
            </a:r>
            <a:r>
              <a:rPr lang="en-US" altLang="zh-CN" sz="2800" b="1" i="0" u="sng" baseline="30000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itchFamily="28"/>
                <a:ea typeface="Times New Roman" pitchFamily="28"/>
                <a:cs typeface="Times New Roman" pitchFamily="28"/>
              </a:rPr>
              <a:t>3</a:t>
            </a:r>
            <a:r>
              <a:rPr lang="zh-CN" altLang="zh-CN" sz="2800" b="0" i="0" u="sng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白正" pitchFamily="28"/>
                <a:ea typeface="宋体" pitchFamily="28"/>
                <a:cs typeface="宋体" pitchFamily="28"/>
              </a:rPr>
              <a:t>　</a:t>
            </a:r>
            <a:r>
              <a:rPr lang="zh-CN" altLang="zh-CN" sz="100" b="0" i="0" spc="-100">
                <a:noFill/>
                <a:effectLst/>
                <a:latin typeface="白正" pitchFamily="28"/>
                <a:ea typeface="宋体" pitchFamily="28"/>
                <a:cs typeface="宋体" pitchFamily="28"/>
              </a:rPr>
              <a:t>⁠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kg/m</a:t>
            </a:r>
            <a:r>
              <a:rPr lang="en-US" altLang="zh-CN" sz="2800" b="0" i="0" u="none" baseline="30000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3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，结合下表可知这把汤匙可能是</a:t>
            </a:r>
            <a:r>
              <a:rPr lang="zh-CN" altLang="zh-CN" sz="100" b="0" i="0" spc="-100">
                <a:solidFill>
                  <a:srgbClr val="FF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 </a:t>
            </a:r>
            <a:r>
              <a:rPr lang="zh-CN" altLang="zh-CN" sz="2800" b="0" i="0" u="sng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白正" pitchFamily="28"/>
                <a:ea typeface="宋体" pitchFamily="28"/>
                <a:cs typeface="宋体" pitchFamily="28"/>
              </a:rPr>
              <a:t>　</a:t>
            </a:r>
            <a:r>
              <a:rPr lang="zh-CN" altLang="zh-CN" sz="2800" b="1" i="0" u="sng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白正" pitchFamily="28"/>
                <a:ea typeface="宋体" pitchFamily="28"/>
                <a:cs typeface="宋体" pitchFamily="28"/>
              </a:rPr>
              <a:t>银</a:t>
            </a:r>
            <a:r>
              <a:rPr lang="zh-CN" altLang="zh-CN" sz="2800" b="0" i="0" u="sng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白正" pitchFamily="28"/>
                <a:ea typeface="宋体" pitchFamily="28"/>
                <a:cs typeface="宋体" pitchFamily="28"/>
              </a:rPr>
              <a:t>　</a:t>
            </a:r>
            <a:r>
              <a:rPr lang="zh-CN" altLang="zh-CN" sz="100" b="0" i="0" spc="-100">
                <a:noFill/>
                <a:effectLst/>
                <a:latin typeface="白正" pitchFamily="28"/>
                <a:ea typeface="宋体" pitchFamily="28"/>
                <a:cs typeface="宋体" pitchFamily="28"/>
              </a:rPr>
              <a:t>⁠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制成的。</a:t>
            </a:r>
          </a:p>
        </p:txBody>
      </p:sp>
      <p:graphicFrame>
        <p:nvGraphicFramePr>
          <p:cNvPr id="10346" name="yt_table_10346" title="H_101.76">
            <a:extLst>
              <a:ext uri="{FF2B5EF4-FFF2-40B4-BE49-F238E27FC236}">
                <a16:creationId xmlns:a16="http://schemas.microsoft.com/office/drawing/2014/main" id="{85F9CD91-DE56-4981-AD6D-3D4292DC4A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9302126"/>
              </p:ext>
            </p:extLst>
          </p:nvPr>
        </p:nvGraphicFramePr>
        <p:xfrm>
          <a:off x="648000" y="3418567"/>
          <a:ext cx="10895998" cy="1292352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9665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29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829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829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8076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67999"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29999"/>
                        </a:lnSpc>
                      </a:pP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白正" pitchFamily="28"/>
                          <a:ea typeface="宋体" pitchFamily="28"/>
                          <a:cs typeface="宋体" pitchFamily="28"/>
                        </a:rPr>
                        <a:t>物质</a:t>
                      </a: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29999"/>
                        </a:lnSpc>
                      </a:pP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白正" pitchFamily="28"/>
                          <a:ea typeface="宋体" pitchFamily="28"/>
                          <a:cs typeface="宋体" pitchFamily="28"/>
                        </a:rPr>
                        <a:t>银</a:t>
                      </a: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29999"/>
                        </a:lnSpc>
                      </a:pP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白正" pitchFamily="28"/>
                          <a:ea typeface="宋体" pitchFamily="28"/>
                          <a:cs typeface="宋体" pitchFamily="28"/>
                        </a:rPr>
                        <a:t>铜</a:t>
                      </a: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29999"/>
                        </a:lnSpc>
                      </a:pP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白正" pitchFamily="28"/>
                          <a:ea typeface="宋体" pitchFamily="28"/>
                          <a:cs typeface="宋体" pitchFamily="28"/>
                        </a:rPr>
                        <a:t>铁</a:t>
                      </a: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29999"/>
                        </a:lnSpc>
                      </a:pP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白正" pitchFamily="28"/>
                          <a:ea typeface="宋体" pitchFamily="28"/>
                          <a:cs typeface="宋体" pitchFamily="28"/>
                        </a:rPr>
                        <a:t>铝</a:t>
                      </a: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7999"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29999"/>
                        </a:lnSpc>
                      </a:pP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白正" pitchFamily="28"/>
                          <a:ea typeface="宋体" pitchFamily="28"/>
                          <a:cs typeface="宋体" pitchFamily="28"/>
                        </a:rPr>
                        <a:t>密度</a:t>
                      </a: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Times New Roman" pitchFamily="28"/>
                          <a:cs typeface="宋体" pitchFamily="28"/>
                        </a:rPr>
                        <a:t>ρ/</a:t>
                      </a: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  <a:cs typeface="宋体" pitchFamily="28"/>
                        </a:rPr>
                        <a:t>（</a:t>
                      </a: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Times New Roman" pitchFamily="28"/>
                          <a:cs typeface="宋体" pitchFamily="28"/>
                        </a:rPr>
                        <a:t>kg/m</a:t>
                      </a:r>
                      <a:r>
                        <a:rPr lang="en-US" altLang="zh-CN" sz="2800" b="0" i="0" u="none" baseline="3000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Times New Roman" pitchFamily="28"/>
                          <a:cs typeface="宋体" pitchFamily="28"/>
                        </a:rPr>
                        <a:t>3</a:t>
                      </a: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  <a:cs typeface="宋体" pitchFamily="28"/>
                        </a:rPr>
                        <a:t>）</a:t>
                      </a: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29999"/>
                        </a:lnSpc>
                      </a:pP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Times New Roman" pitchFamily="28"/>
                          <a:cs typeface="宋体" pitchFamily="28"/>
                        </a:rPr>
                        <a:t>10.5</a:t>
                      </a: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  <a:cs typeface="宋体" pitchFamily="28"/>
                        </a:rPr>
                        <a:t>×</a:t>
                      </a: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Times New Roman" pitchFamily="28"/>
                          <a:cs typeface="宋体" pitchFamily="28"/>
                        </a:rPr>
                        <a:t>10</a:t>
                      </a:r>
                      <a:r>
                        <a:rPr lang="en-US" altLang="zh-CN" sz="2800" b="0" i="0" u="none" baseline="3000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Times New Roman" pitchFamily="28"/>
                          <a:cs typeface="宋体" pitchFamily="28"/>
                        </a:rPr>
                        <a:t>3</a:t>
                      </a: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29999"/>
                        </a:lnSpc>
                      </a:pP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Times New Roman" pitchFamily="28"/>
                          <a:cs typeface="宋体" pitchFamily="28"/>
                        </a:rPr>
                        <a:t>8.9</a:t>
                      </a: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  <a:cs typeface="宋体" pitchFamily="28"/>
                        </a:rPr>
                        <a:t>×</a:t>
                      </a: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Times New Roman" pitchFamily="28"/>
                          <a:cs typeface="宋体" pitchFamily="28"/>
                        </a:rPr>
                        <a:t>10</a:t>
                      </a:r>
                      <a:r>
                        <a:rPr lang="en-US" altLang="zh-CN" sz="2800" b="0" i="0" u="none" baseline="3000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Times New Roman" pitchFamily="28"/>
                          <a:cs typeface="宋体" pitchFamily="28"/>
                        </a:rPr>
                        <a:t>3</a:t>
                      </a: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29999"/>
                        </a:lnSpc>
                      </a:pP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Times New Roman" pitchFamily="28"/>
                          <a:cs typeface="宋体" pitchFamily="28"/>
                        </a:rPr>
                        <a:t>7.9</a:t>
                      </a: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  <a:cs typeface="宋体" pitchFamily="28"/>
                        </a:rPr>
                        <a:t>×</a:t>
                      </a: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Times New Roman" pitchFamily="28"/>
                          <a:cs typeface="宋体" pitchFamily="28"/>
                        </a:rPr>
                        <a:t>10</a:t>
                      </a:r>
                      <a:r>
                        <a:rPr lang="en-US" altLang="zh-CN" sz="2800" b="0" i="0" u="none" baseline="3000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Times New Roman" pitchFamily="28"/>
                          <a:cs typeface="宋体" pitchFamily="28"/>
                        </a:rPr>
                        <a:t>3</a:t>
                      </a: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29999"/>
                        </a:lnSpc>
                      </a:pP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Times New Roman" pitchFamily="28"/>
                          <a:cs typeface="宋体" pitchFamily="28"/>
                        </a:rPr>
                        <a:t>2.7</a:t>
                      </a: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  <a:cs typeface="宋体" pitchFamily="28"/>
                        </a:rPr>
                        <a:t>×</a:t>
                      </a: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Times New Roman" pitchFamily="28"/>
                          <a:cs typeface="宋体" pitchFamily="28"/>
                        </a:rPr>
                        <a:t>10</a:t>
                      </a:r>
                      <a:r>
                        <a:rPr lang="en-US" altLang="zh-CN" sz="2800" b="0" i="0" u="none" baseline="3000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Times New Roman" pitchFamily="28"/>
                          <a:cs typeface="宋体" pitchFamily="28"/>
                        </a:rPr>
                        <a:t>3</a:t>
                      </a: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文本框 1">
            <a:extLst>
              <a:ext uri="{FF2B5EF4-FFF2-40B4-BE49-F238E27FC236}">
                <a16:creationId xmlns:a16="http://schemas.microsoft.com/office/drawing/2014/main" id="{445099B0-58B1-EDC4-C41B-EDCB19D4E972}"/>
              </a:ext>
            </a:extLst>
          </p:cNvPr>
          <p:cNvSpPr txBox="1"/>
          <p:nvPr/>
        </p:nvSpPr>
        <p:spPr>
          <a:xfrm>
            <a:off x="1269332" y="2655296"/>
            <a:ext cx="1634236" cy="596596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29999"/>
              </a:lnSpc>
            </a:pPr>
            <a:r>
              <a:rPr kumimoji="0" lang="en-US" altLang="zh-CN" sz="2800" b="1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Times New Roman" pitchFamily="28"/>
                <a:cs typeface="Times New Roman" pitchFamily="28"/>
              </a:rPr>
              <a:t>10.5</a:t>
            </a:r>
            <a:r>
              <a:rPr kumimoji="0" lang="en-US" altLang="zh-CN" sz="2800" b="1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Times New Roman" pitchFamily="28"/>
              </a:rPr>
              <a:t>×</a:t>
            </a:r>
            <a:r>
              <a:rPr kumimoji="0" lang="en-US" altLang="zh-CN" sz="2800" b="1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Times New Roman" pitchFamily="28"/>
                <a:cs typeface="Times New Roman" pitchFamily="28"/>
              </a:rPr>
              <a:t>10</a:t>
            </a:r>
            <a:r>
              <a:rPr kumimoji="0" lang="en-US" altLang="zh-CN" sz="2800" b="1" i="0" strike="noStrike" kern="1200" cap="none" spc="0" normalizeH="0" baseline="3000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Times New Roman" pitchFamily="28"/>
                <a:cs typeface="Times New Roman" pitchFamily="28"/>
              </a:rPr>
              <a:t>3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66173D0A-1BC0-3DF3-9780-BE350869EE0C}"/>
              </a:ext>
            </a:extLst>
          </p:cNvPr>
          <p:cNvSpPr txBox="1"/>
          <p:nvPr/>
        </p:nvSpPr>
        <p:spPr>
          <a:xfrm>
            <a:off x="9262394" y="2655296"/>
            <a:ext cx="537274" cy="596596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29999"/>
              </a:lnSpc>
            </a:pPr>
            <a:r>
              <a:rPr kumimoji="0" lang="zh-CN" altLang="zh-CN" sz="2800" b="1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白正" pitchFamily="28"/>
                <a:ea typeface="宋体" pitchFamily="28"/>
                <a:cs typeface="宋体" pitchFamily="28"/>
              </a:rPr>
              <a:t>银</a:t>
            </a:r>
            <a:endParaRPr lang="zh-CN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3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8" name="yt_shape_10348"/>
          <p:cNvSpPr txBox="1"/>
          <p:nvPr/>
        </p:nvSpPr>
        <p:spPr>
          <a:xfrm>
            <a:off x="648000" y="1337558"/>
            <a:ext cx="1795363" cy="50789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algn="l" eaLnBrk="1" latinLnBrk="0" hangingPunct="0">
              <a:lnSpc>
                <a:spcPct val="129999"/>
              </a:lnSpc>
            </a:pP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黑体" pitchFamily="28"/>
                <a:cs typeface="宋体" pitchFamily="28"/>
              </a:rPr>
              <a:t>二、选择题</a:t>
            </a:r>
          </a:p>
        </p:txBody>
      </p:sp>
      <p:sp>
        <p:nvSpPr>
          <p:cNvPr id="10349" name="yt_shape_10349"/>
          <p:cNvSpPr txBox="1"/>
          <p:nvPr/>
        </p:nvSpPr>
        <p:spPr>
          <a:xfrm>
            <a:off x="648000" y="1896242"/>
            <a:ext cx="7351371" cy="49988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algn="l" eaLnBrk="1" latinLnBrk="0" hangingPunct="0">
              <a:lnSpc>
                <a:spcPct val="129999"/>
              </a:lnSpc>
            </a:pP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5.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关于课桌的描述，最符合实际的是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（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　</a:t>
            </a:r>
            <a:r>
              <a:rPr lang="en-US" altLang="zh-CN" sz="2800" b="1" i="0" u="none">
                <a:solidFill>
                  <a:srgbClr val="FF0000">
                    <a:alpha val="0"/>
                  </a:srgbClr>
                </a:solidFill>
                <a:effectLst/>
                <a:latin typeface="Times New Roman" pitchFamily="28"/>
                <a:ea typeface="宋体" pitchFamily="28"/>
                <a:cs typeface="Times New Roman" pitchFamily="28"/>
              </a:rPr>
              <a:t>A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　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）</a:t>
            </a:r>
          </a:p>
        </p:txBody>
      </p:sp>
      <p:graphicFrame>
        <p:nvGraphicFramePr>
          <p:cNvPr id="10350" name="yt_table_10350" title="H_87.36">
            <a:extLst>
              <a:ext uri="{FF2B5EF4-FFF2-40B4-BE49-F238E27FC236}">
                <a16:creationId xmlns:a16="http://schemas.microsoft.com/office/drawing/2014/main" id="{85F9CD91-DE56-4981-AD6D-3D4292DC4A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0180686"/>
              </p:ext>
            </p:extLst>
          </p:nvPr>
        </p:nvGraphicFramePr>
        <p:xfrm>
          <a:off x="648000" y="2446910"/>
          <a:ext cx="9827261" cy="1109472"/>
        </p:xfrm>
        <a:graphic>
          <a:graphicData uri="http://schemas.openxmlformats.org/drawingml/2006/table">
            <a:tbl>
              <a:tblPr/>
              <a:tblGrid>
                <a:gridCol w="5901373">
                  <a:extLst>
                    <a:ext uri="{9D8B030D-6E8A-4147-A177-3AD203B41FA5}">
                      <a16:colId xmlns:a16="http://schemas.microsoft.com/office/drawing/2014/main" val="10048"/>
                    </a:ext>
                  </a:extLst>
                </a:gridCol>
                <a:gridCol w="3925888">
                  <a:extLst>
                    <a:ext uri="{9D8B030D-6E8A-4147-A177-3AD203B41FA5}">
                      <a16:colId xmlns:a16="http://schemas.microsoft.com/office/drawing/2014/main" val="1004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indent="0" algn="l" eaLnBrk="1" fontAlgn="ctr" latinLnBrk="0" hangingPunct="0">
                        <a:lnSpc>
                          <a:spcPct val="129999"/>
                        </a:lnSpc>
                      </a:pP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Times New Roman" pitchFamily="28"/>
                          <a:cs typeface="宋体" pitchFamily="28"/>
                        </a:rPr>
                        <a:t>A.</a:t>
                      </a: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白正" pitchFamily="28"/>
                          <a:ea typeface="宋体" pitchFamily="28"/>
                          <a:cs typeface="宋体" pitchFamily="28"/>
                        </a:rPr>
                        <a:t>高度约</a:t>
                      </a: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Times New Roman" pitchFamily="28"/>
                          <a:cs typeface="宋体" pitchFamily="28"/>
                        </a:rPr>
                        <a:t>75 cm</a:t>
                      </a: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 eaLnBrk="1" fontAlgn="ctr" latinLnBrk="0" hangingPunct="0">
                        <a:lnSpc>
                          <a:spcPct val="129999"/>
                        </a:lnSpc>
                      </a:pP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Times New Roman" pitchFamily="28"/>
                          <a:cs typeface="宋体" pitchFamily="28"/>
                        </a:rPr>
                        <a:t>B.</a:t>
                      </a: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白正" pitchFamily="28"/>
                          <a:ea typeface="宋体" pitchFamily="28"/>
                          <a:cs typeface="宋体" pitchFamily="28"/>
                        </a:rPr>
                        <a:t>体积约</a:t>
                      </a: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Times New Roman" pitchFamily="28"/>
                          <a:cs typeface="宋体" pitchFamily="28"/>
                        </a:rPr>
                        <a:t>8 m</a:t>
                      </a:r>
                      <a:r>
                        <a:rPr lang="en-US" altLang="zh-CN" sz="2800" b="0" i="0" u="none" baseline="3000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Times New Roman" pitchFamily="28"/>
                          <a:cs typeface="宋体" pitchFamily="28"/>
                        </a:rPr>
                        <a:t>3</a:t>
                      </a: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l" eaLnBrk="1" fontAlgn="ctr" latinLnBrk="0" hangingPunct="0">
                        <a:lnSpc>
                          <a:spcPct val="129999"/>
                        </a:lnSpc>
                      </a:pP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Times New Roman" pitchFamily="28"/>
                          <a:cs typeface="宋体" pitchFamily="28"/>
                        </a:rPr>
                        <a:t>C.</a:t>
                      </a: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白正" pitchFamily="28"/>
                          <a:ea typeface="宋体" pitchFamily="28"/>
                          <a:cs typeface="宋体" pitchFamily="28"/>
                        </a:rPr>
                        <a:t>质量约</a:t>
                      </a: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Times New Roman" pitchFamily="28"/>
                          <a:cs typeface="宋体" pitchFamily="28"/>
                        </a:rPr>
                        <a:t>2 t</a:t>
                      </a: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 eaLnBrk="1" fontAlgn="ctr" latinLnBrk="0" hangingPunct="0">
                        <a:lnSpc>
                          <a:spcPct val="129999"/>
                        </a:lnSpc>
                      </a:pP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Times New Roman" pitchFamily="28"/>
                          <a:cs typeface="宋体" pitchFamily="28"/>
                        </a:rPr>
                        <a:t>D.</a:t>
                      </a: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白正" pitchFamily="28"/>
                          <a:ea typeface="宋体" pitchFamily="28"/>
                          <a:cs typeface="宋体" pitchFamily="28"/>
                        </a:rPr>
                        <a:t>密度约</a:t>
                      </a: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Times New Roman" pitchFamily="28"/>
                          <a:cs typeface="宋体" pitchFamily="28"/>
                        </a:rPr>
                        <a:t>1</a:t>
                      </a: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  <a:cs typeface="宋体" pitchFamily="28"/>
                        </a:rPr>
                        <a:t>×</a:t>
                      </a: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Times New Roman" pitchFamily="28"/>
                          <a:cs typeface="宋体" pitchFamily="28"/>
                        </a:rPr>
                        <a:t>10</a:t>
                      </a:r>
                      <a:r>
                        <a:rPr lang="en-US" altLang="zh-CN" sz="2800" b="0" i="0" u="none" baseline="3000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Times New Roman" pitchFamily="28"/>
                          <a:cs typeface="宋体" pitchFamily="28"/>
                        </a:rPr>
                        <a:t>3</a:t>
                      </a: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Times New Roman" pitchFamily="28"/>
                          <a:cs typeface="宋体" pitchFamily="28"/>
                        </a:rPr>
                        <a:t> kg/m</a:t>
                      </a:r>
                      <a:r>
                        <a:rPr lang="en-US" altLang="zh-CN" sz="2800" b="0" i="0" u="none" baseline="3000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Times New Roman" pitchFamily="28"/>
                          <a:cs typeface="宋体" pitchFamily="28"/>
                        </a:rPr>
                        <a:t>3</a:t>
                      </a: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03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0352" name="yt_shape_10352"/>
              <p:cNvSpPr txBox="1"/>
              <p:nvPr/>
            </p:nvSpPr>
            <p:spPr>
              <a:xfrm>
                <a:off x="648143" y="3606925"/>
                <a:ext cx="10896000" cy="1308115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algn="l" eaLnBrk="1" latinLnBrk="0" hangingPunct="0">
                  <a:lnSpc>
                    <a:spcPct val="129999"/>
                  </a:lnSpc>
                </a:pPr>
                <a:r>
                  <a:rPr lang="en-US" altLang="zh-CN" sz="2800" b="0" i="0" u="none">
                    <a:solidFill>
                      <a:srgbClr val="000000"/>
                    </a:solidFill>
                    <a:effectLst/>
                    <a:latin typeface="Times New Roman" pitchFamily="28"/>
                    <a:ea typeface="Times New Roman" pitchFamily="28"/>
                    <a:cs typeface="宋体" pitchFamily="28"/>
                  </a:rPr>
                  <a:t>6.[</a:t>
                </a:r>
                <a:r>
                  <a:rPr lang="zh-CN" altLang="zh-CN" sz="2800" b="0" i="0" u="none">
                    <a:solidFill>
                      <a:srgbClr val="000000"/>
                    </a:solidFill>
                    <a:effectLst/>
                    <a:latin typeface="白正" pitchFamily="28"/>
                    <a:ea typeface="仿宋" pitchFamily="28"/>
                    <a:cs typeface="宋体" pitchFamily="28"/>
                  </a:rPr>
                  <a:t>易错题</a:t>
                </a:r>
                <a:r>
                  <a:rPr lang="en-US" altLang="zh-CN" sz="2800" b="0" i="0" u="none">
                    <a:solidFill>
                      <a:srgbClr val="000000"/>
                    </a:solidFill>
                    <a:effectLst/>
                    <a:latin typeface="Times New Roman" pitchFamily="28"/>
                    <a:ea typeface="Times New Roman" pitchFamily="28"/>
                    <a:cs typeface="宋体" pitchFamily="28"/>
                  </a:rPr>
                  <a:t>]</a:t>
                </a:r>
                <a:r>
                  <a:rPr lang="zh-CN" altLang="zh-CN" sz="2800" b="0" i="0" u="none">
                    <a:solidFill>
                      <a:srgbClr val="000000"/>
                    </a:solidFill>
                    <a:effectLst/>
                    <a:latin typeface="白正" pitchFamily="28"/>
                    <a:ea typeface="宋体" pitchFamily="28"/>
                    <a:cs typeface="宋体" pitchFamily="28"/>
                  </a:rPr>
                  <a:t>一个钢瓶内装有密度为</a:t>
                </a:r>
                <a:r>
                  <a:rPr lang="en-US" altLang="zh-CN" sz="2800" b="0" i="0" u="none">
                    <a:solidFill>
                      <a:srgbClr val="000000"/>
                    </a:solidFill>
                    <a:effectLst/>
                    <a:latin typeface="Times New Roman" pitchFamily="28"/>
                    <a:ea typeface="Times New Roman" pitchFamily="28"/>
                    <a:cs typeface="宋体" pitchFamily="28"/>
                  </a:rPr>
                  <a:t>6 kg/m</a:t>
                </a:r>
                <a:r>
                  <a:rPr lang="en-US" altLang="zh-CN" sz="2800" b="0" i="0" u="none" baseline="30000">
                    <a:solidFill>
                      <a:srgbClr val="000000"/>
                    </a:solidFill>
                    <a:effectLst/>
                    <a:latin typeface="Times New Roman" pitchFamily="28"/>
                    <a:ea typeface="Times New Roman" pitchFamily="28"/>
                    <a:cs typeface="宋体" pitchFamily="28"/>
                  </a:rPr>
                  <a:t>3</a:t>
                </a:r>
                <a:r>
                  <a:rPr lang="zh-CN" altLang="zh-CN" sz="2800" b="0" i="0" u="none">
                    <a:solidFill>
                      <a:srgbClr val="000000"/>
                    </a:solidFill>
                    <a:effectLst/>
                    <a:latin typeface="白正" pitchFamily="28"/>
                    <a:ea typeface="宋体" pitchFamily="28"/>
                    <a:cs typeface="宋体" pitchFamily="28"/>
                  </a:rPr>
                  <a:t>的氧气，某次抢救危重病人时用去了其质量的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b="0" i="1">
                            <a:solidFill>
                              <a:srgbClr val="01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56" charset="0"/>
                          </a:rPr>
                        </m:ctrlPr>
                      </m:fPr>
                      <m:num>
                        <m:r>
                          <a:rPr lang="en-US" altLang="zh-CN" sz="2800" b="0" i="0">
                            <a:solidFill>
                              <a:srgbClr val="010000"/>
                            </a:solidFill>
                            <a:effectLst/>
                            <a:latin typeface="Cambria Math" panose="02040503050406030204" pitchFamily="56" charset="0"/>
                            <a:ea typeface="Cambria Math" panose="02040503050406030204" pitchFamily="56" charset="0"/>
                          </a:rPr>
                          <m:t>1</m:t>
                        </m:r>
                      </m:num>
                      <m:den>
                        <m:r>
                          <a:rPr lang="en-US" altLang="zh-CN" sz="2800" b="0" i="0">
                            <a:solidFill>
                              <a:srgbClr val="010000"/>
                            </a:solidFill>
                            <a:effectLst/>
                            <a:latin typeface="Cambria Math" panose="02040503050406030204" pitchFamily="56" charset="0"/>
                            <a:ea typeface="Cambria Math" panose="02040503050406030204" pitchFamily="56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zh-CN" altLang="zh-CN" sz="2800" b="0" i="0" u="none">
                    <a:solidFill>
                      <a:srgbClr val="000000"/>
                    </a:solidFill>
                    <a:effectLst/>
                    <a:latin typeface="白正" pitchFamily="28"/>
                    <a:ea typeface="宋体" pitchFamily="28"/>
                    <a:cs typeface="宋体" pitchFamily="28"/>
                  </a:rPr>
                  <a:t>，则钢瓶内剩余氧气的密度为</a:t>
                </a:r>
                <a:r>
                  <a:rPr lang="zh-CN" altLang="zh-CN" sz="2800" b="0" i="0" u="none">
                    <a:solidFill>
                      <a:srgbClr val="000000"/>
                    </a:solidFill>
                    <a:effectLst/>
                    <a:latin typeface="宋体" pitchFamily="28"/>
                    <a:ea typeface="宋体" pitchFamily="28"/>
                    <a:cs typeface="宋体" pitchFamily="28"/>
                  </a:rPr>
                  <a:t>（</a:t>
                </a:r>
                <a:r>
                  <a:rPr lang="zh-CN" altLang="zh-CN" sz="2800" b="0" i="0" u="none">
                    <a:solidFill>
                      <a:srgbClr val="000000"/>
                    </a:solidFill>
                    <a:effectLst/>
                    <a:latin typeface="白正" pitchFamily="28"/>
                    <a:ea typeface="宋体" pitchFamily="28"/>
                    <a:cs typeface="宋体" pitchFamily="28"/>
                  </a:rPr>
                  <a:t>　</a:t>
                </a:r>
                <a:r>
                  <a:rPr lang="en-US" altLang="zh-CN" sz="2800" b="1" i="0" u="none">
                    <a:solidFill>
                      <a:srgbClr val="FF0000">
                        <a:alpha val="0"/>
                      </a:srgbClr>
                    </a:solidFill>
                    <a:effectLst/>
                    <a:latin typeface="Times New Roman" pitchFamily="28"/>
                    <a:ea typeface="宋体" pitchFamily="28"/>
                    <a:cs typeface="Times New Roman" pitchFamily="28"/>
                  </a:rPr>
                  <a:t>B</a:t>
                </a:r>
                <a:r>
                  <a:rPr lang="zh-CN" altLang="zh-CN" sz="2800" b="0" i="0" u="none">
                    <a:solidFill>
                      <a:srgbClr val="000000"/>
                    </a:solidFill>
                    <a:effectLst/>
                    <a:latin typeface="白正" pitchFamily="28"/>
                    <a:ea typeface="宋体" pitchFamily="28"/>
                    <a:cs typeface="宋体" pitchFamily="28"/>
                  </a:rPr>
                  <a:t>　</a:t>
                </a:r>
                <a:r>
                  <a:rPr lang="zh-CN" altLang="zh-CN" sz="2800" b="0" i="0" u="none">
                    <a:solidFill>
                      <a:srgbClr val="000000"/>
                    </a:solidFill>
                    <a:effectLst/>
                    <a:latin typeface="宋体" pitchFamily="28"/>
                    <a:ea typeface="宋体" pitchFamily="28"/>
                    <a:cs typeface="宋体" pitchFamily="28"/>
                  </a:rPr>
                  <a:t>）</a:t>
                </a:r>
              </a:p>
            </p:txBody>
          </p:sp>
        </mc:Choice>
        <mc:Fallback xmlns="" xmlns:a16="http://schemas.microsoft.com/office/drawing/2014/main" xmlns:p14="http://schemas.microsoft.com/office/powerpoint/2010/main">
          <p:sp>
            <p:nvSpPr>
              <p:cNvPr id="10352" name="yt_shape_10352" descr="{&quot;rangeId&quot;:6,&quot;hasSerialNum&quot;:1,&quot;mathAnswerShape&quot;:1}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143" y="3606925"/>
                <a:ext cx="10896000" cy="1308115"/>
              </a:xfrm>
              <a:prstGeom prst="rect">
                <a:avLst/>
              </a:prstGeom>
              <a:blipFill>
                <a:blip r:embed="rId2"/>
                <a:stretch>
                  <a:fillRect l="-1957" t="-4673" r="-1454" b="-841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0354" name="yt_table_10354" title="H_43.68">
            <a:extLst>
              <a:ext uri="{FF2B5EF4-FFF2-40B4-BE49-F238E27FC236}">
                <a16:creationId xmlns:a16="http://schemas.microsoft.com/office/drawing/2014/main" id="{85F9CD91-DE56-4981-AD6D-3D4292DC4A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0177710"/>
              </p:ext>
            </p:extLst>
          </p:nvPr>
        </p:nvGraphicFramePr>
        <p:xfrm>
          <a:off x="648000" y="4965828"/>
          <a:ext cx="10870566" cy="554736"/>
        </p:xfrm>
        <a:graphic>
          <a:graphicData uri="http://schemas.openxmlformats.org/drawingml/2006/table">
            <a:tbl>
              <a:tblPr/>
              <a:tblGrid>
                <a:gridCol w="2961005">
                  <a:extLst>
                    <a:ext uri="{9D8B030D-6E8A-4147-A177-3AD203B41FA5}">
                      <a16:colId xmlns:a16="http://schemas.microsoft.com/office/drawing/2014/main" val="10050"/>
                    </a:ext>
                  </a:extLst>
                </a:gridCol>
                <a:gridCol w="2940368">
                  <a:extLst>
                    <a:ext uri="{9D8B030D-6E8A-4147-A177-3AD203B41FA5}">
                      <a16:colId xmlns:a16="http://schemas.microsoft.com/office/drawing/2014/main" val="10051"/>
                    </a:ext>
                  </a:extLst>
                </a:gridCol>
                <a:gridCol w="2940368">
                  <a:extLst>
                    <a:ext uri="{9D8B030D-6E8A-4147-A177-3AD203B41FA5}">
                      <a16:colId xmlns:a16="http://schemas.microsoft.com/office/drawing/2014/main" val="10052"/>
                    </a:ext>
                  </a:extLst>
                </a:gridCol>
                <a:gridCol w="2028825">
                  <a:extLst>
                    <a:ext uri="{9D8B030D-6E8A-4147-A177-3AD203B41FA5}">
                      <a16:colId xmlns:a16="http://schemas.microsoft.com/office/drawing/2014/main" val="1005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indent="0" algn="l" eaLnBrk="1" fontAlgn="ctr" latinLnBrk="0" hangingPunct="0">
                        <a:lnSpc>
                          <a:spcPct val="129999"/>
                        </a:lnSpc>
                      </a:pP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Times New Roman" pitchFamily="28"/>
                          <a:cs typeface="宋体" pitchFamily="28"/>
                        </a:rPr>
                        <a:t>A.6 kg/m</a:t>
                      </a:r>
                      <a:r>
                        <a:rPr lang="en-US" altLang="zh-CN" sz="2800" b="0" i="0" u="none" baseline="3000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Times New Roman" pitchFamily="28"/>
                          <a:cs typeface="宋体" pitchFamily="28"/>
                        </a:rPr>
                        <a:t>3</a:t>
                      </a: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 eaLnBrk="1" fontAlgn="ctr" latinLnBrk="0" hangingPunct="0">
                        <a:lnSpc>
                          <a:spcPct val="129999"/>
                        </a:lnSpc>
                      </a:pP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Times New Roman" pitchFamily="28"/>
                          <a:cs typeface="宋体" pitchFamily="28"/>
                        </a:rPr>
                        <a:t>B.4 kg/m</a:t>
                      </a:r>
                      <a:r>
                        <a:rPr lang="en-US" altLang="zh-CN" sz="2800" b="0" i="0" u="none" baseline="3000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Times New Roman" pitchFamily="28"/>
                          <a:cs typeface="宋体" pitchFamily="28"/>
                        </a:rPr>
                        <a:t>3</a:t>
                      </a: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 eaLnBrk="1" fontAlgn="ctr" latinLnBrk="0" hangingPunct="0">
                        <a:lnSpc>
                          <a:spcPct val="129999"/>
                        </a:lnSpc>
                      </a:pP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Times New Roman" pitchFamily="28"/>
                          <a:cs typeface="宋体" pitchFamily="28"/>
                        </a:rPr>
                        <a:t>C.3 kg/m</a:t>
                      </a:r>
                      <a:r>
                        <a:rPr lang="en-US" altLang="zh-CN" sz="2800" b="0" i="0" u="none" baseline="3000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Times New Roman" pitchFamily="28"/>
                          <a:cs typeface="宋体" pitchFamily="28"/>
                        </a:rPr>
                        <a:t>3</a:t>
                      </a: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 eaLnBrk="1" fontAlgn="ctr" latinLnBrk="0" hangingPunct="0">
                        <a:lnSpc>
                          <a:spcPct val="129999"/>
                        </a:lnSpc>
                      </a:pP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Times New Roman" pitchFamily="28"/>
                          <a:cs typeface="宋体" pitchFamily="28"/>
                        </a:rPr>
                        <a:t>D.2 kg/m</a:t>
                      </a:r>
                      <a:r>
                        <a:rPr lang="en-US" altLang="zh-CN" sz="2800" b="0" i="0" u="none" baseline="3000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Times New Roman" pitchFamily="28"/>
                          <a:cs typeface="宋体" pitchFamily="28"/>
                        </a:rPr>
                        <a:t>3</a:t>
                      </a: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04"/>
                  </a:ext>
                </a:extLst>
              </a:tr>
            </a:tbl>
          </a:graphicData>
        </a:graphic>
      </p:graphicFrame>
      <p:sp>
        <p:nvSpPr>
          <p:cNvPr id="2" name="文本框 1">
            <a:extLst>
              <a:ext uri="{FF2B5EF4-FFF2-40B4-BE49-F238E27FC236}">
                <a16:creationId xmlns:a16="http://schemas.microsoft.com/office/drawing/2014/main" id="{025BDBEE-064A-4A3A-72A6-78CD58FC4385}"/>
              </a:ext>
            </a:extLst>
          </p:cNvPr>
          <p:cNvSpPr txBox="1"/>
          <p:nvPr/>
        </p:nvSpPr>
        <p:spPr>
          <a:xfrm>
            <a:off x="6869888" y="1849436"/>
            <a:ext cx="437261" cy="588658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29999"/>
              </a:lnSpc>
            </a:pPr>
            <a:r>
              <a:rPr kumimoji="0" lang="en-US" altLang="zh-CN" sz="2800" b="1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28"/>
                <a:ea typeface="宋体" pitchFamily="28"/>
                <a:cs typeface="Times New Roman" pitchFamily="28"/>
              </a:rPr>
              <a:t>A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F79F4062-25D8-F469-C4EC-027EA295BFEA}"/>
              </a:ext>
            </a:extLst>
          </p:cNvPr>
          <p:cNvSpPr txBox="1"/>
          <p:nvPr/>
        </p:nvSpPr>
        <p:spPr>
          <a:xfrm>
            <a:off x="8532144" y="4114855"/>
            <a:ext cx="416624" cy="834340"/>
          </a:xfrm>
          <a:prstGeom prst="rect">
            <a:avLst/>
          </a:prstGeom>
          <a:noFill/>
        </p:spPr>
        <p:txBody>
          <a:bodyPr vert="horz" wrap="none" rtlCol="0" anchor="ctr">
            <a:noAutofit/>
          </a:bodyPr>
          <a:lstStyle/>
          <a:p>
            <a:pPr>
              <a:lnSpc>
                <a:spcPct val="129999"/>
              </a:lnSpc>
            </a:pPr>
            <a:r>
              <a:rPr kumimoji="0" lang="en-US" altLang="zh-CN" sz="2800" b="1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28"/>
                <a:ea typeface="宋体" pitchFamily="28"/>
                <a:cs typeface="Times New Roman" pitchFamily="28"/>
              </a:rPr>
              <a:t>B</a:t>
            </a:r>
            <a:endParaRPr lang="zh-CN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3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6" name="yt_shape_10356"/>
          <p:cNvSpPr txBox="1"/>
          <p:nvPr/>
        </p:nvSpPr>
        <p:spPr>
          <a:xfrm>
            <a:off x="648143" y="1764361"/>
            <a:ext cx="10896000" cy="10600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l" eaLnBrk="1" latinLnBrk="0" hangingPunct="0">
              <a:lnSpc>
                <a:spcPct val="129999"/>
              </a:lnSpc>
            </a:pP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7.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我国研制的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“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全碳气凝胶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”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是目前世界上密度最小的固体材料，其密度仅为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0.16 kg/m</a:t>
            </a:r>
            <a:r>
              <a:rPr lang="en-US" altLang="zh-CN" sz="2800" b="0" i="0" u="none" baseline="30000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3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，则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（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　</a:t>
            </a:r>
            <a:r>
              <a:rPr lang="en-US" altLang="zh-CN" sz="2800" b="1" i="0" u="none">
                <a:solidFill>
                  <a:srgbClr val="FF0000">
                    <a:alpha val="0"/>
                  </a:srgbClr>
                </a:solidFill>
                <a:effectLst/>
                <a:latin typeface="Times New Roman" pitchFamily="28"/>
                <a:ea typeface="宋体" pitchFamily="28"/>
                <a:cs typeface="Times New Roman" pitchFamily="28"/>
              </a:rPr>
              <a:t>B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　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）</a:t>
            </a:r>
          </a:p>
        </p:txBody>
      </p:sp>
      <p:graphicFrame>
        <p:nvGraphicFramePr>
          <p:cNvPr id="10357" name="yt_table_10357" title="H_174.72">
            <a:extLst>
              <a:ext uri="{FF2B5EF4-FFF2-40B4-BE49-F238E27FC236}">
                <a16:creationId xmlns:a16="http://schemas.microsoft.com/office/drawing/2014/main" id="{85F9CD91-DE56-4981-AD6D-3D4292DC4A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2821455"/>
              </p:ext>
            </p:extLst>
          </p:nvPr>
        </p:nvGraphicFramePr>
        <p:xfrm>
          <a:off x="648000" y="2875183"/>
          <a:ext cx="6959600" cy="2218944"/>
        </p:xfrm>
        <a:graphic>
          <a:graphicData uri="http://schemas.openxmlformats.org/drawingml/2006/table">
            <a:tbl>
              <a:tblPr/>
              <a:tblGrid>
                <a:gridCol w="6959600">
                  <a:extLst>
                    <a:ext uri="{9D8B030D-6E8A-4147-A177-3AD203B41FA5}">
                      <a16:colId xmlns:a16="http://schemas.microsoft.com/office/drawing/2014/main" val="100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indent="0" algn="l" eaLnBrk="1" fontAlgn="ctr" latinLnBrk="0" hangingPunct="0">
                        <a:lnSpc>
                          <a:spcPct val="129999"/>
                        </a:lnSpc>
                      </a:pP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Times New Roman" pitchFamily="28"/>
                          <a:cs typeface="宋体" pitchFamily="28"/>
                        </a:rPr>
                        <a:t>A.</a:t>
                      </a: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白正" pitchFamily="28"/>
                          <a:ea typeface="宋体" pitchFamily="28"/>
                          <a:cs typeface="宋体" pitchFamily="28"/>
                        </a:rPr>
                        <a:t>该材料体积越大，密度越大</a:t>
                      </a: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l" eaLnBrk="1" fontAlgn="ctr" latinLnBrk="0" hangingPunct="0">
                        <a:lnSpc>
                          <a:spcPct val="129999"/>
                        </a:lnSpc>
                      </a:pP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Times New Roman" pitchFamily="28"/>
                          <a:cs typeface="宋体" pitchFamily="28"/>
                        </a:rPr>
                        <a:t>B.1 m</a:t>
                      </a:r>
                      <a:r>
                        <a:rPr lang="en-US" altLang="zh-CN" sz="2800" b="0" i="0" u="none" baseline="3000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Times New Roman" pitchFamily="28"/>
                          <a:cs typeface="宋体" pitchFamily="28"/>
                        </a:rPr>
                        <a:t>3</a:t>
                      </a: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白正" pitchFamily="28"/>
                          <a:ea typeface="宋体" pitchFamily="28"/>
                          <a:cs typeface="宋体" pitchFamily="28"/>
                        </a:rPr>
                        <a:t>的该材料质量为</a:t>
                      </a: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Times New Roman" pitchFamily="28"/>
                          <a:cs typeface="宋体" pitchFamily="28"/>
                        </a:rPr>
                        <a:t>0.16 kg</a:t>
                      </a: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l" eaLnBrk="1" fontAlgn="ctr" latinLnBrk="0" hangingPunct="0">
                        <a:lnSpc>
                          <a:spcPct val="129999"/>
                        </a:lnSpc>
                      </a:pP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Times New Roman" pitchFamily="28"/>
                          <a:cs typeface="宋体" pitchFamily="28"/>
                        </a:rPr>
                        <a:t>C.</a:t>
                      </a: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白正" pitchFamily="28"/>
                          <a:ea typeface="宋体" pitchFamily="28"/>
                          <a:cs typeface="宋体" pitchFamily="28"/>
                        </a:rPr>
                        <a:t>该材料制成的物品带到太空，质量减小</a:t>
                      </a: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l" eaLnBrk="1" fontAlgn="ctr" latinLnBrk="0" hangingPunct="0">
                        <a:lnSpc>
                          <a:spcPct val="129999"/>
                        </a:lnSpc>
                      </a:pP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Times New Roman" pitchFamily="28"/>
                          <a:cs typeface="宋体" pitchFamily="28"/>
                        </a:rPr>
                        <a:t>D.</a:t>
                      </a: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白正" pitchFamily="28"/>
                          <a:ea typeface="宋体" pitchFamily="28"/>
                          <a:cs typeface="宋体" pitchFamily="28"/>
                        </a:rPr>
                        <a:t>该材料适合做打桩用的重锤</a:t>
                      </a: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08"/>
                  </a:ext>
                </a:extLst>
              </a:tr>
            </a:tbl>
          </a:graphicData>
        </a:graphic>
      </p:graphicFrame>
      <p:sp>
        <p:nvSpPr>
          <p:cNvPr id="2" name="文本框 1">
            <a:extLst>
              <a:ext uri="{FF2B5EF4-FFF2-40B4-BE49-F238E27FC236}">
                <a16:creationId xmlns:a16="http://schemas.microsoft.com/office/drawing/2014/main" id="{CA2EE007-30C4-FCC9-2AAE-9111FD2DE60C}"/>
              </a:ext>
            </a:extLst>
          </p:cNvPr>
          <p:cNvSpPr txBox="1"/>
          <p:nvPr/>
        </p:nvSpPr>
        <p:spPr>
          <a:xfrm>
            <a:off x="4963445" y="2272291"/>
            <a:ext cx="416624" cy="588658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29999"/>
              </a:lnSpc>
            </a:pPr>
            <a:r>
              <a:rPr kumimoji="0" lang="en-US" altLang="zh-CN" sz="2800" b="1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28"/>
                <a:ea typeface="宋体" pitchFamily="28"/>
                <a:cs typeface="Times New Roman" pitchFamily="28"/>
              </a:rPr>
              <a:t>B</a:t>
            </a:r>
            <a:endParaRPr lang="zh-CN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9" name="yt_shape_10359"/>
          <p:cNvSpPr txBox="1"/>
          <p:nvPr/>
        </p:nvSpPr>
        <p:spPr>
          <a:xfrm>
            <a:off x="648143" y="1585786"/>
            <a:ext cx="10896000" cy="16201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l" eaLnBrk="1" latinLnBrk="0" hangingPunct="0">
              <a:lnSpc>
                <a:spcPct val="129999"/>
              </a:lnSpc>
            </a:pP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8.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（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楷体" pitchFamily="28"/>
                <a:cs typeface="宋体" pitchFamily="28"/>
              </a:rPr>
              <a:t>双选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）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影视剧中，为了防止演员受伤，砸向演员的道具石头一般是用泡沫塑料制成的。将小石块和道具石头分别放在调节好的天平左右盘，横梁静止后的情景如图所示。下列说法正确的是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（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　</a:t>
            </a:r>
            <a:r>
              <a:rPr lang="en-US" altLang="zh-CN" sz="2800" b="1" i="0" u="none">
                <a:solidFill>
                  <a:srgbClr val="FF0000">
                    <a:alpha val="0"/>
                  </a:srgbClr>
                </a:solidFill>
                <a:effectLst/>
                <a:latin typeface="Times New Roman" pitchFamily="28"/>
                <a:ea typeface="宋体" pitchFamily="28"/>
                <a:cs typeface="Times New Roman" pitchFamily="28"/>
              </a:rPr>
              <a:t>BD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　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）</a:t>
            </a:r>
          </a:p>
        </p:txBody>
      </p:sp>
      <p:graphicFrame>
        <p:nvGraphicFramePr>
          <p:cNvPr id="10361" name="yt_table_10361_skip" title="H_174.72">
            <a:extLst>
              <a:ext uri="{FF2B5EF4-FFF2-40B4-BE49-F238E27FC236}">
                <a16:creationId xmlns:a16="http://schemas.microsoft.com/office/drawing/2014/main" id="{85F9CD91-DE56-4981-AD6D-3D4292DC4A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490047"/>
              </p:ext>
            </p:extLst>
          </p:nvPr>
        </p:nvGraphicFramePr>
        <p:xfrm>
          <a:off x="648000" y="3256761"/>
          <a:ext cx="8102117" cy="2218944"/>
        </p:xfrm>
        <a:graphic>
          <a:graphicData uri="http://schemas.openxmlformats.org/drawingml/2006/table">
            <a:tbl>
              <a:tblPr/>
              <a:tblGrid>
                <a:gridCol w="8102117">
                  <a:extLst>
                    <a:ext uri="{9D8B030D-6E8A-4147-A177-3AD203B41FA5}">
                      <a16:colId xmlns:a16="http://schemas.microsoft.com/office/drawing/2014/main" val="1005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indent="0" algn="l" eaLnBrk="1" fontAlgn="ctr" latinLnBrk="0" hangingPunct="0">
                        <a:lnSpc>
                          <a:spcPct val="129999"/>
                        </a:lnSpc>
                      </a:pP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Times New Roman" pitchFamily="28"/>
                          <a:cs typeface="宋体" pitchFamily="28"/>
                        </a:rPr>
                        <a:t>A.</a:t>
                      </a: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白正" pitchFamily="28"/>
                          <a:ea typeface="宋体" pitchFamily="28"/>
                          <a:cs typeface="宋体" pitchFamily="28"/>
                        </a:rPr>
                        <a:t>道具石头的质量比小石块的质量大</a:t>
                      </a: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l" eaLnBrk="1" fontAlgn="ctr" latinLnBrk="0" hangingPunct="0">
                        <a:lnSpc>
                          <a:spcPct val="129999"/>
                        </a:lnSpc>
                      </a:pP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Times New Roman" pitchFamily="28"/>
                          <a:cs typeface="宋体" pitchFamily="28"/>
                        </a:rPr>
                        <a:t>B.</a:t>
                      </a: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白正" pitchFamily="28"/>
                          <a:ea typeface="宋体" pitchFamily="28"/>
                          <a:cs typeface="宋体" pitchFamily="28"/>
                        </a:rPr>
                        <a:t>道具石头的密度比小石块的密度小</a:t>
                      </a: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l" eaLnBrk="1" fontAlgn="ctr" latinLnBrk="0" hangingPunct="0">
                        <a:lnSpc>
                          <a:spcPct val="129999"/>
                        </a:lnSpc>
                      </a:pP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Times New Roman" pitchFamily="28"/>
                          <a:cs typeface="宋体" pitchFamily="28"/>
                        </a:rPr>
                        <a:t>C.</a:t>
                      </a: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白正" pitchFamily="28"/>
                          <a:ea typeface="宋体" pitchFamily="28"/>
                          <a:cs typeface="宋体" pitchFamily="28"/>
                        </a:rPr>
                        <a:t>质量相同时，道具石头的体积比小石块的体积小</a:t>
                      </a: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l" eaLnBrk="1" fontAlgn="ctr" latinLnBrk="0" hangingPunct="0">
                        <a:lnSpc>
                          <a:spcPct val="129999"/>
                        </a:lnSpc>
                      </a:pP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Times New Roman" pitchFamily="28"/>
                          <a:cs typeface="宋体" pitchFamily="28"/>
                        </a:rPr>
                        <a:t>D.</a:t>
                      </a: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白正" pitchFamily="28"/>
                          <a:ea typeface="宋体" pitchFamily="28"/>
                          <a:cs typeface="宋体" pitchFamily="28"/>
                        </a:rPr>
                        <a:t>体积相同时，道具石头的质量比小石块的质量小</a:t>
                      </a: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12"/>
                  </a:ext>
                </a:extLst>
              </a:tr>
            </a:tbl>
          </a:graphicData>
        </a:graphic>
      </p:graphicFrame>
      <p:pic>
        <p:nvPicPr>
          <p:cNvPr id="10360" name="yt_image_10360_skip" title="H_176.33">
            <a:extLst>
              <a:ext uri="">
                <a16:creationId xmlns="" xmlns:a16="http://schemas.microsoft.com/office/drawing/2014/main" xmlns:p14="http://schemas.microsoft.com/office/powerpoint/2010/main" xmlns:a14="http://schemas.microsoft.com/office/drawing/2010/main" xmlns:mc="http://schemas.openxmlformats.org/markup-compatibility/2006" id="{5351258F-BC95-41E6-9372-C2FE361B02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48412" y="3256761"/>
            <a:ext cx="2793721" cy="2015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22A27678-027B-7BB3-C598-0243150B4B8B}"/>
              </a:ext>
            </a:extLst>
          </p:cNvPr>
          <p:cNvSpPr txBox="1"/>
          <p:nvPr/>
        </p:nvSpPr>
        <p:spPr>
          <a:xfrm>
            <a:off x="9803732" y="2648452"/>
            <a:ext cx="673799" cy="588658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29999"/>
              </a:lnSpc>
            </a:pPr>
            <a:r>
              <a:rPr kumimoji="0" lang="en-US" altLang="zh-CN" sz="2800" b="1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28"/>
                <a:ea typeface="宋体" pitchFamily="28"/>
                <a:cs typeface="Times New Roman" pitchFamily="28"/>
              </a:rPr>
              <a:t>BD</a:t>
            </a:r>
            <a:endParaRPr lang="zh-CN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363" name="yt_shape_10363"/>
              <p:cNvSpPr txBox="1"/>
              <p:nvPr/>
            </p:nvSpPr>
            <p:spPr>
              <a:xfrm>
                <a:off x="648143" y="995032"/>
                <a:ext cx="10896000" cy="4867936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algn="l" eaLnBrk="1" latinLnBrk="0" hangingPunct="0">
                  <a:lnSpc>
                    <a:spcPct val="129999"/>
                  </a:lnSpc>
                </a:pPr>
                <a:r>
                  <a:rPr lang="zh-CN" altLang="zh-CN" sz="2800" b="1" i="0" u="none">
                    <a:solidFill>
                      <a:srgbClr val="FF0000"/>
                    </a:solidFill>
                    <a:effectLst/>
                    <a:latin typeface="Times New Roman" pitchFamily="28"/>
                    <a:ea typeface="黑体" pitchFamily="28"/>
                    <a:cs typeface="宋体" pitchFamily="28"/>
                  </a:rPr>
                  <a:t>【解析】</a:t>
                </a:r>
                <a:r>
                  <a:rPr lang="zh-CN" altLang="zh-CN" sz="2800" b="1" i="0" u="none">
                    <a:solidFill>
                      <a:srgbClr val="FF0000"/>
                    </a:solidFill>
                    <a:effectLst/>
                    <a:latin typeface="Times New Roman" pitchFamily="28"/>
                    <a:ea typeface="宋体" pitchFamily="28"/>
                    <a:cs typeface="宋体" pitchFamily="28"/>
                  </a:rPr>
                  <a:t>小石块和道具石头分别放在调节好的天平左右盘，横梁静止后指针指在中央刻度线左侧，说明道具石头的质量比小石块的质量小，</a:t>
                </a:r>
                <a:r>
                  <a:rPr lang="en-US" altLang="zh-CN" sz="2800" b="1" i="0" u="none">
                    <a:solidFill>
                      <a:srgbClr val="FF0000"/>
                    </a:solidFill>
                    <a:effectLst/>
                    <a:latin typeface="Times New Roman" pitchFamily="28"/>
                    <a:ea typeface="Times New Roman" pitchFamily="28"/>
                    <a:cs typeface="宋体" pitchFamily="28"/>
                  </a:rPr>
                  <a:t>A</a:t>
                </a:r>
                <a:r>
                  <a:rPr lang="zh-CN" altLang="zh-CN" sz="2800" b="1" i="0" u="none">
                    <a:solidFill>
                      <a:srgbClr val="FF0000"/>
                    </a:solidFill>
                    <a:effectLst/>
                    <a:latin typeface="Times New Roman" pitchFamily="28"/>
                    <a:ea typeface="宋体" pitchFamily="28"/>
                    <a:cs typeface="宋体" pitchFamily="28"/>
                  </a:rPr>
                  <a:t>错误；道具石头的质量比小石块的质量小，而图中道具石头的体积比小石块的体积大，由</a:t>
                </a:r>
                <a:r>
                  <a:rPr lang="en-US" altLang="zh-CN" sz="2800" b="1" i="1" u="none">
                    <a:solidFill>
                      <a:srgbClr val="FF0000"/>
                    </a:solidFill>
                    <a:effectLst/>
                    <a:latin typeface="Times New Roman" pitchFamily="28"/>
                    <a:ea typeface="Times New Roman" pitchFamily="28"/>
                    <a:cs typeface="宋体" pitchFamily="28"/>
                  </a:rPr>
                  <a:t>ρ</a:t>
                </a:r>
                <a:r>
                  <a:rPr lang="zh-CN" altLang="zh-CN" sz="2800" b="1" i="0" u="none">
                    <a:solidFill>
                      <a:srgbClr val="FF0000"/>
                    </a:solidFill>
                    <a:effectLst/>
                    <a:latin typeface="Times New Roman" pitchFamily="28"/>
                    <a:ea typeface="宋体" pitchFamily="28"/>
                    <a:cs typeface="宋体" pitchFamily="28"/>
                  </a:rPr>
                  <a:t>＝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56" charset="0"/>
                          </a:rPr>
                        </m:ctrlPr>
                      </m:fPr>
                      <m:num>
                        <m:r>
                          <a:rPr lang="en-US" altLang="zh-CN" sz="28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56" charset="0"/>
                            <a:ea typeface="Cambria Math" panose="02040503050406030204" pitchFamily="56" charset="0"/>
                          </a:rPr>
                          <m:t>𝒎</m:t>
                        </m:r>
                      </m:num>
                      <m:den>
                        <m:r>
                          <a:rPr lang="en-US" altLang="zh-CN" sz="28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56" charset="0"/>
                            <a:ea typeface="Cambria Math" panose="02040503050406030204" pitchFamily="56" charset="0"/>
                          </a:rPr>
                          <m:t>𝑽</m:t>
                        </m:r>
                      </m:den>
                    </m:f>
                  </m:oMath>
                </a14:m>
                <a:r>
                  <a:rPr lang="zh-CN" altLang="zh-CN" sz="2800" b="1" i="0" u="none">
                    <a:solidFill>
                      <a:srgbClr val="FF0000"/>
                    </a:solidFill>
                    <a:effectLst/>
                    <a:latin typeface="Times New Roman" pitchFamily="28"/>
                    <a:ea typeface="宋体" pitchFamily="28"/>
                    <a:cs typeface="宋体" pitchFamily="28"/>
                  </a:rPr>
                  <a:t>可知，道具石头的密度比小石块的密度小，</a:t>
                </a:r>
                <a:r>
                  <a:rPr lang="en-US" altLang="zh-CN" sz="2800" b="1" i="0" u="none">
                    <a:solidFill>
                      <a:srgbClr val="FF0000"/>
                    </a:solidFill>
                    <a:effectLst/>
                    <a:latin typeface="Times New Roman" pitchFamily="28"/>
                    <a:ea typeface="Times New Roman" pitchFamily="28"/>
                    <a:cs typeface="宋体" pitchFamily="28"/>
                  </a:rPr>
                  <a:t>B</a:t>
                </a:r>
                <a:r>
                  <a:rPr lang="zh-CN" altLang="zh-CN" sz="2800" b="1" i="0" u="none">
                    <a:solidFill>
                      <a:srgbClr val="FF0000"/>
                    </a:solidFill>
                    <a:effectLst/>
                    <a:latin typeface="Times New Roman" pitchFamily="28"/>
                    <a:ea typeface="宋体" pitchFamily="28"/>
                    <a:cs typeface="宋体" pitchFamily="28"/>
                  </a:rPr>
                  <a:t>正确；道具石头的密度比小石块的密度小，二者质量相同时，由</a:t>
                </a:r>
                <a:r>
                  <a:rPr lang="en-US" altLang="zh-CN" sz="2800" b="1" i="1" u="none">
                    <a:solidFill>
                      <a:srgbClr val="FF0000"/>
                    </a:solidFill>
                    <a:effectLst/>
                    <a:latin typeface="Times New Roman" pitchFamily="28"/>
                    <a:ea typeface="Times New Roman" pitchFamily="28"/>
                    <a:cs typeface="宋体" pitchFamily="28"/>
                  </a:rPr>
                  <a:t>V</a:t>
                </a:r>
                <a:r>
                  <a:rPr lang="zh-CN" altLang="zh-CN" sz="2800" b="1" i="0" u="none">
                    <a:solidFill>
                      <a:srgbClr val="FF0000"/>
                    </a:solidFill>
                    <a:effectLst/>
                    <a:latin typeface="Times New Roman" pitchFamily="28"/>
                    <a:ea typeface="宋体" pitchFamily="28"/>
                    <a:cs typeface="宋体" pitchFamily="28"/>
                  </a:rPr>
                  <a:t>＝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56" charset="0"/>
                          </a:rPr>
                        </m:ctrlPr>
                      </m:fPr>
                      <m:num>
                        <m:r>
                          <a:rPr lang="en-US" altLang="zh-CN" sz="28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56" charset="0"/>
                            <a:ea typeface="Cambria Math" panose="02040503050406030204" pitchFamily="56" charset="0"/>
                          </a:rPr>
                          <m:t>𝒎</m:t>
                        </m:r>
                      </m:num>
                      <m:den>
                        <m:r>
                          <a:rPr lang="en-US" altLang="zh-CN" sz="28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56" charset="0"/>
                            <a:ea typeface="Cambria Math" panose="02040503050406030204" pitchFamily="56" charset="0"/>
                          </a:rPr>
                          <m:t>𝝆</m:t>
                        </m:r>
                      </m:den>
                    </m:f>
                  </m:oMath>
                </a14:m>
                <a:r>
                  <a:rPr lang="zh-CN" altLang="zh-CN" sz="2800" b="1" i="0" u="none">
                    <a:solidFill>
                      <a:srgbClr val="FF0000"/>
                    </a:solidFill>
                    <a:effectLst/>
                    <a:latin typeface="Times New Roman" pitchFamily="28"/>
                    <a:ea typeface="宋体" pitchFamily="28"/>
                    <a:cs typeface="宋体" pitchFamily="28"/>
                  </a:rPr>
                  <a:t>可知，道具石头的体积比小石块的体积大，</a:t>
                </a:r>
                <a:r>
                  <a:rPr lang="en-US" altLang="zh-CN" sz="2800" b="1" i="0" u="none">
                    <a:solidFill>
                      <a:srgbClr val="FF0000"/>
                    </a:solidFill>
                    <a:effectLst/>
                    <a:latin typeface="Times New Roman" pitchFamily="28"/>
                    <a:ea typeface="Times New Roman" pitchFamily="28"/>
                    <a:cs typeface="宋体" pitchFamily="28"/>
                  </a:rPr>
                  <a:t>C</a:t>
                </a:r>
                <a:r>
                  <a:rPr lang="zh-CN" altLang="zh-CN" sz="2800" b="1" i="0" u="none">
                    <a:solidFill>
                      <a:srgbClr val="FF0000"/>
                    </a:solidFill>
                    <a:effectLst/>
                    <a:latin typeface="Times New Roman" pitchFamily="28"/>
                    <a:ea typeface="宋体" pitchFamily="28"/>
                    <a:cs typeface="宋体" pitchFamily="28"/>
                  </a:rPr>
                  <a:t>错误；道具石头的密度比小石块的密度小，二者体积相同时，由</a:t>
                </a:r>
                <a:r>
                  <a:rPr lang="en-US" altLang="zh-CN" sz="2800" b="1" i="1" u="none">
                    <a:solidFill>
                      <a:srgbClr val="FF0000"/>
                    </a:solidFill>
                    <a:effectLst/>
                    <a:latin typeface="Times New Roman" pitchFamily="28"/>
                    <a:ea typeface="Times New Roman" pitchFamily="28"/>
                    <a:cs typeface="宋体" pitchFamily="28"/>
                  </a:rPr>
                  <a:t>m</a:t>
                </a:r>
                <a:r>
                  <a:rPr lang="zh-CN" altLang="zh-CN" sz="2800" b="1" i="0" u="none">
                    <a:solidFill>
                      <a:srgbClr val="FF0000"/>
                    </a:solidFill>
                    <a:effectLst/>
                    <a:latin typeface="Times New Roman" pitchFamily="28"/>
                    <a:ea typeface="宋体" pitchFamily="28"/>
                    <a:cs typeface="宋体" pitchFamily="28"/>
                  </a:rPr>
                  <a:t>＝</a:t>
                </a:r>
                <a:r>
                  <a:rPr lang="en-US" altLang="zh-CN" sz="2800" b="1" i="1" u="none">
                    <a:solidFill>
                      <a:srgbClr val="FF0000"/>
                    </a:solidFill>
                    <a:effectLst/>
                    <a:latin typeface="Times New Roman" pitchFamily="28"/>
                    <a:ea typeface="Times New Roman" pitchFamily="28"/>
                    <a:cs typeface="宋体" pitchFamily="28"/>
                  </a:rPr>
                  <a:t>ρV</a:t>
                </a:r>
                <a:r>
                  <a:rPr lang="zh-CN" altLang="zh-CN" sz="2800" b="1" i="0" u="none">
                    <a:solidFill>
                      <a:srgbClr val="FF0000"/>
                    </a:solidFill>
                    <a:effectLst/>
                    <a:latin typeface="Times New Roman" pitchFamily="28"/>
                    <a:ea typeface="宋体" pitchFamily="28"/>
                    <a:cs typeface="宋体" pitchFamily="28"/>
                  </a:rPr>
                  <a:t>可知，道具石头的质量比小石块的质量小，</a:t>
                </a:r>
                <a:r>
                  <a:rPr lang="en-US" altLang="zh-CN" sz="2800" b="1" i="0" u="none">
                    <a:solidFill>
                      <a:srgbClr val="FF0000"/>
                    </a:solidFill>
                    <a:effectLst/>
                    <a:latin typeface="Times New Roman" pitchFamily="28"/>
                    <a:ea typeface="Times New Roman" pitchFamily="28"/>
                    <a:cs typeface="宋体" pitchFamily="28"/>
                  </a:rPr>
                  <a:t>D</a:t>
                </a:r>
                <a:r>
                  <a:rPr lang="zh-CN" altLang="zh-CN" sz="2800" b="1" i="0" u="none">
                    <a:solidFill>
                      <a:srgbClr val="FF0000"/>
                    </a:solidFill>
                    <a:effectLst/>
                    <a:latin typeface="Times New Roman" pitchFamily="28"/>
                    <a:ea typeface="宋体" pitchFamily="28"/>
                    <a:cs typeface="宋体" pitchFamily="28"/>
                  </a:rPr>
                  <a:t>正确。故选</a:t>
                </a:r>
                <a:r>
                  <a:rPr lang="en-US" altLang="zh-CN" sz="2800" b="1" i="0" u="none">
                    <a:solidFill>
                      <a:srgbClr val="FF0000"/>
                    </a:solidFill>
                    <a:effectLst/>
                    <a:latin typeface="Times New Roman" pitchFamily="28"/>
                    <a:ea typeface="Times New Roman" pitchFamily="28"/>
                    <a:cs typeface="宋体" pitchFamily="28"/>
                  </a:rPr>
                  <a:t>BD</a:t>
                </a:r>
                <a:r>
                  <a:rPr lang="zh-CN" altLang="zh-CN" sz="2800" b="1" i="0" u="none">
                    <a:solidFill>
                      <a:srgbClr val="FF0000"/>
                    </a:solidFill>
                    <a:effectLst/>
                    <a:latin typeface="Times New Roman" pitchFamily="28"/>
                    <a:ea typeface="宋体" pitchFamily="28"/>
                    <a:cs typeface="宋体" pitchFamily="28"/>
                  </a:rPr>
                  <a:t>。</a:t>
                </a:r>
              </a:p>
            </p:txBody>
          </p:sp>
        </mc:Choice>
        <mc:Fallback xmlns="">
          <p:sp>
            <p:nvSpPr>
              <p:cNvPr id="10363" name="yt_shape_10363" descr="{&quot;rangeId&quot;:26,&quot;color&quot;:&quot;R&quot;,&quot;mathAnswerShape&quot;:1}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143" y="995032"/>
                <a:ext cx="10896000" cy="4867936"/>
              </a:xfrm>
              <a:prstGeom prst="rect">
                <a:avLst/>
              </a:prstGeom>
              <a:blipFill>
                <a:blip r:embed="rId2"/>
                <a:stretch>
                  <a:fillRect l="-1957" t="-1252" r="-1119" b="-350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63" grpId="0" build="allAtOnce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OS" val="Unix 3.10 unknown"/>
  <p:tag name="AS_RELEASE_DATE" val="2020.11.30"/>
  <p:tag name="AS_TITLE" val="Aspose.Slides for Java"/>
  <p:tag name="AS_VERSION" val="20.11"/>
  <p:tag name="COMMONDATA" val="eyJoZGlkIjoiMzIyYzhmNGY4MmViMzFlMmU0YzVmNDg0YTM1ZGU5NW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TEMPLATE_CATEGORY" val="custom"/>
  <p:tag name="KSO_WM_TEMPLATE_COLOR_TYPE" val="1"/>
  <p:tag name="KSO_WM_TEMPLATE_INDEX" val="20205081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TEMPLATE_CATEGORY" val="custom"/>
  <p:tag name="KSO_WM_TEMPLATE_COLOR_TYPE" val="1"/>
  <p:tag name="KSO_WM_TEMPLATE_INDEX" val="20205081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heme/theme1.xml><?xml version="1.0" encoding="utf-8"?>
<a:theme xmlns:a="http://schemas.openxmlformats.org/drawingml/2006/main" name="1_自定义设计方案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1924</Words>
  <Application>Microsoft Office PowerPoint</Application>
  <PresentationFormat>宽屏</PresentationFormat>
  <Paragraphs>141</Paragraphs>
  <Slides>16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16</vt:i4>
      </vt:variant>
    </vt:vector>
  </HeadingPairs>
  <TitlesOfParts>
    <vt:vector size="27" baseType="lpstr">
      <vt:lpstr>白正</vt:lpstr>
      <vt:lpstr>楷体</vt:lpstr>
      <vt:lpstr>宋体</vt:lpstr>
      <vt:lpstr>微软雅黑 Light</vt:lpstr>
      <vt:lpstr>Arial</vt:lpstr>
      <vt:lpstr>Calibri</vt:lpstr>
      <vt:lpstr>Cambria Math</vt:lpstr>
      <vt:lpstr>Times New Roman</vt:lpstr>
      <vt:lpstr>Wingdings</vt:lpstr>
      <vt:lpstr>1_自定义设计方案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学科网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rbm.xkw.com</dc:creator>
  <cp:lastModifiedBy>拉 朵</cp:lastModifiedBy>
  <cp:revision>87</cp:revision>
  <cp:lastPrinted>2021-07-28T09:09:00Z</cp:lastPrinted>
  <dcterms:created xsi:type="dcterms:W3CDTF">2021-07-28T09:09:00Z</dcterms:created>
  <dcterms:modified xsi:type="dcterms:W3CDTF">2023-10-12T09:32:10Z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  <property fmtid="{D5CDD505-2E9C-101B-9397-08002B2CF9AE}" pid="6" name="ICV">
    <vt:lpwstr>03E180BF841341C1B9E9762C46E85B5F_13</vt:lpwstr>
  </property>
  <property fmtid="{D5CDD505-2E9C-101B-9397-08002B2CF9AE}" pid="7" name="KSOProductBuildVer">
    <vt:lpwstr>2052-12.1.0.15374</vt:lpwstr>
  </property>
</Properties>
</file>