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18"/>
  </p:notesMasterIdLst>
  <p:handoutMasterIdLst>
    <p:handoutMasterId r:id="rId19"/>
  </p:handoutMasterIdLst>
  <p:sldIdLst>
    <p:sldId id="4047" r:id="rId3"/>
    <p:sldId id="4082" r:id="rId4"/>
    <p:sldId id="4083" r:id="rId5"/>
    <p:sldId id="4084" r:id="rId6"/>
    <p:sldId id="4088" r:id="rId7"/>
    <p:sldId id="4097" r:id="rId8"/>
    <p:sldId id="4089" r:id="rId9"/>
    <p:sldId id="4090" r:id="rId10"/>
    <p:sldId id="4091" r:id="rId11"/>
    <p:sldId id="4092" r:id="rId12"/>
    <p:sldId id="4102" r:id="rId13"/>
    <p:sldId id="4093" r:id="rId14"/>
    <p:sldId id="4094" r:id="rId15"/>
    <p:sldId id="4095" r:id="rId16"/>
    <p:sldId id="4100" r:id="rId17"/>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088FADD9-935F-4F2D-A4FA-866615DD10DD}">
          <p14:sldIdLst>
            <p14:sldId id="4047"/>
            <p14:sldId id="4082"/>
            <p14:sldId id="4083"/>
            <p14:sldId id="4084"/>
            <p14:sldId id="4088"/>
            <p14:sldId id="4097"/>
            <p14:sldId id="4089"/>
            <p14:sldId id="4090"/>
            <p14:sldId id="4091"/>
            <p14:sldId id="4092"/>
            <p14:sldId id="4102"/>
            <p14:sldId id="4093"/>
            <p14:sldId id="4094"/>
            <p14:sldId id="4095"/>
            <p14:sldId id="4100"/>
          </p14:sldIdLst>
        </p14:section>
      </p14:sectionLst>
    </p:ext>
    <p:ext uri="{EFAFB233-063F-42B5-8137-9DF3F51BA10A}">
      <p15:sldGuideLst xmlns:p15="http://schemas.microsoft.com/office/powerpoint/2012/main">
        <p15:guide id="1" orient="horz" pos="2137" userDrawn="1">
          <p15:clr>
            <a:srgbClr val="A4A3A4"/>
          </p15:clr>
        </p15:guide>
        <p15:guide id="2" pos="39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ww.xkb1.com" initials="w" lastIdx="0" clrIdx="0"/>
  <p:cmAuthor id="2" name="walkinnet" initials="w" lastIdx="0" clrIdx="0"/>
  <p:cmAuthor id="3" name="新课标第一网" initials="新" lastIdx="0" clrIdx="0"/>
  <p:cmAuthor id="4" name="Administra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AA6500"/>
    <a:srgbClr val="F3669C"/>
    <a:srgbClr val="F9B4CD"/>
    <a:srgbClr val="FCC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38" autoAdjust="0"/>
    <p:restoredTop sz="96349" autoAdjust="0"/>
  </p:normalViewPr>
  <p:slideViewPr>
    <p:cSldViewPr snapToGrid="0" showGuides="1">
      <p:cViewPr varScale="1">
        <p:scale>
          <a:sx n="109" d="100"/>
          <a:sy n="109" d="100"/>
        </p:scale>
        <p:origin x="228" y="114"/>
      </p:cViewPr>
      <p:guideLst>
        <p:guide orient="horz" pos="2137"/>
        <p:guide pos="3999"/>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2023/10/12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EAF039-AB69-4C4E-B352-C973400BBE8E}" type="datetimeFigureOut">
              <a:rPr lang="zh-CN" altLang="en-US" smtClean="0"/>
              <a:t>2023/10/12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E5803-944E-4CCB-A36B-5BBC78F81D16}"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8CAEED6-F3CE-4989-8114-EA4976C9ED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panose="020B0604020202020204"/>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panose="020B060402020202020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F8CAEED6-F3CE-4989-8114-EA4976C9ED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panose="020B0604020202020204"/>
              </a:rPr>
              <a:t>2</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panose="020B0604020202020204"/>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microsoft.com/office/2007/relationships/hdphoto" Target="../media/hdphoto1.wdp"/><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userDrawn="1"/>
        </p:nvPicPr>
        <p:blipFill>
          <a:blip r:embed="rId5">
            <a:duotone>
              <a:schemeClr val="accent2">
                <a:shade val="45000"/>
                <a:satMod val="135000"/>
              </a:schemeClr>
              <a:prstClr val="white"/>
            </a:duotone>
            <a:extLst>
              <a:ext uri="{BEBA8EAE-BF5A-486C-A8C5-ECC9F3942E4B}">
                <a14:imgProps xmlns:a14="http://schemas.microsoft.com/office/drawing/2010/main">
                  <a14:imgLayer r:embed="rId6">
                    <a14:imgEffect>
                      <a14:colorTemperature colorTemp="4700"/>
                    </a14:imgEffect>
                  </a14:imgLayer>
                </a14:imgProps>
              </a:ext>
              <a:ext uri="{28A0092B-C50C-407E-A947-70E740481C1C}">
                <a14:useLocalDpi xmlns:a14="http://schemas.microsoft.com/office/drawing/2010/main" val="0"/>
              </a:ext>
            </a:extLst>
          </a:blip>
          <a:stretch>
            <a:fillRect/>
          </a:stretch>
        </p:blipFill>
        <p:spPr>
          <a:xfrm>
            <a:off x="414338" y="3600450"/>
            <a:ext cx="11501437" cy="1657349"/>
          </a:xfrm>
          <a:prstGeom prst="rect">
            <a:avLst/>
          </a:prstGeom>
        </p:spPr>
      </p:pic>
    </p:spTree>
    <p:custDataLst>
      <p:tags r:id="rId3"/>
    </p:custDataLst>
  </p:cSld>
  <p:clrMap bg1="lt1" tx1="dk1" bg2="lt2" tx2="dk2" accent1="accent1" accent2="accent2" accent3="accent3" accent4="accent4" accent5="accent5" accent6="accent6" hlink="hlink" folHlink="folHlink"/>
  <p:sldLayoutIdLst>
    <p:sldLayoutId id="2147483649" r:id="rId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10" name="图片 9"/>
          <p:cNvPicPr>
            <a:picLocks noChangeAspect="1"/>
          </p:cNvPicPr>
          <p:nvPr userDrawn="1"/>
        </p:nvPicPr>
        <p:blipFill>
          <a:blip r:embed="rId6">
            <a:duotone>
              <a:schemeClr val="accent3">
                <a:shade val="45000"/>
                <a:satMod val="135000"/>
              </a:schemeClr>
              <a:prstClr val="white"/>
            </a:duotone>
            <a:extLst>
              <a:ext uri="{BEBA8EAE-BF5A-486C-A8C5-ECC9F3942E4B}">
                <a14:imgProps xmlns:a14="http://schemas.microsoft.com/office/drawing/2010/main">
                  <a14:imgLayer r:embed="rId7">
                    <a14:imgEffect>
                      <a14:colorTemperature colorTemp="4700"/>
                    </a14:imgEffect>
                  </a14:imgLayer>
                </a14:imgProps>
              </a:ext>
              <a:ext uri="{28A0092B-C50C-407E-A947-70E740481C1C}">
                <a14:useLocalDpi xmlns:a14="http://schemas.microsoft.com/office/drawing/2010/main" val="0"/>
              </a:ext>
            </a:extLst>
          </a:blip>
          <a:stretch>
            <a:fillRect/>
          </a:stretch>
        </p:blipFill>
        <p:spPr>
          <a:xfrm>
            <a:off x="380999" y="4157663"/>
            <a:ext cx="11430001" cy="1657349"/>
          </a:xfrm>
          <a:prstGeom prst="rect">
            <a:avLst/>
          </a:prstGeom>
        </p:spPr>
      </p:pic>
    </p:spTree>
    <p:custDataLst>
      <p:tags r:id="rId4"/>
    </p:custDataLst>
  </p:cSld>
  <p:clrMap bg1="lt1" tx1="dk1" bg2="lt2" tx2="dk2" accent1="accent1" accent2="accent2" accent3="accent3" accent4="accent4" accent5="accent5" accent6="accent6" hlink="hlink" folHlink="folHlink"/>
  <p:sldLayoutIdLst>
    <p:sldLayoutId id="2147483651" r:id="rId1"/>
    <p:sldLayoutId id="2147483652" r:id="rId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r="3102"/>
          <a:stretch>
            <a:fillRect/>
          </a:stretch>
        </p:blipFill>
        <p:spPr>
          <a:xfrm>
            <a:off x="200628" y="796783"/>
            <a:ext cx="11991372" cy="5783668"/>
          </a:xfrm>
          <a:prstGeom prst="rect">
            <a:avLst/>
          </a:prstGeom>
        </p:spPr>
      </p:pic>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8952" y="277549"/>
            <a:ext cx="2160416" cy="1378424"/>
          </a:xfrm>
          <a:prstGeom prst="rect">
            <a:avLst/>
          </a:prstGeom>
        </p:spPr>
      </p:pic>
      <p:sp>
        <p:nvSpPr>
          <p:cNvPr id="9" name="矩形 8"/>
          <p:cNvSpPr/>
          <p:nvPr/>
        </p:nvSpPr>
        <p:spPr>
          <a:xfrm>
            <a:off x="3291509" y="140037"/>
            <a:ext cx="5651125" cy="734368"/>
          </a:xfrm>
          <a:prstGeom prst="rect">
            <a:avLst/>
          </a:prstGeom>
        </p:spPr>
        <p:txBody>
          <a:bodyPr wrap="square">
            <a:spAutoFit/>
          </a:bodyPr>
          <a:lstStyle/>
          <a:p>
            <a:pPr marL="0" marR="0" lvl="0" indent="0" algn="ctr"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期末考试</a:t>
            </a: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人教</a:t>
            </a:r>
            <a:r>
              <a:rPr kumimoji="1" lang="en-US" altLang="zh-CN"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8</a:t>
            </a:r>
            <a:r>
              <a:rPr kumimoji="1" lang="zh-CN" altLang="en-US" sz="2800" b="1" dirty="0">
                <a:solidFill>
                  <a:srgbClr val="000000"/>
                </a:solidFill>
                <a:latin typeface="楷体" panose="02010609060101010101" pitchFamily="49" charset="-122"/>
                <a:ea typeface="楷体" panose="02010609060101010101" pitchFamily="49" charset="-122"/>
                <a:cs typeface="+mn-ea"/>
                <a:sym typeface="+mn-lt"/>
              </a:rPr>
              <a:t>物</a:t>
            </a:r>
            <a:r>
              <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上</a:t>
            </a:r>
          </a:p>
        </p:txBody>
      </p:sp>
      <p:sp>
        <p:nvSpPr>
          <p:cNvPr id="10" name="矩形 9"/>
          <p:cNvSpPr/>
          <p:nvPr/>
        </p:nvSpPr>
        <p:spPr>
          <a:xfrm>
            <a:off x="5543492" y="1012176"/>
            <a:ext cx="6193350" cy="5228098"/>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作图题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实验探究题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4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综合应用题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刷真题</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郑州市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学年上期期末联考试卷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洛阳市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学年第一学期期末考试试卷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平顶山市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学年上期期末质量调研试题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4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济源市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学年上期期末质量调研试题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5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焦作市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学年（上）期末试卷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6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许昌市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学年第一学期期末教学质量检测</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7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开封市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学年第一学期期末学情诊断试卷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8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濮阳市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学年第一学期期末考试试卷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9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信阳市</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2022-2023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学年上期学情调研试卷</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49000"/>
              </a:lnSpc>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刷模拟</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10 2023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秋必</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刷</a:t>
            </a:r>
            <a:r>
              <a:rPr kumimoji="1" lang="en-US" altLang="zh-CN" sz="1400" b="1">
                <a:solidFill>
                  <a:schemeClr val="tx1"/>
                </a:solidFill>
                <a:latin typeface="楷体" panose="02010609060101010101" pitchFamily="49" charset="-122"/>
                <a:ea typeface="楷体" panose="02010609060101010101" pitchFamily="49" charset="-122"/>
                <a:cs typeface="+mn-ea"/>
                <a:sym typeface="+mn-lt"/>
              </a:rPr>
              <a:t>·</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九县七区名师</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精研预测卷（一）</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试卷</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11 2023</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秋必</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刷</a:t>
            </a:r>
            <a:r>
              <a:rPr kumimoji="1" lang="en-US" altLang="zh-CN" sz="1400" b="1">
                <a:solidFill>
                  <a:schemeClr val="tx1"/>
                </a:solidFill>
                <a:latin typeface="楷体" panose="02010609060101010101" pitchFamily="49" charset="-122"/>
                <a:ea typeface="楷体" panose="02010609060101010101" pitchFamily="49" charset="-122"/>
                <a:cs typeface="+mn-ea"/>
                <a:sym typeface="+mn-lt"/>
              </a:rPr>
              <a:t>·</a:t>
            </a:r>
            <a:r>
              <a:rPr kumimoji="1" lang="zh-CN" altLang="en-US" sz="1400" b="1">
                <a:solidFill>
                  <a:schemeClr val="tx1"/>
                </a:solidFill>
                <a:latin typeface="楷体" panose="02010609060101010101" pitchFamily="49" charset="-122"/>
                <a:ea typeface="楷体" panose="02010609060101010101" pitchFamily="49" charset="-122"/>
                <a:cs typeface="+mn-ea"/>
                <a:sym typeface="+mn-lt"/>
              </a:rPr>
              <a:t>九县七区名师</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精研预测卷（二）</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p:txBody>
      </p:sp>
      <p:sp>
        <p:nvSpPr>
          <p:cNvPr id="11" name="矩形 10"/>
          <p:cNvSpPr/>
          <p:nvPr/>
        </p:nvSpPr>
        <p:spPr>
          <a:xfrm>
            <a:off x="455157" y="1156372"/>
            <a:ext cx="5004896" cy="5256530"/>
          </a:xfrm>
          <a:prstGeom prst="rect">
            <a:avLst/>
          </a:prstGeom>
          <a:noFill/>
        </p:spPr>
        <p:style>
          <a:lnRef idx="2">
            <a:schemeClr val="accent1"/>
          </a:lnRef>
          <a:fillRef idx="1">
            <a:schemeClr val="lt1"/>
          </a:fillRef>
          <a:effectRef idx="0">
            <a:schemeClr val="accent1"/>
          </a:effectRef>
          <a:fontRef idx="minor">
            <a:schemeClr val="dk1"/>
          </a:fontRef>
        </p:style>
        <p:txBody>
          <a:bodyPr wrap="square">
            <a:spAutoFit/>
          </a:bodyPr>
          <a:lstStyle>
            <a:defPPr>
              <a:defRPr lang="zh-CN"/>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rgbClr val="AA6500"/>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过基础</a:t>
            </a:r>
            <a:endParaRPr kumimoji="1" lang="en-US" altLang="zh-CN" sz="1400" b="1" dirty="0">
              <a:solidFill>
                <a:srgbClr val="AA6500"/>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第一章 机械运动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第二章 声现象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第三章 物态变化</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第四章 光现象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第五章 透镜及其应用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第六章 质量与密度</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机械运动</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声现象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3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物态变化</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4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光现象</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u="sng" dirty="0">
                <a:solidFill>
                  <a:srgbClr val="CC00FF"/>
                </a:solidFill>
                <a:latin typeface="楷体" panose="02010609060101010101" pitchFamily="49" charset="-122"/>
                <a:ea typeface="楷体" panose="02010609060101010101" pitchFamily="49" charset="-122"/>
                <a:cs typeface="+mn-ea"/>
                <a:sym typeface="+mn-lt"/>
              </a:rPr>
              <a:t>章节巩固练</a:t>
            </a:r>
            <a:r>
              <a:rPr kumimoji="1" lang="en-US" altLang="zh-CN" sz="1400" b="1" u="sng" dirty="0">
                <a:solidFill>
                  <a:srgbClr val="CC00FF"/>
                </a:solidFill>
                <a:latin typeface="楷体" panose="02010609060101010101" pitchFamily="49" charset="-122"/>
                <a:ea typeface="楷体" panose="02010609060101010101" pitchFamily="49" charset="-122"/>
                <a:cs typeface="+mn-ea"/>
                <a:sym typeface="+mn-lt"/>
              </a:rPr>
              <a:t>5 </a:t>
            </a:r>
            <a:r>
              <a:rPr kumimoji="1" lang="zh-CN" altLang="en-US" sz="1400" b="1" u="sng" dirty="0">
                <a:solidFill>
                  <a:srgbClr val="CC00FF"/>
                </a:solidFill>
                <a:latin typeface="楷体" panose="02010609060101010101" pitchFamily="49" charset="-122"/>
                <a:ea typeface="楷体" panose="02010609060101010101" pitchFamily="49" charset="-122"/>
                <a:cs typeface="+mn-ea"/>
                <a:sym typeface="+mn-lt"/>
              </a:rPr>
              <a:t>透镜及其应用</a:t>
            </a:r>
            <a:endParaRPr kumimoji="1" lang="en-US" altLang="zh-CN" sz="1400" b="1" u="sng" dirty="0">
              <a:solidFill>
                <a:srgbClr val="CC00FF"/>
              </a:solidFill>
              <a:latin typeface="楷体" panose="02010609060101010101" pitchFamily="49" charset="-122"/>
              <a:ea typeface="楷体" panose="02010609060101010101" pitchFamily="49" charset="-122"/>
              <a:cs typeface="+mn-ea"/>
              <a:sym typeface="+mn-lt"/>
            </a:endParaRPr>
          </a:p>
          <a:p>
            <a:pPr lvl="0">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6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质量与密度（</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a:lnSpc>
                <a:spcPct val="150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章节巩固练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7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质量与密度（</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2</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a:p>
            <a:pPr lvl="0">
              <a:lnSpc>
                <a:spcPct val="149000"/>
              </a:lnSpc>
              <a:defRPr/>
            </a:pPr>
            <a:r>
              <a:rPr kumimoji="1" lang="zh-CN" altLang="en-US"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rPr>
              <a:t>刷专题</a:t>
            </a:r>
            <a:endParaRPr kumimoji="1" lang="en-US" altLang="zh-CN" sz="1400" b="1" dirty="0">
              <a:solidFill>
                <a:schemeClr val="accent4">
                  <a:lumMod val="50000"/>
                </a:schemeClr>
              </a:solidFill>
              <a:effectLst>
                <a:outerShdw blurRad="38100" dist="38100" dir="2700000" algn="tl">
                  <a:srgbClr val="000000">
                    <a:alpha val="43137"/>
                  </a:srgbClr>
                </a:outerShdw>
              </a:effectLst>
              <a:latin typeface="微软雅黑 Light" panose="020B0502040204020203" pitchFamily="34" charset="-122"/>
              <a:ea typeface="微软雅黑 Light" panose="020B0502040204020203" pitchFamily="34" charset="-122"/>
              <a:cs typeface="+mn-ea"/>
              <a:sym typeface="+mn-lt"/>
            </a:endParaRPr>
          </a:p>
          <a:p>
            <a:pPr lvl="0">
              <a:lnSpc>
                <a:spcPct val="149000"/>
              </a:lnSpc>
              <a:defRPr/>
            </a:pP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提分专练</a:t>
            </a:r>
            <a:r>
              <a:rPr kumimoji="1" lang="en-US" altLang="zh-CN" sz="1400" b="1" dirty="0">
                <a:solidFill>
                  <a:schemeClr val="tx1"/>
                </a:solidFill>
                <a:latin typeface="楷体" panose="02010609060101010101" pitchFamily="49" charset="-122"/>
                <a:ea typeface="楷体" panose="02010609060101010101" pitchFamily="49" charset="-122"/>
                <a:cs typeface="+mn-ea"/>
                <a:sym typeface="+mn-lt"/>
              </a:rPr>
              <a:t>1 </a:t>
            </a:r>
            <a:r>
              <a:rPr kumimoji="1" lang="zh-CN" altLang="en-US" sz="1400" b="1" dirty="0">
                <a:solidFill>
                  <a:schemeClr val="tx1"/>
                </a:solidFill>
                <a:latin typeface="楷体" panose="02010609060101010101" pitchFamily="49" charset="-122"/>
                <a:ea typeface="楷体" panose="02010609060101010101" pitchFamily="49" charset="-122"/>
                <a:cs typeface="+mn-ea"/>
                <a:sym typeface="+mn-lt"/>
              </a:rPr>
              <a:t>填空、选择重难题</a:t>
            </a:r>
            <a:endParaRPr kumimoji="1" lang="en-US" altLang="zh-CN" sz="1400" b="1" dirty="0">
              <a:solidFill>
                <a:schemeClr val="tx1"/>
              </a:solidFill>
              <a:latin typeface="楷体" panose="02010609060101010101" pitchFamily="49" charset="-122"/>
              <a:ea typeface="楷体" panose="02010609060101010101" pitchFamily="49"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05" name="yt_shape_10305"/>
          <p:cNvSpPr txBox="1"/>
          <p:nvPr/>
        </p:nvSpPr>
        <p:spPr>
          <a:xfrm>
            <a:off x="639178" y="207823"/>
            <a:ext cx="10896000" cy="1620187"/>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8.[</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教材</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P99</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题改编</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双选</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，在装有水的杯子里，小红将一支铅笔分别紧贴杯壁内、外竖直放置，两次都观察到铅笔放大的像，如图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所示。下列说法正确的是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AD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pic>
        <p:nvPicPr>
          <p:cNvPr id="10306" name="yt_image_10306"/>
          <p:cNvPicPr>
            <a:picLocks noChangeAspect="1" noChangeArrowheads="1"/>
          </p:cNvPicPr>
          <p:nvPr/>
        </p:nvPicPr>
        <p:blipFill>
          <a:blip r:embed="rId2" cstate="print"/>
          <a:srcRect/>
          <a:stretch>
            <a:fillRect/>
          </a:stretch>
        </p:blipFill>
        <p:spPr bwMode="auto">
          <a:xfrm>
            <a:off x="903751" y="2031162"/>
            <a:ext cx="2777236" cy="1742059"/>
          </a:xfrm>
          <a:prstGeom prst="rect">
            <a:avLst/>
          </a:prstGeom>
          <a:noFill/>
          <a:extLst>
            <a:ext uri="{909E8E84-426E-40DD-AFC4-6F175D3DCCD1}">
              <a14:hiddenFill xmlns:a14="http://schemas.microsoft.com/office/drawing/2010/main">
                <a:solidFill>
                  <a:srgbClr val="FFFFFF"/>
                </a:solidFill>
              </a14:hiddenFill>
            </a:ext>
          </a:extLst>
        </p:spPr>
      </p:pic>
      <p:pic>
        <p:nvPicPr>
          <p:cNvPr id="10307" name="yt_image_10307"/>
          <p:cNvPicPr>
            <a:picLocks noChangeAspect="1" noChangeArrowheads="1"/>
          </p:cNvPicPr>
          <p:nvPr/>
        </p:nvPicPr>
        <p:blipFill>
          <a:blip r:embed="rId3" cstate="print"/>
          <a:srcRect/>
          <a:stretch>
            <a:fillRect/>
          </a:stretch>
        </p:blipFill>
        <p:spPr bwMode="auto">
          <a:xfrm>
            <a:off x="4040987" y="2680767"/>
            <a:ext cx="2863850" cy="1092454"/>
          </a:xfrm>
          <a:prstGeom prst="rect">
            <a:avLst/>
          </a:prstGeom>
          <a:noFill/>
          <a:extLst>
            <a:ext uri="{909E8E84-426E-40DD-AFC4-6F175D3DCCD1}">
              <a14:hiddenFill xmlns:a14="http://schemas.microsoft.com/office/drawing/2010/main">
                <a:solidFill>
                  <a:srgbClr val="FFFFFF"/>
                </a:solidFill>
              </a14:hiddenFill>
            </a:ext>
          </a:extLst>
        </p:spPr>
      </p:pic>
      <p:pic>
        <p:nvPicPr>
          <p:cNvPr id="10308" name="yt_image_10308"/>
          <p:cNvPicPr>
            <a:picLocks noChangeAspect="1" noChangeArrowheads="1"/>
          </p:cNvPicPr>
          <p:nvPr/>
        </p:nvPicPr>
        <p:blipFill>
          <a:blip r:embed="rId4" cstate="print"/>
          <a:srcRect/>
          <a:stretch>
            <a:fillRect/>
          </a:stretch>
        </p:blipFill>
        <p:spPr bwMode="auto">
          <a:xfrm>
            <a:off x="7264837" y="2680767"/>
            <a:ext cx="3000756" cy="1092454"/>
          </a:xfrm>
          <a:prstGeom prst="rect">
            <a:avLst/>
          </a:prstGeom>
          <a:noFill/>
          <a:extLst>
            <a:ext uri="{909E8E84-426E-40DD-AFC4-6F175D3DCCD1}">
              <a14:hiddenFill xmlns:a14="http://schemas.microsoft.com/office/drawing/2010/main">
                <a:solidFill>
                  <a:srgbClr val="FFFFFF"/>
                </a:solidFill>
              </a14:hiddenFill>
            </a:ext>
          </a:extLst>
        </p:spPr>
      </p:pic>
      <p:sp>
        <p:nvSpPr>
          <p:cNvPr id="10311" name="yt_shape_10311"/>
          <p:cNvSpPr txBox="1"/>
          <p:nvPr/>
        </p:nvSpPr>
        <p:spPr>
          <a:xfrm>
            <a:off x="1935728" y="3773221"/>
            <a:ext cx="713281" cy="528203"/>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p>
        </p:txBody>
      </p:sp>
      <p:sp>
        <p:nvSpPr>
          <p:cNvPr id="10312" name="yt_shape_10312"/>
          <p:cNvSpPr txBox="1"/>
          <p:nvPr/>
        </p:nvSpPr>
        <p:spPr>
          <a:xfrm>
            <a:off x="5116271" y="3773221"/>
            <a:ext cx="713281" cy="528203"/>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p>
        </p:txBody>
      </p:sp>
      <p:sp>
        <p:nvSpPr>
          <p:cNvPr id="10313" name="yt_shape_10313"/>
          <p:cNvSpPr txBox="1"/>
          <p:nvPr/>
        </p:nvSpPr>
        <p:spPr>
          <a:xfrm>
            <a:off x="8408574" y="3773221"/>
            <a:ext cx="713281" cy="528203"/>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p>
        </p:txBody>
      </p:sp>
      <p:sp>
        <p:nvSpPr>
          <p:cNvPr id="2" name="文本框 1"/>
          <p:cNvSpPr txBox="1"/>
          <p:nvPr/>
        </p:nvSpPr>
        <p:spPr>
          <a:xfrm>
            <a:off x="6949967" y="1270489"/>
            <a:ext cx="694436"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AD</a:t>
            </a:r>
            <a:endParaRPr lang="zh-CN" altLang="en-US">
              <a:solidFill>
                <a:srgbClr val="FF0000"/>
              </a:solidFill>
            </a:endParaRPr>
          </a:p>
        </p:txBody>
      </p:sp>
      <p:graphicFrame>
        <p:nvGraphicFramePr>
          <p:cNvPr id="10" name="yt_table_10314" title="H_174.72"/>
          <p:cNvGraphicFramePr>
            <a:graphicFrameLocks noGrp="1"/>
          </p:cNvGraphicFramePr>
          <p:nvPr/>
        </p:nvGraphicFramePr>
        <p:xfrm>
          <a:off x="672225" y="4139608"/>
          <a:ext cx="6446838" cy="2218944"/>
        </p:xfrm>
        <a:graphic>
          <a:graphicData uri="http://schemas.openxmlformats.org/drawingml/2006/table">
            <a:tbl>
              <a:tblPr/>
              <a:tblGrid>
                <a:gridCol w="6446838">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中铅笔向前移，像一直变小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中铅笔向前移，像先变小后变大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图</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中铅笔向后移，像一直变大</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dirty="0">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dirty="0">
                          <a:solidFill>
                            <a:srgbClr val="000000"/>
                          </a:solidFill>
                          <a:effectLst/>
                          <a:latin typeface="白正" pitchFamily="28"/>
                          <a:ea typeface="宋体" panose="02010600030101010101" pitchFamily="2" charset="-122"/>
                          <a:cs typeface="宋体" panose="02010600030101010101" pitchFamily="2" charset="-122"/>
                        </a:rPr>
                        <a:t>图</a:t>
                      </a:r>
                      <a:r>
                        <a:rPr lang="en-US" altLang="zh-CN" sz="2800" b="0" i="0" u="none" dirty="0">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dirty="0">
                          <a:solidFill>
                            <a:srgbClr val="000000"/>
                          </a:solidFill>
                          <a:effectLst/>
                          <a:latin typeface="白正" pitchFamily="28"/>
                          <a:ea typeface="宋体" panose="02010600030101010101" pitchFamily="2" charset="-122"/>
                          <a:cs typeface="宋体" panose="02010600030101010101" pitchFamily="2" charset="-122"/>
                        </a:rPr>
                        <a:t>中铅笔向后移，像先变大后变小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16" name="yt_shape_10316"/>
          <p:cNvSpPr txBox="1"/>
          <p:nvPr/>
        </p:nvSpPr>
        <p:spPr>
          <a:xfrm>
            <a:off x="648143" y="720000"/>
            <a:ext cx="10896000" cy="5541261"/>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黑体" panose="02010609060101010101" pitchFamily="28" charset="-122"/>
                <a:cs typeface="宋体" panose="02010600030101010101" pitchFamily="2" charset="-122"/>
              </a:rPr>
              <a:t>【解析】</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装有水的杯子相当于凸透镜，两次都观察到铅笔放大的像，且由图示可知像与铅笔在凸透镜的同侧，则可知凸透镜成的是正立、放大的虚像，且图</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、图</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中的铅笔在凸透镜的一倍焦距之内；图</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中的铅笔向前移，物距变小，由凸透镜成虚像的规律可知，像距也变小，像一直变小；</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正确，</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错误；图</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中的铅笔向后移动，物距变大，若铅笔在凸透镜的一倍焦距以内，由凸透镜成虚像的规律可知，像距也变大，像变大；当铅笔在一倍焦距和二倍焦距之间时，成倒立、放大的实像，物距变大时，像距变小，像变小；当铅笔在二倍焦距以外时，成倒立、缩小的实像，物距变大时，像距变小，像变小；所以图</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中铅笔向后移，像先变大后变小；</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错误，</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正确。故选</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16"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17" name="yt_shape_10317"/>
          <p:cNvSpPr txBox="1"/>
          <p:nvPr/>
        </p:nvSpPr>
        <p:spPr>
          <a:xfrm>
            <a:off x="648000" y="1501608"/>
            <a:ext cx="1795363"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三、作图题</a:t>
            </a:r>
          </a:p>
        </p:txBody>
      </p:sp>
      <p:sp>
        <p:nvSpPr>
          <p:cNvPr id="10318" name="yt_shape_10318"/>
          <p:cNvSpPr txBox="1"/>
          <p:nvPr/>
        </p:nvSpPr>
        <p:spPr>
          <a:xfrm>
            <a:off x="648000" y="2060292"/>
            <a:ext cx="9106660" cy="507896"/>
          </a:xfrm>
          <a:prstGeom prst="rect">
            <a:avLst/>
          </a:prstGeom>
        </p:spPr>
        <p:txBody>
          <a:bodyPr vert="horz" wrap="non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9.</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如图所示，请分别画出</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的入射光线和</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CO</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的折射光线。</a:t>
            </a:r>
          </a:p>
        </p:txBody>
      </p:sp>
      <p:sp>
        <p:nvSpPr>
          <p:cNvPr id="10322" name="yt_shape_10322"/>
          <p:cNvSpPr txBox="1"/>
          <p:nvPr/>
        </p:nvSpPr>
        <p:spPr>
          <a:xfrm>
            <a:off x="648000" y="5033740"/>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319" name="yt_shape_10319" title="H_174.1811"/>
          <p:cNvGrpSpPr/>
          <p:nvPr/>
        </p:nvGrpSpPr>
        <p:grpSpPr>
          <a:xfrm>
            <a:off x="2045898" y="2982966"/>
            <a:ext cx="2398649" cy="2212100"/>
            <a:chOff x="0" y="0"/>
            <a:chExt cx="2398649" cy="2212100"/>
          </a:xfrm>
        </p:grpSpPr>
        <p:pic>
          <p:nvPicPr>
            <p:cNvPr id="2" name="yt_image_10319"/>
            <p:cNvPicPr>
              <a:picLocks noChangeAspect="1" noChangeArrowheads="1"/>
            </p:cNvPicPr>
            <p:nvPr/>
          </p:nvPicPr>
          <p:blipFill>
            <a:blip r:embed="rId2" cstate="print"/>
            <a:srcRect/>
            <a:stretch>
              <a:fillRect/>
            </a:stretch>
          </p:blipFill>
          <p:spPr bwMode="auto">
            <a:xfrm>
              <a:off x="0" y="0"/>
              <a:ext cx="2398649" cy="1816100"/>
            </a:xfrm>
            <a:prstGeom prst="rect">
              <a:avLst/>
            </a:prstGeom>
            <a:noFill/>
            <a:extLst>
              <a:ext uri="{909E8E84-426E-40DD-AFC4-6F175D3DCCD1}">
                <a14:hiddenFill xmlns:a14="http://schemas.microsoft.com/office/drawing/2010/main">
                  <a:solidFill>
                    <a:srgbClr val="FFFFFF"/>
                  </a:solidFill>
                </a14:hiddenFill>
              </a:ext>
            </a:extLst>
          </p:spPr>
        </p:pic>
        <p:sp>
          <p:nvSpPr>
            <p:cNvPr id="10321" name="yt_shape_10321"/>
            <p:cNvSpPr txBox="1"/>
            <p:nvPr/>
          </p:nvSpPr>
          <p:spPr>
            <a:xfrm>
              <a:off x="577163" y="1852100"/>
              <a:ext cx="128032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9</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pic>
        <p:nvPicPr>
          <p:cNvPr id="8" name="yt_image_10323"/>
          <p:cNvPicPr>
            <a:picLocks noChangeAspect="1" noChangeArrowheads="1"/>
          </p:cNvPicPr>
          <p:nvPr/>
        </p:nvPicPr>
        <p:blipFill>
          <a:blip r:embed="rId3" cstate="print"/>
          <a:srcRect/>
          <a:stretch>
            <a:fillRect/>
          </a:stretch>
        </p:blipFill>
        <p:spPr bwMode="auto">
          <a:xfrm>
            <a:off x="5954173" y="2959866"/>
            <a:ext cx="2381392" cy="2235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25" name="yt_shape_10325"/>
          <p:cNvSpPr txBox="1"/>
          <p:nvPr/>
        </p:nvSpPr>
        <p:spPr>
          <a:xfrm>
            <a:off x="648143" y="765032"/>
            <a:ext cx="10896000" cy="1068049"/>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如图为凸透镜成像的一种情况，其中</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是物体，请作出物体经过凸透镜折射后所成实像</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A'B'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的位置。</a:t>
            </a:r>
          </a:p>
        </p:txBody>
      </p:sp>
      <p:sp>
        <p:nvSpPr>
          <p:cNvPr id="10329" name="yt_shape_10329"/>
          <p:cNvSpPr txBox="1"/>
          <p:nvPr/>
        </p:nvSpPr>
        <p:spPr>
          <a:xfrm>
            <a:off x="648000" y="4058402"/>
            <a:ext cx="65" cy="322652"/>
          </a:xfrm>
          <a:prstGeom prst="rect">
            <a:avLst/>
          </a:prstGeom>
        </p:spPr>
        <p:txBody>
          <a:bodyPr vert="horz" wrap="none" lIns="0" tIns="0" rIns="0" bIns="0" rtlCol="0">
            <a:spAutoFit/>
          </a:bodyPr>
          <a:lstStyle/>
          <a:p>
            <a:pPr algn="l" eaLnBrk="1" latinLnBrk="0" hangingPunct="0">
              <a:lnSpc>
                <a:spcPct val="130000"/>
              </a:lnSpc>
            </a:pPr>
            <a:endParaRPr/>
          </a:p>
        </p:txBody>
      </p:sp>
      <p:grpSp>
        <p:nvGrpSpPr>
          <p:cNvPr id="10326" name="yt_shape_10326" title="H_155.26111"/>
          <p:cNvGrpSpPr/>
          <p:nvPr/>
        </p:nvGrpSpPr>
        <p:grpSpPr>
          <a:xfrm>
            <a:off x="4020756" y="2036233"/>
            <a:ext cx="4150487" cy="1971816"/>
            <a:chOff x="0" y="0"/>
            <a:chExt cx="4150487" cy="1971816"/>
          </a:xfrm>
        </p:grpSpPr>
        <p:pic>
          <p:nvPicPr>
            <p:cNvPr id="2" name="yt_image_10326"/>
            <p:cNvPicPr>
              <a:picLocks noChangeAspect="1" noChangeArrowheads="1"/>
            </p:cNvPicPr>
            <p:nvPr/>
          </p:nvPicPr>
          <p:blipFill>
            <a:blip r:embed="rId2" cstate="print"/>
            <a:srcRect/>
            <a:stretch>
              <a:fillRect/>
            </a:stretch>
          </p:blipFill>
          <p:spPr bwMode="auto">
            <a:xfrm>
              <a:off x="0" y="0"/>
              <a:ext cx="4150487" cy="1575816"/>
            </a:xfrm>
            <a:prstGeom prst="rect">
              <a:avLst/>
            </a:prstGeom>
            <a:noFill/>
            <a:extLst>
              <a:ext uri="{909E8E84-426E-40DD-AFC4-6F175D3DCCD1}">
                <a14:hiddenFill xmlns:a14="http://schemas.microsoft.com/office/drawing/2010/main">
                  <a:solidFill>
                    <a:srgbClr val="FFFFFF"/>
                  </a:solidFill>
                </a14:hiddenFill>
              </a:ext>
            </a:extLst>
          </p:spPr>
        </p:pic>
        <p:sp>
          <p:nvSpPr>
            <p:cNvPr id="10328" name="yt_shape_10328"/>
            <p:cNvSpPr txBox="1"/>
            <p:nvPr/>
          </p:nvSpPr>
          <p:spPr>
            <a:xfrm>
              <a:off x="1364202" y="1611816"/>
              <a:ext cx="1458083" cy="360000"/>
            </a:xfrm>
            <a:prstGeom prst="rect">
              <a:avLst/>
            </a:prstGeom>
          </p:spPr>
          <p:txBody>
            <a:bodyPr vert="horz" wrap="square" lIns="0" tIns="0" rIns="0" bIns="0" rtlCol="0">
              <a:spAutoFit/>
            </a:bodyPr>
            <a:lstStyle/>
            <a:p>
              <a:pPr algn="ctr"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第</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a:t>
              </a: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题图</a:t>
              </a:r>
            </a:p>
          </p:txBody>
        </p:sp>
      </p:grpSp>
      <p:pic>
        <p:nvPicPr>
          <p:cNvPr id="10330" name="yt_image_10330"/>
          <p:cNvPicPr>
            <a:picLocks noChangeAspect="1" noChangeArrowheads="1"/>
          </p:cNvPicPr>
          <p:nvPr/>
        </p:nvPicPr>
        <p:blipFill>
          <a:blip r:embed="rId3" cstate="print"/>
          <a:srcRect/>
          <a:stretch>
            <a:fillRect/>
          </a:stretch>
        </p:blipFill>
        <p:spPr bwMode="auto">
          <a:xfrm>
            <a:off x="4005580" y="4584206"/>
            <a:ext cx="4180838" cy="15087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32" name="yt_shape_10332"/>
          <p:cNvSpPr txBox="1"/>
          <p:nvPr/>
        </p:nvSpPr>
        <p:spPr>
          <a:xfrm>
            <a:off x="648000" y="1102656"/>
            <a:ext cx="2513509"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四、实验探究题</a:t>
            </a:r>
          </a:p>
        </p:txBody>
      </p:sp>
      <p:sp>
        <p:nvSpPr>
          <p:cNvPr id="10333" name="yt_shape_10333"/>
          <p:cNvSpPr txBox="1"/>
          <p:nvPr/>
        </p:nvSpPr>
        <p:spPr>
          <a:xfrm>
            <a:off x="648000" y="1661340"/>
            <a:ext cx="9652771" cy="507896"/>
          </a:xfrm>
          <a:prstGeom prst="rect">
            <a:avLst/>
          </a:prstGeom>
        </p:spPr>
        <p:txBody>
          <a:bodyPr vert="horz" wrap="non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11.[2023</a:t>
            </a:r>
            <a:r>
              <a:rPr lang="zh-CN" altLang="en-US" sz="2800" b="0" i="0" u="none">
                <a:solidFill>
                  <a:srgbClr val="000000"/>
                </a:solidFill>
                <a:effectLst/>
                <a:latin typeface="白正" pitchFamily="28"/>
                <a:ea typeface="仿宋" panose="02010609060101010101" pitchFamily="28" charset="-122"/>
                <a:cs typeface="宋体" panose="02010600030101010101" pitchFamily="2" charset="-122"/>
              </a:rPr>
              <a:t>九县七区</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中考</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探究凸透镜成像的规律</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实验中：</a:t>
            </a:r>
          </a:p>
        </p:txBody>
      </p:sp>
      <p:pic>
        <p:nvPicPr>
          <p:cNvPr id="10334" name="yt_image_10334"/>
          <p:cNvPicPr>
            <a:picLocks noChangeAspect="1" noChangeArrowheads="1"/>
          </p:cNvPicPr>
          <p:nvPr/>
        </p:nvPicPr>
        <p:blipFill>
          <a:blip r:embed="rId2" cstate="print"/>
          <a:srcRect/>
          <a:stretch>
            <a:fillRect/>
          </a:stretch>
        </p:blipFill>
        <p:spPr bwMode="auto">
          <a:xfrm>
            <a:off x="2974403" y="2372388"/>
            <a:ext cx="6243193" cy="1704340"/>
          </a:xfrm>
          <a:prstGeom prst="rect">
            <a:avLst/>
          </a:prstGeom>
          <a:noFill/>
          <a:extLst>
            <a:ext uri="{909E8E84-426E-40DD-AFC4-6F175D3DCCD1}">
              <a14:hiddenFill xmlns:a14="http://schemas.microsoft.com/office/drawing/2010/main">
                <a:solidFill>
                  <a:srgbClr val="FFFFFF"/>
                </a:solidFill>
              </a14:hiddenFill>
            </a:ext>
          </a:extLst>
        </p:spPr>
      </p:pic>
      <p:sp>
        <p:nvSpPr>
          <p:cNvPr id="10336" name="yt_shape_10336"/>
          <p:cNvSpPr txBox="1"/>
          <p:nvPr/>
        </p:nvSpPr>
        <p:spPr>
          <a:xfrm>
            <a:off x="648143" y="4127140"/>
            <a:ext cx="10896000" cy="1628203"/>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小强发现用凸透镜看远处物体时，可以看见倒立、缩小的像；用该凸透镜看自己的指纹时，能看见正立、放大的像，由此猜想：凸透镜成像的特点可能与</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物距</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有关。</a:t>
            </a:r>
          </a:p>
        </p:txBody>
      </p:sp>
      <p:sp>
        <p:nvSpPr>
          <p:cNvPr id="2" name="文本框 1"/>
          <p:cNvSpPr txBox="1"/>
          <p:nvPr/>
        </p:nvSpPr>
        <p:spPr>
          <a:xfrm>
            <a:off x="4114132" y="5189806"/>
            <a:ext cx="894461"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物距</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37" name="yt_shape_10337"/>
          <p:cNvSpPr txBox="1"/>
          <p:nvPr/>
        </p:nvSpPr>
        <p:spPr>
          <a:xfrm>
            <a:off x="648143" y="1774668"/>
            <a:ext cx="10896000" cy="3308663"/>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在光具座上，将蜡烛、光屏安装在凸透镜两侧，调节三者的高度时，</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需要</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需要</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不需要</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点燃蜡烛；调节高度的目的是使像能呈现在</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光屏中央</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a:p>
            <a:pPr algn="l" eaLnBrk="1" latinLnBrk="0" hangingPunct="0">
              <a:lnSpc>
                <a:spcPct val="130000"/>
              </a:lnSpc>
            </a:pP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实验中，当蜡烛、透镜和光屏的位置如图所示时，光屏上承接到蜡烛清晰的像</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像未画出</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，这个实验现象可以说明</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照相机</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放大镜</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投影仪</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照相机</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的成像特点。</a:t>
            </a:r>
          </a:p>
        </p:txBody>
      </p:sp>
      <p:sp>
        <p:nvSpPr>
          <p:cNvPr id="2" name="文本框 1"/>
          <p:cNvSpPr txBox="1"/>
          <p:nvPr/>
        </p:nvSpPr>
        <p:spPr>
          <a:xfrm>
            <a:off x="1624932" y="2282598"/>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需要</a:t>
            </a:r>
            <a:endParaRPr lang="zh-CN" altLang="en-US">
              <a:solidFill>
                <a:srgbClr val="FF0000"/>
              </a:solidFill>
            </a:endParaRPr>
          </a:p>
        </p:txBody>
      </p:sp>
      <p:sp>
        <p:nvSpPr>
          <p:cNvPr id="3" name="文本框 2"/>
          <p:cNvSpPr txBox="1"/>
          <p:nvPr/>
        </p:nvSpPr>
        <p:spPr>
          <a:xfrm>
            <a:off x="4114132" y="2837334"/>
            <a:ext cx="1608837"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光屏中央</a:t>
            </a:r>
            <a:endParaRPr lang="zh-CN" altLang="en-US">
              <a:solidFill>
                <a:srgbClr val="FF0000"/>
              </a:solidFill>
            </a:endParaRPr>
          </a:p>
        </p:txBody>
      </p:sp>
      <p:sp>
        <p:nvSpPr>
          <p:cNvPr id="4" name="文本框 3"/>
          <p:cNvSpPr txBox="1"/>
          <p:nvPr/>
        </p:nvSpPr>
        <p:spPr>
          <a:xfrm>
            <a:off x="9092532" y="3946806"/>
            <a:ext cx="1251649"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照相机</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3">
            <a:duotone>
              <a:schemeClr val="accent3">
                <a:shade val="45000"/>
                <a:satMod val="135000"/>
              </a:schemeClr>
              <a:prstClr val="white"/>
            </a:duotone>
            <a:extLst>
              <a:ext uri="{28A0092B-C50C-407E-A947-70E740481C1C}">
                <a14:useLocalDpi xmlns:a14="http://schemas.microsoft.com/office/drawing/2010/main" val="0"/>
              </a:ext>
            </a:extLst>
          </a:blip>
          <a:srcRect r="3102"/>
          <a:stretch>
            <a:fillRect/>
          </a:stretch>
        </p:blipFill>
        <p:spPr>
          <a:xfrm>
            <a:off x="100314" y="796783"/>
            <a:ext cx="11991372" cy="5783668"/>
          </a:xfrm>
          <a:prstGeom prst="rect">
            <a:avLst/>
          </a:prstGeom>
        </p:spPr>
      </p:pic>
      <p:pic>
        <p:nvPicPr>
          <p:cNvPr id="12" name="图片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7412" y="1102250"/>
            <a:ext cx="2160416" cy="1663699"/>
          </a:xfrm>
          <a:prstGeom prst="ellipse">
            <a:avLst/>
          </a:prstGeom>
          <a:ln>
            <a:noFill/>
          </a:ln>
          <a:effectLst>
            <a:softEdge rad="112500"/>
          </a:effectLst>
        </p:spPr>
      </p:pic>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8952" y="277549"/>
            <a:ext cx="2160416" cy="1378424"/>
          </a:xfrm>
          <a:prstGeom prst="rect">
            <a:avLst/>
          </a:prstGeom>
        </p:spPr>
      </p:pic>
      <p:pic>
        <p:nvPicPr>
          <p:cNvPr id="8" name="图片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28748" y="4695272"/>
            <a:ext cx="2455592" cy="2022691"/>
          </a:xfrm>
          <a:prstGeom prst="rect">
            <a:avLst/>
          </a:prstGeom>
        </p:spPr>
      </p:pic>
      <p:sp>
        <p:nvSpPr>
          <p:cNvPr id="4" name="文本框 3"/>
          <p:cNvSpPr txBox="1"/>
          <p:nvPr/>
        </p:nvSpPr>
        <p:spPr>
          <a:xfrm>
            <a:off x="285751" y="3268325"/>
            <a:ext cx="11544300" cy="830997"/>
          </a:xfrm>
          <a:prstGeom prst="rect">
            <a:avLst/>
          </a:prstGeom>
          <a:noFill/>
        </p:spPr>
        <p:txBody>
          <a:bodyPr wrap="square" rtlCol="0">
            <a:spAutoFit/>
          </a:bodyPr>
          <a:lstStyle/>
          <a:p>
            <a:pPr algn="ctr" eaLnBrk="1" latinLnBrk="0" hangingPunct="0"/>
            <a:r>
              <a:rPr lang="zh-CN" altLang="en-US" sz="4800" dirty="0"/>
              <a:t>章节巩固练5　透镜及其应用</a:t>
            </a:r>
          </a:p>
        </p:txBody>
      </p:sp>
      <p:sp>
        <p:nvSpPr>
          <p:cNvPr id="5" name="矩形 4"/>
          <p:cNvSpPr/>
          <p:nvPr/>
        </p:nvSpPr>
        <p:spPr>
          <a:xfrm>
            <a:off x="3291509" y="140037"/>
            <a:ext cx="5651125" cy="732790"/>
          </a:xfrm>
          <a:prstGeom prst="rect">
            <a:avLst/>
          </a:prstGeom>
        </p:spPr>
        <p:txBody>
          <a:bodyPr wrap="square">
            <a:spAutoFit/>
          </a:bodyPr>
          <a:lstStyle/>
          <a:p>
            <a:pPr marL="0" marR="0" lvl="0" indent="0" algn="ctr" defTabSz="914400" rtl="0" eaLnBrk="1" fontAlgn="auto" latinLnBrk="0" hangingPunct="1">
              <a:lnSpc>
                <a:spcPct val="149000"/>
              </a:lnSpc>
              <a:spcBef>
                <a:spcPts val="0"/>
              </a:spcBef>
              <a:spcAft>
                <a:spcPts val="0"/>
              </a:spcAft>
              <a:buClrTx/>
              <a:buSzTx/>
              <a:buFont typeface="Arial" panose="020B0604020202020204" pitchFamily="34" charset="0"/>
              <a:buNone/>
              <a:defRPr/>
            </a:pPr>
            <a:r>
              <a:rPr kumimoji="1" lang="en-US" altLang="zh-CN"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期末考试</a:t>
            </a:r>
            <a:r>
              <a:rPr kumimoji="1" lang="en-US" altLang="zh-CN"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人教</a:t>
            </a:r>
            <a:r>
              <a:rPr kumimoji="1" lang="en-US" altLang="zh-CN" sz="2800" b="1" dirty="0">
                <a:solidFill>
                  <a:srgbClr val="000000"/>
                </a:solidFill>
                <a:latin typeface="楷体" panose="02010609060101010101" pitchFamily="49" charset="-122"/>
                <a:ea typeface="楷体" panose="02010609060101010101" pitchFamily="49" charset="-122"/>
                <a:cs typeface="+mn-ea"/>
                <a:sym typeface="+mn-lt"/>
              </a:rPr>
              <a:t>8</a:t>
            </a:r>
            <a:r>
              <a:rPr kumimoji="1" lang="zh-CN" altLang="en-US" sz="2800" b="1">
                <a:solidFill>
                  <a:srgbClr val="000000"/>
                </a:solidFill>
                <a:latin typeface="楷体" panose="02010609060101010101" pitchFamily="49" charset="-122"/>
                <a:ea typeface="楷体" panose="02010609060101010101" pitchFamily="49" charset="-122"/>
                <a:cs typeface="+mn-ea"/>
                <a:sym typeface="+mn-lt"/>
              </a:rPr>
              <a:t>物</a:t>
            </a:r>
            <a:r>
              <a:rPr kumimoji="1" lang="zh-CN" altLang="en-US" sz="2800" b="1"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rPr>
              <a:t>上</a:t>
            </a:r>
            <a:endParaRPr kumimoji="1" lang="zh-CN" altLang="en-US" sz="2800" b="1" i="0" u="none" strike="noStrike" kern="1200" cap="none" spc="0" normalizeH="0" baseline="0" noProof="0" dirty="0">
              <a:ln>
                <a:noFill/>
              </a:ln>
              <a:solidFill>
                <a:srgbClr val="000000"/>
              </a:solidFill>
              <a:effectLst/>
              <a:uLnTx/>
              <a:uFillTx/>
              <a:latin typeface="楷体" panose="02010609060101010101" pitchFamily="49" charset="-122"/>
              <a:ea typeface="楷体" panose="02010609060101010101" pitchFamily="49" charset="-122"/>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advClick="0">
        <p:random/>
      </p:transition>
    </mc:Choice>
    <mc:Fallback xmlns="">
      <p:transition spd="slow"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70" name="yt_shape_10270"/>
          <p:cNvSpPr txBox="1"/>
          <p:nvPr/>
        </p:nvSpPr>
        <p:spPr>
          <a:xfrm>
            <a:off x="648000" y="938284"/>
            <a:ext cx="1795363"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一、填空题</a:t>
            </a:r>
          </a:p>
        </p:txBody>
      </p:sp>
      <p:sp>
        <p:nvSpPr>
          <p:cNvPr id="10271" name="yt_shape_10271"/>
          <p:cNvSpPr txBox="1"/>
          <p:nvPr/>
        </p:nvSpPr>
        <p:spPr>
          <a:xfrm>
            <a:off x="648143" y="1496968"/>
            <a:ext cx="10896000" cy="2188356"/>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传统文化</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用冰取火，似乎不可思议。但这绝非讹传，据晋代张华的《博物志》记载，我国古代就把冰块制成透镜，利用透镜对光的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会聚</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作用将物体点燃，如图所示。用这类透镜制作的眼镜片，可以用来矫正</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远视</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眼。</a:t>
            </a:r>
          </a:p>
        </p:txBody>
      </p:sp>
      <p:pic>
        <p:nvPicPr>
          <p:cNvPr id="10272" name="yt_image_10272"/>
          <p:cNvPicPr>
            <a:picLocks noChangeAspect="1" noChangeArrowheads="1"/>
          </p:cNvPicPr>
          <p:nvPr/>
        </p:nvPicPr>
        <p:blipFill>
          <a:blip r:embed="rId2" cstate="print"/>
          <a:srcRect/>
          <a:stretch>
            <a:fillRect/>
          </a:stretch>
        </p:blipFill>
        <p:spPr bwMode="auto">
          <a:xfrm>
            <a:off x="5289232" y="3888476"/>
            <a:ext cx="1613535" cy="2031238"/>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10870532" y="2004898"/>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会</a:t>
            </a:r>
            <a:endParaRPr lang="zh-CN" altLang="en-US">
              <a:solidFill>
                <a:srgbClr val="FF0000"/>
              </a:solidFill>
            </a:endParaRPr>
          </a:p>
        </p:txBody>
      </p:sp>
      <p:sp>
        <p:nvSpPr>
          <p:cNvPr id="3" name="文本框 2"/>
          <p:cNvSpPr txBox="1"/>
          <p:nvPr/>
        </p:nvSpPr>
        <p:spPr>
          <a:xfrm>
            <a:off x="558132" y="2559634"/>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聚</a:t>
            </a:r>
            <a:endParaRPr lang="zh-CN" altLang="en-US">
              <a:solidFill>
                <a:srgbClr val="FF0000"/>
              </a:solidFill>
            </a:endParaRPr>
          </a:p>
        </p:txBody>
      </p:sp>
      <p:sp>
        <p:nvSpPr>
          <p:cNvPr id="4" name="文本框 3"/>
          <p:cNvSpPr txBox="1"/>
          <p:nvPr/>
        </p:nvSpPr>
        <p:spPr>
          <a:xfrm>
            <a:off x="1980532" y="3114370"/>
            <a:ext cx="894461"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远视</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74" name="yt_shape_10274"/>
          <p:cNvSpPr txBox="1"/>
          <p:nvPr/>
        </p:nvSpPr>
        <p:spPr>
          <a:xfrm>
            <a:off x="576425" y="165644"/>
            <a:ext cx="10896000" cy="4428969"/>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夏天的早晨，树叶上常常会有一些露珠，透过露珠看到的叶脉会更清楚，这时露珠相当于一个</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凸</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透镜，看到的是叶脉放大的</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虚</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虚</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实</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像。其露珠在形成过程中要</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放出</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吸收</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放出</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热量。</a:t>
            </a:r>
          </a:p>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3.</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如图甲所示，是某位游客春天踏青戴上眼镜前和戴上眼镜后观察到的远处蝴蝶的情形，由此可以判断该游客视力存在的问题是</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近视</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近视</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远视</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；此游客戴上眼镜前眼睛成像的示意图是乙图中的</a:t>
            </a:r>
            <a:r>
              <a:rPr lang="zh-CN" altLang="zh-CN" sz="100" b="1" i="0" spc="-100">
                <a:solidFill>
                  <a:srgbClr val="FF0000"/>
                </a:solidFill>
                <a:effectLst/>
                <a:latin typeface="Times New Roman" panose="02020603050405020304" pitchFamily="28"/>
                <a:ea typeface="宋体" panose="02010600030101010101" pitchFamily="2" charset="-122"/>
                <a:cs typeface="Times New Roman" panose="02020603050405020304" pitchFamily="28"/>
              </a:rPr>
              <a:t> </a:t>
            </a:r>
            <a:r>
              <a:rPr lang="zh-CN" altLang="zh-CN" sz="2800" b="1" i="0" u="sng">
                <a:solidFill>
                  <a:srgbClr val="FF0000"/>
                </a:solidFill>
                <a:effectLst/>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r>
              <a:rPr lang="en-US" altLang="zh-CN" sz="2800" b="1" i="0" u="sng">
                <a:solidFill>
                  <a:srgbClr val="FF0000">
                    <a:alpha val="0"/>
                  </a:srgbClr>
                </a:solidFill>
                <a:effectLst/>
                <a:uFill>
                  <a:solidFill>
                    <a:srgbClr val="000000"/>
                  </a:solidFill>
                </a:uFill>
                <a:latin typeface="Times New Roman" panose="02020603050405020304" pitchFamily="28"/>
                <a:ea typeface="Times New Roman" panose="02020603050405020304" pitchFamily="28"/>
                <a:cs typeface="Times New Roman" panose="02020603050405020304" pitchFamily="28"/>
              </a:rPr>
              <a:t>B</a:t>
            </a:r>
            <a:r>
              <a:rPr lang="zh-CN" altLang="zh-CN" sz="2800" b="1" i="0" u="sng">
                <a:solidFill>
                  <a:srgbClr val="FF0000">
                    <a:alpha val="0"/>
                  </a:srgbClr>
                </a:solidFill>
                <a:effectLst/>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r>
              <a:rPr lang="zh-CN" altLang="zh-CN" sz="100" b="1" i="0" spc="-100">
                <a:noFill/>
                <a:effectLst/>
                <a:latin typeface="Times New Roman" panose="02020603050405020304" pitchFamily="28"/>
                <a:ea typeface="宋体" panose="02010600030101010101" pitchFamily="2" charset="-122"/>
                <a:cs typeface="Times New Roman" panose="02020603050405020304" pitchFamily="28"/>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2" name="文本框 1"/>
          <p:cNvSpPr txBox="1"/>
          <p:nvPr/>
        </p:nvSpPr>
        <p:spPr>
          <a:xfrm>
            <a:off x="5109214" y="673574"/>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凸</a:t>
            </a:r>
            <a:endParaRPr lang="zh-CN" altLang="en-US">
              <a:solidFill>
                <a:srgbClr val="FF0000"/>
              </a:solidFill>
            </a:endParaRPr>
          </a:p>
        </p:txBody>
      </p:sp>
      <p:sp>
        <p:nvSpPr>
          <p:cNvPr id="3" name="文本框 2"/>
          <p:cNvSpPr txBox="1"/>
          <p:nvPr/>
        </p:nvSpPr>
        <p:spPr>
          <a:xfrm>
            <a:off x="10444801" y="673574"/>
            <a:ext cx="537274"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虚</a:t>
            </a:r>
            <a:endParaRPr lang="zh-CN" altLang="en-US">
              <a:solidFill>
                <a:srgbClr val="FF0000"/>
              </a:solidFill>
            </a:endParaRPr>
          </a:p>
        </p:txBody>
      </p:sp>
      <p:sp>
        <p:nvSpPr>
          <p:cNvPr id="4" name="文本框 3"/>
          <p:cNvSpPr txBox="1"/>
          <p:nvPr/>
        </p:nvSpPr>
        <p:spPr>
          <a:xfrm>
            <a:off x="9020814" y="1228310"/>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放出</a:t>
            </a:r>
            <a:endParaRPr lang="zh-CN" altLang="en-US">
              <a:solidFill>
                <a:srgbClr val="FF0000"/>
              </a:solidFill>
            </a:endParaRPr>
          </a:p>
        </p:txBody>
      </p:sp>
      <p:sp>
        <p:nvSpPr>
          <p:cNvPr id="5" name="文本框 4"/>
          <p:cNvSpPr txBox="1"/>
          <p:nvPr/>
        </p:nvSpPr>
        <p:spPr>
          <a:xfrm>
            <a:off x="10087614" y="2892518"/>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近视</a:t>
            </a:r>
            <a:endParaRPr lang="zh-CN" altLang="en-US">
              <a:solidFill>
                <a:srgbClr val="FF0000"/>
              </a:solidFill>
            </a:endParaRPr>
          </a:p>
        </p:txBody>
      </p:sp>
      <p:sp>
        <p:nvSpPr>
          <p:cNvPr id="6" name="文本框 5"/>
          <p:cNvSpPr txBox="1"/>
          <p:nvPr/>
        </p:nvSpPr>
        <p:spPr>
          <a:xfrm>
            <a:off x="2621602" y="4001990"/>
            <a:ext cx="773810" cy="596596"/>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Times New Roman" panose="02020603050405020304" pitchFamily="28"/>
                <a:cs typeface="Times New Roman" panose="02020603050405020304" pitchFamily="28"/>
              </a:rPr>
              <a:t>B</a:t>
            </a:r>
            <a:r>
              <a:rPr kumimoji="0" lang="zh-CN"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endParaRPr lang="zh-CN" altLang="en-US">
              <a:solidFill>
                <a:srgbClr val="FF0000"/>
              </a:solidFill>
            </a:endParaRPr>
          </a:p>
        </p:txBody>
      </p:sp>
      <p:pic>
        <p:nvPicPr>
          <p:cNvPr id="8" name="yt_image_10276"/>
          <p:cNvPicPr>
            <a:picLocks noChangeAspect="1" noChangeArrowheads="1"/>
          </p:cNvPicPr>
          <p:nvPr/>
        </p:nvPicPr>
        <p:blipFill>
          <a:blip r:embed="rId2" cstate="print"/>
          <a:srcRect/>
          <a:stretch>
            <a:fillRect/>
          </a:stretch>
        </p:blipFill>
        <p:spPr bwMode="auto">
          <a:xfrm>
            <a:off x="870497" y="4591531"/>
            <a:ext cx="1948815" cy="1274064"/>
          </a:xfrm>
          <a:prstGeom prst="rect">
            <a:avLst/>
          </a:prstGeom>
          <a:noFill/>
          <a:extLst>
            <a:ext uri="{909E8E84-426E-40DD-AFC4-6F175D3DCCD1}">
              <a14:hiddenFill xmlns:a14="http://schemas.microsoft.com/office/drawing/2010/main">
                <a:solidFill>
                  <a:srgbClr val="FFFFFF"/>
                </a:solidFill>
              </a14:hiddenFill>
            </a:ext>
          </a:extLst>
        </p:spPr>
      </p:pic>
      <p:pic>
        <p:nvPicPr>
          <p:cNvPr id="9" name="yt_image_10277"/>
          <p:cNvPicPr>
            <a:picLocks noChangeAspect="1" noChangeArrowheads="1"/>
          </p:cNvPicPr>
          <p:nvPr/>
        </p:nvPicPr>
        <p:blipFill>
          <a:blip r:embed="rId3" cstate="print"/>
          <a:srcRect/>
          <a:stretch>
            <a:fillRect/>
          </a:stretch>
        </p:blipFill>
        <p:spPr bwMode="auto">
          <a:xfrm>
            <a:off x="3227916" y="4679542"/>
            <a:ext cx="1869186" cy="1186053"/>
          </a:xfrm>
          <a:prstGeom prst="rect">
            <a:avLst/>
          </a:prstGeom>
          <a:noFill/>
          <a:extLst>
            <a:ext uri="{909E8E84-426E-40DD-AFC4-6F175D3DCCD1}">
              <a14:hiddenFill xmlns:a14="http://schemas.microsoft.com/office/drawing/2010/main">
                <a:solidFill>
                  <a:srgbClr val="FFFFFF"/>
                </a:solidFill>
              </a14:hiddenFill>
            </a:ext>
          </a:extLst>
        </p:spPr>
      </p:pic>
      <p:pic>
        <p:nvPicPr>
          <p:cNvPr id="10" name="yt_image_10278"/>
          <p:cNvPicPr>
            <a:picLocks noChangeAspect="1" noChangeArrowheads="1"/>
          </p:cNvPicPr>
          <p:nvPr/>
        </p:nvPicPr>
        <p:blipFill>
          <a:blip r:embed="rId4" cstate="print"/>
          <a:srcRect/>
          <a:stretch>
            <a:fillRect/>
          </a:stretch>
        </p:blipFill>
        <p:spPr bwMode="auto">
          <a:xfrm>
            <a:off x="5501312" y="4727040"/>
            <a:ext cx="2196084" cy="1138555"/>
          </a:xfrm>
          <a:prstGeom prst="rect">
            <a:avLst/>
          </a:prstGeom>
          <a:noFill/>
          <a:extLst>
            <a:ext uri="{909E8E84-426E-40DD-AFC4-6F175D3DCCD1}">
              <a14:hiddenFill xmlns:a14="http://schemas.microsoft.com/office/drawing/2010/main">
                <a:solidFill>
                  <a:srgbClr val="FFFFFF"/>
                </a:solidFill>
              </a14:hiddenFill>
            </a:ext>
          </a:extLst>
        </p:spPr>
      </p:pic>
      <p:pic>
        <p:nvPicPr>
          <p:cNvPr id="11" name="yt_image_10279"/>
          <p:cNvPicPr>
            <a:picLocks noChangeAspect="1" noChangeArrowheads="1"/>
          </p:cNvPicPr>
          <p:nvPr/>
        </p:nvPicPr>
        <p:blipFill>
          <a:blip r:embed="rId5" cstate="print"/>
          <a:srcRect/>
          <a:stretch>
            <a:fillRect/>
          </a:stretch>
        </p:blipFill>
        <p:spPr bwMode="auto">
          <a:xfrm>
            <a:off x="8057396" y="4665572"/>
            <a:ext cx="1959991" cy="1200023"/>
          </a:xfrm>
          <a:prstGeom prst="rect">
            <a:avLst/>
          </a:prstGeom>
          <a:noFill/>
          <a:extLst>
            <a:ext uri="{909E8E84-426E-40DD-AFC4-6F175D3DCCD1}">
              <a14:hiddenFill xmlns:a14="http://schemas.microsoft.com/office/drawing/2010/main">
                <a:solidFill>
                  <a:srgbClr val="FFFFFF"/>
                </a:solidFill>
              </a14:hiddenFill>
            </a:ext>
          </a:extLst>
        </p:spPr>
      </p:pic>
      <p:sp>
        <p:nvSpPr>
          <p:cNvPr id="12" name="yt_shape_10282"/>
          <p:cNvSpPr txBox="1"/>
          <p:nvPr/>
        </p:nvSpPr>
        <p:spPr>
          <a:xfrm>
            <a:off x="866102" y="5865595"/>
            <a:ext cx="1957605" cy="528203"/>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戴上眼镜前</a:t>
            </a:r>
          </a:p>
        </p:txBody>
      </p:sp>
      <p:sp>
        <p:nvSpPr>
          <p:cNvPr id="13" name="yt_shape_10283"/>
          <p:cNvSpPr txBox="1"/>
          <p:nvPr/>
        </p:nvSpPr>
        <p:spPr>
          <a:xfrm>
            <a:off x="3183707" y="5865595"/>
            <a:ext cx="1957605" cy="528203"/>
          </a:xfrm>
          <a:prstGeom prst="rect">
            <a:avLst/>
          </a:prstGeom>
        </p:spPr>
        <p:txBody>
          <a:bodyPr vert="horz" wrap="squar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戴上眼镜后</a:t>
            </a:r>
          </a:p>
        </p:txBody>
      </p:sp>
      <p:sp>
        <p:nvSpPr>
          <p:cNvPr id="14" name="yt_shape_10284"/>
          <p:cNvSpPr txBox="1"/>
          <p:nvPr/>
        </p:nvSpPr>
        <p:spPr>
          <a:xfrm>
            <a:off x="6380981" y="5865595"/>
            <a:ext cx="436746" cy="528203"/>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Times New Roman" panose="02020603050405020304" pitchFamily="28"/>
              </a:rPr>
              <a:t>A</a:t>
            </a:r>
          </a:p>
        </p:txBody>
      </p:sp>
      <p:sp>
        <p:nvSpPr>
          <p:cNvPr id="15" name="yt_shape_10285"/>
          <p:cNvSpPr txBox="1"/>
          <p:nvPr/>
        </p:nvSpPr>
        <p:spPr>
          <a:xfrm>
            <a:off x="8828826" y="5865595"/>
            <a:ext cx="417130" cy="528203"/>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p>
        </p:txBody>
      </p:sp>
      <p:sp>
        <p:nvSpPr>
          <p:cNvPr id="16" name="yt_shape_10286"/>
          <p:cNvSpPr txBox="1"/>
          <p:nvPr/>
        </p:nvSpPr>
        <p:spPr>
          <a:xfrm>
            <a:off x="3690452" y="6139850"/>
            <a:ext cx="4667945" cy="507896"/>
          </a:xfrm>
          <a:prstGeom prst="rect">
            <a:avLst/>
          </a:prstGeom>
        </p:spPr>
        <p:txBody>
          <a:bodyPr vert="horz" wrap="none" lIns="0" tIns="0" rIns="0" bIns="0" rtlCol="0">
            <a:spAutoFit/>
          </a:bodyPr>
          <a:lstStyle/>
          <a:p>
            <a:pPr algn="ctr" eaLnBrk="1" latinLnBrk="0" hangingPunct="0">
              <a:lnSpc>
                <a:spcPct val="130000"/>
              </a:lnSpc>
            </a:pPr>
            <a:r>
              <a:rPr lang="zh-CN" altLang="zh-CN" sz="2800" b="0" i="0" u="none" dirty="0">
                <a:solidFill>
                  <a:srgbClr val="000000"/>
                </a:solidFill>
                <a:effectLst/>
                <a:latin typeface="白正" pitchFamily="28"/>
                <a:ea typeface="楷体" panose="02010609060101010101" pitchFamily="49" charset="-122"/>
                <a:cs typeface="宋体" panose="02010600030101010101" pitchFamily="2" charset="-122"/>
              </a:rPr>
              <a:t>甲</a:t>
            </a:r>
            <a:r>
              <a:rPr lang="zh-CN" altLang="zh-CN" sz="2800" b="0" i="0" u="none" dirty="0">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dirty="0">
                <a:solidFill>
                  <a:srgbClr val="000000"/>
                </a:solidFill>
                <a:effectLst/>
                <a:latin typeface="白正" pitchFamily="28"/>
                <a:ea typeface="楷体" panose="02010609060101010101" pitchFamily="49" charset="-122"/>
                <a:cs typeface="宋体" panose="02010600030101010101" pitchFamily="2" charset="-122"/>
              </a:rPr>
              <a:t>乙</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P spid="5" grpId="0" build="allAtOnce"/>
      <p:bldP spid="6"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87" name="yt_shape_10287"/>
          <p:cNvSpPr txBox="1"/>
          <p:nvPr/>
        </p:nvSpPr>
        <p:spPr>
          <a:xfrm>
            <a:off x="585390" y="295492"/>
            <a:ext cx="10896000" cy="3308663"/>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4.</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小亮手中有三个直径相同、厚度或材料不同的凸透镜</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，分别由玻璃、玻璃、塑料制成，小亮用正确的方法分别测出了它们的焦距，如表所示，由此可以得出初步的结论：凸透镜的焦距大小与凸透镜的材料和</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厚度</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有关，其中会聚能力最强的是</a:t>
            </a:r>
            <a:r>
              <a:rPr lang="zh-CN" altLang="zh-CN" sz="100" b="1" i="0" spc="-100">
                <a:solidFill>
                  <a:srgbClr val="FF0000"/>
                </a:solidFill>
                <a:effectLst/>
                <a:latin typeface="Times New Roman" panose="02020603050405020304" pitchFamily="28"/>
                <a:ea typeface="宋体" panose="02010600030101010101" pitchFamily="2" charset="-122"/>
                <a:cs typeface="Times New Roman" panose="02020603050405020304" pitchFamily="28"/>
              </a:rPr>
              <a:t> </a:t>
            </a:r>
            <a:r>
              <a:rPr lang="zh-CN" altLang="zh-CN" sz="2800" b="1" i="0" u="sng">
                <a:solidFill>
                  <a:srgbClr val="FF0000"/>
                </a:solidFill>
                <a:effectLst/>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r>
              <a:rPr lang="en-US" altLang="zh-CN" sz="2800" b="1" i="0" u="sng">
                <a:solidFill>
                  <a:srgbClr val="FF0000">
                    <a:alpha val="0"/>
                  </a:srgbClr>
                </a:solidFill>
                <a:effectLst/>
                <a:uFill>
                  <a:solidFill>
                    <a:srgbClr val="000000"/>
                  </a:solidFill>
                </a:uFill>
                <a:latin typeface="Times New Roman" panose="02020603050405020304" pitchFamily="28"/>
                <a:ea typeface="Times New Roman" panose="02020603050405020304" pitchFamily="28"/>
                <a:cs typeface="Times New Roman" panose="02020603050405020304" pitchFamily="28"/>
              </a:rPr>
              <a:t>B</a:t>
            </a:r>
            <a:r>
              <a:rPr lang="zh-CN" altLang="zh-CN" sz="2800" b="1" i="0" u="sng">
                <a:solidFill>
                  <a:srgbClr val="FF0000">
                    <a:alpha val="0"/>
                  </a:srgbClr>
                </a:solidFill>
                <a:effectLst/>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r>
              <a:rPr lang="zh-CN" altLang="zh-CN" sz="100" b="1" i="0" spc="-100">
                <a:noFill/>
                <a:effectLst/>
                <a:latin typeface="Times New Roman" panose="02020603050405020304" pitchFamily="28"/>
                <a:ea typeface="宋体" panose="02010600030101010101" pitchFamily="2" charset="-122"/>
                <a:cs typeface="Times New Roman" panose="02020603050405020304" pitchFamily="28"/>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选填</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或</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en-US"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。如果把</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两个透镜并排放在一起，这一组合体的焦距会变得更小，这一现象在生活中的应用是</a:t>
            </a:r>
            <a:r>
              <a:rPr lang="zh-CN" altLang="zh-CN" sz="100" b="0" i="0" spc="-100">
                <a:solidFill>
                  <a:srgbClr val="FF0000"/>
                </a:solidFill>
                <a:effectLst/>
                <a:latin typeface="白正" pitchFamily="28"/>
                <a:ea typeface="宋体" panose="02010600030101010101" pitchFamily="2" charset="-122"/>
                <a:cs typeface="宋体" panose="02010600030101010101" pitchFamily="2" charset="-122"/>
              </a:rPr>
              <a:t> </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2800" b="1" i="0" u="sng">
                <a:solidFill>
                  <a:srgbClr val="FF0000">
                    <a:alpha val="0"/>
                  </a:srgbClr>
                </a:solidFill>
                <a:effectLst/>
                <a:uFill>
                  <a:solidFill>
                    <a:srgbClr val="000000"/>
                  </a:solidFill>
                </a:uFill>
                <a:latin typeface="白正" pitchFamily="28"/>
                <a:ea typeface="宋体" panose="02010600030101010101" pitchFamily="2" charset="-122"/>
                <a:cs typeface="宋体" panose="02010600030101010101" pitchFamily="2" charset="-122"/>
              </a:rPr>
              <a:t>显微镜</a:t>
            </a:r>
            <a:r>
              <a:rPr lang="zh-CN" altLang="zh-CN" sz="2800" b="0" i="0" u="sng">
                <a:solidFill>
                  <a:srgbClr val="000000"/>
                </a:solidFill>
                <a:effectLst/>
                <a:uFill>
                  <a:solidFill>
                    <a:srgbClr val="000000"/>
                  </a:solidFill>
                </a:uFill>
                <a:latin typeface="白正" pitchFamily="28"/>
                <a:ea typeface="宋体" panose="02010600030101010101" pitchFamily="2" charset="-122"/>
                <a:cs typeface="宋体" panose="02010600030101010101" pitchFamily="2" charset="-122"/>
              </a:rPr>
              <a:t>　</a:t>
            </a:r>
            <a:r>
              <a:rPr lang="zh-CN" altLang="zh-CN" sz="100" b="0" i="0" spc="-100">
                <a:noFill/>
                <a:effectLst/>
                <a:latin typeface="白正" pitchFamily="28"/>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p>
        </p:txBody>
      </p:sp>
      <p:sp>
        <p:nvSpPr>
          <p:cNvPr id="2" name="文本框 1"/>
          <p:cNvSpPr txBox="1"/>
          <p:nvPr/>
        </p:nvSpPr>
        <p:spPr>
          <a:xfrm>
            <a:off x="2628979" y="1912894"/>
            <a:ext cx="894461" cy="648348"/>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厚度</a:t>
            </a:r>
            <a:endParaRPr lang="zh-CN" altLang="en-US">
              <a:solidFill>
                <a:srgbClr val="FF0000"/>
              </a:solidFill>
            </a:endParaRPr>
          </a:p>
        </p:txBody>
      </p:sp>
      <p:sp>
        <p:nvSpPr>
          <p:cNvPr id="3" name="文本框 2"/>
          <p:cNvSpPr txBox="1"/>
          <p:nvPr/>
        </p:nvSpPr>
        <p:spPr>
          <a:xfrm>
            <a:off x="8678941" y="1912894"/>
            <a:ext cx="773810" cy="64834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Times New Roman" panose="02020603050405020304" pitchFamily="28"/>
                <a:cs typeface="Times New Roman" panose="02020603050405020304" pitchFamily="28"/>
              </a:rPr>
              <a:t>B</a:t>
            </a:r>
            <a:r>
              <a:rPr kumimoji="0" lang="zh-CN" altLang="zh-CN" sz="2800" b="1" i="0" strike="noStrike" kern="1200" cap="none" spc="0" normalizeH="0" baseline="0" noProof="0">
                <a:ln>
                  <a:noFill/>
                </a:ln>
                <a:solidFill>
                  <a:srgbClr val="FF0000"/>
                </a:solidFill>
                <a:effectLst/>
                <a:uLnTx/>
                <a:uFill>
                  <a:solidFill>
                    <a:srgbClr val="000000"/>
                  </a:solidFill>
                </a:uFill>
                <a:latin typeface="Times New Roman" panose="02020603050405020304" pitchFamily="28"/>
                <a:ea typeface="宋体" panose="02010600030101010101" pitchFamily="2" charset="-122"/>
                <a:cs typeface="Times New Roman" panose="02020603050405020304" pitchFamily="28"/>
              </a:rPr>
              <a:t>　</a:t>
            </a:r>
            <a:endParaRPr lang="zh-CN" altLang="en-US">
              <a:solidFill>
                <a:srgbClr val="FF0000"/>
              </a:solidFill>
            </a:endParaRPr>
          </a:p>
        </p:txBody>
      </p:sp>
      <p:sp>
        <p:nvSpPr>
          <p:cNvPr id="4" name="文本框 3"/>
          <p:cNvSpPr txBox="1"/>
          <p:nvPr/>
        </p:nvSpPr>
        <p:spPr>
          <a:xfrm>
            <a:off x="9029779" y="3022366"/>
            <a:ext cx="1251649" cy="596596"/>
          </a:xfrm>
          <a:prstGeom prst="rect">
            <a:avLst/>
          </a:prstGeom>
          <a:noFill/>
        </p:spPr>
        <p:txBody>
          <a:bodyPr vert="horz" wrap="none" rtlCol="0">
            <a:noAutofit/>
          </a:bodyPr>
          <a:lstStyle/>
          <a:p>
            <a:pPr>
              <a:lnSpc>
                <a:spcPct val="130000"/>
              </a:lnSpc>
            </a:pPr>
            <a:r>
              <a:rPr kumimoji="0" lang="zh-CN" altLang="zh-CN" sz="2800" b="1" i="0" strike="noStrike" kern="1200" cap="none" spc="0" normalizeH="0" baseline="0" noProof="0">
                <a:ln>
                  <a:noFill/>
                </a:ln>
                <a:solidFill>
                  <a:srgbClr val="FF0000"/>
                </a:solidFill>
                <a:effectLst/>
                <a:uLnTx/>
                <a:uFill>
                  <a:solidFill>
                    <a:srgbClr val="000000"/>
                  </a:solidFill>
                </a:uFill>
                <a:latin typeface="白正" pitchFamily="28"/>
                <a:ea typeface="宋体" panose="02010600030101010101" pitchFamily="2" charset="-122"/>
                <a:cs typeface="宋体" panose="02010600030101010101" pitchFamily="2" charset="-122"/>
              </a:rPr>
              <a:t>显微镜</a:t>
            </a:r>
            <a:endParaRPr lang="zh-CN" altLang="en-US">
              <a:solidFill>
                <a:srgbClr val="FF0000"/>
              </a:solidFill>
            </a:endParaRPr>
          </a:p>
        </p:txBody>
      </p:sp>
      <p:graphicFrame>
        <p:nvGraphicFramePr>
          <p:cNvPr id="6" name="yt_table_10288" title="H_223.8"/>
          <p:cNvGraphicFramePr>
            <a:graphicFrameLocks noGrp="1"/>
          </p:cNvGraphicFramePr>
          <p:nvPr/>
        </p:nvGraphicFramePr>
        <p:xfrm>
          <a:off x="585390" y="3604155"/>
          <a:ext cx="10895998" cy="2842260"/>
        </p:xfrm>
        <a:graphic>
          <a:graphicData uri="http://schemas.openxmlformats.org/drawingml/2006/table">
            <a:tbl>
              <a:tblPr>
                <a:tableStyleId>{5940675A-B579-460E-94D1-54222C63F5DA}</a:tableStyleId>
              </a:tblPr>
              <a:tblGrid>
                <a:gridCol w="2082048">
                  <a:extLst>
                    <a:ext uri="{9D8B030D-6E8A-4147-A177-3AD203B41FA5}">
                      <a16:colId xmlns:a16="http://schemas.microsoft.com/office/drawing/2014/main" val="20000"/>
                    </a:ext>
                  </a:extLst>
                </a:gridCol>
                <a:gridCol w="2938256">
                  <a:extLst>
                    <a:ext uri="{9D8B030D-6E8A-4147-A177-3AD203B41FA5}">
                      <a16:colId xmlns:a16="http://schemas.microsoft.com/office/drawing/2014/main" val="20001"/>
                    </a:ext>
                  </a:extLst>
                </a:gridCol>
                <a:gridCol w="2938256">
                  <a:extLst>
                    <a:ext uri="{9D8B030D-6E8A-4147-A177-3AD203B41FA5}">
                      <a16:colId xmlns:a16="http://schemas.microsoft.com/office/drawing/2014/main" val="20002"/>
                    </a:ext>
                  </a:extLst>
                </a:gridCol>
                <a:gridCol w="2937438">
                  <a:extLst>
                    <a:ext uri="{9D8B030D-6E8A-4147-A177-3AD203B41FA5}">
                      <a16:colId xmlns:a16="http://schemas.microsoft.com/office/drawing/2014/main" val="20003"/>
                    </a:ext>
                  </a:extLst>
                </a:gridCol>
              </a:tblGrid>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凸透镜</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0"/>
                  </a:ext>
                </a:extLst>
              </a:tr>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材料</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玻璃</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玻璃</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2800" b="0" i="0" u="none">
                          <a:solidFill>
                            <a:srgbClr val="000000"/>
                          </a:solidFill>
                          <a:effectLst/>
                          <a:latin typeface="白正" pitchFamily="28"/>
                          <a:ea typeface="楷体" panose="02010609060101010101" pitchFamily="49" charset="-122"/>
                          <a:cs typeface="宋体" panose="02010600030101010101" pitchFamily="2" charset="-122"/>
                        </a:rPr>
                        <a:t>塑料</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1"/>
                  </a:ext>
                </a:extLst>
              </a:tr>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形状</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4100" b="0" i="0" u="none">
                          <a:noFill/>
                          <a:effectLst/>
                          <a:latin typeface="Times New Roman" panose="02020603050405020304" pitchFamily="28"/>
                          <a:ea typeface="Times New Roman" panose="02020603050405020304" pitchFamily="28"/>
                          <a:cs typeface="宋体" panose="02010600030101010101" pitchFamily="2" charset="-122"/>
                          <a:sym typeface="Finished"/>
                        </a:rPr>
                        <a:t>⁠</a:t>
                      </a:r>
                      <a:r>
                        <a:rPr lang="en-US" altLang="zh-CN" sz="28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en-US" altLang="zh-CN" sz="18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zh-CN" altLang="zh-CN" sz="2800" b="0" i="0" u="none">
                          <a:noFill/>
                          <a:effectLst/>
                          <a:latin typeface="Times New Roman" panose="02020603050405020304" pitchFamily="28"/>
                          <a:ea typeface="Times New Roman" panose="02020603050405020304" pitchFamily="28"/>
                          <a:cs typeface="宋体" panose="02010600030101010101" pitchFamily="2" charset="-122"/>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3850" b="0" i="0" u="none">
                          <a:noFill/>
                          <a:effectLst/>
                          <a:latin typeface="Times New Roman" panose="02020603050405020304" pitchFamily="28"/>
                          <a:ea typeface="Times New Roman" panose="02020603050405020304" pitchFamily="28"/>
                          <a:cs typeface="宋体" panose="02010600030101010101" pitchFamily="2" charset="-122"/>
                          <a:sym typeface="Finished"/>
                        </a:rPr>
                        <a:t>⁠</a:t>
                      </a:r>
                      <a:r>
                        <a:rPr lang="en-US" altLang="zh-CN" sz="28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en-US" altLang="zh-CN" sz="6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zh-CN" altLang="zh-CN" sz="2800" b="0" i="0" u="none">
                          <a:noFill/>
                          <a:effectLst/>
                          <a:latin typeface="Times New Roman" panose="02020603050405020304" pitchFamily="28"/>
                          <a:ea typeface="Times New Roman" panose="02020603050405020304" pitchFamily="28"/>
                          <a:cs typeface="宋体" panose="02010600030101010101" pitchFamily="2" charset="-122"/>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zh-CN" altLang="zh-CN" sz="4100" b="0" i="0" u="none">
                          <a:noFill/>
                          <a:effectLst/>
                          <a:latin typeface="Times New Roman" panose="02020603050405020304" pitchFamily="28"/>
                          <a:ea typeface="Times New Roman" panose="02020603050405020304" pitchFamily="28"/>
                          <a:cs typeface="宋体" panose="02010600030101010101" pitchFamily="2" charset="-122"/>
                          <a:sym typeface="Finished"/>
                        </a:rPr>
                        <a:t>⁠</a:t>
                      </a:r>
                      <a:r>
                        <a:rPr lang="en-US" altLang="zh-CN" sz="28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en-US" altLang="zh-CN" sz="1800" b="0" i="0" u="none">
                          <a:solidFill>
                            <a:srgbClr val="1EE3CF"/>
                          </a:solidFill>
                          <a:effectLst/>
                          <a:latin typeface="Times New Roman" panose="02020603050405020304" pitchFamily="28"/>
                          <a:ea typeface="宋体" panose="02010600030101010101" pitchFamily="2" charset="-122"/>
                          <a:cs typeface="宋体" panose="02010600030101010101" pitchFamily="2" charset="-122"/>
                        </a:rPr>
                        <a:t> </a:t>
                      </a:r>
                      <a:r>
                        <a:rPr lang="zh-CN" altLang="zh-CN" sz="2800" b="0" i="0" u="none">
                          <a:noFill/>
                          <a:effectLst/>
                          <a:latin typeface="Times New Roman" panose="02020603050405020304" pitchFamily="28"/>
                          <a:ea typeface="Times New Roman" panose="02020603050405020304" pitchFamily="28"/>
                          <a:cs typeface="宋体" panose="02010600030101010101" pitchFamily="2" charset="-122"/>
                        </a:rPr>
                        <a:t>⁠</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2"/>
                  </a:ext>
                </a:extLst>
              </a:tr>
              <a:tr h="467999">
                <a:tc>
                  <a:txBody>
                    <a:bodyPr/>
                    <a:lstStyle/>
                    <a:p>
                      <a:pPr algn="ctr" eaLnBrk="1" fontAlgn="ctr" latinLnBrk="0" hangingPunct="0">
                        <a:lnSpc>
                          <a:spcPct val="130000"/>
                        </a:lnSpc>
                      </a:pP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焦距</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 cm</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tc>
                  <a:txBody>
                    <a:bodyPr/>
                    <a:lstStyle/>
                    <a:p>
                      <a:pPr algn="ctr"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7 cm</a:t>
                      </a:r>
                    </a:p>
                  </a:txBody>
                  <a:tcPr anchor="ctr">
                    <a:lnL w="9522" cap="flat" cmpd="sng" algn="ctr">
                      <a:solidFill>
                        <a:srgbClr val="000000"/>
                      </a:solidFill>
                      <a:prstDash val="solid"/>
                      <a:round/>
                    </a:lnL>
                    <a:lnR w="9522" cap="flat" cmpd="sng" algn="ctr">
                      <a:solidFill>
                        <a:srgbClr val="000000"/>
                      </a:solidFill>
                      <a:prstDash val="solid"/>
                      <a:round/>
                    </a:lnR>
                    <a:lnT w="9522" cap="flat" cmpd="sng" algn="ctr">
                      <a:solidFill>
                        <a:srgbClr val="000000"/>
                      </a:solidFill>
                      <a:prstDash val="solid"/>
                      <a:round/>
                    </a:lnT>
                    <a:lnB w="9522" cap="flat" cmpd="sng" algn="ctr">
                      <a:solidFill>
                        <a:srgbClr val="000000"/>
                      </a:solidFill>
                      <a:prstDash val="solid"/>
                      <a:round/>
                    </a:lnB>
                  </a:tcPr>
                </a:tc>
                <a:extLst>
                  <a:ext uri="{0D108BD9-81ED-4DB2-BD59-A6C34878D82A}">
                    <a16:rowId xmlns:a16="http://schemas.microsoft.com/office/drawing/2014/main" val="10003"/>
                  </a:ext>
                </a:extLst>
              </a:tr>
            </a:tbl>
          </a:graphicData>
        </a:graphic>
      </p:graphicFrame>
      <p:pic>
        <p:nvPicPr>
          <p:cNvPr id="7" name="yt_shape_16963695578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19091" y="5007256"/>
            <a:ext cx="235139" cy="682234"/>
          </a:xfrm>
          <a:prstGeom prst="rect">
            <a:avLst/>
          </a:prstGeom>
        </p:spPr>
      </p:pic>
      <p:pic>
        <p:nvPicPr>
          <p:cNvPr id="8" name="yt_shape_169636955795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7497" y="5028388"/>
            <a:ext cx="374839" cy="639969"/>
          </a:xfrm>
          <a:prstGeom prst="rect">
            <a:avLst/>
          </a:prstGeom>
        </p:spPr>
      </p:pic>
      <p:pic>
        <p:nvPicPr>
          <p:cNvPr id="9" name="yt_shape_16963695580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5194" y="5007256"/>
            <a:ext cx="235139" cy="68223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build="allAtOnce"/>
      <p:bldP spid="4"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90" name="yt_shape_10290"/>
          <p:cNvSpPr txBox="1"/>
          <p:nvPr/>
        </p:nvSpPr>
        <p:spPr>
          <a:xfrm>
            <a:off x="648143" y="1778676"/>
            <a:ext cx="10896000" cy="3300647"/>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黑体" panose="02010609060101010101" pitchFamily="28" charset="-122"/>
                <a:cs typeface="宋体" panose="02010600030101010101" pitchFamily="2" charset="-122"/>
              </a:rPr>
              <a:t>【解析】</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两个凸透镜的材料相同，厚度不同，凸透镜的焦距不同，可以得到凸透镜的焦距和厚度有关；</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两个凸透镜的厚度相同，材料不同，凸透镜的焦距不同，说明凸透镜的焦距跟材料有关。通过表格数据知，</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凸透镜的焦距最小，</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凸透镜对光线的会聚能力最强。如果把</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两个透镜并排放在一起，这一组合体的焦距会变得更小，物像的放大倍数更大，所以这一现象可以应用于显微镜。</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9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0"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91" name="yt_shape_10291"/>
          <p:cNvSpPr txBox="1"/>
          <p:nvPr/>
        </p:nvSpPr>
        <p:spPr>
          <a:xfrm>
            <a:off x="648000" y="1934164"/>
            <a:ext cx="1795363" cy="507896"/>
          </a:xfrm>
          <a:prstGeom prst="rect">
            <a:avLst/>
          </a:prstGeom>
        </p:spPr>
        <p:txBody>
          <a:bodyPr vert="horz" wrap="none" lIns="0" tIns="0" rIns="0" bIns="0" rtlCol="0">
            <a:spAutoFit/>
          </a:bodyPr>
          <a:lstStyle/>
          <a:p>
            <a:pPr algn="l" eaLnBrk="1" latinLnBrk="0" hangingPunct="0">
              <a:lnSpc>
                <a:spcPct val="130000"/>
              </a:lnSpc>
            </a:pPr>
            <a:r>
              <a:rPr lang="zh-CN" altLang="zh-CN" sz="2800" b="0" i="0" u="none">
                <a:solidFill>
                  <a:srgbClr val="000000"/>
                </a:solidFill>
                <a:effectLst/>
                <a:latin typeface="白正" pitchFamily="28"/>
                <a:ea typeface="黑体" panose="02010609060101010101" pitchFamily="28" charset="-122"/>
                <a:cs typeface="宋体" panose="02010600030101010101" pitchFamily="2" charset="-122"/>
              </a:rPr>
              <a:t>二、选择题</a:t>
            </a:r>
          </a:p>
        </p:txBody>
      </p:sp>
      <p:sp>
        <p:nvSpPr>
          <p:cNvPr id="10292" name="yt_shape_10292"/>
          <p:cNvSpPr txBox="1"/>
          <p:nvPr/>
        </p:nvSpPr>
        <p:spPr>
          <a:xfrm>
            <a:off x="648143" y="2492848"/>
            <a:ext cx="10896000" cy="1060034"/>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如图所示，通过焦距为</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的凸透镜观察窗外远处的风景，看到的是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94" name="yt_table_10294_skip" title="H_174.72"/>
          <p:cNvGraphicFramePr>
            <a:graphicFrameLocks noGrp="1"/>
          </p:cNvGraphicFramePr>
          <p:nvPr/>
        </p:nvGraphicFramePr>
        <p:xfrm>
          <a:off x="648000" y="3603670"/>
          <a:ext cx="3779838" cy="2218944"/>
        </p:xfrm>
        <a:graphic>
          <a:graphicData uri="http://schemas.openxmlformats.org/drawingml/2006/table">
            <a:tbl>
              <a:tblPr/>
              <a:tblGrid>
                <a:gridCol w="3779838">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正立、放大的虚像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倒立、放大的实像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倒立、缩小的实像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倒立、缩小的虚像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pic>
        <p:nvPicPr>
          <p:cNvPr id="10293" name="yt_image_10293_skip" title="H_103.95"/>
          <p:cNvPicPr>
            <a:picLocks noChangeAspect="1" noChangeArrowheads="1"/>
          </p:cNvPicPr>
          <p:nvPr/>
        </p:nvPicPr>
        <p:blipFill>
          <a:blip r:embed="rId2" cstate="print"/>
          <a:srcRect/>
          <a:stretch>
            <a:fillRect/>
          </a:stretch>
        </p:blipFill>
        <p:spPr bwMode="auto">
          <a:xfrm>
            <a:off x="9883644" y="3603670"/>
            <a:ext cx="1658239" cy="1320165"/>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1624932" y="3000778"/>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296" name="yt_shape_10296"/>
          <p:cNvSpPr txBox="1"/>
          <p:nvPr/>
        </p:nvSpPr>
        <p:spPr>
          <a:xfrm>
            <a:off x="648143" y="720000"/>
            <a:ext cx="10896000" cy="2180340"/>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6.[2022</a:t>
            </a:r>
            <a:r>
              <a:rPr lang="zh-CN" altLang="en-US" sz="2800" b="0" i="0" u="none">
                <a:solidFill>
                  <a:srgbClr val="000000"/>
                </a:solidFill>
                <a:effectLst/>
                <a:latin typeface="白正" pitchFamily="28"/>
                <a:ea typeface="仿宋" panose="02010609060101010101" pitchFamily="28" charset="-122"/>
                <a:cs typeface="宋体" panose="02010600030101010101" pitchFamily="2" charset="-122"/>
              </a:rPr>
              <a:t>九县七区</a:t>
            </a:r>
            <a:r>
              <a:rPr lang="zh-CN" altLang="zh-CN" sz="2800" b="0" i="0" u="none">
                <a:solidFill>
                  <a:srgbClr val="000000"/>
                </a:solidFill>
                <a:effectLst/>
                <a:latin typeface="白正" pitchFamily="28"/>
                <a:ea typeface="仿宋" panose="02010609060101010101" pitchFamily="28" charset="-122"/>
                <a:cs typeface="宋体" panose="02010600030101010101" pitchFamily="2" charset="-122"/>
              </a:rPr>
              <a:t>中考</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小明用透明塑料盒设计了一个昆虫标本观察器，如图所示。盒底上放标本，盒盖上嵌入一凸透镜。有焦距为</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和</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的两种凸透镜，为了在盒盖上方附近，通过凸透镜观察到标本成正立、放大的像，凸透镜焦距</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与盒高</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h</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选择合理的是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298" name="yt_table_10298_skip" title="H_174.72"/>
          <p:cNvGraphicFramePr>
            <a:graphicFrameLocks noGrp="1"/>
          </p:cNvGraphicFramePr>
          <p:nvPr/>
        </p:nvGraphicFramePr>
        <p:xfrm>
          <a:off x="648000" y="2951128"/>
          <a:ext cx="4021138" cy="2218944"/>
        </p:xfrm>
        <a:graphic>
          <a:graphicData uri="http://schemas.openxmlformats.org/drawingml/2006/table">
            <a:tbl>
              <a:tblPr/>
              <a:tblGrid>
                <a:gridCol w="4021138">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h</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h</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12 cm</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5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h</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12 cm</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f</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10 cm</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1" u="none">
                          <a:solidFill>
                            <a:srgbClr val="000000"/>
                          </a:solidFill>
                          <a:effectLst/>
                          <a:latin typeface="Times New Roman" panose="02020603050405020304" pitchFamily="28"/>
                          <a:ea typeface="Times New Roman" panose="02020603050405020304" pitchFamily="28"/>
                          <a:cs typeface="宋体" panose="02010600030101010101" pitchFamily="2" charset="-122"/>
                        </a:rPr>
                        <a:t>h</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6 cm</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pic>
        <p:nvPicPr>
          <p:cNvPr id="10297" name="yt_image_10297_skip" title="H_116.16"/>
          <p:cNvPicPr>
            <a:picLocks noChangeAspect="1" noChangeArrowheads="1"/>
          </p:cNvPicPr>
          <p:nvPr/>
        </p:nvPicPr>
        <p:blipFill>
          <a:blip r:embed="rId2" cstate="print"/>
          <a:srcRect/>
          <a:stretch>
            <a:fillRect/>
          </a:stretch>
        </p:blipFill>
        <p:spPr bwMode="auto">
          <a:xfrm>
            <a:off x="9799842" y="2951128"/>
            <a:ext cx="1742059" cy="1475232"/>
          </a:xfrm>
          <a:prstGeom prst="rect">
            <a:avLst/>
          </a:prstGeom>
          <a:noFill/>
          <a:extLst>
            <a:ext uri="{909E8E84-426E-40DD-AFC4-6F175D3DCCD1}">
              <a14:hiddenFill xmlns:a14="http://schemas.microsoft.com/office/drawing/2010/main">
                <a:solidFill>
                  <a:srgbClr val="FFFFFF"/>
                </a:solidFill>
              </a14:hiddenFill>
            </a:ext>
          </a:extLst>
        </p:spPr>
      </p:pic>
      <p:sp>
        <p:nvSpPr>
          <p:cNvPr id="10300" name="yt_shape_10300"/>
          <p:cNvSpPr txBox="1"/>
          <p:nvPr/>
        </p:nvSpPr>
        <p:spPr>
          <a:xfrm>
            <a:off x="648143" y="5220371"/>
            <a:ext cx="10896000" cy="1060034"/>
          </a:xfrm>
          <a:prstGeom prst="rect">
            <a:avLst/>
          </a:prstGeom>
        </p:spPr>
        <p:txBody>
          <a:bodyPr vert="horz" wrap="square" lIns="0" tIns="0" rIns="0" bIns="0" rtlCol="0">
            <a:spAutoFit/>
          </a:bodyPr>
          <a:lstStyle/>
          <a:p>
            <a:pPr algn="l" eaLnBrk="1" latinLnBrk="0" hangingPunct="0">
              <a:lnSpc>
                <a:spcPct val="130000"/>
              </a:lnSpc>
            </a:pPr>
            <a:r>
              <a:rPr lang="zh-CN" altLang="zh-CN" sz="2800" b="1" i="0" u="none">
                <a:solidFill>
                  <a:srgbClr val="FF0000"/>
                </a:solidFill>
                <a:effectLst/>
                <a:latin typeface="Times New Roman" panose="02020603050405020304" pitchFamily="28"/>
                <a:ea typeface="黑体" panose="02010609060101010101" pitchFamily="28" charset="-122"/>
                <a:cs typeface="宋体" panose="02010600030101010101" pitchFamily="2" charset="-122"/>
              </a:rPr>
              <a:t>【解析】</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为了在盒盖上方附近，通过凸透镜观察到标本成正立、放大的像，物距应小于焦距，则只有</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符合题意。故选</a:t>
            </a:r>
            <a:r>
              <a:rPr lang="en-US" altLang="zh-CN" sz="2800" b="1" i="0" u="none">
                <a:solidFill>
                  <a:srgbClr val="FF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1" i="0" u="none">
                <a:solidFill>
                  <a:srgbClr val="FF0000"/>
                </a:solidFill>
                <a:effectLst/>
                <a:latin typeface="Times New Roman" panose="02020603050405020304" pitchFamily="28"/>
                <a:ea typeface="宋体" panose="02010600030101010101" pitchFamily="2" charset="-122"/>
                <a:cs typeface="宋体" panose="02010600030101010101" pitchFamily="2" charset="-122"/>
              </a:rPr>
              <a:t>。</a:t>
            </a:r>
          </a:p>
        </p:txBody>
      </p:sp>
      <p:sp>
        <p:nvSpPr>
          <p:cNvPr id="2" name="文本框 1"/>
          <p:cNvSpPr txBox="1"/>
          <p:nvPr/>
        </p:nvSpPr>
        <p:spPr>
          <a:xfrm>
            <a:off x="8301957" y="2337402"/>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D</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00" grpId="0" build="allAtOnce"/>
      <p:bldP spid="2"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YT"/>
        <p:cNvGrpSpPr/>
        <p:nvPr/>
      </p:nvGrpSpPr>
      <p:grpSpPr>
        <a:xfrm>
          <a:off x="0" y="0"/>
          <a:ext cx="0" cy="0"/>
          <a:chOff x="0" y="0"/>
          <a:chExt cx="0" cy="0"/>
        </a:xfrm>
      </p:grpSpPr>
      <p:sp>
        <p:nvSpPr>
          <p:cNvPr id="10301" name="yt_shape_10301"/>
          <p:cNvSpPr txBox="1"/>
          <p:nvPr/>
        </p:nvSpPr>
        <p:spPr>
          <a:xfrm>
            <a:off x="558496" y="1311678"/>
            <a:ext cx="10896000" cy="1060034"/>
          </a:xfrm>
          <a:prstGeom prst="rect">
            <a:avLst/>
          </a:prstGeom>
        </p:spPr>
        <p:txBody>
          <a:bodyPr vert="horz" wrap="square" lIns="0" tIns="0" rIns="0" bIns="0" rtlCol="0">
            <a:spAutoFit/>
          </a:bodyPr>
          <a:lstStyle/>
          <a:p>
            <a:pPr algn="l" eaLnBrk="1"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7.</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如图为某品牌网络摄像头，利用互联网连接手机，便可监控家中情况。关于该摄像头，下列说法正确的是</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en-US" altLang="zh-CN" sz="2800" b="1" i="0" u="none">
                <a:solidFill>
                  <a:srgbClr val="FF0000">
                    <a:alpha val="0"/>
                  </a:srgbClr>
                </a:solidFill>
                <a:effectLst/>
                <a:latin typeface="Times New Roman" panose="02020603050405020304" pitchFamily="28"/>
                <a:ea typeface="宋体" panose="02010600030101010101" pitchFamily="2" charset="-122"/>
                <a:cs typeface="Times New Roman" panose="02020603050405020304" pitchFamily="28"/>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　</a:t>
            </a:r>
            <a:r>
              <a:rPr lang="zh-CN" altLang="zh-CN" sz="2800" b="0" i="0" u="none">
                <a:solidFill>
                  <a:srgbClr val="000000"/>
                </a:solidFill>
                <a:effectLst/>
                <a:latin typeface="宋体" panose="02010600030101010101" pitchFamily="2" charset="-122"/>
                <a:ea typeface="宋体" panose="02010600030101010101" pitchFamily="2" charset="-122"/>
                <a:cs typeface="宋体" panose="02010600030101010101" pitchFamily="2" charset="-122"/>
              </a:rPr>
              <a:t>）</a:t>
            </a:r>
          </a:p>
        </p:txBody>
      </p:sp>
      <p:graphicFrame>
        <p:nvGraphicFramePr>
          <p:cNvPr id="10303" name="yt_table_10303_skip" title="H_218.4"/>
          <p:cNvGraphicFramePr>
            <a:graphicFrameLocks noGrp="1"/>
          </p:cNvGraphicFramePr>
          <p:nvPr/>
        </p:nvGraphicFramePr>
        <p:xfrm>
          <a:off x="558353" y="2422500"/>
          <a:ext cx="9962921" cy="2773680"/>
        </p:xfrm>
        <a:graphic>
          <a:graphicData uri="http://schemas.openxmlformats.org/drawingml/2006/table">
            <a:tbl>
              <a:tblPr/>
              <a:tblGrid>
                <a:gridCol w="9962921">
                  <a:extLst>
                    <a:ext uri="{9D8B030D-6E8A-4147-A177-3AD203B41FA5}">
                      <a16:colId xmlns:a16="http://schemas.microsoft.com/office/drawing/2014/main" val="20000"/>
                    </a:ext>
                  </a:extLst>
                </a:gridCol>
              </a:tblGrid>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A.</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该摄像头的成像特点与放大镜相同</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0"/>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B.</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该摄像头镜头的上半部分被不透明的污渍覆盖时，成的像缺少下半部分</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1"/>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C.</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该摄像头成像时，物体处在距摄像头的</a:t>
                      </a: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2</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倍焦距之外</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2"/>
                  </a:ext>
                </a:extLst>
              </a:tr>
              <a:tr h="370840">
                <a:tc>
                  <a:txBody>
                    <a:bodyPr/>
                    <a:lstStyle/>
                    <a:p>
                      <a:pPr marL="0" indent="0" algn="l" eaLnBrk="1" fontAlgn="ctr" latinLnBrk="0" hangingPunct="0">
                        <a:lnSpc>
                          <a:spcPct val="130000"/>
                        </a:lnSpc>
                      </a:pPr>
                      <a:r>
                        <a:rPr lang="en-US" altLang="zh-CN" sz="2800" b="0" i="0" u="none">
                          <a:solidFill>
                            <a:srgbClr val="000000"/>
                          </a:solidFill>
                          <a:effectLst/>
                          <a:latin typeface="Times New Roman" panose="02020603050405020304" pitchFamily="28"/>
                          <a:ea typeface="Times New Roman" panose="02020603050405020304" pitchFamily="28"/>
                          <a:cs typeface="宋体" panose="02010600030101010101" pitchFamily="2" charset="-122"/>
                        </a:rPr>
                        <a:t>D.</a:t>
                      </a:r>
                      <a:r>
                        <a:rPr lang="zh-CN" altLang="zh-CN" sz="2800" b="0" i="0" u="none">
                          <a:solidFill>
                            <a:srgbClr val="000000"/>
                          </a:solidFill>
                          <a:effectLst/>
                          <a:latin typeface="白正" pitchFamily="28"/>
                          <a:ea typeface="宋体" panose="02010600030101010101" pitchFamily="2" charset="-122"/>
                          <a:cs typeface="宋体" panose="02010600030101010101" pitchFamily="2" charset="-122"/>
                        </a:rPr>
                        <a:t>在手机上看到的物体正立，说明摄像头成正立的虚像</a:t>
                      </a:r>
                    </a:p>
                  </a:txBody>
                  <a:tcPr marL="0" marR="0" marT="0" marB="0" anchor="ctr">
                    <a:lnL w="9522" cmpd="sng">
                      <a:noFill/>
                    </a:lnL>
                    <a:lnR w="9522" cmpd="sng">
                      <a:noFill/>
                    </a:lnR>
                    <a:lnT w="9522" cmpd="sng">
                      <a:noFill/>
                    </a:lnT>
                    <a:lnB w="9522" cmpd="sng">
                      <a:noFill/>
                    </a:lnB>
                  </a:tcPr>
                </a:tc>
                <a:extLst>
                  <a:ext uri="{0D108BD9-81ED-4DB2-BD59-A6C34878D82A}">
                    <a16:rowId xmlns:a16="http://schemas.microsoft.com/office/drawing/2014/main" val="10003"/>
                  </a:ext>
                </a:extLst>
              </a:tr>
            </a:tbl>
          </a:graphicData>
        </a:graphic>
      </p:graphicFrame>
      <p:pic>
        <p:nvPicPr>
          <p:cNvPr id="10302" name="yt_image_10302_skip" title="H_113.3"/>
          <p:cNvPicPr>
            <a:picLocks noChangeAspect="1" noChangeArrowheads="1"/>
          </p:cNvPicPr>
          <p:nvPr/>
        </p:nvPicPr>
        <p:blipFill>
          <a:blip r:embed="rId2" cstate="print"/>
          <a:srcRect/>
          <a:stretch>
            <a:fillRect/>
          </a:stretch>
        </p:blipFill>
        <p:spPr bwMode="auto">
          <a:xfrm>
            <a:off x="10519159" y="2422500"/>
            <a:ext cx="932917" cy="1295020"/>
          </a:xfrm>
          <a:prstGeom prst="rect">
            <a:avLst/>
          </a:prstGeom>
          <a:noFill/>
          <a:extLst>
            <a:ext uri="{909E8E84-426E-40DD-AFC4-6F175D3DCCD1}">
              <a14:hiddenFill xmlns:a14="http://schemas.microsoft.com/office/drawing/2010/main">
                <a:solidFill>
                  <a:srgbClr val="FFFFFF"/>
                </a:solidFill>
              </a14:hiddenFill>
            </a:ext>
          </a:extLst>
        </p:spPr>
      </p:pic>
      <p:sp>
        <p:nvSpPr>
          <p:cNvPr id="2" name="文本框 1"/>
          <p:cNvSpPr txBox="1"/>
          <p:nvPr/>
        </p:nvSpPr>
        <p:spPr>
          <a:xfrm>
            <a:off x="7224885" y="1819608"/>
            <a:ext cx="437261" cy="588658"/>
          </a:xfrm>
          <a:prstGeom prst="rect">
            <a:avLst/>
          </a:prstGeom>
          <a:noFill/>
        </p:spPr>
        <p:txBody>
          <a:bodyPr vert="horz" wrap="none" rtlCol="0">
            <a:noAutofit/>
          </a:bodyPr>
          <a:lstStyle/>
          <a:p>
            <a:pPr>
              <a:lnSpc>
                <a:spcPct val="130000"/>
              </a:lnSpc>
            </a:pPr>
            <a:r>
              <a:rPr kumimoji="0" lang="en-US" altLang="zh-CN" sz="2800" b="1" i="0" strike="noStrike" kern="1200" cap="none" spc="0" normalizeH="0" baseline="0" noProof="0">
                <a:ln>
                  <a:noFill/>
                </a:ln>
                <a:solidFill>
                  <a:srgbClr val="FF0000"/>
                </a:solidFill>
                <a:effectLst/>
                <a:uLnTx/>
                <a:uFillTx/>
                <a:latin typeface="Times New Roman" panose="02020603050405020304" pitchFamily="28"/>
                <a:ea typeface="宋体" panose="02010600030101010101" pitchFamily="2" charset="-122"/>
                <a:cs typeface="Times New Roman" panose="02020603050405020304" pitchFamily="28"/>
              </a:rPr>
              <a:t>C</a:t>
            </a:r>
            <a:endParaRPr lang="zh-CN" altLang="en-US">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WU5NTkzNjQ2NzQyNDFkNzhmODUwZGZiNTQ0ZGRhZjM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1_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1737</Words>
  <Application>Microsoft Office PowerPoint</Application>
  <PresentationFormat>宽屏</PresentationFormat>
  <Paragraphs>119</Paragraphs>
  <Slides>15</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15</vt:i4>
      </vt:variant>
    </vt:vector>
  </HeadingPairs>
  <TitlesOfParts>
    <vt:vector size="25" baseType="lpstr">
      <vt:lpstr>白正</vt:lpstr>
      <vt:lpstr>楷体</vt:lpstr>
      <vt:lpstr>宋体</vt:lpstr>
      <vt:lpstr>微软雅黑 Light</vt:lpstr>
      <vt:lpstr>Arial</vt:lpstr>
      <vt:lpstr>Calibri</vt:lpstr>
      <vt:lpstr>Times New Roman</vt:lpstr>
      <vt:lpstr>Wingdings</vt:lpstr>
      <vt:lpstr>1_自定义设计方案</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rbm.xkw.com</dc:creator>
  <cp:lastModifiedBy>拉 朵</cp:lastModifiedBy>
  <cp:revision>86</cp:revision>
  <cp:lastPrinted>2021-07-28T09:09:00Z</cp:lastPrinted>
  <dcterms:created xsi:type="dcterms:W3CDTF">2021-07-28T09:09:00Z</dcterms:created>
  <dcterms:modified xsi:type="dcterms:W3CDTF">2023-10-12T09:32:13Z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03E180BF841341C1B9E9762C46E85B5F_13</vt:lpwstr>
  </property>
  <property fmtid="{D5CDD505-2E9C-101B-9397-08002B2CF9AE}" pid="7" name="KSOProductBuildVer">
    <vt:lpwstr>2052-12.1.0.15374</vt:lpwstr>
  </property>
</Properties>
</file>