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Lst>
  <p:notesMasterIdLst>
    <p:notesMasterId r:id="rId21"/>
  </p:notesMasterIdLst>
  <p:handoutMasterIdLst>
    <p:handoutMasterId r:id="rId22"/>
  </p:handoutMasterIdLst>
  <p:sldIdLst>
    <p:sldId id="4047" r:id="rId3"/>
    <p:sldId id="4082" r:id="rId4"/>
    <p:sldId id="4083" r:id="rId5"/>
    <p:sldId id="4084" r:id="rId6"/>
    <p:sldId id="4088" r:id="rId7"/>
    <p:sldId id="4097" r:id="rId8"/>
    <p:sldId id="4089" r:id="rId9"/>
    <p:sldId id="4090" r:id="rId10"/>
    <p:sldId id="4091" r:id="rId11"/>
    <p:sldId id="4092" r:id="rId12"/>
    <p:sldId id="4098" r:id="rId13"/>
    <p:sldId id="4093" r:id="rId14"/>
    <p:sldId id="4094" r:id="rId15"/>
    <p:sldId id="4095" r:id="rId16"/>
    <p:sldId id="4103" r:id="rId17"/>
    <p:sldId id="4104" r:id="rId18"/>
    <p:sldId id="4096" r:id="rId19"/>
    <p:sldId id="4105" r:id="rId20"/>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088FADD9-935F-4F2D-A4FA-866615DD10DD}">
          <p14:sldIdLst>
            <p14:sldId id="4047"/>
            <p14:sldId id="4082"/>
            <p14:sldId id="4083"/>
            <p14:sldId id="4084"/>
            <p14:sldId id="4088"/>
            <p14:sldId id="4097"/>
            <p14:sldId id="4089"/>
            <p14:sldId id="4090"/>
            <p14:sldId id="4091"/>
            <p14:sldId id="4092"/>
            <p14:sldId id="4098"/>
            <p14:sldId id="4093"/>
            <p14:sldId id="4094"/>
            <p14:sldId id="4095"/>
            <p14:sldId id="4103"/>
            <p14:sldId id="4104"/>
            <p14:sldId id="4096"/>
            <p14:sldId id="4105"/>
          </p14:sldIdLst>
        </p14:section>
      </p14:sectionLst>
    </p:ext>
    <p:ext uri="{EFAFB233-063F-42B5-8137-9DF3F51BA10A}">
      <p15:sldGuideLst xmlns:p15="http://schemas.microsoft.com/office/powerpoint/2012/main">
        <p15:guide id="1" orient="horz" pos="2137" userDrawn="1">
          <p15:clr>
            <a:srgbClr val="A4A3A4"/>
          </p15:clr>
        </p15:guide>
        <p15:guide id="2" pos="399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ww.xkb1.com" initials="w" lastIdx="0" clrIdx="0"/>
  <p:cmAuthor id="2" name="walkinnet" initials="w" lastIdx="0" clrIdx="0"/>
  <p:cmAuthor id="3" name="新课标第一网" initials="新" lastIdx="0" clrIdx="0"/>
  <p:cmAuthor id="4" name="Administrat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AA6500"/>
    <a:srgbClr val="F3669C"/>
    <a:srgbClr val="F9B4CD"/>
    <a:srgbClr val="FCC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38" autoAdjust="0"/>
    <p:restoredTop sz="96349" autoAdjust="0"/>
  </p:normalViewPr>
  <p:slideViewPr>
    <p:cSldViewPr snapToGrid="0" showGuides="1">
      <p:cViewPr varScale="1">
        <p:scale>
          <a:sx n="109" d="100"/>
          <a:sy n="109" d="100"/>
        </p:scale>
        <p:origin x="228" y="114"/>
      </p:cViewPr>
      <p:guideLst>
        <p:guide orient="horz" pos="2137"/>
        <p:guide pos="3999"/>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2023/10/12</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EAF039-AB69-4C4E-B352-C973400BBE8E}" type="datetimeFigureOut">
              <a:rPr lang="zh-CN" altLang="en-US" smtClean="0"/>
              <a:t>2023/10/12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E5803-944E-4CCB-A36B-5BBC78F81D16}"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8CAEED6-F3CE-4989-8114-EA4976C9EDFF}"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panose="020B0604020202020204"/>
              </a:rPr>
              <a:t>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panose="020B0604020202020204"/>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8CAEED6-F3CE-4989-8114-EA4976C9EDFF}"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panose="020B0604020202020204"/>
              </a:rPr>
              <a:t>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panose="020B0604020202020204"/>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heme" Target="../theme/them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7" Type="http://schemas.microsoft.com/office/2007/relationships/hdphoto" Target="../media/hdphoto1.wdp"/><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 name="图片 9"/>
          <p:cNvPicPr>
            <a:picLocks noChangeAspect="1"/>
          </p:cNvPicPr>
          <p:nvPr userDrawn="1"/>
        </p:nvPicPr>
        <p:blipFill>
          <a:blip r:embed="rId5">
            <a:duotone>
              <a:schemeClr val="accent2">
                <a:shade val="45000"/>
                <a:satMod val="135000"/>
              </a:schemeClr>
              <a:prstClr val="white"/>
            </a:duotone>
            <a:extLst>
              <a:ext uri="{BEBA8EAE-BF5A-486C-A8C5-ECC9F3942E4B}">
                <a14:imgProps xmlns:a14="http://schemas.microsoft.com/office/drawing/2010/main">
                  <a14:imgLayer r:embed="rId6">
                    <a14:imgEffect>
                      <a14:colorTemperature colorTemp="4700"/>
                    </a14:imgEffect>
                  </a14:imgLayer>
                </a14:imgProps>
              </a:ext>
              <a:ext uri="{28A0092B-C50C-407E-A947-70E740481C1C}">
                <a14:useLocalDpi xmlns:a14="http://schemas.microsoft.com/office/drawing/2010/main" val="0"/>
              </a:ext>
            </a:extLst>
          </a:blip>
          <a:stretch>
            <a:fillRect/>
          </a:stretch>
        </p:blipFill>
        <p:spPr>
          <a:xfrm>
            <a:off x="414338" y="3600450"/>
            <a:ext cx="11501437" cy="1657349"/>
          </a:xfrm>
          <a:prstGeom prst="rect">
            <a:avLst/>
          </a:prstGeom>
        </p:spPr>
      </p:pic>
    </p:spTree>
    <p:custDataLst>
      <p:tags r:id="rId3"/>
    </p:custDataLst>
  </p:cSld>
  <p:clrMap bg1="lt1" tx1="dk1" bg2="lt2" tx2="dk2" accent1="accent1" accent2="accent2" accent3="accent3" accent4="accent4" accent5="accent5" accent6="accent6" hlink="hlink" folHlink="folHlink"/>
  <p:sldLayoutIdLst>
    <p:sldLayoutId id="2147483649" r:id="rId1"/>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pic>
        <p:nvPicPr>
          <p:cNvPr id="10" name="图片 9"/>
          <p:cNvPicPr>
            <a:picLocks noChangeAspect="1"/>
          </p:cNvPicPr>
          <p:nvPr userDrawn="1"/>
        </p:nvPicPr>
        <p:blipFill>
          <a:blip r:embed="rId6">
            <a:duotone>
              <a:schemeClr val="accent3">
                <a:shade val="45000"/>
                <a:satMod val="135000"/>
              </a:schemeClr>
              <a:prstClr val="white"/>
            </a:duotone>
            <a:extLst>
              <a:ext uri="{BEBA8EAE-BF5A-486C-A8C5-ECC9F3942E4B}">
                <a14:imgProps xmlns:a14="http://schemas.microsoft.com/office/drawing/2010/main">
                  <a14:imgLayer r:embed="rId7">
                    <a14:imgEffect>
                      <a14:colorTemperature colorTemp="4700"/>
                    </a14:imgEffect>
                  </a14:imgLayer>
                </a14:imgProps>
              </a:ext>
              <a:ext uri="{28A0092B-C50C-407E-A947-70E740481C1C}">
                <a14:useLocalDpi xmlns:a14="http://schemas.microsoft.com/office/drawing/2010/main" val="0"/>
              </a:ext>
            </a:extLst>
          </a:blip>
          <a:stretch>
            <a:fillRect/>
          </a:stretch>
        </p:blipFill>
        <p:spPr>
          <a:xfrm>
            <a:off x="380999" y="4157663"/>
            <a:ext cx="11430001" cy="1657349"/>
          </a:xfrm>
          <a:prstGeom prst="rect">
            <a:avLst/>
          </a:prstGeom>
        </p:spPr>
      </p:pic>
    </p:spTree>
    <p:custDataLst>
      <p:tags r:id="rId4"/>
    </p:custDataLst>
  </p:cSld>
  <p:clrMap bg1="lt1" tx1="dk1" bg2="lt2" tx2="dk2" accent1="accent1" accent2="accent2" accent3="accent3" accent4="accent4" accent5="accent5" accent6="accent6" hlink="hlink" folHlink="folHlink"/>
  <p:sldLayoutIdLst>
    <p:sldLayoutId id="2147483651" r:id="rId1"/>
    <p:sldLayoutId id="2147483652" r:id="rId2"/>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图片 13"/>
          <p:cNvPicPr>
            <a:picLocks noChangeAspect="1"/>
          </p:cNvPicPr>
          <p:nvPr/>
        </p:nvPicPr>
        <p:blipFill rotWithShape="1">
          <a:blip r:embed="rId3">
            <a:duotone>
              <a:schemeClr val="accent3">
                <a:shade val="45000"/>
                <a:satMod val="135000"/>
              </a:schemeClr>
              <a:prstClr val="white"/>
            </a:duotone>
            <a:extLst>
              <a:ext uri="{28A0092B-C50C-407E-A947-70E740481C1C}">
                <a14:useLocalDpi xmlns:a14="http://schemas.microsoft.com/office/drawing/2010/main" val="0"/>
              </a:ext>
            </a:extLst>
          </a:blip>
          <a:srcRect r="3102"/>
          <a:stretch>
            <a:fillRect/>
          </a:stretch>
        </p:blipFill>
        <p:spPr>
          <a:xfrm>
            <a:off x="200628" y="796783"/>
            <a:ext cx="11991372" cy="5783668"/>
          </a:xfrm>
          <a:prstGeom prst="rect">
            <a:avLst/>
          </a:prstGeom>
        </p:spPr>
      </p:pic>
      <p:pic>
        <p:nvPicPr>
          <p:cNvPr id="7" name="图片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8952" y="277549"/>
            <a:ext cx="2160416" cy="1378424"/>
          </a:xfrm>
          <a:prstGeom prst="rect">
            <a:avLst/>
          </a:prstGeom>
        </p:spPr>
      </p:pic>
      <p:sp>
        <p:nvSpPr>
          <p:cNvPr id="9" name="矩形 8"/>
          <p:cNvSpPr/>
          <p:nvPr/>
        </p:nvSpPr>
        <p:spPr>
          <a:xfrm>
            <a:off x="3291509" y="140037"/>
            <a:ext cx="5651125" cy="734368"/>
          </a:xfrm>
          <a:prstGeom prst="rect">
            <a:avLst/>
          </a:prstGeom>
        </p:spPr>
        <p:txBody>
          <a:bodyPr wrap="square">
            <a:spAutoFit/>
          </a:bodyPr>
          <a:lstStyle/>
          <a:p>
            <a:pPr marL="0" marR="0" lvl="0" indent="0" algn="ctr"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en-US" altLang="zh-CN" sz="2800" b="1" i="0" u="none" strike="noStrike" kern="1200" cap="none" spc="0" normalizeH="0" baseline="0"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a:t>
            </a:r>
            <a:r>
              <a:rPr kumimoji="1" lang="zh-CN" altLang="en-US" sz="2800" b="1" i="0" u="none" strike="noStrike" kern="1200" cap="none" spc="0" normalizeH="0" baseline="0"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期末考试</a:t>
            </a:r>
            <a:r>
              <a:rPr kumimoji="1" lang="en-US" altLang="zh-CN" sz="2800" b="1" i="0" u="none" strike="noStrike" kern="1200" cap="none" spc="0" normalizeH="0" baseline="0"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a:t>
            </a:r>
            <a:r>
              <a:rPr kumimoji="1" lang="zh-CN" altLang="en-US" sz="2800" b="1" i="0" u="none" strike="noStrike" kern="1200" cap="none" spc="0" normalizeH="0" baseline="0"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人教</a:t>
            </a:r>
            <a:r>
              <a:rPr kumimoji="1" lang="en-US" altLang="zh-CN" sz="2800" b="1" i="0" u="none" strike="noStrike" kern="1200" cap="none" spc="0" normalizeH="0" baseline="0"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8</a:t>
            </a:r>
            <a:r>
              <a:rPr kumimoji="1" lang="zh-CN" altLang="en-US" sz="2800" b="1" dirty="0">
                <a:solidFill>
                  <a:srgbClr val="000000"/>
                </a:solidFill>
                <a:latin typeface="楷体" panose="02010609060101010101" pitchFamily="49" charset="-122"/>
                <a:ea typeface="楷体" panose="02010609060101010101" pitchFamily="49" charset="-122"/>
                <a:cs typeface="+mn-ea"/>
                <a:sym typeface="+mn-lt"/>
              </a:rPr>
              <a:t>物</a:t>
            </a:r>
            <a:r>
              <a:rPr kumimoji="1" lang="zh-CN" altLang="en-US" sz="2800" b="1" i="0" u="none" strike="noStrike" kern="1200" cap="none" spc="0" normalizeH="0" baseline="0"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上</a:t>
            </a:r>
          </a:p>
        </p:txBody>
      </p:sp>
      <p:sp>
        <p:nvSpPr>
          <p:cNvPr id="10" name="矩形 9"/>
          <p:cNvSpPr/>
          <p:nvPr/>
        </p:nvSpPr>
        <p:spPr>
          <a:xfrm>
            <a:off x="5543492" y="1012176"/>
            <a:ext cx="6193350" cy="5228098"/>
          </a:xfrm>
          <a:prstGeom prst="rect">
            <a:avLst/>
          </a:prstGeom>
          <a:noFill/>
        </p:spPr>
        <p:style>
          <a:lnRef idx="2">
            <a:schemeClr val="accent1"/>
          </a:lnRef>
          <a:fillRef idx="1">
            <a:schemeClr val="lt1"/>
          </a:fillRef>
          <a:effectRef idx="0">
            <a:schemeClr val="accent1"/>
          </a:effectRef>
          <a:fontRef idx="minor">
            <a:schemeClr val="dk1"/>
          </a:fontRef>
        </p:style>
        <p:txBody>
          <a:bodyPr wrap="square">
            <a:sp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nSpc>
                <a:spcPct val="149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提分专练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作图题</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提分专练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3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实验探究题</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提分专练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4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综合应用题</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accent4">
                    <a:lumMod val="50000"/>
                  </a:schemeClr>
                </a:solidFill>
                <a:effectLst>
                  <a:outerShdw blurRad="38100" dist="38100" dir="2700000" algn="tl">
                    <a:srgbClr val="000000">
                      <a:alpha val="43137"/>
                    </a:srgbClr>
                  </a:outerShdw>
                </a:effectLst>
                <a:latin typeface="微软雅黑 Light" panose="020B0502040204020203" pitchFamily="34" charset="-122"/>
                <a:ea typeface="微软雅黑 Light" panose="020B0502040204020203" pitchFamily="34" charset="-122"/>
                <a:cs typeface="+mn-ea"/>
                <a:sym typeface="+mn-lt"/>
              </a:rPr>
              <a:t>刷真题</a:t>
            </a:r>
            <a:endParaRPr kumimoji="1" lang="en-US" altLang="zh-CN" sz="1400" b="1" dirty="0">
              <a:solidFill>
                <a:schemeClr val="accent4">
                  <a:lumMod val="50000"/>
                </a:schemeClr>
              </a:solidFill>
              <a:effectLst>
                <a:outerShdw blurRad="38100" dist="38100" dir="2700000" algn="tl">
                  <a:srgbClr val="000000">
                    <a:alpha val="43137"/>
                  </a:srgbClr>
                </a:outerShdw>
              </a:effectLst>
              <a:latin typeface="微软雅黑 Light" panose="020B0502040204020203" pitchFamily="34" charset="-122"/>
              <a:ea typeface="微软雅黑 Light" panose="020B0502040204020203" pitchFamily="34"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1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郑州市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学年上期期末联考试卷</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洛阳市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学年第一学期期末考试试卷</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3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平顶山市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学年上期期末质量调研试题</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4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济源市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学年上期期末质量调研试题</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5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焦作市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学年（上）期末试卷</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6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许昌市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学年第一学期期末教学质量检测</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7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开封市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学年第一学期期末学情诊断试卷</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8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濮阳市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学年第一学期期末考试试卷</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9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信阳市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学年上期学情调研试卷</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a:lnSpc>
                <a:spcPct val="149000"/>
              </a:lnSpc>
              <a:defRPr/>
            </a:pPr>
            <a:r>
              <a:rPr kumimoji="1" lang="zh-CN" altLang="en-US" sz="1400" b="1" dirty="0">
                <a:solidFill>
                  <a:schemeClr val="accent4">
                    <a:lumMod val="50000"/>
                  </a:schemeClr>
                </a:solidFill>
                <a:effectLst>
                  <a:outerShdw blurRad="38100" dist="38100" dir="2700000" algn="tl">
                    <a:srgbClr val="000000">
                      <a:alpha val="43137"/>
                    </a:srgbClr>
                  </a:outerShdw>
                </a:effectLst>
                <a:latin typeface="微软雅黑 Light" panose="020B0502040204020203" pitchFamily="34" charset="-122"/>
                <a:ea typeface="微软雅黑 Light" panose="020B0502040204020203" pitchFamily="34" charset="-122"/>
                <a:cs typeface="+mn-ea"/>
                <a:sym typeface="+mn-lt"/>
              </a:rPr>
              <a:t>刷模拟</a:t>
            </a:r>
            <a:endParaRPr kumimoji="1" lang="en-US" altLang="zh-CN" sz="1400" b="1" dirty="0">
              <a:solidFill>
                <a:schemeClr val="accent4">
                  <a:lumMod val="50000"/>
                </a:schemeClr>
              </a:solidFill>
              <a:effectLst>
                <a:outerShdw blurRad="38100" dist="38100" dir="2700000" algn="tl">
                  <a:srgbClr val="000000">
                    <a:alpha val="43137"/>
                  </a:srgbClr>
                </a:outerShdw>
              </a:effectLst>
              <a:latin typeface="微软雅黑 Light" panose="020B0502040204020203" pitchFamily="34" charset="-122"/>
              <a:ea typeface="微软雅黑 Light" panose="020B0502040204020203" pitchFamily="34" charset="-122"/>
              <a:cs typeface="+mn-ea"/>
              <a:sym typeface="+mn-lt"/>
            </a:endParaRPr>
          </a:p>
          <a:p>
            <a:pPr>
              <a:lnSpc>
                <a:spcPct val="149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10 2023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秋必</a:t>
            </a:r>
            <a:r>
              <a:rPr kumimoji="1" lang="zh-CN" altLang="en-US" sz="1400" b="1">
                <a:solidFill>
                  <a:schemeClr val="tx1"/>
                </a:solidFill>
                <a:latin typeface="楷体" panose="02010609060101010101" pitchFamily="49" charset="-122"/>
                <a:ea typeface="楷体" panose="02010609060101010101" pitchFamily="49" charset="-122"/>
                <a:cs typeface="+mn-ea"/>
                <a:sym typeface="+mn-lt"/>
              </a:rPr>
              <a:t>刷</a:t>
            </a:r>
            <a:r>
              <a:rPr kumimoji="1" lang="en-US" altLang="zh-CN" sz="1400" b="1">
                <a:solidFill>
                  <a:schemeClr val="tx1"/>
                </a:solidFill>
                <a:latin typeface="楷体" panose="02010609060101010101" pitchFamily="49" charset="-122"/>
                <a:ea typeface="楷体" panose="02010609060101010101" pitchFamily="49" charset="-122"/>
                <a:cs typeface="+mn-ea"/>
                <a:sym typeface="+mn-lt"/>
              </a:rPr>
              <a:t>·</a:t>
            </a:r>
            <a:r>
              <a:rPr kumimoji="1" lang="zh-CN" altLang="en-US" sz="1400" b="1">
                <a:solidFill>
                  <a:schemeClr val="tx1"/>
                </a:solidFill>
                <a:latin typeface="楷体" panose="02010609060101010101" pitchFamily="49" charset="-122"/>
                <a:ea typeface="楷体" panose="02010609060101010101" pitchFamily="49" charset="-122"/>
                <a:cs typeface="+mn-ea"/>
                <a:sym typeface="+mn-lt"/>
              </a:rPr>
              <a:t>九县七区名师</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精研预测卷（一）</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a:lnSpc>
                <a:spcPct val="149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11 2023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秋必</a:t>
            </a:r>
            <a:r>
              <a:rPr kumimoji="1" lang="zh-CN" altLang="en-US" sz="1400" b="1">
                <a:solidFill>
                  <a:schemeClr val="tx1"/>
                </a:solidFill>
                <a:latin typeface="楷体" panose="02010609060101010101" pitchFamily="49" charset="-122"/>
                <a:ea typeface="楷体" panose="02010609060101010101" pitchFamily="49" charset="-122"/>
                <a:cs typeface="+mn-ea"/>
                <a:sym typeface="+mn-lt"/>
              </a:rPr>
              <a:t>刷</a:t>
            </a:r>
            <a:r>
              <a:rPr kumimoji="1" lang="en-US" altLang="zh-CN" sz="1400" b="1">
                <a:solidFill>
                  <a:schemeClr val="tx1"/>
                </a:solidFill>
                <a:latin typeface="楷体" panose="02010609060101010101" pitchFamily="49" charset="-122"/>
                <a:ea typeface="楷体" panose="02010609060101010101" pitchFamily="49" charset="-122"/>
                <a:cs typeface="+mn-ea"/>
                <a:sym typeface="+mn-lt"/>
              </a:rPr>
              <a:t>·</a:t>
            </a:r>
            <a:r>
              <a:rPr kumimoji="1" lang="zh-CN" altLang="en-US" sz="1400" b="1">
                <a:solidFill>
                  <a:schemeClr val="tx1"/>
                </a:solidFill>
                <a:latin typeface="楷体" panose="02010609060101010101" pitchFamily="49" charset="-122"/>
                <a:ea typeface="楷体" panose="02010609060101010101" pitchFamily="49" charset="-122"/>
                <a:cs typeface="+mn-ea"/>
                <a:sym typeface="+mn-lt"/>
              </a:rPr>
              <a:t>九县七区名师</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精研预测卷（二）</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p:txBody>
      </p:sp>
      <p:sp>
        <p:nvSpPr>
          <p:cNvPr id="11" name="矩形 10"/>
          <p:cNvSpPr/>
          <p:nvPr/>
        </p:nvSpPr>
        <p:spPr>
          <a:xfrm>
            <a:off x="455157" y="1156372"/>
            <a:ext cx="5004896" cy="5256530"/>
          </a:xfrm>
          <a:prstGeom prst="rect">
            <a:avLst/>
          </a:prstGeom>
          <a:noFill/>
        </p:spPr>
        <p:style>
          <a:lnRef idx="2">
            <a:schemeClr val="accent1"/>
          </a:lnRef>
          <a:fillRef idx="1">
            <a:schemeClr val="lt1"/>
          </a:fillRef>
          <a:effectRef idx="0">
            <a:schemeClr val="accent1"/>
          </a:effectRef>
          <a:fontRef idx="minor">
            <a:schemeClr val="dk1"/>
          </a:fontRef>
        </p:style>
        <p:txBody>
          <a:bodyPr wrap="square">
            <a:sp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defRPr/>
            </a:pPr>
            <a:r>
              <a:rPr kumimoji="1" lang="zh-CN" altLang="en-US" sz="1400" b="1" dirty="0">
                <a:solidFill>
                  <a:srgbClr val="AA6500"/>
                </a:solidFill>
                <a:effectLst>
                  <a:outerShdw blurRad="38100" dist="38100" dir="2700000" algn="tl">
                    <a:srgbClr val="000000">
                      <a:alpha val="43137"/>
                    </a:srgbClr>
                  </a:outerShdw>
                </a:effectLst>
                <a:latin typeface="微软雅黑 Light" panose="020B0502040204020203" pitchFamily="34" charset="-122"/>
                <a:ea typeface="微软雅黑 Light" panose="020B0502040204020203" pitchFamily="34" charset="-122"/>
                <a:cs typeface="+mn-ea"/>
                <a:sym typeface="+mn-lt"/>
              </a:rPr>
              <a:t>过基础</a:t>
            </a:r>
            <a:endParaRPr kumimoji="1" lang="en-US" altLang="zh-CN" sz="1400" b="1" dirty="0">
              <a:solidFill>
                <a:srgbClr val="AA6500"/>
              </a:solidFill>
              <a:effectLst>
                <a:outerShdw blurRad="38100" dist="38100" dir="2700000" algn="tl">
                  <a:srgbClr val="000000">
                    <a:alpha val="43137"/>
                  </a:srgbClr>
                </a:outerShdw>
              </a:effectLst>
              <a:latin typeface="微软雅黑 Light" panose="020B0502040204020203" pitchFamily="34" charset="-122"/>
              <a:ea typeface="微软雅黑 Light" panose="020B0502040204020203" pitchFamily="34" charset="-122"/>
              <a:cs typeface="+mn-ea"/>
              <a:sym typeface="+mn-lt"/>
            </a:endParaRP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第一章 机械运动</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第二章 声现象</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第三章 物态变化</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第四章 光现象</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第五章 透镜及其应用</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第六章 质量与密度</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章节巩固练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1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机械运动</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lvl="0">
              <a:lnSpc>
                <a:spcPct val="150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章节巩固练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声现象</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lvl="0">
              <a:lnSpc>
                <a:spcPct val="150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章节巩固练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3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物态变化</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lvl="0">
              <a:lnSpc>
                <a:spcPct val="150000"/>
              </a:lnSpc>
              <a:defRPr/>
            </a:pPr>
            <a:r>
              <a:rPr kumimoji="1" lang="zh-CN" altLang="en-US" sz="1400" b="1" u="sng" dirty="0">
                <a:solidFill>
                  <a:srgbClr val="CC00FF"/>
                </a:solidFill>
                <a:latin typeface="楷体" panose="02010609060101010101" pitchFamily="49" charset="-122"/>
                <a:ea typeface="楷体" panose="02010609060101010101" pitchFamily="49" charset="-122"/>
                <a:cs typeface="+mn-ea"/>
                <a:sym typeface="+mn-lt"/>
              </a:rPr>
              <a:t>章节巩固练</a:t>
            </a:r>
            <a:r>
              <a:rPr kumimoji="1" lang="en-US" altLang="zh-CN" sz="1400" b="1" u="sng" dirty="0">
                <a:solidFill>
                  <a:srgbClr val="CC00FF"/>
                </a:solidFill>
                <a:latin typeface="楷体" panose="02010609060101010101" pitchFamily="49" charset="-122"/>
                <a:ea typeface="楷体" panose="02010609060101010101" pitchFamily="49" charset="-122"/>
                <a:cs typeface="+mn-ea"/>
                <a:sym typeface="+mn-lt"/>
              </a:rPr>
              <a:t>4 </a:t>
            </a:r>
            <a:r>
              <a:rPr kumimoji="1" lang="zh-CN" altLang="en-US" sz="1400" b="1" u="sng" dirty="0">
                <a:solidFill>
                  <a:srgbClr val="CC00FF"/>
                </a:solidFill>
                <a:latin typeface="楷体" panose="02010609060101010101" pitchFamily="49" charset="-122"/>
                <a:ea typeface="楷体" panose="02010609060101010101" pitchFamily="49" charset="-122"/>
                <a:cs typeface="+mn-ea"/>
                <a:sym typeface="+mn-lt"/>
              </a:rPr>
              <a:t>光现象</a:t>
            </a:r>
            <a:endParaRPr kumimoji="1" lang="en-US" altLang="zh-CN" sz="1400" b="1" u="sng" dirty="0">
              <a:solidFill>
                <a:srgbClr val="CC00FF"/>
              </a:solidFill>
              <a:latin typeface="楷体" panose="02010609060101010101" pitchFamily="49" charset="-122"/>
              <a:ea typeface="楷体" panose="02010609060101010101" pitchFamily="49" charset="-122"/>
              <a:cs typeface="+mn-ea"/>
              <a:sym typeface="+mn-lt"/>
            </a:endParaRPr>
          </a:p>
          <a:p>
            <a:pPr lvl="0">
              <a:lnSpc>
                <a:spcPct val="150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章节巩固练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5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透镜及其应用</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lvl="0">
              <a:lnSpc>
                <a:spcPct val="150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章节巩固练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6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质量与密度（</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1</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a:lnSpc>
                <a:spcPct val="150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章节巩固练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7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质量与密度（</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lvl="0">
              <a:lnSpc>
                <a:spcPct val="149000"/>
              </a:lnSpc>
              <a:defRPr/>
            </a:pPr>
            <a:r>
              <a:rPr kumimoji="1" lang="zh-CN" altLang="en-US" sz="1400" b="1" dirty="0">
                <a:solidFill>
                  <a:schemeClr val="accent4">
                    <a:lumMod val="50000"/>
                  </a:schemeClr>
                </a:solidFill>
                <a:effectLst>
                  <a:outerShdw blurRad="38100" dist="38100" dir="2700000" algn="tl">
                    <a:srgbClr val="000000">
                      <a:alpha val="43137"/>
                    </a:srgbClr>
                  </a:outerShdw>
                </a:effectLst>
                <a:latin typeface="微软雅黑 Light" panose="020B0502040204020203" pitchFamily="34" charset="-122"/>
                <a:ea typeface="微软雅黑 Light" panose="020B0502040204020203" pitchFamily="34" charset="-122"/>
                <a:cs typeface="+mn-ea"/>
                <a:sym typeface="+mn-lt"/>
              </a:rPr>
              <a:t>刷专题</a:t>
            </a:r>
            <a:endParaRPr kumimoji="1" lang="en-US" altLang="zh-CN" sz="1400" b="1" dirty="0">
              <a:solidFill>
                <a:schemeClr val="accent4">
                  <a:lumMod val="50000"/>
                </a:schemeClr>
              </a:solidFill>
              <a:effectLst>
                <a:outerShdw blurRad="38100" dist="38100" dir="2700000" algn="tl">
                  <a:srgbClr val="000000">
                    <a:alpha val="43137"/>
                  </a:srgbClr>
                </a:outerShdw>
              </a:effectLst>
              <a:latin typeface="微软雅黑 Light" panose="020B0502040204020203" pitchFamily="34" charset="-122"/>
              <a:ea typeface="微软雅黑 Light" panose="020B0502040204020203" pitchFamily="34" charset="-122"/>
              <a:cs typeface="+mn-ea"/>
              <a:sym typeface="+mn-lt"/>
            </a:endParaRPr>
          </a:p>
          <a:p>
            <a:pPr lvl="0">
              <a:lnSpc>
                <a:spcPct val="149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提分专练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1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填空、选择重难题</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28" name="yt_shape_10228"/>
          <p:cNvSpPr txBox="1"/>
          <p:nvPr/>
        </p:nvSpPr>
        <p:spPr>
          <a:xfrm>
            <a:off x="648143" y="2183470"/>
            <a:ext cx="10896000" cy="1060034"/>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8.</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双选</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如图所示，人站在竖直放置的平面镜前，下列判断正确的是</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　</a:t>
            </a:r>
            <a:r>
              <a:rPr lang="en-US" altLang="zh-CN" sz="2800" b="1" i="0" u="none">
                <a:solidFill>
                  <a:srgbClr val="FF0000">
                    <a:alpha val="0"/>
                  </a:srgbClr>
                </a:solidFill>
                <a:effectLst/>
                <a:latin typeface="Times New Roman" panose="02020603050405020304" pitchFamily="28"/>
                <a:ea typeface="宋体" panose="02010600030101010101" pitchFamily="2" charset="-122"/>
                <a:cs typeface="Times New Roman" panose="02020603050405020304" pitchFamily="28"/>
              </a:rPr>
              <a:t>BC</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　</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p>
        </p:txBody>
      </p:sp>
      <p:graphicFrame>
        <p:nvGraphicFramePr>
          <p:cNvPr id="10230" name="yt_table_10230_skip" title="H_174.72"/>
          <p:cNvGraphicFramePr>
            <a:graphicFrameLocks noGrp="1"/>
          </p:cNvGraphicFramePr>
          <p:nvPr/>
        </p:nvGraphicFramePr>
        <p:xfrm>
          <a:off x="648000" y="3294292"/>
          <a:ext cx="8026400" cy="2218944"/>
        </p:xfrm>
        <a:graphic>
          <a:graphicData uri="http://schemas.openxmlformats.org/drawingml/2006/table">
            <a:tbl>
              <a:tblPr/>
              <a:tblGrid>
                <a:gridCol w="8026400">
                  <a:extLst>
                    <a:ext uri="{9D8B030D-6E8A-4147-A177-3AD203B41FA5}">
                      <a16:colId xmlns:a16="http://schemas.microsoft.com/office/drawing/2014/main" val="20000"/>
                    </a:ext>
                  </a:extLst>
                </a:gridCol>
              </a:tblGrid>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人靠近平面镜时，他的像变大</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0"/>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人与平面镜的距离增大时，他与像的距离变大</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1"/>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C.</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平面镜垂直纸面向里移动，他的像位置不变</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2"/>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D.</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平面镜的上端向人倾斜，他的像位置不变</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3"/>
                  </a:ext>
                </a:extLst>
              </a:tr>
            </a:tbl>
          </a:graphicData>
        </a:graphic>
      </p:graphicFrame>
      <p:pic>
        <p:nvPicPr>
          <p:cNvPr id="10229" name="yt_image_10229_skip" title="H_108.68"/>
          <p:cNvPicPr>
            <a:picLocks noChangeAspect="1" noChangeArrowheads="1"/>
          </p:cNvPicPr>
          <p:nvPr/>
        </p:nvPicPr>
        <p:blipFill>
          <a:blip r:embed="rId2" cstate="print"/>
          <a:srcRect/>
          <a:stretch>
            <a:fillRect/>
          </a:stretch>
        </p:blipFill>
        <p:spPr bwMode="auto">
          <a:xfrm>
            <a:off x="9190884" y="3294292"/>
            <a:ext cx="2351151" cy="1380236"/>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p:cNvSpPr txBox="1"/>
          <p:nvPr/>
        </p:nvSpPr>
        <p:spPr>
          <a:xfrm>
            <a:off x="1624932" y="2691400"/>
            <a:ext cx="673799" cy="588658"/>
          </a:xfrm>
          <a:prstGeom prst="rect">
            <a:avLst/>
          </a:prstGeom>
          <a:noFill/>
        </p:spPr>
        <p:txBody>
          <a:bodyPr vert="horz" wrap="none" rtlCol="0">
            <a:noAutofit/>
          </a:bodyPr>
          <a:lstStyle/>
          <a:p>
            <a:pPr>
              <a:lnSpc>
                <a:spcPct val="130000"/>
              </a:lnSpc>
            </a:pPr>
            <a:r>
              <a:rPr kumimoji="0" lang="en-US" altLang="zh-CN" sz="2800" b="1" i="0" strike="noStrike" kern="1200" cap="none" spc="0" normalizeH="0" baseline="0" noProof="0">
                <a:ln>
                  <a:noFill/>
                </a:ln>
                <a:solidFill>
                  <a:srgbClr val="FF0000"/>
                </a:solidFill>
                <a:effectLst/>
                <a:uLnTx/>
                <a:uFillTx/>
                <a:latin typeface="Times New Roman" panose="02020603050405020304" pitchFamily="28"/>
                <a:ea typeface="宋体" panose="02010600030101010101" pitchFamily="2" charset="-122"/>
                <a:cs typeface="Times New Roman" panose="02020603050405020304" pitchFamily="28"/>
              </a:rPr>
              <a:t>BC</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32" name="yt_shape_10232"/>
          <p:cNvSpPr txBox="1"/>
          <p:nvPr/>
        </p:nvSpPr>
        <p:spPr>
          <a:xfrm>
            <a:off x="648143" y="1778676"/>
            <a:ext cx="10896000" cy="3300647"/>
          </a:xfrm>
          <a:prstGeom prst="rect">
            <a:avLst/>
          </a:prstGeom>
        </p:spPr>
        <p:txBody>
          <a:bodyPr vert="horz" wrap="square" lIns="0" tIns="0" rIns="0" bIns="0" rtlCol="0">
            <a:spAutoFit/>
          </a:bodyPr>
          <a:lstStyle/>
          <a:p>
            <a:pPr algn="l" eaLnBrk="1" latinLnBrk="0" hangingPunct="0">
              <a:lnSpc>
                <a:spcPct val="130000"/>
              </a:lnSpc>
            </a:pPr>
            <a:r>
              <a:rPr lang="zh-CN" altLang="zh-CN" sz="2800" b="1" i="0" u="none">
                <a:solidFill>
                  <a:srgbClr val="FF0000"/>
                </a:solidFill>
                <a:effectLst/>
                <a:latin typeface="Times New Roman" panose="02020603050405020304" pitchFamily="28"/>
                <a:ea typeface="黑体" panose="02010609060101010101" pitchFamily="28" charset="-122"/>
                <a:cs typeface="宋体" panose="02010600030101010101" pitchFamily="2" charset="-122"/>
              </a:rPr>
              <a:t>【解析】</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由平面镜成像的特点可知，像与物体的大小总是相等，像和物体到平面镜的距离相等，所以当物体靠近平面镜时，像的大小不变；人与平面镜的距离增大时，他的像到平面镜的距离增大，他与像的距离变大，</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错误，</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正确；平面镜成像时，像与物体关于平面镜对称，平面镜垂直纸面向里移动，他的像位置不变，</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C</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正确；平面镜的上端向人倾斜，他的像位置会变高，</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D</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错误。故选</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BC</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3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32"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33" name="yt_shape_10233"/>
          <p:cNvSpPr txBox="1"/>
          <p:nvPr/>
        </p:nvSpPr>
        <p:spPr>
          <a:xfrm>
            <a:off x="549532" y="202025"/>
            <a:ext cx="10896000" cy="2755498"/>
          </a:xfrm>
          <a:prstGeom prst="rect">
            <a:avLst/>
          </a:prstGeom>
        </p:spPr>
        <p:txBody>
          <a:bodyPr vert="horz" wrap="square" lIns="0" tIns="0" rIns="0" bIns="0" rtlCol="0">
            <a:spAutoFit/>
          </a:bodyPr>
          <a:lstStyle/>
          <a:p>
            <a:pPr algn="l" eaLnBrk="1" latinLnBrk="0" hangingPunct="0">
              <a:lnSpc>
                <a:spcPct val="130000"/>
              </a:lnSpc>
            </a:pPr>
            <a:r>
              <a:rPr lang="zh-CN" altLang="zh-CN" sz="2800" b="0" i="0" u="none">
                <a:solidFill>
                  <a:srgbClr val="000000"/>
                </a:solidFill>
                <a:effectLst/>
                <a:latin typeface="白正" pitchFamily="28"/>
                <a:ea typeface="黑体" panose="02010609060101010101" pitchFamily="28" charset="-122"/>
                <a:cs typeface="宋体" panose="02010600030101010101" pitchFamily="2" charset="-122"/>
              </a:rPr>
              <a:t>三、作图题</a:t>
            </a:r>
          </a:p>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9.[2022</a:t>
            </a:r>
            <a:r>
              <a:rPr lang="zh-CN" altLang="en-US" sz="2800" b="0" i="0" u="none">
                <a:solidFill>
                  <a:srgbClr val="000000"/>
                </a:solidFill>
                <a:effectLst/>
                <a:latin typeface="白正" pitchFamily="28"/>
                <a:ea typeface="仿宋" panose="02010609060101010101" pitchFamily="28" charset="-122"/>
                <a:cs typeface="宋体" panose="02010600030101010101" pitchFamily="2" charset="-122"/>
              </a:rPr>
              <a:t>九县七区</a:t>
            </a:r>
            <a:r>
              <a:rPr lang="zh-CN" altLang="zh-CN" sz="2800" b="0" i="0" u="none">
                <a:solidFill>
                  <a:srgbClr val="000000"/>
                </a:solidFill>
                <a:effectLst/>
                <a:latin typeface="白正" pitchFamily="28"/>
                <a:ea typeface="仿宋" panose="02010609060101010101" pitchFamily="28" charset="-122"/>
                <a:cs typeface="宋体" panose="02010600030101010101" pitchFamily="2" charset="-122"/>
              </a:rPr>
              <a:t>中考</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如图是某戏曲演员在平面镜前化装的情景。请在图中画出演员头饰中弧线</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AB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段在平面镜中的像，并画出演员通过平面镜看见头饰上</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点的光路图。</a:t>
            </a:r>
          </a:p>
          <a:p>
            <a:pPr algn="l" eaLnBrk="1" latinLnBrk="0" hangingPunct="0">
              <a:lnSpc>
                <a:spcPct val="130000"/>
              </a:lnSpc>
            </a:pPr>
            <a:endParaRPr lang="zh-CN" altLang="zh-CN" sz="2800" b="0" i="0" u="none">
              <a:solidFill>
                <a:srgbClr val="000000"/>
              </a:solidFill>
              <a:effectLst/>
              <a:latin typeface="白正" pitchFamily="28"/>
              <a:ea typeface="宋体" panose="02010600030101010101" pitchFamily="2" charset="-122"/>
              <a:cs typeface="宋体" panose="02010600030101010101" pitchFamily="2" charset="-122"/>
            </a:endParaRPr>
          </a:p>
        </p:txBody>
      </p:sp>
      <p:grpSp>
        <p:nvGrpSpPr>
          <p:cNvPr id="3" name="yt_shape_10235" title="H_266.1411"/>
          <p:cNvGrpSpPr/>
          <p:nvPr/>
        </p:nvGrpSpPr>
        <p:grpSpPr>
          <a:xfrm>
            <a:off x="2422667" y="2402764"/>
            <a:ext cx="2900172" cy="3379992"/>
            <a:chOff x="0" y="0"/>
            <a:chExt cx="2900172" cy="3379992"/>
          </a:xfrm>
        </p:grpSpPr>
        <p:pic>
          <p:nvPicPr>
            <p:cNvPr id="4" name="yt_image_10235"/>
            <p:cNvPicPr>
              <a:picLocks noChangeAspect="1" noChangeArrowheads="1"/>
            </p:cNvPicPr>
            <p:nvPr/>
          </p:nvPicPr>
          <p:blipFill>
            <a:blip r:embed="rId2" cstate="print"/>
            <a:srcRect/>
            <a:stretch>
              <a:fillRect/>
            </a:stretch>
          </p:blipFill>
          <p:spPr bwMode="auto">
            <a:xfrm>
              <a:off x="0" y="0"/>
              <a:ext cx="2900172" cy="2983992"/>
            </a:xfrm>
            <a:prstGeom prst="rect">
              <a:avLst/>
            </a:prstGeom>
            <a:noFill/>
            <a:extLst>
              <a:ext uri="{909E8E84-426E-40DD-AFC4-6F175D3DCCD1}">
                <a14:hiddenFill xmlns:a14="http://schemas.microsoft.com/office/drawing/2010/main">
                  <a:solidFill>
                    <a:srgbClr val="FFFFFF"/>
                  </a:solidFill>
                </a14:hiddenFill>
              </a:ext>
            </a:extLst>
          </p:spPr>
        </p:pic>
        <p:sp>
          <p:nvSpPr>
            <p:cNvPr id="5" name="yt_shape_10237"/>
            <p:cNvSpPr txBox="1"/>
            <p:nvPr/>
          </p:nvSpPr>
          <p:spPr>
            <a:xfrm>
              <a:off x="827924" y="3019992"/>
              <a:ext cx="1280323" cy="360000"/>
            </a:xfrm>
            <a:prstGeom prst="rect">
              <a:avLst/>
            </a:prstGeom>
          </p:spPr>
          <p:txBody>
            <a:bodyPr vert="horz" wrap="square" lIns="0" tIns="0" rIns="0" bIns="0" rtlCol="0">
              <a:spAutoFit/>
            </a:bodyPr>
            <a:lstStyle/>
            <a:p>
              <a:pPr algn="ctr" eaLnBrk="1"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第</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9</a:t>
              </a: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题图</a:t>
              </a:r>
            </a:p>
          </p:txBody>
        </p:sp>
      </p:grpSp>
      <p:pic>
        <p:nvPicPr>
          <p:cNvPr id="6" name="yt_image_10239"/>
          <p:cNvPicPr>
            <a:picLocks noChangeAspect="1" noChangeArrowheads="1"/>
          </p:cNvPicPr>
          <p:nvPr/>
        </p:nvPicPr>
        <p:blipFill>
          <a:blip r:embed="rId3" cstate="print"/>
          <a:srcRect/>
          <a:stretch>
            <a:fillRect/>
          </a:stretch>
        </p:blipFill>
        <p:spPr bwMode="auto">
          <a:xfrm>
            <a:off x="6241543" y="2451417"/>
            <a:ext cx="3563734" cy="28498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41" name="yt_shape_10241"/>
          <p:cNvSpPr txBox="1"/>
          <p:nvPr/>
        </p:nvSpPr>
        <p:spPr>
          <a:xfrm>
            <a:off x="648143" y="720000"/>
            <a:ext cx="10896000" cy="2188356"/>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10.</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为测量容器中水的深度，一同学将刻度尺竖直插入水中，如图所示。从</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处向水中看去，看到刻度尺上</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点所成的像位于</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C</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点，同时看到水中</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D</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点的像也位于</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C</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点。请你在图中用虚线画出水面位置以及看到</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D</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点的光路图。</a:t>
            </a:r>
          </a:p>
        </p:txBody>
      </p:sp>
      <p:sp>
        <p:nvSpPr>
          <p:cNvPr id="10245" name="yt_shape_10245"/>
          <p:cNvSpPr txBox="1"/>
          <p:nvPr/>
        </p:nvSpPr>
        <p:spPr>
          <a:xfrm>
            <a:off x="648000" y="2959144"/>
            <a:ext cx="65" cy="322652"/>
          </a:xfrm>
          <a:prstGeom prst="rect">
            <a:avLst/>
          </a:prstGeom>
        </p:spPr>
        <p:txBody>
          <a:bodyPr vert="horz" wrap="none" lIns="0" tIns="0" rIns="0" bIns="0" rtlCol="0">
            <a:spAutoFit/>
          </a:bodyPr>
          <a:lstStyle/>
          <a:p>
            <a:pPr algn="l" eaLnBrk="1" latinLnBrk="0" hangingPunct="0">
              <a:lnSpc>
                <a:spcPct val="130000"/>
              </a:lnSpc>
            </a:pPr>
            <a:endParaRPr/>
          </a:p>
        </p:txBody>
      </p:sp>
      <p:grpSp>
        <p:nvGrpSpPr>
          <p:cNvPr id="10242" name="yt_shape_10242" title="H_238.0911"/>
          <p:cNvGrpSpPr/>
          <p:nvPr/>
        </p:nvGrpSpPr>
        <p:grpSpPr>
          <a:xfrm>
            <a:off x="1559380" y="2959144"/>
            <a:ext cx="2995168" cy="3023757"/>
            <a:chOff x="0" y="0"/>
            <a:chExt cx="2995168" cy="3023757"/>
          </a:xfrm>
        </p:grpSpPr>
        <p:pic>
          <p:nvPicPr>
            <p:cNvPr id="2" name="yt_image_10242"/>
            <p:cNvPicPr>
              <a:picLocks noChangeAspect="1" noChangeArrowheads="1"/>
            </p:cNvPicPr>
            <p:nvPr/>
          </p:nvPicPr>
          <p:blipFill>
            <a:blip r:embed="rId2" cstate="print"/>
            <a:srcRect/>
            <a:stretch>
              <a:fillRect/>
            </a:stretch>
          </p:blipFill>
          <p:spPr bwMode="auto">
            <a:xfrm>
              <a:off x="0" y="0"/>
              <a:ext cx="2995168" cy="2627757"/>
            </a:xfrm>
            <a:prstGeom prst="rect">
              <a:avLst/>
            </a:prstGeom>
            <a:noFill/>
            <a:extLst>
              <a:ext uri="{909E8E84-426E-40DD-AFC4-6F175D3DCCD1}">
                <a14:hiddenFill xmlns:a14="http://schemas.microsoft.com/office/drawing/2010/main">
                  <a:solidFill>
                    <a:srgbClr val="FFFFFF"/>
                  </a:solidFill>
                </a14:hiddenFill>
              </a:ext>
            </a:extLst>
          </p:spPr>
        </p:pic>
        <p:sp>
          <p:nvSpPr>
            <p:cNvPr id="10244" name="yt_shape_10244"/>
            <p:cNvSpPr txBox="1"/>
            <p:nvPr/>
          </p:nvSpPr>
          <p:spPr>
            <a:xfrm>
              <a:off x="786542" y="2663757"/>
              <a:ext cx="1458083" cy="360000"/>
            </a:xfrm>
            <a:prstGeom prst="rect">
              <a:avLst/>
            </a:prstGeom>
          </p:spPr>
          <p:txBody>
            <a:bodyPr vert="horz" wrap="square" lIns="0" tIns="0" rIns="0" bIns="0" rtlCol="0">
              <a:spAutoFit/>
            </a:bodyPr>
            <a:lstStyle/>
            <a:p>
              <a:pPr algn="ctr" eaLnBrk="1"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第</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10</a:t>
              </a: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题图</a:t>
              </a:r>
            </a:p>
          </p:txBody>
        </p:sp>
      </p:grpSp>
      <p:pic>
        <p:nvPicPr>
          <p:cNvPr id="7" name="yt_image_10246"/>
          <p:cNvPicPr>
            <a:picLocks noChangeAspect="1" noChangeArrowheads="1"/>
          </p:cNvPicPr>
          <p:nvPr/>
        </p:nvPicPr>
        <p:blipFill>
          <a:blip r:embed="rId3" cstate="print"/>
          <a:srcRect/>
          <a:stretch>
            <a:fillRect/>
          </a:stretch>
        </p:blipFill>
        <p:spPr bwMode="auto">
          <a:xfrm>
            <a:off x="5842073" y="3040819"/>
            <a:ext cx="3268980" cy="294208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48" name="yt_shape_10248"/>
          <p:cNvSpPr txBox="1"/>
          <p:nvPr/>
        </p:nvSpPr>
        <p:spPr>
          <a:xfrm>
            <a:off x="648000" y="720000"/>
            <a:ext cx="2513509" cy="507896"/>
          </a:xfrm>
          <a:prstGeom prst="rect">
            <a:avLst/>
          </a:prstGeom>
        </p:spPr>
        <p:txBody>
          <a:bodyPr vert="horz" wrap="none" lIns="0" tIns="0" rIns="0" bIns="0" rtlCol="0">
            <a:spAutoFit/>
          </a:bodyPr>
          <a:lstStyle/>
          <a:p>
            <a:pPr algn="l" eaLnBrk="1" latinLnBrk="0" hangingPunct="0">
              <a:lnSpc>
                <a:spcPct val="130000"/>
              </a:lnSpc>
            </a:pPr>
            <a:r>
              <a:rPr lang="zh-CN" altLang="zh-CN" sz="2800" b="0" i="0" u="none">
                <a:solidFill>
                  <a:srgbClr val="000000"/>
                </a:solidFill>
                <a:effectLst/>
                <a:latin typeface="白正" pitchFamily="28"/>
                <a:ea typeface="黑体" panose="02010609060101010101" pitchFamily="28" charset="-122"/>
                <a:cs typeface="宋体" panose="02010600030101010101" pitchFamily="2" charset="-122"/>
              </a:rPr>
              <a:t>四、实验探究题</a:t>
            </a:r>
          </a:p>
        </p:txBody>
      </p:sp>
      <p:sp>
        <p:nvSpPr>
          <p:cNvPr id="10249" name="yt_shape_10249"/>
          <p:cNvSpPr txBox="1"/>
          <p:nvPr/>
        </p:nvSpPr>
        <p:spPr>
          <a:xfrm>
            <a:off x="648000" y="1278684"/>
            <a:ext cx="5462521" cy="507896"/>
          </a:xfrm>
          <a:prstGeom prst="rect">
            <a:avLst/>
          </a:prstGeom>
        </p:spPr>
        <p:txBody>
          <a:bodyPr vert="horz" wrap="non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11.</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在探究光的反射定律的实验中：</a:t>
            </a:r>
          </a:p>
        </p:txBody>
      </p:sp>
      <p:sp>
        <p:nvSpPr>
          <p:cNvPr id="10250" name="yt_shape_10250"/>
          <p:cNvSpPr txBox="1"/>
          <p:nvPr/>
        </p:nvSpPr>
        <p:spPr>
          <a:xfrm>
            <a:off x="648143" y="1837368"/>
            <a:ext cx="10896000" cy="2188356"/>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 </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如图甲所示，让纸板</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E</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和</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F</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在同一个竖直平面内垂直于平面镜放置，使一束光贴着纸板</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E</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入射到</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O</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点，就能从不同方向在纸板</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F</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上看到反射光。这是因为光在平面镜上的</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O</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点发生了</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镜面</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反射，光在纸板上发生了</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漫</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反射</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均选填</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镜面</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或</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漫</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p>
        </p:txBody>
      </p:sp>
      <p:graphicFrame>
        <p:nvGraphicFramePr>
          <p:cNvPr id="10251" name="yt_table_10251" title="H_152.64"/>
          <p:cNvGraphicFramePr>
            <a:graphicFrameLocks noGrp="1"/>
          </p:cNvGraphicFramePr>
          <p:nvPr/>
        </p:nvGraphicFramePr>
        <p:xfrm>
          <a:off x="648001" y="4228876"/>
          <a:ext cx="7070612" cy="1938528"/>
        </p:xfrm>
        <a:graphic>
          <a:graphicData uri="http://schemas.openxmlformats.org/drawingml/2006/table">
            <a:tbl>
              <a:tblPr>
                <a:tableStyleId>{5940675A-B579-460E-94D1-54222C63F5DA}</a:tableStyleId>
              </a:tblPr>
              <a:tblGrid>
                <a:gridCol w="2827982">
                  <a:extLst>
                    <a:ext uri="{9D8B030D-6E8A-4147-A177-3AD203B41FA5}">
                      <a16:colId xmlns:a16="http://schemas.microsoft.com/office/drawing/2014/main" val="20000"/>
                    </a:ext>
                  </a:extLst>
                </a:gridCol>
                <a:gridCol w="1414210">
                  <a:extLst>
                    <a:ext uri="{9D8B030D-6E8A-4147-A177-3AD203B41FA5}">
                      <a16:colId xmlns:a16="http://schemas.microsoft.com/office/drawing/2014/main" val="20001"/>
                    </a:ext>
                  </a:extLst>
                </a:gridCol>
                <a:gridCol w="1414210">
                  <a:extLst>
                    <a:ext uri="{9D8B030D-6E8A-4147-A177-3AD203B41FA5}">
                      <a16:colId xmlns:a16="http://schemas.microsoft.com/office/drawing/2014/main" val="20002"/>
                    </a:ext>
                  </a:extLst>
                </a:gridCol>
                <a:gridCol w="1414210">
                  <a:extLst>
                    <a:ext uri="{9D8B030D-6E8A-4147-A177-3AD203B41FA5}">
                      <a16:colId xmlns:a16="http://schemas.microsoft.com/office/drawing/2014/main" val="20003"/>
                    </a:ext>
                  </a:extLst>
                </a:gridCol>
              </a:tblGrid>
              <a:tr h="467999">
                <a:tc>
                  <a:txBody>
                    <a:bodyPr/>
                    <a:lstStyle/>
                    <a:p>
                      <a:pPr algn="ctr" eaLnBrk="1" fontAlgn="ctr" latinLnBrk="0" hangingPunct="0">
                        <a:lnSpc>
                          <a:spcPct val="130000"/>
                        </a:lnSpc>
                      </a:pP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实验次数</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en-US" altLang="zh-CN" sz="2800" b="0" i="0" u="none" dirty="0">
                          <a:solidFill>
                            <a:srgbClr val="000000"/>
                          </a:solidFill>
                          <a:effectLst/>
                          <a:latin typeface="Times New Roman" panose="02020603050405020304" pitchFamily="28"/>
                          <a:ea typeface="Times New Roman" panose="02020603050405020304" pitchFamily="28"/>
                          <a:cs typeface="宋体" panose="02010600030101010101" pitchFamily="2" charset="-122"/>
                        </a:rPr>
                        <a:t>1</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2</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3</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0"/>
                  </a:ext>
                </a:extLst>
              </a:tr>
              <a:tr h="467999">
                <a:tc>
                  <a:txBody>
                    <a:bodyPr/>
                    <a:lstStyle/>
                    <a:p>
                      <a:pPr algn="ctr" eaLnBrk="1" fontAlgn="ctr" latinLnBrk="0" hangingPunct="0">
                        <a:lnSpc>
                          <a:spcPct val="130000"/>
                        </a:lnSpc>
                      </a:pP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入射角</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i</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30°</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45°</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60°</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1"/>
                  </a:ext>
                </a:extLst>
              </a:tr>
              <a:tr h="467999">
                <a:tc>
                  <a:txBody>
                    <a:bodyPr/>
                    <a:lstStyle/>
                    <a:p>
                      <a:pPr algn="ctr" eaLnBrk="1" fontAlgn="ctr" latinLnBrk="0" hangingPunct="0">
                        <a:lnSpc>
                          <a:spcPct val="130000"/>
                        </a:lnSpc>
                      </a:pP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反射角</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r</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30°</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45°</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en-US" altLang="zh-CN" sz="2800" b="0" i="0" u="none" dirty="0">
                          <a:solidFill>
                            <a:srgbClr val="000000"/>
                          </a:solidFill>
                          <a:effectLst/>
                          <a:latin typeface="Times New Roman" panose="02020603050405020304" pitchFamily="28"/>
                          <a:ea typeface="Times New Roman" panose="02020603050405020304" pitchFamily="28"/>
                          <a:cs typeface="宋体" panose="02010600030101010101" pitchFamily="2" charset="-122"/>
                        </a:rPr>
                        <a:t>60°</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2"/>
                  </a:ext>
                </a:extLst>
              </a:tr>
            </a:tbl>
          </a:graphicData>
        </a:graphic>
      </p:graphicFrame>
      <p:sp>
        <p:nvSpPr>
          <p:cNvPr id="2" name="文本框 1"/>
          <p:cNvSpPr txBox="1"/>
          <p:nvPr/>
        </p:nvSpPr>
        <p:spPr>
          <a:xfrm>
            <a:off x="7927307" y="2900034"/>
            <a:ext cx="894461"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镜面</a:t>
            </a:r>
            <a:endParaRPr lang="zh-CN" altLang="en-US">
              <a:solidFill>
                <a:srgbClr val="FF0000"/>
              </a:solidFill>
            </a:endParaRPr>
          </a:p>
        </p:txBody>
      </p:sp>
      <p:sp>
        <p:nvSpPr>
          <p:cNvPr id="3" name="文本框 2"/>
          <p:cNvSpPr txBox="1"/>
          <p:nvPr/>
        </p:nvSpPr>
        <p:spPr>
          <a:xfrm>
            <a:off x="2691732" y="3454771"/>
            <a:ext cx="537274" cy="596596"/>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漫</a:t>
            </a:r>
            <a:endParaRPr lang="zh-CN" altLang="en-US">
              <a:solidFill>
                <a:srgbClr val="FF0000"/>
              </a:solidFill>
            </a:endParaRPr>
          </a:p>
        </p:txBody>
      </p:sp>
      <p:grpSp>
        <p:nvGrpSpPr>
          <p:cNvPr id="8" name="yt_shape_10253" title="H_145.6911"/>
          <p:cNvGrpSpPr/>
          <p:nvPr/>
        </p:nvGrpSpPr>
        <p:grpSpPr>
          <a:xfrm>
            <a:off x="9064430" y="4317127"/>
            <a:ext cx="1880362" cy="1850277"/>
            <a:chOff x="0" y="0"/>
            <a:chExt cx="1880362" cy="1850277"/>
          </a:xfrm>
        </p:grpSpPr>
        <p:pic>
          <p:nvPicPr>
            <p:cNvPr id="9" name="yt_image_10253"/>
            <p:cNvPicPr>
              <a:picLocks noChangeAspect="1" noChangeArrowheads="1"/>
            </p:cNvPicPr>
            <p:nvPr/>
          </p:nvPicPr>
          <p:blipFill>
            <a:blip r:embed="rId2" cstate="print"/>
            <a:srcRect/>
            <a:stretch>
              <a:fillRect/>
            </a:stretch>
          </p:blipFill>
          <p:spPr bwMode="auto">
            <a:xfrm>
              <a:off x="0" y="0"/>
              <a:ext cx="1880362" cy="1454277"/>
            </a:xfrm>
            <a:prstGeom prst="rect">
              <a:avLst/>
            </a:prstGeom>
            <a:noFill/>
            <a:extLst>
              <a:ext uri="{909E8E84-426E-40DD-AFC4-6F175D3DCCD1}">
                <a14:hiddenFill xmlns:a14="http://schemas.microsoft.com/office/drawing/2010/main">
                  <a:solidFill>
                    <a:srgbClr val="FFFFFF"/>
                  </a:solidFill>
                </a14:hiddenFill>
              </a:ext>
            </a:extLst>
          </p:spPr>
        </p:pic>
        <p:sp>
          <p:nvSpPr>
            <p:cNvPr id="10" name="yt_shape_10255"/>
            <p:cNvSpPr txBox="1"/>
            <p:nvPr/>
          </p:nvSpPr>
          <p:spPr>
            <a:xfrm>
              <a:off x="762420" y="1490277"/>
              <a:ext cx="391520" cy="360000"/>
            </a:xfrm>
            <a:prstGeom prst="rect">
              <a:avLst/>
            </a:prstGeom>
          </p:spPr>
          <p:txBody>
            <a:bodyPr vert="horz" wrap="square" lIns="0" tIns="0" rIns="0" bIns="0" rtlCol="0">
              <a:spAutoFit/>
            </a:bodyPr>
            <a:lstStyle/>
            <a:p>
              <a:pPr algn="ctr" eaLnBrk="1"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甲</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56" name="yt_shape_10256"/>
          <p:cNvSpPr txBox="1"/>
          <p:nvPr/>
        </p:nvSpPr>
        <p:spPr>
          <a:xfrm>
            <a:off x="370094" y="780913"/>
            <a:ext cx="65" cy="322652"/>
          </a:xfrm>
          <a:prstGeom prst="rect">
            <a:avLst/>
          </a:prstGeom>
        </p:spPr>
        <p:txBody>
          <a:bodyPr vert="horz" wrap="none" lIns="0" tIns="0" rIns="0" bIns="0" rtlCol="0">
            <a:spAutoFit/>
          </a:bodyPr>
          <a:lstStyle/>
          <a:p>
            <a:pPr algn="l" eaLnBrk="1" latinLnBrk="0" hangingPunct="0">
              <a:lnSpc>
                <a:spcPct val="130000"/>
              </a:lnSpc>
            </a:pPr>
            <a:endParaRPr/>
          </a:p>
        </p:txBody>
      </p:sp>
      <p:sp>
        <p:nvSpPr>
          <p:cNvPr id="10257" name="yt_shape_10257"/>
          <p:cNvSpPr txBox="1"/>
          <p:nvPr/>
        </p:nvSpPr>
        <p:spPr>
          <a:xfrm>
            <a:off x="370237" y="1154353"/>
            <a:ext cx="10896000" cy="1068049"/>
          </a:xfrm>
          <a:prstGeom prst="rect">
            <a:avLst/>
          </a:prstGeom>
        </p:spPr>
        <p:txBody>
          <a:bodyPr vert="horz" wrap="square" lIns="0" tIns="0" rIns="0" bIns="0" rtlCol="0">
            <a:spAutoFit/>
          </a:bodyPr>
          <a:lstStyle/>
          <a:p>
            <a:pPr algn="l" eaLnBrk="1" latinLnBrk="0" hangingPunct="0">
              <a:lnSpc>
                <a:spcPct val="130000"/>
              </a:lnSpc>
            </a:pP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2</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多次改变入射光的方向，用量角器测量入射角和反射角，记录在上表中，分析数据得出：在反射现象中，</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反射角等于入射角</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p>
        </p:txBody>
      </p:sp>
      <p:sp>
        <p:nvSpPr>
          <p:cNvPr id="3" name="文本框 2"/>
          <p:cNvSpPr txBox="1"/>
          <p:nvPr/>
        </p:nvSpPr>
        <p:spPr>
          <a:xfrm>
            <a:off x="7036626" y="1662284"/>
            <a:ext cx="3037586" cy="596596"/>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反射角等于入射角</a:t>
            </a:r>
            <a:endParaRPr lang="zh-CN" altLang="en-US">
              <a:solidFill>
                <a:srgbClr val="FF0000"/>
              </a:solidFill>
            </a:endParaRPr>
          </a:p>
        </p:txBody>
      </p:sp>
      <p:sp>
        <p:nvSpPr>
          <p:cNvPr id="8" name="yt_shape_10258"/>
          <p:cNvSpPr txBox="1"/>
          <p:nvPr/>
        </p:nvSpPr>
        <p:spPr>
          <a:xfrm>
            <a:off x="370237" y="2258880"/>
            <a:ext cx="10896000" cy="1068049"/>
          </a:xfrm>
          <a:prstGeom prst="rect">
            <a:avLst/>
          </a:prstGeom>
        </p:spPr>
        <p:txBody>
          <a:bodyPr vert="horz" wrap="square" lIns="0" tIns="0" rIns="0" bIns="0" rtlCol="0">
            <a:spAutoFit/>
          </a:bodyPr>
          <a:lstStyle/>
          <a:p>
            <a:pPr algn="l" eaLnBrk="1" latinLnBrk="0" hangingPunct="0">
              <a:lnSpc>
                <a:spcPct val="130000"/>
              </a:lnSpc>
            </a:pP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3</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将纸板</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F</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按照图乙所示的方式偏折，在纸板</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F</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上看不到反射光，说明在反射现象中，反射光线、入射光线和法线都在</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同一平面</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p>
        </p:txBody>
      </p:sp>
      <p:sp>
        <p:nvSpPr>
          <p:cNvPr id="9" name="yt_shape_10262"/>
          <p:cNvSpPr txBox="1"/>
          <p:nvPr/>
        </p:nvSpPr>
        <p:spPr>
          <a:xfrm>
            <a:off x="370094" y="5705886"/>
            <a:ext cx="65" cy="322652"/>
          </a:xfrm>
          <a:prstGeom prst="rect">
            <a:avLst/>
          </a:prstGeom>
        </p:spPr>
        <p:txBody>
          <a:bodyPr vert="horz" wrap="none" lIns="0" tIns="0" rIns="0" bIns="0" rtlCol="0">
            <a:spAutoFit/>
          </a:bodyPr>
          <a:lstStyle/>
          <a:p>
            <a:pPr algn="l" eaLnBrk="1" latinLnBrk="0" hangingPunct="0">
              <a:lnSpc>
                <a:spcPct val="130000"/>
              </a:lnSpc>
            </a:pPr>
            <a:endParaRPr/>
          </a:p>
        </p:txBody>
      </p:sp>
      <p:grpSp>
        <p:nvGrpSpPr>
          <p:cNvPr id="10" name="yt_shape_10259" title="H_167.3611"/>
          <p:cNvGrpSpPr/>
          <p:nvPr/>
        </p:nvGrpSpPr>
        <p:grpSpPr>
          <a:xfrm>
            <a:off x="4880008" y="3530081"/>
            <a:ext cx="1876171" cy="2125486"/>
            <a:chOff x="0" y="0"/>
            <a:chExt cx="1876171" cy="2125486"/>
          </a:xfrm>
        </p:grpSpPr>
        <p:pic>
          <p:nvPicPr>
            <p:cNvPr id="11" name="yt_image_10259"/>
            <p:cNvPicPr>
              <a:picLocks noChangeAspect="1" noChangeArrowheads="1"/>
            </p:cNvPicPr>
            <p:nvPr/>
          </p:nvPicPr>
          <p:blipFill>
            <a:blip r:embed="rId2" cstate="print"/>
            <a:srcRect/>
            <a:stretch>
              <a:fillRect/>
            </a:stretch>
          </p:blipFill>
          <p:spPr bwMode="auto">
            <a:xfrm>
              <a:off x="0" y="0"/>
              <a:ext cx="1876171" cy="1729486"/>
            </a:xfrm>
            <a:prstGeom prst="rect">
              <a:avLst/>
            </a:prstGeom>
            <a:noFill/>
            <a:extLst>
              <a:ext uri="{909E8E84-426E-40DD-AFC4-6F175D3DCCD1}">
                <a14:hiddenFill xmlns:a14="http://schemas.microsoft.com/office/drawing/2010/main">
                  <a:solidFill>
                    <a:srgbClr val="FFFFFF"/>
                  </a:solidFill>
                </a14:hiddenFill>
              </a:ext>
            </a:extLst>
          </p:spPr>
        </p:pic>
        <p:sp>
          <p:nvSpPr>
            <p:cNvPr id="12" name="yt_shape_10261"/>
            <p:cNvSpPr txBox="1"/>
            <p:nvPr/>
          </p:nvSpPr>
          <p:spPr>
            <a:xfrm>
              <a:off x="760325" y="1765486"/>
              <a:ext cx="391520" cy="360000"/>
            </a:xfrm>
            <a:prstGeom prst="rect">
              <a:avLst/>
            </a:prstGeom>
          </p:spPr>
          <p:txBody>
            <a:bodyPr vert="horz" wrap="square" lIns="0" tIns="0" rIns="0" bIns="0" rtlCol="0">
              <a:spAutoFit/>
            </a:bodyPr>
            <a:lstStyle/>
            <a:p>
              <a:pPr algn="ctr" eaLnBrk="1"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乙</a:t>
              </a:r>
            </a:p>
          </p:txBody>
        </p:sp>
      </p:grpSp>
      <p:sp>
        <p:nvSpPr>
          <p:cNvPr id="13" name="文本框 12"/>
          <p:cNvSpPr txBox="1"/>
          <p:nvPr/>
        </p:nvSpPr>
        <p:spPr>
          <a:xfrm>
            <a:off x="8814626" y="2766810"/>
            <a:ext cx="1608837" cy="596596"/>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同一平面</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13"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63" name="yt_shape_10263"/>
          <p:cNvSpPr txBox="1"/>
          <p:nvPr/>
        </p:nvSpPr>
        <p:spPr>
          <a:xfrm>
            <a:off x="558495" y="2214398"/>
            <a:ext cx="10896000" cy="1068049"/>
          </a:xfrm>
          <a:prstGeom prst="rect">
            <a:avLst/>
          </a:prstGeom>
        </p:spPr>
        <p:txBody>
          <a:bodyPr vert="horz" wrap="square" lIns="0" tIns="0" rIns="0" bIns="0" rtlCol="0">
            <a:spAutoFit/>
          </a:bodyPr>
          <a:lstStyle/>
          <a:p>
            <a:pPr algn="l" eaLnBrk="1" latinLnBrk="0" hangingPunct="0">
              <a:lnSpc>
                <a:spcPct val="130000"/>
              </a:lnSpc>
            </a:pP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4</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在图甲中，如果让光逆着</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OF</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的方向射向平面镜，会看到反射光沿着</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OE</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方向射出，说明在反射现象中，光路是</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可逆</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的。</a:t>
            </a:r>
          </a:p>
        </p:txBody>
      </p:sp>
      <p:sp>
        <p:nvSpPr>
          <p:cNvPr id="4" name="文本框 3"/>
          <p:cNvSpPr txBox="1"/>
          <p:nvPr/>
        </p:nvSpPr>
        <p:spPr>
          <a:xfrm>
            <a:off x="8055146" y="2722328"/>
            <a:ext cx="894461" cy="596596"/>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可逆</a:t>
            </a:r>
            <a:endParaRPr lang="zh-CN" altLang="en-US">
              <a:solidFill>
                <a:srgbClr val="FF0000"/>
              </a:solidFill>
            </a:endParaRPr>
          </a:p>
        </p:txBody>
      </p:sp>
      <p:grpSp>
        <p:nvGrpSpPr>
          <p:cNvPr id="10" name="yt_shape_10253" title="H_145.6911"/>
          <p:cNvGrpSpPr/>
          <p:nvPr/>
        </p:nvGrpSpPr>
        <p:grpSpPr>
          <a:xfrm>
            <a:off x="4931700" y="3342061"/>
            <a:ext cx="1880362" cy="1850277"/>
            <a:chOff x="0" y="0"/>
            <a:chExt cx="1880362" cy="1850277"/>
          </a:xfrm>
        </p:grpSpPr>
        <p:pic>
          <p:nvPicPr>
            <p:cNvPr id="11" name="yt_image_10253"/>
            <p:cNvPicPr>
              <a:picLocks noChangeAspect="1" noChangeArrowheads="1"/>
            </p:cNvPicPr>
            <p:nvPr/>
          </p:nvPicPr>
          <p:blipFill>
            <a:blip r:embed="rId2" cstate="print"/>
            <a:srcRect/>
            <a:stretch>
              <a:fillRect/>
            </a:stretch>
          </p:blipFill>
          <p:spPr bwMode="auto">
            <a:xfrm>
              <a:off x="0" y="0"/>
              <a:ext cx="1880362" cy="1454277"/>
            </a:xfrm>
            <a:prstGeom prst="rect">
              <a:avLst/>
            </a:prstGeom>
            <a:noFill/>
            <a:extLst>
              <a:ext uri="{909E8E84-426E-40DD-AFC4-6F175D3DCCD1}">
                <a14:hiddenFill xmlns:a14="http://schemas.microsoft.com/office/drawing/2010/main">
                  <a:solidFill>
                    <a:srgbClr val="FFFFFF"/>
                  </a:solidFill>
                </a14:hiddenFill>
              </a:ext>
            </a:extLst>
          </p:spPr>
        </p:pic>
        <p:sp>
          <p:nvSpPr>
            <p:cNvPr id="12" name="yt_shape_10255"/>
            <p:cNvSpPr txBox="1"/>
            <p:nvPr/>
          </p:nvSpPr>
          <p:spPr>
            <a:xfrm>
              <a:off x="762420" y="1490277"/>
              <a:ext cx="391520" cy="360000"/>
            </a:xfrm>
            <a:prstGeom prst="rect">
              <a:avLst/>
            </a:prstGeom>
          </p:spPr>
          <p:txBody>
            <a:bodyPr vert="horz" wrap="square" lIns="0" tIns="0" rIns="0" bIns="0" rtlCol="0">
              <a:spAutoFit/>
            </a:bodyPr>
            <a:lstStyle/>
            <a:p>
              <a:pPr algn="ctr" eaLnBrk="1"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甲</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64" name="yt_shape_10264"/>
          <p:cNvSpPr txBox="1"/>
          <p:nvPr/>
        </p:nvSpPr>
        <p:spPr>
          <a:xfrm>
            <a:off x="648000" y="1583820"/>
            <a:ext cx="8348439" cy="507896"/>
          </a:xfrm>
          <a:prstGeom prst="rect">
            <a:avLst/>
          </a:prstGeom>
        </p:spPr>
        <p:txBody>
          <a:bodyPr vert="horz" wrap="non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12.</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如图所示，在</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探究平面镜成像的特点</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实验中：</a:t>
            </a:r>
          </a:p>
        </p:txBody>
      </p:sp>
      <p:pic>
        <p:nvPicPr>
          <p:cNvPr id="10265" name="yt_image_10265"/>
          <p:cNvPicPr>
            <a:picLocks noChangeAspect="1" noChangeArrowheads="1"/>
          </p:cNvPicPr>
          <p:nvPr/>
        </p:nvPicPr>
        <p:blipFill>
          <a:blip r:embed="rId2" cstate="print"/>
          <a:srcRect/>
          <a:stretch>
            <a:fillRect/>
          </a:stretch>
        </p:blipFill>
        <p:spPr bwMode="auto">
          <a:xfrm>
            <a:off x="4819141" y="2294868"/>
            <a:ext cx="2553716" cy="1300607"/>
          </a:xfrm>
          <a:prstGeom prst="rect">
            <a:avLst/>
          </a:prstGeom>
          <a:noFill/>
          <a:extLst>
            <a:ext uri="{909E8E84-426E-40DD-AFC4-6F175D3DCCD1}">
              <a14:hiddenFill xmlns:a14="http://schemas.microsoft.com/office/drawing/2010/main">
                <a:solidFill>
                  <a:srgbClr val="FFFFFF"/>
                </a:solidFill>
              </a14:hiddenFill>
            </a:ext>
          </a:extLst>
        </p:spPr>
      </p:pic>
      <p:sp>
        <p:nvSpPr>
          <p:cNvPr id="10267" name="yt_shape_10267"/>
          <p:cNvSpPr txBox="1"/>
          <p:nvPr/>
        </p:nvSpPr>
        <p:spPr>
          <a:xfrm>
            <a:off x="648143" y="3645976"/>
            <a:ext cx="10896000" cy="1628203"/>
          </a:xfrm>
          <a:prstGeom prst="rect">
            <a:avLst/>
          </a:prstGeom>
        </p:spPr>
        <p:txBody>
          <a:bodyPr vert="horz" wrap="square" lIns="0" tIns="0" rIns="0" bIns="0" rtlCol="0">
            <a:spAutoFit/>
          </a:bodyPr>
          <a:lstStyle/>
          <a:p>
            <a:pPr algn="l" eaLnBrk="1" latinLnBrk="0" hangingPunct="0">
              <a:lnSpc>
                <a:spcPct val="130000"/>
              </a:lnSpc>
            </a:pP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玻璃板应</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竖直</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放置在水平桌面的白纸上，玻璃板后的蜡烛</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应与玻璃板前蜡烛</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的像完全重合，这是为了确定像的</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位置</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，并比较像与物的大小。</a:t>
            </a:r>
          </a:p>
        </p:txBody>
      </p:sp>
      <p:sp>
        <p:nvSpPr>
          <p:cNvPr id="2" name="文本框 1"/>
          <p:cNvSpPr txBox="1"/>
          <p:nvPr/>
        </p:nvSpPr>
        <p:spPr>
          <a:xfrm>
            <a:off x="3225132" y="3599170"/>
            <a:ext cx="894461"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竖直</a:t>
            </a:r>
            <a:endParaRPr lang="zh-CN" altLang="en-US">
              <a:solidFill>
                <a:srgbClr val="FF0000"/>
              </a:solidFill>
            </a:endParaRPr>
          </a:p>
        </p:txBody>
      </p:sp>
      <p:sp>
        <p:nvSpPr>
          <p:cNvPr id="3" name="文本框 2"/>
          <p:cNvSpPr txBox="1"/>
          <p:nvPr/>
        </p:nvSpPr>
        <p:spPr>
          <a:xfrm>
            <a:off x="9310019" y="4153906"/>
            <a:ext cx="894461"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位置</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68" name="yt_shape_10268"/>
          <p:cNvSpPr txBox="1"/>
          <p:nvPr/>
        </p:nvSpPr>
        <p:spPr>
          <a:xfrm>
            <a:off x="648143" y="721456"/>
            <a:ext cx="10896000" cy="4428969"/>
          </a:xfrm>
          <a:prstGeom prst="rect">
            <a:avLst/>
          </a:prstGeom>
        </p:spPr>
        <p:txBody>
          <a:bodyPr vert="horz" wrap="square" lIns="0" tIns="0" rIns="0" bIns="0" rtlCol="0">
            <a:spAutoFit/>
          </a:bodyPr>
          <a:lstStyle/>
          <a:p>
            <a:pPr algn="l" eaLnBrk="1" latinLnBrk="0" hangingPunct="0">
              <a:lnSpc>
                <a:spcPct val="130000"/>
              </a:lnSpc>
            </a:pP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2</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将蜡烛</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点燃，透过玻璃板若能看到蜡烛</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的两个像，应使蜡烛</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与离玻璃板</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近</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选填</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近</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或</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远</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的像重合，出现两个像给观察和测距离都带来不便，可采用换更</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薄</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选填</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厚</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或</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薄</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玻璃板的方法解决这一问题。</a:t>
            </a:r>
          </a:p>
          <a:p>
            <a:pPr algn="l" eaLnBrk="1" latinLnBrk="0" hangingPunct="0">
              <a:lnSpc>
                <a:spcPct val="130000"/>
              </a:lnSpc>
            </a:pP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3</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换了玻璃板后，为得到像与物体到镜面的距离关系，需将镜前蜡烛放在</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不同</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选填</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同一</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或</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不同</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位置进行多次实验。若在镜后与蜡烛</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之间加一块挡板，镜前</a:t>
            </a:r>
            <a:r>
              <a:rPr lang="zh-CN" altLang="zh-CN" sz="100" b="1" i="0" spc="-100">
                <a:solidFill>
                  <a:srgbClr val="000000"/>
                </a:solidFill>
                <a:effectLst/>
                <a:latin typeface="白正" pitchFamily="28"/>
                <a:ea typeface="宋体" panose="02010600030101010101" pitchFamily="2" charset="-122"/>
                <a:cs typeface="宋体" panose="02010600030101010101" pitchFamily="2" charset="-122"/>
              </a:rPr>
              <a:t> </a:t>
            </a:r>
            <a:r>
              <a:rPr lang="zh-CN" altLang="zh-CN" sz="2800" b="1" i="0" u="sng">
                <a:solidFill>
                  <a:srgbClr val="FF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能</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选填</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能</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或</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不能</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看到点燃的蜡烛</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的像。</a:t>
            </a:r>
          </a:p>
        </p:txBody>
      </p:sp>
      <p:sp>
        <p:nvSpPr>
          <p:cNvPr id="2" name="文本框 1"/>
          <p:cNvSpPr txBox="1"/>
          <p:nvPr/>
        </p:nvSpPr>
        <p:spPr>
          <a:xfrm>
            <a:off x="2691732" y="1229386"/>
            <a:ext cx="537274"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近</a:t>
            </a:r>
            <a:endParaRPr lang="zh-CN" altLang="en-US">
              <a:solidFill>
                <a:srgbClr val="FF0000"/>
              </a:solidFill>
            </a:endParaRPr>
          </a:p>
        </p:txBody>
      </p:sp>
      <p:sp>
        <p:nvSpPr>
          <p:cNvPr id="3" name="文本框 2"/>
          <p:cNvSpPr txBox="1"/>
          <p:nvPr/>
        </p:nvSpPr>
        <p:spPr>
          <a:xfrm>
            <a:off x="6958932" y="1784122"/>
            <a:ext cx="537274"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薄</a:t>
            </a:r>
            <a:endParaRPr lang="zh-CN" altLang="en-US">
              <a:solidFill>
                <a:srgbClr val="FF0000"/>
              </a:solidFill>
            </a:endParaRPr>
          </a:p>
        </p:txBody>
      </p:sp>
      <p:sp>
        <p:nvSpPr>
          <p:cNvPr id="4" name="文本框 3"/>
          <p:cNvSpPr txBox="1"/>
          <p:nvPr/>
        </p:nvSpPr>
        <p:spPr>
          <a:xfrm>
            <a:off x="1980532" y="3448330"/>
            <a:ext cx="894461"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不同</a:t>
            </a:r>
            <a:endParaRPr lang="zh-CN" altLang="en-US">
              <a:solidFill>
                <a:srgbClr val="FF0000"/>
              </a:solidFill>
            </a:endParaRPr>
          </a:p>
        </p:txBody>
      </p:sp>
      <p:sp>
        <p:nvSpPr>
          <p:cNvPr id="5" name="文本框 4"/>
          <p:cNvSpPr txBox="1"/>
          <p:nvPr/>
        </p:nvSpPr>
        <p:spPr>
          <a:xfrm>
            <a:off x="6822407" y="4003066"/>
            <a:ext cx="537274"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能</a:t>
            </a:r>
            <a:endParaRPr lang="zh-CN" altLang="en-US">
              <a:solidFill>
                <a:srgbClr val="FF0000"/>
              </a:solidFill>
            </a:endParaRPr>
          </a:p>
        </p:txBody>
      </p:sp>
      <p:pic>
        <p:nvPicPr>
          <p:cNvPr id="7" name="yt_image_10265"/>
          <p:cNvPicPr>
            <a:picLocks noChangeAspect="1" noChangeArrowheads="1"/>
          </p:cNvPicPr>
          <p:nvPr/>
        </p:nvPicPr>
        <p:blipFill>
          <a:blip r:embed="rId2" cstate="print"/>
          <a:srcRect/>
          <a:stretch>
            <a:fillRect/>
          </a:stretch>
        </p:blipFill>
        <p:spPr bwMode="auto">
          <a:xfrm>
            <a:off x="5545549" y="4749627"/>
            <a:ext cx="2553716" cy="130060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P spid="4" grpId="0" build="allAtOnce"/>
      <p:bldP spid="5"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图片 13"/>
          <p:cNvPicPr>
            <a:picLocks noChangeAspect="1"/>
          </p:cNvPicPr>
          <p:nvPr/>
        </p:nvPicPr>
        <p:blipFill rotWithShape="1">
          <a:blip r:embed="rId3">
            <a:duotone>
              <a:schemeClr val="accent3">
                <a:shade val="45000"/>
                <a:satMod val="135000"/>
              </a:schemeClr>
              <a:prstClr val="white"/>
            </a:duotone>
            <a:extLst>
              <a:ext uri="{28A0092B-C50C-407E-A947-70E740481C1C}">
                <a14:useLocalDpi xmlns:a14="http://schemas.microsoft.com/office/drawing/2010/main" val="0"/>
              </a:ext>
            </a:extLst>
          </a:blip>
          <a:srcRect r="3102"/>
          <a:stretch>
            <a:fillRect/>
          </a:stretch>
        </p:blipFill>
        <p:spPr>
          <a:xfrm>
            <a:off x="100314" y="796783"/>
            <a:ext cx="11991372" cy="5783668"/>
          </a:xfrm>
          <a:prstGeom prst="rect">
            <a:avLst/>
          </a:prstGeom>
        </p:spPr>
      </p:pic>
      <p:pic>
        <p:nvPicPr>
          <p:cNvPr id="12" name="图片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7412" y="1102250"/>
            <a:ext cx="2160416" cy="1663699"/>
          </a:xfrm>
          <a:prstGeom prst="ellipse">
            <a:avLst/>
          </a:prstGeom>
          <a:ln>
            <a:noFill/>
          </a:ln>
          <a:effectLst>
            <a:softEdge rad="112500"/>
          </a:effectLst>
        </p:spPr>
      </p:pic>
      <p:pic>
        <p:nvPicPr>
          <p:cNvPr id="7" name="图片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88952" y="277549"/>
            <a:ext cx="2160416" cy="1378424"/>
          </a:xfrm>
          <a:prstGeom prst="rect">
            <a:avLst/>
          </a:prstGeom>
        </p:spPr>
      </p:pic>
      <p:pic>
        <p:nvPicPr>
          <p:cNvPr id="8" name="图片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28748" y="4695272"/>
            <a:ext cx="2455592" cy="2022691"/>
          </a:xfrm>
          <a:prstGeom prst="rect">
            <a:avLst/>
          </a:prstGeom>
        </p:spPr>
      </p:pic>
      <p:sp>
        <p:nvSpPr>
          <p:cNvPr id="4" name="文本框 3"/>
          <p:cNvSpPr txBox="1"/>
          <p:nvPr/>
        </p:nvSpPr>
        <p:spPr>
          <a:xfrm>
            <a:off x="285751" y="3268325"/>
            <a:ext cx="11544300" cy="830997"/>
          </a:xfrm>
          <a:prstGeom prst="rect">
            <a:avLst/>
          </a:prstGeom>
          <a:noFill/>
        </p:spPr>
        <p:txBody>
          <a:bodyPr wrap="square" rtlCol="0">
            <a:spAutoFit/>
          </a:bodyPr>
          <a:lstStyle/>
          <a:p>
            <a:pPr algn="ctr" eaLnBrk="1" latinLnBrk="0" hangingPunct="0"/>
            <a:r>
              <a:rPr lang="zh-CN" altLang="en-US" sz="4800" dirty="0"/>
              <a:t>章节巩固练4　光现象</a:t>
            </a:r>
          </a:p>
        </p:txBody>
      </p:sp>
      <p:sp>
        <p:nvSpPr>
          <p:cNvPr id="5" name="矩形 4"/>
          <p:cNvSpPr/>
          <p:nvPr/>
        </p:nvSpPr>
        <p:spPr>
          <a:xfrm>
            <a:off x="3291509" y="140037"/>
            <a:ext cx="5651125" cy="732790"/>
          </a:xfrm>
          <a:prstGeom prst="rect">
            <a:avLst/>
          </a:prstGeom>
        </p:spPr>
        <p:txBody>
          <a:bodyPr wrap="square">
            <a:spAutoFit/>
          </a:bodyPr>
          <a:lstStyle/>
          <a:p>
            <a:pPr marL="0" marR="0" lvl="0" indent="0" algn="ctr"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en-US" altLang="zh-CN" sz="2800" b="1"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a:t>
            </a:r>
            <a:r>
              <a:rPr kumimoji="1" lang="zh-CN" altLang="en-US" sz="2800" b="1"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期末考试</a:t>
            </a:r>
            <a:r>
              <a:rPr kumimoji="1" lang="en-US" altLang="zh-CN" sz="2800" b="1"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a:t>
            </a:r>
            <a:r>
              <a:rPr kumimoji="1" lang="zh-CN" altLang="en-US" sz="2800" b="1"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人教</a:t>
            </a:r>
            <a:r>
              <a:rPr kumimoji="1" lang="en-US" altLang="zh-CN" sz="2800" b="1" dirty="0">
                <a:solidFill>
                  <a:srgbClr val="000000"/>
                </a:solidFill>
                <a:latin typeface="楷体" panose="02010609060101010101" pitchFamily="49" charset="-122"/>
                <a:ea typeface="楷体" panose="02010609060101010101" pitchFamily="49" charset="-122"/>
                <a:cs typeface="+mn-ea"/>
                <a:sym typeface="+mn-lt"/>
              </a:rPr>
              <a:t>8</a:t>
            </a:r>
            <a:r>
              <a:rPr kumimoji="1" lang="zh-CN" altLang="en-US" sz="2800" b="1">
                <a:solidFill>
                  <a:srgbClr val="000000"/>
                </a:solidFill>
                <a:latin typeface="楷体" panose="02010609060101010101" pitchFamily="49" charset="-122"/>
                <a:ea typeface="楷体" panose="02010609060101010101" pitchFamily="49" charset="-122"/>
                <a:cs typeface="+mn-ea"/>
                <a:sym typeface="+mn-lt"/>
              </a:rPr>
              <a:t>物</a:t>
            </a:r>
            <a:r>
              <a:rPr kumimoji="1" lang="zh-CN" altLang="en-US" sz="2800" b="1"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上</a:t>
            </a:r>
            <a:endParaRPr kumimoji="1" lang="zh-CN" altLang="en-US" sz="2800" b="1" i="0" u="none" strike="noStrike" kern="1200" cap="none" spc="0" normalizeH="0" baseline="0"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196" name="yt_shape_10196"/>
          <p:cNvSpPr txBox="1"/>
          <p:nvPr/>
        </p:nvSpPr>
        <p:spPr>
          <a:xfrm>
            <a:off x="648000" y="926050"/>
            <a:ext cx="1795363" cy="507896"/>
          </a:xfrm>
          <a:prstGeom prst="rect">
            <a:avLst/>
          </a:prstGeom>
        </p:spPr>
        <p:txBody>
          <a:bodyPr vert="horz" wrap="none" lIns="0" tIns="0" rIns="0" bIns="0" rtlCol="0">
            <a:spAutoFit/>
          </a:bodyPr>
          <a:lstStyle/>
          <a:p>
            <a:pPr algn="l" eaLnBrk="1" latinLnBrk="0" hangingPunct="0">
              <a:lnSpc>
                <a:spcPct val="130000"/>
              </a:lnSpc>
            </a:pPr>
            <a:r>
              <a:rPr lang="zh-CN" altLang="zh-CN" sz="2800" b="0" i="0" u="none">
                <a:solidFill>
                  <a:srgbClr val="000000"/>
                </a:solidFill>
                <a:effectLst/>
                <a:latin typeface="白正" pitchFamily="28"/>
                <a:ea typeface="黑体" panose="02010609060101010101" pitchFamily="28" charset="-122"/>
                <a:cs typeface="宋体" panose="02010600030101010101" pitchFamily="2" charset="-122"/>
              </a:rPr>
              <a:t>一、填空题</a:t>
            </a:r>
          </a:p>
        </p:txBody>
      </p:sp>
      <p:sp>
        <p:nvSpPr>
          <p:cNvPr id="10197" name="yt_shape_10197"/>
          <p:cNvSpPr txBox="1"/>
          <p:nvPr/>
        </p:nvSpPr>
        <p:spPr>
          <a:xfrm>
            <a:off x="648143" y="1484734"/>
            <a:ext cx="10896000" cy="2188356"/>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a:t>
            </a:r>
            <a:r>
              <a:rPr lang="zh-CN" altLang="zh-CN" sz="2800" b="0" i="0" u="none">
                <a:solidFill>
                  <a:srgbClr val="000000"/>
                </a:solidFill>
                <a:effectLst/>
                <a:latin typeface="白正" pitchFamily="28"/>
                <a:ea typeface="仿宋" panose="02010609060101010101" pitchFamily="28" charset="-122"/>
                <a:cs typeface="宋体" panose="02010600030101010101" pitchFamily="2" charset="-122"/>
              </a:rPr>
              <a:t>传统文化</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我国古书《墨经》中记载了世界上最早的</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小孔成像</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实验</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如图所示</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，小孔成像是由于光的</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直线传播</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形成的；《康熙几暇格物编》中有</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置钱碗底，远视若无，及盛满水时，则钱随水光而显现矣</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的表述，这是光的</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折射</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现象。</a:t>
            </a:r>
          </a:p>
        </p:txBody>
      </p:sp>
      <p:sp>
        <p:nvSpPr>
          <p:cNvPr id="10201" name="yt_shape_10201"/>
          <p:cNvSpPr txBox="1"/>
          <p:nvPr/>
        </p:nvSpPr>
        <p:spPr>
          <a:xfrm>
            <a:off x="648000" y="5609296"/>
            <a:ext cx="65" cy="322652"/>
          </a:xfrm>
          <a:prstGeom prst="rect">
            <a:avLst/>
          </a:prstGeom>
        </p:spPr>
        <p:txBody>
          <a:bodyPr vert="horz" wrap="none" lIns="0" tIns="0" rIns="0" bIns="0" rtlCol="0">
            <a:spAutoFit/>
          </a:bodyPr>
          <a:lstStyle/>
          <a:p>
            <a:pPr algn="l" eaLnBrk="1" latinLnBrk="0" hangingPunct="0">
              <a:lnSpc>
                <a:spcPct val="130000"/>
              </a:lnSpc>
            </a:pPr>
            <a:endParaRPr/>
          </a:p>
        </p:txBody>
      </p:sp>
      <p:grpSp>
        <p:nvGrpSpPr>
          <p:cNvPr id="10198" name="yt_shape_10198" title="H_132.4911"/>
          <p:cNvGrpSpPr/>
          <p:nvPr/>
        </p:nvGrpSpPr>
        <p:grpSpPr>
          <a:xfrm>
            <a:off x="5031485" y="3876242"/>
            <a:ext cx="2129028" cy="1682637"/>
            <a:chOff x="0" y="0"/>
            <a:chExt cx="2129028" cy="1682637"/>
          </a:xfrm>
        </p:grpSpPr>
        <p:pic>
          <p:nvPicPr>
            <p:cNvPr id="2" name="yt_image_10198"/>
            <p:cNvPicPr>
              <a:picLocks noChangeAspect="1" noChangeArrowheads="1"/>
            </p:cNvPicPr>
            <p:nvPr/>
          </p:nvPicPr>
          <p:blipFill>
            <a:blip r:embed="rId2" cstate="print"/>
            <a:srcRect/>
            <a:stretch>
              <a:fillRect/>
            </a:stretch>
          </p:blipFill>
          <p:spPr bwMode="auto">
            <a:xfrm>
              <a:off x="0" y="0"/>
              <a:ext cx="2129028" cy="1286637"/>
            </a:xfrm>
            <a:prstGeom prst="rect">
              <a:avLst/>
            </a:prstGeom>
            <a:noFill/>
            <a:extLst>
              <a:ext uri="{909E8E84-426E-40DD-AFC4-6F175D3DCCD1}">
                <a14:hiddenFill xmlns:a14="http://schemas.microsoft.com/office/drawing/2010/main">
                  <a:solidFill>
                    <a:srgbClr val="FFFFFF"/>
                  </a:solidFill>
                </a14:hiddenFill>
              </a:ext>
            </a:extLst>
          </p:spPr>
        </p:pic>
        <p:sp>
          <p:nvSpPr>
            <p:cNvPr id="10200" name="yt_shape_10200"/>
            <p:cNvSpPr txBox="1"/>
            <p:nvPr/>
          </p:nvSpPr>
          <p:spPr>
            <a:xfrm>
              <a:off x="442352" y="1322637"/>
              <a:ext cx="1280323" cy="360000"/>
            </a:xfrm>
            <a:prstGeom prst="rect">
              <a:avLst/>
            </a:prstGeom>
          </p:spPr>
          <p:txBody>
            <a:bodyPr vert="horz" wrap="square" lIns="0" tIns="0" rIns="0" bIns="0" rtlCol="0">
              <a:spAutoFit/>
            </a:bodyPr>
            <a:lstStyle/>
            <a:p>
              <a:pPr algn="ctr" eaLnBrk="1"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第</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a:t>
              </a: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题图</a:t>
              </a:r>
            </a:p>
          </p:txBody>
        </p:sp>
      </p:grpSp>
      <p:sp>
        <p:nvSpPr>
          <p:cNvPr id="3" name="文本框 2"/>
          <p:cNvSpPr txBox="1"/>
          <p:nvPr/>
        </p:nvSpPr>
        <p:spPr>
          <a:xfrm>
            <a:off x="6958932" y="1992664"/>
            <a:ext cx="1608837"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直线传播</a:t>
            </a:r>
            <a:endParaRPr lang="zh-CN" altLang="en-US">
              <a:solidFill>
                <a:srgbClr val="FF0000"/>
              </a:solidFill>
            </a:endParaRPr>
          </a:p>
        </p:txBody>
      </p:sp>
      <p:sp>
        <p:nvSpPr>
          <p:cNvPr id="4" name="文本框 3"/>
          <p:cNvSpPr txBox="1"/>
          <p:nvPr/>
        </p:nvSpPr>
        <p:spPr>
          <a:xfrm>
            <a:off x="5536532" y="3102136"/>
            <a:ext cx="894461" cy="596596"/>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折射</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02" name="yt_shape_10202"/>
          <p:cNvSpPr txBox="1"/>
          <p:nvPr/>
        </p:nvSpPr>
        <p:spPr>
          <a:xfrm>
            <a:off x="648143" y="720000"/>
            <a:ext cx="10896000" cy="1068049"/>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2.</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电视机的遥控器是利用</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红外线</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来实现遥控的，我们可以从不同的方向看到同一个物体是因为光在物体表面发生了</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漫</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反射。</a:t>
            </a:r>
          </a:p>
        </p:txBody>
      </p:sp>
      <p:sp>
        <p:nvSpPr>
          <p:cNvPr id="10203" name="yt_shape_10203"/>
          <p:cNvSpPr txBox="1"/>
          <p:nvPr/>
        </p:nvSpPr>
        <p:spPr>
          <a:xfrm>
            <a:off x="648143" y="1838837"/>
            <a:ext cx="10896000" cy="2188356"/>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3.</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一渠六河</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是古城开封一道美丽的风景线。如图所示，从清澈的水面上，人们看到了建筑物在水中的倒影，倒影是由于光的反射形成的</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虚像</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选填</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实像</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或</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虚像</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。若水深</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1.5 m</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，屋顶最高点距离水面</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5.5 m</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，则该点到其水中倒影位置的距离为</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en-US" altLang="zh-CN" sz="2800" b="1" i="0" u="sng">
                <a:solidFill>
                  <a:srgbClr val="FF0000">
                    <a:alpha val="0"/>
                  </a:srgbClr>
                </a:solidFill>
                <a:effectLst/>
                <a:uFill>
                  <a:solidFill>
                    <a:srgbClr val="000000"/>
                  </a:solidFill>
                </a:uFill>
                <a:latin typeface="Times New Roman" panose="02020603050405020304" pitchFamily="28"/>
                <a:ea typeface="Times New Roman" panose="02020603050405020304" pitchFamily="28"/>
                <a:cs typeface="Times New Roman" panose="02020603050405020304" pitchFamily="28"/>
              </a:rPr>
              <a:t>11</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m</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p>
        </p:txBody>
      </p:sp>
      <p:sp>
        <p:nvSpPr>
          <p:cNvPr id="10207" name="yt_shape_10207"/>
          <p:cNvSpPr txBox="1"/>
          <p:nvPr/>
        </p:nvSpPr>
        <p:spPr>
          <a:xfrm>
            <a:off x="648000" y="5933943"/>
            <a:ext cx="65" cy="322652"/>
          </a:xfrm>
          <a:prstGeom prst="rect">
            <a:avLst/>
          </a:prstGeom>
        </p:spPr>
        <p:txBody>
          <a:bodyPr vert="horz" wrap="none" lIns="0" tIns="0" rIns="0" bIns="0" rtlCol="0">
            <a:spAutoFit/>
          </a:bodyPr>
          <a:lstStyle/>
          <a:p>
            <a:pPr algn="l" eaLnBrk="1" latinLnBrk="0" hangingPunct="0">
              <a:lnSpc>
                <a:spcPct val="130000"/>
              </a:lnSpc>
            </a:pPr>
            <a:endParaRPr/>
          </a:p>
        </p:txBody>
      </p:sp>
      <p:grpSp>
        <p:nvGrpSpPr>
          <p:cNvPr id="10204" name="yt_shape_10204" title="H_142.1711"/>
          <p:cNvGrpSpPr/>
          <p:nvPr/>
        </p:nvGrpSpPr>
        <p:grpSpPr>
          <a:xfrm>
            <a:off x="5069903" y="4077981"/>
            <a:ext cx="2052193" cy="1805573"/>
            <a:chOff x="0" y="0"/>
            <a:chExt cx="2052193" cy="1805573"/>
          </a:xfrm>
        </p:grpSpPr>
        <p:pic>
          <p:nvPicPr>
            <p:cNvPr id="2" name="yt_image_10204"/>
            <p:cNvPicPr>
              <a:picLocks noChangeAspect="1" noChangeArrowheads="1"/>
            </p:cNvPicPr>
            <p:nvPr/>
          </p:nvPicPr>
          <p:blipFill>
            <a:blip r:embed="rId2" cstate="print"/>
            <a:srcRect/>
            <a:stretch>
              <a:fillRect/>
            </a:stretch>
          </p:blipFill>
          <p:spPr bwMode="auto">
            <a:xfrm>
              <a:off x="0" y="0"/>
              <a:ext cx="2052193" cy="1409573"/>
            </a:xfrm>
            <a:prstGeom prst="rect">
              <a:avLst/>
            </a:prstGeom>
            <a:noFill/>
            <a:extLst>
              <a:ext uri="{909E8E84-426E-40DD-AFC4-6F175D3DCCD1}">
                <a14:hiddenFill xmlns:a14="http://schemas.microsoft.com/office/drawing/2010/main">
                  <a:solidFill>
                    <a:srgbClr val="FFFFFF"/>
                  </a:solidFill>
                </a14:hiddenFill>
              </a:ext>
            </a:extLst>
          </p:spPr>
        </p:pic>
        <p:sp>
          <p:nvSpPr>
            <p:cNvPr id="10206" name="yt_shape_10206"/>
            <p:cNvSpPr txBox="1"/>
            <p:nvPr/>
          </p:nvSpPr>
          <p:spPr>
            <a:xfrm>
              <a:off x="403935" y="1445573"/>
              <a:ext cx="1280323" cy="360000"/>
            </a:xfrm>
            <a:prstGeom prst="rect">
              <a:avLst/>
            </a:prstGeom>
          </p:spPr>
          <p:txBody>
            <a:bodyPr vert="horz" wrap="square" lIns="0" tIns="0" rIns="0" bIns="0" rtlCol="0">
              <a:spAutoFit/>
            </a:bodyPr>
            <a:lstStyle/>
            <a:p>
              <a:pPr algn="ctr" eaLnBrk="1"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第</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3</a:t>
              </a: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题图</a:t>
              </a:r>
            </a:p>
          </p:txBody>
        </p:sp>
      </p:grpSp>
      <p:sp>
        <p:nvSpPr>
          <p:cNvPr id="3" name="文本框 2"/>
          <p:cNvSpPr txBox="1"/>
          <p:nvPr/>
        </p:nvSpPr>
        <p:spPr>
          <a:xfrm>
            <a:off x="4736432" y="673194"/>
            <a:ext cx="1251649"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红外线</a:t>
            </a:r>
            <a:endParaRPr lang="zh-CN" altLang="en-US">
              <a:solidFill>
                <a:srgbClr val="FF0000"/>
              </a:solidFill>
            </a:endParaRPr>
          </a:p>
        </p:txBody>
      </p:sp>
      <p:sp>
        <p:nvSpPr>
          <p:cNvPr id="4" name="文本框 3"/>
          <p:cNvSpPr txBox="1"/>
          <p:nvPr/>
        </p:nvSpPr>
        <p:spPr>
          <a:xfrm>
            <a:off x="8736932" y="1227930"/>
            <a:ext cx="537274" cy="596596"/>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漫</a:t>
            </a:r>
            <a:endParaRPr lang="zh-CN" altLang="en-US">
              <a:solidFill>
                <a:srgbClr val="FF0000"/>
              </a:solidFill>
            </a:endParaRPr>
          </a:p>
        </p:txBody>
      </p:sp>
      <p:sp>
        <p:nvSpPr>
          <p:cNvPr id="5" name="文本框 4"/>
          <p:cNvSpPr txBox="1"/>
          <p:nvPr/>
        </p:nvSpPr>
        <p:spPr>
          <a:xfrm>
            <a:off x="1269332" y="2901503"/>
            <a:ext cx="894461"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虚像</a:t>
            </a:r>
            <a:endParaRPr lang="zh-CN" altLang="en-US">
              <a:solidFill>
                <a:srgbClr val="FF0000"/>
              </a:solidFill>
            </a:endParaRPr>
          </a:p>
        </p:txBody>
      </p:sp>
      <p:sp>
        <p:nvSpPr>
          <p:cNvPr id="6" name="文本框 5"/>
          <p:cNvSpPr txBox="1"/>
          <p:nvPr/>
        </p:nvSpPr>
        <p:spPr>
          <a:xfrm>
            <a:off x="8835357" y="3456239"/>
            <a:ext cx="516064" cy="596596"/>
          </a:xfrm>
          <a:prstGeom prst="rect">
            <a:avLst/>
          </a:prstGeom>
          <a:noFill/>
        </p:spPr>
        <p:txBody>
          <a:bodyPr vert="horz" wrap="none" rtlCol="0">
            <a:noAutofit/>
          </a:bodyPr>
          <a:lstStyle/>
          <a:p>
            <a:pPr>
              <a:lnSpc>
                <a:spcPct val="130000"/>
              </a:lnSpc>
            </a:pPr>
            <a:r>
              <a:rPr kumimoji="0" lang="en-US" altLang="zh-CN" sz="2800" b="1" i="0" strike="noStrike" kern="1200" cap="none" spc="0" normalizeH="0" baseline="0" noProof="0">
                <a:ln>
                  <a:noFill/>
                </a:ln>
                <a:solidFill>
                  <a:srgbClr val="FF0000"/>
                </a:solidFill>
                <a:effectLst/>
                <a:uLnTx/>
                <a:uFill>
                  <a:solidFill>
                    <a:srgbClr val="000000"/>
                  </a:solidFill>
                </a:uFill>
                <a:latin typeface="Times New Roman" panose="02020603050405020304" pitchFamily="28"/>
                <a:ea typeface="Times New Roman" panose="02020603050405020304" pitchFamily="28"/>
                <a:cs typeface="Times New Roman" panose="02020603050405020304" pitchFamily="28"/>
              </a:rPr>
              <a:t>11</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allAtOnce"/>
      <p:bldP spid="5" grpId="0" build="allAtOnce"/>
      <p:bldP spid="6"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08" name="yt_shape_10208"/>
          <p:cNvSpPr txBox="1"/>
          <p:nvPr/>
        </p:nvSpPr>
        <p:spPr>
          <a:xfrm>
            <a:off x="648143" y="1081087"/>
            <a:ext cx="10896000" cy="2188356"/>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4.</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有一种利用光电控制液面高度的仪器，其原理是通过光束在液面上的反射光线打到光电屏上来显示液面高度的，如图所示。当光束与液面的夹角为</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30°</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时，反射角的大小为</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en-US" altLang="zh-CN" sz="2800" b="1" i="0" u="sng">
                <a:solidFill>
                  <a:srgbClr val="FF0000">
                    <a:alpha val="0"/>
                  </a:srgbClr>
                </a:solidFill>
                <a:effectLst/>
                <a:uFill>
                  <a:solidFill>
                    <a:srgbClr val="000000"/>
                  </a:solidFill>
                </a:uFill>
                <a:latin typeface="Times New Roman" panose="02020603050405020304" pitchFamily="28"/>
                <a:ea typeface="Times New Roman" panose="02020603050405020304" pitchFamily="28"/>
                <a:cs typeface="Times New Roman" panose="02020603050405020304" pitchFamily="28"/>
              </a:rPr>
              <a:t>60°</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；当光屏上的光点由</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S</a:t>
            </a:r>
            <a:r>
              <a:rPr lang="en-US" altLang="zh-CN" sz="2800" b="0" i="0" u="none" baseline="-25000">
                <a:solidFill>
                  <a:srgbClr val="000000"/>
                </a:solidFill>
                <a:effectLst/>
                <a:latin typeface="Times New Roman" panose="02020603050405020304" pitchFamily="28"/>
                <a:ea typeface="Times New Roman" panose="02020603050405020304" pitchFamily="28"/>
                <a:cs typeface="宋体" panose="02010600030101010101" pitchFamily="2" charset="-122"/>
              </a:rPr>
              <a:t>1</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移到</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S</a:t>
            </a:r>
            <a:r>
              <a:rPr lang="en-US" altLang="zh-CN" sz="2800" b="0" i="0" u="none" baseline="-25000">
                <a:solidFill>
                  <a:srgbClr val="000000"/>
                </a:solidFill>
                <a:effectLst/>
                <a:latin typeface="Times New Roman" panose="02020603050405020304" pitchFamily="28"/>
                <a:ea typeface="Times New Roman" panose="02020603050405020304" pitchFamily="28"/>
                <a:cs typeface="宋体" panose="02010600030101010101" pitchFamily="2" charset="-122"/>
              </a:rPr>
              <a:t>2</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，表示液面</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上升</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选填</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上升</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下降</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或</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不变</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p>
        </p:txBody>
      </p:sp>
      <p:sp>
        <p:nvSpPr>
          <p:cNvPr id="10212" name="yt_shape_10212"/>
          <p:cNvSpPr txBox="1"/>
          <p:nvPr/>
        </p:nvSpPr>
        <p:spPr>
          <a:xfrm>
            <a:off x="648000" y="5454260"/>
            <a:ext cx="65" cy="322652"/>
          </a:xfrm>
          <a:prstGeom prst="rect">
            <a:avLst/>
          </a:prstGeom>
        </p:spPr>
        <p:txBody>
          <a:bodyPr vert="horz" wrap="none" lIns="0" tIns="0" rIns="0" bIns="0" rtlCol="0">
            <a:spAutoFit/>
          </a:bodyPr>
          <a:lstStyle/>
          <a:p>
            <a:pPr algn="l" eaLnBrk="1" latinLnBrk="0" hangingPunct="0">
              <a:lnSpc>
                <a:spcPct val="130000"/>
              </a:lnSpc>
            </a:pPr>
            <a:endParaRPr/>
          </a:p>
        </p:txBody>
      </p:sp>
      <p:grpSp>
        <p:nvGrpSpPr>
          <p:cNvPr id="10209" name="yt_shape_10209" title="H_152.0711"/>
          <p:cNvGrpSpPr/>
          <p:nvPr/>
        </p:nvGrpSpPr>
        <p:grpSpPr>
          <a:xfrm>
            <a:off x="4417504" y="3472595"/>
            <a:ext cx="3356991" cy="1931303"/>
            <a:chOff x="0" y="0"/>
            <a:chExt cx="3356991" cy="1931303"/>
          </a:xfrm>
        </p:grpSpPr>
        <p:pic>
          <p:nvPicPr>
            <p:cNvPr id="2" name="yt_image_10209"/>
            <p:cNvPicPr>
              <a:picLocks noChangeAspect="1" noChangeArrowheads="1"/>
            </p:cNvPicPr>
            <p:nvPr/>
          </p:nvPicPr>
          <p:blipFill>
            <a:blip r:embed="rId2" cstate="print"/>
            <a:srcRect/>
            <a:stretch>
              <a:fillRect/>
            </a:stretch>
          </p:blipFill>
          <p:spPr bwMode="auto">
            <a:xfrm>
              <a:off x="0" y="0"/>
              <a:ext cx="3356991" cy="1535303"/>
            </a:xfrm>
            <a:prstGeom prst="rect">
              <a:avLst/>
            </a:prstGeom>
            <a:noFill/>
            <a:extLst>
              <a:ext uri="{909E8E84-426E-40DD-AFC4-6F175D3DCCD1}">
                <a14:hiddenFill xmlns:a14="http://schemas.microsoft.com/office/drawing/2010/main">
                  <a:solidFill>
                    <a:srgbClr val="FFFFFF"/>
                  </a:solidFill>
                </a14:hiddenFill>
              </a:ext>
            </a:extLst>
          </p:spPr>
        </p:pic>
        <p:sp>
          <p:nvSpPr>
            <p:cNvPr id="10211" name="yt_shape_10211"/>
            <p:cNvSpPr txBox="1"/>
            <p:nvPr/>
          </p:nvSpPr>
          <p:spPr>
            <a:xfrm>
              <a:off x="1056334" y="1571303"/>
              <a:ext cx="1280323" cy="360000"/>
            </a:xfrm>
            <a:prstGeom prst="rect">
              <a:avLst/>
            </a:prstGeom>
          </p:spPr>
          <p:txBody>
            <a:bodyPr vert="horz" wrap="square" lIns="0" tIns="0" rIns="0" bIns="0" rtlCol="0">
              <a:spAutoFit/>
            </a:bodyPr>
            <a:lstStyle/>
            <a:p>
              <a:pPr algn="ctr" eaLnBrk="1"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第</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4</a:t>
              </a: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题图</a:t>
              </a:r>
            </a:p>
          </p:txBody>
        </p:sp>
      </p:grpSp>
      <p:sp>
        <p:nvSpPr>
          <p:cNvPr id="3" name="文本框 2"/>
          <p:cNvSpPr txBox="1"/>
          <p:nvPr/>
        </p:nvSpPr>
        <p:spPr>
          <a:xfrm>
            <a:off x="6390607" y="2143753"/>
            <a:ext cx="678561" cy="648348"/>
          </a:xfrm>
          <a:prstGeom prst="rect">
            <a:avLst/>
          </a:prstGeom>
          <a:noFill/>
        </p:spPr>
        <p:txBody>
          <a:bodyPr vert="horz" wrap="none" rtlCol="0">
            <a:noAutofit/>
          </a:bodyPr>
          <a:lstStyle/>
          <a:p>
            <a:pPr>
              <a:lnSpc>
                <a:spcPct val="130000"/>
              </a:lnSpc>
            </a:pPr>
            <a:r>
              <a:rPr kumimoji="0" lang="en-US" altLang="zh-CN" sz="2800" b="1" i="0" strike="noStrike" kern="1200" cap="none" spc="0" normalizeH="0" baseline="0" noProof="0">
                <a:ln>
                  <a:noFill/>
                </a:ln>
                <a:solidFill>
                  <a:srgbClr val="FF0000"/>
                </a:solidFill>
                <a:effectLst/>
                <a:uLnTx/>
                <a:uFill>
                  <a:solidFill>
                    <a:srgbClr val="000000"/>
                  </a:solidFill>
                </a:uFill>
                <a:latin typeface="Times New Roman" panose="02020603050405020304" pitchFamily="28"/>
                <a:ea typeface="Times New Roman" panose="02020603050405020304" pitchFamily="28"/>
                <a:cs typeface="Times New Roman" panose="02020603050405020304" pitchFamily="28"/>
              </a:rPr>
              <a:t>60°</a:t>
            </a:r>
            <a:endParaRPr lang="zh-CN" altLang="en-US">
              <a:solidFill>
                <a:srgbClr val="FF0000"/>
              </a:solidFill>
            </a:endParaRPr>
          </a:p>
        </p:txBody>
      </p:sp>
      <p:sp>
        <p:nvSpPr>
          <p:cNvPr id="4" name="文本框 3"/>
          <p:cNvSpPr txBox="1"/>
          <p:nvPr/>
        </p:nvSpPr>
        <p:spPr>
          <a:xfrm>
            <a:off x="2988595" y="2698489"/>
            <a:ext cx="894461" cy="596596"/>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上升</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13" name="yt_shape_10213"/>
          <p:cNvSpPr txBox="1"/>
          <p:nvPr/>
        </p:nvSpPr>
        <p:spPr>
          <a:xfrm>
            <a:off x="648143" y="1021906"/>
            <a:ext cx="10896000" cy="2180340"/>
          </a:xfrm>
          <a:prstGeom prst="rect">
            <a:avLst/>
          </a:prstGeom>
        </p:spPr>
        <p:txBody>
          <a:bodyPr vert="horz" wrap="square" lIns="0" tIns="0" rIns="0" bIns="0" rtlCol="0">
            <a:spAutoFit/>
          </a:bodyPr>
          <a:lstStyle/>
          <a:p>
            <a:pPr algn="l" eaLnBrk="1" latinLnBrk="0" hangingPunct="0">
              <a:lnSpc>
                <a:spcPct val="130000"/>
              </a:lnSpc>
            </a:pPr>
            <a:r>
              <a:rPr lang="zh-CN" altLang="zh-CN" sz="2800" b="1" i="0" u="none">
                <a:solidFill>
                  <a:srgbClr val="FF0000"/>
                </a:solidFill>
                <a:effectLst/>
                <a:latin typeface="Times New Roman" panose="02020603050405020304" pitchFamily="28"/>
                <a:ea typeface="黑体" panose="02010609060101010101" pitchFamily="28" charset="-122"/>
                <a:cs typeface="宋体" panose="02010600030101010101" pitchFamily="2" charset="-122"/>
              </a:rPr>
              <a:t>【解析】</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若此时入射光线与液面的夹角是</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30°</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，则入射角为</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90°</a:t>
            </a:r>
            <a:r>
              <a:rPr lang="zh-CN" altLang="zh-CN" sz="2800" b="1" i="0" u="none">
                <a:solidFill>
                  <a:srgbClr val="FF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30°</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60°</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，在光的反射中，反射角等于入射角，则反射角的大小是</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60°</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。由于入射光线是固定的，且光在液面上发生的是镜面反射，当液面发生变化时，故反射光线的方向与原来的反射光线是平行的，如图所示。</a:t>
            </a:r>
          </a:p>
        </p:txBody>
      </p:sp>
      <p:pic>
        <p:nvPicPr>
          <p:cNvPr id="10214" name="yt_image_10214"/>
          <p:cNvPicPr>
            <a:picLocks noChangeAspect="1" noChangeArrowheads="1"/>
          </p:cNvPicPr>
          <p:nvPr/>
        </p:nvPicPr>
        <p:blipFill>
          <a:blip r:embed="rId2" cstate="print"/>
          <a:srcRect/>
          <a:stretch>
            <a:fillRect/>
          </a:stretch>
        </p:blipFill>
        <p:spPr bwMode="auto">
          <a:xfrm>
            <a:off x="4654295" y="3405398"/>
            <a:ext cx="2883408" cy="1320165"/>
          </a:xfrm>
          <a:prstGeom prst="rect">
            <a:avLst/>
          </a:prstGeom>
          <a:noFill/>
          <a:extLst>
            <a:ext uri="{909E8E84-426E-40DD-AFC4-6F175D3DCCD1}">
              <a14:hiddenFill xmlns:a14="http://schemas.microsoft.com/office/drawing/2010/main">
                <a:solidFill>
                  <a:srgbClr val="FFFFFF"/>
                </a:solidFill>
              </a14:hiddenFill>
            </a:ext>
          </a:extLst>
        </p:spPr>
      </p:pic>
      <p:sp>
        <p:nvSpPr>
          <p:cNvPr id="10216" name="yt_shape_10216"/>
          <p:cNvSpPr txBox="1"/>
          <p:nvPr/>
        </p:nvSpPr>
        <p:spPr>
          <a:xfrm>
            <a:off x="648143" y="4776060"/>
            <a:ext cx="10896000" cy="1060034"/>
          </a:xfrm>
          <a:prstGeom prst="rect">
            <a:avLst/>
          </a:prstGeom>
        </p:spPr>
        <p:txBody>
          <a:bodyPr vert="horz" wrap="square" lIns="0" tIns="0" rIns="0" bIns="0" rtlCol="0">
            <a:spAutoFit/>
          </a:bodyPr>
          <a:lstStyle/>
          <a:p>
            <a:pPr algn="l" eaLnBrk="1" latinLnBrk="0" hangingPunct="0">
              <a:lnSpc>
                <a:spcPct val="130000"/>
              </a:lnSpc>
            </a:pP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由图可知，当光电屏上的点由</a:t>
            </a:r>
            <a:r>
              <a:rPr lang="en-US" altLang="zh-CN" sz="2800" b="1" i="1" u="none">
                <a:solidFill>
                  <a:srgbClr val="FF0000"/>
                </a:solidFill>
                <a:effectLst/>
                <a:latin typeface="Times New Roman" panose="02020603050405020304" pitchFamily="28"/>
                <a:ea typeface="Times New Roman" panose="02020603050405020304" pitchFamily="28"/>
                <a:cs typeface="宋体" panose="02010600030101010101" pitchFamily="2" charset="-122"/>
              </a:rPr>
              <a:t>S</a:t>
            </a:r>
            <a:r>
              <a:rPr lang="en-US" altLang="zh-CN" sz="2800" b="1" i="0" u="none" baseline="-25000">
                <a:solidFill>
                  <a:srgbClr val="FF0000"/>
                </a:solidFill>
                <a:effectLst/>
                <a:latin typeface="Times New Roman" panose="02020603050405020304" pitchFamily="28"/>
                <a:ea typeface="Times New Roman" panose="02020603050405020304" pitchFamily="28"/>
                <a:cs typeface="宋体" panose="02010600030101010101" pitchFamily="2" charset="-122"/>
              </a:rPr>
              <a:t>1</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移到</a:t>
            </a:r>
            <a:r>
              <a:rPr lang="en-US" altLang="zh-CN" sz="2800" b="1" i="1" u="none">
                <a:solidFill>
                  <a:srgbClr val="FF0000"/>
                </a:solidFill>
                <a:effectLst/>
                <a:latin typeface="Times New Roman" panose="02020603050405020304" pitchFamily="28"/>
                <a:ea typeface="Times New Roman" panose="02020603050405020304" pitchFamily="28"/>
                <a:cs typeface="宋体" panose="02010600030101010101" pitchFamily="2" charset="-122"/>
              </a:rPr>
              <a:t>S</a:t>
            </a:r>
            <a:r>
              <a:rPr lang="en-US" altLang="zh-CN" sz="2800" b="1" i="0" u="none" baseline="-25000">
                <a:solidFill>
                  <a:srgbClr val="FF0000"/>
                </a:solidFill>
                <a:effectLst/>
                <a:latin typeface="Times New Roman" panose="02020603050405020304" pitchFamily="28"/>
                <a:ea typeface="Times New Roman" panose="02020603050405020304" pitchFamily="28"/>
                <a:cs typeface="宋体" panose="02010600030101010101" pitchFamily="2" charset="-122"/>
              </a:rPr>
              <a:t>2</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时，则表明液面从</a:t>
            </a:r>
            <a:r>
              <a:rPr lang="en-US" altLang="zh-CN" sz="2800" b="1" i="1" u="none">
                <a:solidFill>
                  <a:srgbClr val="FF0000"/>
                </a:solidFill>
                <a:effectLst/>
                <a:latin typeface="Times New Roman" panose="02020603050405020304" pitchFamily="28"/>
                <a:ea typeface="Times New Roman" panose="02020603050405020304" pitchFamily="28"/>
                <a:cs typeface="宋体" panose="02010600030101010101" pitchFamily="2" charset="-122"/>
              </a:rPr>
              <a:t>CD</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上升到</a:t>
            </a:r>
            <a:r>
              <a:rPr lang="en-US" altLang="zh-CN" sz="2800" b="1" i="1" u="none">
                <a:solidFill>
                  <a:srgbClr val="FF0000"/>
                </a:solidFill>
                <a:effectLst/>
                <a:latin typeface="Times New Roman" panose="02020603050405020304" pitchFamily="28"/>
                <a:ea typeface="Times New Roman" panose="02020603050405020304" pitchFamily="28"/>
                <a:cs typeface="宋体" panose="02010600030101010101" pitchFamily="2" charset="-122"/>
              </a:rPr>
              <a:t>AB</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1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13" grpId="0" build="allAtOnce"/>
      <p:bldP spid="10216"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17" name="yt_shape_10217"/>
          <p:cNvSpPr txBox="1"/>
          <p:nvPr/>
        </p:nvSpPr>
        <p:spPr>
          <a:xfrm>
            <a:off x="648000" y="1765096"/>
            <a:ext cx="1795363" cy="507896"/>
          </a:xfrm>
          <a:prstGeom prst="rect">
            <a:avLst/>
          </a:prstGeom>
        </p:spPr>
        <p:txBody>
          <a:bodyPr vert="horz" wrap="none" lIns="0" tIns="0" rIns="0" bIns="0" rtlCol="0">
            <a:spAutoFit/>
          </a:bodyPr>
          <a:lstStyle/>
          <a:p>
            <a:pPr algn="l" eaLnBrk="1" latinLnBrk="0" hangingPunct="0">
              <a:lnSpc>
                <a:spcPct val="130000"/>
              </a:lnSpc>
            </a:pPr>
            <a:r>
              <a:rPr lang="zh-CN" altLang="zh-CN" sz="2800" b="0" i="0" u="none">
                <a:solidFill>
                  <a:srgbClr val="000000"/>
                </a:solidFill>
                <a:effectLst/>
                <a:latin typeface="白正" pitchFamily="28"/>
                <a:ea typeface="黑体" panose="02010609060101010101" pitchFamily="28" charset="-122"/>
                <a:cs typeface="宋体" panose="02010600030101010101" pitchFamily="2" charset="-122"/>
              </a:rPr>
              <a:t>二、选择题</a:t>
            </a:r>
          </a:p>
        </p:txBody>
      </p:sp>
      <p:sp>
        <p:nvSpPr>
          <p:cNvPr id="10218" name="yt_shape_10218"/>
          <p:cNvSpPr txBox="1"/>
          <p:nvPr/>
        </p:nvSpPr>
        <p:spPr>
          <a:xfrm>
            <a:off x="648000" y="2323780"/>
            <a:ext cx="9146735" cy="499880"/>
          </a:xfrm>
          <a:prstGeom prst="rect">
            <a:avLst/>
          </a:prstGeom>
        </p:spPr>
        <p:txBody>
          <a:bodyPr vert="horz" wrap="non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5.</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下列关于光现象及形成原因的说法，错误的是</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　</a:t>
            </a:r>
            <a:r>
              <a:rPr lang="en-US" altLang="zh-CN" sz="2800" b="1" i="0" u="none">
                <a:solidFill>
                  <a:srgbClr val="FF0000">
                    <a:alpha val="0"/>
                  </a:srgbClr>
                </a:solidFill>
                <a:effectLst/>
                <a:latin typeface="Times New Roman" panose="02020603050405020304" pitchFamily="28"/>
                <a:ea typeface="宋体" panose="02010600030101010101" pitchFamily="2" charset="-122"/>
                <a:cs typeface="Times New Roman" panose="02020603050405020304" pitchFamily="28"/>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　</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p>
        </p:txBody>
      </p:sp>
      <p:graphicFrame>
        <p:nvGraphicFramePr>
          <p:cNvPr id="10219" name="yt_table_10219" title="H_174.72"/>
          <p:cNvGraphicFramePr>
            <a:graphicFrameLocks noGrp="1"/>
          </p:cNvGraphicFramePr>
          <p:nvPr/>
        </p:nvGraphicFramePr>
        <p:xfrm>
          <a:off x="648000" y="2874448"/>
          <a:ext cx="6113780" cy="2218944"/>
        </p:xfrm>
        <a:graphic>
          <a:graphicData uri="http://schemas.openxmlformats.org/drawingml/2006/table">
            <a:tbl>
              <a:tblPr/>
              <a:tblGrid>
                <a:gridCol w="6113780">
                  <a:extLst>
                    <a:ext uri="{9D8B030D-6E8A-4147-A177-3AD203B41FA5}">
                      <a16:colId xmlns:a16="http://schemas.microsoft.com/office/drawing/2014/main" val="20000"/>
                    </a:ext>
                  </a:extLst>
                </a:gridCol>
              </a:tblGrid>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黑板反光</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光的漫反射</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0"/>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水中倒影</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光的反射</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1"/>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C.</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树下光斑</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光的直线传播</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2"/>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D.</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雨后彩虹</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光的折射</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3"/>
                  </a:ext>
                </a:extLst>
              </a:tr>
            </a:tbl>
          </a:graphicData>
        </a:graphic>
      </p:graphicFrame>
      <p:sp>
        <p:nvSpPr>
          <p:cNvPr id="2" name="文本框 1"/>
          <p:cNvSpPr txBox="1"/>
          <p:nvPr/>
        </p:nvSpPr>
        <p:spPr>
          <a:xfrm>
            <a:off x="8647888" y="2276974"/>
            <a:ext cx="437261" cy="588658"/>
          </a:xfrm>
          <a:prstGeom prst="rect">
            <a:avLst/>
          </a:prstGeom>
          <a:noFill/>
        </p:spPr>
        <p:txBody>
          <a:bodyPr vert="horz" wrap="none" rtlCol="0">
            <a:noAutofit/>
          </a:bodyPr>
          <a:lstStyle/>
          <a:p>
            <a:pPr>
              <a:lnSpc>
                <a:spcPct val="130000"/>
              </a:lnSpc>
            </a:pPr>
            <a:r>
              <a:rPr kumimoji="0" lang="en-US" altLang="zh-CN" sz="2800" b="1" i="0" strike="noStrike" kern="1200" cap="none" spc="0" normalizeH="0" baseline="0" noProof="0">
                <a:ln>
                  <a:noFill/>
                </a:ln>
                <a:solidFill>
                  <a:srgbClr val="FF0000"/>
                </a:solidFill>
                <a:effectLst/>
                <a:uLnTx/>
                <a:uFillTx/>
                <a:latin typeface="Times New Roman" panose="02020603050405020304" pitchFamily="28"/>
                <a:ea typeface="宋体" panose="02010600030101010101" pitchFamily="2" charset="-122"/>
                <a:cs typeface="Times New Roman" panose="02020603050405020304" pitchFamily="28"/>
              </a:rPr>
              <a:t>A</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21" name="yt_shape_10221"/>
          <p:cNvSpPr txBox="1"/>
          <p:nvPr/>
        </p:nvSpPr>
        <p:spPr>
          <a:xfrm>
            <a:off x="648143" y="1487054"/>
            <a:ext cx="10896000" cy="1060034"/>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6.</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光的世界精彩纷呈，绚丽多彩，下列有关光学知识的描述中正确的是</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　</a:t>
            </a:r>
            <a:r>
              <a:rPr lang="en-US" altLang="zh-CN" sz="2800" b="1" i="0" u="none">
                <a:solidFill>
                  <a:srgbClr val="FF0000">
                    <a:alpha val="0"/>
                  </a:srgbClr>
                </a:solidFill>
                <a:effectLst/>
                <a:latin typeface="Times New Roman" panose="02020603050405020304" pitchFamily="28"/>
                <a:ea typeface="宋体" panose="02010600030101010101" pitchFamily="2" charset="-122"/>
                <a:cs typeface="Times New Roman" panose="02020603050405020304" pitchFamily="28"/>
              </a:rPr>
              <a:t>C</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　</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p>
        </p:txBody>
      </p:sp>
      <p:graphicFrame>
        <p:nvGraphicFramePr>
          <p:cNvPr id="10222" name="yt_table_10222" title="H_218.4"/>
          <p:cNvGraphicFramePr>
            <a:graphicFrameLocks noGrp="1"/>
          </p:cNvGraphicFramePr>
          <p:nvPr/>
        </p:nvGraphicFramePr>
        <p:xfrm>
          <a:off x="648000" y="2597876"/>
          <a:ext cx="10895837" cy="2773680"/>
        </p:xfrm>
        <a:graphic>
          <a:graphicData uri="http://schemas.openxmlformats.org/drawingml/2006/table">
            <a:tbl>
              <a:tblPr/>
              <a:tblGrid>
                <a:gridCol w="10895837">
                  <a:extLst>
                    <a:ext uri="{9D8B030D-6E8A-4147-A177-3AD203B41FA5}">
                      <a16:colId xmlns:a16="http://schemas.microsoft.com/office/drawing/2014/main" val="20000"/>
                    </a:ext>
                  </a:extLst>
                </a:gridCol>
              </a:tblGrid>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光在同种介质中沿直线传播</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0"/>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光的三原色是红、黄、蓝</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1"/>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C.</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张志和在《玄贞子》中记载</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背日喷乎水，成虹霓之水</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是光的色散</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2"/>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D.</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测温仪通过接收人体辐射的紫外线测温</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3"/>
                  </a:ext>
                </a:extLst>
              </a:tr>
            </a:tbl>
          </a:graphicData>
        </a:graphic>
      </p:graphicFrame>
      <p:sp>
        <p:nvSpPr>
          <p:cNvPr id="2" name="文本框 1"/>
          <p:cNvSpPr txBox="1"/>
          <p:nvPr/>
        </p:nvSpPr>
        <p:spPr>
          <a:xfrm>
            <a:off x="1624932" y="1994984"/>
            <a:ext cx="437261" cy="588658"/>
          </a:xfrm>
          <a:prstGeom prst="rect">
            <a:avLst/>
          </a:prstGeom>
          <a:noFill/>
        </p:spPr>
        <p:txBody>
          <a:bodyPr vert="horz" wrap="none" rtlCol="0">
            <a:noAutofit/>
          </a:bodyPr>
          <a:lstStyle/>
          <a:p>
            <a:pPr>
              <a:lnSpc>
                <a:spcPct val="130000"/>
              </a:lnSpc>
            </a:pPr>
            <a:r>
              <a:rPr kumimoji="0" lang="en-US" altLang="zh-CN" sz="2800" b="1" i="0" strike="noStrike" kern="1200" cap="none" spc="0" normalizeH="0" baseline="0" noProof="0">
                <a:ln>
                  <a:noFill/>
                </a:ln>
                <a:solidFill>
                  <a:srgbClr val="FF0000"/>
                </a:solidFill>
                <a:effectLst/>
                <a:uLnTx/>
                <a:uFillTx/>
                <a:latin typeface="Times New Roman" panose="02020603050405020304" pitchFamily="28"/>
                <a:ea typeface="宋体" panose="02010600030101010101" pitchFamily="2" charset="-122"/>
                <a:cs typeface="Times New Roman" panose="02020603050405020304" pitchFamily="28"/>
              </a:rPr>
              <a:t>C</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24" name="yt_shape_10224"/>
          <p:cNvSpPr txBox="1"/>
          <p:nvPr/>
        </p:nvSpPr>
        <p:spPr>
          <a:xfrm>
            <a:off x="648143" y="1777664"/>
            <a:ext cx="10896000" cy="1620187"/>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7.</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汉代《淮南万毕术》中记载：</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取大镜高悬，置水盆于下，则见四邻矣。</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图中装置是世界上记载最早的潜望镜，其中涉及光学知识分析正确的是</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　</a:t>
            </a:r>
            <a:r>
              <a:rPr lang="en-US" altLang="zh-CN" sz="2800" b="1" i="0" u="none">
                <a:solidFill>
                  <a:srgbClr val="FF0000">
                    <a:alpha val="0"/>
                  </a:srgbClr>
                </a:solidFill>
                <a:effectLst/>
                <a:latin typeface="Times New Roman" panose="02020603050405020304" pitchFamily="28"/>
                <a:ea typeface="宋体" panose="02010600030101010101" pitchFamily="2" charset="-122"/>
                <a:cs typeface="Times New Roman" panose="02020603050405020304" pitchFamily="28"/>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　</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p>
        </p:txBody>
      </p:sp>
      <p:graphicFrame>
        <p:nvGraphicFramePr>
          <p:cNvPr id="10226" name="yt_table_10226_skip" title="H_174.72"/>
          <p:cNvGraphicFramePr>
            <a:graphicFrameLocks noGrp="1"/>
          </p:cNvGraphicFramePr>
          <p:nvPr/>
        </p:nvGraphicFramePr>
        <p:xfrm>
          <a:off x="648000" y="3448639"/>
          <a:ext cx="6248400" cy="2218944"/>
        </p:xfrm>
        <a:graphic>
          <a:graphicData uri="http://schemas.openxmlformats.org/drawingml/2006/table">
            <a:tbl>
              <a:tblPr/>
              <a:tblGrid>
                <a:gridCol w="6248400">
                  <a:extLst>
                    <a:ext uri="{9D8B030D-6E8A-4147-A177-3AD203B41FA5}">
                      <a16:colId xmlns:a16="http://schemas.microsoft.com/office/drawing/2014/main" val="20000"/>
                    </a:ext>
                  </a:extLst>
                </a:gridCol>
              </a:tblGrid>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高悬的大镜是平面镜</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0"/>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插秧人在大镜中成倒立的实像</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1"/>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C.</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从水盆中看到四邻利用了光的折射</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2"/>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D.</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大镜悬挂越高所成的像越小</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3"/>
                  </a:ext>
                </a:extLst>
              </a:tr>
            </a:tbl>
          </a:graphicData>
        </a:graphic>
      </p:graphicFrame>
      <p:pic>
        <p:nvPicPr>
          <p:cNvPr id="10225" name="yt_image_10225_skip" title="H_128.48"/>
          <p:cNvPicPr>
            <a:picLocks noChangeAspect="1" noChangeArrowheads="1"/>
          </p:cNvPicPr>
          <p:nvPr/>
        </p:nvPicPr>
        <p:blipFill>
          <a:blip r:embed="rId2" cstate="print"/>
          <a:srcRect/>
          <a:stretch>
            <a:fillRect/>
          </a:stretch>
        </p:blipFill>
        <p:spPr bwMode="auto">
          <a:xfrm>
            <a:off x="9533074" y="3448639"/>
            <a:ext cx="2008886" cy="1631696"/>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p:cNvSpPr txBox="1"/>
          <p:nvPr/>
        </p:nvSpPr>
        <p:spPr>
          <a:xfrm>
            <a:off x="3047332" y="2840330"/>
            <a:ext cx="437261" cy="588658"/>
          </a:xfrm>
          <a:prstGeom prst="rect">
            <a:avLst/>
          </a:prstGeom>
          <a:noFill/>
        </p:spPr>
        <p:txBody>
          <a:bodyPr vert="horz" wrap="none" rtlCol="0">
            <a:noAutofit/>
          </a:bodyPr>
          <a:lstStyle/>
          <a:p>
            <a:pPr>
              <a:lnSpc>
                <a:spcPct val="130000"/>
              </a:lnSpc>
            </a:pPr>
            <a:r>
              <a:rPr kumimoji="0" lang="en-US" altLang="zh-CN" sz="2800" b="1" i="0" strike="noStrike" kern="1200" cap="none" spc="0" normalizeH="0" baseline="0" noProof="0">
                <a:ln>
                  <a:noFill/>
                </a:ln>
                <a:solidFill>
                  <a:srgbClr val="FF0000"/>
                </a:solidFill>
                <a:effectLst/>
                <a:uLnTx/>
                <a:uFillTx/>
                <a:latin typeface="Times New Roman" panose="02020603050405020304" pitchFamily="28"/>
                <a:ea typeface="宋体" panose="02010600030101010101" pitchFamily="2" charset="-122"/>
                <a:cs typeface="Times New Roman" panose="02020603050405020304" pitchFamily="28"/>
              </a:rPr>
              <a:t>A</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WU5NTkzNjQ2NzQyNDFkNzhmODUwZGZiNTQ0ZGRhZjMifQ=="/>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heme/theme1.xml><?xml version="1.0" encoding="utf-8"?>
<a:theme xmlns:a="http://schemas.openxmlformats.org/drawingml/2006/main" name="1_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1770</Words>
  <Application>Microsoft Office PowerPoint</Application>
  <PresentationFormat>宽屏</PresentationFormat>
  <Paragraphs>122</Paragraphs>
  <Slides>18</Slides>
  <Notes>2</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18</vt:i4>
      </vt:variant>
    </vt:vector>
  </HeadingPairs>
  <TitlesOfParts>
    <vt:vector size="28" baseType="lpstr">
      <vt:lpstr>白正</vt:lpstr>
      <vt:lpstr>楷体</vt:lpstr>
      <vt:lpstr>宋体</vt:lpstr>
      <vt:lpstr>微软雅黑 Light</vt:lpstr>
      <vt:lpstr>Arial</vt:lpstr>
      <vt:lpstr>Calibri</vt:lpstr>
      <vt:lpstr>Times New Roman</vt:lpstr>
      <vt:lpstr>Wingdings</vt:lpstr>
      <vt:lpstr>1_自定义设计方案</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rbm.xkw.com</dc:creator>
  <cp:lastModifiedBy>拉 朵</cp:lastModifiedBy>
  <cp:revision>86</cp:revision>
  <cp:lastPrinted>2021-07-28T09:09:00Z</cp:lastPrinted>
  <dcterms:created xsi:type="dcterms:W3CDTF">2021-07-28T09:09:00Z</dcterms:created>
  <dcterms:modified xsi:type="dcterms:W3CDTF">2023-10-12T09:32:18Z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03E180BF841341C1B9E9762C46E85B5F_13</vt:lpwstr>
  </property>
  <property fmtid="{D5CDD505-2E9C-101B-9397-08002B2CF9AE}" pid="7" name="KSOProductBuildVer">
    <vt:lpwstr>2052-12.1.0.15374</vt:lpwstr>
  </property>
</Properties>
</file>