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19"/>
  </p:notesMasterIdLst>
  <p:handoutMasterIdLst>
    <p:handoutMasterId r:id="rId20"/>
  </p:handoutMasterIdLst>
  <p:sldIdLst>
    <p:sldId id="4047" r:id="rId3"/>
    <p:sldId id="4082" r:id="rId4"/>
    <p:sldId id="4083" r:id="rId5"/>
    <p:sldId id="4088" r:id="rId6"/>
    <p:sldId id="4089" r:id="rId7"/>
    <p:sldId id="4090" r:id="rId8"/>
    <p:sldId id="4091" r:id="rId9"/>
    <p:sldId id="4092" r:id="rId10"/>
    <p:sldId id="4093" r:id="rId11"/>
    <p:sldId id="4094" r:id="rId12"/>
    <p:sldId id="4095" r:id="rId13"/>
    <p:sldId id="4099" r:id="rId14"/>
    <p:sldId id="4096" r:id="rId15"/>
    <p:sldId id="4100" r:id="rId16"/>
    <p:sldId id="4102" r:id="rId17"/>
    <p:sldId id="4103" r:id="rId18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88FADD9-935F-4F2D-A4FA-866615DD10DD}">
          <p14:sldIdLst>
            <p14:sldId id="4047"/>
            <p14:sldId id="4082"/>
            <p14:sldId id="4083"/>
            <p14:sldId id="4088"/>
            <p14:sldId id="4089"/>
            <p14:sldId id="4090"/>
            <p14:sldId id="4091"/>
            <p14:sldId id="4092"/>
            <p14:sldId id="4093"/>
            <p14:sldId id="4094"/>
            <p14:sldId id="4095"/>
            <p14:sldId id="4099"/>
            <p14:sldId id="4096"/>
            <p14:sldId id="4100"/>
            <p14:sldId id="4102"/>
            <p14:sldId id="41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9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ww.xkb1.com" initials="w" lastIdx="0" clrIdx="0"/>
  <p:cmAuthor id="2" name="walkinnet" initials="w" lastIdx="0" clrIdx="0"/>
  <p:cmAuthor id="3" name="新课标第一网" initials="新" lastIdx="0" clrIdx="0"/>
  <p:cmAuthor id="4" name="Administra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AA6500"/>
    <a:srgbClr val="F3669C"/>
    <a:srgbClr val="F9B4CD"/>
    <a:srgbClr val="FCC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8" autoAdjust="0"/>
    <p:restoredTop sz="96349" autoAdjust="0"/>
  </p:normalViewPr>
  <p:slideViewPr>
    <p:cSldViewPr snapToGrid="0" showGuides="1">
      <p:cViewPr varScale="1">
        <p:scale>
          <a:sx n="109" d="100"/>
          <a:sy n="109" d="100"/>
        </p:scale>
        <p:origin x="228" y="114"/>
      </p:cViewPr>
      <p:guideLst>
        <p:guide orient="horz" pos="2137"/>
        <p:guide pos="3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F039-AB69-4C4E-B352-C973400BBE8E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5803-944E-4CCB-A36B-5BBC78F81D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8" y="3600450"/>
            <a:ext cx="11501437" cy="1657349"/>
          </a:xfrm>
          <a:prstGeom prst="rect">
            <a:avLst/>
          </a:prstGeom>
        </p:spPr>
      </p:pic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4157663"/>
            <a:ext cx="11430001" cy="1657349"/>
          </a:xfrm>
          <a:prstGeom prst="rect">
            <a:avLst/>
          </a:prstGeom>
        </p:spPr>
      </p:pic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200628" y="796783"/>
            <a:ext cx="11991372" cy="57836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291509" y="140037"/>
            <a:ext cx="5651125" cy="734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</a:p>
        </p:txBody>
      </p:sp>
      <p:sp>
        <p:nvSpPr>
          <p:cNvPr id="10" name="矩形 9"/>
          <p:cNvSpPr/>
          <p:nvPr/>
        </p:nvSpPr>
        <p:spPr>
          <a:xfrm>
            <a:off x="5543492" y="1012176"/>
            <a:ext cx="6193350" cy="522809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作图题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实验探究题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综合应用题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刷真题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郑州市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学年上期期末联考试卷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洛阳市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平顶山市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济源市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焦作市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学年（上）期末试卷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许昌市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学年第一学期期末教学质量检测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开封市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学年第一学期期末学情诊断试卷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濮阳市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9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信阳市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学年上期学情调研试卷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刷模拟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10 2023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精研预测卷（一）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11 2023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精研预测卷（二）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55157" y="1156372"/>
            <a:ext cx="5004896" cy="525653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rgbClr val="AA6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过基础</a:t>
            </a:r>
            <a:endParaRPr kumimoji="1" lang="en-US" altLang="zh-CN" sz="1400" b="1" dirty="0">
              <a:solidFill>
                <a:srgbClr val="AA65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第一章 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第二章 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第三章 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第四章 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第五章 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第六章 质量与密度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物态变化</a:t>
            </a:r>
            <a:endParaRPr kumimoji="1" lang="en-US" altLang="zh-CN" sz="1400" b="1" u="sng" dirty="0">
              <a:solidFill>
                <a:srgbClr val="CC00FF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刷专题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填空、选择重难题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1" name="yt_shape_10161"/>
          <p:cNvSpPr txBox="1"/>
          <p:nvPr/>
        </p:nvSpPr>
        <p:spPr>
          <a:xfrm>
            <a:off x="648000" y="2044438"/>
            <a:ext cx="9026510" cy="4998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9.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双选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下列关于生活现象的解释正确的是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BD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162" name="yt_table_10162" title="H_174.72"/>
          <p:cNvGraphicFramePr>
            <a:graphicFrameLocks noGrp="1"/>
          </p:cNvGraphicFramePr>
          <p:nvPr/>
        </p:nvGraphicFramePr>
        <p:xfrm>
          <a:off x="648000" y="2595106"/>
          <a:ext cx="10515600" cy="2218944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夏天车内开空调时玻璃上的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水珠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出现在内表面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冻豆腐里面的小孔是豆腐里的水先凝固后熔化形成的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从冰箱里取出的易拉罐外壁会出现小水滴是水蒸气凝华形成的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冬天司机往水箱里加点酒精是为了降低水的凝固点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8292288" y="1997632"/>
            <a:ext cx="673799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BD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4" name="yt_shape_10164"/>
          <p:cNvSpPr txBox="1"/>
          <p:nvPr/>
        </p:nvSpPr>
        <p:spPr>
          <a:xfrm>
            <a:off x="648000" y="914773"/>
            <a:ext cx="2513509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三、实验探究题</a:t>
            </a:r>
          </a:p>
        </p:txBody>
      </p:sp>
      <p:sp>
        <p:nvSpPr>
          <p:cNvPr id="10165" name="yt_shape_10165"/>
          <p:cNvSpPr txBox="1"/>
          <p:nvPr/>
        </p:nvSpPr>
        <p:spPr>
          <a:xfrm>
            <a:off x="648143" y="1473457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10.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图甲是探究晶体海波熔化过程的实验装置，图乙是海波熔化时温度随时间变化的曲线图。</a:t>
            </a:r>
          </a:p>
        </p:txBody>
      </p:sp>
      <p:pic>
        <p:nvPicPr>
          <p:cNvPr id="10166" name="yt_image_101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58824" y="2866197"/>
            <a:ext cx="824230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67" name="yt_image_1016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3054" y="2744658"/>
            <a:ext cx="2925318" cy="211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70" name="yt_shape_10170"/>
          <p:cNvSpPr txBox="1"/>
          <p:nvPr/>
        </p:nvSpPr>
        <p:spPr>
          <a:xfrm>
            <a:off x="3903178" y="4856922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甲</a:t>
            </a:r>
          </a:p>
        </p:txBody>
      </p:sp>
      <p:sp>
        <p:nvSpPr>
          <p:cNvPr id="10171" name="yt_shape_10171"/>
          <p:cNvSpPr txBox="1"/>
          <p:nvPr/>
        </p:nvSpPr>
        <p:spPr>
          <a:xfrm>
            <a:off x="6137952" y="4856922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乙</a:t>
            </a:r>
          </a:p>
        </p:txBody>
      </p:sp>
      <p:sp>
        <p:nvSpPr>
          <p:cNvPr id="10172" name="yt_shape_10172"/>
          <p:cNvSpPr txBox="1"/>
          <p:nvPr/>
        </p:nvSpPr>
        <p:spPr>
          <a:xfrm>
            <a:off x="648000" y="5435330"/>
            <a:ext cx="8444619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温度计是根据液体的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热胀冷缩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性质制成的。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002989" y="5388524"/>
            <a:ext cx="1608837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热胀冷缩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3" name="yt_shape_10173"/>
          <p:cNvSpPr txBox="1"/>
          <p:nvPr/>
        </p:nvSpPr>
        <p:spPr>
          <a:xfrm>
            <a:off x="648000" y="733444"/>
            <a:ext cx="7623882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下列措施不能使物质受热均匀的是</a:t>
            </a:r>
            <a:r>
              <a:rPr lang="zh-CN" altLang="zh-CN" sz="100" b="1" i="0" spc="-100">
                <a:solidFill>
                  <a:srgbClr val="FF0000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 </a:t>
            </a:r>
            <a:r>
              <a:rPr lang="zh-CN" altLang="zh-CN" sz="2800" b="1" i="0" u="sng">
                <a:solidFill>
                  <a:srgbClr val="FF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　</a:t>
            </a:r>
            <a:r>
              <a:rPr lang="en-US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C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　</a:t>
            </a:r>
            <a:r>
              <a:rPr lang="zh-CN" altLang="zh-CN" sz="100" b="1" i="0" spc="-100">
                <a:noFill/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graphicFrame>
        <p:nvGraphicFramePr>
          <p:cNvPr id="10174" name="yt_table_10174" title="H_160.24"/>
          <p:cNvGraphicFramePr>
            <a:graphicFrameLocks noGrp="1"/>
          </p:cNvGraphicFramePr>
          <p:nvPr/>
        </p:nvGraphicFramePr>
        <p:xfrm>
          <a:off x="648000" y="1292128"/>
          <a:ext cx="7180581" cy="2035048"/>
        </p:xfrm>
        <a:graphic>
          <a:graphicData uri="http://schemas.openxmlformats.org/drawingml/2006/table">
            <a:tbl>
              <a:tblPr/>
              <a:tblGrid>
                <a:gridCol w="7180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加热过程中不断搅拌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通过水给试管加热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温度计的玻璃泡完全浸没在物质中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eaLnBrk="1" fontAlgn="ctr" latinLnBrk="0" hangingPunct="0">
                        <a:lnSpc>
                          <a:spcPct val="130000"/>
                        </a:lnSpc>
                      </a:pPr>
                      <a:endParaRPr/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176" name="yt_shape_10176"/>
          <p:cNvSpPr txBox="1"/>
          <p:nvPr/>
        </p:nvSpPr>
        <p:spPr>
          <a:xfrm>
            <a:off x="567461" y="3063751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由乙图可知海波熔化时需要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吸热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吸热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放热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且温度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保持不变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升高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保持不变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降低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10177" name="yt_shape_10177"/>
          <p:cNvSpPr txBox="1"/>
          <p:nvPr/>
        </p:nvSpPr>
        <p:spPr>
          <a:xfrm>
            <a:off x="567461" y="4742742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由乙图可知海波的熔点是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48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，可选用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实验室温度计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实验室温度计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体温计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进行测量。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138177" y="686638"/>
            <a:ext cx="794449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C</a:t>
            </a: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　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89250" y="3016945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吸热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66650" y="3571681"/>
            <a:ext cx="1608837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保持不变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33650" y="4695936"/>
            <a:ext cx="535686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48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486387" y="4695936"/>
            <a:ext cx="232321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实验室温度计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11" name="yt_image_101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26663" y="372496"/>
            <a:ext cx="2925318" cy="211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yt_shape_10171"/>
          <p:cNvSpPr txBox="1"/>
          <p:nvPr/>
        </p:nvSpPr>
        <p:spPr>
          <a:xfrm>
            <a:off x="9821561" y="2484760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8" name="yt_shape_10178"/>
          <p:cNvSpPr txBox="1"/>
          <p:nvPr/>
        </p:nvSpPr>
        <p:spPr>
          <a:xfrm>
            <a:off x="648000" y="862581"/>
            <a:ext cx="8335102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小明在探究水在沸腾前后温度变化的特点实验中。</a:t>
            </a:r>
          </a:p>
        </p:txBody>
      </p:sp>
      <p:sp>
        <p:nvSpPr>
          <p:cNvPr id="10179" name="yt_shape_10179"/>
          <p:cNvSpPr txBox="1"/>
          <p:nvPr/>
        </p:nvSpPr>
        <p:spPr>
          <a:xfrm>
            <a:off x="648143" y="1421265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如图甲所示，在组装器材时，应先固定铁圈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A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还是铁圈</a:t>
            </a:r>
            <a:r>
              <a:rPr lang="en-US" altLang="zh-CN" sz="2800" b="0" i="1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B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？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铁圈</a:t>
            </a:r>
            <a:r>
              <a:rPr lang="en-US" altLang="zh-CN" sz="2800" b="1" i="1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B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，其中纸板的作用是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减少散热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10183" name="yt_shape_10183"/>
          <p:cNvSpPr txBox="1"/>
          <p:nvPr/>
        </p:nvSpPr>
        <p:spPr>
          <a:xfrm>
            <a:off x="648000" y="5672766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pSp>
        <p:nvGrpSpPr>
          <p:cNvPr id="10180" name="yt_shape_10180" title="H_230.7211"/>
          <p:cNvGrpSpPr/>
          <p:nvPr/>
        </p:nvGrpSpPr>
        <p:grpSpPr>
          <a:xfrm>
            <a:off x="5353494" y="2692466"/>
            <a:ext cx="1485011" cy="2930158"/>
            <a:chOff x="0" y="0"/>
            <a:chExt cx="1485011" cy="2930158"/>
          </a:xfrm>
        </p:grpSpPr>
        <p:pic>
          <p:nvPicPr>
            <p:cNvPr id="2" name="yt_image_1018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485011" cy="25341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82" name="yt_shape_10182"/>
            <p:cNvSpPr txBox="1"/>
            <p:nvPr/>
          </p:nvSpPr>
          <p:spPr>
            <a:xfrm>
              <a:off x="564745" y="2570158"/>
              <a:ext cx="391520" cy="3600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 eaLnBrk="1" latinLnBrk="0" hangingPunct="0">
                <a:lnSpc>
                  <a:spcPct val="130000"/>
                </a:lnSpc>
              </a:pPr>
              <a:r>
                <a:rPr lang="zh-CN" altLang="zh-CN" sz="2800" b="0" i="0" u="none">
                  <a:solidFill>
                    <a:srgbClr val="000000"/>
                  </a:solidFill>
                  <a:effectLst/>
                  <a:latin typeface="白正" pitchFamily="28"/>
                  <a:ea typeface="楷体" panose="02010609060101010101" pitchFamily="49" charset="-122"/>
                  <a:cs typeface="宋体" panose="02010600030101010101" pitchFamily="2" charset="-122"/>
                </a:rPr>
                <a:t>甲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0772107" y="1374459"/>
            <a:ext cx="537274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铁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8132" y="1929195"/>
            <a:ext cx="773811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圈</a:t>
            </a:r>
            <a:r>
              <a:rPr kumimoji="0" lang="en-US" altLang="zh-CN" sz="2800" b="1" i="1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63457" y="1929195"/>
            <a:ext cx="1608837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减少散热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4" name="yt_shape_10184"/>
          <p:cNvSpPr txBox="1"/>
          <p:nvPr/>
        </p:nvSpPr>
        <p:spPr>
          <a:xfrm>
            <a:off x="648143" y="720000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加热一段时间后，温度计的示数如图乙所示，温度为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61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，继续加热，烧杯内的水中形成大量的气泡不断上升、变大，到水面破裂开来，里面的水蒸气散发到空气中。</a:t>
            </a:r>
          </a:p>
        </p:txBody>
      </p:sp>
      <p:sp>
        <p:nvSpPr>
          <p:cNvPr id="10188" name="yt_shape_10188"/>
          <p:cNvSpPr txBox="1"/>
          <p:nvPr/>
        </p:nvSpPr>
        <p:spPr>
          <a:xfrm>
            <a:off x="648000" y="5069350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pSp>
        <p:nvGrpSpPr>
          <p:cNvPr id="10185" name="yt_shape_10185" title="H_194.3111"/>
          <p:cNvGrpSpPr/>
          <p:nvPr/>
        </p:nvGrpSpPr>
        <p:grpSpPr>
          <a:xfrm>
            <a:off x="5655944" y="2551355"/>
            <a:ext cx="880110" cy="2467751"/>
            <a:chOff x="0" y="0"/>
            <a:chExt cx="880110" cy="2467751"/>
          </a:xfrm>
        </p:grpSpPr>
        <p:pic>
          <p:nvPicPr>
            <p:cNvPr id="3" name="yt_image_1018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880110" cy="2071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87" name="yt_shape_10187"/>
            <p:cNvSpPr txBox="1"/>
            <p:nvPr/>
          </p:nvSpPr>
          <p:spPr>
            <a:xfrm>
              <a:off x="262294" y="2107751"/>
              <a:ext cx="391520" cy="3600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 eaLnBrk="1" latinLnBrk="0" hangingPunct="0">
                <a:lnSpc>
                  <a:spcPct val="130000"/>
                </a:lnSpc>
              </a:pPr>
              <a:r>
                <a:rPr lang="zh-CN" altLang="zh-CN" sz="2800" b="0" i="0" u="none">
                  <a:solidFill>
                    <a:srgbClr val="000000"/>
                  </a:solidFill>
                  <a:effectLst/>
                  <a:latin typeface="白正" pitchFamily="28"/>
                  <a:ea typeface="楷体" panose="02010609060101010101" pitchFamily="49" charset="-122"/>
                  <a:cs typeface="宋体" panose="02010600030101010101" pitchFamily="2" charset="-122"/>
                </a:rPr>
                <a:t>乙</a:t>
              </a:r>
            </a:p>
          </p:txBody>
        </p:sp>
      </p:grpSp>
      <p:sp>
        <p:nvSpPr>
          <p:cNvPr id="10189" name="yt_shape_10189"/>
          <p:cNvSpPr txBox="1"/>
          <p:nvPr/>
        </p:nvSpPr>
        <p:spPr>
          <a:xfrm>
            <a:off x="648143" y="5442790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上述实验现象说明了水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已经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已经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还没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沸腾，水的沸点是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98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981532" y="673194"/>
            <a:ext cx="535686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61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58732" y="5395984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已经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02932" y="5950720"/>
            <a:ext cx="535686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98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allAtOnce"/>
      <p:bldP spid="5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0" name="yt_shape_10190"/>
          <p:cNvSpPr txBox="1"/>
          <p:nvPr/>
        </p:nvSpPr>
        <p:spPr>
          <a:xfrm>
            <a:off x="648143" y="1062970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这样加热几分钟后，得到如图丙所示水的温度随时间变化图象。分析图象可知：水在沸腾前，不断吸热，温度升高；在沸腾时，不断吸热，温度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不变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10194" name="yt_shape_10194"/>
          <p:cNvSpPr txBox="1"/>
          <p:nvPr/>
        </p:nvSpPr>
        <p:spPr>
          <a:xfrm>
            <a:off x="648000" y="5472378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pSp>
        <p:nvGrpSpPr>
          <p:cNvPr id="10191" name="yt_shape_10191" title="H_199.0411"/>
          <p:cNvGrpSpPr/>
          <p:nvPr/>
        </p:nvGrpSpPr>
        <p:grpSpPr>
          <a:xfrm>
            <a:off x="4340669" y="2894325"/>
            <a:ext cx="3510661" cy="2527822"/>
            <a:chOff x="0" y="0"/>
            <a:chExt cx="3510661" cy="2527822"/>
          </a:xfrm>
        </p:grpSpPr>
        <p:pic>
          <p:nvPicPr>
            <p:cNvPr id="4" name="yt_image_1019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3510661" cy="21318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93" name="yt_shape_10193"/>
            <p:cNvSpPr txBox="1"/>
            <p:nvPr/>
          </p:nvSpPr>
          <p:spPr>
            <a:xfrm>
              <a:off x="1577570" y="2167822"/>
              <a:ext cx="391520" cy="3600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 eaLnBrk="1" latinLnBrk="0" hangingPunct="0">
                <a:lnSpc>
                  <a:spcPct val="130000"/>
                </a:lnSpc>
              </a:pPr>
              <a:r>
                <a:rPr lang="zh-CN" altLang="zh-CN" sz="2800" b="0" i="0" u="none">
                  <a:solidFill>
                    <a:srgbClr val="000000"/>
                  </a:solidFill>
                  <a:effectLst/>
                  <a:latin typeface="白正" pitchFamily="28"/>
                  <a:ea typeface="楷体" panose="02010609060101010101" pitchFamily="49" charset="-122"/>
                  <a:cs typeface="宋体" panose="02010600030101010101" pitchFamily="2" charset="-122"/>
                </a:rPr>
                <a:t>丙</a:t>
              </a: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2691732" y="2125636"/>
            <a:ext cx="894461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不变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5" name="yt_shape_10195"/>
          <p:cNvSpPr txBox="1"/>
          <p:nvPr/>
        </p:nvSpPr>
        <p:spPr>
          <a:xfrm>
            <a:off x="648143" y="2894975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通过这个实验，小明终于明白妈妈用炉火炖老母鸡时，在沸腾后总是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调为小火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保持大火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调为小火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的道理。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624932" y="3402905"/>
            <a:ext cx="1608837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调为小火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100314" y="796783"/>
            <a:ext cx="11991372" cy="57836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12" y="1102250"/>
            <a:ext cx="2160416" cy="1663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5751" y="3268325"/>
            <a:ext cx="11544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latinLnBrk="0" hangingPunct="0"/>
            <a:r>
              <a:rPr lang="zh-CN" altLang="en-US" sz="4800" dirty="0"/>
              <a:t>章节巩固练3　物态变化</a:t>
            </a:r>
          </a:p>
        </p:txBody>
      </p:sp>
      <p:sp>
        <p:nvSpPr>
          <p:cNvPr id="5" name="矩形 4"/>
          <p:cNvSpPr/>
          <p:nvPr/>
        </p:nvSpPr>
        <p:spPr>
          <a:xfrm>
            <a:off x="3291509" y="140037"/>
            <a:ext cx="5651125" cy="732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5" name="yt_shape_10125"/>
          <p:cNvSpPr txBox="1"/>
          <p:nvPr/>
        </p:nvSpPr>
        <p:spPr>
          <a:xfrm>
            <a:off x="495743" y="246326"/>
            <a:ext cx="10896000" cy="442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一、填空题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胡辣汤是</a:t>
            </a:r>
            <a:r>
              <a:rPr lang="zh-CN" altLang="en-US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九县七区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人喜爱的早餐之一，人们会对汤锅持续加热使之持续沸腾，从而保持胡辣汤的口感。在沸腾过程中，汤的温度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不变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升高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不变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降低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；汤锅上方的缕缕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白气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是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液化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填物态变化名称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形成的。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2.[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仿宋" panose="02010609060101010101" pitchFamily="28" charset="-122"/>
                <a:cs typeface="宋体" panose="02010600030101010101" pitchFamily="2" charset="-122"/>
              </a:rPr>
              <a:t>传统文化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]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如图所示，将糖加热到液体状态，然后用它在平板上绘出各种图案，静待慢慢变硬后就制作成了栩栩如生的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糖画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糖画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制作过程中糖发生的物态变化是先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熔化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后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凝固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651332" y="1308992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不变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16932" y="2418464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液化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06532" y="4082672"/>
            <a:ext cx="894461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熔化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87707" y="4082672"/>
            <a:ext cx="894461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凝固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yt_shape_10131"/>
          <p:cNvSpPr txBox="1"/>
          <p:nvPr/>
        </p:nvSpPr>
        <p:spPr>
          <a:xfrm>
            <a:off x="796621" y="7018703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pSp>
        <p:nvGrpSpPr>
          <p:cNvPr id="8" name="yt_shape_10128" title="H_180.5611"/>
          <p:cNvGrpSpPr/>
          <p:nvPr/>
        </p:nvGrpSpPr>
        <p:grpSpPr>
          <a:xfrm>
            <a:off x="4788249" y="4675295"/>
            <a:ext cx="2374552" cy="1870731"/>
            <a:chOff x="1" y="0"/>
            <a:chExt cx="2374552" cy="1870731"/>
          </a:xfrm>
        </p:grpSpPr>
        <p:pic>
          <p:nvPicPr>
            <p:cNvPr id="9" name="yt_image_101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0"/>
              <a:ext cx="2374552" cy="15465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yt_shape_10130"/>
            <p:cNvSpPr txBox="1"/>
            <p:nvPr/>
          </p:nvSpPr>
          <p:spPr>
            <a:xfrm>
              <a:off x="515333" y="1510731"/>
              <a:ext cx="1280323" cy="3600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 eaLnBrk="1" latinLnBrk="0" hangingPunct="0">
                <a:lnSpc>
                  <a:spcPct val="130000"/>
                </a:lnSpc>
              </a:pPr>
              <a:r>
                <a:rPr lang="zh-CN" altLang="zh-CN" sz="2800" b="0" i="0" u="none" dirty="0">
                  <a:solidFill>
                    <a:srgbClr val="000000"/>
                  </a:solidFill>
                  <a:effectLst/>
                  <a:latin typeface="白正" pitchFamily="28"/>
                  <a:ea typeface="楷体" panose="02010609060101010101" pitchFamily="49" charset="-122"/>
                  <a:cs typeface="宋体" panose="02010600030101010101" pitchFamily="2" charset="-122"/>
                </a:rPr>
                <a:t>第</a:t>
              </a:r>
              <a:r>
                <a:rPr lang="en-US" altLang="zh-CN" sz="2800" b="0" i="0" u="none" dirty="0">
                  <a:solidFill>
                    <a:srgbClr val="000000"/>
                  </a:solidFill>
                  <a:effectLst/>
                  <a:latin typeface="Times New Roman" panose="02020603050405020304" pitchFamily="28"/>
                  <a:ea typeface="Times New Roman" panose="02020603050405020304" pitchFamily="28"/>
                  <a:cs typeface="宋体" panose="02010600030101010101" pitchFamily="2" charset="-122"/>
                </a:rPr>
                <a:t>2</a:t>
              </a:r>
              <a:r>
                <a:rPr lang="zh-CN" altLang="zh-CN" sz="2800" b="0" i="0" u="none" dirty="0">
                  <a:solidFill>
                    <a:srgbClr val="000000"/>
                  </a:solidFill>
                  <a:effectLst/>
                  <a:latin typeface="白正" pitchFamily="28"/>
                  <a:ea typeface="楷体" panose="02010609060101010101" pitchFamily="49" charset="-122"/>
                  <a:cs typeface="宋体" panose="02010600030101010101" pitchFamily="2" charset="-122"/>
                </a:rPr>
                <a:t>题图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2" name="yt_shape_10132"/>
          <p:cNvSpPr txBox="1"/>
          <p:nvPr/>
        </p:nvSpPr>
        <p:spPr>
          <a:xfrm>
            <a:off x="648143" y="720000"/>
            <a:ext cx="10896000" cy="27485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环卫工人往结冰的桥面撒盐加快冰的熔化，激发了小明探究盐水凝固点的兴趣。他把两杯浓度不同的盐水放入冰箱冷冻室里，当杯内的盐水中出现冰块时测量它们的温度，温度计的示数如图所示，图乙中温度计的示数为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－</a:t>
            </a:r>
            <a:r>
              <a:rPr lang="en-US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5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，从实验现象可知，盐水的浓度越高，其凝固点越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低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pic>
        <p:nvPicPr>
          <p:cNvPr id="10133" name="yt_image_101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2355" y="3678646"/>
            <a:ext cx="2699004" cy="209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34" name="yt_image_101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1359" y="3671661"/>
            <a:ext cx="2699004" cy="209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37" name="yt_shape_10137"/>
          <p:cNvSpPr txBox="1"/>
          <p:nvPr/>
        </p:nvSpPr>
        <p:spPr>
          <a:xfrm>
            <a:off x="4194096" y="5769955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甲</a:t>
            </a:r>
          </a:p>
        </p:txBody>
      </p:sp>
      <p:sp>
        <p:nvSpPr>
          <p:cNvPr id="10138" name="yt_shape_10138"/>
          <p:cNvSpPr txBox="1"/>
          <p:nvPr/>
        </p:nvSpPr>
        <p:spPr>
          <a:xfrm>
            <a:off x="7253100" y="5769955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乙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02932" y="2337402"/>
            <a:ext cx="715074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－</a:t>
            </a: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Times New Roman" panose="02020603050405020304" pitchFamily="28"/>
              </a:rPr>
              <a:t>5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80532" y="2892138"/>
            <a:ext cx="537274" cy="596596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低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9" name="yt_shape_10139"/>
          <p:cNvSpPr txBox="1"/>
          <p:nvPr/>
        </p:nvSpPr>
        <p:spPr>
          <a:xfrm>
            <a:off x="5362981" y="6205123"/>
            <a:ext cx="1256754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第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题图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0" name="yt_shape_10140"/>
          <p:cNvSpPr txBox="1"/>
          <p:nvPr/>
        </p:nvSpPr>
        <p:spPr>
          <a:xfrm>
            <a:off x="648143" y="720000"/>
            <a:ext cx="10896000" cy="27485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图甲是某物质熔化时温度随时间变化的图象，根据图象特征可判断该物质是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晶体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晶体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非晶体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，其中第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6 min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时该物质处于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固液共存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液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固液共存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态。图乙是酒精沸腾时的图象，由图象信息可知，酒精温度计</a:t>
            </a:r>
            <a:r>
              <a:rPr lang="zh-CN" altLang="zh-CN" sz="100" b="0" i="0" spc="-100">
                <a:solidFill>
                  <a:srgbClr val="FF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 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1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不能</a:t>
            </a:r>
            <a:r>
              <a:rPr lang="zh-CN" altLang="zh-CN" sz="2800" b="0" i="0" u="sng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100" b="0" i="0" spc="-100">
                <a:noFill/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选填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能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不能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用来测水沸腾时的温度。</a:t>
            </a:r>
          </a:p>
        </p:txBody>
      </p:sp>
      <p:pic>
        <p:nvPicPr>
          <p:cNvPr id="10141" name="yt_image_101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9438" y="3531870"/>
            <a:ext cx="3699256" cy="21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42" name="yt_image_101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98694" y="3519297"/>
            <a:ext cx="3590290" cy="2184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45" name="yt_shape_10145"/>
          <p:cNvSpPr txBox="1"/>
          <p:nvPr/>
        </p:nvSpPr>
        <p:spPr>
          <a:xfrm>
            <a:off x="3521305" y="5704205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甲</a:t>
            </a:r>
          </a:p>
        </p:txBody>
      </p:sp>
      <p:sp>
        <p:nvSpPr>
          <p:cNvPr id="10146" name="yt_shape_10146"/>
          <p:cNvSpPr txBox="1"/>
          <p:nvPr/>
        </p:nvSpPr>
        <p:spPr>
          <a:xfrm>
            <a:off x="7526078" y="5704205"/>
            <a:ext cx="535521" cy="5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乙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336132" y="1227930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晶体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36132" y="1782666"/>
            <a:ext cx="1608837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固液共存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48132" y="2337402"/>
            <a:ext cx="894461" cy="64834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不能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7" name="yt_shape_10147"/>
          <p:cNvSpPr txBox="1"/>
          <p:nvPr/>
        </p:nvSpPr>
        <p:spPr>
          <a:xfrm>
            <a:off x="648000" y="1765096"/>
            <a:ext cx="1795363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二、选择题</a:t>
            </a:r>
          </a:p>
        </p:txBody>
      </p:sp>
      <p:sp>
        <p:nvSpPr>
          <p:cNvPr id="10148" name="yt_shape_10148"/>
          <p:cNvSpPr txBox="1"/>
          <p:nvPr/>
        </p:nvSpPr>
        <p:spPr>
          <a:xfrm>
            <a:off x="648000" y="2323780"/>
            <a:ext cx="8069517" cy="4998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下列四个实例中，能够使蒸发加快的是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149" name="yt_table_10149" title="H_174.72"/>
          <p:cNvGraphicFramePr>
            <a:graphicFrameLocks noGrp="1"/>
          </p:cNvGraphicFramePr>
          <p:nvPr/>
        </p:nvGraphicFramePr>
        <p:xfrm>
          <a:off x="648000" y="2874448"/>
          <a:ext cx="5778818" cy="2218944"/>
        </p:xfrm>
        <a:graphic>
          <a:graphicData uri="http://schemas.openxmlformats.org/drawingml/2006/table">
            <a:tbl>
              <a:tblPr/>
              <a:tblGrid>
                <a:gridCol w="577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将水果放在低温冷藏柜中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将新鲜的蔬菜封装在保鲜袋中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把盛有酒精的瓶口盖严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把湿衣服晾在通风向阳处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581088" y="2276974"/>
            <a:ext cx="437261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1" name="yt_shape_10151"/>
          <p:cNvSpPr txBox="1"/>
          <p:nvPr/>
        </p:nvSpPr>
        <p:spPr>
          <a:xfrm>
            <a:off x="648143" y="2038898"/>
            <a:ext cx="10896000" cy="1620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6.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卫星发射时，火箭点火升空刹那间，可看到发射平台升腾起大量白雾，这是喷水系统同步将大量的水喷洒到平台上所致。该过程涉及的物态变化是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152" name="yt_table_10152" title="H_87.36"/>
          <p:cNvGraphicFramePr>
            <a:graphicFrameLocks noGrp="1"/>
          </p:cNvGraphicFramePr>
          <p:nvPr/>
        </p:nvGraphicFramePr>
        <p:xfrm>
          <a:off x="648000" y="3709873"/>
          <a:ext cx="7048818" cy="1109472"/>
        </p:xfrm>
        <a:graphic>
          <a:graphicData uri="http://schemas.openxmlformats.org/drawingml/2006/table">
            <a:tbl>
              <a:tblPr/>
              <a:tblGrid>
                <a:gridCol w="3980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8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仅液化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仅汽化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先液化后汽化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先汽化后液化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047332" y="3101564"/>
            <a:ext cx="437261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4" name="yt_shape_10154"/>
          <p:cNvSpPr txBox="1"/>
          <p:nvPr/>
        </p:nvSpPr>
        <p:spPr>
          <a:xfrm>
            <a:off x="648143" y="1764361"/>
            <a:ext cx="10896000" cy="1060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7.[2023</a:t>
            </a:r>
            <a:r>
              <a:rPr lang="zh-CN" altLang="en-US" sz="2800" b="0" i="0" u="none">
                <a:solidFill>
                  <a:srgbClr val="000000"/>
                </a:solidFill>
                <a:effectLst/>
                <a:latin typeface="白正" pitchFamily="28"/>
                <a:ea typeface="仿宋" panose="02010609060101010101" pitchFamily="28" charset="-122"/>
                <a:cs typeface="宋体" panose="02010600030101010101" pitchFamily="2" charset="-122"/>
              </a:rPr>
              <a:t>九县七区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仿宋" panose="02010609060101010101" pitchFamily="28" charset="-122"/>
                <a:cs typeface="宋体" panose="02010600030101010101" pitchFamily="2" charset="-122"/>
              </a:rPr>
              <a:t>中考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]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大美</a:t>
            </a:r>
            <a:r>
              <a:rPr lang="zh-CN" altLang="en-US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九县七区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，风光无限，关于我省自然风景中涉及的物态变化，下列说法正确的是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155" name="yt_table_10155" title="H_174.72"/>
          <p:cNvGraphicFramePr>
            <a:graphicFrameLocks noGrp="1"/>
          </p:cNvGraphicFramePr>
          <p:nvPr/>
        </p:nvGraphicFramePr>
        <p:xfrm>
          <a:off x="648000" y="2875183"/>
          <a:ext cx="7335839" cy="2218944"/>
        </p:xfrm>
        <a:graphic>
          <a:graphicData uri="http://schemas.openxmlformats.org/drawingml/2006/table">
            <a:tbl>
              <a:tblPr/>
              <a:tblGrid>
                <a:gridCol w="7335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云台山雾气环绕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——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雾的形成需要吸热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王屋山冰雪消融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——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雪的熔化需要放热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老君山霜打枝头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——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霜的形成是凝固现象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鸡公山朝露晶莹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——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露的形成是液化现象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536532" y="2272291"/>
            <a:ext cx="437261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7" name="yt_shape_10157"/>
          <p:cNvSpPr txBox="1"/>
          <p:nvPr/>
        </p:nvSpPr>
        <p:spPr>
          <a:xfrm>
            <a:off x="648143" y="2121094"/>
            <a:ext cx="10896000" cy="1060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8.[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仿宋" panose="02010609060101010101" pitchFamily="28" charset="-122"/>
                <a:cs typeface="宋体" panose="02010600030101010101" pitchFamily="2" charset="-122"/>
              </a:rPr>
              <a:t>教材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P60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仿宋" panose="02010609060101010101" pitchFamily="28" charset="-122"/>
                <a:cs typeface="宋体" panose="02010600030101010101" pitchFamily="2" charset="-122"/>
              </a:rPr>
              <a:t>素材改编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]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小明把盛有水的纸盒放在火焰上烧，做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纸锅烧水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实验。下列说法中正确的是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en-US" altLang="zh-CN" sz="2800" b="1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159" name="yt_table_10159_skip" title="H_174.72"/>
          <p:cNvGraphicFramePr>
            <a:graphicFrameLocks noGrp="1"/>
          </p:cNvGraphicFramePr>
          <p:nvPr/>
        </p:nvGraphicFramePr>
        <p:xfrm>
          <a:off x="647999" y="3231916"/>
          <a:ext cx="10333765" cy="2218944"/>
        </p:xfrm>
        <a:graphic>
          <a:graphicData uri="http://schemas.openxmlformats.org/drawingml/2006/table">
            <a:tbl>
              <a:tblPr/>
              <a:tblGrid>
                <a:gridCol w="1033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A.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未加热前，纸锅里的水不发生汽化现象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B.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将纸锅中的水换成沙子，加热时纸锅不会被点燃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C.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纸锅上方的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白气</a:t>
                      </a: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是水蒸气先汽化再液化的结果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D.</a:t>
                      </a: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水烧开时纸盒并未燃烧，这是因为水的沸点低于纸的着火点</a:t>
                      </a: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158" name="yt_image_10158_skip" title="H_131.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2957" y="3231916"/>
            <a:ext cx="1308849" cy="150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6247732" y="2629024"/>
            <a:ext cx="437261" cy="588658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800" b="1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8"/>
                <a:ea typeface="宋体" panose="02010600030101010101" pitchFamily="2" charset="-122"/>
                <a:cs typeface="Times New Roman" panose="02020603050405020304" pitchFamily="28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WU5NTkzNjQ2NzQyNDFkNzhmODUwZGZiNTQ0ZGRhZj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1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1487</Words>
  <Application>Microsoft Office PowerPoint</Application>
  <PresentationFormat>宽屏</PresentationFormat>
  <Paragraphs>123</Paragraphs>
  <Slides>16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白正</vt:lpstr>
      <vt:lpstr>楷体</vt:lpstr>
      <vt:lpstr>宋体</vt:lpstr>
      <vt:lpstr>微软雅黑 Light</vt:lpstr>
      <vt:lpstr>Arial</vt:lpstr>
      <vt:lpstr>Calibri</vt:lpstr>
      <vt:lpstr>Times New Roman</vt:lpstr>
      <vt:lpstr>Wingdings</vt:lpstr>
      <vt:lpstr>1_自定义设计方案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拉 朵</cp:lastModifiedBy>
  <cp:revision>86</cp:revision>
  <cp:lastPrinted>2021-07-28T09:09:00Z</cp:lastPrinted>
  <dcterms:created xsi:type="dcterms:W3CDTF">2021-07-28T09:09:00Z</dcterms:created>
  <dcterms:modified xsi:type="dcterms:W3CDTF">2023-10-12T09:32:21Z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03E180BF841341C1B9E9762C46E85B5F_13</vt:lpwstr>
  </property>
  <property fmtid="{D5CDD505-2E9C-101B-9397-08002B2CF9AE}" pid="7" name="KSOProductBuildVer">
    <vt:lpwstr>2052-12.1.0.15374</vt:lpwstr>
  </property>
</Properties>
</file>