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</p:sldMasterIdLst>
  <p:notesMasterIdLst>
    <p:notesMasterId r:id="rId18"/>
  </p:notesMasterIdLst>
  <p:handoutMasterIdLst>
    <p:handoutMasterId r:id="rId19"/>
  </p:handoutMasterIdLst>
  <p:sldIdLst>
    <p:sldId id="4047" r:id="rId3"/>
    <p:sldId id="4082" r:id="rId4"/>
    <p:sldId id="4083" r:id="rId5"/>
    <p:sldId id="4084" r:id="rId6"/>
    <p:sldId id="4086" r:id="rId7"/>
    <p:sldId id="4088" r:id="rId8"/>
    <p:sldId id="4089" r:id="rId9"/>
    <p:sldId id="4090" r:id="rId10"/>
    <p:sldId id="4091" r:id="rId11"/>
    <p:sldId id="4092" r:id="rId12"/>
    <p:sldId id="4093" r:id="rId13"/>
    <p:sldId id="4094" r:id="rId14"/>
    <p:sldId id="4095" r:id="rId15"/>
    <p:sldId id="4096" r:id="rId16"/>
    <p:sldId id="4098" r:id="rId17"/>
  </p:sldIdLst>
  <p:sldSz cx="12192000" cy="6858000"/>
  <p:notesSz cx="6858000" cy="9144000"/>
  <p:custDataLst>
    <p:tags r:id="rId2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088FADD9-935F-4F2D-A4FA-866615DD10DD}">
          <p14:sldIdLst>
            <p14:sldId id="4047"/>
            <p14:sldId id="4082"/>
            <p14:sldId id="4083"/>
            <p14:sldId id="4084"/>
            <p14:sldId id="4086"/>
            <p14:sldId id="4088"/>
            <p14:sldId id="4089"/>
            <p14:sldId id="4090"/>
            <p14:sldId id="4091"/>
            <p14:sldId id="4092"/>
            <p14:sldId id="4093"/>
            <p14:sldId id="4094"/>
            <p14:sldId id="4095"/>
            <p14:sldId id="4096"/>
            <p14:sldId id="409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9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ww.xkb1.com" initials="w" lastIdx="0" clrIdx="0"/>
  <p:cmAuthor id="2" name="walkinnet" initials="w" lastIdx="0" clrIdx="0"/>
  <p:cmAuthor id="3" name="新课标第一网" initials="新" lastIdx="0" clrIdx="0"/>
  <p:cmAuthor id="4" name="Administrat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  <a:srgbClr val="AA6500"/>
    <a:srgbClr val="F3669C"/>
    <a:srgbClr val="F9B4CD"/>
    <a:srgbClr val="FCC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38" autoAdjust="0"/>
    <p:restoredTop sz="96349" autoAdjust="0"/>
  </p:normalViewPr>
  <p:slideViewPr>
    <p:cSldViewPr snapToGrid="0" showGuides="1">
      <p:cViewPr varScale="1">
        <p:scale>
          <a:sx n="109" d="100"/>
          <a:sy n="109" d="100"/>
        </p:scale>
        <p:origin x="228" y="114"/>
      </p:cViewPr>
      <p:guideLst>
        <p:guide orient="horz" pos="2137"/>
        <p:guide pos="39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2023/10/12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AF039-AB69-4C4E-B352-C973400BBE8E}" type="datetimeFigureOut">
              <a:rPr lang="zh-CN" altLang="en-US" smtClean="0"/>
              <a:t>2023/10/12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E5803-944E-4CCB-A36B-5BBC78F81D1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8CAEED6-F3CE-4989-8114-EA4976C9EDF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Arial" panose="020B0604020202020204"/>
              </a:r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Arial" panose="020B0604020202020204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8CAEED6-F3CE-4989-8114-EA4976C9EDF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Arial" panose="020B0604020202020204"/>
              </a:r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Arial" panose="020B0604020202020204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7" Type="http://schemas.microsoft.com/office/2007/relationships/hdphoto" Target="../media/hdphoto1.wdp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 userDrawn="1"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338" y="3600450"/>
            <a:ext cx="11501437" cy="1657349"/>
          </a:xfrm>
          <a:prstGeom prst="rect">
            <a:avLst/>
          </a:prstGeom>
        </p:spPr>
      </p:pic>
    </p:spTree>
    <p:custDataLst>
      <p:tags r:id="rId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 userDrawn="1"/>
        </p:nvPicPr>
        <p:blipFill>
          <a:blip r:embed="rId6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9" y="4157663"/>
            <a:ext cx="11430001" cy="1657349"/>
          </a:xfrm>
          <a:prstGeom prst="rect">
            <a:avLst/>
          </a:prstGeom>
        </p:spPr>
      </p:pic>
    </p:spTree>
    <p:custDataLst>
      <p:tags r:id="rId4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transition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02"/>
          <a:stretch>
            <a:fillRect/>
          </a:stretch>
        </p:blipFill>
        <p:spPr>
          <a:xfrm>
            <a:off x="200628" y="796783"/>
            <a:ext cx="11991372" cy="578366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952" y="277549"/>
            <a:ext cx="2160416" cy="137842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8748" y="4695272"/>
            <a:ext cx="2455592" cy="2022691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291509" y="140037"/>
            <a:ext cx="5651125" cy="734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《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期末考试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》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人教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8</a:t>
            </a:r>
            <a:r>
              <a:rPr kumimoji="1" lang="zh-CN" altLang="en-US" sz="28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物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上</a:t>
            </a:r>
          </a:p>
        </p:txBody>
      </p:sp>
      <p:sp>
        <p:nvSpPr>
          <p:cNvPr id="10" name="矩形 9"/>
          <p:cNvSpPr/>
          <p:nvPr/>
        </p:nvSpPr>
        <p:spPr>
          <a:xfrm>
            <a:off x="5543492" y="1012176"/>
            <a:ext cx="6193350" cy="5228098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提分专练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作图题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提分专练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3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实验探究题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提分专练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4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综合应用题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+mn-lt"/>
              </a:rPr>
              <a:t>刷真题</a:t>
            </a:r>
            <a:endParaRPr kumimoji="1" lang="en-US" altLang="zh-CN" sz="14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郑州市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学年上期期末联考试卷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洛阳市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学年第一学期期末考试试卷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3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平顶山市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学年上期期末质量调研试题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4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济源市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学年上期期末质量调研试题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5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焦作市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学年（上）期末试卷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6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许昌市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学年第一学期期末教学质量检测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7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开封市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学年第一学期期末学情诊断试卷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8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濮阳市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学年第一学期期末考试试卷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9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信阳市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学年上期学情调研试卷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+mn-lt"/>
              </a:rPr>
              <a:t>刷模拟</a:t>
            </a:r>
            <a:endParaRPr kumimoji="1" lang="en-US" altLang="zh-CN" sz="14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  <a:cs typeface="+mn-ea"/>
              <a:sym typeface="+mn-lt"/>
            </a:endParaRPr>
          </a:p>
          <a:p>
            <a:pPr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10 2023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秋必</a:t>
            </a:r>
            <a:r>
              <a:rPr kumimoji="1" lang="zh-CN" altLang="en-US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刷</a:t>
            </a:r>
            <a:r>
              <a:rPr kumimoji="1" lang="en-US" altLang="zh-CN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·</a:t>
            </a:r>
            <a:r>
              <a:rPr kumimoji="1" lang="zh-CN" altLang="en-US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九县七区名师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精研预测卷（一）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11 2023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秋必</a:t>
            </a:r>
            <a:r>
              <a:rPr kumimoji="1" lang="zh-CN" altLang="en-US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刷</a:t>
            </a:r>
            <a:r>
              <a:rPr kumimoji="1" lang="en-US" altLang="zh-CN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·</a:t>
            </a:r>
            <a:r>
              <a:rPr kumimoji="1" lang="zh-CN" altLang="en-US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九县七区名师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精研预测卷（二）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55157" y="1156372"/>
            <a:ext cx="5004896" cy="525653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rgbClr val="AA65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+mn-lt"/>
              </a:rPr>
              <a:t>过基础</a:t>
            </a:r>
            <a:endParaRPr kumimoji="1" lang="en-US" altLang="zh-CN" sz="1400" b="1" dirty="0">
              <a:solidFill>
                <a:srgbClr val="AA65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第一章 机械运动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第二章 声现象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第三章 物态变化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第四章 光现象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第五章 透镜及其应用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第六章 质量与密度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机械运动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kumimoji="1" lang="zh-CN" altLang="en-US" sz="1400" b="1" u="sng" dirty="0">
                <a:solidFill>
                  <a:srgbClr val="CC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u="sng" dirty="0">
                <a:solidFill>
                  <a:srgbClr val="CC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 </a:t>
            </a:r>
            <a:r>
              <a:rPr kumimoji="1" lang="zh-CN" altLang="en-US" sz="1400" b="1" u="sng" dirty="0">
                <a:solidFill>
                  <a:srgbClr val="CC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声现象</a:t>
            </a:r>
            <a:endParaRPr kumimoji="1" lang="en-US" altLang="zh-CN" sz="1400" b="1" u="sng" dirty="0">
              <a:solidFill>
                <a:srgbClr val="CC00FF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3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物态变化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4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光现象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5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透镜及其应用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6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质量与密度（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）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7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质量与密度（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）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+mn-lt"/>
              </a:rPr>
              <a:t>刷专题</a:t>
            </a:r>
            <a:endParaRPr kumimoji="1" lang="en-US" altLang="zh-CN" sz="14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  <a:cs typeface="+mn-ea"/>
              <a:sym typeface="+mn-lt"/>
            </a:endParaRPr>
          </a:p>
          <a:p>
            <a:pPr lvl="0"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提分专练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填空、选择重难题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7" name="yt_shape_10087"/>
          <p:cNvSpPr txBox="1"/>
          <p:nvPr/>
        </p:nvSpPr>
        <p:spPr>
          <a:xfrm>
            <a:off x="648143" y="402006"/>
            <a:ext cx="10896000" cy="16201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9.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如图所示，朱鹮和中华凤头燕鸥都是国家一级保护动物。朱鹮有着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东方宝石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之称，中华凤头燕鸥被称为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神话之鸟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。下列说法正确的是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en-US" altLang="zh-CN" sz="2800" b="1" i="0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28"/>
                <a:ea typeface="宋体" panose="02010600030101010101" pitchFamily="2" charset="-122"/>
                <a:cs typeface="Times New Roman" panose="02020603050405020304" pitchFamily="28"/>
              </a:rPr>
              <a:t>D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</a:p>
        </p:txBody>
      </p:sp>
      <p:pic>
        <p:nvPicPr>
          <p:cNvPr id="10088" name="yt_image_1008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90598" y="2225345"/>
            <a:ext cx="1933448" cy="1353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89" name="yt_image_1008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86572" y="2244903"/>
            <a:ext cx="2108073" cy="1334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092" name="yt_shape_10092"/>
          <p:cNvSpPr txBox="1"/>
          <p:nvPr/>
        </p:nvSpPr>
        <p:spPr>
          <a:xfrm>
            <a:off x="4311801" y="3579038"/>
            <a:ext cx="891042" cy="5282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朱鹮</a:t>
            </a:r>
          </a:p>
        </p:txBody>
      </p:sp>
      <p:sp>
        <p:nvSpPr>
          <p:cNvPr id="10093" name="yt_shape_10093"/>
          <p:cNvSpPr txBox="1"/>
          <p:nvPr/>
        </p:nvSpPr>
        <p:spPr>
          <a:xfrm>
            <a:off x="6084046" y="3579038"/>
            <a:ext cx="2313126" cy="5282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中华凤头燕鸥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336132" y="1464672"/>
            <a:ext cx="437261" cy="588658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en-US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8"/>
                <a:ea typeface="宋体" panose="02010600030101010101" pitchFamily="2" charset="-122"/>
                <a:cs typeface="Times New Roman" panose="02020603050405020304" pitchFamily="28"/>
              </a:rPr>
              <a:t>D</a:t>
            </a:r>
            <a:endParaRPr lang="zh-CN" altLang="en-US">
              <a:solidFill>
                <a:srgbClr val="FF0000"/>
              </a:solidFill>
            </a:endParaRPr>
          </a:p>
        </p:txBody>
      </p:sp>
      <p:graphicFrame>
        <p:nvGraphicFramePr>
          <p:cNvPr id="8" name="yt_table_10094" title="H_174.72"/>
          <p:cNvGraphicFramePr>
            <a:graphicFrameLocks noGrp="1"/>
          </p:cNvGraphicFramePr>
          <p:nvPr/>
        </p:nvGraphicFramePr>
        <p:xfrm>
          <a:off x="738653" y="3942384"/>
          <a:ext cx="10895837" cy="2218944"/>
        </p:xfrm>
        <a:graphic>
          <a:graphicData uri="http://schemas.openxmlformats.org/drawingml/2006/table">
            <a:tbl>
              <a:tblPr/>
              <a:tblGrid>
                <a:gridCol w="10895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A.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我们听到朱鹮发出的声音可能是超声波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B.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只要朱鹮的发声部位振动，我们就一定能听到声音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C.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朱鹮和中华凤头燕鸥发出的声音音调相同时，它们的响度一定相同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D.</a:t>
                      </a:r>
                      <a:r>
                        <a:rPr lang="zh-CN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人们依据音色的不同，能区分出朱鹮和中华凤头燕鸥的声音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" name="yt_shape_10096"/>
          <p:cNvSpPr txBox="1"/>
          <p:nvPr/>
        </p:nvSpPr>
        <p:spPr>
          <a:xfrm>
            <a:off x="648000" y="720000"/>
            <a:ext cx="8249053" cy="49988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10.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如图所示的现象中，下列分析正确的是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en-US" altLang="zh-CN" sz="2800" b="1" i="0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28"/>
                <a:ea typeface="宋体" panose="02010600030101010101" pitchFamily="2" charset="-122"/>
                <a:cs typeface="Times New Roman" panose="02020603050405020304" pitchFamily="28"/>
              </a:rPr>
              <a:t>A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</a:p>
        </p:txBody>
      </p:sp>
      <p:pic>
        <p:nvPicPr>
          <p:cNvPr id="10097" name="yt_image_1009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3170" y="1692653"/>
            <a:ext cx="1152525" cy="1335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98" name="yt_image_1009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85695" y="1423032"/>
            <a:ext cx="1261491" cy="1605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99" name="yt_image_1009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7186" y="1694050"/>
            <a:ext cx="2156968" cy="1334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100" name="yt_image_101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24154" y="1425826"/>
            <a:ext cx="1651254" cy="1602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103" name="yt_shape_10103"/>
          <p:cNvSpPr txBox="1"/>
          <p:nvPr/>
        </p:nvSpPr>
        <p:spPr>
          <a:xfrm>
            <a:off x="1981672" y="3028185"/>
            <a:ext cx="535521" cy="5282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甲</a:t>
            </a:r>
          </a:p>
        </p:txBody>
      </p:sp>
      <p:sp>
        <p:nvSpPr>
          <p:cNvPr id="10104" name="yt_shape_10104"/>
          <p:cNvSpPr txBox="1"/>
          <p:nvPr/>
        </p:nvSpPr>
        <p:spPr>
          <a:xfrm>
            <a:off x="3548680" y="3028185"/>
            <a:ext cx="535521" cy="5282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乙</a:t>
            </a:r>
          </a:p>
        </p:txBody>
      </p:sp>
      <p:sp>
        <p:nvSpPr>
          <p:cNvPr id="10105" name="yt_shape_10105"/>
          <p:cNvSpPr txBox="1"/>
          <p:nvPr/>
        </p:nvSpPr>
        <p:spPr>
          <a:xfrm>
            <a:off x="5617909" y="3028185"/>
            <a:ext cx="535521" cy="5282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丙</a:t>
            </a:r>
          </a:p>
        </p:txBody>
      </p:sp>
      <p:sp>
        <p:nvSpPr>
          <p:cNvPr id="10106" name="yt_shape_10106"/>
          <p:cNvSpPr txBox="1"/>
          <p:nvPr/>
        </p:nvSpPr>
        <p:spPr>
          <a:xfrm>
            <a:off x="7882020" y="3028185"/>
            <a:ext cx="535521" cy="5282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丁</a:t>
            </a:r>
          </a:p>
        </p:txBody>
      </p:sp>
      <p:graphicFrame>
        <p:nvGraphicFramePr>
          <p:cNvPr id="10107" name="yt_table_10107" title="H_218.4"/>
          <p:cNvGraphicFramePr>
            <a:graphicFrameLocks noGrp="1"/>
          </p:cNvGraphicFramePr>
          <p:nvPr/>
        </p:nvGraphicFramePr>
        <p:xfrm>
          <a:off x="648000" y="3606705"/>
          <a:ext cx="10895837" cy="2773680"/>
        </p:xfrm>
        <a:graphic>
          <a:graphicData uri="http://schemas.openxmlformats.org/drawingml/2006/table">
            <a:tbl>
              <a:tblPr/>
              <a:tblGrid>
                <a:gridCol w="10895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A.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甲图：发声的音叉轻触系在绳上的乒乓球，球多次被弹开，说明发声体在振动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B.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乙图：抽掉玻璃罩中的空气，听到闹钟铃声的音量不会变化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C.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丙图：</a:t>
                      </a:r>
                      <a:r>
                        <a:rPr lang="en-US" altLang="zh-CN" sz="2800" b="0" i="1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a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2800" b="0" i="1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b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两个音叉的波形图不同，但音调相同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D.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丁图：噪声监测仪既可以监测噪声的强弱，又可以防止噪声的产生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7758888" y="673194"/>
            <a:ext cx="437261" cy="588658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en-US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8"/>
                <a:ea typeface="宋体" panose="02010600030101010101" pitchFamily="2" charset="-122"/>
                <a:cs typeface="Times New Roman" panose="02020603050405020304" pitchFamily="28"/>
              </a:rPr>
              <a:t>A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9" name="yt_shape_10109"/>
          <p:cNvSpPr txBox="1"/>
          <p:nvPr/>
        </p:nvSpPr>
        <p:spPr>
          <a:xfrm>
            <a:off x="648143" y="1757408"/>
            <a:ext cx="10896000" cy="16201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11.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双选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如图，小王用捆有棉花的筷子插入两端开口的塑料管制成了哨子，用嘴吹管的上端，可以发出悦耳的哨声。以下说法正确的是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en-US" altLang="zh-CN" sz="2800" b="1" i="0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28"/>
                <a:ea typeface="宋体" panose="02010600030101010101" pitchFamily="2" charset="-122"/>
                <a:cs typeface="Times New Roman" panose="02020603050405020304" pitchFamily="28"/>
              </a:rPr>
              <a:t>AB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</a:p>
        </p:txBody>
      </p:sp>
      <p:graphicFrame>
        <p:nvGraphicFramePr>
          <p:cNvPr id="10111" name="yt_table_10111_skip" title="H_174.72"/>
          <p:cNvGraphicFramePr>
            <a:graphicFrameLocks noGrp="1"/>
          </p:cNvGraphicFramePr>
          <p:nvPr/>
        </p:nvGraphicFramePr>
        <p:xfrm>
          <a:off x="648000" y="3428383"/>
          <a:ext cx="7691439" cy="2218944"/>
        </p:xfrm>
        <a:graphic>
          <a:graphicData uri="http://schemas.openxmlformats.org/drawingml/2006/table">
            <a:tbl>
              <a:tblPr/>
              <a:tblGrid>
                <a:gridCol w="76914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A.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哨声是由管内空气柱的振动产生的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B.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用更大的力吹管子，哨声响度变大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C.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吹管子时下拉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“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活塞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”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，哨声音调变高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D.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悦耳的哨声在任何环境下都不可能成为噪声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110" name="yt_image_10110_skip" title="H_131.6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97627" y="3428383"/>
            <a:ext cx="1144143" cy="1672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本框 1"/>
          <p:cNvSpPr txBox="1"/>
          <p:nvPr/>
        </p:nvSpPr>
        <p:spPr>
          <a:xfrm>
            <a:off x="1269332" y="2820074"/>
            <a:ext cx="673799" cy="588658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en-US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8"/>
                <a:ea typeface="宋体" panose="02010600030101010101" pitchFamily="2" charset="-122"/>
                <a:cs typeface="Times New Roman" panose="02020603050405020304" pitchFamily="28"/>
              </a:rPr>
              <a:t>AB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3" name="yt_shape_10113"/>
          <p:cNvSpPr txBox="1"/>
          <p:nvPr/>
        </p:nvSpPr>
        <p:spPr>
          <a:xfrm>
            <a:off x="594355" y="790675"/>
            <a:ext cx="10896000" cy="16201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12.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双选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学习了声音的知识后，小芳自制了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水瓶琴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。她往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8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个相同的玻璃瓶中灌入不同高度的水，敲击它们就可以发出不同的声音。关于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水瓶琴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，下列说法中正确的是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en-US" altLang="zh-CN" sz="2800" b="1" i="0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28"/>
                <a:ea typeface="宋体" panose="02010600030101010101" pitchFamily="2" charset="-122"/>
                <a:cs typeface="Times New Roman" panose="02020603050405020304" pitchFamily="28"/>
              </a:rPr>
              <a:t>BC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</a:p>
        </p:txBody>
      </p:sp>
      <p:graphicFrame>
        <p:nvGraphicFramePr>
          <p:cNvPr id="10115" name="yt_table_10115_skip" title="H_174.72"/>
          <p:cNvGraphicFramePr>
            <a:graphicFrameLocks noGrp="1"/>
          </p:cNvGraphicFramePr>
          <p:nvPr/>
        </p:nvGraphicFramePr>
        <p:xfrm>
          <a:off x="594212" y="2461650"/>
          <a:ext cx="9795882" cy="2218944"/>
        </p:xfrm>
        <a:graphic>
          <a:graphicData uri="http://schemas.openxmlformats.org/drawingml/2006/table">
            <a:tbl>
              <a:tblPr/>
              <a:tblGrid>
                <a:gridCol w="9795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A.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敲击时，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“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水瓶琴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”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的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“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琴声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”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因为空气柱的振动产生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B.</a:t>
                      </a:r>
                      <a:r>
                        <a:rPr lang="zh-CN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用同样大小的力从左到右依次敲击，音调依次升高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C.</a:t>
                      </a:r>
                      <a:r>
                        <a:rPr lang="zh-CN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敲击同一个瓶子，用力越大响度越大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D.</a:t>
                      </a:r>
                      <a:r>
                        <a:rPr lang="en-US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“</a:t>
                      </a:r>
                      <a:r>
                        <a:rPr lang="zh-CN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水瓶琴</a:t>
                      </a:r>
                      <a:r>
                        <a:rPr lang="en-US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”</a:t>
                      </a:r>
                      <a:r>
                        <a:rPr lang="zh-CN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的声音在空气中的传播速度是</a:t>
                      </a:r>
                      <a:r>
                        <a:rPr lang="en-US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3</a:t>
                      </a:r>
                      <a:r>
                        <a:rPr lang="en-US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×</a:t>
                      </a:r>
                      <a:r>
                        <a:rPr lang="en-US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10</a:t>
                      </a:r>
                      <a:r>
                        <a:rPr lang="en-US" altLang="zh-CN" sz="2800" b="0" i="0" u="none" baseline="30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8</a:t>
                      </a:r>
                      <a:r>
                        <a:rPr lang="en-US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 m/s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114" name="yt_image_10114_skip" title="H_117.8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80107" y="3062285"/>
            <a:ext cx="2793721" cy="1346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本框 1"/>
          <p:cNvSpPr txBox="1"/>
          <p:nvPr/>
        </p:nvSpPr>
        <p:spPr>
          <a:xfrm>
            <a:off x="7971944" y="1853341"/>
            <a:ext cx="673799" cy="588658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en-US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8"/>
                <a:ea typeface="宋体" panose="02010600030101010101" pitchFamily="2" charset="-122"/>
                <a:cs typeface="Times New Roman" panose="02020603050405020304" pitchFamily="28"/>
              </a:rPr>
              <a:t>BC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7" name="yt_shape_10117"/>
          <p:cNvSpPr txBox="1"/>
          <p:nvPr/>
        </p:nvSpPr>
        <p:spPr>
          <a:xfrm>
            <a:off x="648000" y="839885"/>
            <a:ext cx="2513509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三、综合应用题</a:t>
            </a:r>
          </a:p>
        </p:txBody>
      </p:sp>
      <p:sp>
        <p:nvSpPr>
          <p:cNvPr id="10118" name="yt_shape_10118"/>
          <p:cNvSpPr txBox="1"/>
          <p:nvPr/>
        </p:nvSpPr>
        <p:spPr>
          <a:xfrm>
            <a:off x="648143" y="1398569"/>
            <a:ext cx="10896000" cy="16282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13.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有一辆汽车在进入隧道前鸣笛一声，汽车的行驶速度是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90 km/h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，司机鸣笛后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5 s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听到隧道口处山崖反射的回声，声音在空气中的传播速度是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340 m/s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。求：</a:t>
            </a:r>
          </a:p>
        </p:txBody>
      </p:sp>
      <p:sp>
        <p:nvSpPr>
          <p:cNvPr id="10119" name="yt_shape_10119"/>
          <p:cNvSpPr txBox="1"/>
          <p:nvPr/>
        </p:nvSpPr>
        <p:spPr>
          <a:xfrm>
            <a:off x="648143" y="3077560"/>
            <a:ext cx="10896000" cy="10680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 spc="15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 spc="150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</a:t>
            </a:r>
            <a:r>
              <a:rPr lang="zh-CN" altLang="zh-CN" sz="2800" b="0" i="0" u="none" spc="15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 spc="150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从司机鸣笛至</a:t>
            </a:r>
            <a:r>
              <a:rPr lang="en-US" altLang="zh-CN" sz="2800" b="0" i="0" u="none" spc="150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5 s</a:t>
            </a:r>
            <a:r>
              <a:rPr lang="zh-CN" altLang="zh-CN" sz="2800" b="0" i="0" u="none" spc="150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后听到隧道口处山崖反射的回声，汽车前行了多远？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20" name="yt_shape_10120"/>
              <p:cNvSpPr txBox="1"/>
              <p:nvPr/>
            </p:nvSpPr>
            <p:spPr>
              <a:xfrm>
                <a:off x="648000" y="4196397"/>
                <a:ext cx="8267263" cy="1821717"/>
              </a:xfrm>
              <a:prstGeom prst="rect">
                <a:avLst/>
              </a:prstGeom>
            </p:spPr>
            <p:txBody>
              <a:bodyPr vert="horz" wrap="none" lIns="0" tIns="0" rIns="0" bIns="0" rtlCol="0">
                <a:spAutoFit/>
              </a:bodyPr>
              <a:lstStyle/>
              <a:p>
                <a:pPr algn="l" eaLnBrk="1" latinLnBrk="0" hangingPunct="0">
                  <a:lnSpc>
                    <a:spcPct val="130000"/>
                  </a:lnSpc>
                </a:pPr>
                <a:r>
                  <a:rPr lang="zh-CN" altLang="zh-CN" sz="2800" b="1" i="0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解：</a:t>
                </a:r>
                <a:r>
                  <a:rPr lang="zh-CN" altLang="zh-CN" sz="2800" b="1" i="0" u="none">
                    <a:solidFill>
                      <a:srgbClr val="FF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（</a:t>
                </a:r>
                <a:r>
                  <a:rPr lang="en-US" altLang="zh-CN" sz="2800" b="1" i="0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1</a:t>
                </a:r>
                <a:r>
                  <a:rPr lang="zh-CN" altLang="zh-CN" sz="2800" b="1" i="0" u="none">
                    <a:solidFill>
                      <a:srgbClr val="FF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）</a:t>
                </a:r>
                <a:r>
                  <a:rPr lang="zh-CN" altLang="zh-CN" sz="2800" b="1" i="0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汽车的行驶速度</a:t>
                </a:r>
                <a:r>
                  <a:rPr lang="en-US" altLang="zh-CN" sz="2800" b="1" i="1" u="none">
                    <a:solidFill>
                      <a:srgbClr val="FF0000"/>
                    </a:solidFill>
                    <a:effectLst/>
                    <a:latin typeface="Book Antiqua" panose="02040602050305030304" pitchFamily="28"/>
                    <a:ea typeface="Book Antiqua" panose="02040602050305030304" pitchFamily="28"/>
                    <a:cs typeface="宋体" panose="02010600030101010101" pitchFamily="2" charset="-122"/>
                  </a:rPr>
                  <a:t>v</a:t>
                </a:r>
                <a:r>
                  <a:rPr lang="zh-CN" altLang="zh-CN" sz="2800" b="1" i="0" u="none" baseline="-25000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车</a:t>
                </a:r>
                <a:r>
                  <a:rPr lang="zh-CN" altLang="zh-CN" sz="2800" b="1" i="0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＝</a:t>
                </a:r>
                <a:r>
                  <a:rPr lang="en-US" altLang="zh-CN" sz="2800" b="1" i="0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90 km/h</a:t>
                </a:r>
                <a:r>
                  <a:rPr lang="zh-CN" altLang="zh-CN" sz="2800" b="1" i="0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＝</a:t>
                </a:r>
                <a:r>
                  <a:rPr lang="en-US" altLang="zh-CN" sz="2800" b="1" i="0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25 m/s</a:t>
                </a:r>
              </a:p>
              <a:p>
                <a:pPr algn="l" eaLnBrk="1" latinLnBrk="0" hangingPunct="0">
                  <a:lnSpc>
                    <a:spcPct val="130000"/>
                  </a:lnSpc>
                </a:pPr>
                <a:r>
                  <a:rPr lang="zh-CN" altLang="zh-CN" sz="2800" b="1" i="0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由</a:t>
                </a:r>
                <a:r>
                  <a:rPr lang="en-US" altLang="zh-CN" sz="2800" b="1" i="1" u="none">
                    <a:solidFill>
                      <a:srgbClr val="FF0000"/>
                    </a:solidFill>
                    <a:effectLst/>
                    <a:latin typeface="Book Antiqua" panose="02040602050305030304" pitchFamily="28"/>
                    <a:ea typeface="Book Antiqua" panose="02040602050305030304" pitchFamily="28"/>
                    <a:cs typeface="宋体" panose="02010600030101010101" pitchFamily="2" charset="-122"/>
                  </a:rPr>
                  <a:t>v</a:t>
                </a:r>
                <a:r>
                  <a:rPr lang="zh-CN" altLang="zh-CN" sz="2800" b="1" i="0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8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8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𝒔</m:t>
                        </m:r>
                      </m:num>
                      <m:den>
                        <m:r>
                          <a:rPr lang="en-US" altLang="zh-CN" sz="28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𝒕</m:t>
                        </m:r>
                      </m:den>
                    </m:f>
                  </m:oMath>
                </a14:m>
                <a:r>
                  <a:rPr lang="zh-CN" altLang="zh-CN" sz="2800" b="1" i="0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可知，从司机鸣笛到听到回声，汽车前行距离</a:t>
                </a:r>
              </a:p>
              <a:p>
                <a:pPr algn="l" eaLnBrk="1" latinLnBrk="0" hangingPunct="0">
                  <a:lnSpc>
                    <a:spcPct val="130000"/>
                  </a:lnSpc>
                </a:pPr>
                <a:r>
                  <a:rPr lang="en-US" altLang="zh-CN" sz="2800" b="1" i="1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s</a:t>
                </a:r>
                <a:r>
                  <a:rPr lang="zh-CN" altLang="zh-CN" sz="2800" b="1" i="0" u="none" baseline="-25000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车</a:t>
                </a:r>
                <a:r>
                  <a:rPr lang="zh-CN" altLang="zh-CN" sz="2800" b="1" i="0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＝</a:t>
                </a:r>
                <a:r>
                  <a:rPr lang="en-US" altLang="zh-CN" sz="2800" b="1" i="1" u="none">
                    <a:solidFill>
                      <a:srgbClr val="FF0000"/>
                    </a:solidFill>
                    <a:effectLst/>
                    <a:latin typeface="Book Antiqua" panose="02040602050305030304" pitchFamily="28"/>
                    <a:ea typeface="Book Antiqua" panose="02040602050305030304" pitchFamily="28"/>
                    <a:cs typeface="宋体" panose="02010600030101010101" pitchFamily="2" charset="-122"/>
                  </a:rPr>
                  <a:t>v</a:t>
                </a:r>
                <a:r>
                  <a:rPr lang="zh-CN" altLang="zh-CN" sz="2800" b="1" i="0" u="none" baseline="-25000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车</a:t>
                </a:r>
                <a:r>
                  <a:rPr lang="en-US" altLang="zh-CN" sz="2800" b="1" i="1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t</a:t>
                </a:r>
                <a:r>
                  <a:rPr lang="zh-CN" altLang="zh-CN" sz="2800" b="1" i="0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＝</a:t>
                </a:r>
                <a:r>
                  <a:rPr lang="en-US" altLang="zh-CN" sz="2800" b="1" i="0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25 m/s</a:t>
                </a:r>
                <a:r>
                  <a:rPr lang="en-US" altLang="zh-CN" sz="2800" b="1" i="0" u="none">
                    <a:solidFill>
                      <a:srgbClr val="FF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×</a:t>
                </a:r>
                <a:r>
                  <a:rPr lang="en-US" altLang="zh-CN" sz="2800" b="1" i="0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5 s</a:t>
                </a:r>
                <a:r>
                  <a:rPr lang="zh-CN" altLang="zh-CN" sz="2800" b="1" i="0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＝</a:t>
                </a:r>
                <a:r>
                  <a:rPr lang="en-US" altLang="zh-CN" sz="2800" b="1" i="0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125 m</a:t>
                </a:r>
              </a:p>
            </p:txBody>
          </p:sp>
        </mc:Choice>
        <mc:Fallback xmlns="">
          <p:sp>
            <p:nvSpPr>
              <p:cNvPr id="10120" name="yt_shape_101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000" y="4196397"/>
                <a:ext cx="8267263" cy="1821717"/>
              </a:xfrm>
              <a:prstGeom prst="rect">
                <a:avLst/>
              </a:prstGeom>
              <a:blipFill rotWithShape="1">
                <a:blip r:embed="rId2"/>
                <a:stretch>
                  <a:fillRect l="-4" t="-17" r="-263" b="-47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20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2" name="yt_shape_10122"/>
          <p:cNvSpPr txBox="1"/>
          <p:nvPr/>
        </p:nvSpPr>
        <p:spPr>
          <a:xfrm>
            <a:off x="648000" y="1664058"/>
            <a:ext cx="6642844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汽车接收到回声时离隧道口有多远？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23" name="yt_shape_10123"/>
              <p:cNvSpPr txBox="1"/>
              <p:nvPr/>
            </p:nvSpPr>
            <p:spPr>
              <a:xfrm>
                <a:off x="648000" y="2222742"/>
                <a:ext cx="10052432" cy="2971198"/>
              </a:xfrm>
              <a:prstGeom prst="rect">
                <a:avLst/>
              </a:prstGeom>
            </p:spPr>
            <p:txBody>
              <a:bodyPr vert="horz" wrap="none" lIns="0" tIns="0" rIns="0" bIns="0" rtlCol="0">
                <a:spAutoFit/>
              </a:bodyPr>
              <a:lstStyle/>
              <a:p>
                <a:pPr algn="l" eaLnBrk="1" latinLnBrk="0" hangingPunct="0">
                  <a:lnSpc>
                    <a:spcPct val="130000"/>
                  </a:lnSpc>
                </a:pPr>
                <a:r>
                  <a:rPr lang="zh-CN" altLang="zh-CN" sz="2800" b="1" i="0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解：</a:t>
                </a:r>
                <a:r>
                  <a:rPr lang="zh-CN" altLang="zh-CN" sz="2800" b="1" i="0" u="none">
                    <a:solidFill>
                      <a:srgbClr val="FF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（</a:t>
                </a:r>
                <a:r>
                  <a:rPr lang="en-US" altLang="zh-CN" sz="2800" b="1" i="0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2</a:t>
                </a:r>
                <a:r>
                  <a:rPr lang="zh-CN" altLang="zh-CN" sz="2800" b="1" i="0" u="none">
                    <a:solidFill>
                      <a:srgbClr val="FF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）</a:t>
                </a:r>
                <a:r>
                  <a:rPr lang="en-US" altLang="zh-CN" sz="2800" b="1" i="0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5 s</a:t>
                </a:r>
                <a:r>
                  <a:rPr lang="zh-CN" altLang="zh-CN" sz="2800" b="1" i="0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内声音传播的距离</a:t>
                </a:r>
                <a:r>
                  <a:rPr lang="en-US" altLang="zh-CN" sz="2800" b="1" i="1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s</a:t>
                </a:r>
                <a:r>
                  <a:rPr lang="zh-CN" altLang="zh-CN" sz="2800" b="1" i="0" u="none" baseline="-25000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声</a:t>
                </a:r>
                <a:r>
                  <a:rPr lang="zh-CN" altLang="zh-CN" sz="2800" b="1" i="0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＝</a:t>
                </a:r>
                <a:r>
                  <a:rPr lang="en-US" altLang="zh-CN" sz="2800" b="1" i="1" u="none">
                    <a:solidFill>
                      <a:srgbClr val="FF0000"/>
                    </a:solidFill>
                    <a:effectLst/>
                    <a:latin typeface="Book Antiqua" panose="02040602050305030304" pitchFamily="28"/>
                    <a:ea typeface="Book Antiqua" panose="02040602050305030304" pitchFamily="28"/>
                    <a:cs typeface="宋体" panose="02010600030101010101" pitchFamily="2" charset="-122"/>
                  </a:rPr>
                  <a:t>v</a:t>
                </a:r>
                <a:r>
                  <a:rPr lang="zh-CN" altLang="zh-CN" sz="2800" b="1" i="0" u="none" baseline="-25000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声</a:t>
                </a:r>
                <a:r>
                  <a:rPr lang="en-US" altLang="zh-CN" sz="2800" b="1" i="1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t</a:t>
                </a:r>
                <a:r>
                  <a:rPr lang="zh-CN" altLang="zh-CN" sz="2800" b="1" i="0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＝</a:t>
                </a:r>
                <a:r>
                  <a:rPr lang="en-US" altLang="zh-CN" sz="2800" b="1" i="0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340 m/s</a:t>
                </a:r>
                <a:r>
                  <a:rPr lang="en-US" altLang="zh-CN" sz="2800" b="1" i="0" u="none">
                    <a:solidFill>
                      <a:srgbClr val="FF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×</a:t>
                </a:r>
                <a:r>
                  <a:rPr lang="en-US" altLang="zh-CN" sz="2800" b="1" i="0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5 s</a:t>
                </a:r>
                <a:r>
                  <a:rPr lang="zh-CN" altLang="zh-CN" sz="2800" b="1" i="0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＝</a:t>
                </a:r>
                <a:r>
                  <a:rPr lang="en-US" altLang="zh-CN" sz="2800" b="1" i="0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1 700 m</a:t>
                </a:r>
              </a:p>
              <a:p>
                <a:pPr algn="l" eaLnBrk="1" latinLnBrk="0" hangingPunct="0">
                  <a:lnSpc>
                    <a:spcPct val="130000"/>
                  </a:lnSpc>
                </a:pPr>
                <a:r>
                  <a:rPr lang="zh-CN" altLang="zh-CN" sz="2800" b="1" i="0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汽车鸣笛时离隧道口距离</a:t>
                </a:r>
              </a:p>
              <a:p>
                <a:pPr algn="l" eaLnBrk="1" latinLnBrk="0" hangingPunct="0">
                  <a:lnSpc>
                    <a:spcPct val="130000"/>
                  </a:lnSpc>
                </a:pPr>
                <a:r>
                  <a:rPr lang="en-US" altLang="zh-CN" sz="2800" b="1" i="1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s</a:t>
                </a:r>
                <a:r>
                  <a:rPr lang="zh-CN" altLang="zh-CN" sz="2800" b="1" i="0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8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800" b="1" i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zh-CN" sz="2800" b="1" i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zh-CN" altLang="zh-CN" sz="2800" b="1" i="0" u="none">
                    <a:solidFill>
                      <a:srgbClr val="FF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（</a:t>
                </a:r>
                <a:r>
                  <a:rPr lang="en-US" altLang="zh-CN" sz="2800" b="1" i="1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s</a:t>
                </a:r>
                <a:r>
                  <a:rPr lang="zh-CN" altLang="zh-CN" sz="2800" b="1" i="0" u="none" baseline="-25000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车</a:t>
                </a:r>
                <a:r>
                  <a:rPr lang="zh-CN" altLang="zh-CN" sz="2800" b="1" i="0" u="none">
                    <a:solidFill>
                      <a:srgbClr val="FF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＋</a:t>
                </a:r>
                <a:r>
                  <a:rPr lang="en-US" altLang="zh-CN" sz="2800" b="1" i="1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s</a:t>
                </a:r>
                <a:r>
                  <a:rPr lang="zh-CN" altLang="zh-CN" sz="2800" b="1" i="0" u="none" baseline="-25000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声</a:t>
                </a:r>
                <a:r>
                  <a:rPr lang="zh-CN" altLang="zh-CN" sz="2800" b="1" i="0" u="none">
                    <a:solidFill>
                      <a:srgbClr val="FF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）</a:t>
                </a:r>
                <a:r>
                  <a:rPr lang="zh-CN" altLang="zh-CN" sz="2800" b="1" i="0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8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800" b="1" i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zh-CN" sz="2800" b="1" i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altLang="zh-CN" sz="2800" b="1" i="0" u="none">
                    <a:solidFill>
                      <a:srgbClr val="FF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×</a:t>
                </a:r>
                <a:r>
                  <a:rPr lang="zh-CN" altLang="zh-CN" sz="2800" b="1" i="0" u="none">
                    <a:solidFill>
                      <a:srgbClr val="FF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（</a:t>
                </a:r>
                <a:r>
                  <a:rPr lang="en-US" altLang="zh-CN" sz="2800" b="1" i="0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125 m</a:t>
                </a:r>
                <a:r>
                  <a:rPr lang="zh-CN" altLang="zh-CN" sz="2800" b="1" i="0" u="none">
                    <a:solidFill>
                      <a:srgbClr val="FF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＋</a:t>
                </a:r>
                <a:r>
                  <a:rPr lang="en-US" altLang="zh-CN" sz="2800" b="1" i="0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1 700 m</a:t>
                </a:r>
                <a:r>
                  <a:rPr lang="zh-CN" altLang="zh-CN" sz="2800" b="1" i="0" u="none">
                    <a:solidFill>
                      <a:srgbClr val="FF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）</a:t>
                </a:r>
                <a:r>
                  <a:rPr lang="zh-CN" altLang="zh-CN" sz="2800" b="1" i="0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＝</a:t>
                </a:r>
                <a:r>
                  <a:rPr lang="en-US" altLang="zh-CN" sz="2800" b="1" i="0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912.5 m</a:t>
                </a:r>
              </a:p>
              <a:p>
                <a:pPr algn="l" eaLnBrk="1" latinLnBrk="0" hangingPunct="0">
                  <a:lnSpc>
                    <a:spcPct val="130000"/>
                  </a:lnSpc>
                </a:pPr>
                <a:r>
                  <a:rPr lang="zh-CN" altLang="zh-CN" sz="2800" b="1" i="0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汽车接收到回声时离隧道口的距离</a:t>
                </a:r>
              </a:p>
              <a:p>
                <a:pPr algn="l" eaLnBrk="1" latinLnBrk="0" hangingPunct="0">
                  <a:lnSpc>
                    <a:spcPct val="130000"/>
                  </a:lnSpc>
                </a:pPr>
                <a:r>
                  <a:rPr lang="en-US" altLang="zh-CN" sz="2800" b="1" i="1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s'</a:t>
                </a:r>
                <a:r>
                  <a:rPr lang="zh-CN" altLang="zh-CN" sz="2800" b="1" i="0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＝</a:t>
                </a:r>
                <a:r>
                  <a:rPr lang="en-US" altLang="zh-CN" sz="2800" b="1" i="1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s</a:t>
                </a:r>
                <a:r>
                  <a:rPr lang="zh-CN" altLang="zh-CN" sz="2800" b="1" i="0" u="none">
                    <a:solidFill>
                      <a:srgbClr val="FF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－</a:t>
                </a:r>
                <a:r>
                  <a:rPr lang="en-US" altLang="zh-CN" sz="2800" b="1" i="1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s</a:t>
                </a:r>
                <a:r>
                  <a:rPr lang="zh-CN" altLang="zh-CN" sz="2800" b="1" i="0" u="none" baseline="-25000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车</a:t>
                </a:r>
                <a:r>
                  <a:rPr lang="zh-CN" altLang="zh-CN" sz="2800" b="1" i="0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＝</a:t>
                </a:r>
                <a:r>
                  <a:rPr lang="en-US" altLang="zh-CN" sz="2800" b="1" i="0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912.5 m</a:t>
                </a:r>
                <a:r>
                  <a:rPr lang="zh-CN" altLang="zh-CN" sz="2800" b="1" i="0" u="none">
                    <a:solidFill>
                      <a:srgbClr val="FF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－</a:t>
                </a:r>
                <a:r>
                  <a:rPr lang="en-US" altLang="zh-CN" sz="2800" b="1" i="0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125 m</a:t>
                </a:r>
                <a:r>
                  <a:rPr lang="zh-CN" altLang="zh-CN" sz="2800" b="1" i="0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＝</a:t>
                </a:r>
                <a:r>
                  <a:rPr lang="en-US" altLang="zh-CN" sz="2800" b="1" i="0" u="none">
                    <a:solidFill>
                      <a:srgbClr val="FF0000"/>
                    </a:solidFill>
                    <a:effectLst/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787.5 m</a:t>
                </a:r>
              </a:p>
            </p:txBody>
          </p:sp>
        </mc:Choice>
        <mc:Fallback xmlns="">
          <p:sp>
            <p:nvSpPr>
              <p:cNvPr id="10123" name="yt_shape_101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000" y="2222742"/>
                <a:ext cx="10052432" cy="2971198"/>
              </a:xfrm>
              <a:prstGeom prst="rect">
                <a:avLst/>
              </a:prstGeom>
              <a:blipFill rotWithShape="1">
                <a:blip r:embed="rId2"/>
                <a:stretch>
                  <a:fillRect l="-3" t="-8" b="-345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2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02"/>
          <a:stretch>
            <a:fillRect/>
          </a:stretch>
        </p:blipFill>
        <p:spPr>
          <a:xfrm>
            <a:off x="100314" y="796783"/>
            <a:ext cx="11991372" cy="5783668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12" y="1102250"/>
            <a:ext cx="2160416" cy="166369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952" y="277549"/>
            <a:ext cx="2160416" cy="137842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8748" y="4695272"/>
            <a:ext cx="2455592" cy="2022691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85751" y="3268325"/>
            <a:ext cx="11544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latinLnBrk="0" hangingPunct="0"/>
            <a:r>
              <a:rPr lang="zh-CN" altLang="en-US" sz="4800" dirty="0"/>
              <a:t>章节巩固练2　声现象</a:t>
            </a:r>
          </a:p>
        </p:txBody>
      </p:sp>
      <p:sp>
        <p:nvSpPr>
          <p:cNvPr id="5" name="矩形 4"/>
          <p:cNvSpPr/>
          <p:nvPr/>
        </p:nvSpPr>
        <p:spPr>
          <a:xfrm>
            <a:off x="3291509" y="140037"/>
            <a:ext cx="5651125" cy="732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en-US" altLang="zh-CN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《</a:t>
            </a:r>
            <a:r>
              <a:rPr kumimoji="1" lang="zh-CN" altLang="en-US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期末考试</a:t>
            </a:r>
            <a:r>
              <a:rPr kumimoji="1" lang="en-US" altLang="zh-CN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》</a:t>
            </a:r>
            <a:r>
              <a:rPr kumimoji="1" lang="zh-CN" altLang="en-US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人教</a:t>
            </a:r>
            <a:r>
              <a:rPr kumimoji="1" lang="en-US" altLang="zh-CN" sz="28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8</a:t>
            </a:r>
            <a:r>
              <a:rPr kumimoji="1" lang="zh-CN" altLang="en-US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物</a:t>
            </a:r>
            <a:r>
              <a:rPr kumimoji="1" lang="zh-CN" altLang="en-US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上</a:t>
            </a:r>
            <a:endParaRPr kumimoji="1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4" name="yt_shape_10064"/>
          <p:cNvSpPr txBox="1"/>
          <p:nvPr/>
        </p:nvSpPr>
        <p:spPr>
          <a:xfrm>
            <a:off x="648000" y="1435412"/>
            <a:ext cx="1795363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一、填空题</a:t>
            </a:r>
          </a:p>
        </p:txBody>
      </p:sp>
      <p:sp>
        <p:nvSpPr>
          <p:cNvPr id="10065" name="yt_shape_10065"/>
          <p:cNvSpPr txBox="1"/>
          <p:nvPr/>
        </p:nvSpPr>
        <p:spPr>
          <a:xfrm>
            <a:off x="648143" y="1994096"/>
            <a:ext cx="10896000" cy="16201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1.[2023</a:t>
            </a:r>
            <a:r>
              <a:rPr lang="zh-CN" altLang="en-US" sz="2800" b="0" i="0" u="none">
                <a:solidFill>
                  <a:srgbClr val="000000"/>
                </a:solidFill>
                <a:effectLst/>
                <a:latin typeface="白正" pitchFamily="28"/>
                <a:ea typeface="仿宋" panose="02010609060101010101" pitchFamily="28" charset="-122"/>
                <a:cs typeface="宋体" panose="02010600030101010101" pitchFamily="2" charset="-122"/>
              </a:rPr>
              <a:t>九县七区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仿宋" panose="02010609060101010101" pitchFamily="28" charset="-122"/>
                <a:cs typeface="宋体" panose="02010600030101010101" pitchFamily="2" charset="-122"/>
              </a:rPr>
              <a:t>中考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]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箫是我国的一种传统乐器，如图所示，演奏者吹箫时，发出的声音是由于空气柱的</a:t>
            </a:r>
            <a:r>
              <a:rPr lang="zh-CN" altLang="zh-CN" sz="100" b="0" i="0" spc="-100">
                <a:solidFill>
                  <a:srgbClr val="FF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 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1" i="0" u="sng">
                <a:solidFill>
                  <a:srgbClr val="FF0000">
                    <a:alpha val="0"/>
                  </a:srgbClr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振动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100" b="0" i="0" spc="-100">
                <a:noFill/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⁠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而产生的，演奏者用手指按压不同位置的气孔，是为了改变声音的</a:t>
            </a:r>
            <a:r>
              <a:rPr lang="zh-CN" altLang="zh-CN" sz="100" b="0" i="0" spc="-100">
                <a:solidFill>
                  <a:srgbClr val="FF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 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1" i="0" u="sng">
                <a:solidFill>
                  <a:srgbClr val="FF0000">
                    <a:alpha val="0"/>
                  </a:srgbClr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音调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100" b="0" i="0" spc="-100">
                <a:noFill/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⁠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.</a:t>
            </a:r>
          </a:p>
        </p:txBody>
      </p:sp>
      <p:pic>
        <p:nvPicPr>
          <p:cNvPr id="10066" name="yt_image_1006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70258" y="3817435"/>
            <a:ext cx="1451483" cy="1605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本框 1"/>
          <p:cNvSpPr txBox="1"/>
          <p:nvPr/>
        </p:nvSpPr>
        <p:spPr>
          <a:xfrm>
            <a:off x="5892132" y="2502026"/>
            <a:ext cx="894461" cy="648348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振动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958932" y="3056762"/>
            <a:ext cx="894461" cy="588658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音调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8" name="yt_shape_10068"/>
          <p:cNvSpPr txBox="1"/>
          <p:nvPr/>
        </p:nvSpPr>
        <p:spPr>
          <a:xfrm>
            <a:off x="648143" y="1214515"/>
            <a:ext cx="10896000" cy="44289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智能音箱可以模仿很多动物的声音，该音响主要是模仿声音的</a:t>
            </a:r>
            <a:r>
              <a:rPr lang="zh-CN" altLang="zh-CN" sz="100" b="0" i="0" spc="-100">
                <a:solidFill>
                  <a:srgbClr val="FF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 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1" i="0" u="sng">
                <a:solidFill>
                  <a:srgbClr val="FF0000">
                    <a:alpha val="0"/>
                  </a:srgbClr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音色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100" b="0" i="0" spc="-100">
                <a:noFill/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⁠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选填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音调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音色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或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响度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；休息时，智能音箱可以播放轻音乐舒缓身心但音量不能过大，是指声音的</a:t>
            </a:r>
            <a:r>
              <a:rPr lang="zh-CN" altLang="zh-CN" sz="100" b="0" i="0" spc="-100">
                <a:solidFill>
                  <a:srgbClr val="FF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 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1" i="0" u="sng">
                <a:solidFill>
                  <a:srgbClr val="FF0000">
                    <a:alpha val="0"/>
                  </a:srgbClr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响度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100" b="0" i="0" spc="-100">
                <a:noFill/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⁠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选填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音调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音色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或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响度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要适中，以免影响听力。</a:t>
            </a:r>
          </a:p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3.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物理课堂上，老师给同学们表演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狮吼功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：他竭尽全力发出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狮吼功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震碎了酒杯。学生听到的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狮吼声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是通过</a:t>
            </a:r>
            <a:r>
              <a:rPr lang="zh-CN" altLang="zh-CN" sz="100" b="0" i="0" spc="-100">
                <a:solidFill>
                  <a:srgbClr val="FF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 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1" i="0" u="sng">
                <a:solidFill>
                  <a:srgbClr val="FF0000">
                    <a:alpha val="0"/>
                  </a:srgbClr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空气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100" b="0" i="0" spc="-100">
                <a:noFill/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⁠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传播的，酒杯被震碎说明声能够传递</a:t>
            </a:r>
            <a:r>
              <a:rPr lang="zh-CN" altLang="zh-CN" sz="100" b="0" i="0" spc="-100">
                <a:solidFill>
                  <a:srgbClr val="FF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 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1" i="0" u="sng">
                <a:solidFill>
                  <a:srgbClr val="FF0000">
                    <a:alpha val="0"/>
                  </a:srgbClr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能量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100" b="0" i="0" spc="-100">
                <a:noFill/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⁠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；声音太大，同学们用手捂住耳朵，是在</a:t>
            </a:r>
            <a:r>
              <a:rPr lang="zh-CN" altLang="zh-CN" sz="100" b="0" i="0" spc="-100">
                <a:solidFill>
                  <a:srgbClr val="FF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 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1" i="0" u="sng">
                <a:solidFill>
                  <a:srgbClr val="FF0000">
                    <a:alpha val="0"/>
                  </a:srgbClr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人耳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100" b="0" i="0" spc="-100">
                <a:noFill/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⁠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处减弱噪声。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0781632" y="1167709"/>
            <a:ext cx="537274" cy="648348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音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58132" y="1722445"/>
            <a:ext cx="537274" cy="648348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色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736932" y="2277181"/>
            <a:ext cx="894461" cy="648348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响度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736932" y="3941389"/>
            <a:ext cx="894461" cy="648348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空气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180932" y="4496125"/>
            <a:ext cx="894461" cy="648348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能量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336132" y="5050861"/>
            <a:ext cx="894461" cy="596596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人耳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  <p:bldP spid="4" grpId="0" build="allAtOnce"/>
      <p:bldP spid="5" grpId="0" build="allAtOnce"/>
      <p:bldP spid="6" grpId="0" build="allAtOnce"/>
      <p:bldP spid="7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0" name="yt_shape_10070"/>
          <p:cNvSpPr txBox="1"/>
          <p:nvPr/>
        </p:nvSpPr>
        <p:spPr>
          <a:xfrm>
            <a:off x="648143" y="2334822"/>
            <a:ext cx="10896000" cy="21883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4.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用声呐系统向海底垂直发射声波，经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6 s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后收到回波，已知声音在海水中的传播速度为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1 530 m/s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，则此处海水的深度为</a:t>
            </a:r>
            <a:r>
              <a:rPr lang="zh-CN" altLang="zh-CN" sz="100" b="0" i="0" spc="-100">
                <a:solidFill>
                  <a:srgbClr val="FF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 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en-US" altLang="zh-CN" sz="2800" b="1" i="0" u="sng">
                <a:solidFill>
                  <a:srgbClr val="FF0000">
                    <a:alpha val="0"/>
                  </a:srgbClr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28"/>
                <a:ea typeface="Times New Roman" panose="02020603050405020304" pitchFamily="28"/>
                <a:cs typeface="Times New Roman" panose="02020603050405020304" pitchFamily="28"/>
              </a:rPr>
              <a:t>4 590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100" b="0" i="0" spc="-100">
                <a:noFill/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⁠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m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；利用此种方法</a:t>
            </a:r>
            <a:r>
              <a:rPr lang="zh-CN" altLang="zh-CN" sz="100" b="0" i="0" spc="-100">
                <a:solidFill>
                  <a:srgbClr val="FF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 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1" i="0" u="sng">
                <a:solidFill>
                  <a:srgbClr val="FF0000">
                    <a:alpha val="0"/>
                  </a:srgbClr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不能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100" b="0" i="0" spc="-100">
                <a:noFill/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⁠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选填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能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或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不能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测量地球和月球之间的距离，这是因为</a:t>
            </a:r>
            <a:r>
              <a:rPr lang="zh-CN" altLang="zh-CN" sz="100" b="0" i="0" spc="-100">
                <a:solidFill>
                  <a:srgbClr val="FF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 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1" i="0" u="sng">
                <a:solidFill>
                  <a:srgbClr val="FF0000">
                    <a:alpha val="0"/>
                  </a:srgbClr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真空不能传声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100" b="0" i="0" spc="-100">
                <a:noFill/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⁠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8716294" y="2842752"/>
            <a:ext cx="980186" cy="648348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en-US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8"/>
                <a:ea typeface="Times New Roman" panose="02020603050405020304" pitchFamily="28"/>
                <a:cs typeface="Times New Roman" panose="02020603050405020304" pitchFamily="28"/>
              </a:rPr>
              <a:t>4 590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336132" y="3397488"/>
            <a:ext cx="894461" cy="648348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不能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402932" y="3952224"/>
            <a:ext cx="2323211" cy="596596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真空不能传声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  <p:bldP spid="4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1" name="yt_shape_10071"/>
          <p:cNvSpPr txBox="1"/>
          <p:nvPr/>
        </p:nvSpPr>
        <p:spPr>
          <a:xfrm>
            <a:off x="648000" y="1375386"/>
            <a:ext cx="1795363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二、选择题</a:t>
            </a:r>
          </a:p>
        </p:txBody>
      </p:sp>
      <p:sp>
        <p:nvSpPr>
          <p:cNvPr id="10072" name="yt_shape_10072"/>
          <p:cNvSpPr txBox="1"/>
          <p:nvPr/>
        </p:nvSpPr>
        <p:spPr>
          <a:xfrm>
            <a:off x="648143" y="1934070"/>
            <a:ext cx="10896000" cy="16201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5.[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仿宋" panose="02010609060101010101" pitchFamily="28" charset="-122"/>
                <a:cs typeface="宋体" panose="02010600030101010101" pitchFamily="2" charset="-122"/>
              </a:rPr>
              <a:t>跨学科实践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]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如图是我国最早的乐器之一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埙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，吹奏时能发出宫、商、角、徵、羽五音，相当于现在的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do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re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mi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sol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la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。五音是指声音的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en-US" altLang="zh-CN" sz="2800" b="1" i="0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28"/>
                <a:ea typeface="宋体" panose="02010600030101010101" pitchFamily="2" charset="-122"/>
                <a:cs typeface="Times New Roman" panose="02020603050405020304" pitchFamily="28"/>
              </a:rPr>
              <a:t>A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</a:p>
        </p:txBody>
      </p:sp>
      <p:graphicFrame>
        <p:nvGraphicFramePr>
          <p:cNvPr id="10074" name="yt_table_10074_skip" title="H_43.68"/>
          <p:cNvGraphicFramePr>
            <a:graphicFrameLocks noGrp="1"/>
          </p:cNvGraphicFramePr>
          <p:nvPr/>
        </p:nvGraphicFramePr>
        <p:xfrm>
          <a:off x="648000" y="3605045"/>
          <a:ext cx="9340216" cy="554736"/>
        </p:xfrm>
        <a:graphic>
          <a:graphicData uri="http://schemas.openxmlformats.org/drawingml/2006/table">
            <a:tbl>
              <a:tblPr/>
              <a:tblGrid>
                <a:gridCol w="2578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7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77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62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A.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音调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B.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响度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C.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音色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D.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速度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073" name="yt_image_10073_skip" title="H_147.8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15783" y="3605045"/>
            <a:ext cx="1125982" cy="1877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本框 1"/>
          <p:cNvSpPr txBox="1"/>
          <p:nvPr/>
        </p:nvSpPr>
        <p:spPr>
          <a:xfrm>
            <a:off x="2336132" y="2996736"/>
            <a:ext cx="437261" cy="588658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en-US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8"/>
                <a:ea typeface="宋体" panose="02010600030101010101" pitchFamily="2" charset="-122"/>
                <a:cs typeface="Times New Roman" panose="02020603050405020304" pitchFamily="28"/>
              </a:rPr>
              <a:t>A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6" name="yt_shape_10076"/>
          <p:cNvSpPr txBox="1"/>
          <p:nvPr/>
        </p:nvSpPr>
        <p:spPr>
          <a:xfrm>
            <a:off x="648143" y="2180188"/>
            <a:ext cx="10896000" cy="10600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6.[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仿宋" panose="02010609060101010101" pitchFamily="28" charset="-122"/>
                <a:cs typeface="宋体" panose="02010600030101010101" pitchFamily="2" charset="-122"/>
              </a:rPr>
              <a:t>教材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P27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仿宋" panose="02010609060101010101" pitchFamily="28" charset="-122"/>
                <a:cs typeface="宋体" panose="02010600030101010101" pitchFamily="2" charset="-122"/>
              </a:rPr>
              <a:t>素材改编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]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绷紧在纸盒上的两条橡皮筋，粗细不同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如图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，用手拨动橡皮筋可发出声音。下列说法正确的是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en-US" altLang="zh-CN" sz="2800" b="1" i="0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28"/>
                <a:ea typeface="宋体" panose="02010600030101010101" pitchFamily="2" charset="-122"/>
                <a:cs typeface="Times New Roman" panose="02020603050405020304" pitchFamily="28"/>
              </a:rPr>
              <a:t>D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</a:p>
        </p:txBody>
      </p:sp>
      <p:graphicFrame>
        <p:nvGraphicFramePr>
          <p:cNvPr id="10078" name="yt_table_10078_skip" title="H_174.72"/>
          <p:cNvGraphicFramePr>
            <a:graphicFrameLocks noGrp="1"/>
          </p:cNvGraphicFramePr>
          <p:nvPr/>
        </p:nvGraphicFramePr>
        <p:xfrm>
          <a:off x="648000" y="3291010"/>
          <a:ext cx="8344776" cy="2218944"/>
        </p:xfrm>
        <a:graphic>
          <a:graphicData uri="http://schemas.openxmlformats.org/drawingml/2006/table">
            <a:tbl>
              <a:tblPr/>
              <a:tblGrid>
                <a:gridCol w="8344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A.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拨动橡皮筋发出的声音，不是振动产生的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B.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手拨动越快，橡皮筋发出的声音传播越快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C.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拨动两条橡皮筋，发出声音的响度一定不同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D.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拨动不同橡皮筋，可探究音调与振动频率的关系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077" name="yt_image_10077_skip" title="H_121.3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1017" y="3291010"/>
            <a:ext cx="2551062" cy="1386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本框 1"/>
          <p:cNvSpPr txBox="1"/>
          <p:nvPr/>
        </p:nvSpPr>
        <p:spPr>
          <a:xfrm>
            <a:off x="9803732" y="2688118"/>
            <a:ext cx="437261" cy="588658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en-US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8"/>
                <a:ea typeface="宋体" panose="02010600030101010101" pitchFamily="2" charset="-122"/>
                <a:cs typeface="Times New Roman" panose="02020603050405020304" pitchFamily="28"/>
              </a:rPr>
              <a:t>D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0" name="yt_shape_10080"/>
          <p:cNvSpPr txBox="1"/>
          <p:nvPr/>
        </p:nvSpPr>
        <p:spPr>
          <a:xfrm>
            <a:off x="648143" y="1764361"/>
            <a:ext cx="10896000" cy="10600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7.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有一种电动牙刷，它能发出超声波，直达牙刷棕毛刷不到的地方，这种刷牙方式既干净又舒服。下列说法正确的是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en-US" altLang="zh-CN" sz="2800" b="1" i="0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28"/>
                <a:ea typeface="宋体" panose="02010600030101010101" pitchFamily="2" charset="-122"/>
                <a:cs typeface="Times New Roman" panose="02020603050405020304" pitchFamily="28"/>
              </a:rPr>
              <a:t>B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</a:p>
        </p:txBody>
      </p:sp>
      <p:graphicFrame>
        <p:nvGraphicFramePr>
          <p:cNvPr id="10081" name="yt_table_10081" title="H_174.72"/>
          <p:cNvGraphicFramePr>
            <a:graphicFrameLocks noGrp="1"/>
          </p:cNvGraphicFramePr>
          <p:nvPr/>
        </p:nvGraphicFramePr>
        <p:xfrm>
          <a:off x="648000" y="2875183"/>
          <a:ext cx="7381875" cy="2218944"/>
        </p:xfrm>
        <a:graphic>
          <a:graphicData uri="http://schemas.openxmlformats.org/drawingml/2006/table">
            <a:tbl>
              <a:tblPr/>
              <a:tblGrid>
                <a:gridCol w="7381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A.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人耳能听到电动牙刷发出的超声波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B.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该现象说明了声音可以传递能量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C.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电动牙刷发出的超声波频率小于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20 000 Hz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D.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超声波的传播不需要介质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8736932" y="2272291"/>
            <a:ext cx="416624" cy="588658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en-US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8"/>
                <a:ea typeface="宋体" panose="02010600030101010101" pitchFamily="2" charset="-122"/>
                <a:cs typeface="Times New Roman" panose="02020603050405020304" pitchFamily="28"/>
              </a:rPr>
              <a:t>B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3" name="yt_shape_10083"/>
          <p:cNvSpPr txBox="1"/>
          <p:nvPr/>
        </p:nvSpPr>
        <p:spPr>
          <a:xfrm>
            <a:off x="648143" y="2056344"/>
            <a:ext cx="10896000" cy="10600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8.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在学校、医院和科学研究部门附近，有如图所示禁止鸣笛的标志。在下列措施中，与这种控制噪声方法相同的是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en-US" altLang="zh-CN" sz="2800" b="1" i="0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28"/>
                <a:ea typeface="宋体" panose="02010600030101010101" pitchFamily="2" charset="-122"/>
                <a:cs typeface="Times New Roman" panose="02020603050405020304" pitchFamily="28"/>
              </a:rPr>
              <a:t>D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</a:p>
        </p:txBody>
      </p:sp>
      <p:graphicFrame>
        <p:nvGraphicFramePr>
          <p:cNvPr id="10085" name="yt_table_10085_skip" title="H_174.72"/>
          <p:cNvGraphicFramePr>
            <a:graphicFrameLocks noGrp="1"/>
          </p:cNvGraphicFramePr>
          <p:nvPr/>
        </p:nvGraphicFramePr>
        <p:xfrm>
          <a:off x="648000" y="3167166"/>
          <a:ext cx="4470400" cy="2218944"/>
        </p:xfrm>
        <a:graphic>
          <a:graphicData uri="http://schemas.openxmlformats.org/drawingml/2006/table">
            <a:tbl>
              <a:tblPr/>
              <a:tblGrid>
                <a:gridCol w="447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A.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工人戴上防噪声耳罩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B.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在道路旁设置隔声板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C.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上课时关闭教室的门窗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D.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在摩托上安装消声器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084" name="yt_image_10084_skip" title="H_128.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79453" y="3167166"/>
            <a:ext cx="1662430" cy="163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本框 1"/>
          <p:cNvSpPr txBox="1"/>
          <p:nvPr/>
        </p:nvSpPr>
        <p:spPr>
          <a:xfrm>
            <a:off x="8381332" y="2564274"/>
            <a:ext cx="437261" cy="588658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en-US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8"/>
                <a:ea typeface="宋体" panose="02010600030101010101" pitchFamily="2" charset="-122"/>
                <a:cs typeface="Times New Roman" panose="02020603050405020304" pitchFamily="28"/>
              </a:rPr>
              <a:t>D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MWU5NTkzNjQ2NzQyNDFkNzhmODUwZGZiNTQ0ZGRhZj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heme/theme1.xml><?xml version="1.0" encoding="utf-8"?>
<a:theme xmlns:a="http://schemas.openxmlformats.org/drawingml/2006/main" name="1_自定义设计方案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1594</Words>
  <Application>Microsoft Office PowerPoint</Application>
  <PresentationFormat>宽屏</PresentationFormat>
  <Paragraphs>120</Paragraphs>
  <Slides>15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15</vt:i4>
      </vt:variant>
    </vt:vector>
  </HeadingPairs>
  <TitlesOfParts>
    <vt:vector size="27" baseType="lpstr">
      <vt:lpstr>白正</vt:lpstr>
      <vt:lpstr>楷体</vt:lpstr>
      <vt:lpstr>宋体</vt:lpstr>
      <vt:lpstr>微软雅黑 Light</vt:lpstr>
      <vt:lpstr>Arial</vt:lpstr>
      <vt:lpstr>Book Antiqua</vt:lpstr>
      <vt:lpstr>Calibri</vt:lpstr>
      <vt:lpstr>Cambria Math</vt:lpstr>
      <vt:lpstr>Times New Roman</vt:lpstr>
      <vt:lpstr>Wingdings</vt:lpstr>
      <vt:lpstr>1_自定义设计方案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rbm.xkw.com</dc:creator>
  <cp:lastModifiedBy>拉 朵</cp:lastModifiedBy>
  <cp:revision>87</cp:revision>
  <cp:lastPrinted>2021-07-28T09:09:00Z</cp:lastPrinted>
  <dcterms:created xsi:type="dcterms:W3CDTF">2021-07-28T09:09:00Z</dcterms:created>
  <dcterms:modified xsi:type="dcterms:W3CDTF">2023-10-12T09:32:24Z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03E180BF841341C1B9E9762C46E85B5F_13</vt:lpwstr>
  </property>
  <property fmtid="{D5CDD505-2E9C-101B-9397-08002B2CF9AE}" pid="7" name="KSOProductBuildVer">
    <vt:lpwstr>2052-12.1.0.15374</vt:lpwstr>
  </property>
</Properties>
</file>