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4047" r:id="rId3"/>
    <p:sldId id="4082" r:id="rId4"/>
    <p:sldId id="4083" r:id="rId5"/>
    <p:sldId id="4084" r:id="rId6"/>
    <p:sldId id="4088" r:id="rId7"/>
    <p:sldId id="4089" r:id="rId8"/>
    <p:sldId id="4101" r:id="rId9"/>
    <p:sldId id="4091" r:id="rId10"/>
    <p:sldId id="4092" r:id="rId11"/>
    <p:sldId id="4102" r:id="rId12"/>
    <p:sldId id="4093" r:id="rId13"/>
    <p:sldId id="4096" r:id="rId14"/>
    <p:sldId id="4094" r:id="rId15"/>
    <p:sldId id="4097" r:id="rId16"/>
    <p:sldId id="4095" r:id="rId17"/>
    <p:sldId id="4099" r:id="rId18"/>
    <p:sldId id="4100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88FADD9-935F-4F2D-A4FA-866615DD10DD}">
          <p14:sldIdLst>
            <p14:sldId id="4047"/>
            <p14:sldId id="4082"/>
            <p14:sldId id="4083"/>
            <p14:sldId id="4084"/>
            <p14:sldId id="4088"/>
            <p14:sldId id="4089"/>
            <p14:sldId id="4101"/>
            <p14:sldId id="4091"/>
            <p14:sldId id="4092"/>
            <p14:sldId id="4102"/>
            <p14:sldId id="4093"/>
            <p14:sldId id="4096"/>
            <p14:sldId id="4094"/>
            <p14:sldId id="4097"/>
            <p14:sldId id="4095"/>
            <p14:sldId id="4099"/>
            <p14:sldId id="41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0" clrIdx="0"/>
  <p:cmAuthor id="2" name="walkinnet" initials="w" lastIdx="0" clrIdx="0"/>
  <p:cmAuthor id="3" name="新课标第一网" initials="新" lastIdx="0" clrIdx="0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AA6500"/>
    <a:srgbClr val="F3669C"/>
    <a:srgbClr val="F9B4CD"/>
    <a:srgbClr val="FC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8" autoAdjust="0"/>
    <p:restoredTop sz="96349" autoAdjust="0"/>
  </p:normalViewPr>
  <p:slideViewPr>
    <p:cSldViewPr snapToGrid="0" showGuides="1">
      <p:cViewPr varScale="1">
        <p:scale>
          <a:sx n="109" d="100"/>
          <a:sy n="109" d="100"/>
        </p:scale>
        <p:origin x="228" y="114"/>
      </p:cViewPr>
      <p:guideLst>
        <p:guide orient="horz" pos="2137"/>
        <p:guide pos="3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F039-AB69-4C4E-B352-C973400BBE8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E5803-944E-4CCB-A36B-5BBC78F81D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CAEED6-F3CE-4989-8114-EA4976C9ED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3600450"/>
            <a:ext cx="11501437" cy="1657349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57663"/>
            <a:ext cx="11430001" cy="1657349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200628" y="796783"/>
            <a:ext cx="11991372" cy="57836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91509" y="140037"/>
            <a:ext cx="5651125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</a:p>
        </p:txBody>
      </p:sp>
      <p:sp>
        <p:nvSpPr>
          <p:cNvPr id="10" name="矩形 9"/>
          <p:cNvSpPr/>
          <p:nvPr/>
        </p:nvSpPr>
        <p:spPr>
          <a:xfrm>
            <a:off x="5543492" y="1012176"/>
            <a:ext cx="6193350" cy="52280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作图题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实验探究题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综合应用题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刷真题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郑州市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学年上期期末联考试卷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洛阳市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平顶山市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学年上期期末质量调研试题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济源市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学年上期期末质量调研试题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焦作市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学年（上）期末试卷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许昌市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学年第一学期期末教学质量检测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开封市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学年第一学期期末学情诊断试卷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濮阳市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学年第一学期期末考试试卷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9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信阳市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2022-2023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学年上期学情调研试卷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刷模拟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10 2023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秋必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刷</a:t>
            </a:r>
            <a:r>
              <a:rPr kumimoji="1" lang="en-US" altLang="zh-CN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·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九县七区名师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精研预测卷（一）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试卷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11 2023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秋必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刷</a:t>
            </a:r>
            <a:r>
              <a:rPr kumimoji="1" lang="en-US" altLang="zh-CN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·</a:t>
            </a:r>
            <a:r>
              <a:rPr kumimoji="1" lang="zh-CN" altLang="en-US" sz="1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九县七区名师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精研预测卷（二）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5157" y="1156372"/>
            <a:ext cx="5004896" cy="52565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rgbClr val="AA6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过基础</a:t>
            </a:r>
            <a:endParaRPr kumimoji="1" lang="en-US" altLang="zh-CN" sz="1400" b="1" dirty="0">
              <a:solidFill>
                <a:srgbClr val="AA6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第一章 机械运动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第二章 声现象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第三章 物态变化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第四章 光现象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第五章 透镜及其应用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第六章 质量与密度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u="sng" dirty="0">
                <a:solidFill>
                  <a:srgbClr val="CC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机械运动</a:t>
            </a:r>
            <a:endParaRPr kumimoji="1" lang="en-US" altLang="zh-CN" sz="1400" b="1" u="sng" dirty="0">
              <a:solidFill>
                <a:srgbClr val="CC00FF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声现象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3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物态变化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4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光现象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5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透镜及其应用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6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质量与密度（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章节巩固练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7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质量与密度（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2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）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lvl="0"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刷专题</a:t>
            </a:r>
            <a:endParaRPr kumimoji="1" lang="en-US" altLang="zh-CN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  <a:p>
            <a:pPr lvl="0">
              <a:lnSpc>
                <a:spcPct val="149000"/>
              </a:lnSpc>
              <a:defRPr/>
            </a:pP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提分专练</a:t>
            </a:r>
            <a:r>
              <a:rPr kumimoji="1" lang="en-US" altLang="zh-CN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1 </a:t>
            </a:r>
            <a:r>
              <a:rPr kumimoji="1" lang="zh-CN" altLang="en-US" sz="1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填空、选择重难题</a:t>
            </a:r>
            <a:endParaRPr kumimoji="1" lang="en-US" altLang="zh-CN" sz="1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36" name="yt_shape_10036"/>
              <p:cNvSpPr txBox="1"/>
              <p:nvPr/>
            </p:nvSpPr>
            <p:spPr>
              <a:xfrm>
                <a:off x="648143" y="720000"/>
                <a:ext cx="10896000" cy="554196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黑体" panose="02010609060101010101" pitchFamily="28" charset="-122"/>
                    <a:cs typeface="宋体" panose="02010600030101010101" pitchFamily="2" charset="-122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由图可知，甲车到达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300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处所用的时间为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15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，乙车到达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300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处所用的时间也为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15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，所以甲、乙两车前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300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内所用时间相等，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A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正确；由图可知，甲车在相同的时间内通过的路程相等，说明甲车做匀速直线运动，甲车通过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400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所用的时间为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20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，所以甲车的速度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20603050405020304" pitchFamily="56" charset="0"/>
                                <a:ea typeface="宋体" panose="02010600030101010101" pitchFamily="2" charset="-122"/>
                              </a:rPr>
                              <m:t>甲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20603050405020304" pitchFamily="56" charset="0"/>
                                <a:ea typeface="宋体" panose="02010600030101010101" pitchFamily="2" charset="-122"/>
                              </a:rPr>
                              <m:t>甲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20 m/s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正确；由图可知，乙车在相同的时间内通过的路程在变大，说明乙车在做变速运动，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错误；甲车在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20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内通过的路程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400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，乙车在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20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内通过的路程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乙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450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，即甲、乙两车在相同的时间内通过的路程不相等，由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可知，甲、乙两车在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20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内的平均速度不相同，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错误。故选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AB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0036" name="yt_shape_100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720000"/>
                <a:ext cx="10896000" cy="5541966"/>
              </a:xfrm>
              <a:prstGeom prst="rect">
                <a:avLst/>
              </a:prstGeom>
              <a:blipFill rotWithShape="1">
                <a:blip r:embed="rId2"/>
                <a:stretch>
                  <a:fillRect l="-4" t="-10" r="4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8" name="yt_shape_10038"/>
          <p:cNvSpPr txBox="1"/>
          <p:nvPr/>
        </p:nvSpPr>
        <p:spPr>
          <a:xfrm>
            <a:off x="648143" y="1184123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9.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anose="02010609060101010101" pitchFamily="49" charset="-122"/>
                <a:cs typeface="宋体" panose="02010600030101010101" pitchFamily="2" charset="-122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在某校举办的机器人模拟救援比赛中，甲、乙两机器人同时从同一地点出发，沿直线匀速运动到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远的目的地，它们运动的路程随时间变化的图象如图所示。下列说法正确的是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BD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aphicFrame>
        <p:nvGraphicFramePr>
          <p:cNvPr id="10040" name="yt_table_10040_skip" title="H_87.36"/>
          <p:cNvGraphicFramePr>
            <a:graphicFrameLocks noGrp="1"/>
          </p:cNvGraphicFramePr>
          <p:nvPr/>
        </p:nvGraphicFramePr>
        <p:xfrm>
          <a:off x="648000" y="4564649"/>
          <a:ext cx="9839643" cy="1109472"/>
        </p:xfrm>
        <a:graphic>
          <a:graphicData uri="http://schemas.openxmlformats.org/drawingml/2006/table">
            <a:tbl>
              <a:tblPr/>
              <a:tblGrid>
                <a:gridCol w="545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甲的速度大小为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4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乙的速度大小为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甲的运动时间比乙多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 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D.4 s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时，甲、乙相距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 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039" name="yt_image_10039_skip" title="H_134.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0382" y="2855098"/>
            <a:ext cx="1929257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448132" y="2246789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BD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42" name="yt_shape_10042"/>
              <p:cNvSpPr txBox="1"/>
              <p:nvPr/>
            </p:nvSpPr>
            <p:spPr>
              <a:xfrm>
                <a:off x="648143" y="1895631"/>
                <a:ext cx="10896000" cy="306673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黑体" panose="02010609060101010101" pitchFamily="28" charset="-122"/>
                    <a:cs typeface="宋体" panose="02010600030101010101" pitchFamily="2" charset="-122"/>
                  </a:rPr>
                  <a:t>【解析】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由图可知匀速运动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，甲需要的时间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t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4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，乙需要的时间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t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乙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5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，则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20603050405020304" pitchFamily="56" charset="0"/>
                                <a:ea typeface="宋体" panose="02010600030101010101" pitchFamily="2" charset="-122"/>
                              </a:rPr>
                              <m:t>甲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56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56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2.5 m/s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乙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zh-CN" sz="2800" b="1" i="0" baseline="-2000">
                                <a:solidFill>
                                  <a:srgbClr val="FF0000"/>
                                </a:solidFill>
                                <a:effectLst/>
                                <a:latin typeface="Times New Roman" panose="02020603050405020304" pitchFamily="56" charset="0"/>
                                <a:ea typeface="宋体" panose="02010600030101010101" pitchFamily="2" charset="-122"/>
                              </a:rPr>
                              <m:t>乙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56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56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 m/s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，甲的运动时间比乙少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A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错误，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B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正确，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C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错误；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4 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时，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乙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8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，所以甲、乙相距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甲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－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 baseline="-25000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乙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10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8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 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正确。故选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BD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0042" name="yt_shape_10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43" y="1895631"/>
                <a:ext cx="10896000" cy="3066737"/>
              </a:xfrm>
              <a:prstGeom prst="rect">
                <a:avLst/>
              </a:prstGeom>
              <a:blipFill rotWithShape="1">
                <a:blip r:embed="rId2"/>
                <a:stretch>
                  <a:fillRect l="-4" t="-5" r="4" b="-4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4" name="yt_shape_10044"/>
          <p:cNvSpPr txBox="1"/>
          <p:nvPr/>
        </p:nvSpPr>
        <p:spPr>
          <a:xfrm>
            <a:off x="648000" y="786309"/>
            <a:ext cx="2513509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anose="02010609060101010101" pitchFamily="28" charset="-122"/>
                <a:cs typeface="宋体" panose="02010600030101010101" pitchFamily="2" charset="-122"/>
              </a:rPr>
              <a:t>三、实验探究题</a:t>
            </a:r>
          </a:p>
        </p:txBody>
      </p:sp>
      <p:sp>
        <p:nvSpPr>
          <p:cNvPr id="10045" name="yt_shape_10045"/>
          <p:cNvSpPr txBox="1"/>
          <p:nvPr/>
        </p:nvSpPr>
        <p:spPr>
          <a:xfrm>
            <a:off x="648143" y="1344993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10.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如图所示是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测量小车的平均速度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的实验装置。实验中让小车从斜面的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点由静止滑下，分别测出小车到达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点和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点的时间，即可求出不同路段的平均速度。</a:t>
            </a:r>
          </a:p>
        </p:txBody>
      </p:sp>
      <p:pic>
        <p:nvPicPr>
          <p:cNvPr id="10046" name="yt_image_10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9568" y="3176348"/>
            <a:ext cx="5372862" cy="21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48" name="yt_shape_10048"/>
              <p:cNvSpPr txBox="1"/>
              <p:nvPr/>
            </p:nvSpPr>
            <p:spPr>
              <a:xfrm>
                <a:off x="648000" y="5365471"/>
                <a:ext cx="4822410" cy="706219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（</a:t>
                </a:r>
                <a:r>
                  <a:rPr lang="en-US" altLang="zh-CN" sz="2800" b="0" i="0" u="none">
                    <a:solidFill>
                      <a:srgbClr val="00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）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实验的原理是</a:t>
                </a:r>
                <a:r>
                  <a:rPr lang="zh-CN" altLang="zh-CN" sz="100" b="0" i="0" spc="-100">
                    <a:solidFill>
                      <a:srgbClr val="FF0000"/>
                    </a:solidFill>
                    <a:effectLst/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 </a:t>
                </a:r>
                <a:r>
                  <a:rPr lang="zh-CN" altLang="zh-CN" sz="2800" b="0" i="0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　</a:t>
                </a:r>
                <a:r>
                  <a:rPr lang="en-US" altLang="zh-CN" sz="2800" b="1" i="1" u="sng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lang="zh-CN" altLang="zh-CN" sz="2800" b="1" i="0" u="sng">
                    <a:solidFill>
                      <a:srgbClr val="FF0000">
                        <a:alpha val="0"/>
                      </a:srgb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u="sng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u="sng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 u="sng" smtClean="0">
                            <a:solidFill>
                              <a:srgbClr val="FE0000">
                                <a:alpha val="0"/>
                              </a:srgbClr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0" i="0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　</a:t>
                </a:r>
                <a:r>
                  <a:rPr lang="zh-CN" altLang="zh-CN" sz="100" b="0" i="0" spc="-100">
                    <a:noFill/>
                    <a:effectLst/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⁠</a:t>
                </a:r>
                <a:r>
                  <a:rPr lang="zh-CN" altLang="zh-CN" sz="2800" b="0" i="0" u="none">
                    <a:solidFill>
                      <a:srgbClr val="000000"/>
                    </a:solidFill>
                    <a:effectLst/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0048" name="yt_shape_10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5365471"/>
                <a:ext cx="4822410" cy="706219"/>
              </a:xfrm>
              <a:prstGeom prst="rect">
                <a:avLst/>
              </a:prstGeom>
              <a:blipFill rotWithShape="1">
                <a:blip r:embed="rId3"/>
                <a:stretch>
                  <a:fillRect l="-6" t="-50" r="-1082" b="-3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936189" y="5122981"/>
                <a:ext cx="865886" cy="790652"/>
              </a:xfrm>
              <a:prstGeom prst="rect">
                <a:avLst/>
              </a:prstGeom>
              <a:noFill/>
            </p:spPr>
            <p:txBody>
              <a:bodyPr vert="horz" wrap="none" rtlCol="0" anchor="ctr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kumimoji="0" lang="en-US" altLang="zh-CN" sz="2800" b="1" i="1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kumimoji="0" lang="zh-CN" altLang="zh-CN" sz="2800" b="1" i="0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白正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kumimoji="0" lang="en-US" altLang="zh-CN" sz="2800" b="1" i="1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89" y="5122981"/>
                <a:ext cx="865886" cy="790652"/>
              </a:xfrm>
              <a:prstGeom prst="rect">
                <a:avLst/>
              </a:prstGeom>
              <a:blipFill rotWithShape="1">
                <a:blip r:embed="rId4"/>
                <a:stretch>
                  <a:fillRect l="-53" t="-55" r="24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0" name="yt_shape_10050"/>
          <p:cNvSpPr txBox="1"/>
          <p:nvPr/>
        </p:nvSpPr>
        <p:spPr>
          <a:xfrm>
            <a:off x="648143" y="1494042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实验中为了便于测量小车的运动时间，斜面应保持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较小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较小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较大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的坡度。</a:t>
            </a:r>
          </a:p>
        </p:txBody>
      </p:sp>
      <p:sp>
        <p:nvSpPr>
          <p:cNvPr id="10051" name="yt_shape_10051"/>
          <p:cNvSpPr txBox="1"/>
          <p:nvPr/>
        </p:nvSpPr>
        <p:spPr>
          <a:xfrm>
            <a:off x="648143" y="2612879"/>
            <a:ext cx="10896000" cy="10720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小车从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A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点运动到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点所用时间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t</a:t>
            </a:r>
            <a:r>
              <a:rPr lang="en-US" altLang="zh-CN" sz="2800" b="0" i="1" u="none" baseline="-25000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AB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3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1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；小车在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AC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段的平均速度</a:t>
            </a:r>
            <a:r>
              <a:rPr lang="en-US" altLang="zh-CN" sz="2800" b="0" i="1" u="none">
                <a:solidFill>
                  <a:srgbClr val="000000"/>
                </a:solidFill>
                <a:effectLst/>
                <a:latin typeface="Book Antiqua" panose="02040602050305030304" pitchFamily="28"/>
                <a:ea typeface="Book Antiqua" panose="02040602050305030304" pitchFamily="28"/>
                <a:cs typeface="宋体" panose="02010600030101010101" pitchFamily="2" charset="-122"/>
              </a:rPr>
              <a:t>v</a:t>
            </a:r>
            <a:r>
              <a:rPr lang="en-US" altLang="zh-CN" sz="2800" b="0" i="1" u="none" baseline="-25000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AC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0.16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m/s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0052" name="yt_shape_10052"/>
          <p:cNvSpPr txBox="1"/>
          <p:nvPr/>
        </p:nvSpPr>
        <p:spPr>
          <a:xfrm>
            <a:off x="648143" y="3735755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若释放小车时，稍迟疑了一下才开始计时，则测量的平均速度比实际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偏大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选填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偏大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偏小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，为了减小测量的误差，请你对本实验提出一条改进措施：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多次测量取平均值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625932" y="1447236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较小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47857" y="2566073"/>
            <a:ext cx="7150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3</a:t>
            </a: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1545" y="3120809"/>
            <a:ext cx="802385" cy="600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0.16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4932" y="4243685"/>
            <a:ext cx="894461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偏大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47732" y="4798421"/>
            <a:ext cx="30375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多次测量取平均值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3" name="yt_shape_10053"/>
          <p:cNvSpPr txBox="1"/>
          <p:nvPr/>
        </p:nvSpPr>
        <p:spPr>
          <a:xfrm>
            <a:off x="486778" y="490263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anose="02010609060101010101" pitchFamily="28" charset="-122"/>
                <a:cs typeface="宋体" panose="02010600030101010101" pitchFamily="2" charset="-122"/>
              </a:rPr>
              <a:t>四、综合应用题</a:t>
            </a:r>
          </a:p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高铁为人们的出行带来了很多便利，下表是郑州东站至西安北站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G2203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次列车时刻表，请根据该表回答下列问题：</a:t>
            </a:r>
          </a:p>
        </p:txBody>
      </p:sp>
      <p:graphicFrame>
        <p:nvGraphicFramePr>
          <p:cNvPr id="3" name="yt_table_10055" title="H_356.16"/>
          <p:cNvGraphicFramePr>
            <a:graphicFrameLocks noGrp="1"/>
          </p:cNvGraphicFramePr>
          <p:nvPr/>
        </p:nvGraphicFramePr>
        <p:xfrm>
          <a:off x="486778" y="2118466"/>
          <a:ext cx="10895998" cy="3627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0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站次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车站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到站时间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停留时间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/min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开车时间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里程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/km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郑州东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始发站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08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洛阳龙门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08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56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08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58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143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3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渑池南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09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17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09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19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208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三门峡南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09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36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09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38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314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华山北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07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384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6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西安北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40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：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44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800" b="0" i="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505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7" name="yt_shape_10057"/>
          <p:cNvSpPr txBox="1"/>
          <p:nvPr/>
        </p:nvSpPr>
        <p:spPr>
          <a:xfrm>
            <a:off x="648143" y="837545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当你坐在正在行驶的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G2203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次列车车厢中时，以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列车车厢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为参照物，你是静止的。</a:t>
            </a:r>
          </a:p>
        </p:txBody>
      </p:sp>
      <p:sp>
        <p:nvSpPr>
          <p:cNvPr id="10059" name="yt_shape_10059"/>
          <p:cNvSpPr txBox="1"/>
          <p:nvPr/>
        </p:nvSpPr>
        <p:spPr>
          <a:xfrm>
            <a:off x="648000" y="2049849"/>
            <a:ext cx="9775112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G2203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次列车从渑池南站到西安北站的平均速度是多少？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60" name="yt_shape_10060"/>
              <p:cNvSpPr txBox="1"/>
              <p:nvPr/>
            </p:nvSpPr>
            <p:spPr>
              <a:xfrm>
                <a:off x="648000" y="2608533"/>
                <a:ext cx="7032374" cy="2954720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解：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（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）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列车从渑池南站到西安北站的路程</a:t>
                </a:r>
              </a:p>
              <a:p>
                <a:pPr algn="l" eaLnBrk="1" latinLnBrk="0" hangingPunct="0">
                  <a:lnSpc>
                    <a:spcPct val="130000"/>
                  </a:lnSpc>
                </a:pP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s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505 km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－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208 km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297 km</a:t>
                </a:r>
              </a:p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所用时间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t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1 h 21 min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 h</a:t>
                </a:r>
              </a:p>
              <a:p>
                <a:pPr algn="l" eaLnBrk="1" latinLnBrk="0" hangingPunct="0">
                  <a:lnSpc>
                    <a:spcPct val="130000"/>
                  </a:lnSpc>
                </a:pP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平均速度</a:t>
                </a:r>
                <a:r>
                  <a:rPr lang="en-US" altLang="zh-CN" sz="2800" b="1" i="1" u="none">
                    <a:solidFill>
                      <a:srgbClr val="FF0000"/>
                    </a:solidFill>
                    <a:effectLst/>
                    <a:latin typeface="Book Antiqua" panose="02040602050305030304" pitchFamily="28"/>
                    <a:ea typeface="Book Antiqua" panose="02040602050305030304" pitchFamily="28"/>
                    <a:cs typeface="宋体" panose="02010600030101010101" pitchFamily="2" charset="-122"/>
                  </a:rPr>
                  <a:t>v</a:t>
                </a:r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𝟐𝟗𝟕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56" charset="0"/>
                            <a:ea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𝐤𝐦</m:t>
                        </m:r>
                      </m:num>
                      <m:den>
                        <m:f>
                          <m:f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en-US" altLang="zh-CN" sz="2800" b="1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  <m:r>
                          <a:rPr lang="en-US" altLang="zh-CN" sz="28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𝐡</m:t>
                        </m:r>
                      </m:den>
                    </m:f>
                  </m:oMath>
                </a14:m>
                <a:r>
                  <a:rPr lang="zh-CN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宋体" panose="02010600030101010101" pitchFamily="2" charset="-122"/>
                    <a:cs typeface="宋体" panose="02010600030101010101" pitchFamily="2" charset="-122"/>
                  </a:rPr>
                  <a:t>＝</a:t>
                </a:r>
                <a:r>
                  <a:rPr lang="en-US" altLang="zh-CN" sz="2800" b="1" i="0" u="none">
                    <a:solidFill>
                      <a:srgbClr val="FF0000"/>
                    </a:solidFill>
                    <a:effectLst/>
                    <a:latin typeface="Times New Roman" panose="02020603050405020304" pitchFamily="28"/>
                    <a:ea typeface="Times New Roman" panose="02020603050405020304" pitchFamily="28"/>
                    <a:cs typeface="宋体" panose="02010600030101010101" pitchFamily="2" charset="-122"/>
                  </a:rPr>
                  <a:t>220 km/h</a:t>
                </a:r>
              </a:p>
            </p:txBody>
          </p:sp>
        </mc:Choice>
        <mc:Fallback xmlns="">
          <p:sp>
            <p:nvSpPr>
              <p:cNvPr id="10060" name="yt_shape_100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" y="2608533"/>
                <a:ext cx="7032374" cy="2954720"/>
              </a:xfrm>
              <a:prstGeom prst="rect">
                <a:avLst/>
              </a:prstGeom>
              <a:blipFill rotWithShape="1">
                <a:blip r:embed="rId2"/>
                <a:stretch>
                  <a:fillRect l="-4" t="-20" r="-523" b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9171907" y="790739"/>
            <a:ext cx="1608837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列车车厢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0" grpId="0" build="allAtOnce"/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2" name="yt_shape_10062"/>
          <p:cNvSpPr txBox="1"/>
          <p:nvPr/>
        </p:nvSpPr>
        <p:spPr>
          <a:xfrm>
            <a:off x="648143" y="2059488"/>
            <a:ext cx="10896000" cy="1068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途中列车要穿过一条隧道，列车以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144 km/h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的速度匀速行驶，用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 min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时间穿过长为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 km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的隧道，则列车的长度是多少？</a:t>
            </a:r>
          </a:p>
        </p:txBody>
      </p:sp>
      <p:sp>
        <p:nvSpPr>
          <p:cNvPr id="10063" name="yt_shape_10063"/>
          <p:cNvSpPr txBox="1"/>
          <p:nvPr/>
        </p:nvSpPr>
        <p:spPr>
          <a:xfrm>
            <a:off x="648000" y="3178325"/>
            <a:ext cx="8149667" cy="16201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列车的速度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Book Antiqua" panose="02040602050305030304" pitchFamily="28"/>
                <a:ea typeface="Book Antiqua" panose="02040602050305030304" pitchFamily="28"/>
                <a:cs typeface="宋体" panose="02010600030101010101" pitchFamily="2" charset="-122"/>
              </a:rPr>
              <a:t>v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144 km/h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40 m/s</a:t>
            </a: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列车行驶的路程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s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Book Antiqua" panose="02040602050305030304" pitchFamily="28"/>
                <a:ea typeface="Book Antiqua" panose="02040602050305030304" pitchFamily="28"/>
                <a:cs typeface="宋体" panose="02010600030101010101" pitchFamily="2" charset="-122"/>
              </a:rPr>
              <a:t>v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t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40 m/s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60 s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2 400 m</a:t>
            </a:r>
          </a:p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列车的长度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s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车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s</a:t>
            </a:r>
            <a:r>
              <a:rPr lang="en-US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2800" b="1" i="1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l</a:t>
            </a:r>
            <a:r>
              <a:rPr lang="zh-CN" altLang="zh-CN" sz="2800" b="1" i="0" u="none" baseline="-25000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隧道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2 400 m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2 000 m</a:t>
            </a:r>
            <a:r>
              <a:rPr lang="zh-CN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lang="en-US" altLang="zh-CN" sz="2800" b="1" i="0" u="none">
                <a:solidFill>
                  <a:srgbClr val="FF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400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"/>
          <a:stretch>
            <a:fillRect/>
          </a:stretch>
        </p:blipFill>
        <p:spPr>
          <a:xfrm>
            <a:off x="100314" y="796783"/>
            <a:ext cx="11991372" cy="5783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2" y="1102250"/>
            <a:ext cx="2160416" cy="1663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2" y="277549"/>
            <a:ext cx="2160416" cy="13784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48" y="4695272"/>
            <a:ext cx="2455592" cy="20226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51" y="3268325"/>
            <a:ext cx="1154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4800" dirty="0"/>
              <a:t>章节巩固练1　机械运动</a:t>
            </a:r>
          </a:p>
        </p:txBody>
      </p:sp>
      <p:sp>
        <p:nvSpPr>
          <p:cNvPr id="5" name="矩形 4"/>
          <p:cNvSpPr/>
          <p:nvPr/>
        </p:nvSpPr>
        <p:spPr>
          <a:xfrm>
            <a:off x="3291509" y="140037"/>
            <a:ext cx="5651125" cy="732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《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期末考试</a:t>
            </a:r>
            <a:r>
              <a:rPr kumimoji="1"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》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人教</a:t>
            </a:r>
            <a:r>
              <a:rPr kumimoji="1"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8</a:t>
            </a:r>
            <a:r>
              <a:rPr kumimoji="1"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物</a:t>
            </a:r>
            <a:r>
              <a:rPr kumimoji="1"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" name="yt_shape_10000"/>
          <p:cNvSpPr txBox="1"/>
          <p:nvPr/>
        </p:nvSpPr>
        <p:spPr>
          <a:xfrm>
            <a:off x="648000" y="813826"/>
            <a:ext cx="1795363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anose="02010609060101010101" pitchFamily="28" charset="-122"/>
                <a:cs typeface="宋体" panose="02010600030101010101" pitchFamily="2" charset="-122"/>
              </a:rPr>
              <a:t>一、填空题</a:t>
            </a:r>
          </a:p>
        </p:txBody>
      </p:sp>
      <p:sp>
        <p:nvSpPr>
          <p:cNvPr id="10001" name="yt_shape_10001"/>
          <p:cNvSpPr txBox="1"/>
          <p:nvPr/>
        </p:nvSpPr>
        <p:spPr>
          <a:xfrm>
            <a:off x="648143" y="1372510"/>
            <a:ext cx="10896000" cy="1628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小华对一支铅笔的长度进行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次正确测量，记录数据如下：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17.58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17.57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17.56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17.57 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，该铅笔的长度是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17.57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，所用刻度尺的分度值是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 mm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10002" name="yt_shape_10002"/>
          <p:cNvSpPr txBox="1"/>
          <p:nvPr/>
        </p:nvSpPr>
        <p:spPr>
          <a:xfrm>
            <a:off x="648143" y="3051501"/>
            <a:ext cx="10896000" cy="106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如图所示，被测纽扣的直径是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1.14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cm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，停表所示时间为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337.5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s.</a:t>
            </a:r>
          </a:p>
        </p:txBody>
      </p:sp>
      <p:sp>
        <p:nvSpPr>
          <p:cNvPr id="10005" name="yt_shape_10005"/>
          <p:cNvSpPr txBox="1"/>
          <p:nvPr/>
        </p:nvSpPr>
        <p:spPr>
          <a:xfrm>
            <a:off x="3168933" y="4314687"/>
            <a:ext cx="5653407" cy="15906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8650" b="0" i="0" u="none" spc="-8650">
                <a:solidFill>
                  <a:srgbClr val="1EE3CF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5700" b="0" i="0" u="none" spc="22714">
                <a:solidFill>
                  <a:srgbClr val="1EE3CF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8650" b="0" i="0" u="none" spc="15333">
                <a:solidFill>
                  <a:srgbClr val="1EE3CF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pic>
        <p:nvPicPr>
          <p:cNvPr id="10003" name="yt_image_1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518" y="4421524"/>
            <a:ext cx="3065018" cy="113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04" name="yt_image_1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472" y="4314687"/>
            <a:ext cx="2219833" cy="17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69332" y="2435176"/>
            <a:ext cx="9801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17.57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25619" y="2435176"/>
            <a:ext cx="1040511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 mm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25532" y="3004695"/>
            <a:ext cx="8023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1.14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9332" y="3559431"/>
            <a:ext cx="980186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337.5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7" name="yt_shape_10007"/>
          <p:cNvSpPr txBox="1"/>
          <p:nvPr/>
        </p:nvSpPr>
        <p:spPr>
          <a:xfrm>
            <a:off x="450919" y="127615"/>
            <a:ext cx="10896000" cy="4989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比较物体运动的快慢有两种方法：一种是比较相同时间内物体经过的路程；另一种方法是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比较相同路程内所用的时间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。若甲物体在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5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内通过的路程是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60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，乙物体在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7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内通过的路程为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80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，运动较快的是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甲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物体。</a:t>
            </a:r>
          </a:p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为了更好地保证交通安全，开车时严禁看手机。如果汽车以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36 km/h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的速度匀速行驶，若驾驶员开车时看一眼手机需要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2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，在这段时间内，汽车相当于无人驾驶行驶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20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。小明在路旁看到如图所示的标志牌，其中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120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所代表的含义是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限速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120 km/h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，汽车在不违章的情况下，通过这个区间最少需要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10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min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72508" y="635545"/>
            <a:ext cx="446633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比较相同路程内所用的时间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2108" y="1745017"/>
            <a:ext cx="5372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甲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39308" y="3409225"/>
            <a:ext cx="535686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20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3908" y="3963961"/>
            <a:ext cx="230892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限速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120 km/h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06108" y="4518697"/>
            <a:ext cx="535686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Times New Roman" panose="02020603050405020304" pitchFamily="28"/>
              </a:rPr>
              <a:t>10</a:t>
            </a:r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8" name="yt_shape_10009" title="H_200.0311"/>
          <p:cNvGrpSpPr/>
          <p:nvPr/>
        </p:nvGrpSpPr>
        <p:grpSpPr>
          <a:xfrm>
            <a:off x="9601746" y="4518698"/>
            <a:ext cx="1388983" cy="1938156"/>
            <a:chOff x="0" y="1"/>
            <a:chExt cx="1388983" cy="1938156"/>
          </a:xfrm>
        </p:grpSpPr>
        <p:pic>
          <p:nvPicPr>
            <p:cNvPr id="9" name="yt_image_100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"/>
              <a:ext cx="1388983" cy="1578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yt_shape_10011"/>
            <p:cNvSpPr txBox="1"/>
            <p:nvPr/>
          </p:nvSpPr>
          <p:spPr>
            <a:xfrm>
              <a:off x="54329" y="1578157"/>
              <a:ext cx="1280323" cy="360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eaLnBrk="1" latinLnBrk="0" hangingPunct="0">
                <a:lnSpc>
                  <a:spcPct val="130000"/>
                </a:lnSpc>
              </a:pP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anose="02010609060101010101" pitchFamily="49" charset="-122"/>
                  <a:cs typeface="宋体" panose="02010600030101010101" pitchFamily="2" charset="-122"/>
                </a:rPr>
                <a:t>第</a:t>
              </a:r>
              <a:r>
                <a:rPr lang="en-US" altLang="zh-CN" sz="2800" b="0" i="0" u="none" dirty="0">
                  <a:solidFill>
                    <a:srgbClr val="000000"/>
                  </a:solidFill>
                  <a:effectLst/>
                  <a:latin typeface="Times New Roman" panose="02020603050405020304" pitchFamily="28"/>
                  <a:ea typeface="Times New Roman" panose="02020603050405020304" pitchFamily="28"/>
                  <a:cs typeface="宋体" panose="02010600030101010101" pitchFamily="2" charset="-122"/>
                </a:rPr>
                <a:t>3</a:t>
              </a:r>
              <a:r>
                <a:rPr lang="zh-CN" altLang="zh-CN" sz="2800" b="0" i="0" u="none" dirty="0">
                  <a:solidFill>
                    <a:srgbClr val="000000"/>
                  </a:solidFill>
                  <a:effectLst/>
                  <a:latin typeface="白正" pitchFamily="28"/>
                  <a:ea typeface="楷体" panose="02010609060101010101" pitchFamily="49" charset="-122"/>
                  <a:cs typeface="宋体" panose="02010600030101010101" pitchFamily="2" charset="-122"/>
                </a:rPr>
                <a:t>题图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3" name="yt_shape_10013"/>
          <p:cNvSpPr txBox="1"/>
          <p:nvPr/>
        </p:nvSpPr>
        <p:spPr>
          <a:xfrm>
            <a:off x="648143" y="914765"/>
            <a:ext cx="10896000" cy="2188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甲、乙、丙三辆小车同时同地向西方向运动，它们运动的图象如图所示，由图象可知：运动速度相同的两小车是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甲、丙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；若乙和丙运动的路程之比是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，则乙和丙所用的时间之比是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12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5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。若以甲车为参照物，乙车向</a:t>
            </a:r>
            <a:r>
              <a:rPr lang="zh-CN" altLang="zh-CN" sz="100" b="0" i="0" spc="-100">
                <a:solidFill>
                  <a:srgbClr val="FF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 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1" i="0" u="sng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东</a:t>
            </a:r>
            <a:r>
              <a:rPr lang="zh-CN" altLang="zh-CN" sz="2800" b="0" i="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100" b="0" i="0" spc="-100">
                <a:noFill/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⁠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运动。</a:t>
            </a:r>
          </a:p>
        </p:txBody>
      </p:sp>
      <p:sp>
        <p:nvSpPr>
          <p:cNvPr id="10016" name="yt_shape_10016"/>
          <p:cNvSpPr txBox="1"/>
          <p:nvPr/>
        </p:nvSpPr>
        <p:spPr>
          <a:xfrm>
            <a:off x="3518183" y="3306273"/>
            <a:ext cx="4931928" cy="19217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10450" b="0" i="0" u="none" spc="-10450">
                <a:solidFill>
                  <a:srgbClr val="1EE3CF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0150" b="0" i="0" u="none" spc="16179">
                <a:solidFill>
                  <a:srgbClr val="1EE3CF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en-US" altLang="zh-CN" sz="10450" b="0" i="0" u="none" spc="14817">
                <a:solidFill>
                  <a:srgbClr val="1EE3CF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pic>
        <p:nvPicPr>
          <p:cNvPr id="10014" name="yt_image_1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8183" y="3360756"/>
            <a:ext cx="2374900" cy="20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15" name="yt_image_1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604" y="3306273"/>
            <a:ext cx="2211451" cy="20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18" name="yt_shape_10018"/>
          <p:cNvSpPr txBox="1"/>
          <p:nvPr/>
        </p:nvSpPr>
        <p:spPr>
          <a:xfrm>
            <a:off x="5467623" y="5435338"/>
            <a:ext cx="1256754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anose="02010609060101010101" pitchFamily="49" charset="-122"/>
                <a:cs typeface="宋体" panose="02010600030101010101" pitchFamily="2" charset="-122"/>
              </a:rPr>
              <a:t>第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4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anose="02010609060101010101" pitchFamily="49" charset="-122"/>
                <a:cs typeface="宋体" panose="02010600030101010101" pitchFamily="2" charset="-122"/>
              </a:rPr>
              <a:t>题图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25732" y="1422695"/>
            <a:ext cx="1251649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甲、丙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92532" y="1977431"/>
            <a:ext cx="1070674" cy="64834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12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5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9732" y="2532167"/>
            <a:ext cx="537274" cy="59659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东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9" name="yt_shape_10019"/>
          <p:cNvSpPr txBox="1"/>
          <p:nvPr/>
        </p:nvSpPr>
        <p:spPr>
          <a:xfrm>
            <a:off x="648000" y="1705971"/>
            <a:ext cx="1795363" cy="5078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黑体" panose="02010609060101010101" pitchFamily="28" charset="-122"/>
                <a:cs typeface="宋体" panose="02010600030101010101" pitchFamily="2" charset="-122"/>
              </a:rPr>
              <a:t>二、选择题</a:t>
            </a:r>
          </a:p>
        </p:txBody>
      </p:sp>
      <p:sp>
        <p:nvSpPr>
          <p:cNvPr id="10020" name="yt_shape_10020"/>
          <p:cNvSpPr txBox="1"/>
          <p:nvPr/>
        </p:nvSpPr>
        <p:spPr>
          <a:xfrm>
            <a:off x="648143" y="2264655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5.[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anose="02010609060101010101" pitchFamily="28" charset="-122"/>
                <a:cs typeface="宋体" panose="02010600030101010101" pitchFamily="2" charset="-122"/>
              </a:rPr>
              <a:t>跨学科实践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我国著名地质学家李四光，经年累月奋斗在地质勘探的一线，练就了快速、准确丈量的本领。他跨出每一步的步幅几乎是相同的，其步幅合理的是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aphicFrame>
        <p:nvGraphicFramePr>
          <p:cNvPr id="10021" name="yt_table_10021" title="H_43.68"/>
          <p:cNvGraphicFramePr>
            <a:graphicFrameLocks noGrp="1"/>
          </p:cNvGraphicFramePr>
          <p:nvPr/>
        </p:nvGraphicFramePr>
        <p:xfrm>
          <a:off x="648000" y="3935630"/>
          <a:ext cx="10021253" cy="554736"/>
        </p:xfrm>
        <a:graphic>
          <a:graphicData uri="http://schemas.openxmlformats.org/drawingml/2006/table">
            <a:tbl>
              <a:tblPr/>
              <a:tblGrid>
                <a:gridCol w="259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A.85 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B.85 dm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C.85 cm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D.85 mm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825332" y="3327321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5" name="yt_image_10025_skip" title="H_135.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892" y="2037444"/>
            <a:ext cx="1071499" cy="17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26" name="yt_image_10026_skip" title="H_99.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0943" y="2037444"/>
            <a:ext cx="1785366" cy="12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027" name="yt_table_10027_skip" title="H_174.72"/>
          <p:cNvGraphicFramePr>
            <a:graphicFrameLocks noGrp="1"/>
          </p:cNvGraphicFramePr>
          <p:nvPr/>
        </p:nvGraphicFramePr>
        <p:xfrm>
          <a:off x="638892" y="3803370"/>
          <a:ext cx="7691439" cy="2218944"/>
        </p:xfrm>
        <a:graphic>
          <a:graphicData uri="http://schemas.openxmlformats.org/drawingml/2006/table">
            <a:tbl>
              <a:tblPr/>
              <a:tblGrid>
                <a:gridCol w="7691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以地面为参照物，发射塔是运动的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以发射塔为参照物，火箭是静止的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以舱内的航天员为参照物，火箭是静止的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以舱内的航天员为参照物，发射塔是静止的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yt_shape_10023"/>
          <p:cNvSpPr txBox="1"/>
          <p:nvPr/>
        </p:nvSpPr>
        <p:spPr>
          <a:xfrm>
            <a:off x="513672" y="366847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6.[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anose="02010609060101010101" pitchFamily="28" charset="-122"/>
                <a:cs typeface="宋体" panose="02010600030101010101" pitchFamily="2" charset="-122"/>
              </a:rPr>
              <a:t>科技成就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]2023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5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30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日，搭载神舟十六号载人飞船的长征二号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F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遥十六运载火箭，在酒泉卫星发射中心成功发射。图中所示的是火箭上升和此过程中航天员在舱内的情境，下列说法正确的是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sp>
        <p:nvSpPr>
          <p:cNvPr id="6" name="yt_shape_10024"/>
          <p:cNvSpPr txBox="1"/>
          <p:nvPr/>
        </p:nvSpPr>
        <p:spPr>
          <a:xfrm>
            <a:off x="5781993" y="2037822"/>
            <a:ext cx="359073" cy="499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30000"/>
              </a:lnSpc>
            </a:pPr>
            <a:r>
              <a:rPr lang="zh-CN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69261" y="1429513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9" name="yt_shape_10029"/>
          <p:cNvSpPr txBox="1"/>
          <p:nvPr/>
        </p:nvSpPr>
        <p:spPr>
          <a:xfrm>
            <a:off x="648143" y="2316206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7.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某运动员在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100 m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赛跑中，他在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 5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末的速度是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8.4 m/s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10 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末到达终点时的速度是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10.2 m/s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，则在本次比赛中，该运动员全程的平均速度是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C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aphicFrame>
        <p:nvGraphicFramePr>
          <p:cNvPr id="10030" name="yt_table_10030" title="H_43.68"/>
          <p:cNvGraphicFramePr>
            <a:graphicFrameLocks noGrp="1"/>
          </p:cNvGraphicFramePr>
          <p:nvPr/>
        </p:nvGraphicFramePr>
        <p:xfrm>
          <a:off x="648000" y="3987181"/>
          <a:ext cx="10800716" cy="554736"/>
        </p:xfrm>
        <a:graphic>
          <a:graphicData uri="http://schemas.openxmlformats.org/drawingml/2006/table">
            <a:tbl>
              <a:tblPr/>
              <a:tblGrid>
                <a:gridCol w="309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A.10.2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B.9.3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C.10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D.8.4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69332" y="3378872"/>
            <a:ext cx="437261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2" name="yt_shape_10032"/>
          <p:cNvSpPr txBox="1"/>
          <p:nvPr/>
        </p:nvSpPr>
        <p:spPr>
          <a:xfrm>
            <a:off x="648143" y="1109273"/>
            <a:ext cx="10896000" cy="1620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30000"/>
              </a:lnSpc>
            </a:pP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8.[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anose="02010609060101010101" pitchFamily="28" charset="-122"/>
                <a:cs typeface="宋体" panose="02010600030101010101" pitchFamily="2" charset="-122"/>
              </a:rPr>
              <a:t>教材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P21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仿宋" panose="02010609060101010101" pitchFamily="28" charset="-122"/>
                <a:cs typeface="宋体" panose="02010600030101010101" pitchFamily="2" charset="-122"/>
              </a:rPr>
              <a:t>素材改编</a:t>
            </a:r>
            <a:r>
              <a:rPr lang="en-US" altLang="zh-CN" sz="2800" b="0" i="0" u="none">
                <a:solidFill>
                  <a:srgbClr val="000000"/>
                </a:solidFill>
                <a:effectLst/>
                <a:latin typeface="Times New Roman" panose="02020603050405020304" pitchFamily="28"/>
                <a:ea typeface="Times New Roman" panose="02020603050405020304" pitchFamily="28"/>
                <a:cs typeface="宋体" panose="02010600030101010101" pitchFamily="2" charset="-122"/>
              </a:rPr>
              <a:t>]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楷体" panose="02010609060101010101" pitchFamily="49" charset="-122"/>
                <a:cs typeface="宋体" panose="02010600030101010101" pitchFamily="2" charset="-122"/>
              </a:rPr>
              <a:t>双选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如图记录了甲、乙两辆汽车在平直公路上行驶时，在某段时间内的运动过程，关于甲、乙两车的运动情况，下列说法正确的是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en-US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AB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白正" pitchFamily="28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zh-CN" sz="2800" b="0" i="0" u="none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</a:p>
        </p:txBody>
      </p:sp>
      <p:graphicFrame>
        <p:nvGraphicFramePr>
          <p:cNvPr id="10034" name="yt_table_10034_skip" title="H_174.72"/>
          <p:cNvGraphicFramePr>
            <a:graphicFrameLocks noGrp="1"/>
          </p:cNvGraphicFramePr>
          <p:nvPr/>
        </p:nvGraphicFramePr>
        <p:xfrm>
          <a:off x="648000" y="3530271"/>
          <a:ext cx="7167564" cy="2218944"/>
        </p:xfrm>
        <a:graphic>
          <a:graphicData uri="http://schemas.openxmlformats.org/drawingml/2006/table">
            <a:tbl>
              <a:tblPr/>
              <a:tblGrid>
                <a:gridCol w="716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A.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300 m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内，甲、乙两车运动的时间相等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B.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甲车运动的速度为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20 m/s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C.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乙车在做匀速直线运动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fontAlgn="ctr" latinLnBrk="0" hangingPunct="0">
                        <a:lnSpc>
                          <a:spcPct val="130000"/>
                        </a:lnSpc>
                      </a:pP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D.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甲、乙两车在</a:t>
                      </a:r>
                      <a:r>
                        <a:rPr lang="en-US" altLang="zh-CN" sz="2800" b="0" i="0" u="non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28"/>
                          <a:ea typeface="Times New Roman" panose="02020603050405020304" pitchFamily="28"/>
                          <a:cs typeface="宋体" panose="02010600030101010101" pitchFamily="2" charset="-122"/>
                        </a:rPr>
                        <a:t>20 s</a:t>
                      </a:r>
                      <a:r>
                        <a:rPr lang="zh-CN" altLang="zh-CN" sz="2800" b="0" i="0" u="none">
                          <a:solidFill>
                            <a:srgbClr val="000000"/>
                          </a:solidFill>
                          <a:effectLst/>
                          <a:latin typeface="白正" pitchFamily="28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内的平均速度相同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033" name="yt_image_10033_skip" title="H_59.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285" y="2780248"/>
            <a:ext cx="9533128" cy="7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114132" y="2171939"/>
            <a:ext cx="673799" cy="5886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28"/>
                <a:ea typeface="宋体" panose="02010600030101010101" pitchFamily="2" charset="-122"/>
                <a:cs typeface="Times New Roman" panose="02020603050405020304" pitchFamily="28"/>
              </a:rPr>
              <a:t>AB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WU5NTkzNjQ2NzQyNDFkNzhmODUwZGZiNTQ0ZGRhZj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heme/theme1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1971</Words>
  <Application>Microsoft Office PowerPoint</Application>
  <PresentationFormat>宽屏</PresentationFormat>
  <Paragraphs>160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白正</vt:lpstr>
      <vt:lpstr>楷体</vt:lpstr>
      <vt:lpstr>宋体</vt:lpstr>
      <vt:lpstr>微软雅黑 Light</vt:lpstr>
      <vt:lpstr>Arial</vt:lpstr>
      <vt:lpstr>Book Antiqua</vt:lpstr>
      <vt:lpstr>Calibri</vt:lpstr>
      <vt:lpstr>Cambria Math</vt:lpstr>
      <vt:lpstr>Times New Roman</vt:lpstr>
      <vt:lpstr>Wingdings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拉 朵</cp:lastModifiedBy>
  <cp:revision>86</cp:revision>
  <cp:lastPrinted>2021-07-28T09:09:00Z</cp:lastPrinted>
  <dcterms:created xsi:type="dcterms:W3CDTF">2021-07-28T09:09:00Z</dcterms:created>
  <dcterms:modified xsi:type="dcterms:W3CDTF">2023-10-12T09:32:28Z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03E180BF841341C1B9E9762C46E85B5F_13</vt:lpwstr>
  </property>
  <property fmtid="{D5CDD505-2E9C-101B-9397-08002B2CF9AE}" pid="7" name="KSOProductBuildVer">
    <vt:lpwstr>2052-12.1.0.15374</vt:lpwstr>
  </property>
</Properties>
</file>