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6"/>
  </p:notesMasterIdLst>
  <p:handoutMasterIdLst>
    <p:handoutMasterId r:id="rId17"/>
  </p:handoutMasterIdLst>
  <p:sldIdLst>
    <p:sldId id="4047" r:id="rId3"/>
    <p:sldId id="4082" r:id="rId4"/>
    <p:sldId id="4083" r:id="rId5"/>
    <p:sldId id="4088" r:id="rId6"/>
    <p:sldId id="4089" r:id="rId7"/>
    <p:sldId id="4090" r:id="rId8"/>
    <p:sldId id="4091" r:id="rId9"/>
    <p:sldId id="4107" r:id="rId10"/>
    <p:sldId id="4092" r:id="rId11"/>
    <p:sldId id="4097" r:id="rId12"/>
    <p:sldId id="4108" r:id="rId13"/>
    <p:sldId id="4098" r:id="rId14"/>
    <p:sldId id="4102" r:id="rId15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8"/>
            <p14:sldId id="4089"/>
            <p14:sldId id="4090"/>
            <p14:sldId id="4091"/>
            <p14:sldId id="4107"/>
            <p14:sldId id="4092"/>
            <p14:sldId id="4097"/>
            <p14:sldId id="4108"/>
            <p14:sldId id="4098"/>
            <p14:sldId id="41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7" name="yt_shape_10167"/>
          <p:cNvSpPr txBox="1"/>
          <p:nvPr/>
        </p:nvSpPr>
        <p:spPr>
          <a:xfrm>
            <a:off x="648000" y="720000"/>
            <a:ext cx="7450758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实验：探究平面镜成像的特点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10168" name="yt_shape_10168"/>
          <p:cNvSpPr txBox="1"/>
          <p:nvPr/>
        </p:nvSpPr>
        <p:spPr>
          <a:xfrm>
            <a:off x="648000" y="1270668"/>
            <a:ext cx="807913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透明薄玻璃板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的原因是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便于确定像的位置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69" name="yt_shape_10169"/>
          <p:cNvSpPr txBox="1"/>
          <p:nvPr/>
        </p:nvSpPr>
        <p:spPr>
          <a:xfrm>
            <a:off x="648143" y="1829352"/>
            <a:ext cx="10896000" cy="507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选择两支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完全相同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的蜡烛，目的是便于比较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像与物的大小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关系。</a:t>
            </a:r>
          </a:p>
        </p:txBody>
      </p:sp>
      <p:sp>
        <p:nvSpPr>
          <p:cNvPr id="10170" name="yt_shape_10170"/>
          <p:cNvSpPr txBox="1"/>
          <p:nvPr/>
        </p:nvSpPr>
        <p:spPr>
          <a:xfrm>
            <a:off x="648143" y="2388036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玻璃板要与平铺白纸的桌面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垂直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放置，否则蜡烛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不能与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的像重合。</a:t>
            </a:r>
          </a:p>
        </p:txBody>
      </p:sp>
      <p:pic>
        <p:nvPicPr>
          <p:cNvPr id="10171" name="yt_image_101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4607" y="3659237"/>
            <a:ext cx="1962785" cy="146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73" name="yt_shape_10173"/>
          <p:cNvSpPr txBox="1"/>
          <p:nvPr/>
        </p:nvSpPr>
        <p:spPr>
          <a:xfrm>
            <a:off x="648143" y="517096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应从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点燃蜡烛</a:t>
            </a:r>
            <a:r>
              <a:rPr lang="en-US" altLang="zh-CN" sz="2800" b="0" i="1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的一侧向玻璃板方向观察，并调整蜡烛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的位置使之与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的像重合。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4" name="yt_shape_10174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移去蜡烛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，在其原来位置上放置一块光屏，光屏上不能呈现蜡烛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的像，说明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平面镜成虚像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用未点燃的蜡烛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替代点燃的蜡烛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的像，用到的探究方法是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等效替代法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6" name="yt_shape_10176"/>
          <p:cNvSpPr txBox="1"/>
          <p:nvPr/>
        </p:nvSpPr>
        <p:spPr>
          <a:xfrm>
            <a:off x="648143" y="1214515"/>
            <a:ext cx="10896000" cy="442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光的折射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光的折射现象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海市蜃楼、筷子在水中折断、在岸上看水中的鱼、放大镜、投影仪、照相机、三棱镜色散现象、彩虹等。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光的折射规律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：光从空气斜射入水中或其他介质时，折射光线向法线方向偏折，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折射角小于入射角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。当入射角增大时，折射角也增大。当光从空气垂直射入水中或其他介质中时，传播方向不变。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在光的折射现象中，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光路可逆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1" name="yt_shape_10181"/>
          <p:cNvSpPr txBox="1"/>
          <p:nvPr/>
        </p:nvSpPr>
        <p:spPr>
          <a:xfrm>
            <a:off x="648143" y="1494592"/>
            <a:ext cx="10896000" cy="3868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光的色散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光的色散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：太阳光是白光，它通过棱镜后分解为各种颜色的光，这种现象叫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光的色散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。光的色散现象表明，白光是由各种色光混合而成的。如雨后出现彩虹就是光的色散现象。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光的三原色：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红、绿、蓝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三种色光叫做光的三原色。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不可见光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：红外线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遥控器、红外线夜视仪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、紫外线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验钞机、灭菌灯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第四章　光现象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" name="yt_shape_10137"/>
          <p:cNvSpPr txBox="1"/>
          <p:nvPr/>
        </p:nvSpPr>
        <p:spPr>
          <a:xfrm>
            <a:off x="666073" y="243874"/>
            <a:ext cx="10896000" cy="2748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光的直线传播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：能够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自行发光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的物体叫做光源，如太阳、萤火虫、燃着的蜡烛、点亮的灯都是光源。有些物体不能自行发光，但能够反射光，如月亮，自行车的尾灯。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光的直线传播</a:t>
            </a:r>
          </a:p>
        </p:txBody>
      </p:sp>
      <p:sp>
        <p:nvSpPr>
          <p:cNvPr id="3" name="yt_shape_10140"/>
          <p:cNvSpPr txBox="1"/>
          <p:nvPr/>
        </p:nvSpPr>
        <p:spPr>
          <a:xfrm>
            <a:off x="665930" y="2875679"/>
            <a:ext cx="6283771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同种均匀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介质中沿直线传播。</a:t>
            </a:r>
          </a:p>
        </p:txBody>
      </p:sp>
      <p:sp>
        <p:nvSpPr>
          <p:cNvPr id="4" name="yt_shape_10141"/>
          <p:cNvSpPr txBox="1"/>
          <p:nvPr/>
        </p:nvSpPr>
        <p:spPr>
          <a:xfrm>
            <a:off x="665930" y="3434363"/>
            <a:ext cx="1068080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光在真空中的传播速度近似取为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1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c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×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</a:t>
            </a:r>
            <a:r>
              <a:rPr lang="en-US" altLang="zh-CN" sz="2800" b="0" i="0" u="wavy" baseline="3000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8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m/s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＝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×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</a:t>
            </a:r>
            <a:r>
              <a:rPr lang="en-US" altLang="zh-CN" sz="2800" b="0" i="0" u="wavy" baseline="3000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km/s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5" name="yt_shape_10142"/>
          <p:cNvSpPr txBox="1"/>
          <p:nvPr/>
        </p:nvSpPr>
        <p:spPr>
          <a:xfrm>
            <a:off x="666073" y="3993047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应用举例：树荫的形成、激光准直、影子、小孔成像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如图，像是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倒立的实像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、日食、月食、手影游戏等。</a:t>
            </a:r>
          </a:p>
        </p:txBody>
      </p:sp>
      <p:pic>
        <p:nvPicPr>
          <p:cNvPr id="6" name="yt_image_10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9944" y="5111884"/>
            <a:ext cx="2594229" cy="1353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5" name="yt_shape_10145"/>
          <p:cNvSpPr txBox="1"/>
          <p:nvPr/>
        </p:nvSpPr>
        <p:spPr>
          <a:xfrm>
            <a:off x="4749478" y="2354624"/>
            <a:ext cx="269304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光的反射</a:t>
            </a:r>
          </a:p>
        </p:txBody>
      </p:sp>
      <p:sp>
        <p:nvSpPr>
          <p:cNvPr id="10146" name="yt_shape_10146"/>
          <p:cNvSpPr txBox="1"/>
          <p:nvPr/>
        </p:nvSpPr>
        <p:spPr>
          <a:xfrm>
            <a:off x="648143" y="2913308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光的反射现象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：如水中的倒影、黑板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反光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、自行车的尾灯、汽车后视镜、照镜子等。</a:t>
            </a:r>
          </a:p>
        </p:txBody>
      </p:sp>
      <p:sp>
        <p:nvSpPr>
          <p:cNvPr id="10147" name="yt_shape_10147"/>
          <p:cNvSpPr txBox="1"/>
          <p:nvPr/>
        </p:nvSpPr>
        <p:spPr>
          <a:xfrm>
            <a:off x="648143" y="403214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6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  <a:sym typeface="Finished"/>
              </a:rPr>
              <a:t>⁠</a:t>
            </a:r>
            <a:r>
              <a:rPr lang="en-US" altLang="zh-CN" sz="28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en-US" altLang="zh-CN" sz="20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人能够看见不发光的物体，是因为物体反射的光进入了人眼。</a:t>
            </a:r>
          </a:p>
        </p:txBody>
      </p:sp>
      <p:pic>
        <p:nvPicPr>
          <p:cNvPr id="3" name="yt_shape_169636938029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43" y="4115652"/>
            <a:ext cx="1041592" cy="38772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8" name="yt_shape_10148"/>
          <p:cNvSpPr txBox="1"/>
          <p:nvPr/>
        </p:nvSpPr>
        <p:spPr>
          <a:xfrm>
            <a:off x="648143" y="1745670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光的反射定律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在反射现象中，反射光线、入射光线和法线都在同一平面内；反射光线、入射光线分别位于法线两侧；反射角等于入射角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。如图所示。</a:t>
            </a:r>
          </a:p>
        </p:txBody>
      </p:sp>
      <p:pic>
        <p:nvPicPr>
          <p:cNvPr id="10149" name="yt_image_101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2342" y="3577025"/>
            <a:ext cx="2647315" cy="153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1" name="yt_shape_10151"/>
          <p:cNvSpPr txBox="1"/>
          <p:nvPr/>
        </p:nvSpPr>
        <p:spPr>
          <a:xfrm>
            <a:off x="585247" y="553174"/>
            <a:ext cx="3141886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镜面反射和漫反射</a:t>
            </a:r>
          </a:p>
        </p:txBody>
      </p:sp>
      <p:graphicFrame>
        <p:nvGraphicFramePr>
          <p:cNvPr id="10152" name="yt_table_10152" title="H_335.16"/>
          <p:cNvGraphicFramePr>
            <a:graphicFrameLocks noGrp="1"/>
          </p:cNvGraphicFramePr>
          <p:nvPr/>
        </p:nvGraphicFramePr>
        <p:xfrm>
          <a:off x="585247" y="1264222"/>
          <a:ext cx="10895998" cy="42565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3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3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7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原理图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相同点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不同点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镜面反射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</a:t>
                      </a:r>
                      <a:r>
                        <a:rPr lang="en-US" altLang="zh-CN" sz="17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  <a:sym typeface="{&quot;placeHolderSpace&quot;:&quot;1&quot;}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rowSpan="2"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都遵循光的反射定律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反射面平滑，平行光照射时，反射光仍平行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黑板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反光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、玻璃幕墙造成的光污染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漫反射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59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</a:t>
                      </a:r>
                      <a:r>
                        <a:rPr lang="en-US" altLang="zh-CN" sz="1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  <a:sym typeface="{&quot;placeHolderSpace&quot;:&quot;1&quot;}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反射面凹凸不平，平行光照射时，反射光不平行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各个方向都能看清书本上的字、电影院的大银幕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yt_shape_16963693807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90" y="2214812"/>
            <a:ext cx="1456884" cy="741686"/>
          </a:xfrm>
          <a:prstGeom prst="rect">
            <a:avLst/>
          </a:prstGeom>
        </p:spPr>
      </p:pic>
      <p:pic>
        <p:nvPicPr>
          <p:cNvPr id="5" name="yt_shape_16963693813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90" y="4046976"/>
            <a:ext cx="1492177" cy="81003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4" name="yt_shape_10154"/>
          <p:cNvSpPr txBox="1"/>
          <p:nvPr/>
        </p:nvSpPr>
        <p:spPr>
          <a:xfrm>
            <a:off x="648143" y="2054745"/>
            <a:ext cx="10896000" cy="2748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实验：探究光的反射时的规律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实验要在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较暗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的环境下进行，纸板放置要与平面镜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垂直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选用可弯折白色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粗糙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硬纸板做光屏，优点是有利于光在纸板表面发生漫反射，便于显示光路。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多次改变入射角进行实验的目的是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使实验结论具有普遍性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" name="yt_shape_10158"/>
          <p:cNvSpPr txBox="1"/>
          <p:nvPr/>
        </p:nvSpPr>
        <p:spPr>
          <a:xfrm>
            <a:off x="648143" y="1133347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将纸板</a:t>
            </a:r>
            <a:r>
              <a:rPr lang="en-US" altLang="zh-CN" sz="2800" b="0" i="1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F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按照图乙所示的方式偏折，则在纸板</a:t>
            </a:r>
            <a:r>
              <a:rPr lang="en-US" altLang="zh-CN" sz="2800" b="0" i="1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F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上看不到反射光，说明在反射现象中，反射光线、入射光线和法线都在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同一平面内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10159" name="yt_image_101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8301" y="2964702"/>
            <a:ext cx="2795397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61" name="yt_shape_10161"/>
          <p:cNvSpPr txBox="1"/>
          <p:nvPr/>
        </p:nvSpPr>
        <p:spPr>
          <a:xfrm>
            <a:off x="648143" y="4656603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如果让光沿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FO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方向入射，反射光将沿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OE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方向射出，这表明，在光的反射现象中，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光路可逆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2" name="yt_shape_10162"/>
          <p:cNvSpPr txBox="1"/>
          <p:nvPr/>
        </p:nvSpPr>
        <p:spPr>
          <a:xfrm>
            <a:off x="648143" y="934438"/>
            <a:ext cx="10896000" cy="4989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平面镜成像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原理：光的反射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平面镜成像特点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：平面镜所成像的大小与物体的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大小相等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，像和物体到平面镜的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距离相等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，像和物体的连线与镜面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垂直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，平面镜成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虚像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。还可以表述为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平面镜成的像与物体关于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镜面对称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凸面镜和凹面镜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凸面镜：对光线有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发散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作用，起扩大视野的作用，如汽车后视镜、街头路口的反光镜。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凹面镜：对光线有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会聚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作用，可以用来获得平行光或聚集能量，如太阳灶、汽车前灯的反光装置等。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1219</Words>
  <Application>Microsoft Office PowerPoint</Application>
  <PresentationFormat>宽屏</PresentationFormat>
  <Paragraphs>88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白正</vt:lpstr>
      <vt:lpstr>楷体</vt:lpstr>
      <vt:lpstr>宋体</vt:lpstr>
      <vt:lpstr>微软雅黑 Light</vt:lpstr>
      <vt:lpstr>Arial</vt:lpstr>
      <vt:lpstr>Calibri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86</cp:revision>
  <cp:lastPrinted>2021-07-28T09:09:00Z</cp:lastPrinted>
  <dcterms:created xsi:type="dcterms:W3CDTF">2021-07-28T09:09:00Z</dcterms:created>
  <dcterms:modified xsi:type="dcterms:W3CDTF">2023-10-12T09:32:36Z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