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</p:sldMasterIdLst>
  <p:notesMasterIdLst>
    <p:notesMasterId r:id="rId21"/>
  </p:notesMasterIdLst>
  <p:handoutMasterIdLst>
    <p:handoutMasterId r:id="rId22"/>
  </p:handoutMasterIdLst>
  <p:sldIdLst>
    <p:sldId id="4047" r:id="rId3"/>
    <p:sldId id="4082" r:id="rId4"/>
    <p:sldId id="4083" r:id="rId5"/>
    <p:sldId id="4084" r:id="rId6"/>
    <p:sldId id="4085" r:id="rId7"/>
    <p:sldId id="4086" r:id="rId8"/>
    <p:sldId id="4087" r:id="rId9"/>
    <p:sldId id="4099" r:id="rId10"/>
    <p:sldId id="4088" r:id="rId11"/>
    <p:sldId id="4100" r:id="rId12"/>
    <p:sldId id="4089" r:id="rId13"/>
    <p:sldId id="4101" r:id="rId14"/>
    <p:sldId id="4102" r:id="rId15"/>
    <p:sldId id="4103" r:id="rId16"/>
    <p:sldId id="4090" r:id="rId17"/>
    <p:sldId id="4092" r:id="rId18"/>
    <p:sldId id="4097" r:id="rId19"/>
    <p:sldId id="4098" r:id="rId20"/>
  </p:sldIdLst>
  <p:sldSz cx="12192000" cy="6858000"/>
  <p:notesSz cx="6858000" cy="9144000"/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088FADD9-935F-4F2D-A4FA-866615DD10DD}">
          <p14:sldIdLst>
            <p14:sldId id="4047"/>
            <p14:sldId id="4082"/>
            <p14:sldId id="4083"/>
            <p14:sldId id="4084"/>
            <p14:sldId id="4085"/>
            <p14:sldId id="4086"/>
            <p14:sldId id="4087"/>
            <p14:sldId id="4099"/>
            <p14:sldId id="4088"/>
            <p14:sldId id="4100"/>
            <p14:sldId id="4089"/>
            <p14:sldId id="4101"/>
            <p14:sldId id="4102"/>
            <p14:sldId id="4103"/>
            <p14:sldId id="4090"/>
            <p14:sldId id="4092"/>
            <p14:sldId id="4097"/>
            <p14:sldId id="409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9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ww.xkb1.com" initials="w" lastIdx="0" clrIdx="0"/>
  <p:cmAuthor id="2" name="walkinnet" initials="w" lastIdx="0" clrIdx="0"/>
  <p:cmAuthor id="3" name="新课标第一网" initials="新" lastIdx="0" clrIdx="0"/>
  <p:cmAuthor id="4" name="Administrat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AA6500"/>
    <a:srgbClr val="F3669C"/>
    <a:srgbClr val="F9B4CD"/>
    <a:srgbClr val="FCC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38" autoAdjust="0"/>
    <p:restoredTop sz="96349" autoAdjust="0"/>
  </p:normalViewPr>
  <p:slideViewPr>
    <p:cSldViewPr snapToGrid="0" showGuides="1">
      <p:cViewPr varScale="1">
        <p:scale>
          <a:sx n="109" d="100"/>
          <a:sy n="109" d="100"/>
        </p:scale>
        <p:origin x="228" y="114"/>
      </p:cViewPr>
      <p:guideLst>
        <p:guide orient="horz" pos="2137"/>
        <p:guide pos="3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gs" Target="tags/tag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AF039-AB69-4C4E-B352-C973400BBE8E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E5803-944E-4CCB-A36B-5BBC78F81D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8CAEED6-F3CE-4989-8114-EA4976C9EDF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Arial" panose="020B0604020202020204"/>
              </a:r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 panose="020B0604020202020204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8CAEED6-F3CE-4989-8114-EA4976C9EDF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Arial" panose="020B0604020202020204"/>
              </a:r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 panose="020B060402020202020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7" Type="http://schemas.microsoft.com/office/2007/relationships/hdphoto" Target="../media/hdphoto1.wdp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338" y="3600450"/>
            <a:ext cx="11501437" cy="1657349"/>
          </a:xfrm>
          <a:prstGeom prst="rect">
            <a:avLst/>
          </a:prstGeom>
        </p:spPr>
      </p:pic>
    </p:spTree>
    <p:custDataLst>
      <p:tags r:id="rId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9" y="4157663"/>
            <a:ext cx="11430001" cy="1657349"/>
          </a:xfrm>
          <a:prstGeom prst="rect">
            <a:avLst/>
          </a:prstGeom>
        </p:spPr>
      </p:pic>
    </p:spTree>
    <p:custDataLst>
      <p:tags r:id="rId4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ransition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02"/>
          <a:stretch>
            <a:fillRect/>
          </a:stretch>
        </p:blipFill>
        <p:spPr>
          <a:xfrm>
            <a:off x="200628" y="834210"/>
            <a:ext cx="11991372" cy="578366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952" y="277549"/>
            <a:ext cx="2160416" cy="137842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748" y="4695272"/>
            <a:ext cx="2455592" cy="2022691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291509" y="140037"/>
            <a:ext cx="5651125" cy="734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《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期末考试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》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人教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8</a:t>
            </a:r>
            <a:r>
              <a:rPr kumimoji="1" lang="zh-CN" altLang="en-US" sz="28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物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上</a:t>
            </a:r>
          </a:p>
        </p:txBody>
      </p:sp>
      <p:sp>
        <p:nvSpPr>
          <p:cNvPr id="10" name="矩形 9"/>
          <p:cNvSpPr/>
          <p:nvPr/>
        </p:nvSpPr>
        <p:spPr>
          <a:xfrm>
            <a:off x="5543492" y="1012176"/>
            <a:ext cx="6193350" cy="5228098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提分专练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作图题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提分专练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3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实验探究题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提分专练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4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综合应用题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刷真题</a:t>
            </a:r>
            <a:endParaRPr kumimoji="1" lang="en-US" altLang="zh-CN" sz="14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郑州市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学年上期期末联考试卷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洛阳市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学年第一学期期末考试试卷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3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平顶山市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学年上期期末质量调研试题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4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济源市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学年上期期末质量调研试题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5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焦作市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学年（上）期末试卷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6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许昌市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学年第一学期期末教学质量检测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7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开封市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学年第一学期期末学情诊断试卷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8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濮阳市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学年第一学期期末考试试卷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9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信阳市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学年上期学情调研试卷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刷模拟</a:t>
            </a:r>
            <a:endParaRPr kumimoji="1" lang="en-US" altLang="zh-CN" sz="14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  <a:cs typeface="+mn-ea"/>
              <a:sym typeface="+mn-lt"/>
            </a:endParaRPr>
          </a:p>
          <a:p>
            <a:pPr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10 2023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秋必</a:t>
            </a:r>
            <a:r>
              <a:rPr kumimoji="1" lang="zh-CN" altLang="en-US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刷</a:t>
            </a:r>
            <a:r>
              <a:rPr kumimoji="1" lang="en-US" altLang="zh-CN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·</a:t>
            </a:r>
            <a:r>
              <a:rPr kumimoji="1" lang="zh-CN" altLang="en-US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九县七区名师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精研预测卷（一）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11 2023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秋必</a:t>
            </a:r>
            <a:r>
              <a:rPr kumimoji="1" lang="zh-CN" altLang="en-US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刷</a:t>
            </a:r>
            <a:r>
              <a:rPr kumimoji="1" lang="en-US" altLang="zh-CN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·</a:t>
            </a:r>
            <a:r>
              <a:rPr kumimoji="1" lang="zh-CN" altLang="en-US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九县七区名师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精研预测卷（二）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55157" y="1156372"/>
            <a:ext cx="5004896" cy="525653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rgbClr val="AA65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过基础</a:t>
            </a:r>
            <a:endParaRPr kumimoji="1" lang="en-US" altLang="zh-CN" sz="1400" b="1" dirty="0">
              <a:solidFill>
                <a:srgbClr val="AA65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第一章 机械运动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第二章 声现象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第三章 物态变化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第四章 光现象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第五章 透镜及其应用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u="sng" dirty="0">
                <a:solidFill>
                  <a:srgbClr val="CC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第六章 质量与密度</a:t>
            </a:r>
            <a:endParaRPr kumimoji="1" lang="en-US" altLang="zh-CN" sz="1400" b="1" u="sng" dirty="0">
              <a:solidFill>
                <a:srgbClr val="CC00FF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机械运动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声现象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3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物态变化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4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光现象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5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透镜及其应用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6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质量与密度（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）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7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质量与密度（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）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刷专题</a:t>
            </a:r>
            <a:endParaRPr kumimoji="1" lang="en-US" altLang="zh-CN" sz="14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  <a:cs typeface="+mn-ea"/>
              <a:sym typeface="+mn-lt"/>
            </a:endParaRPr>
          </a:p>
          <a:p>
            <a:pPr lvl="0"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提分专练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填空、选择重难题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4" name="yt_shape_10254"/>
          <p:cNvSpPr txBox="1"/>
          <p:nvPr/>
        </p:nvSpPr>
        <p:spPr>
          <a:xfrm>
            <a:off x="648000" y="790901"/>
            <a:ext cx="2064668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量筒的使用</a:t>
            </a:r>
          </a:p>
        </p:txBody>
      </p:sp>
      <p:sp>
        <p:nvSpPr>
          <p:cNvPr id="10255" name="yt_shape_10255"/>
          <p:cNvSpPr txBox="1"/>
          <p:nvPr/>
        </p:nvSpPr>
        <p:spPr>
          <a:xfrm>
            <a:off x="648143" y="1349585"/>
            <a:ext cx="10896000" cy="21883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使用量筒读数时视线要与凹液面</a:t>
            </a:r>
            <a:r>
              <a:rPr lang="zh-CN" altLang="zh-CN" sz="2800" b="0" i="0" u="wavy" spc="15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最低处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相平，如图正确的视线为乙，量筒的分度值为</a:t>
            </a:r>
            <a:r>
              <a:rPr lang="en-US" altLang="zh-CN" sz="2800" b="0" i="0" u="none" spc="150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 2 mL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，液体的体积为</a:t>
            </a:r>
            <a:r>
              <a:rPr lang="en-US" altLang="zh-CN" sz="2800" b="0" i="0" u="none" spc="150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30 mL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＝</a:t>
            </a:r>
            <a:r>
              <a:rPr lang="en-US" altLang="zh-CN" sz="2800" b="0" i="0" u="none" spc="150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30 cm</a:t>
            </a:r>
            <a:r>
              <a:rPr lang="en-US" altLang="zh-CN" sz="2800" b="0" i="0" u="none" spc="150" baseline="30000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。如果按视线甲读数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俯视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，读数会偏大；如果按视线丙读数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仰视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，读数会偏小。</a:t>
            </a:r>
          </a:p>
        </p:txBody>
      </p:sp>
      <p:pic>
        <p:nvPicPr>
          <p:cNvPr id="10256" name="yt_image_1025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5191" y="3741093"/>
            <a:ext cx="1761617" cy="2326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yt_shape_10253"/>
          <p:cNvSpPr txBox="1"/>
          <p:nvPr/>
        </p:nvSpPr>
        <p:spPr>
          <a:xfrm>
            <a:off x="3744704" y="283005"/>
            <a:ext cx="3770263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考点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测量物质的密度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8" name="yt_shape_10258"/>
          <p:cNvSpPr txBox="1"/>
          <p:nvPr/>
        </p:nvSpPr>
        <p:spPr>
          <a:xfrm>
            <a:off x="648000" y="814872"/>
            <a:ext cx="6373540" cy="49988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实验：测量固体的密度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命题点分析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59" name="yt_shape_10259"/>
              <p:cNvSpPr txBox="1"/>
              <p:nvPr/>
            </p:nvSpPr>
            <p:spPr>
              <a:xfrm>
                <a:off x="648000" y="1365540"/>
                <a:ext cx="3832781" cy="706219"/>
              </a:xfrm>
              <a:prstGeom prst="rect">
                <a:avLst/>
              </a:prstGeom>
            </p:spPr>
            <p:txBody>
              <a:bodyPr vert="horz" wrap="none" lIns="0" tIns="0" rIns="0" bIns="0" rtlCol="0">
                <a:spAutoFit/>
              </a:bodyPr>
              <a:lstStyle/>
              <a:p>
                <a:pPr algn="l" eaLnBrk="1" latinLnBrk="0" hangingPunct="0">
                  <a:lnSpc>
                    <a:spcPct val="130000"/>
                  </a:lnSpc>
                </a:pP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（</a:t>
                </a:r>
                <a:r>
                  <a:rPr lang="en-US" altLang="zh-CN" sz="2800" b="0" i="0" u="none" dirty="0">
                    <a:solidFill>
                      <a:srgbClr val="00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1</a:t>
                </a: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）</a:t>
                </a: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白正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实验原理：</a:t>
                </a:r>
                <a:r>
                  <a:rPr lang="en-US" altLang="zh-CN" sz="2800" b="0" i="0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ρ</a:t>
                </a:r>
                <a:r>
                  <a:rPr lang="zh-CN" altLang="zh-CN" sz="2800" b="0" i="0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白正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800" b="0" i="1">
                            <a:solidFill>
                              <a:srgbClr val="01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altLang="zh-CN" sz="2800" b="0" i="0">
                            <a:solidFill>
                              <a:srgbClr val="01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m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altLang="zh-CN" sz="2800" b="0" i="0">
                            <a:solidFill>
                              <a:srgbClr val="01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V</m:t>
                        </m:r>
                      </m:den>
                    </m:f>
                  </m:oMath>
                </a14:m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白正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。</a:t>
                </a:r>
              </a:p>
            </p:txBody>
          </p:sp>
        </mc:Choice>
        <mc:Fallback xmlns="">
          <p:sp>
            <p:nvSpPr>
              <p:cNvPr id="10259" name="yt_shape_102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000" y="1365540"/>
                <a:ext cx="3832781" cy="706219"/>
              </a:xfrm>
              <a:prstGeom prst="rect">
                <a:avLst/>
              </a:prstGeom>
              <a:blipFill rotWithShape="1">
                <a:blip r:embed="rId2"/>
                <a:stretch>
                  <a:fillRect l="-8" t="-41" r="-955" b="-219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61" name="yt_shape_10261"/>
          <p:cNvSpPr txBox="1"/>
          <p:nvPr/>
        </p:nvSpPr>
        <p:spPr>
          <a:xfrm>
            <a:off x="648143" y="2122547"/>
            <a:ext cx="10896000" cy="16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将天平放在水平桌面上，游码移至标尺的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零刻度线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处，发现指针指向分度盘中线左侧，如图甲所示，则应该向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右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调节平衡螺母直至天平平衡。</a:t>
            </a:r>
          </a:p>
        </p:txBody>
      </p:sp>
      <p:sp>
        <p:nvSpPr>
          <p:cNvPr id="10265" name="yt_shape_10265"/>
          <p:cNvSpPr txBox="1"/>
          <p:nvPr/>
        </p:nvSpPr>
        <p:spPr>
          <a:xfrm>
            <a:off x="648000" y="5720476"/>
            <a:ext cx="65" cy="32265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endParaRPr/>
          </a:p>
        </p:txBody>
      </p:sp>
      <p:grpSp>
        <p:nvGrpSpPr>
          <p:cNvPr id="10262" name="yt_shape_10262" title="H_135.1311"/>
          <p:cNvGrpSpPr/>
          <p:nvPr/>
        </p:nvGrpSpPr>
        <p:grpSpPr>
          <a:xfrm>
            <a:off x="5288533" y="3953902"/>
            <a:ext cx="1614932" cy="1716165"/>
            <a:chOff x="0" y="0"/>
            <a:chExt cx="1614932" cy="1716165"/>
          </a:xfrm>
        </p:grpSpPr>
        <p:pic>
          <p:nvPicPr>
            <p:cNvPr id="2" name="yt_image_1026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614932" cy="13201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264" name="yt_shape_10264"/>
            <p:cNvSpPr txBox="1"/>
            <p:nvPr/>
          </p:nvSpPr>
          <p:spPr>
            <a:xfrm>
              <a:off x="629705" y="1356165"/>
              <a:ext cx="391520" cy="36000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 eaLnBrk="1" latinLnBrk="0" hangingPunct="0">
                <a:lnSpc>
                  <a:spcPct val="130000"/>
                </a:lnSpc>
              </a:pPr>
              <a:r>
                <a:rPr lang="zh-CN" altLang="zh-CN" sz="2800" b="0" i="0" u="none">
                  <a:solidFill>
                    <a:srgbClr val="000000"/>
                  </a:solidFill>
                  <a:effectLst/>
                  <a:latin typeface="白正" pitchFamily="28"/>
                  <a:ea typeface="楷体" panose="02010609060101010101" pitchFamily="49" charset="-122"/>
                  <a:cs typeface="宋体" panose="02010600030101010101" pitchFamily="2" charset="-122"/>
                </a:rPr>
                <a:t>甲</a:t>
              </a:r>
            </a:p>
          </p:txBody>
        </p:sp>
      </p:grpSp>
      <p:sp>
        <p:nvSpPr>
          <p:cNvPr id="9" name="yt_shape_10057"/>
          <p:cNvSpPr txBox="1"/>
          <p:nvPr/>
        </p:nvSpPr>
        <p:spPr>
          <a:xfrm>
            <a:off x="3220714" y="1667852"/>
            <a:ext cx="987450" cy="5030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wavy" dirty="0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           </a:t>
            </a:r>
            <a:endParaRPr lang="zh-CN" altLang="zh-CN" sz="2800" b="0" i="0" u="wavy" dirty="0">
              <a:solidFill>
                <a:srgbClr val="000000"/>
              </a:solidFill>
              <a:effectLst/>
              <a:latin typeface="白正" pitchFamily="28"/>
              <a:ea typeface="黑体" panose="02010609060101010101" pitchFamily="28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6" name="yt_shape_10266"/>
          <p:cNvSpPr txBox="1"/>
          <p:nvPr/>
        </p:nvSpPr>
        <p:spPr>
          <a:xfrm>
            <a:off x="648143" y="2614898"/>
            <a:ext cx="10896000" cy="16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正确操作，发现指针偏向分度盘中线左侧，向右盘放入一个最小砝码后，指针偏向分度盘中线右侧，接下来的操作是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取出最小砝码，向右移动游码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，直至天平平衡。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7" name="yt_shape_10267"/>
          <p:cNvSpPr txBox="1"/>
          <p:nvPr/>
        </p:nvSpPr>
        <p:spPr>
          <a:xfrm>
            <a:off x="648143" y="720000"/>
            <a:ext cx="10896000" cy="21883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4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天平平衡时，右盘中的砝码和游码在标尺上的位置如图乙所示，则物体的质量是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 </a:t>
            </a:r>
            <a:r>
              <a:rPr lang="en-US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57.6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g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，用不吸水的细线拴住物体，使其浸没在装有适量水的量筒中，量筒内水面位置如图丙、丁所示，物体的体积是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 </a:t>
            </a:r>
            <a:r>
              <a:rPr lang="en-US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20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 cm</a:t>
            </a:r>
            <a:r>
              <a:rPr lang="en-US" altLang="zh-CN" sz="2800" b="0" i="0" u="none" baseline="30000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，可计算出被测物体的密度为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 </a:t>
            </a:r>
            <a:r>
              <a:rPr lang="en-US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2.88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 g/cm</a:t>
            </a:r>
            <a:r>
              <a:rPr lang="en-US" altLang="zh-CN" sz="2800" b="0" i="0" u="none" baseline="30000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</p:txBody>
      </p:sp>
      <p:pic>
        <p:nvPicPr>
          <p:cNvPr id="10268" name="yt_image_1026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89192" y="3956693"/>
            <a:ext cx="4026154" cy="1830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9" name="yt_image_1026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5346" y="3240032"/>
            <a:ext cx="750189" cy="2546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0" name="yt_image_1027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85535" y="3111508"/>
            <a:ext cx="924814" cy="2675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73" name="yt_shape_10273"/>
          <p:cNvSpPr txBox="1"/>
          <p:nvPr/>
        </p:nvSpPr>
        <p:spPr>
          <a:xfrm>
            <a:off x="4434508" y="5786763"/>
            <a:ext cx="535521" cy="5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乙</a:t>
            </a:r>
          </a:p>
        </p:txBody>
      </p:sp>
      <p:sp>
        <p:nvSpPr>
          <p:cNvPr id="10274" name="yt_shape_10274"/>
          <p:cNvSpPr txBox="1"/>
          <p:nvPr/>
        </p:nvSpPr>
        <p:spPr>
          <a:xfrm>
            <a:off x="7182680" y="5786763"/>
            <a:ext cx="535521" cy="5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丙</a:t>
            </a:r>
          </a:p>
        </p:txBody>
      </p:sp>
      <p:sp>
        <p:nvSpPr>
          <p:cNvPr id="10275" name="yt_shape_10275"/>
          <p:cNvSpPr txBox="1"/>
          <p:nvPr/>
        </p:nvSpPr>
        <p:spPr>
          <a:xfrm>
            <a:off x="8380181" y="5786763"/>
            <a:ext cx="535521" cy="5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丁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6" name="yt_shape_10276"/>
          <p:cNvSpPr txBox="1"/>
          <p:nvPr/>
        </p:nvSpPr>
        <p:spPr>
          <a:xfrm>
            <a:off x="648143" y="2334822"/>
            <a:ext cx="10896000" cy="21883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5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若被测物体吸水，会使得被测物体的体积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偏小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，被测物体的密度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偏大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6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若在测量的过程中，把物体放入量筒时，不慎有水从量筒中溅出，则所测物体体积会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偏小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，密度会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偏大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8" name="yt_shape_10278"/>
          <p:cNvSpPr txBox="1"/>
          <p:nvPr/>
        </p:nvSpPr>
        <p:spPr>
          <a:xfrm>
            <a:off x="648000" y="720000"/>
            <a:ext cx="6373540" cy="49988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实验：测量液体的密度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命题点分析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</a:p>
        </p:txBody>
      </p:sp>
      <p:pic>
        <p:nvPicPr>
          <p:cNvPr id="10279" name="yt_image_1027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385" y="1344709"/>
            <a:ext cx="2514600" cy="2031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0" name="yt_image_1028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98985" y="1270668"/>
            <a:ext cx="2661285" cy="2105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1" name="yt_image_1028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0270" y="1955198"/>
            <a:ext cx="642620" cy="1420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84" name="yt_shape_10284"/>
          <p:cNvSpPr txBox="1"/>
          <p:nvPr/>
        </p:nvSpPr>
        <p:spPr>
          <a:xfrm>
            <a:off x="3363312" y="3375947"/>
            <a:ext cx="436746" cy="5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A</a:t>
            </a:r>
          </a:p>
        </p:txBody>
      </p:sp>
      <p:sp>
        <p:nvSpPr>
          <p:cNvPr id="10285" name="yt_shape_10285"/>
          <p:cNvSpPr txBox="1"/>
          <p:nvPr/>
        </p:nvSpPr>
        <p:spPr>
          <a:xfrm>
            <a:off x="6321062" y="3375947"/>
            <a:ext cx="417130" cy="5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B</a:t>
            </a:r>
          </a:p>
        </p:txBody>
      </p:sp>
      <p:sp>
        <p:nvSpPr>
          <p:cNvPr id="10286" name="yt_shape_10286"/>
          <p:cNvSpPr txBox="1"/>
          <p:nvPr/>
        </p:nvSpPr>
        <p:spPr>
          <a:xfrm>
            <a:off x="8333015" y="3375947"/>
            <a:ext cx="417130" cy="5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C</a:t>
            </a:r>
          </a:p>
        </p:txBody>
      </p:sp>
      <p:sp>
        <p:nvSpPr>
          <p:cNvPr id="10287" name="yt_shape_10287"/>
          <p:cNvSpPr txBox="1"/>
          <p:nvPr/>
        </p:nvSpPr>
        <p:spPr>
          <a:xfrm>
            <a:off x="648143" y="3954357"/>
            <a:ext cx="10896000" cy="10680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若按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ABC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的步骤进行，会使测得的液体的体积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偏小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，密度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偏大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。若为了使测量结果更准确，上述的实验步骤应调整为</a:t>
            </a:r>
            <a:r>
              <a:rPr lang="en-US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BCA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</p:txBody>
      </p:sp>
      <p:sp>
        <p:nvSpPr>
          <p:cNvPr id="10288" name="yt_shape_10288"/>
          <p:cNvSpPr txBox="1"/>
          <p:nvPr/>
        </p:nvSpPr>
        <p:spPr>
          <a:xfrm>
            <a:off x="648143" y="5073194"/>
            <a:ext cx="10896000" cy="10680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 spc="150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若缺少量筒，则常用</a:t>
            </a:r>
            <a:r>
              <a:rPr lang="zh-CN" altLang="zh-CN" sz="2800" b="0" i="0" u="wavy" spc="15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满杯法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测量液体的密度。具体操作过程如下：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9" name="yt_shape_10289"/>
          <p:cNvSpPr txBox="1"/>
          <p:nvPr/>
        </p:nvSpPr>
        <p:spPr>
          <a:xfrm>
            <a:off x="648000" y="1858561"/>
            <a:ext cx="5047857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用天平测出空烧杯的质量</a:t>
            </a:r>
            <a:r>
              <a:rPr lang="en-US" altLang="zh-CN" sz="2800" b="0" i="1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m</a:t>
            </a:r>
            <a:r>
              <a:rPr lang="en-US" altLang="zh-CN" sz="2800" b="0" i="0" u="none" baseline="-25000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0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；</a:t>
            </a:r>
          </a:p>
        </p:txBody>
      </p:sp>
      <p:sp>
        <p:nvSpPr>
          <p:cNvPr id="10290" name="yt_shape_10290"/>
          <p:cNvSpPr txBox="1"/>
          <p:nvPr/>
        </p:nvSpPr>
        <p:spPr>
          <a:xfrm>
            <a:off x="648000" y="2417245"/>
            <a:ext cx="6484147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②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用天平测出烧杯装满水时的总质量</a:t>
            </a:r>
            <a:r>
              <a:rPr lang="en-US" altLang="zh-CN" sz="2800" b="0" i="1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m</a:t>
            </a:r>
            <a:r>
              <a:rPr lang="en-US" altLang="zh-CN" sz="2800" b="0" i="0" u="none" baseline="-25000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；</a:t>
            </a:r>
          </a:p>
        </p:txBody>
      </p:sp>
      <p:sp>
        <p:nvSpPr>
          <p:cNvPr id="10291" name="yt_shape_10291"/>
          <p:cNvSpPr txBox="1"/>
          <p:nvPr/>
        </p:nvSpPr>
        <p:spPr>
          <a:xfrm>
            <a:off x="648000" y="2975929"/>
            <a:ext cx="7561365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③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用天平测出烧杯装满待测液体时的总质量</a:t>
            </a:r>
            <a:r>
              <a:rPr lang="en-US" altLang="zh-CN" sz="2800" b="0" i="1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m</a:t>
            </a:r>
            <a:r>
              <a:rPr lang="en-US" altLang="zh-CN" sz="2800" b="0" i="0" u="none" baseline="-25000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92" name="yt_shape_10292"/>
              <p:cNvSpPr txBox="1"/>
              <p:nvPr/>
            </p:nvSpPr>
            <p:spPr>
              <a:xfrm>
                <a:off x="648000" y="3534613"/>
                <a:ext cx="10896000" cy="1464825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algn="l" eaLnBrk="1" latinLnBrk="0" hangingPunct="0">
                  <a:lnSpc>
                    <a:spcPct val="130000"/>
                  </a:lnSpc>
                </a:pP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白正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则待测液体的质量为</a:t>
                </a:r>
                <a:r>
                  <a:rPr lang="en-US" altLang="zh-CN" sz="2800" b="0" i="1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m</a:t>
                </a:r>
                <a:r>
                  <a:rPr lang="en-US" altLang="zh-CN" sz="2800" b="0" i="0" baseline="-25000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2</a:t>
                </a:r>
                <a:r>
                  <a:rPr lang="zh-CN" altLang="zh-CN" sz="2800" b="0" i="0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－</a:t>
                </a:r>
                <a:r>
                  <a:rPr lang="en-US" altLang="zh-CN" sz="2800" b="0" i="1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m</a:t>
                </a:r>
                <a:r>
                  <a:rPr lang="en-US" altLang="zh-CN" sz="2800" b="0" i="0" baseline="-25000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0</a:t>
                </a: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白正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，水的质量为</a:t>
                </a:r>
                <a:r>
                  <a:rPr lang="en-US" altLang="zh-CN" sz="2800" b="0" i="1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m</a:t>
                </a:r>
                <a:r>
                  <a:rPr lang="en-US" altLang="zh-CN" sz="2800" b="0" i="0" baseline="-25000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1</a:t>
                </a:r>
                <a:r>
                  <a:rPr lang="zh-CN" altLang="zh-CN" sz="2800" b="0" i="0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－</a:t>
                </a:r>
                <a:r>
                  <a:rPr lang="en-US" altLang="zh-CN" sz="2800" b="0" i="1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m</a:t>
                </a:r>
                <a:r>
                  <a:rPr lang="en-US" altLang="zh-CN" sz="2800" b="0" i="0" baseline="-25000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0</a:t>
                </a: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白正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，待测液体的体积</a:t>
                </a:r>
                <a:r>
                  <a:rPr lang="en-US" altLang="zh-CN" sz="2800" b="0" i="1" u="none" dirty="0">
                    <a:solidFill>
                      <a:srgbClr val="00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V</a:t>
                </a: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白正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＝</a:t>
                </a:r>
                <a:r>
                  <a:rPr lang="en-US" altLang="zh-CN" sz="2800" b="0" i="1" u="none" dirty="0">
                    <a:solidFill>
                      <a:srgbClr val="00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V</a:t>
                </a:r>
                <a:r>
                  <a:rPr lang="zh-CN" altLang="zh-CN" sz="2800" b="0" i="0" u="none" baseline="-25000" dirty="0">
                    <a:solidFill>
                      <a:srgbClr val="000000"/>
                    </a:solidFill>
                    <a:effectLst/>
                    <a:latin typeface="白正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水</a:t>
                </a: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白正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800" b="0" i="1">
                            <a:solidFill>
                              <a:srgbClr val="01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800" b="0" i="1">
                                <a:solidFill>
                                  <a:srgbClr val="010000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sz="2800" b="0" i="0">
                                <a:solidFill>
                                  <a:srgbClr val="010000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</m:e>
                          <m:sub>
                            <m:r>
                              <a:rPr lang="en-US" altLang="zh-CN" sz="2800" b="0" i="0">
                                <a:solidFill>
                                  <a:srgbClr val="010000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sz="2800" b="0" i="1">
                            <a:solidFill>
                              <a:srgbClr val="01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sz="2800" b="0" i="1">
                                <a:solidFill>
                                  <a:srgbClr val="010000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sz="2800" b="0" i="0">
                                <a:solidFill>
                                  <a:srgbClr val="010000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</m:e>
                          <m:sub>
                            <m:r>
                              <a:rPr lang="en-US" altLang="zh-CN" sz="2800" b="0" i="0">
                                <a:solidFill>
                                  <a:srgbClr val="010000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sz="2800" b="0" i="1">
                                <a:solidFill>
                                  <a:srgbClr val="010000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800" b="0" i="1">
                                <a:solidFill>
                                  <a:srgbClr val="010000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zh-CN" altLang="zh-CN" sz="2800" b="0" i="0" baseline="-2000">
                                <a:solidFill>
                                  <a:srgbClr val="010000"/>
                                </a:solidFill>
                                <a:effectLst/>
                                <a:latin typeface="Times New Roman" panose="02020603050405020304" pitchFamily="56" charset="0"/>
                                <a:ea typeface="宋体" panose="02010600030101010101" pitchFamily="2" charset="-122"/>
                              </a:rPr>
                              <m:t>水</m:t>
                            </m:r>
                          </m:sub>
                        </m:sSub>
                      </m:den>
                    </m:f>
                  </m:oMath>
                </a14:m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白正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，所以待测液体的密度为</a:t>
                </a:r>
                <a:r>
                  <a:rPr lang="en-US" altLang="zh-CN" sz="2800" b="0" i="0" u="none" dirty="0">
                    <a:solidFill>
                      <a:srgbClr val="00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ρ</a:t>
                </a: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白正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800" b="0" i="1">
                            <a:solidFill>
                              <a:srgbClr val="01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800" b="0" i="1">
                                <a:solidFill>
                                  <a:srgbClr val="010000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sz="2800" b="0" i="0">
                                <a:solidFill>
                                  <a:srgbClr val="010000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</m:e>
                          <m:sub>
                            <m:r>
                              <a:rPr lang="en-US" altLang="zh-CN" sz="2800" b="0" i="0">
                                <a:solidFill>
                                  <a:srgbClr val="010000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sz="2800" b="0" i="1">
                            <a:solidFill>
                              <a:srgbClr val="01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sz="2800" b="0" i="1">
                                <a:solidFill>
                                  <a:srgbClr val="010000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sz="2800" b="0" i="0">
                                <a:solidFill>
                                  <a:srgbClr val="010000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</m:e>
                          <m:sub>
                            <m:r>
                              <a:rPr lang="en-US" altLang="zh-CN" sz="2800" b="0" i="0">
                                <a:solidFill>
                                  <a:srgbClr val="010000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sz="2800" b="0" i="1">
                                <a:solidFill>
                                  <a:srgbClr val="010000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sz="2800" b="0" i="0">
                                <a:solidFill>
                                  <a:srgbClr val="010000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</m:e>
                          <m:sub>
                            <m:r>
                              <a:rPr lang="en-US" altLang="zh-CN" sz="2800" b="0" i="0">
                                <a:solidFill>
                                  <a:srgbClr val="010000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sz="2800" b="0" i="1">
                            <a:solidFill>
                              <a:srgbClr val="01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sz="2800" b="0" i="1">
                                <a:solidFill>
                                  <a:srgbClr val="010000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sz="2800" b="0" i="0">
                                <a:solidFill>
                                  <a:srgbClr val="010000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</m:e>
                          <m:sub>
                            <m:r>
                              <a:rPr lang="en-US" altLang="zh-CN" sz="2800" b="0" i="0">
                                <a:solidFill>
                                  <a:srgbClr val="010000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zh-CN" sz="2800" b="0" i="0" u="none" dirty="0">
                    <a:solidFill>
                      <a:srgbClr val="00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ρ</a:t>
                </a:r>
                <a:r>
                  <a:rPr lang="zh-CN" altLang="zh-CN" sz="2800" b="0" i="0" u="none" baseline="-25000" dirty="0">
                    <a:solidFill>
                      <a:srgbClr val="000000"/>
                    </a:solidFill>
                    <a:effectLst/>
                    <a:latin typeface="白正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水</a:t>
                </a: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白正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。</a:t>
                </a:r>
              </a:p>
            </p:txBody>
          </p:sp>
        </mc:Choice>
        <mc:Fallback xmlns="">
          <p:sp>
            <p:nvSpPr>
              <p:cNvPr id="10292" name="yt_shape_102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000" y="3534613"/>
                <a:ext cx="10896000" cy="1464825"/>
              </a:xfrm>
              <a:prstGeom prst="rect">
                <a:avLst/>
              </a:prstGeom>
              <a:blipFill rotWithShape="1">
                <a:blip r:embed="rId2"/>
                <a:stretch>
                  <a:fillRect l="-3" t="-14" r="3" b="-268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yt_shape_10057"/>
          <p:cNvSpPr txBox="1"/>
          <p:nvPr/>
        </p:nvSpPr>
        <p:spPr>
          <a:xfrm>
            <a:off x="3803419" y="3620860"/>
            <a:ext cx="1256754" cy="5030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wavy" dirty="0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              </a:t>
            </a:r>
            <a:endParaRPr lang="zh-CN" altLang="zh-CN" sz="2800" b="0" i="0" u="wavy" dirty="0">
              <a:solidFill>
                <a:srgbClr val="000000"/>
              </a:solidFill>
              <a:effectLst/>
              <a:latin typeface="白正" pitchFamily="28"/>
              <a:ea typeface="黑体" panose="02010609060101010101" pitchFamily="28" charset="-122"/>
              <a:cs typeface="宋体" panose="02010600030101010101" pitchFamily="2" charset="-122"/>
            </a:endParaRPr>
          </a:p>
        </p:txBody>
      </p:sp>
      <p:sp>
        <p:nvSpPr>
          <p:cNvPr id="7" name="yt_shape_10057"/>
          <p:cNvSpPr txBox="1"/>
          <p:nvPr/>
        </p:nvSpPr>
        <p:spPr>
          <a:xfrm>
            <a:off x="7045332" y="3620860"/>
            <a:ext cx="1256754" cy="5030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wavy" dirty="0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              </a:t>
            </a:r>
            <a:endParaRPr lang="zh-CN" altLang="zh-CN" sz="2800" b="0" i="0" u="wavy" dirty="0">
              <a:solidFill>
                <a:srgbClr val="000000"/>
              </a:solidFill>
              <a:effectLst/>
              <a:latin typeface="白正" pitchFamily="28"/>
              <a:ea typeface="黑体" panose="02010609060101010101" pitchFamily="28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4" name="yt_shape_10294"/>
          <p:cNvSpPr txBox="1"/>
          <p:nvPr/>
        </p:nvSpPr>
        <p:spPr>
          <a:xfrm>
            <a:off x="648143" y="1774668"/>
            <a:ext cx="10896000" cy="33086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考点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4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密度与社会生活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密度与温度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一般物体具有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热胀冷缩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的性质，温度升高，体积变大，密度变小；温度降低，体积变小，密度变大。由此我们可以解释暖气片为什么安装在房间下部，火灾时有毒气为什么充满房间上部等。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水有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反常膨胀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现象，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 </a:t>
            </a:r>
            <a:r>
              <a:rPr lang="en-US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4 ℃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时密度最大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298" name="yt_shape_10298"/>
              <p:cNvSpPr txBox="1"/>
              <p:nvPr/>
            </p:nvSpPr>
            <p:spPr>
              <a:xfrm>
                <a:off x="648143" y="1680027"/>
                <a:ext cx="10896000" cy="3497945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algn="l" eaLnBrk="1" latinLnBrk="0" hangingPunct="0">
                  <a:lnSpc>
                    <a:spcPct val="130000"/>
                  </a:lnSpc>
                </a:pPr>
                <a:r>
                  <a:rPr lang="en-US" altLang="zh-CN" sz="2800" b="0" i="0" u="none">
                    <a:solidFill>
                      <a:srgbClr val="00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2.</a:t>
                </a:r>
                <a:r>
                  <a:rPr lang="zh-CN" altLang="zh-CN" sz="2800" b="0" i="0" u="none">
                    <a:solidFill>
                      <a:srgbClr val="000000"/>
                    </a:solidFill>
                    <a:effectLst/>
                    <a:latin typeface="白正" pitchFamily="28"/>
                    <a:ea typeface="黑体" panose="02010609060101010101" pitchFamily="28" charset="-122"/>
                    <a:cs typeface="宋体" panose="02010600030101010101" pitchFamily="2" charset="-122"/>
                  </a:rPr>
                  <a:t>密度的应用</a:t>
                </a:r>
              </a:p>
              <a:p>
                <a:pPr algn="l" eaLnBrk="1" latinLnBrk="0" hangingPunct="0">
                  <a:lnSpc>
                    <a:spcPct val="130000"/>
                  </a:lnSpc>
                </a:pPr>
                <a:r>
                  <a:rPr lang="zh-CN" altLang="zh-CN" sz="2800" b="0" i="0" u="none">
                    <a:solidFill>
                      <a:srgbClr val="00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（</a:t>
                </a:r>
                <a:r>
                  <a:rPr lang="en-US" altLang="zh-CN" sz="2800" b="0" i="0" u="none">
                    <a:solidFill>
                      <a:srgbClr val="00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1</a:t>
                </a:r>
                <a:r>
                  <a:rPr lang="zh-CN" altLang="zh-CN" sz="2800" b="0" i="0" u="none">
                    <a:solidFill>
                      <a:srgbClr val="00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）</a:t>
                </a:r>
                <a:r>
                  <a:rPr lang="zh-CN" altLang="zh-CN" sz="2800" b="0" i="0" u="none">
                    <a:solidFill>
                      <a:srgbClr val="000000"/>
                    </a:solidFill>
                    <a:effectLst/>
                    <a:latin typeface="白正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密度与物质鉴别：先求出物质的</a:t>
                </a:r>
                <a:r>
                  <a:rPr lang="zh-CN" altLang="zh-CN" sz="2800" b="0" i="0" u="wavy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白正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密度值</a:t>
                </a:r>
                <a:r>
                  <a:rPr lang="zh-CN" altLang="zh-CN" sz="2800" b="0" i="0" u="none">
                    <a:solidFill>
                      <a:srgbClr val="000000"/>
                    </a:solidFill>
                    <a:effectLst/>
                    <a:latin typeface="白正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，再来进行鉴别，如鉴别物质的种类</a:t>
                </a:r>
                <a:r>
                  <a:rPr lang="zh-CN" altLang="zh-CN" sz="2800" b="0" i="0" u="none">
                    <a:solidFill>
                      <a:srgbClr val="00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（</a:t>
                </a:r>
                <a:r>
                  <a:rPr lang="zh-CN" altLang="zh-CN" sz="2800" b="0" i="0" u="none">
                    <a:solidFill>
                      <a:srgbClr val="000000"/>
                    </a:solidFill>
                    <a:effectLst/>
                    <a:latin typeface="白正" pitchFamily="28"/>
                    <a:ea typeface="楷体" panose="02010609060101010101" pitchFamily="49" charset="-122"/>
                    <a:cs typeface="宋体" panose="02010600030101010101" pitchFamily="2" charset="-122"/>
                  </a:rPr>
                  <a:t>由</a:t>
                </a:r>
                <a:r>
                  <a:rPr lang="en-US" altLang="zh-CN" sz="2800" b="0" i="0" u="none">
                    <a:solidFill>
                      <a:srgbClr val="00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ρ</a:t>
                </a:r>
                <a:r>
                  <a:rPr lang="zh-CN" altLang="zh-CN" sz="2800" b="0" i="0" u="none">
                    <a:solidFill>
                      <a:srgbClr val="000000"/>
                    </a:solidFill>
                    <a:effectLst/>
                    <a:latin typeface="白正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800" b="0" i="1">
                            <a:solidFill>
                              <a:srgbClr val="01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altLang="zh-CN" sz="2800" b="0" i="0">
                            <a:solidFill>
                              <a:srgbClr val="01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m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altLang="zh-CN" sz="2800" b="0" i="0">
                            <a:solidFill>
                              <a:srgbClr val="01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V</m:t>
                        </m:r>
                      </m:den>
                    </m:f>
                  </m:oMath>
                </a14:m>
                <a:r>
                  <a:rPr lang="zh-CN" altLang="zh-CN" sz="2800" b="0" i="0" u="none">
                    <a:solidFill>
                      <a:srgbClr val="000000"/>
                    </a:solidFill>
                    <a:effectLst/>
                    <a:latin typeface="白正" pitchFamily="28"/>
                    <a:ea typeface="楷体" panose="02010609060101010101" pitchFamily="49" charset="-122"/>
                    <a:cs typeface="宋体" panose="02010600030101010101" pitchFamily="2" charset="-122"/>
                  </a:rPr>
                  <a:t>算出该物质的密度，再对照密度表查看是何种物质</a:t>
                </a:r>
                <a:r>
                  <a:rPr lang="zh-CN" altLang="zh-CN" sz="2800" b="0" i="0" u="none">
                    <a:solidFill>
                      <a:srgbClr val="00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）</a:t>
                </a:r>
                <a:r>
                  <a:rPr lang="zh-CN" altLang="zh-CN" sz="2800" b="0" i="0" u="none">
                    <a:solidFill>
                      <a:srgbClr val="000000"/>
                    </a:solidFill>
                    <a:effectLst/>
                    <a:latin typeface="白正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，鉴定牛奶、酒的品质，农业上盐水选种等。</a:t>
                </a:r>
              </a:p>
              <a:p>
                <a:pPr algn="l" eaLnBrk="1" latinLnBrk="0" hangingPunct="0">
                  <a:lnSpc>
                    <a:spcPct val="130000"/>
                  </a:lnSpc>
                </a:pPr>
                <a:r>
                  <a:rPr lang="zh-CN" altLang="zh-CN" sz="2800" b="0" i="0" u="none">
                    <a:solidFill>
                      <a:srgbClr val="00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（</a:t>
                </a:r>
                <a:r>
                  <a:rPr lang="en-US" altLang="zh-CN" sz="2800" b="0" i="0" u="none">
                    <a:solidFill>
                      <a:srgbClr val="00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2</a:t>
                </a:r>
                <a:r>
                  <a:rPr lang="zh-CN" altLang="zh-CN" sz="2800" b="0" i="0" u="none">
                    <a:solidFill>
                      <a:srgbClr val="00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）</a:t>
                </a:r>
                <a:r>
                  <a:rPr lang="zh-CN" altLang="zh-CN" sz="2800" b="0" i="0" u="none">
                    <a:solidFill>
                      <a:srgbClr val="000000"/>
                    </a:solidFill>
                    <a:effectLst/>
                    <a:latin typeface="白正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选择合适的材料，如航空器材常采用高强度、低密度的合金材料，机床底座则需要用坚固、密度大的材料制成。</a:t>
                </a:r>
              </a:p>
            </p:txBody>
          </p:sp>
        </mc:Choice>
        <mc:Fallback xmlns="">
          <p:sp>
            <p:nvSpPr>
              <p:cNvPr id="10298" name="yt_shape_102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143" y="1680027"/>
                <a:ext cx="10896000" cy="3497945"/>
              </a:xfrm>
              <a:prstGeom prst="rect">
                <a:avLst/>
              </a:prstGeom>
              <a:blipFill rotWithShape="1">
                <a:blip r:embed="rId2"/>
                <a:stretch>
                  <a:fillRect l="-4" t="-13" r="4" b="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02"/>
          <a:stretch>
            <a:fillRect/>
          </a:stretch>
        </p:blipFill>
        <p:spPr>
          <a:xfrm>
            <a:off x="100314" y="796783"/>
            <a:ext cx="11991372" cy="578366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12" y="1102250"/>
            <a:ext cx="2160416" cy="166369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952" y="277549"/>
            <a:ext cx="2160416" cy="137842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748" y="4695272"/>
            <a:ext cx="2455592" cy="2022691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85751" y="3268325"/>
            <a:ext cx="11544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latinLnBrk="0" hangingPunct="0"/>
            <a:r>
              <a:rPr lang="zh-CN" altLang="en-US" sz="4800" dirty="0"/>
              <a:t>第六章　质量与密度</a:t>
            </a:r>
          </a:p>
        </p:txBody>
      </p:sp>
      <p:sp>
        <p:nvSpPr>
          <p:cNvPr id="5" name="矩形 4"/>
          <p:cNvSpPr/>
          <p:nvPr/>
        </p:nvSpPr>
        <p:spPr>
          <a:xfrm>
            <a:off x="3291509" y="140037"/>
            <a:ext cx="5651125" cy="732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en-US" altLang="zh-CN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《</a:t>
            </a:r>
            <a:r>
              <a:rPr kumimoji="1" lang="zh-CN" altLang="en-US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期末考试</a:t>
            </a:r>
            <a:r>
              <a:rPr kumimoji="1" lang="en-US" altLang="zh-CN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》</a:t>
            </a:r>
            <a:r>
              <a:rPr kumimoji="1" lang="zh-CN" altLang="en-US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人教</a:t>
            </a:r>
            <a:r>
              <a:rPr kumimoji="1" lang="en-US" altLang="zh-CN" sz="28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8</a:t>
            </a:r>
            <a:r>
              <a:rPr kumimoji="1"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物</a:t>
            </a:r>
            <a:r>
              <a:rPr kumimoji="1" lang="zh-CN" altLang="en-US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上</a:t>
            </a:r>
            <a:endParaRPr kumimoji="1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34" name="yt_shape_10234"/>
          <p:cNvSpPr txBox="1"/>
          <p:nvPr/>
        </p:nvSpPr>
        <p:spPr>
          <a:xfrm>
            <a:off x="5108550" y="1547776"/>
            <a:ext cx="1974900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考点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质量</a:t>
            </a:r>
          </a:p>
        </p:txBody>
      </p:sp>
      <p:sp>
        <p:nvSpPr>
          <p:cNvPr id="10235" name="yt_shape_10235"/>
          <p:cNvSpPr txBox="1"/>
          <p:nvPr/>
        </p:nvSpPr>
        <p:spPr>
          <a:xfrm>
            <a:off x="648000" y="2106460"/>
            <a:ext cx="987450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质量</a:t>
            </a:r>
          </a:p>
        </p:txBody>
      </p:sp>
      <p:graphicFrame>
        <p:nvGraphicFramePr>
          <p:cNvPr id="10236" name="yt_table_10236" title="H_196.32"/>
          <p:cNvGraphicFramePr>
            <a:graphicFrameLocks noGrp="1"/>
          </p:cNvGraphicFramePr>
          <p:nvPr/>
        </p:nvGraphicFramePr>
        <p:xfrm>
          <a:off x="648000" y="2817508"/>
          <a:ext cx="10895999" cy="249326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307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88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定义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物体所含物质的多少叫做质量，通常用字母</a:t>
                      </a:r>
                      <a:r>
                        <a:rPr lang="en-US" altLang="zh-CN" sz="2800" b="0" i="1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m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表示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单位及换算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基本单位：千克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kg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；常用单位：吨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t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、克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g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、毫克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mg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；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1 t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＝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10</a:t>
                      </a:r>
                      <a:r>
                        <a:rPr lang="en-US" altLang="zh-CN" sz="2800" b="0" i="0" u="non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3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 kg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＝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10</a:t>
                      </a:r>
                      <a:r>
                        <a:rPr lang="en-US" altLang="zh-CN" sz="2800" b="0" i="0" u="non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6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 g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＝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10</a:t>
                      </a:r>
                      <a:r>
                        <a:rPr lang="en-US" altLang="zh-CN" sz="2800" b="0" i="0" u="non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9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 mg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测量工具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实验室里常用天平测量质量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38" name="yt_shape_10238"/>
          <p:cNvSpPr txBox="1"/>
          <p:nvPr/>
        </p:nvSpPr>
        <p:spPr>
          <a:xfrm>
            <a:off x="648000" y="1410836"/>
            <a:ext cx="65" cy="32265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endParaRPr/>
          </a:p>
        </p:txBody>
      </p:sp>
      <p:graphicFrame>
        <p:nvGraphicFramePr>
          <p:cNvPr id="10239" name="yt_table_10239" title="H_276.48"/>
          <p:cNvGraphicFramePr>
            <a:graphicFrameLocks noGrp="1"/>
          </p:cNvGraphicFramePr>
          <p:nvPr/>
        </p:nvGraphicFramePr>
        <p:xfrm>
          <a:off x="648000" y="1936640"/>
          <a:ext cx="10895999" cy="351129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498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7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常考质量估测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一个鸡蛋的质量约为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50 g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；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一个中学生的质量约为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50 kg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；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3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初中物理课本的质量约为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200 g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；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4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一个苹果的质量约为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150 g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对质量的理解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质量是物体的一种基本属性，不随它的形状、物态和位置的改变而改变。如从地球带到太空的物体，质量不变；水结成冰后质量也不变等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yt_shape_10241"/>
          <p:cNvSpPr txBox="1"/>
          <p:nvPr/>
        </p:nvSpPr>
        <p:spPr>
          <a:xfrm>
            <a:off x="648000" y="809310"/>
            <a:ext cx="2064668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天平的使用</a:t>
            </a:r>
          </a:p>
        </p:txBody>
      </p:sp>
      <p:graphicFrame>
        <p:nvGraphicFramePr>
          <p:cNvPr id="10242" name="yt_table_10242" title="H_356.64"/>
          <p:cNvGraphicFramePr>
            <a:graphicFrameLocks noGrp="1"/>
          </p:cNvGraphicFramePr>
          <p:nvPr/>
        </p:nvGraphicFramePr>
        <p:xfrm>
          <a:off x="648000" y="1520358"/>
          <a:ext cx="10895999" cy="452932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401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5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天平的使用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放：把天平放在</a:t>
                      </a:r>
                      <a:r>
                        <a:rPr lang="zh-CN" altLang="zh-CN" sz="2800" b="0" i="0" u="wavy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水平桌面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上，游码移到标尺左端的</a:t>
                      </a:r>
                      <a:r>
                        <a:rPr lang="zh-CN" altLang="zh-CN" sz="2800" b="0" i="0" u="wavy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零刻度线处；</a:t>
                      </a:r>
                    </a:p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调：调节</a:t>
                      </a:r>
                      <a:r>
                        <a:rPr lang="zh-CN" altLang="zh-CN" sz="2800" b="0" i="0" u="wavy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平衡螺母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，使指针指在分度盘的中央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“</a:t>
                      </a:r>
                      <a:r>
                        <a:rPr lang="zh-CN" altLang="zh-CN" sz="2800" b="0" i="0" u="wavy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左偏右调，右偏左调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”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</a:p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3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测：把物体放在左盘，用镊子向右盘中加减砝码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“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左物右码，先大后小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”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并调节游码在标尺上的位置，直至横梁恢复水平平衡；</a:t>
                      </a:r>
                    </a:p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4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读：物体的质量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＝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砝码质量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＋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游码左侧对应的示数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yt_shape_10244"/>
          <p:cNvSpPr txBox="1"/>
          <p:nvPr/>
        </p:nvSpPr>
        <p:spPr>
          <a:xfrm>
            <a:off x="648000" y="2011160"/>
            <a:ext cx="65" cy="32265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endParaRPr/>
          </a:p>
        </p:txBody>
      </p:sp>
      <p:graphicFrame>
        <p:nvGraphicFramePr>
          <p:cNvPr id="10245" name="yt_table_10245" title="H_181.92"/>
          <p:cNvGraphicFramePr>
            <a:graphicFrameLocks noGrp="1"/>
          </p:cNvGraphicFramePr>
          <p:nvPr/>
        </p:nvGraphicFramePr>
        <p:xfrm>
          <a:off x="648000" y="2536964"/>
          <a:ext cx="10895999" cy="231038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401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5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注意</a:t>
                      </a:r>
                    </a:p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事项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被测物体的质量不能超过天平的量程；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向盘中加减法码时要用镊子，不能用手接触砝码；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3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潮湿的物体和化学药品不能直接放在托盘中；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4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测量过程中不允许再调平衡螺母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yt_shape_10247"/>
          <p:cNvSpPr txBox="1"/>
          <p:nvPr/>
        </p:nvSpPr>
        <p:spPr>
          <a:xfrm>
            <a:off x="5108550" y="1478040"/>
            <a:ext cx="1974900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考点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密度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248" name="yt_table_10248" title="H_251.30504"/>
              <p:cNvGraphicFramePr>
                <a:graphicFrameLocks noGrp="1"/>
              </p:cNvGraphicFramePr>
              <p:nvPr/>
            </p:nvGraphicFramePr>
            <p:xfrm>
              <a:off x="648000" y="2189088"/>
              <a:ext cx="10896000" cy="3191574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172361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17238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467999">
                    <a:tc>
                      <a:txBody>
                        <a:bodyPr/>
                        <a:lstStyle/>
                        <a:p>
                          <a:pPr algn="ctr" eaLnBrk="1" latinLnBrk="0" hangingPunct="0">
                            <a:lnSpc>
                              <a:spcPct val="130000"/>
                            </a:lnSpc>
                          </a:pP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定义</a:t>
                          </a:r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 eaLnBrk="1" latinLnBrk="0" hangingPunct="0">
                            <a:lnSpc>
                              <a:spcPct val="130000"/>
                            </a:lnSpc>
                          </a:pP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某种物质组成的物体的质量与它的体积之比叫做这种物质的密度，用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ρ</a:t>
                          </a: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表示</a:t>
                          </a:r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67999">
                    <a:tc>
                      <a:txBody>
                        <a:bodyPr/>
                        <a:lstStyle/>
                        <a:p>
                          <a:pPr algn="ctr" eaLnBrk="1" latinLnBrk="0" hangingPunct="0">
                            <a:lnSpc>
                              <a:spcPct val="130000"/>
                            </a:lnSpc>
                          </a:pP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单位</a:t>
                          </a:r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 eaLnBrk="1" latinLnBrk="0" hangingPunct="0">
                            <a:lnSpc>
                              <a:spcPct val="130000"/>
                            </a:lnSpc>
                          </a:pP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基本单位：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kg/m</a:t>
                          </a:r>
                          <a:r>
                            <a:rPr lang="en-US" altLang="zh-CN" sz="2800" b="0" i="0" u="none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3</a:t>
                          </a: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；常用单位：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g/cm</a:t>
                          </a:r>
                          <a:r>
                            <a:rPr lang="en-US" altLang="zh-CN" sz="2800" b="0" i="0" u="none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3</a:t>
                          </a: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；单位换算：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1 g/cm</a:t>
                          </a:r>
                          <a:r>
                            <a:rPr lang="en-US" altLang="zh-CN" sz="2800" b="0" i="0" u="none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3</a:t>
                          </a: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＝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1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宋体" panose="02010600030101010101" pitchFamily="2" charset="-122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×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10</a:t>
                          </a:r>
                          <a:r>
                            <a:rPr lang="en-US" altLang="zh-CN" sz="2800" b="0" i="0" u="none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3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 kg/m</a:t>
                          </a:r>
                          <a:r>
                            <a:rPr lang="en-US" altLang="zh-CN" sz="2800" b="0" i="0" u="none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3</a:t>
                          </a:r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67999">
                    <a:tc>
                      <a:txBody>
                        <a:bodyPr/>
                        <a:lstStyle/>
                        <a:p>
                          <a:pPr algn="ctr" eaLnBrk="1" latinLnBrk="0" hangingPunct="0">
                            <a:lnSpc>
                              <a:spcPct val="130000"/>
                            </a:lnSpc>
                          </a:pP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计算公式</a:t>
                          </a:r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 eaLnBrk="1" latinLnBrk="0" hangingPunct="0">
                            <a:lnSpc>
                              <a:spcPct val="130000"/>
                            </a:lnSpc>
                          </a:pP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ρ</a:t>
                          </a: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＝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altLang="zh-CN" sz="2800" b="0" i="1">
                                      <a:solidFill>
                                        <a:srgbClr val="01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altLang="zh-CN" sz="2800" b="0" i="0">
                                      <a:solidFill>
                                        <a:srgbClr val="01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m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US" altLang="zh-CN" sz="2800" b="0" i="0">
                                      <a:solidFill>
                                        <a:srgbClr val="01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V</m:t>
                                  </m:r>
                                </m:den>
                              </m:f>
                            </m:oMath>
                          </a14:m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；变形公式：</a:t>
                          </a:r>
                          <a:r>
                            <a:rPr lang="en-US" altLang="zh-CN" sz="2800" b="0" i="1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V</a:t>
                          </a: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＝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altLang="zh-CN" sz="2800" b="0" i="1">
                                      <a:solidFill>
                                        <a:srgbClr val="01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altLang="zh-CN" sz="2800" b="0" i="0">
                                      <a:solidFill>
                                        <a:srgbClr val="01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m</m:t>
                                  </m:r>
                                </m:num>
                                <m:den>
                                  <m:r>
                                    <a:rPr lang="en-US" altLang="zh-CN" sz="2800" b="0" i="1">
                                      <a:solidFill>
                                        <a:srgbClr val="01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𝜌</m:t>
                                  </m:r>
                                </m:den>
                              </m:f>
                            </m:oMath>
                          </a14:m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，</a:t>
                          </a:r>
                          <a:r>
                            <a:rPr lang="en-US" altLang="zh-CN" sz="2800" b="0" i="1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m</a:t>
                          </a: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＝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ρ</a:t>
                          </a:r>
                          <a:r>
                            <a:rPr lang="en-US" altLang="zh-CN" sz="2800" b="0" i="1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V</a:t>
                          </a:r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248" name="yt_table_10248" title="H_251.30504"/>
              <p:cNvGraphicFramePr>
                <a:graphicFrameLocks noGrp="1"/>
              </p:cNvGraphicFramePr>
              <p:nvPr/>
            </p:nvGraphicFramePr>
            <p:xfrm>
              <a:off x="648000" y="2189088"/>
              <a:ext cx="10896000" cy="3303016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1723619"/>
                    <a:gridCol w="9172381"/>
                  </a:tblGrid>
                  <a:tr h="467999">
                    <a:tc>
                      <a:txBody>
                        <a:bodyPr/>
                        <a:lstStyle/>
                        <a:p>
                          <a:pPr algn="ctr" eaLnBrk="1" latinLnBrk="0" hangingPunct="0">
                            <a:lnSpc>
                              <a:spcPct val="130000"/>
                            </a:lnSpc>
                          </a:pP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定义</a:t>
                          </a:r>
                          <a:endParaRPr lang="zh-CN" altLang="zh-CN" sz="2800" b="0" i="0" u="none">
                            <a:solidFill>
                              <a:srgbClr val="000000"/>
                            </a:solidFill>
                            <a:effectLst/>
                            <a:latin typeface="白正" pitchFamily="28"/>
                            <a:ea typeface="宋体" panose="02010600030101010101" pitchFamily="2" charset="-122"/>
                            <a:cs typeface="宋体" panose="02010600030101010101" pitchFamily="2" charset="-122"/>
                          </a:endParaRPr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 eaLnBrk="1" latinLnBrk="0" hangingPunct="0">
                            <a:lnSpc>
                              <a:spcPct val="130000"/>
                            </a:lnSpc>
                          </a:pP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某种物质组成的物体的质量与它的体积之比叫做这种物质的密度，用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ρ</a:t>
                          </a: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表示</a:t>
                          </a:r>
                          <a:endParaRPr lang="zh-CN" altLang="zh-CN" sz="2800" b="0" i="0" u="none">
                            <a:solidFill>
                              <a:srgbClr val="000000"/>
                            </a:solidFill>
                            <a:effectLst/>
                            <a:latin typeface="白正" pitchFamily="28"/>
                            <a:ea typeface="楷体" panose="02010609060101010101" pitchFamily="49" charset="-122"/>
                            <a:cs typeface="宋体" panose="02010600030101010101" pitchFamily="2" charset="-122"/>
                          </a:endParaRPr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B>
                      </a:tcPr>
                    </a:tc>
                  </a:tr>
                  <a:tr h="467999">
                    <a:tc>
                      <a:txBody>
                        <a:bodyPr/>
                        <a:lstStyle/>
                        <a:p>
                          <a:pPr algn="ctr" eaLnBrk="1" latinLnBrk="0" hangingPunct="0">
                            <a:lnSpc>
                              <a:spcPct val="130000"/>
                            </a:lnSpc>
                          </a:pP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单位</a:t>
                          </a:r>
                          <a:endParaRPr lang="zh-CN" altLang="zh-CN" sz="2800" b="0" i="0" u="none">
                            <a:solidFill>
                              <a:srgbClr val="000000"/>
                            </a:solidFill>
                            <a:effectLst/>
                            <a:latin typeface="白正" pitchFamily="28"/>
                            <a:ea typeface="宋体" panose="02010600030101010101" pitchFamily="2" charset="-122"/>
                            <a:cs typeface="宋体" panose="02010600030101010101" pitchFamily="2" charset="-122"/>
                          </a:endParaRPr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 eaLnBrk="1" latinLnBrk="0" hangingPunct="0">
                            <a:lnSpc>
                              <a:spcPct val="130000"/>
                            </a:lnSpc>
                          </a:pP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基本单位：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kg/m</a:t>
                          </a:r>
                          <a:r>
                            <a:rPr lang="en-US" altLang="zh-CN" sz="2800" b="0" i="0" u="none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3</a:t>
                          </a: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；常用单位：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g/cm</a:t>
                          </a:r>
                          <a:r>
                            <a:rPr lang="en-US" altLang="zh-CN" sz="2800" b="0" i="0" u="none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3</a:t>
                          </a: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；单位换算：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1 g/cm</a:t>
                          </a:r>
                          <a:r>
                            <a:rPr lang="en-US" altLang="zh-CN" sz="2800" b="0" i="0" u="none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3</a:t>
                          </a: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＝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1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宋体" panose="02010600030101010101" pitchFamily="2" charset="-122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×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10</a:t>
                          </a:r>
                          <a:r>
                            <a:rPr lang="en-US" altLang="zh-CN" sz="2800" b="0" i="0" u="none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3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 kg/m</a:t>
                          </a:r>
                          <a:r>
                            <a:rPr lang="en-US" altLang="zh-CN" sz="2800" b="0" i="0" u="none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3</a:t>
                          </a:r>
                          <a:endParaRPr lang="en-US" altLang="zh-CN" sz="2800" b="0" i="0" u="none" baseline="300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28"/>
                            <a:ea typeface="Times New Roman" panose="02020603050405020304" pitchFamily="28"/>
                            <a:cs typeface="宋体" panose="02010600030101010101" pitchFamily="2" charset="-122"/>
                          </a:endParaRPr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B>
                      </a:tcPr>
                    </a:tc>
                  </a:tr>
                  <a:tr h="880110">
                    <a:tc>
                      <a:txBody>
                        <a:bodyPr/>
                        <a:lstStyle/>
                        <a:p>
                          <a:pPr algn="ctr" eaLnBrk="1" latinLnBrk="0" hangingPunct="0">
                            <a:lnSpc>
                              <a:spcPct val="130000"/>
                            </a:lnSpc>
                          </a:pP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计算公式</a:t>
                          </a:r>
                          <a:endParaRPr lang="zh-CN" altLang="zh-CN" sz="2800" b="0" i="0" u="none">
                            <a:solidFill>
                              <a:srgbClr val="000000"/>
                            </a:solidFill>
                            <a:effectLst/>
                            <a:latin typeface="白正" pitchFamily="28"/>
                            <a:ea typeface="宋体" panose="02010600030101010101" pitchFamily="2" charset="-122"/>
                            <a:cs typeface="宋体" panose="02010600030101010101" pitchFamily="2" charset="-122"/>
                          </a:endParaRPr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B>
                        <a:blipFill>
                          <a:blip r:embed="rId2"/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50" name="yt_table_10250" title="H_225.6"/>
          <p:cNvGraphicFramePr>
            <a:graphicFrameLocks noGrp="1"/>
          </p:cNvGraphicFramePr>
          <p:nvPr/>
        </p:nvGraphicFramePr>
        <p:xfrm>
          <a:off x="648000" y="1996756"/>
          <a:ext cx="10896000" cy="28651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236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723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特性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密度是物质的一种特性，不同物质的密度一般不同；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密度不随物体的质量、体积的变化而变化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不能说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“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物体的密度与质量成正比，与体积成反比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”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；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3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密度受物质的状态和温度的影响。如水的密度为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1 g/cm</a:t>
                      </a:r>
                      <a:r>
                        <a:rPr lang="en-US" altLang="zh-CN" sz="2800" b="0" i="0" u="non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3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，水结成冰后密度为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0.9 g/cm</a:t>
                      </a:r>
                      <a:r>
                        <a:rPr lang="en-US" altLang="zh-CN" sz="2800" b="0" i="0" u="non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3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2" name="yt_shape_10252"/>
          <p:cNvSpPr txBox="1"/>
          <p:nvPr/>
        </p:nvSpPr>
        <p:spPr>
          <a:xfrm>
            <a:off x="648143" y="2055480"/>
            <a:ext cx="10896000" cy="21883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600" b="0" i="0" u="none">
                <a:noFill/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  <a:sym typeface="Finished"/>
              </a:rPr>
              <a:t>⁠</a:t>
            </a:r>
            <a:r>
              <a:rPr lang="en-US" altLang="zh-CN" sz="2800" b="0" i="0" u="none">
                <a:solidFill>
                  <a:srgbClr val="1EE3CF"/>
                </a:solidFill>
                <a:effectLst/>
                <a:latin typeface="Times New Roman" panose="02020603050405020304" pitchFamily="28"/>
                <a:ea typeface="宋体" panose="02010600030101010101" pitchFamily="2" charset="-122"/>
                <a:cs typeface="宋体" panose="02010600030101010101" pitchFamily="2" charset="-122"/>
              </a:rPr>
              <a:t>           </a:t>
            </a:r>
            <a:r>
              <a:rPr lang="en-US" altLang="zh-CN" sz="2000" b="0" i="0" u="none">
                <a:solidFill>
                  <a:srgbClr val="1EE3CF"/>
                </a:solidFill>
                <a:effectLst/>
                <a:latin typeface="Times New Roman" panose="02020603050405020304" pitchFamily="28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altLang="zh-CN" sz="2800" b="0" i="0" u="none">
                <a:noFill/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⁠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密度的定义采用了比值定义法，在学过的物理知识中，采用比值定义的还有速度。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水在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0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～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4 ℃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时有反常膨胀现象，在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4 ℃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时密度最大。罐中的氧气用去一半，质量减小一半，体积不变，密度也减小一半。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密度相同的不一定是同种物质，如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ρ</a:t>
            </a:r>
            <a:r>
              <a:rPr lang="zh-CN" altLang="zh-CN" sz="2800" b="0" i="0" u="none" baseline="-25000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酒精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＝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ρ</a:t>
            </a:r>
            <a:r>
              <a:rPr lang="zh-CN" altLang="zh-CN" sz="2800" b="0" i="0" u="none" baseline="-25000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煤油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。</a:t>
            </a:r>
          </a:p>
        </p:txBody>
      </p:sp>
      <p:pic>
        <p:nvPicPr>
          <p:cNvPr id="3" name="yt_shape_169636942744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143" y="2138987"/>
            <a:ext cx="1041592" cy="387722"/>
          </a:xfrm>
          <a:prstGeom prst="rect">
            <a:avLst/>
          </a:prstGeom>
        </p:spPr>
      </p:pic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MWU5NTkzNjQ2NzQyNDFkNzhmODUwZGZiNTQ0ZGRhZj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heme/theme1.xml><?xml version="1.0" encoding="utf-8"?>
<a:theme xmlns:a="http://schemas.openxmlformats.org/drawingml/2006/main" name="1_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1568</Words>
  <Application>Microsoft Office PowerPoint</Application>
  <PresentationFormat>宽屏</PresentationFormat>
  <Paragraphs>102</Paragraphs>
  <Slides>18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18</vt:i4>
      </vt:variant>
    </vt:vector>
  </HeadingPairs>
  <TitlesOfParts>
    <vt:vector size="29" baseType="lpstr">
      <vt:lpstr>白正</vt:lpstr>
      <vt:lpstr>楷体</vt:lpstr>
      <vt:lpstr>宋体</vt:lpstr>
      <vt:lpstr>微软雅黑 Light</vt:lpstr>
      <vt:lpstr>Arial</vt:lpstr>
      <vt:lpstr>Calibri</vt:lpstr>
      <vt:lpstr>Cambria Math</vt:lpstr>
      <vt:lpstr>Times New Roman</vt:lpstr>
      <vt:lpstr>Wingdings</vt:lpstr>
      <vt:lpstr>1_自定义设计方案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rbm.xkw.com</dc:creator>
  <cp:lastModifiedBy>拉 朵</cp:lastModifiedBy>
  <cp:revision>86</cp:revision>
  <cp:lastPrinted>2021-07-28T09:09:00Z</cp:lastPrinted>
  <dcterms:created xsi:type="dcterms:W3CDTF">2021-07-28T09:09:00Z</dcterms:created>
  <dcterms:modified xsi:type="dcterms:W3CDTF">2023-10-12T09:32:42Z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03E180BF841341C1B9E9762C46E85B5F_13</vt:lpwstr>
  </property>
  <property fmtid="{D5CDD505-2E9C-101B-9397-08002B2CF9AE}" pid="7" name="KSOProductBuildVer">
    <vt:lpwstr>2052-12.1.0.15374</vt:lpwstr>
  </property>
</Properties>
</file>