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15"/>
  </p:notesMasterIdLst>
  <p:handoutMasterIdLst>
    <p:handoutMasterId r:id="rId16"/>
  </p:handoutMasterIdLst>
  <p:sldIdLst>
    <p:sldId id="4047" r:id="rId3"/>
    <p:sldId id="4082" r:id="rId4"/>
    <p:sldId id="4083" r:id="rId5"/>
    <p:sldId id="4098" r:id="rId6"/>
    <p:sldId id="4084" r:id="rId7"/>
    <p:sldId id="4085" r:id="rId8"/>
    <p:sldId id="4100" r:id="rId9"/>
    <p:sldId id="4086" r:id="rId10"/>
    <p:sldId id="4087" r:id="rId11"/>
    <p:sldId id="4099" r:id="rId12"/>
    <p:sldId id="4093" r:id="rId13"/>
    <p:sldId id="4096" r:id="rId14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88FADD9-935F-4F2D-A4FA-866615DD10DD}">
          <p14:sldIdLst>
            <p14:sldId id="4047"/>
            <p14:sldId id="4082"/>
            <p14:sldId id="4083"/>
            <p14:sldId id="4098"/>
            <p14:sldId id="4084"/>
            <p14:sldId id="4085"/>
            <p14:sldId id="4100"/>
            <p14:sldId id="4086"/>
            <p14:sldId id="4087"/>
            <p14:sldId id="4099"/>
            <p14:sldId id="4093"/>
            <p14:sldId id="40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9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ww.xkb1.com" initials="w" lastIdx="0" clrIdx="0"/>
  <p:cmAuthor id="2" name="walkinnet" initials="w" lastIdx="0" clrIdx="0"/>
  <p:cmAuthor id="3" name="新课标第一网" initials="新" lastIdx="0" clrIdx="0"/>
  <p:cmAuthor id="4" name="Administra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AA6500"/>
    <a:srgbClr val="F3669C"/>
    <a:srgbClr val="F9B4CD"/>
    <a:srgbClr val="FCC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8" autoAdjust="0"/>
    <p:restoredTop sz="96349" autoAdjust="0"/>
  </p:normalViewPr>
  <p:slideViewPr>
    <p:cSldViewPr snapToGrid="0" showGuides="1">
      <p:cViewPr varScale="1">
        <p:scale>
          <a:sx n="109" d="100"/>
          <a:sy n="109" d="100"/>
        </p:scale>
        <p:origin x="228" y="114"/>
      </p:cViewPr>
      <p:guideLst>
        <p:guide orient="horz" pos="2137"/>
        <p:guide pos="3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AF039-AB69-4C4E-B352-C973400BBE8E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5803-944E-4CCB-A36B-5BBC78F81D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8" y="3600450"/>
            <a:ext cx="11501437" cy="1657349"/>
          </a:xfrm>
          <a:prstGeom prst="rect">
            <a:avLst/>
          </a:prstGeom>
        </p:spPr>
      </p:pic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4157663"/>
            <a:ext cx="11430001" cy="1657349"/>
          </a:xfrm>
          <a:prstGeom prst="rect">
            <a:avLst/>
          </a:prstGeom>
        </p:spPr>
      </p:pic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200628" y="796783"/>
            <a:ext cx="11991372" cy="57836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291509" y="140037"/>
            <a:ext cx="5651125" cy="734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</a:p>
        </p:txBody>
      </p:sp>
      <p:sp>
        <p:nvSpPr>
          <p:cNvPr id="10" name="矩形 9"/>
          <p:cNvSpPr/>
          <p:nvPr/>
        </p:nvSpPr>
        <p:spPr>
          <a:xfrm>
            <a:off x="5543492" y="1012176"/>
            <a:ext cx="6193350" cy="522809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作图题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实验探究题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综合应用题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刷真题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郑州市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学年上期期末联考试卷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洛阳市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平顶山市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济源市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焦作市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学年（上）期末试卷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许昌市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学年第一学期期末教学质量检测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开封市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学年第一学期期末学情诊断试卷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濮阳市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9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信阳市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学年上期学情调研试卷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刷模拟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10 2023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精研预测卷（一）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11 2023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精研预测卷（二）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55157" y="1156372"/>
            <a:ext cx="5004896" cy="525653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rgbClr val="AA6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过基础</a:t>
            </a:r>
            <a:endParaRPr kumimoji="1" lang="en-US" altLang="zh-CN" sz="1400" b="1" dirty="0">
              <a:solidFill>
                <a:srgbClr val="AA65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第一章 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第二章 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第三章 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第四章 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第五章 透镜及其应用</a:t>
            </a:r>
            <a:endParaRPr kumimoji="1" lang="en-US" altLang="zh-CN" sz="1400" b="1" u="sng" dirty="0">
              <a:solidFill>
                <a:srgbClr val="CC00FF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第六章 质量与密度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刷专题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填空、选择重难题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4" name="yt_shape_10224"/>
          <p:cNvSpPr txBox="1"/>
          <p:nvPr/>
        </p:nvSpPr>
        <p:spPr>
          <a:xfrm>
            <a:off x="619115" y="797906"/>
            <a:ext cx="10896000" cy="38688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在折射现象中，由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光路可逆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可知，对调蜡烛和光屏的位置，光屏上会再次成清晰的像。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6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凸透镜前加镜片的相关判断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凸透镜和蜡烛位置不变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：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远视镜片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凸透镜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：光线会更会聚，像距变小，像变小，光屏应向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靠近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凸透镜的方向移动。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加近视镜片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凹透镜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：光线会发散些，像距变大，像变大，光屏应向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远离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凸透镜的方向移动。</a:t>
            </a:r>
          </a:p>
        </p:txBody>
      </p:sp>
      <p:sp>
        <p:nvSpPr>
          <p:cNvPr id="3" name="yt_shape_10228"/>
          <p:cNvSpPr txBox="1"/>
          <p:nvPr/>
        </p:nvSpPr>
        <p:spPr>
          <a:xfrm>
            <a:off x="619115" y="4666722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 dirty="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7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lang="en-US" altLang="zh-CN" sz="28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en-US" altLang="zh-CN" sz="2800" b="0" i="0" u="none" dirty="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F</a:t>
            </a:r>
            <a:r>
              <a:rPr lang="en-US" altLang="zh-CN" sz="28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形的</a:t>
            </a:r>
            <a:r>
              <a:rPr lang="en-US" altLang="zh-CN" sz="2800" b="0" i="0" u="none" dirty="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LED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光源代替蜡烛，目的是</a:t>
            </a:r>
            <a:r>
              <a:rPr lang="zh-CN" altLang="zh-CN" sz="2800" b="0" i="0" u="wavy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避免烛焰形状不稳定，更便于观察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9" name="yt_shape_10229"/>
          <p:cNvSpPr txBox="1"/>
          <p:nvPr/>
        </p:nvSpPr>
        <p:spPr>
          <a:xfrm>
            <a:off x="648143" y="2054745"/>
            <a:ext cx="10896000" cy="27485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眼睛和眼镜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眼睛成像原理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眼球如同照相机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晶状体和角膜的共同作用相当于一个凸透镜，把来自物体的光会聚在视网膜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相当于光屏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上，形成物体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倒立、缩小的实像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近视眼与远视眼的成因及其矫正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32" name="yt_table_10232" title="H_468.72"/>
          <p:cNvGraphicFramePr>
            <a:graphicFrameLocks noGrp="1"/>
          </p:cNvGraphicFramePr>
          <p:nvPr/>
        </p:nvGraphicFramePr>
        <p:xfrm>
          <a:off x="589942" y="408700"/>
          <a:ext cx="10895998" cy="59527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54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2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8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endParaRPr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近视眼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远视眼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特点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只能看清楚近处的物体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只能看清楚远处的物体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晶状体太厚，折光能力太强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晶状体太薄，折光能力太弱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成像位置及矫正方法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57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</a:t>
                      </a:r>
                      <a:r>
                        <a:rPr lang="en-US" altLang="zh-CN" sz="10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近视眼成像在视网膜前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57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</a:t>
                      </a:r>
                      <a:r>
                        <a:rPr lang="en-US" altLang="zh-CN" sz="9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配戴凹透镜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57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</a:t>
                      </a:r>
                      <a:r>
                        <a:rPr lang="en-US" altLang="zh-CN" sz="27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远视眼成像在视网膜后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57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</a:t>
                      </a:r>
                      <a:r>
                        <a:rPr lang="en-US" altLang="zh-CN" sz="26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配戴凸透镜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yt_shape_16963694043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084" y="3013101"/>
            <a:ext cx="1987742" cy="998451"/>
          </a:xfrm>
          <a:prstGeom prst="rect">
            <a:avLst/>
          </a:prstGeom>
        </p:spPr>
      </p:pic>
      <p:pic>
        <p:nvPicPr>
          <p:cNvPr id="5" name="yt_shape_16963694045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672" y="4697918"/>
            <a:ext cx="1984564" cy="996855"/>
          </a:xfrm>
          <a:prstGeom prst="rect">
            <a:avLst/>
          </a:prstGeom>
        </p:spPr>
      </p:pic>
      <p:pic>
        <p:nvPicPr>
          <p:cNvPr id="7" name="yt_shape_169636940470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245" y="3013964"/>
            <a:ext cx="2130614" cy="996725"/>
          </a:xfrm>
          <a:prstGeom prst="rect">
            <a:avLst/>
          </a:prstGeom>
        </p:spPr>
      </p:pic>
      <p:pic>
        <p:nvPicPr>
          <p:cNvPr id="9" name="yt_shape_16963694048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281" y="4698137"/>
            <a:ext cx="2038542" cy="99641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100314" y="796783"/>
            <a:ext cx="11991372" cy="578366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12" y="1102250"/>
            <a:ext cx="2160416" cy="1663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5751" y="3268325"/>
            <a:ext cx="11544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latinLnBrk="0" hangingPunct="0"/>
            <a:r>
              <a:rPr lang="zh-CN" altLang="en-US" sz="4800" dirty="0"/>
              <a:t>第五章　透镜及其应用</a:t>
            </a:r>
          </a:p>
        </p:txBody>
      </p:sp>
      <p:sp>
        <p:nvSpPr>
          <p:cNvPr id="5" name="矩形 4"/>
          <p:cNvSpPr/>
          <p:nvPr/>
        </p:nvSpPr>
        <p:spPr>
          <a:xfrm>
            <a:off x="3291509" y="140037"/>
            <a:ext cx="5651125" cy="732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5" name="yt_shape_10185"/>
          <p:cNvSpPr txBox="1"/>
          <p:nvPr/>
        </p:nvSpPr>
        <p:spPr>
          <a:xfrm>
            <a:off x="5108550" y="1650747"/>
            <a:ext cx="1974900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透镜</a:t>
            </a:r>
          </a:p>
        </p:txBody>
      </p:sp>
      <p:sp>
        <p:nvSpPr>
          <p:cNvPr id="10186" name="yt_shape_10186"/>
          <p:cNvSpPr txBox="1"/>
          <p:nvPr/>
        </p:nvSpPr>
        <p:spPr>
          <a:xfrm>
            <a:off x="648000" y="2209431"/>
            <a:ext cx="2064668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透镜的认识</a:t>
            </a:r>
          </a:p>
        </p:txBody>
      </p:sp>
      <p:sp>
        <p:nvSpPr>
          <p:cNvPr id="10187" name="yt_shape_10187"/>
          <p:cNvSpPr txBox="1"/>
          <p:nvPr/>
        </p:nvSpPr>
        <p:spPr>
          <a:xfrm>
            <a:off x="648000" y="2768115"/>
            <a:ext cx="8797280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凸透镜：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中间厚、边缘薄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的透镜，如图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②③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所示。</a:t>
            </a:r>
          </a:p>
        </p:txBody>
      </p:sp>
      <p:pic>
        <p:nvPicPr>
          <p:cNvPr id="10188" name="yt_image_101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3652" y="3479163"/>
            <a:ext cx="2344694" cy="172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0" name="yt_shape_10190"/>
          <p:cNvSpPr txBox="1"/>
          <p:nvPr/>
        </p:nvSpPr>
        <p:spPr>
          <a:xfrm>
            <a:off x="648000" y="2208847"/>
            <a:ext cx="8797280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凹透镜：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中间薄、边缘厚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的透镜，如图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①④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所示。</a:t>
            </a:r>
          </a:p>
        </p:txBody>
      </p:sp>
      <p:sp>
        <p:nvSpPr>
          <p:cNvPr id="10193" name="yt_shape_10193"/>
          <p:cNvSpPr txBox="1"/>
          <p:nvPr/>
        </p:nvSpPr>
        <p:spPr>
          <a:xfrm>
            <a:off x="5092602" y="2919895"/>
            <a:ext cx="1759584" cy="1590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8650" b="0" i="0" u="none" spc="-8650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8650" b="0" i="0" u="none" spc="3351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8650" b="0" i="0" u="none" spc="3670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</a:p>
        </p:txBody>
      </p:sp>
      <p:pic>
        <p:nvPicPr>
          <p:cNvPr id="10191" name="yt_image_101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2602" y="2919895"/>
            <a:ext cx="698500" cy="172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92" name="yt_image_1019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6623" y="2919895"/>
            <a:ext cx="739013" cy="172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5" name="yt_shape_10195"/>
          <p:cNvSpPr txBox="1"/>
          <p:nvPr/>
        </p:nvSpPr>
        <p:spPr>
          <a:xfrm>
            <a:off x="648000" y="720000"/>
            <a:ext cx="2782813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透镜对光的作用</a:t>
            </a:r>
          </a:p>
        </p:txBody>
      </p:sp>
      <p:sp>
        <p:nvSpPr>
          <p:cNvPr id="10196" name="yt_shape_10196"/>
          <p:cNvSpPr txBox="1"/>
          <p:nvPr/>
        </p:nvSpPr>
        <p:spPr>
          <a:xfrm>
            <a:off x="648000" y="1278684"/>
            <a:ext cx="8079135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凸透镜对光有会聚作用。三条特殊光线如下：</a:t>
            </a:r>
          </a:p>
        </p:txBody>
      </p:sp>
      <p:sp>
        <p:nvSpPr>
          <p:cNvPr id="10200" name="yt_shape_10200"/>
          <p:cNvSpPr txBox="1"/>
          <p:nvPr/>
        </p:nvSpPr>
        <p:spPr>
          <a:xfrm>
            <a:off x="1083833" y="1989732"/>
            <a:ext cx="9741769" cy="160909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8750" b="0" i="0" u="none" spc="-8750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8750" b="0" i="0" u="none" spc="22767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8750" b="0" i="0" u="none" spc="22767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8750" b="0" i="0" u="none" spc="18906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</a:p>
        </p:txBody>
      </p:sp>
      <p:pic>
        <p:nvPicPr>
          <p:cNvPr id="10197" name="yt_image_101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3833" y="1989732"/>
            <a:ext cx="3166999" cy="1742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98" name="yt_image_1019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6353" y="1989732"/>
            <a:ext cx="3166999" cy="1742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99" name="yt_image_1019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8873" y="1989732"/>
            <a:ext cx="2676652" cy="1742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02" name="yt_shape_10202"/>
          <p:cNvSpPr txBox="1"/>
          <p:nvPr/>
        </p:nvSpPr>
        <p:spPr>
          <a:xfrm>
            <a:off x="648000" y="3782195"/>
            <a:ext cx="8079135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凹透镜对光有发散作用。三条特殊光线如下：</a:t>
            </a:r>
          </a:p>
        </p:txBody>
      </p:sp>
      <p:sp>
        <p:nvSpPr>
          <p:cNvPr id="10206" name="yt_shape_10206"/>
          <p:cNvSpPr txBox="1"/>
          <p:nvPr/>
        </p:nvSpPr>
        <p:spPr>
          <a:xfrm>
            <a:off x="1079642" y="4493243"/>
            <a:ext cx="9739013" cy="19309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10500" b="0" i="0" u="none" spc="-10500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10500" b="0" i="0" u="none" spc="21349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10500" b="0" i="0" u="none" spc="21349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8350" b="0" i="0" u="none" spc="21008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</a:p>
        </p:txBody>
      </p:sp>
      <p:pic>
        <p:nvPicPr>
          <p:cNvPr id="10203" name="yt_image_102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642" y="4493243"/>
            <a:ext cx="3044063" cy="209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04" name="yt_image_1020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79226" y="4493243"/>
            <a:ext cx="3044063" cy="209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05" name="yt_image_1020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78810" y="4922122"/>
            <a:ext cx="2930906" cy="166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8" name="yt_shape_10208"/>
          <p:cNvSpPr txBox="1"/>
          <p:nvPr/>
        </p:nvSpPr>
        <p:spPr>
          <a:xfrm>
            <a:off x="3367460" y="386171"/>
            <a:ext cx="4847481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凸透镜成像规律及应用</a:t>
            </a:r>
          </a:p>
        </p:txBody>
      </p:sp>
      <p:sp>
        <p:nvSpPr>
          <p:cNvPr id="10209" name="yt_shape_10209"/>
          <p:cNvSpPr txBox="1"/>
          <p:nvPr/>
        </p:nvSpPr>
        <p:spPr>
          <a:xfrm>
            <a:off x="343200" y="944855"/>
            <a:ext cx="2423740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生活中的透镜</a:t>
            </a:r>
          </a:p>
        </p:txBody>
      </p:sp>
      <p:graphicFrame>
        <p:nvGraphicFramePr>
          <p:cNvPr id="10210" name="yt_table_10210" title="H_523.32"/>
          <p:cNvGraphicFramePr>
            <a:graphicFrameLocks noGrp="1"/>
          </p:cNvGraphicFramePr>
          <p:nvPr/>
        </p:nvGraphicFramePr>
        <p:xfrm>
          <a:off x="343200" y="1452751"/>
          <a:ext cx="11340800" cy="50520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66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5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9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0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endParaRPr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光路图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物距与焦距的关系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像距与焦距的关系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像的性质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照相机摄影机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465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         </a:t>
                      </a:r>
                      <a:r>
                        <a:rPr lang="en-US" altLang="zh-CN" sz="5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  <a:sym typeface="{&quot;placeHolderSpace&quot;:&quot;1&quot;}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﹥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f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f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﹤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28"/>
                          <a:ea typeface="Book Antiqua" panose="02040602050305030304" pitchFamily="28"/>
                          <a:cs typeface="宋体" panose="02010600030101010101" pitchFamily="2" charset="-122"/>
                        </a:rPr>
                        <a:t>v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﹤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f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倒立、缩小的实像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投影仪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62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       </a:t>
                      </a:r>
                      <a:r>
                        <a:rPr lang="en-US" altLang="zh-CN" sz="3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  <a:sym typeface="{&quot;placeHolderSpace&quot;:&quot;1&quot;}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f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﹤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﹤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f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28"/>
                          <a:ea typeface="Book Antiqua" panose="02040602050305030304" pitchFamily="28"/>
                          <a:cs typeface="宋体" panose="02010600030101010101" pitchFamily="2" charset="-122"/>
                        </a:rPr>
                        <a:t>v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﹥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f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倒立、放大的实像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放大镜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59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           </a:t>
                      </a:r>
                      <a:r>
                        <a:rPr lang="en-US" altLang="zh-CN" sz="7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  <a:sym typeface="{&quot;placeHolderSpace&quot;:&quot;1&quot;}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﹤</a:t>
                      </a:r>
                      <a:r>
                        <a:rPr lang="en-US" altLang="zh-CN" sz="2800" b="0" i="1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f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——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正立、放大的虚像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yt_shape_169636940139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980" y="2676430"/>
            <a:ext cx="1889050" cy="519036"/>
          </a:xfrm>
          <a:prstGeom prst="rect">
            <a:avLst/>
          </a:prstGeom>
        </p:spPr>
      </p:pic>
      <p:pic>
        <p:nvPicPr>
          <p:cNvPr id="5" name="yt_shape_169636940185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981" y="3980527"/>
            <a:ext cx="1889050" cy="773672"/>
          </a:xfrm>
          <a:prstGeom prst="rect">
            <a:avLst/>
          </a:prstGeom>
        </p:spPr>
      </p:pic>
      <p:pic>
        <p:nvPicPr>
          <p:cNvPr id="7" name="yt_shape_16963694023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980" y="5356607"/>
            <a:ext cx="1905424" cy="65230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2" name="yt_shape_10212"/>
          <p:cNvSpPr txBox="1"/>
          <p:nvPr/>
        </p:nvSpPr>
        <p:spPr>
          <a:xfrm>
            <a:off x="648143" y="2334822"/>
            <a:ext cx="10896000" cy="21883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成实像时，物距增大，像距减小，像变小；物距减小，像距增大，像变大。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成虚像时，物距增大，像距增大，像变大；物距减小，像距减小，像变小。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4" name="yt_shape_10214"/>
          <p:cNvSpPr txBox="1"/>
          <p:nvPr/>
        </p:nvSpPr>
        <p:spPr>
          <a:xfrm>
            <a:off x="517371" y="232181"/>
            <a:ext cx="2782813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 dirty="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区分实像和虚像</a:t>
            </a:r>
          </a:p>
        </p:txBody>
      </p:sp>
      <p:graphicFrame>
        <p:nvGraphicFramePr>
          <p:cNvPr id="10215" name="yt_table_10215" title="H_462.66"/>
          <p:cNvGraphicFramePr>
            <a:graphicFrameLocks noGrp="1"/>
          </p:cNvGraphicFramePr>
          <p:nvPr/>
        </p:nvGraphicFramePr>
        <p:xfrm>
          <a:off x="517371" y="711048"/>
          <a:ext cx="10895999" cy="58757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5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0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9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endParaRPr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实像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虚像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图示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625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           </a:t>
                      </a:r>
                      <a:r>
                        <a:rPr lang="en-US" altLang="zh-CN" sz="22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775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            </a:t>
                      </a:r>
                      <a:r>
                        <a:rPr lang="en-US" altLang="zh-CN" sz="14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原理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由实际光线会聚而成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由实际光线的反向延长线会聚而成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特点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能用光屏承接，物和实像在透镜的两侧，倒立的像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不能用光屏承接，物和虚像在透镜的同侧，正立的像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举例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小孔成像、照相机成像、投影仪成像、电影屏幕上的像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放大镜成像、平面镜成像、海市蜃楼、池水变浅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yt_shape_169636940288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866" y="1612520"/>
            <a:ext cx="3092639" cy="1116278"/>
          </a:xfrm>
          <a:prstGeom prst="rect">
            <a:avLst/>
          </a:prstGeom>
        </p:spPr>
      </p:pic>
      <p:pic>
        <p:nvPicPr>
          <p:cNvPr id="5" name="yt_shape_169636940300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396" y="1461671"/>
            <a:ext cx="3156142" cy="141797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7" name="yt_shape_10217"/>
          <p:cNvSpPr txBox="1"/>
          <p:nvPr/>
        </p:nvSpPr>
        <p:spPr>
          <a:xfrm>
            <a:off x="648000" y="720000"/>
            <a:ext cx="7450758" cy="4998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实验：探究凸透镜成像的规律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命题点分析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pic>
        <p:nvPicPr>
          <p:cNvPr id="10218" name="yt_image_102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3669" y="1270668"/>
            <a:ext cx="6304661" cy="166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20" name="yt_shape_10220"/>
          <p:cNvSpPr txBox="1"/>
          <p:nvPr/>
        </p:nvSpPr>
        <p:spPr>
          <a:xfrm>
            <a:off x="648000" y="2983519"/>
            <a:ext cx="10323339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为了方便观察现象，实验应选择在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光线较暗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的环境下进行。</a:t>
            </a:r>
          </a:p>
        </p:txBody>
      </p:sp>
      <p:sp>
        <p:nvSpPr>
          <p:cNvPr id="10221" name="yt_shape_10221"/>
          <p:cNvSpPr txBox="1"/>
          <p:nvPr/>
        </p:nvSpPr>
        <p:spPr>
          <a:xfrm>
            <a:off x="648143" y="3542203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实验前点燃蜡烛，调整烛焰、凸透镜和光屏三者的中心大致在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同一高度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，目的是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使像成在光屏的中央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10222" name="yt_shape_10222"/>
          <p:cNvSpPr txBox="1"/>
          <p:nvPr/>
        </p:nvSpPr>
        <p:spPr>
          <a:xfrm>
            <a:off x="648000" y="4661040"/>
            <a:ext cx="9605194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用纸板遮住部分凸透镜：光屏上会成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完整、较暗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的像。</a:t>
            </a:r>
          </a:p>
        </p:txBody>
      </p:sp>
      <p:sp>
        <p:nvSpPr>
          <p:cNvPr id="10223" name="yt_shape_10223"/>
          <p:cNvSpPr txBox="1"/>
          <p:nvPr/>
        </p:nvSpPr>
        <p:spPr>
          <a:xfrm>
            <a:off x="648143" y="5219724"/>
            <a:ext cx="10896000" cy="1060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实验过程中蜡烛燃烧变短，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像会逐渐向上移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，为了使像成在光屏中央，可将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光屏或蜡烛上移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，也可以将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凸透镜下移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调节。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WU5NTkzNjQ2NzQyNDFkNzhmODUwZGZiNTQ0ZGRhZj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a="http://schemas.openxmlformats.org/drawingml/2006/main" name="1_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985</Words>
  <Application>Microsoft Office PowerPoint</Application>
  <PresentationFormat>宽屏</PresentationFormat>
  <Paragraphs>115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白正</vt:lpstr>
      <vt:lpstr>楷体</vt:lpstr>
      <vt:lpstr>宋体</vt:lpstr>
      <vt:lpstr>微软雅黑 Light</vt:lpstr>
      <vt:lpstr>Arial</vt:lpstr>
      <vt:lpstr>Book Antiqua</vt:lpstr>
      <vt:lpstr>Calibri</vt:lpstr>
      <vt:lpstr>Times New Roman</vt:lpstr>
      <vt:lpstr>Wingdings</vt:lpstr>
      <vt:lpstr>1_自定义设计方案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拉 朵</cp:lastModifiedBy>
  <cp:revision>85</cp:revision>
  <cp:lastPrinted>2021-07-28T09:09:00Z</cp:lastPrinted>
  <dcterms:created xsi:type="dcterms:W3CDTF">2021-07-28T09:09:00Z</dcterms:created>
  <dcterms:modified xsi:type="dcterms:W3CDTF">2023-10-12T09:32:34Z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03E180BF841341C1B9E9762C46E85B5F_13</vt:lpwstr>
  </property>
  <property fmtid="{D5CDD505-2E9C-101B-9397-08002B2CF9AE}" pid="7" name="KSOProductBuildVer">
    <vt:lpwstr>2052-12.1.0.15374</vt:lpwstr>
  </property>
</Properties>
</file>