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4047" r:id="rId3"/>
    <p:sldId id="4082" r:id="rId4"/>
    <p:sldId id="4083" r:id="rId5"/>
    <p:sldId id="4084" r:id="rId6"/>
    <p:sldId id="4089" r:id="rId7"/>
    <p:sldId id="4090" r:id="rId8"/>
    <p:sldId id="4091" r:id="rId9"/>
    <p:sldId id="4092" r:id="rId10"/>
    <p:sldId id="4096" r:id="rId11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4"/>
            <p14:sldId id="4089"/>
            <p14:sldId id="4090"/>
            <p14:sldId id="4091"/>
            <p14:sldId id="4092"/>
            <p14:sldId id="40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YTSlide_3_0_1.8_2_1.8_2__0_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861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 xmlns:a14="http://schemas.microsoft.com/office/drawing/2010/main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第二章　声现象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 xmlns:a14="http://schemas.microsoft.com/office/drawing/2010/main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6" name="yt_shape_10046"/>
          <p:cNvSpPr txBox="1"/>
          <p:nvPr/>
        </p:nvSpPr>
        <p:spPr>
          <a:xfrm>
            <a:off x="4031332" y="1036103"/>
            <a:ext cx="4129336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声音的产生与传播</a:t>
            </a:r>
          </a:p>
        </p:txBody>
      </p:sp>
      <p:sp>
        <p:nvSpPr>
          <p:cNvPr id="10047" name="yt_shape_10047"/>
          <p:cNvSpPr txBox="1"/>
          <p:nvPr/>
        </p:nvSpPr>
        <p:spPr>
          <a:xfrm>
            <a:off x="648143" y="1594787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声音的产生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：声音是由物体的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振动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产生的。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一切发声的物体都在振动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，振动停止，发声也就停止，但声音不一定消失。</a:t>
            </a:r>
          </a:p>
        </p:txBody>
      </p:sp>
      <p:graphicFrame>
        <p:nvGraphicFramePr>
          <p:cNvPr id="10048" name="yt_table_10048" title="H_232.8">
            <a:extLst>
              <a:ext uri="{FF2B5EF4-FFF2-40B4-BE49-F238E27FC236}">
                <a16:creationId xmlns:a16="http://schemas.microsoft.com/office/drawing/2014/main" id="{85F9CD91-DE56-4981-AD6D-3D4292DC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60744"/>
              </p:ext>
            </p:extLst>
          </p:nvPr>
        </p:nvGraphicFramePr>
        <p:xfrm>
          <a:off x="648000" y="2865988"/>
          <a:ext cx="10895998" cy="2401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1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48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现象举例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人说话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吹笛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管乐器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弹琴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弦乐器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击鼓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口吹装水的瓶子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发声体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空气柱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鼓面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水面上方的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空气柱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054" name="yt_shape_10054"/>
              <p:cNvSpPr txBox="1"/>
              <p:nvPr/>
            </p:nvSpPr>
            <p:spPr>
              <a:xfrm>
                <a:off x="533843" y="628586"/>
                <a:ext cx="10896000" cy="52198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29999"/>
                  </a:lnSpc>
                </a:pP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2.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黑体" pitchFamily="28"/>
                    <a:cs typeface="宋体" pitchFamily="28"/>
                  </a:rPr>
                  <a:t>声音的传播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：声音以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波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的形式传播；声音的传播需要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介质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；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真空不能传声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。</a:t>
                </a:r>
              </a:p>
              <a:p>
                <a:pPr algn="l" eaLnBrk="1" latinLnBrk="0" hangingPunct="0">
                  <a:lnSpc>
                    <a:spcPct val="129999"/>
                  </a:lnSpc>
                </a:pP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3.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黑体" pitchFamily="28"/>
                    <a:cs typeface="宋体" pitchFamily="28"/>
                  </a:rPr>
                  <a:t>声速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：声速的大小跟介质的种类和温度有关，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15 ℃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时空气中的声速是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 </a:t>
                </a:r>
                <a:r>
                  <a:rPr lang="en-US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itchFamily="28"/>
                    <a:ea typeface="Times New Roman" pitchFamily="28"/>
                    <a:cs typeface="宋体" pitchFamily="28"/>
                  </a:rPr>
                  <a:t>340 m/s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。声音传播一般在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固体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中最快，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液体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中次之，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气体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中最慢。</a:t>
                </a:r>
              </a:p>
              <a:p>
                <a:pPr algn="l" eaLnBrk="1" latinLnBrk="0" hangingPunct="0">
                  <a:lnSpc>
                    <a:spcPct val="129999"/>
                  </a:lnSpc>
                </a:pP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4.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黑体" pitchFamily="28"/>
                    <a:cs typeface="宋体" pitchFamily="28"/>
                  </a:rPr>
                  <a:t>回声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：声音在传播过程中遇到障碍物被反射回来的声音。</a:t>
                </a:r>
              </a:p>
              <a:p>
                <a:pPr algn="l" eaLnBrk="1" latinLnBrk="0" hangingPunct="0">
                  <a:lnSpc>
                    <a:spcPct val="129999"/>
                  </a:lnSpc>
                </a:pP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（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1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）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区别回声与原声的条件：回声与原声时间间隔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大于</a:t>
                </a:r>
                <a:r>
                  <a:rPr lang="en-US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itchFamily="28"/>
                    <a:ea typeface="Times New Roman" pitchFamily="28"/>
                    <a:cs typeface="宋体" pitchFamily="28"/>
                  </a:rPr>
                  <a:t>0.1 s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。</a:t>
                </a:r>
              </a:p>
              <a:p>
                <a:pPr algn="l" eaLnBrk="1" latinLnBrk="0" hangingPunct="0">
                  <a:lnSpc>
                    <a:spcPct val="129999"/>
                  </a:lnSpc>
                </a:pP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（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2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）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利用：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①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利用回声与原声混合在一起以加强原声，如天坛圜丘；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②</a:t>
                </a:r>
                <a:r>
                  <a:rPr lang="zh-CN" altLang="zh-CN" sz="2800" b="0" i="0" u="wavy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回声测距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：障碍物与声源的距离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 </a:t>
                </a:r>
                <a:r>
                  <a:rPr lang="en-US" altLang="zh-CN" sz="2800" b="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itchFamily="28"/>
                    <a:ea typeface="Times New Roman" pitchFamily="28"/>
                    <a:cs typeface="宋体" pitchFamily="28"/>
                  </a:rPr>
                  <a:t>s</a:t>
                </a:r>
                <a:r>
                  <a:rPr lang="zh-CN" altLang="zh-CN" sz="2800" b="0" i="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itchFamily="28"/>
                    <a:cs typeface="宋体" pitchFamily="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>
                            <a:solidFill>
                              <a:srgbClr val="01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56" charset="0"/>
                          </a:rPr>
                        </m:ctrlPr>
                      </m:fPr>
                      <m:num>
                        <m: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56" charset="0"/>
                            <a:ea typeface="Cambria Math" panose="02040503050406030204" pitchFamily="56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0">
                            <a:solidFill>
                              <a:srgbClr val="01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56" charset="0"/>
                            <a:ea typeface="Cambria Math" panose="02040503050406030204" pitchFamily="56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800" b="0" i="1" dirty="0" err="1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Book Antiqua" pitchFamily="28"/>
                    <a:ea typeface="Book Antiqua" pitchFamily="28"/>
                    <a:cs typeface="宋体" pitchFamily="28"/>
                  </a:rPr>
                  <a:t>v</a:t>
                </a:r>
                <a:r>
                  <a:rPr lang="en-US" altLang="zh-CN" sz="2800" b="0" i="1" dirty="0" err="1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itchFamily="28"/>
                    <a:ea typeface="Times New Roman" pitchFamily="28"/>
                    <a:cs typeface="宋体" pitchFamily="28"/>
                  </a:rPr>
                  <a:t>t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（</a:t>
                </a:r>
                <a:r>
                  <a:rPr lang="en-US" altLang="zh-CN" sz="2800" b="0" i="1" u="none" dirty="0">
                    <a:solidFill>
                      <a:srgbClr val="000000"/>
                    </a:solidFill>
                    <a:effectLst/>
                    <a:latin typeface="Times New Roman" pitchFamily="28"/>
                    <a:ea typeface="Times New Roman" pitchFamily="28"/>
                    <a:cs typeface="宋体" pitchFamily="28"/>
                  </a:rPr>
                  <a:t>t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楷体" pitchFamily="28"/>
                    <a:cs typeface="宋体" pitchFamily="28"/>
                  </a:rPr>
                  <a:t>为发出声音至接收到回声所用的时间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itchFamily="28"/>
                    <a:ea typeface="宋体" pitchFamily="28"/>
                    <a:cs typeface="宋体" pitchFamily="28"/>
                  </a:rPr>
                  <a:t>）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itchFamily="28"/>
                    <a:cs typeface="宋体" pitchFamily="28"/>
                  </a:rPr>
                  <a:t>，如声呐、汽车倒车雷达等。</a:t>
                </a:r>
              </a:p>
            </p:txBody>
          </p:sp>
        </mc:Choice>
        <mc:Fallback xmlns="">
          <p:sp>
            <p:nvSpPr>
              <p:cNvPr id="10054" name="yt_shape_100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43" y="628586"/>
                <a:ext cx="10896000" cy="5219827"/>
              </a:xfrm>
              <a:prstGeom prst="rect">
                <a:avLst/>
              </a:prstGeom>
              <a:blipFill>
                <a:blip r:embed="rId2"/>
                <a:stretch>
                  <a:fillRect l="-2015" t="-1168" r="-1231" b="-28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yt_shape_10057"/>
          <p:cNvSpPr txBox="1"/>
          <p:nvPr/>
        </p:nvSpPr>
        <p:spPr>
          <a:xfrm>
            <a:off x="5981843" y="4813166"/>
            <a:ext cx="987450" cy="50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wavy" dirty="0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           </a:t>
            </a:r>
            <a:endParaRPr lang="zh-CN" altLang="zh-CN" sz="2800" b="0" i="0" u="wavy" dirty="0">
              <a:solidFill>
                <a:srgbClr val="000000"/>
              </a:solidFill>
              <a:effectLst/>
              <a:latin typeface="白正" pitchFamily="28"/>
              <a:ea typeface="黑体" pitchFamily="28"/>
              <a:cs typeface="宋体" pitchFamily="2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6" name="yt_shape_10056"/>
          <p:cNvSpPr txBox="1"/>
          <p:nvPr/>
        </p:nvSpPr>
        <p:spPr>
          <a:xfrm>
            <a:off x="4557241" y="571500"/>
            <a:ext cx="305211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声音的特性</a:t>
            </a:r>
          </a:p>
        </p:txBody>
      </p:sp>
      <p:sp>
        <p:nvSpPr>
          <p:cNvPr id="10057" name="yt_shape_10057"/>
          <p:cNvSpPr txBox="1"/>
          <p:nvPr/>
        </p:nvSpPr>
        <p:spPr>
          <a:xfrm>
            <a:off x="635300" y="1206366"/>
            <a:ext cx="242374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1.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声音的三特性</a:t>
            </a:r>
          </a:p>
        </p:txBody>
      </p:sp>
      <p:graphicFrame>
        <p:nvGraphicFramePr>
          <p:cNvPr id="10058" name="yt_table_10058" title="H_421.92">
            <a:extLst>
              <a:ext uri="{FF2B5EF4-FFF2-40B4-BE49-F238E27FC236}">
                <a16:creationId xmlns:a16="http://schemas.microsoft.com/office/drawing/2014/main" id="{85F9CD91-DE56-4981-AD6D-3D4292DC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18390"/>
              </p:ext>
            </p:extLst>
          </p:nvPr>
        </p:nvGraphicFramePr>
        <p:xfrm>
          <a:off x="635300" y="1841232"/>
          <a:ext cx="10895998" cy="4206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9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3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9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音调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响度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音色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定义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声音的高低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声音的强弱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声音的品质与特色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决定因素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发声体振动的频率，频率越高，音调越高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①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发声体的振幅，振幅越大，响度越大；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②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距离发声体的远近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发声体的材料、结构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日常语言描述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女高音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男低音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声音尖细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声音低，听不清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震耳欲聋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引吭高歌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“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闻其声知其人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”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0" name="yt_shape_10060"/>
          <p:cNvSpPr txBox="1"/>
          <p:nvPr/>
        </p:nvSpPr>
        <p:spPr>
          <a:xfrm>
            <a:off x="648000" y="720000"/>
            <a:ext cx="3141886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乐器的音调与响度</a:t>
            </a:r>
          </a:p>
        </p:txBody>
      </p:sp>
      <p:graphicFrame>
        <p:nvGraphicFramePr>
          <p:cNvPr id="10061" name="yt_table_10061" title="H_378.24">
            <a:extLst>
              <a:ext uri="{FF2B5EF4-FFF2-40B4-BE49-F238E27FC236}">
                <a16:creationId xmlns:a16="http://schemas.microsoft.com/office/drawing/2014/main" id="{85F9CD91-DE56-4981-AD6D-3D4292DC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713"/>
              </p:ext>
            </p:extLst>
          </p:nvPr>
        </p:nvGraphicFramePr>
        <p:xfrm>
          <a:off x="648000" y="1431048"/>
          <a:ext cx="10895999" cy="48036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24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3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音调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响度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弦乐器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如二胡、钢琴等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琴弦绷得越紧、长度越短、越细，音调越高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用力越大，响度越大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管乐器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如笛子、箫等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空气柱越短，音调越高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吹奏的力度越大，响度越大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打击乐器</a:t>
                      </a:r>
                    </a:p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（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itchFamily="28"/>
                          <a:cs typeface="宋体" pitchFamily="28"/>
                        </a:rPr>
                        <a:t>如鼓、锣等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itchFamily="28"/>
                          <a:ea typeface="宋体" pitchFamily="28"/>
                          <a:cs typeface="宋体" pitchFamily="28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鼓皮绷得越紧，音调越高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9999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itchFamily="28"/>
                          <a:cs typeface="宋体" pitchFamily="28"/>
                        </a:rPr>
                        <a:t>用力越大，响度越大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3" name="yt_shape_10063"/>
          <p:cNvSpPr txBox="1"/>
          <p:nvPr/>
        </p:nvSpPr>
        <p:spPr>
          <a:xfrm>
            <a:off x="648143" y="1431277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波形图的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疏密程度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反映了声音的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音调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；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振动幅度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反映了声音的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响度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；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形状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反映了声音的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音色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。如图，甲、乙的音色不同，甲、丁的音调相同，甲、乙、丙的响度相同。</a:t>
            </a:r>
          </a:p>
        </p:txBody>
      </p:sp>
      <p:pic>
        <p:nvPicPr>
          <p:cNvPr id="10064" name="yt_image_10064">
            <a:extLst>
              <a:ext uri="">
                <a16:creationId xmlns="" xmlns:a16="http://schemas.microsoft.com/office/drawing/2014/main" xmlns:a14="http://schemas.microsoft.com/office/drawing/2010/main" id="{5351258F-BC95-41E6-9372-C2FE361B0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213" y="3262632"/>
            <a:ext cx="1631696" cy="163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65" name="yt_image_10065">
            <a:extLst>
              <a:ext uri="">
                <a16:creationId xmlns="" xmlns:a16="http://schemas.microsoft.com/office/drawing/2014/main" xmlns:a14="http://schemas.microsoft.com/office/drawing/2010/main" id="{5351258F-BC95-41E6-9372-C2FE361B0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4909" y="3262632"/>
            <a:ext cx="1638681" cy="163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66" name="yt_image_10066">
            <a:extLst>
              <a:ext uri="">
                <a16:creationId xmlns="" xmlns:a16="http://schemas.microsoft.com/office/drawing/2014/main" xmlns:a14="http://schemas.microsoft.com/office/drawing/2010/main" id="{5351258F-BC95-41E6-9372-C2FE361B0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3590" y="3262632"/>
            <a:ext cx="1635887" cy="163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67" name="yt_image_10067">
            <a:extLst>
              <a:ext uri="">
                <a16:creationId xmlns="" xmlns:a16="http://schemas.microsoft.com/office/drawing/2014/main" xmlns:a14="http://schemas.microsoft.com/office/drawing/2010/main" id="{5351258F-BC95-41E6-9372-C2FE361B0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99477" y="3262632"/>
            <a:ext cx="1635887" cy="163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70" name="yt_shape_10070"/>
          <p:cNvSpPr txBox="1"/>
          <p:nvPr/>
        </p:nvSpPr>
        <p:spPr>
          <a:xfrm>
            <a:off x="2061300" y="4898519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甲</a:t>
            </a:r>
          </a:p>
        </p:txBody>
      </p:sp>
      <p:sp>
        <p:nvSpPr>
          <p:cNvPr id="10071" name="yt_shape_10071"/>
          <p:cNvSpPr txBox="1"/>
          <p:nvPr/>
        </p:nvSpPr>
        <p:spPr>
          <a:xfrm>
            <a:off x="4056489" y="4898519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乙</a:t>
            </a:r>
          </a:p>
        </p:txBody>
      </p:sp>
      <p:sp>
        <p:nvSpPr>
          <p:cNvPr id="10072" name="yt_shape_10072"/>
          <p:cNvSpPr txBox="1"/>
          <p:nvPr/>
        </p:nvSpPr>
        <p:spPr>
          <a:xfrm>
            <a:off x="6053773" y="4898519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丙</a:t>
            </a:r>
          </a:p>
        </p:txBody>
      </p:sp>
      <p:sp>
        <p:nvSpPr>
          <p:cNvPr id="10073" name="yt_shape_10073"/>
          <p:cNvSpPr txBox="1"/>
          <p:nvPr/>
        </p:nvSpPr>
        <p:spPr>
          <a:xfrm>
            <a:off x="8049660" y="4898519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丁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4" name="yt_shape_10074"/>
          <p:cNvSpPr txBox="1"/>
          <p:nvPr/>
        </p:nvSpPr>
        <p:spPr>
          <a:xfrm>
            <a:off x="648143" y="1214515"/>
            <a:ext cx="10896000" cy="442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声的利用</a:t>
            </a:r>
          </a:p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超声波与次声波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：多数人能够听到的频率范围大约从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20 Hz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到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20 000 Hz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。人们把高于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20 000 Hz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的声叫做超声波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应用：回声定位、超声清洗、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超诊断病情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；把低于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20 Hz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的声叫做次声波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应用：监测海啸、台风、地震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。</a:t>
            </a:r>
          </a:p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声的利用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声可以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传递信息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。应用举例：超声波导盲仪、倒车雷达、声呐、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超、监测台风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itchFamily="28"/>
                <a:cs typeface="宋体" pitchFamily="28"/>
              </a:rPr>
              <a:t>地震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等；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声可以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传递能量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。应用举例：超声波清洗精密仪器、超声波碎石、次声波武器等。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7" name="yt_shape_10077"/>
          <p:cNvSpPr txBox="1"/>
          <p:nvPr/>
        </p:nvSpPr>
        <p:spPr>
          <a:xfrm>
            <a:off x="648143" y="1494592"/>
            <a:ext cx="10896000" cy="3868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29999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噪声的控制</a:t>
            </a:r>
          </a:p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乐音与噪音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：乐音是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有规律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、好听悦耳的声音。噪音是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无规律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、难听刺耳或妨碍人们正常休息、学习和工作的声音。</a:t>
            </a:r>
          </a:p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噪声的等级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：人们以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分贝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itchFamily="28"/>
                <a:ea typeface="宋体" pitchFamily="28"/>
                <a:cs typeface="宋体" pitchFamily="28"/>
              </a:rPr>
              <a:t>（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itchFamily="28"/>
                <a:ea typeface="Times New Roman" pitchFamily="28"/>
                <a:cs typeface="宋体" pitchFamily="28"/>
              </a:rPr>
              <a:t>dB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itchFamily="28"/>
                <a:ea typeface="宋体" pitchFamily="28"/>
                <a:cs typeface="宋体" pitchFamily="28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为单位来表示声音强弱的等级。</a:t>
            </a:r>
          </a:p>
          <a:p>
            <a:pPr algn="l" eaLnBrk="1" latinLnBrk="0" hangingPunct="0">
              <a:lnSpc>
                <a:spcPct val="129999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itchFamily="28"/>
                <a:ea typeface="Times New Roman" pitchFamily="28"/>
                <a:cs typeface="宋体" pitchFamily="28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itchFamily="28"/>
                <a:cs typeface="宋体" pitchFamily="28"/>
              </a:rPr>
              <a:t>控制噪声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：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声源处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减弱，如禁鸣喇叭、装消声器；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传播过程中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减弱，如安装隔音墙、路边种树、关闭门窗；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itchFamily="28"/>
                <a:ea typeface="宋体" pitchFamily="28"/>
                <a:cs typeface="宋体" pitchFamily="28"/>
              </a:rPr>
              <a:t>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itchFamily="28"/>
                <a:cs typeface="宋体" pitchFamily="28"/>
              </a:rPr>
              <a:t>人耳处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itchFamily="28"/>
                <a:cs typeface="宋体" pitchFamily="28"/>
              </a:rPr>
              <a:t>减弱，如戴耳罩、捂耳朵。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zIyYzhmNGY4MmViMzFlMmU0YzVmNDg0YTM1ZGU5NW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998</Words>
  <Application>Microsoft Office PowerPoint</Application>
  <PresentationFormat>宽屏</PresentationFormat>
  <Paragraphs>104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白正</vt:lpstr>
      <vt:lpstr>楷体</vt:lpstr>
      <vt:lpstr>宋体</vt:lpstr>
      <vt:lpstr>微软雅黑 Light</vt:lpstr>
      <vt:lpstr>Arial</vt:lpstr>
      <vt:lpstr>Book Antiqua</vt:lpstr>
      <vt:lpstr>Calibri</vt:lpstr>
      <vt:lpstr>Cambria Math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84</cp:revision>
  <cp:lastPrinted>2021-07-28T09:09:00Z</cp:lastPrinted>
  <dcterms:created xsi:type="dcterms:W3CDTF">2021-07-28T09:09:00Z</dcterms:created>
  <dcterms:modified xsi:type="dcterms:W3CDTF">2023-10-12T09:32:46Z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