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4047" r:id="rId3"/>
    <p:sldId id="4082" r:id="rId4"/>
    <p:sldId id="4083" r:id="rId5"/>
    <p:sldId id="4084" r:id="rId6"/>
    <p:sldId id="4089" r:id="rId7"/>
    <p:sldId id="4090" r:id="rId8"/>
    <p:sldId id="4091" r:id="rId9"/>
    <p:sldId id="4092" r:id="rId10"/>
    <p:sldId id="4096" r:id="rId11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88FADD9-935F-4F2D-A4FA-866615DD10DD}">
          <p14:sldIdLst>
            <p14:sldId id="4047"/>
            <p14:sldId id="4082"/>
            <p14:sldId id="4083"/>
            <p14:sldId id="4084"/>
            <p14:sldId id="4089"/>
            <p14:sldId id="4090"/>
            <p14:sldId id="4091"/>
            <p14:sldId id="4092"/>
            <p14:sldId id="40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ww.xkb1.com" initials="w" lastIdx="0" clrIdx="0"/>
  <p:cmAuthor id="2" name="walkinnet" initials="w" lastIdx="0" clrIdx="0"/>
  <p:cmAuthor id="3" name="新课标第一网" initials="新" lastIdx="0" clrIdx="0"/>
  <p:cmAuthor id="4" name="Administra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AA6500"/>
    <a:srgbClr val="F3669C"/>
    <a:srgbClr val="F9B4CD"/>
    <a:srgbClr val="FCC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38" autoAdjust="0"/>
    <p:restoredTop sz="96349" autoAdjust="0"/>
  </p:normalViewPr>
  <p:slideViewPr>
    <p:cSldViewPr snapToGrid="0" showGuides="1">
      <p:cViewPr varScale="1">
        <p:scale>
          <a:sx n="109" d="100"/>
          <a:sy n="109" d="100"/>
        </p:scale>
        <p:origin x="228" y="114"/>
      </p:cViewPr>
      <p:guideLst>
        <p:guide orient="horz" pos="2137"/>
        <p:guide pos="3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AF039-AB69-4C4E-B352-C973400BBE8E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E5803-944E-4CCB-A36B-5BBC78F81D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CAEED6-F3CE-4989-8114-EA4976C9ED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CAEED6-F3CE-4989-8114-EA4976C9ED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microsoft.com/office/2007/relationships/hdphoto" Target="../media/hdphoto1.wdp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8" y="3600450"/>
            <a:ext cx="11501437" cy="1657349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4157663"/>
            <a:ext cx="11430001" cy="1657349"/>
          </a:xfrm>
          <a:prstGeom prst="rect">
            <a:avLst/>
          </a:prstGeom>
        </p:spPr>
      </p:pic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YTSlide_3_0_1.8_2_1.8_2__0_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2"/>
          <a:stretch>
            <a:fillRect/>
          </a:stretch>
        </p:blipFill>
        <p:spPr>
          <a:xfrm>
            <a:off x="200628" y="796783"/>
            <a:ext cx="11991372" cy="578366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2" y="277549"/>
            <a:ext cx="2160416" cy="13784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48" y="4695272"/>
            <a:ext cx="2455592" cy="2022691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291509" y="140037"/>
            <a:ext cx="5651125" cy="734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《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期末考试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》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人教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上</a:t>
            </a:r>
          </a:p>
        </p:txBody>
      </p:sp>
      <p:sp>
        <p:nvSpPr>
          <p:cNvPr id="10" name="矩形 9"/>
          <p:cNvSpPr/>
          <p:nvPr/>
        </p:nvSpPr>
        <p:spPr>
          <a:xfrm>
            <a:off x="5543492" y="1012176"/>
            <a:ext cx="6193350" cy="522809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作图题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实验探究题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综合应用题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刷真题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郑州市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学年上期期末联考试卷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洛阳市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学年第一学期期末考试试卷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平顶山市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学年上期期末质量调研试题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济源市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学年上期期末质量调研试题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5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焦作市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学年（上）期末试卷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6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许昌市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学年第一学期期末教学质量检测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7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开封市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学年第一学期期末学情诊断试卷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濮阳市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学年第一学期期末考试试卷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9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信阳市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学年上期学情调研试卷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刷模拟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10 2023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秋必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刷</a:t>
            </a:r>
            <a:r>
              <a:rPr kumimoji="1" lang="en-US" altLang="zh-CN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·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九县七区名师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精研预测卷（一）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11 2023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秋必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刷</a:t>
            </a:r>
            <a:r>
              <a:rPr kumimoji="1" lang="en-US" altLang="zh-CN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·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九县七区名师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精研预测卷（二）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5157" y="1156372"/>
            <a:ext cx="5004896" cy="525861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rgbClr val="AA6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过基础</a:t>
            </a:r>
            <a:endParaRPr kumimoji="1" lang="en-US" altLang="zh-CN" sz="1400" b="1" dirty="0">
              <a:solidFill>
                <a:srgbClr val="AA65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第一章 机械运动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u="sng" dirty="0">
                <a:solidFill>
                  <a:srgbClr val="CC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第二章 声现象</a:t>
            </a:r>
            <a:endParaRPr kumimoji="1" lang="en-US" altLang="zh-CN" sz="1400" b="1" u="sng" dirty="0">
              <a:solidFill>
                <a:srgbClr val="CC00FF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第三章 物态变化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第四章 光现象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第五章 透镜及其应用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第六章 质量与密度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机械运动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声现象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物态变化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光现象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5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透镜及其应用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6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质量与密度（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7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质量与密度（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刷专题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lvl="0"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填空、选择重难题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 xmlns:a14="http://schemas.microsoft.com/office/drawing/2010/main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2"/>
          <a:stretch>
            <a:fillRect/>
          </a:stretch>
        </p:blipFill>
        <p:spPr>
          <a:xfrm>
            <a:off x="100314" y="796783"/>
            <a:ext cx="11991372" cy="578366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12" y="1102250"/>
            <a:ext cx="2160416" cy="16636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2" y="277549"/>
            <a:ext cx="2160416" cy="13784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48" y="4695272"/>
            <a:ext cx="2455592" cy="202269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5751" y="3268325"/>
            <a:ext cx="11544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latinLnBrk="0" hangingPunct="0"/>
            <a:r>
              <a:rPr lang="zh-CN" altLang="en-US" sz="4800" dirty="0"/>
              <a:t>第二章　声现象</a:t>
            </a:r>
          </a:p>
        </p:txBody>
      </p:sp>
      <p:sp>
        <p:nvSpPr>
          <p:cNvPr id="5" name="矩形 4"/>
          <p:cNvSpPr/>
          <p:nvPr/>
        </p:nvSpPr>
        <p:spPr>
          <a:xfrm>
            <a:off x="3291509" y="140037"/>
            <a:ext cx="5651125" cy="732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《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期末考试</a:t>
            </a:r>
            <a:r>
              <a:rPr kumimoji="1"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》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人教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</a:t>
            </a:r>
            <a:r>
              <a:rPr kumimoji="1"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上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 xmlns:a14="http://schemas.microsoft.com/office/drawing/2010/main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6" name="yt_shape_10046"/>
          <p:cNvSpPr txBox="1"/>
          <p:nvPr/>
        </p:nvSpPr>
        <p:spPr>
          <a:xfrm>
            <a:off x="4031332" y="1036103"/>
            <a:ext cx="4129336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 eaLnBrk="1" latinLnBrk="0" hangingPunct="0">
              <a:lnSpc>
                <a:spcPct val="129999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itchFamily="28"/>
                <a:cs typeface="宋体" pitchFamily="28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itchFamily="28"/>
                <a:ea typeface="宋体" pitchFamily="28"/>
                <a:cs typeface="宋体" pitchFamily="28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itchFamily="28"/>
                <a:cs typeface="宋体" pitchFamily="28"/>
              </a:rPr>
              <a:t>声音的产生与传播</a:t>
            </a:r>
          </a:p>
        </p:txBody>
      </p:sp>
      <p:sp>
        <p:nvSpPr>
          <p:cNvPr id="10047" name="yt_shape_10047"/>
          <p:cNvSpPr txBox="1"/>
          <p:nvPr/>
        </p:nvSpPr>
        <p:spPr>
          <a:xfrm>
            <a:off x="648143" y="1594787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29999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itchFamily="28"/>
                <a:cs typeface="宋体" pitchFamily="28"/>
              </a:rPr>
              <a:t>声音的产生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：声音是由物体的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itchFamily="28"/>
                <a:cs typeface="宋体" pitchFamily="28"/>
              </a:rPr>
              <a:t>振动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产生的。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itchFamily="28"/>
                <a:cs typeface="宋体" pitchFamily="28"/>
              </a:rPr>
              <a:t>一切发声的物体都在振动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，振动停止，发声也就停止，但声音不一定消失。</a:t>
            </a:r>
          </a:p>
        </p:txBody>
      </p:sp>
      <p:graphicFrame>
        <p:nvGraphicFramePr>
          <p:cNvPr id="10048" name="yt_table_10048" title="H_232.8">
            <a:extLst>
              <a:ext uri="{FF2B5EF4-FFF2-40B4-BE49-F238E27FC236}">
                <a16:creationId xmlns:a16="http://schemas.microsoft.com/office/drawing/2014/main" id="{85F9CD91-DE56-4981-AD6D-3D4292DC4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160744"/>
              </p:ext>
            </p:extLst>
          </p:nvPr>
        </p:nvGraphicFramePr>
        <p:xfrm>
          <a:off x="648000" y="2865988"/>
          <a:ext cx="10895998" cy="24018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16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7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4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448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itchFamily="28"/>
                          <a:cs typeface="宋体" pitchFamily="28"/>
                        </a:rPr>
                        <a:t>现象举例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人说话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吹笛</a:t>
                      </a:r>
                    </a:p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（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管乐器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）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弹琴</a:t>
                      </a:r>
                    </a:p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（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弦乐器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）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击鼓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口吹装水的瓶子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itchFamily="28"/>
                          <a:cs typeface="宋体" pitchFamily="28"/>
                        </a:rPr>
                        <a:t>发声体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声带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空气柱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弦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鼓面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水面上方的</a:t>
                      </a:r>
                    </a:p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空气柱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054" name="yt_shape_10054"/>
              <p:cNvSpPr txBox="1"/>
              <p:nvPr/>
            </p:nvSpPr>
            <p:spPr>
              <a:xfrm>
                <a:off x="533843" y="628586"/>
                <a:ext cx="10896000" cy="5219827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algn="l" eaLnBrk="1" latinLnBrk="0" hangingPunct="0">
                  <a:lnSpc>
                    <a:spcPct val="129999"/>
                  </a:lnSpc>
                </a:pPr>
                <a:r>
                  <a:rPr lang="en-US" altLang="zh-CN" sz="2800" b="0" i="0" u="none" dirty="0">
                    <a:solidFill>
                      <a:srgbClr val="000000"/>
                    </a:solidFill>
                    <a:effectLst/>
                    <a:latin typeface="Times New Roman" pitchFamily="28"/>
                    <a:ea typeface="Times New Roman" pitchFamily="28"/>
                    <a:cs typeface="宋体" pitchFamily="28"/>
                  </a:rPr>
                  <a:t>2.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黑体" pitchFamily="28"/>
                    <a:cs typeface="宋体" pitchFamily="28"/>
                  </a:rPr>
                  <a:t>声音的传播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：声音以</a:t>
                </a:r>
                <a:r>
                  <a:rPr lang="zh-CN" altLang="zh-CN" sz="2800" b="0" i="0" u="wavy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白正" pitchFamily="28"/>
                    <a:ea typeface="宋体" pitchFamily="28"/>
                    <a:cs typeface="宋体" pitchFamily="28"/>
                  </a:rPr>
                  <a:t>波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的形式传播；声音的传播需要</a:t>
                </a:r>
                <a:r>
                  <a:rPr lang="zh-CN" altLang="zh-CN" sz="2800" b="0" i="0" u="wavy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白正" pitchFamily="28"/>
                    <a:ea typeface="宋体" pitchFamily="28"/>
                    <a:cs typeface="宋体" pitchFamily="28"/>
                  </a:rPr>
                  <a:t>介质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；</a:t>
                </a:r>
                <a:r>
                  <a:rPr lang="zh-CN" altLang="zh-CN" sz="2800" b="0" i="0" u="wavy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白正" pitchFamily="28"/>
                    <a:ea typeface="宋体" pitchFamily="28"/>
                    <a:cs typeface="宋体" pitchFamily="28"/>
                  </a:rPr>
                  <a:t>真空不能传声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。</a:t>
                </a:r>
              </a:p>
              <a:p>
                <a:pPr algn="l" eaLnBrk="1" latinLnBrk="0" hangingPunct="0">
                  <a:lnSpc>
                    <a:spcPct val="129999"/>
                  </a:lnSpc>
                </a:pPr>
                <a:r>
                  <a:rPr lang="en-US" altLang="zh-CN" sz="2800" b="0" i="0" u="none" dirty="0">
                    <a:solidFill>
                      <a:srgbClr val="000000"/>
                    </a:solidFill>
                    <a:effectLst/>
                    <a:latin typeface="Times New Roman" pitchFamily="28"/>
                    <a:ea typeface="Times New Roman" pitchFamily="28"/>
                    <a:cs typeface="宋体" pitchFamily="28"/>
                  </a:rPr>
                  <a:t>3.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黑体" pitchFamily="28"/>
                    <a:cs typeface="宋体" pitchFamily="28"/>
                  </a:rPr>
                  <a:t>声速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：声速的大小跟介质的种类和温度有关，</a:t>
                </a:r>
                <a:r>
                  <a:rPr lang="en-US" altLang="zh-CN" sz="2800" b="0" i="0" u="none" dirty="0">
                    <a:solidFill>
                      <a:srgbClr val="000000"/>
                    </a:solidFill>
                    <a:effectLst/>
                    <a:latin typeface="Times New Roman" pitchFamily="28"/>
                    <a:ea typeface="Times New Roman" pitchFamily="28"/>
                    <a:cs typeface="宋体" pitchFamily="28"/>
                  </a:rPr>
                  <a:t>15 ℃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时空气中的声速是</a:t>
                </a:r>
                <a:r>
                  <a:rPr lang="en-US" altLang="zh-CN" sz="2800" b="0" i="0" u="none" dirty="0">
                    <a:solidFill>
                      <a:srgbClr val="000000"/>
                    </a:solidFill>
                    <a:effectLst/>
                    <a:latin typeface="Times New Roman" pitchFamily="28"/>
                    <a:ea typeface="Times New Roman" pitchFamily="28"/>
                    <a:cs typeface="宋体" pitchFamily="28"/>
                  </a:rPr>
                  <a:t> </a:t>
                </a:r>
                <a:r>
                  <a:rPr lang="en-US" altLang="zh-CN" sz="2800" b="0" i="0" u="wavy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itchFamily="28"/>
                    <a:ea typeface="Times New Roman" pitchFamily="28"/>
                    <a:cs typeface="宋体" pitchFamily="28"/>
                  </a:rPr>
                  <a:t>340 m/s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。声音传播一般在</a:t>
                </a:r>
                <a:r>
                  <a:rPr lang="zh-CN" altLang="zh-CN" sz="2800" b="0" i="0" u="wavy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白正" pitchFamily="28"/>
                    <a:ea typeface="宋体" pitchFamily="28"/>
                    <a:cs typeface="宋体" pitchFamily="28"/>
                  </a:rPr>
                  <a:t>固体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中最快，</a:t>
                </a:r>
                <a:r>
                  <a:rPr lang="zh-CN" altLang="zh-CN" sz="2800" b="0" i="0" u="wavy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白正" pitchFamily="28"/>
                    <a:ea typeface="宋体" pitchFamily="28"/>
                    <a:cs typeface="宋体" pitchFamily="28"/>
                  </a:rPr>
                  <a:t>液体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中次之，</a:t>
                </a:r>
                <a:r>
                  <a:rPr lang="zh-CN" altLang="zh-CN" sz="2800" b="0" i="0" u="wavy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白正" pitchFamily="28"/>
                    <a:ea typeface="宋体" pitchFamily="28"/>
                    <a:cs typeface="宋体" pitchFamily="28"/>
                  </a:rPr>
                  <a:t>气体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中最慢。</a:t>
                </a:r>
              </a:p>
              <a:p>
                <a:pPr algn="l" eaLnBrk="1" latinLnBrk="0" hangingPunct="0">
                  <a:lnSpc>
                    <a:spcPct val="129999"/>
                  </a:lnSpc>
                </a:pPr>
                <a:r>
                  <a:rPr lang="en-US" altLang="zh-CN" sz="2800" b="0" i="0" u="none" dirty="0">
                    <a:solidFill>
                      <a:srgbClr val="000000"/>
                    </a:solidFill>
                    <a:effectLst/>
                    <a:latin typeface="Times New Roman" pitchFamily="28"/>
                    <a:ea typeface="Times New Roman" pitchFamily="28"/>
                    <a:cs typeface="宋体" pitchFamily="28"/>
                  </a:rPr>
                  <a:t>4.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黑体" pitchFamily="28"/>
                    <a:cs typeface="宋体" pitchFamily="28"/>
                  </a:rPr>
                  <a:t>回声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：声音在传播过程中遇到障碍物被反射回来的声音。</a:t>
                </a:r>
              </a:p>
              <a:p>
                <a:pPr algn="l" eaLnBrk="1" latinLnBrk="0" hangingPunct="0">
                  <a:lnSpc>
                    <a:spcPct val="129999"/>
                  </a:lnSpc>
                </a:pP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宋体" pitchFamily="28"/>
                    <a:ea typeface="宋体" pitchFamily="28"/>
                    <a:cs typeface="宋体" pitchFamily="28"/>
                  </a:rPr>
                  <a:t>（</a:t>
                </a:r>
                <a:r>
                  <a:rPr lang="en-US" altLang="zh-CN" sz="2800" b="0" i="0" u="none" dirty="0">
                    <a:solidFill>
                      <a:srgbClr val="000000"/>
                    </a:solidFill>
                    <a:effectLst/>
                    <a:latin typeface="Times New Roman" pitchFamily="28"/>
                    <a:ea typeface="Times New Roman" pitchFamily="28"/>
                    <a:cs typeface="宋体" pitchFamily="28"/>
                  </a:rPr>
                  <a:t>1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宋体" pitchFamily="28"/>
                    <a:ea typeface="宋体" pitchFamily="28"/>
                    <a:cs typeface="宋体" pitchFamily="28"/>
                  </a:rPr>
                  <a:t>）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区别回声与原声的条件：回声与原声时间间隔</a:t>
                </a:r>
                <a:r>
                  <a:rPr lang="zh-CN" altLang="zh-CN" sz="2800" b="0" i="0" u="wavy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白正" pitchFamily="28"/>
                    <a:ea typeface="宋体" pitchFamily="28"/>
                    <a:cs typeface="宋体" pitchFamily="28"/>
                  </a:rPr>
                  <a:t>大于</a:t>
                </a:r>
                <a:r>
                  <a:rPr lang="en-US" altLang="zh-CN" sz="2800" b="0" i="0" u="wavy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itchFamily="28"/>
                    <a:ea typeface="Times New Roman" pitchFamily="28"/>
                    <a:cs typeface="宋体" pitchFamily="28"/>
                  </a:rPr>
                  <a:t>0.1 s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。</a:t>
                </a:r>
              </a:p>
              <a:p>
                <a:pPr algn="l" eaLnBrk="1" latinLnBrk="0" hangingPunct="0">
                  <a:lnSpc>
                    <a:spcPct val="129999"/>
                  </a:lnSpc>
                </a:pP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宋体" pitchFamily="28"/>
                    <a:ea typeface="宋体" pitchFamily="28"/>
                    <a:cs typeface="宋体" pitchFamily="28"/>
                  </a:rPr>
                  <a:t>（</a:t>
                </a:r>
                <a:r>
                  <a:rPr lang="en-US" altLang="zh-CN" sz="2800" b="0" i="0" u="none" dirty="0">
                    <a:solidFill>
                      <a:srgbClr val="000000"/>
                    </a:solidFill>
                    <a:effectLst/>
                    <a:latin typeface="Times New Roman" pitchFamily="28"/>
                    <a:ea typeface="Times New Roman" pitchFamily="28"/>
                    <a:cs typeface="宋体" pitchFamily="28"/>
                  </a:rPr>
                  <a:t>2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宋体" pitchFamily="28"/>
                    <a:ea typeface="宋体" pitchFamily="28"/>
                    <a:cs typeface="宋体" pitchFamily="28"/>
                  </a:rPr>
                  <a:t>）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利用：</a:t>
                </a:r>
                <a:r>
                  <a:rPr lang="en-US" altLang="zh-CN" sz="2800" b="0" i="0" u="none" dirty="0">
                    <a:solidFill>
                      <a:srgbClr val="000000"/>
                    </a:solidFill>
                    <a:effectLst/>
                    <a:latin typeface="宋体" pitchFamily="28"/>
                    <a:ea typeface="宋体" pitchFamily="28"/>
                    <a:cs typeface="宋体" pitchFamily="28"/>
                  </a:rPr>
                  <a:t>①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利用回声与原声混合在一起以加强原声，如天坛圜丘；</a:t>
                </a:r>
                <a:r>
                  <a:rPr lang="en-US" altLang="zh-CN" sz="2800" b="0" i="0" u="none" dirty="0">
                    <a:solidFill>
                      <a:srgbClr val="000000"/>
                    </a:solidFill>
                    <a:effectLst/>
                    <a:latin typeface="宋体" pitchFamily="28"/>
                    <a:ea typeface="宋体" pitchFamily="28"/>
                    <a:cs typeface="宋体" pitchFamily="28"/>
                  </a:rPr>
                  <a:t>②</a:t>
                </a:r>
                <a:r>
                  <a:rPr lang="zh-CN" altLang="zh-CN" sz="2800" b="0" i="0" u="wavy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白正" pitchFamily="28"/>
                    <a:ea typeface="宋体" pitchFamily="28"/>
                    <a:cs typeface="宋体" pitchFamily="28"/>
                  </a:rPr>
                  <a:t>回声测距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：障碍物与声源的距离</a:t>
                </a:r>
                <a:r>
                  <a:rPr lang="en-US" altLang="zh-CN" sz="2800" b="0" i="0" u="none" dirty="0">
                    <a:solidFill>
                      <a:srgbClr val="000000"/>
                    </a:solidFill>
                    <a:effectLst/>
                    <a:latin typeface="Times New Roman" pitchFamily="28"/>
                    <a:ea typeface="Times New Roman" pitchFamily="28"/>
                    <a:cs typeface="宋体" pitchFamily="28"/>
                  </a:rPr>
                  <a:t> </a:t>
                </a:r>
                <a:r>
                  <a:rPr lang="en-US" altLang="zh-CN" sz="2800" b="0" i="1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itchFamily="28"/>
                    <a:ea typeface="Times New Roman" pitchFamily="28"/>
                    <a:cs typeface="宋体" pitchFamily="28"/>
                  </a:rPr>
                  <a:t>s</a:t>
                </a:r>
                <a:r>
                  <a:rPr lang="zh-CN" altLang="zh-CN" sz="2800" b="0" i="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白正" pitchFamily="28"/>
                    <a:ea typeface="宋体" pitchFamily="28"/>
                    <a:cs typeface="宋体" pitchFamily="28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0" i="1">
                            <a:solidFill>
                              <a:srgbClr val="01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18" charset="0"/>
                            <a:ea typeface="Cambria Math" panose="02040503050406030204" pitchFamily="56" charset="0"/>
                          </a:rPr>
                        </m:ctrlPr>
                      </m:fPr>
                      <m:num>
                        <m:r>
                          <a:rPr lang="en-US" altLang="zh-CN" sz="2800" b="0" i="0">
                            <a:solidFill>
                              <a:srgbClr val="01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56" charset="0"/>
                            <a:ea typeface="Cambria Math" panose="02040503050406030204" pitchFamily="56" charset="0"/>
                          </a:rPr>
                          <m:t>1</m:t>
                        </m:r>
                      </m:num>
                      <m:den>
                        <m:r>
                          <a:rPr lang="en-US" altLang="zh-CN" sz="2800" b="0" i="0">
                            <a:solidFill>
                              <a:srgbClr val="010000"/>
                            </a:solidFill>
                            <a:effectLst/>
                            <a:uFill>
                              <a:solidFill>
                                <a:srgbClr val="000000"/>
                              </a:solidFill>
                            </a:uFill>
                            <a:latin typeface="Cambria Math" panose="02040503050406030204" pitchFamily="56" charset="0"/>
                            <a:ea typeface="Cambria Math" panose="02040503050406030204" pitchFamily="56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800" b="0" i="1" dirty="0" err="1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Book Antiqua" pitchFamily="28"/>
                    <a:ea typeface="Book Antiqua" pitchFamily="28"/>
                    <a:cs typeface="宋体" pitchFamily="28"/>
                  </a:rPr>
                  <a:t>v</a:t>
                </a:r>
                <a:r>
                  <a:rPr lang="en-US" altLang="zh-CN" sz="2800" b="0" i="1" dirty="0" err="1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itchFamily="28"/>
                    <a:ea typeface="Times New Roman" pitchFamily="28"/>
                    <a:cs typeface="宋体" pitchFamily="28"/>
                  </a:rPr>
                  <a:t>t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宋体" pitchFamily="28"/>
                    <a:ea typeface="宋体" pitchFamily="28"/>
                    <a:cs typeface="宋体" pitchFamily="28"/>
                  </a:rPr>
                  <a:t>（</a:t>
                </a:r>
                <a:r>
                  <a:rPr lang="en-US" altLang="zh-CN" sz="2800" b="0" i="1" u="none" dirty="0">
                    <a:solidFill>
                      <a:srgbClr val="000000"/>
                    </a:solidFill>
                    <a:effectLst/>
                    <a:latin typeface="Times New Roman" pitchFamily="28"/>
                    <a:ea typeface="Times New Roman" pitchFamily="28"/>
                    <a:cs typeface="宋体" pitchFamily="28"/>
                  </a:rPr>
                  <a:t>t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楷体" pitchFamily="28"/>
                    <a:cs typeface="宋体" pitchFamily="28"/>
                  </a:rPr>
                  <a:t>为发出声音至接收到回声所用的时间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宋体" pitchFamily="28"/>
                    <a:ea typeface="宋体" pitchFamily="28"/>
                    <a:cs typeface="宋体" pitchFamily="28"/>
                  </a:rPr>
                  <a:t>）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itchFamily="28"/>
                    <a:cs typeface="宋体" pitchFamily="28"/>
                  </a:rPr>
                  <a:t>，如声呐、汽车倒车雷达等。</a:t>
                </a:r>
              </a:p>
            </p:txBody>
          </p:sp>
        </mc:Choice>
        <mc:Fallback xmlns="">
          <p:sp>
            <p:nvSpPr>
              <p:cNvPr id="10054" name="yt_shape_100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43" y="628586"/>
                <a:ext cx="10896000" cy="5219827"/>
              </a:xfrm>
              <a:prstGeom prst="rect">
                <a:avLst/>
              </a:prstGeom>
              <a:blipFill>
                <a:blip r:embed="rId2"/>
                <a:stretch>
                  <a:fillRect l="-2015" t="-1168" r="-1231" b="-28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yt_shape_10057"/>
          <p:cNvSpPr txBox="1"/>
          <p:nvPr/>
        </p:nvSpPr>
        <p:spPr>
          <a:xfrm>
            <a:off x="5981843" y="4813166"/>
            <a:ext cx="987450" cy="5030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29999"/>
              </a:lnSpc>
            </a:pPr>
            <a:r>
              <a:rPr lang="en-US" altLang="zh-CN" sz="2800" b="0" i="0" u="wavy" dirty="0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           </a:t>
            </a:r>
            <a:endParaRPr lang="zh-CN" altLang="zh-CN" sz="2800" b="0" i="0" u="wavy" dirty="0">
              <a:solidFill>
                <a:srgbClr val="000000"/>
              </a:solidFill>
              <a:effectLst/>
              <a:latin typeface="白正" pitchFamily="28"/>
              <a:ea typeface="黑体" pitchFamily="28"/>
              <a:cs typeface="宋体" pitchFamily="28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6" name="yt_shape_10056"/>
          <p:cNvSpPr txBox="1"/>
          <p:nvPr/>
        </p:nvSpPr>
        <p:spPr>
          <a:xfrm>
            <a:off x="4557241" y="571500"/>
            <a:ext cx="3052118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 eaLnBrk="1" latinLnBrk="0" hangingPunct="0">
              <a:lnSpc>
                <a:spcPct val="129999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itchFamily="28"/>
                <a:cs typeface="宋体" pitchFamily="28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itchFamily="28"/>
                <a:ea typeface="宋体" pitchFamily="28"/>
                <a:cs typeface="宋体" pitchFamily="28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itchFamily="28"/>
                <a:cs typeface="宋体" pitchFamily="28"/>
              </a:rPr>
              <a:t>声音的特性</a:t>
            </a:r>
          </a:p>
        </p:txBody>
      </p:sp>
      <p:sp>
        <p:nvSpPr>
          <p:cNvPr id="10057" name="yt_shape_10057"/>
          <p:cNvSpPr txBox="1"/>
          <p:nvPr/>
        </p:nvSpPr>
        <p:spPr>
          <a:xfrm>
            <a:off x="635300" y="1206366"/>
            <a:ext cx="2423740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29999"/>
              </a:lnSpc>
            </a:pPr>
            <a:r>
              <a:rPr lang="en-US" altLang="zh-CN" sz="2800" b="0" i="0" u="none" dirty="0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1.</a:t>
            </a:r>
            <a:r>
              <a:rPr lang="zh-CN" altLang="zh-CN" sz="2800" b="0" i="0" u="none" dirty="0">
                <a:solidFill>
                  <a:srgbClr val="000000"/>
                </a:solidFill>
                <a:effectLst/>
                <a:latin typeface="白正" pitchFamily="28"/>
                <a:ea typeface="黑体" pitchFamily="28"/>
                <a:cs typeface="宋体" pitchFamily="28"/>
              </a:rPr>
              <a:t>声音的三特性</a:t>
            </a:r>
          </a:p>
        </p:txBody>
      </p:sp>
      <p:graphicFrame>
        <p:nvGraphicFramePr>
          <p:cNvPr id="10058" name="yt_table_10058" title="H_421.92">
            <a:extLst>
              <a:ext uri="{FF2B5EF4-FFF2-40B4-BE49-F238E27FC236}">
                <a16:creationId xmlns:a16="http://schemas.microsoft.com/office/drawing/2014/main" id="{85F9CD91-DE56-4981-AD6D-3D4292DC4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618390"/>
              </p:ext>
            </p:extLst>
          </p:nvPr>
        </p:nvGraphicFramePr>
        <p:xfrm>
          <a:off x="635300" y="1841232"/>
          <a:ext cx="10895998" cy="4206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95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3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9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endParaRPr/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itchFamily="28"/>
                          <a:cs typeface="宋体" pitchFamily="28"/>
                        </a:rPr>
                        <a:t>音调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itchFamily="28"/>
                          <a:cs typeface="宋体" pitchFamily="28"/>
                        </a:rPr>
                        <a:t>响度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itchFamily="28"/>
                          <a:cs typeface="宋体" pitchFamily="28"/>
                        </a:rPr>
                        <a:t>音色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itchFamily="28"/>
                          <a:cs typeface="宋体" pitchFamily="28"/>
                        </a:rPr>
                        <a:t>定义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声音的高低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声音的强弱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声音的品质与特色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itchFamily="28"/>
                          <a:cs typeface="宋体" pitchFamily="28"/>
                        </a:rPr>
                        <a:t>决定因素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发声体振动的频率，频率越高，音调越高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0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①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发声体的振幅，振幅越大，响度越大；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②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距离发声体的远近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发声体的材料、结构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itchFamily="28"/>
                          <a:cs typeface="宋体" pitchFamily="28"/>
                        </a:rPr>
                        <a:t>日常语言描述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0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“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女高音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”“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男低音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”“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声音尖细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”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0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“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声音低，听不清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”“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震耳欲聋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”“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引吭高歌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”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“</a:t>
                      </a: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闻其声知其人</a:t>
                      </a:r>
                      <a:r>
                        <a:rPr lang="en-US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”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0" name="yt_shape_10060"/>
          <p:cNvSpPr txBox="1"/>
          <p:nvPr/>
        </p:nvSpPr>
        <p:spPr>
          <a:xfrm>
            <a:off x="648000" y="720000"/>
            <a:ext cx="3141886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29999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itchFamily="28"/>
                <a:cs typeface="宋体" pitchFamily="28"/>
              </a:rPr>
              <a:t>乐器的音调与响度</a:t>
            </a:r>
          </a:p>
        </p:txBody>
      </p:sp>
      <p:graphicFrame>
        <p:nvGraphicFramePr>
          <p:cNvPr id="10061" name="yt_table_10061" title="H_378.24">
            <a:extLst>
              <a:ext uri="{FF2B5EF4-FFF2-40B4-BE49-F238E27FC236}">
                <a16:creationId xmlns:a16="http://schemas.microsoft.com/office/drawing/2014/main" id="{85F9CD91-DE56-4981-AD6D-3D4292DC4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8713"/>
              </p:ext>
            </p:extLst>
          </p:nvPr>
        </p:nvGraphicFramePr>
        <p:xfrm>
          <a:off x="648000" y="1431048"/>
          <a:ext cx="10895999" cy="48036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52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3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endParaRPr/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itchFamily="28"/>
                          <a:cs typeface="宋体" pitchFamily="28"/>
                        </a:rPr>
                        <a:t>音调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itchFamily="28"/>
                          <a:cs typeface="宋体" pitchFamily="28"/>
                        </a:rPr>
                        <a:t>响度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itchFamily="28"/>
                          <a:cs typeface="宋体" pitchFamily="28"/>
                        </a:rPr>
                        <a:t>弦乐器</a:t>
                      </a:r>
                    </a:p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（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itchFamily="28"/>
                          <a:cs typeface="宋体" pitchFamily="28"/>
                        </a:rPr>
                        <a:t>如二胡、钢琴等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）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琴弦绷得越紧、长度越短、越细，音调越高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用力越大，响度越大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itchFamily="28"/>
                          <a:cs typeface="宋体" pitchFamily="28"/>
                        </a:rPr>
                        <a:t>管乐器</a:t>
                      </a:r>
                    </a:p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（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itchFamily="28"/>
                          <a:cs typeface="宋体" pitchFamily="28"/>
                        </a:rPr>
                        <a:t>如笛子、箫等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）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空气柱越短，音调越高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吹奏的力度越大，响度越大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itchFamily="28"/>
                          <a:cs typeface="宋体" pitchFamily="28"/>
                        </a:rPr>
                        <a:t>打击乐器</a:t>
                      </a:r>
                    </a:p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（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itchFamily="28"/>
                          <a:cs typeface="宋体" pitchFamily="28"/>
                        </a:rPr>
                        <a:t>如鼓、锣等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itchFamily="28"/>
                          <a:ea typeface="宋体" pitchFamily="28"/>
                          <a:cs typeface="宋体" pitchFamily="28"/>
                        </a:rPr>
                        <a:t>）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鼓皮绷得越紧，音调越高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29999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itchFamily="28"/>
                          <a:cs typeface="宋体" pitchFamily="28"/>
                        </a:rPr>
                        <a:t>用力越大，响度越大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3" name="yt_shape_10063"/>
          <p:cNvSpPr txBox="1"/>
          <p:nvPr/>
        </p:nvSpPr>
        <p:spPr>
          <a:xfrm>
            <a:off x="648143" y="1431277"/>
            <a:ext cx="10896000" cy="16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29999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3.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波形图的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itchFamily="28"/>
                <a:cs typeface="宋体" pitchFamily="28"/>
              </a:rPr>
              <a:t>疏密程度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反映了声音的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itchFamily="28"/>
                <a:cs typeface="宋体" pitchFamily="28"/>
              </a:rPr>
              <a:t>音调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；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itchFamily="28"/>
                <a:cs typeface="宋体" pitchFamily="28"/>
              </a:rPr>
              <a:t>振动幅度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反映了声音的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itchFamily="28"/>
                <a:cs typeface="宋体" pitchFamily="28"/>
              </a:rPr>
              <a:t>响度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；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itchFamily="28"/>
                <a:cs typeface="宋体" pitchFamily="28"/>
              </a:rPr>
              <a:t>形状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反映了声音的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itchFamily="28"/>
                <a:cs typeface="宋体" pitchFamily="28"/>
              </a:rPr>
              <a:t>音色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。如图，甲、乙的音色不同，甲、丁的音调相同，甲、乙、丙的响度相同。</a:t>
            </a:r>
          </a:p>
        </p:txBody>
      </p:sp>
      <p:pic>
        <p:nvPicPr>
          <p:cNvPr id="10064" name="yt_image_10064">
            <a:extLst>
              <a:ext uri="">
                <a16:creationId xmlns="" xmlns:a16="http://schemas.microsoft.com/office/drawing/2014/main" xmlns:a14="http://schemas.microsoft.com/office/drawing/2010/main" id="{5351258F-BC95-41E6-9372-C2FE361B0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3213" y="3262632"/>
            <a:ext cx="1631696" cy="163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65" name="yt_image_10065">
            <a:extLst>
              <a:ext uri="">
                <a16:creationId xmlns="" xmlns:a16="http://schemas.microsoft.com/office/drawing/2014/main" xmlns:a14="http://schemas.microsoft.com/office/drawing/2010/main" id="{5351258F-BC95-41E6-9372-C2FE361B0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4909" y="3262632"/>
            <a:ext cx="1638681" cy="163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66" name="yt_image_10066">
            <a:extLst>
              <a:ext uri="">
                <a16:creationId xmlns="" xmlns:a16="http://schemas.microsoft.com/office/drawing/2014/main" xmlns:a14="http://schemas.microsoft.com/office/drawing/2010/main" id="{5351258F-BC95-41E6-9372-C2FE361B0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3590" y="3262632"/>
            <a:ext cx="1635887" cy="163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67" name="yt_image_10067">
            <a:extLst>
              <a:ext uri="">
                <a16:creationId xmlns="" xmlns:a16="http://schemas.microsoft.com/office/drawing/2014/main" xmlns:a14="http://schemas.microsoft.com/office/drawing/2010/main" id="{5351258F-BC95-41E6-9372-C2FE361B0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99477" y="3262632"/>
            <a:ext cx="1635887" cy="163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70" name="yt_shape_10070"/>
          <p:cNvSpPr txBox="1"/>
          <p:nvPr/>
        </p:nvSpPr>
        <p:spPr>
          <a:xfrm>
            <a:off x="2061300" y="4898519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29999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itchFamily="28"/>
                <a:cs typeface="宋体" pitchFamily="28"/>
              </a:rPr>
              <a:t>甲</a:t>
            </a:r>
          </a:p>
        </p:txBody>
      </p:sp>
      <p:sp>
        <p:nvSpPr>
          <p:cNvPr id="10071" name="yt_shape_10071"/>
          <p:cNvSpPr txBox="1"/>
          <p:nvPr/>
        </p:nvSpPr>
        <p:spPr>
          <a:xfrm>
            <a:off x="4056489" y="4898519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29999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itchFamily="28"/>
                <a:cs typeface="宋体" pitchFamily="28"/>
              </a:rPr>
              <a:t>乙</a:t>
            </a:r>
          </a:p>
        </p:txBody>
      </p:sp>
      <p:sp>
        <p:nvSpPr>
          <p:cNvPr id="10072" name="yt_shape_10072"/>
          <p:cNvSpPr txBox="1"/>
          <p:nvPr/>
        </p:nvSpPr>
        <p:spPr>
          <a:xfrm>
            <a:off x="6053773" y="4898519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29999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itchFamily="28"/>
                <a:cs typeface="宋体" pitchFamily="28"/>
              </a:rPr>
              <a:t>丙</a:t>
            </a:r>
          </a:p>
        </p:txBody>
      </p:sp>
      <p:sp>
        <p:nvSpPr>
          <p:cNvPr id="10073" name="yt_shape_10073"/>
          <p:cNvSpPr txBox="1"/>
          <p:nvPr/>
        </p:nvSpPr>
        <p:spPr>
          <a:xfrm>
            <a:off x="8049660" y="4898519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29999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itchFamily="28"/>
                <a:cs typeface="宋体" pitchFamily="28"/>
              </a:rPr>
              <a:t>丁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4" name="yt_shape_10074"/>
          <p:cNvSpPr txBox="1"/>
          <p:nvPr/>
        </p:nvSpPr>
        <p:spPr>
          <a:xfrm>
            <a:off x="648143" y="1214515"/>
            <a:ext cx="10896000" cy="4428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29999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itchFamily="28"/>
                <a:cs typeface="宋体" pitchFamily="28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itchFamily="28"/>
                <a:ea typeface="宋体" pitchFamily="28"/>
                <a:cs typeface="宋体" pitchFamily="28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itchFamily="28"/>
                <a:cs typeface="宋体" pitchFamily="28"/>
              </a:rPr>
              <a:t>声的利用</a:t>
            </a:r>
          </a:p>
          <a:p>
            <a:pPr algn="l" eaLnBrk="1" latinLnBrk="0" hangingPunct="0">
              <a:lnSpc>
                <a:spcPct val="129999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itchFamily="28"/>
                <a:cs typeface="宋体" pitchFamily="28"/>
              </a:rPr>
              <a:t>超声波与次声波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：多数人能够听到的频率范围大约从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20 Hz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到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20 000 Hz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。人们把高于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20 000 Hz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的声叫做超声波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itchFamily="28"/>
                <a:ea typeface="宋体" pitchFamily="28"/>
                <a:cs typeface="宋体" pitchFamily="28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itchFamily="28"/>
                <a:cs typeface="宋体" pitchFamily="28"/>
              </a:rPr>
              <a:t>应用：回声定位、超声清洗、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B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itchFamily="28"/>
                <a:cs typeface="宋体" pitchFamily="28"/>
              </a:rPr>
              <a:t>超诊断病情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itchFamily="28"/>
                <a:ea typeface="宋体" pitchFamily="28"/>
                <a:cs typeface="宋体" pitchFamily="28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；把低于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20 Hz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的声叫做次声波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itchFamily="28"/>
                <a:ea typeface="宋体" pitchFamily="28"/>
                <a:cs typeface="宋体" pitchFamily="28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itchFamily="28"/>
                <a:cs typeface="宋体" pitchFamily="28"/>
              </a:rPr>
              <a:t>应用：监测海啸、台风、地震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itchFamily="28"/>
                <a:ea typeface="宋体" pitchFamily="28"/>
                <a:cs typeface="宋体" pitchFamily="28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。</a:t>
            </a:r>
          </a:p>
          <a:p>
            <a:pPr algn="l" eaLnBrk="1" latinLnBrk="0" hangingPunct="0">
              <a:lnSpc>
                <a:spcPct val="129999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itchFamily="28"/>
                <a:cs typeface="宋体" pitchFamily="28"/>
              </a:rPr>
              <a:t>声的利用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：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itchFamily="28"/>
                <a:ea typeface="宋体" pitchFamily="28"/>
                <a:cs typeface="宋体" pitchFamily="28"/>
              </a:rPr>
              <a:t>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声可以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itchFamily="28"/>
                <a:cs typeface="宋体" pitchFamily="28"/>
              </a:rPr>
              <a:t>传递信息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。应用举例：超声波导盲仪、倒车雷达、声呐、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B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超、监测台风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itchFamily="28"/>
                <a:ea typeface="宋体" pitchFamily="28"/>
                <a:cs typeface="宋体" pitchFamily="28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itchFamily="28"/>
                <a:cs typeface="宋体" pitchFamily="28"/>
              </a:rPr>
              <a:t>地震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itchFamily="28"/>
                <a:ea typeface="宋体" pitchFamily="28"/>
                <a:cs typeface="宋体" pitchFamily="28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等；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itchFamily="28"/>
                <a:ea typeface="宋体" pitchFamily="28"/>
                <a:cs typeface="宋体" pitchFamily="28"/>
              </a:rPr>
              <a:t>②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声可以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itchFamily="28"/>
                <a:cs typeface="宋体" pitchFamily="28"/>
              </a:rPr>
              <a:t>传递能量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。应用举例：超声波清洗精密仪器、超声波碎石、次声波武器等。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7" name="yt_shape_10077"/>
          <p:cNvSpPr txBox="1"/>
          <p:nvPr/>
        </p:nvSpPr>
        <p:spPr>
          <a:xfrm>
            <a:off x="648143" y="1494592"/>
            <a:ext cx="10896000" cy="38688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29999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itchFamily="28"/>
                <a:cs typeface="宋体" pitchFamily="28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4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itchFamily="28"/>
                <a:ea typeface="宋体" pitchFamily="28"/>
                <a:cs typeface="宋体" pitchFamily="28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itchFamily="28"/>
                <a:cs typeface="宋体" pitchFamily="28"/>
              </a:rPr>
              <a:t>噪声的控制</a:t>
            </a:r>
          </a:p>
          <a:p>
            <a:pPr algn="l" eaLnBrk="1" latinLnBrk="0" hangingPunct="0">
              <a:lnSpc>
                <a:spcPct val="129999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itchFamily="28"/>
                <a:cs typeface="宋体" pitchFamily="28"/>
              </a:rPr>
              <a:t>乐音与噪音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：乐音是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itchFamily="28"/>
                <a:cs typeface="宋体" pitchFamily="28"/>
              </a:rPr>
              <a:t>有规律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、好听悦耳的声音。噪音是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itchFamily="28"/>
                <a:cs typeface="宋体" pitchFamily="28"/>
              </a:rPr>
              <a:t>无规律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、难听刺耳或妨碍人们正常休息、学习和工作的声音。</a:t>
            </a:r>
          </a:p>
          <a:p>
            <a:pPr algn="l" eaLnBrk="1" latinLnBrk="0" hangingPunct="0">
              <a:lnSpc>
                <a:spcPct val="129999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itchFamily="28"/>
                <a:cs typeface="宋体" pitchFamily="28"/>
              </a:rPr>
              <a:t>噪声的等级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：人们以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itchFamily="28"/>
                <a:cs typeface="宋体" pitchFamily="28"/>
              </a:rPr>
              <a:t>分贝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宋体" pitchFamily="28"/>
                <a:ea typeface="宋体" pitchFamily="28"/>
                <a:cs typeface="宋体" pitchFamily="28"/>
              </a:rPr>
              <a:t>（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itchFamily="28"/>
                <a:ea typeface="Times New Roman" pitchFamily="28"/>
                <a:cs typeface="宋体" pitchFamily="28"/>
              </a:rPr>
              <a:t>dB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宋体" pitchFamily="28"/>
                <a:ea typeface="宋体" pitchFamily="28"/>
                <a:cs typeface="宋体" pitchFamily="28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为单位来表示声音强弱的等级。</a:t>
            </a:r>
          </a:p>
          <a:p>
            <a:pPr algn="l" eaLnBrk="1" latinLnBrk="0" hangingPunct="0">
              <a:lnSpc>
                <a:spcPct val="129999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itchFamily="28"/>
                <a:ea typeface="Times New Roman" pitchFamily="28"/>
                <a:cs typeface="宋体" pitchFamily="28"/>
              </a:rPr>
              <a:t>3.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itchFamily="28"/>
                <a:cs typeface="宋体" pitchFamily="28"/>
              </a:rPr>
              <a:t>控制噪声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：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itchFamily="28"/>
                <a:ea typeface="宋体" pitchFamily="28"/>
                <a:cs typeface="宋体" pitchFamily="28"/>
              </a:rPr>
              <a:t>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在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itchFamily="28"/>
                <a:cs typeface="宋体" pitchFamily="28"/>
              </a:rPr>
              <a:t>声源处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减弱，如禁鸣喇叭、装消声器；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itchFamily="28"/>
                <a:ea typeface="宋体" pitchFamily="28"/>
                <a:cs typeface="宋体" pitchFamily="28"/>
              </a:rPr>
              <a:t>②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在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itchFamily="28"/>
                <a:cs typeface="宋体" pitchFamily="28"/>
              </a:rPr>
              <a:t>传播过程中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减弱，如安装隔音墙、路边种树、关闭门窗；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itchFamily="28"/>
                <a:ea typeface="宋体" pitchFamily="28"/>
                <a:cs typeface="宋体" pitchFamily="28"/>
              </a:rPr>
              <a:t>③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在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itchFamily="28"/>
                <a:cs typeface="宋体" pitchFamily="28"/>
              </a:rPr>
              <a:t>人耳处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itchFamily="28"/>
                <a:cs typeface="宋体" pitchFamily="28"/>
              </a:rPr>
              <a:t>减弱，如戴耳罩、捂耳朵。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zIyYzhmNGY4MmViMzFlMmU0YzVmNDg0YTM1ZGU5NW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heme/theme1.xml><?xml version="1.0" encoding="utf-8"?>
<a:theme xmlns:a="http://schemas.openxmlformats.org/drawingml/2006/main" name="1_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998</Words>
  <Application>Microsoft Office PowerPoint</Application>
  <PresentationFormat>宽屏</PresentationFormat>
  <Paragraphs>104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白正</vt:lpstr>
      <vt:lpstr>楷体</vt:lpstr>
      <vt:lpstr>宋体</vt:lpstr>
      <vt:lpstr>微软雅黑 Light</vt:lpstr>
      <vt:lpstr>Arial</vt:lpstr>
      <vt:lpstr>Book Antiqua</vt:lpstr>
      <vt:lpstr>Calibri</vt:lpstr>
      <vt:lpstr>Cambria Math</vt:lpstr>
      <vt:lpstr>Times New Roman</vt:lpstr>
      <vt:lpstr>Wingdings</vt:lpstr>
      <vt:lpstr>1_自定义设计方案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拉 朵</cp:lastModifiedBy>
  <cp:revision>84</cp:revision>
  <cp:lastPrinted>2021-07-28T09:09:00Z</cp:lastPrinted>
  <dcterms:created xsi:type="dcterms:W3CDTF">2021-07-28T09:09:00Z</dcterms:created>
  <dcterms:modified xsi:type="dcterms:W3CDTF">2023-10-12T09:32:46Z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03E180BF841341C1B9E9762C46E85B5F_13</vt:lpwstr>
  </property>
  <property fmtid="{D5CDD505-2E9C-101B-9397-08002B2CF9AE}" pid="7" name="KSOProductBuildVer">
    <vt:lpwstr>2052-12.1.0.15374</vt:lpwstr>
  </property>
</Properties>
</file>