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</p:sldMasterIdLst>
  <p:notesMasterIdLst>
    <p:notesMasterId r:id="rId18"/>
  </p:notesMasterIdLst>
  <p:handoutMasterIdLst>
    <p:handoutMasterId r:id="rId19"/>
  </p:handoutMasterIdLst>
  <p:sldIdLst>
    <p:sldId id="4047" r:id="rId3"/>
    <p:sldId id="4082" r:id="rId4"/>
    <p:sldId id="4083" r:id="rId5"/>
    <p:sldId id="4086" r:id="rId6"/>
    <p:sldId id="4103" r:id="rId7"/>
    <p:sldId id="4088" r:id="rId8"/>
    <p:sldId id="4097" r:id="rId9"/>
    <p:sldId id="4089" r:id="rId10"/>
    <p:sldId id="4090" r:id="rId11"/>
    <p:sldId id="4091" r:id="rId12"/>
    <p:sldId id="4092" r:id="rId13"/>
    <p:sldId id="4094" r:id="rId14"/>
    <p:sldId id="4096" r:id="rId15"/>
    <p:sldId id="4101" r:id="rId16"/>
    <p:sldId id="4102" r:id="rId17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88FADD9-935F-4F2D-A4FA-866615DD10DD}">
          <p14:sldIdLst>
            <p14:sldId id="4047"/>
            <p14:sldId id="4082"/>
            <p14:sldId id="4083"/>
            <p14:sldId id="4086"/>
            <p14:sldId id="4103"/>
            <p14:sldId id="4088"/>
            <p14:sldId id="4097"/>
            <p14:sldId id="4089"/>
            <p14:sldId id="4090"/>
            <p14:sldId id="4091"/>
            <p14:sldId id="4092"/>
            <p14:sldId id="4094"/>
            <p14:sldId id="4096"/>
            <p14:sldId id="4101"/>
            <p14:sldId id="41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ww.xkb1.com" initials="w" lastIdx="0" clrIdx="0"/>
  <p:cmAuthor id="2" name="walkinnet" initials="w" lastIdx="0" clrIdx="0"/>
  <p:cmAuthor id="3" name="新课标第一网" initials="新" lastIdx="0" clrIdx="0"/>
  <p:cmAuthor id="4" name="Administra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AA6500"/>
    <a:srgbClr val="F3669C"/>
    <a:srgbClr val="F9B4CD"/>
    <a:srgbClr val="FCC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8" autoAdjust="0"/>
    <p:restoredTop sz="96349" autoAdjust="0"/>
  </p:normalViewPr>
  <p:slideViewPr>
    <p:cSldViewPr snapToGrid="0" showGuides="1">
      <p:cViewPr varScale="1">
        <p:scale>
          <a:sx n="109" d="100"/>
          <a:sy n="109" d="100"/>
        </p:scale>
        <p:origin x="228" y="114"/>
      </p:cViewPr>
      <p:guideLst>
        <p:guide orient="horz" pos="2137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AF039-AB69-4C4E-B352-C973400BBE8E}" type="datetimeFigureOut">
              <a:rPr lang="zh-CN" altLang="en-US" smtClean="0"/>
              <a:t>2023/10/12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E5803-944E-4CCB-A36B-5BBC78F81D1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8CAEED6-F3CE-4989-8114-EA4976C9EDF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Arial" panose="020B0604020202020204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Arial" panose="020B060402020202020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7" Type="http://schemas.microsoft.com/office/2007/relationships/hdphoto" Target="../media/hdphoto1.wdp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3600450"/>
            <a:ext cx="11501437" cy="1657349"/>
          </a:xfrm>
          <a:prstGeom prst="rect">
            <a:avLst/>
          </a:prstGeom>
        </p:spPr>
      </p:pic>
    </p:spTree>
    <p:custDataLst>
      <p:tags r:id="rId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4157663"/>
            <a:ext cx="11430001" cy="1657349"/>
          </a:xfrm>
          <a:prstGeom prst="rect">
            <a:avLst/>
          </a:prstGeom>
        </p:spPr>
      </p:pic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200628" y="796783"/>
            <a:ext cx="11991372" cy="578366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3291509" y="140037"/>
            <a:ext cx="5651125" cy="73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</a:p>
        </p:txBody>
      </p:sp>
      <p:sp>
        <p:nvSpPr>
          <p:cNvPr id="10" name="矩形 9"/>
          <p:cNvSpPr/>
          <p:nvPr/>
        </p:nvSpPr>
        <p:spPr>
          <a:xfrm>
            <a:off x="5543492" y="1012176"/>
            <a:ext cx="6193350" cy="5228098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作图题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实验探究题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综合应用题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刷真题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郑州市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学年上期期末联考试卷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洛阳市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平顶山市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济源市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学年上期期末质量调研试题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焦作市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学年（上）期末试卷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许昌市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学年第一学期期末教学质量检测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开封市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学年第一学期期末学情诊断试卷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濮阳市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学年第一学期期末考试试卷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9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信阳市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2022-2023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学年上期学情调研试卷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刷模拟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10 2023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精研预测卷（一）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试卷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11 2023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秋必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刷</a:t>
            </a:r>
            <a:r>
              <a:rPr kumimoji="1" lang="en-US" altLang="zh-CN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·</a:t>
            </a:r>
            <a:r>
              <a:rPr kumimoji="1" lang="zh-CN" altLang="en-US" sz="1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九县七区名师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精研预测卷（二）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55157" y="1156372"/>
            <a:ext cx="5004896" cy="525653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rgbClr val="AA65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过基础</a:t>
            </a:r>
            <a:endParaRPr kumimoji="1" lang="en-US" altLang="zh-CN" sz="1400" b="1" dirty="0">
              <a:solidFill>
                <a:srgbClr val="AA65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第一章 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第二章 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u="sng" dirty="0">
                <a:solidFill>
                  <a:srgbClr val="CC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第三章 物态变化</a:t>
            </a:r>
            <a:endParaRPr kumimoji="1" lang="en-US" altLang="zh-CN" sz="1400" b="1" u="sng" dirty="0">
              <a:solidFill>
                <a:srgbClr val="CC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第四章 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第五章 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第六章 质量与密度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机械运动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声现象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3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物态变化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4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光现象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5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透镜及其应用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6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章节巩固练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7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质量与密度（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2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）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 Light" panose="020B0502040204020203" pitchFamily="34" charset="-122"/>
                <a:ea typeface="微软雅黑 Light" panose="020B0502040204020203" pitchFamily="34" charset="-122"/>
                <a:cs typeface="+mn-ea"/>
                <a:sym typeface="+mn-lt"/>
              </a:rPr>
              <a:t>刷专题</a:t>
            </a:r>
            <a:endParaRPr kumimoji="1" lang="en-US" altLang="zh-CN" sz="1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 Light" panose="020B0502040204020203" pitchFamily="34" charset="-122"/>
              <a:ea typeface="微软雅黑 Light" panose="020B0502040204020203" pitchFamily="34" charset="-122"/>
              <a:cs typeface="+mn-ea"/>
              <a:sym typeface="+mn-lt"/>
            </a:endParaRPr>
          </a:p>
          <a:p>
            <a:pPr lvl="0">
              <a:lnSpc>
                <a:spcPct val="149000"/>
              </a:lnSpc>
              <a:defRPr/>
            </a:pP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提分专练</a:t>
            </a:r>
            <a:r>
              <a:rPr kumimoji="1" lang="en-US" altLang="zh-CN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1 </a:t>
            </a:r>
            <a:r>
              <a:rPr kumimoji="1" lang="zh-CN" altLang="en-US" sz="14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填空、选择重难题</a:t>
            </a:r>
            <a:endParaRPr kumimoji="1" lang="en-US" altLang="zh-CN" sz="14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5" name="yt_shape_10105"/>
          <p:cNvSpPr txBox="1"/>
          <p:nvPr/>
        </p:nvSpPr>
        <p:spPr>
          <a:xfrm>
            <a:off x="648000" y="816366"/>
            <a:ext cx="5296322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蒸发和沸腾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汽化的两种形式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graphicFrame>
        <p:nvGraphicFramePr>
          <p:cNvPr id="10106" name="yt_table_10106" title="H_356.16"/>
          <p:cNvGraphicFramePr>
            <a:graphicFrameLocks noGrp="1"/>
          </p:cNvGraphicFramePr>
          <p:nvPr/>
        </p:nvGraphicFramePr>
        <p:xfrm>
          <a:off x="648000" y="1519398"/>
          <a:ext cx="10895999" cy="45232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21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09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56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999">
                <a:tc grid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形式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蒸发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沸腾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 rowSpan="5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不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同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发生部位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只在液体表面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在液体内部和表面同时发生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温度条件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在任何温度下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只在沸点时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剧烈程度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缓慢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剧烈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影响因素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表面积、空气流速、温度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供热快慢、液面上方气压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9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温度变化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降温致冷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吸收热量，温度不变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999">
                <a:tc grid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相同点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都是汽化现象，都需吸热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8" name="yt_shape_10108"/>
          <p:cNvSpPr txBox="1"/>
          <p:nvPr/>
        </p:nvSpPr>
        <p:spPr>
          <a:xfrm>
            <a:off x="648143" y="2618906"/>
            <a:ext cx="10896000" cy="1055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 dirty="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4.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液化的两种方式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lang="en-US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降低温度，如雾、露的形式；</a:t>
            </a:r>
            <a:r>
              <a:rPr lang="en-US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wavy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压缩体积，如打火机中的液体</a:t>
            </a:r>
            <a:r>
              <a:rPr lang="zh-CN" altLang="zh-CN" sz="2800" b="0" i="0" u="none" dirty="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10" name="yt_image_10110" title="H_206.3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7301" y="770959"/>
            <a:ext cx="1531112" cy="2620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112" name="yt_shape_10112"/>
          <p:cNvSpPr txBox="1"/>
          <p:nvPr/>
        </p:nvSpPr>
        <p:spPr>
          <a:xfrm>
            <a:off x="648143" y="3391731"/>
            <a:ext cx="10896000" cy="30609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2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实验前点燃酒精灯，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自下而上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组装好器材。</a:t>
            </a:r>
          </a:p>
          <a:p>
            <a:pPr algn="l" eaLnBrk="1" latinLnBrk="0" hangingPunct="0">
              <a:lnSpc>
                <a:spcPct val="12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水浴法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加热的优点：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被加热物质受热均匀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，方便记录数据。</a:t>
            </a:r>
          </a:p>
          <a:p>
            <a:pPr algn="l" eaLnBrk="1" latinLnBrk="0" hangingPunct="0">
              <a:lnSpc>
                <a:spcPct val="12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实验时烧杯外壁出现水珠，这是空气中的水蒸气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液化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形成的。</a:t>
            </a:r>
          </a:p>
          <a:p>
            <a:pPr algn="l" eaLnBrk="1" latinLnBrk="0" hangingPunct="0">
              <a:lnSpc>
                <a:spcPct val="12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晶体熔化时，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持续吸热，温度不变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2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验证固体熔化时需要持续吸热的方法：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停止加热，过一会观察固体能否继续熔化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矩形 1"/>
          <p:cNvSpPr/>
          <p:nvPr/>
        </p:nvSpPr>
        <p:spPr>
          <a:xfrm>
            <a:off x="537882" y="222916"/>
            <a:ext cx="10685929" cy="65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hangingPunct="0">
              <a:lnSpc>
                <a:spcPct val="13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5.</a:t>
            </a:r>
            <a:r>
              <a:rPr lang="zh-CN" altLang="zh-CN" sz="2800" dirty="0">
                <a:solidFill>
                  <a:srgbClr val="000000"/>
                </a:solidFill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实验：探究固体熔化时温度的变化规律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dirty="0">
                <a:solidFill>
                  <a:srgbClr val="000000"/>
                </a:solidFill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" name="yt_shape_10117"/>
          <p:cNvSpPr txBox="1"/>
          <p:nvPr/>
        </p:nvSpPr>
        <p:spPr>
          <a:xfrm>
            <a:off x="504707" y="284074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实验：探究水沸腾时温度变化的特点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命题点分析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 spc="150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按照实验规范要求，调整</a:t>
            </a:r>
            <a:r>
              <a:rPr lang="zh-CN" altLang="zh-CN" sz="2800" b="0" i="0" u="sng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铁圈</a:t>
            </a:r>
            <a:r>
              <a:rPr lang="en-US" altLang="zh-CN" sz="2800" b="0" i="1" u="sng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B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，确定其高度时，</a:t>
            </a:r>
            <a:r>
              <a:rPr lang="zh-CN" altLang="zh-CN" sz="2800" b="0" i="0" u="wavy" spc="15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需要点燃酒精灯</a:t>
            </a:r>
            <a:r>
              <a:rPr lang="zh-CN" altLang="zh-CN" sz="2800" b="0" i="0" u="none" spc="150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3" name="yt_shape_10119"/>
          <p:cNvSpPr txBox="1"/>
          <p:nvPr/>
        </p:nvSpPr>
        <p:spPr>
          <a:xfrm>
            <a:off x="504850" y="1843472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用带孔硬纸板给烧杯加盖的目的是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减少水的散热，从而缩短加热时间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4" name="yt_shape_10123"/>
          <p:cNvSpPr txBox="1"/>
          <p:nvPr/>
        </p:nvSpPr>
        <p:spPr>
          <a:xfrm>
            <a:off x="504707" y="6717897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5" name="yt_shape_10120" title="H_279.7811"/>
          <p:cNvGrpSpPr/>
          <p:nvPr/>
        </p:nvGrpSpPr>
        <p:grpSpPr>
          <a:xfrm>
            <a:off x="4917175" y="2538477"/>
            <a:ext cx="1909699" cy="3553220"/>
            <a:chOff x="0" y="0"/>
            <a:chExt cx="1909699" cy="3553220"/>
          </a:xfrm>
        </p:grpSpPr>
        <p:pic>
          <p:nvPicPr>
            <p:cNvPr id="6" name="yt_image_1012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909699" cy="31572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yt_shape_10122"/>
            <p:cNvSpPr txBox="1"/>
            <p:nvPr/>
          </p:nvSpPr>
          <p:spPr>
            <a:xfrm>
              <a:off x="688209" y="3193220"/>
              <a:ext cx="569281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图</a:t>
              </a:r>
              <a:r>
                <a:rPr lang="en-US" altLang="zh-CN" sz="2800" b="0" i="0" u="none">
                  <a:solidFill>
                    <a:srgbClr val="000000"/>
                  </a:solidFill>
                  <a:effectLst/>
                  <a:latin typeface="Times New Roman" panose="02020603050405020304" pitchFamily="28"/>
                  <a:ea typeface="Times New Roman" panose="02020603050405020304" pitchFamily="28"/>
                  <a:cs typeface="宋体" panose="02010600030101010101" pitchFamily="2" charset="-122"/>
                </a:rPr>
                <a:t>1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4" name="yt_shape_10124"/>
          <p:cNvSpPr txBox="1"/>
          <p:nvPr/>
        </p:nvSpPr>
        <p:spPr>
          <a:xfrm>
            <a:off x="648143" y="789212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实验中气泡的特点：如图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沸腾前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气泡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上小下大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沸腾时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气泡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上大下小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28" name="yt_shape_10128"/>
          <p:cNvSpPr txBox="1"/>
          <p:nvPr/>
        </p:nvSpPr>
        <p:spPr>
          <a:xfrm>
            <a:off x="648000" y="4068615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125" name="yt_shape_10125" title="H_154.1611"/>
          <p:cNvGrpSpPr/>
          <p:nvPr/>
        </p:nvGrpSpPr>
        <p:grpSpPr>
          <a:xfrm>
            <a:off x="4641024" y="2060413"/>
            <a:ext cx="2909951" cy="1957846"/>
            <a:chOff x="0" y="0"/>
            <a:chExt cx="2909951" cy="1957846"/>
          </a:xfrm>
        </p:grpSpPr>
        <p:pic>
          <p:nvPicPr>
            <p:cNvPr id="3" name="yt_image_1012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909951" cy="1561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27" name="yt_shape_10127"/>
            <p:cNvSpPr txBox="1"/>
            <p:nvPr/>
          </p:nvSpPr>
          <p:spPr>
            <a:xfrm>
              <a:off x="1188335" y="1597846"/>
              <a:ext cx="569281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图</a:t>
              </a:r>
              <a:r>
                <a:rPr lang="en-US" altLang="zh-CN" sz="2800" b="0" i="0" u="none">
                  <a:solidFill>
                    <a:srgbClr val="000000"/>
                  </a:solidFill>
                  <a:effectLst/>
                  <a:latin typeface="Times New Roman" panose="02020603050405020304" pitchFamily="28"/>
                  <a:ea typeface="Times New Roman" panose="02020603050405020304" pitchFamily="28"/>
                  <a:cs typeface="宋体" panose="02010600030101010101" pitchFamily="2" charset="-122"/>
                </a:rPr>
                <a:t>2</a:t>
              </a:r>
            </a:p>
          </p:txBody>
        </p:sp>
      </p:grpSp>
      <p:sp>
        <p:nvSpPr>
          <p:cNvPr id="10129" name="yt_shape_10129"/>
          <p:cNvSpPr txBox="1"/>
          <p:nvPr/>
        </p:nvSpPr>
        <p:spPr>
          <a:xfrm>
            <a:off x="648143" y="4442055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水沸腾后，烧杯上方出现大量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白气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，这是水蒸气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液化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形成的小水珠。</a:t>
            </a:r>
          </a:p>
        </p:txBody>
      </p:sp>
      <p:sp>
        <p:nvSpPr>
          <p:cNvPr id="10130" name="yt_shape_10130"/>
          <p:cNvSpPr txBox="1"/>
          <p:nvPr/>
        </p:nvSpPr>
        <p:spPr>
          <a:xfrm>
            <a:off x="648000" y="5560892"/>
            <a:ext cx="10510891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5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水沸点低于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100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的原因是当地大气压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低于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一个标准大气压。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1" name="yt_shape_10131"/>
          <p:cNvSpPr txBox="1"/>
          <p:nvPr/>
        </p:nvSpPr>
        <p:spPr>
          <a:xfrm>
            <a:off x="648143" y="770360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6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缩短加热时间的方法：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减少所用水的质量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提高所用水的初温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等。</a:t>
            </a:r>
          </a:p>
        </p:txBody>
      </p:sp>
      <p:sp>
        <p:nvSpPr>
          <p:cNvPr id="10132" name="yt_shape_10132"/>
          <p:cNvSpPr txBox="1"/>
          <p:nvPr/>
        </p:nvSpPr>
        <p:spPr>
          <a:xfrm>
            <a:off x="648143" y="1889197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7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水温随时间的变化图象如图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所示。由图象可知，水沸腾时，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继续吸热，温度不变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10136" name="yt_shape_10136"/>
          <p:cNvSpPr txBox="1"/>
          <p:nvPr/>
        </p:nvSpPr>
        <p:spPr>
          <a:xfrm>
            <a:off x="648000" y="5764988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pSp>
        <p:nvGrpSpPr>
          <p:cNvPr id="10133" name="yt_shape_10133" title="H_201.1311"/>
          <p:cNvGrpSpPr/>
          <p:nvPr/>
        </p:nvGrpSpPr>
        <p:grpSpPr>
          <a:xfrm>
            <a:off x="4418901" y="3160398"/>
            <a:ext cx="3354197" cy="2554365"/>
            <a:chOff x="0" y="0"/>
            <a:chExt cx="3354197" cy="2554365"/>
          </a:xfrm>
        </p:grpSpPr>
        <p:pic>
          <p:nvPicPr>
            <p:cNvPr id="4" name="yt_image_1013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3354197" cy="21583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35" name="yt_shape_10135"/>
            <p:cNvSpPr txBox="1"/>
            <p:nvPr/>
          </p:nvSpPr>
          <p:spPr>
            <a:xfrm>
              <a:off x="1410458" y="2194365"/>
              <a:ext cx="569281" cy="360000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algn="ctr" eaLnBrk="1" latinLnBrk="0" hangingPunct="0">
                <a:lnSpc>
                  <a:spcPct val="130000"/>
                </a:lnSpc>
              </a:pPr>
              <a:r>
                <a:rPr lang="zh-CN" altLang="zh-CN" sz="2800" b="0" i="0" u="none">
                  <a:solidFill>
                    <a:srgbClr val="000000"/>
                  </a:solidFill>
                  <a:effectLst/>
                  <a:latin typeface="白正" pitchFamily="28"/>
                  <a:ea typeface="楷体" panose="02010609060101010101" pitchFamily="49" charset="-122"/>
                  <a:cs typeface="宋体" panose="02010600030101010101" pitchFamily="2" charset="-122"/>
                </a:rPr>
                <a:t>图</a:t>
              </a:r>
              <a:r>
                <a:rPr lang="en-US" altLang="zh-CN" sz="2800" b="0" i="0" u="none">
                  <a:solidFill>
                    <a:srgbClr val="000000"/>
                  </a:solidFill>
                  <a:effectLst/>
                  <a:latin typeface="Times New Roman" panose="02020603050405020304" pitchFamily="28"/>
                  <a:ea typeface="Times New Roman" panose="02020603050405020304" pitchFamily="28"/>
                  <a:cs typeface="宋体" panose="02010600030101010101" pitchFamily="2" charset="-122"/>
                </a:rPr>
                <a:t>3</a:t>
              </a: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2"/>
          <a:stretch>
            <a:fillRect/>
          </a:stretch>
        </p:blipFill>
        <p:spPr>
          <a:xfrm>
            <a:off x="100314" y="796783"/>
            <a:ext cx="11991372" cy="57836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2" y="1102250"/>
            <a:ext cx="2160416" cy="16636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952" y="277549"/>
            <a:ext cx="2160416" cy="13784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748" y="4695272"/>
            <a:ext cx="2455592" cy="202269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5751" y="3268325"/>
            <a:ext cx="11544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latinLnBrk="0" hangingPunct="0"/>
            <a:r>
              <a:rPr lang="zh-CN" altLang="en-US" sz="4800" dirty="0"/>
              <a:t>第三章　物态变化</a:t>
            </a:r>
          </a:p>
        </p:txBody>
      </p:sp>
      <p:sp>
        <p:nvSpPr>
          <p:cNvPr id="5" name="矩形 4"/>
          <p:cNvSpPr/>
          <p:nvPr/>
        </p:nvSpPr>
        <p:spPr>
          <a:xfrm>
            <a:off x="3291509" y="140037"/>
            <a:ext cx="5651125" cy="732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9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《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期末考试</a:t>
            </a:r>
            <a:r>
              <a:rPr kumimoji="1" lang="en-US" altLang="zh-CN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》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人教</a:t>
            </a:r>
            <a:r>
              <a:rPr kumimoji="1" lang="en-US" altLang="zh-CN" sz="2800" b="1" dirty="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8</a:t>
            </a:r>
            <a:r>
              <a:rPr kumimoji="1"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物</a:t>
            </a:r>
            <a:r>
              <a:rPr kumimoji="1" lang="zh-CN" altLang="en-US" sz="2800" b="1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lt"/>
              </a:rPr>
              <a:t>上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:random/>
      </p:transition>
    </mc:Choice>
    <mc:Fallback xmlns="">
      <p:transition spd="slow" advClick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1" name="yt_shape_10081"/>
          <p:cNvSpPr txBox="1"/>
          <p:nvPr/>
        </p:nvSpPr>
        <p:spPr>
          <a:xfrm>
            <a:off x="648143" y="2334822"/>
            <a:ext cx="10896000" cy="21883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温度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温度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：表示物体的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冷热程度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，单位是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摄氏温度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℃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。在标准大气压下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冰水混合物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的温度为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0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，沸水的温度为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100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温度计的使用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4" name="yt_shape_10084"/>
          <p:cNvSpPr txBox="1"/>
          <p:nvPr/>
        </p:nvSpPr>
        <p:spPr>
          <a:xfrm>
            <a:off x="414918" y="235906"/>
            <a:ext cx="4488408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常用的实验室用温度计</a:t>
            </a:r>
          </a:p>
        </p:txBody>
      </p:sp>
      <p:graphicFrame>
        <p:nvGraphicFramePr>
          <p:cNvPr id="10085" name="yt_table_10085" title="H_425.46"/>
          <p:cNvGraphicFramePr>
            <a:graphicFrameLocks noGrp="1"/>
          </p:cNvGraphicFramePr>
          <p:nvPr/>
        </p:nvGraphicFramePr>
        <p:xfrm>
          <a:off x="414918" y="946954"/>
          <a:ext cx="10896000" cy="54033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09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6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832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原理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利用液体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热胀冷缩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的规律制成的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362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使用和读数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估计被测液体的温度，选择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量程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和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分度值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适当的温度计；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将温度计的玻璃泡全部浸入被测液体中，但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不能接触容器底或容器壁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；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③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待温度计的示数稳定后再读数，读数时玻璃泡不能离开被测液体，视线要与温度计中液柱的液面相平，如图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95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               </a:t>
                      </a:r>
                      <a:r>
                        <a:rPr lang="en-US" altLang="zh-CN" sz="16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yt_shape_16963693599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452" y="4148955"/>
            <a:ext cx="2806892" cy="177373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7" name="yt_shape_10087"/>
          <p:cNvSpPr txBox="1"/>
          <p:nvPr/>
        </p:nvSpPr>
        <p:spPr>
          <a:xfrm>
            <a:off x="648143" y="2615980"/>
            <a:ext cx="10896000" cy="10680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体温计：量程为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35</a:t>
            </a:r>
            <a:r>
              <a:rPr lang="zh-CN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42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，分度值为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 </a:t>
            </a:r>
            <a:r>
              <a:rPr lang="en-US" altLang="zh-CN" sz="2800" b="0" i="0" u="wavy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0.1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；体温计可以离开人体读数，如图体温计的示数为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37.1 ℃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10088" name="yt_image_100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1778" y="3887181"/>
            <a:ext cx="5568442" cy="35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0" name="yt_shape_10090"/>
          <p:cNvSpPr txBox="1"/>
          <p:nvPr/>
        </p:nvSpPr>
        <p:spPr>
          <a:xfrm>
            <a:off x="4749478" y="1510166"/>
            <a:ext cx="2693045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ctr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考点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物态变化</a:t>
            </a:r>
          </a:p>
        </p:txBody>
      </p:sp>
      <p:sp>
        <p:nvSpPr>
          <p:cNvPr id="10091" name="yt_shape_10091"/>
          <p:cNvSpPr txBox="1"/>
          <p:nvPr/>
        </p:nvSpPr>
        <p:spPr>
          <a:xfrm>
            <a:off x="648000" y="2068850"/>
            <a:ext cx="242374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物态变化现象</a:t>
            </a:r>
          </a:p>
        </p:txBody>
      </p:sp>
      <p:sp>
        <p:nvSpPr>
          <p:cNvPr id="10092" name="yt_shape_10092"/>
          <p:cNvSpPr txBox="1"/>
          <p:nvPr/>
        </p:nvSpPr>
        <p:spPr>
          <a:xfrm>
            <a:off x="648000" y="2627534"/>
            <a:ext cx="9874498" cy="49988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1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物质在三态间的转化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六种物态变化与吸、放热关系图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</a:p>
        </p:txBody>
      </p:sp>
      <p:pic>
        <p:nvPicPr>
          <p:cNvPr id="10093" name="yt_image_100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9528" y="3330566"/>
            <a:ext cx="3472942" cy="201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5" name="yt_shape_10095"/>
          <p:cNvSpPr txBox="1"/>
          <p:nvPr/>
        </p:nvSpPr>
        <p:spPr>
          <a:xfrm>
            <a:off x="648000" y="720000"/>
            <a:ext cx="5206554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常见自然现象中的物态变化</a:t>
            </a:r>
          </a:p>
        </p:txBody>
      </p:sp>
      <p:graphicFrame>
        <p:nvGraphicFramePr>
          <p:cNvPr id="10096" name="yt_table_10096" title="H_378.24"/>
          <p:cNvGraphicFramePr>
            <a:graphicFrameLocks noGrp="1"/>
          </p:cNvGraphicFramePr>
          <p:nvPr/>
        </p:nvGraphicFramePr>
        <p:xfrm>
          <a:off x="648000" y="1431048"/>
          <a:ext cx="10895999" cy="42489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7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自然现象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物态变化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云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水蒸气升空过程中遇冷液化成小水滴或凝华成小冰晶，便形成云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液化、凝华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云层中的小冰晶下落时熔化成小水滴，便形成雨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熔化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雾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水蒸气遇冷液化成小水珠，这些小水珠悬浮在空中形成雾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液化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8" name="yt_shape_10098"/>
          <p:cNvSpPr txBox="1"/>
          <p:nvPr/>
        </p:nvSpPr>
        <p:spPr>
          <a:xfrm>
            <a:off x="612141" y="227208"/>
            <a:ext cx="65" cy="32265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endParaRPr/>
          </a:p>
        </p:txBody>
      </p:sp>
      <p:graphicFrame>
        <p:nvGraphicFramePr>
          <p:cNvPr id="10099" name="yt_table_10099" title="H_327.36"/>
          <p:cNvGraphicFramePr>
            <a:graphicFrameLocks noGrp="1"/>
          </p:cNvGraphicFramePr>
          <p:nvPr/>
        </p:nvGraphicFramePr>
        <p:xfrm>
          <a:off x="612141" y="753012"/>
          <a:ext cx="10895999" cy="360273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18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59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7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自然现象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物态变化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露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在早晨温度较低时，空气中的水蒸气液化成小水珠附着在树叶、花草等的表面形成露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液化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99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霜、雪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水蒸气在地表遇到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 ℃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以下的物体时，直接凝华为固体，形成霜；如果高空的温度为</a:t>
                      </a:r>
                      <a:r>
                        <a:rPr lang="en-US" altLang="zh-CN" sz="2800" b="0" i="0" u="non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0 ℃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以下，水蒸气直接凝华成小冰晶，形成雪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 dirty="0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凝华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yt_shape_10101"/>
          <p:cNvSpPr txBox="1"/>
          <p:nvPr/>
        </p:nvSpPr>
        <p:spPr>
          <a:xfrm>
            <a:off x="612140" y="4484302"/>
            <a:ext cx="10896000" cy="1628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zh-CN" altLang="zh-CN" sz="26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  <a:sym typeface="Finished"/>
              </a:rPr>
              <a:t>⁠</a:t>
            </a:r>
            <a:r>
              <a:rPr lang="en-US" altLang="zh-CN" sz="28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          </a:t>
            </a:r>
            <a:r>
              <a:rPr lang="en-US" altLang="zh-CN" sz="2000" b="0" i="0" u="none">
                <a:solidFill>
                  <a:srgbClr val="1EE3CF"/>
                </a:solidFill>
                <a:effectLst/>
                <a:latin typeface="Times New Roman" panose="02020603050405020304" pitchFamily="28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zh-CN" sz="2800" b="0" i="0" u="none">
                <a:noFill/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⁠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宋体" panose="02010600030101010101" pitchFamily="2" charset="-122"/>
                <a:cs typeface="宋体" panose="02010600030101010101" pitchFamily="2" charset="-122"/>
              </a:rPr>
              <a:t>　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楷体" panose="02010609060101010101" pitchFamily="49" charset="-122"/>
                <a:cs typeface="宋体" panose="02010600030101010101" pitchFamily="2" charset="-122"/>
              </a:rPr>
              <a:t>冬天窗户上的冰花出现在玻璃的内表面，因为室内温度高于室外温度，室内空气中的水蒸气遇到温度很低的玻璃会凝华成小冰晶。</a:t>
            </a:r>
          </a:p>
        </p:txBody>
      </p:sp>
      <p:pic>
        <p:nvPicPr>
          <p:cNvPr id="5" name="yt_shape_169636936020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40" y="4567809"/>
            <a:ext cx="1041592" cy="38772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YT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02" name="yt_shape_10102"/>
          <p:cNvSpPr txBox="1"/>
          <p:nvPr/>
        </p:nvSpPr>
        <p:spPr>
          <a:xfrm>
            <a:off x="468706" y="301782"/>
            <a:ext cx="2423740" cy="5078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algn="l" eaLnBrk="1" latinLnBrk="0" hangingPunct="0">
              <a:lnSpc>
                <a:spcPct val="130000"/>
              </a:lnSpc>
            </a:pPr>
            <a:r>
              <a:rPr lang="en-US" altLang="zh-CN" sz="2800" b="0" i="0" u="none">
                <a:solidFill>
                  <a:srgbClr val="000000"/>
                </a:solidFill>
                <a:effectLst/>
                <a:latin typeface="Times New Roman" panose="02020603050405020304" pitchFamily="28"/>
                <a:ea typeface="Times New Roman" panose="02020603050405020304" pitchFamily="28"/>
                <a:cs typeface="宋体" panose="02010600030101010101" pitchFamily="2" charset="-122"/>
              </a:rPr>
              <a:t>2.</a:t>
            </a:r>
            <a:r>
              <a:rPr lang="zh-CN" altLang="zh-CN" sz="2800" b="0" i="0" u="none">
                <a:solidFill>
                  <a:srgbClr val="000000"/>
                </a:solidFill>
                <a:effectLst/>
                <a:latin typeface="白正" pitchFamily="28"/>
                <a:ea typeface="黑体" panose="02010609060101010101" pitchFamily="28" charset="-122"/>
                <a:cs typeface="宋体" panose="02010600030101010101" pitchFamily="2" charset="-122"/>
              </a:rPr>
              <a:t>晶体和非晶体</a:t>
            </a:r>
          </a:p>
        </p:txBody>
      </p:sp>
      <p:graphicFrame>
        <p:nvGraphicFramePr>
          <p:cNvPr id="10103" name="yt_table_10103" title="H_410.22"/>
          <p:cNvGraphicFramePr>
            <a:graphicFrameLocks noGrp="1"/>
          </p:cNvGraphicFramePr>
          <p:nvPr/>
        </p:nvGraphicFramePr>
        <p:xfrm>
          <a:off x="468706" y="1012831"/>
          <a:ext cx="10895999" cy="52097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52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3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40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832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endParaRPr/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晶体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非晶体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32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定义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有固定的熔化温度的固体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没有固定的熔化温度的固体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2670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熔化过程和图象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有固定的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熔点</a:t>
                      </a: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，熔化时</a:t>
                      </a:r>
                    </a:p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不断吸热，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温度不变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765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</a:t>
                      </a:r>
                      <a:r>
                        <a:rPr lang="en-US" altLang="zh-CN" sz="26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l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没有固定的熔点，熔化时，不断吸热，</a:t>
                      </a:r>
                      <a:r>
                        <a:rPr lang="zh-CN" altLang="zh-CN" sz="2800" b="0" i="0" u="wavy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温度升高</a:t>
                      </a:r>
                    </a:p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76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  <a:sym typeface="Finished"/>
                        </a:rPr>
                        <a:t>⁠</a:t>
                      </a:r>
                      <a:r>
                        <a:rPr lang="en-US" altLang="zh-CN" sz="28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    </a:t>
                      </a:r>
                      <a:r>
                        <a:rPr lang="en-US" altLang="zh-CN" sz="2300" b="0" i="0" u="none">
                          <a:solidFill>
                            <a:srgbClr val="1EE3CF"/>
                          </a:solidFill>
                          <a:effectLst/>
                          <a:latin typeface="Times New Roman" panose="02020603050405020304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zh-CN" altLang="zh-CN" sz="2800" b="0" i="0" u="none">
                          <a:noFill/>
                          <a:effectLst/>
                          <a:latin typeface="Times New Roman" panose="02020603050405020304" pitchFamily="28"/>
                          <a:ea typeface="Times New Roman" panose="02020603050405020304" pitchFamily="28"/>
                          <a:cs typeface="宋体" panose="02010600030101010101" pitchFamily="2" charset="-122"/>
                        </a:rPr>
                        <a:t>⁠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24"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常见物质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海波、冰、石英、各种金属等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algn="ctr" eaLnBrk="1" fontAlgn="ctr" latinLnBrk="0" hangingPunct="0">
                        <a:lnSpc>
                          <a:spcPct val="130000"/>
                        </a:lnSpc>
                      </a:pPr>
                      <a:r>
                        <a:rPr lang="zh-CN" altLang="zh-CN" sz="2800" b="0" i="0" u="none">
                          <a:solidFill>
                            <a:srgbClr val="000000"/>
                          </a:solidFill>
                          <a:effectLst/>
                          <a:latin typeface="白正" pitchFamily="28"/>
                          <a:ea typeface="楷体" panose="02010609060101010101" pitchFamily="49" charset="-122"/>
                          <a:cs typeface="宋体" panose="02010600030101010101" pitchFamily="2" charset="-122"/>
                        </a:rPr>
                        <a:t>松香、玻璃、石蜡、沥青等</a:t>
                      </a:r>
                    </a:p>
                  </a:txBody>
                  <a:tcPr anchor="ctr">
                    <a:lnL w="9522" cap="flat" cmpd="sng" algn="ctr">
                      <a:solidFill>
                        <a:srgbClr val="000000"/>
                      </a:solidFill>
                      <a:prstDash val="solid"/>
                      <a:round/>
                    </a:lnL>
                    <a:lnR w="9522" cap="flat" cmpd="sng" algn="ctr">
                      <a:solidFill>
                        <a:srgbClr val="000000"/>
                      </a:solidFill>
                      <a:prstDash val="solid"/>
                      <a:round/>
                    </a:lnR>
                    <a:lnT w="9522" cap="flat" cmpd="sng" algn="ctr">
                      <a:solidFill>
                        <a:srgbClr val="000000"/>
                      </a:solidFill>
                      <a:prstDash val="solid"/>
                      <a:round/>
                    </a:lnT>
                    <a:lnB w="9522" cap="flat" cmpd="sng" algn="ctr">
                      <a:solidFill>
                        <a:srgbClr val="000000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yt_shape_16963693610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32" y="3524906"/>
            <a:ext cx="1505142" cy="1386555"/>
          </a:xfrm>
          <a:prstGeom prst="rect">
            <a:avLst/>
          </a:prstGeom>
        </p:spPr>
      </p:pic>
      <p:pic>
        <p:nvPicPr>
          <p:cNvPr id="5" name="yt_shape_16963693612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431" y="3529654"/>
            <a:ext cx="1495614" cy="1377059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WU5NTkzNjQ2NzQyNDFkNzhmODUwZGZiNTQ0ZGRhZ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1134</Words>
  <Application>Microsoft Office PowerPoint</Application>
  <PresentationFormat>宽屏</PresentationFormat>
  <Paragraphs>130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白正</vt:lpstr>
      <vt:lpstr>楷体</vt:lpstr>
      <vt:lpstr>宋体</vt:lpstr>
      <vt:lpstr>微软雅黑 Light</vt:lpstr>
      <vt:lpstr>Arial</vt:lpstr>
      <vt:lpstr>Calibri</vt:lpstr>
      <vt:lpstr>Times New Roman</vt:lpstr>
      <vt:lpstr>Wingdings</vt:lpstr>
      <vt:lpstr>1_自定义设计方案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rbm.xkw.com</dc:creator>
  <cp:lastModifiedBy>拉 朵</cp:lastModifiedBy>
  <cp:revision>87</cp:revision>
  <cp:lastPrinted>2021-07-28T09:09:00Z</cp:lastPrinted>
  <dcterms:created xsi:type="dcterms:W3CDTF">2021-07-28T09:09:00Z</dcterms:created>
  <dcterms:modified xsi:type="dcterms:W3CDTF">2023-10-12T09:32:39Z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03E180BF841341C1B9E9762C46E85B5F_13</vt:lpwstr>
  </property>
  <property fmtid="{D5CDD505-2E9C-101B-9397-08002B2CF9AE}" pid="7" name="KSOProductBuildVer">
    <vt:lpwstr>2052-12.1.0.15374</vt:lpwstr>
  </property>
</Properties>
</file>