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8"/>
  </p:notesMasterIdLst>
  <p:handoutMasterIdLst>
    <p:handoutMasterId r:id="rId19"/>
  </p:handoutMasterIdLst>
  <p:sldIdLst>
    <p:sldId id="4047" r:id="rId3"/>
    <p:sldId id="4082" r:id="rId4"/>
    <p:sldId id="4083" r:id="rId5"/>
    <p:sldId id="4084" r:id="rId6"/>
    <p:sldId id="4085" r:id="rId7"/>
    <p:sldId id="4086" r:id="rId8"/>
    <p:sldId id="4087" r:id="rId9"/>
    <p:sldId id="4088" r:id="rId10"/>
    <p:sldId id="4089" r:id="rId11"/>
    <p:sldId id="4090" r:id="rId12"/>
    <p:sldId id="4095" r:id="rId13"/>
    <p:sldId id="4098" r:id="rId14"/>
    <p:sldId id="4102" r:id="rId15"/>
    <p:sldId id="4103" r:id="rId16"/>
    <p:sldId id="4101" r:id="rId17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88FADD9-935F-4F2D-A4FA-866615DD10DD}">
          <p14:sldIdLst>
            <p14:sldId id="4047"/>
            <p14:sldId id="4082"/>
            <p14:sldId id="4083"/>
            <p14:sldId id="4084"/>
            <p14:sldId id="4085"/>
            <p14:sldId id="4086"/>
            <p14:sldId id="4087"/>
            <p14:sldId id="4088"/>
            <p14:sldId id="4089"/>
            <p14:sldId id="4090"/>
            <p14:sldId id="4095"/>
            <p14:sldId id="4098"/>
            <p14:sldId id="4102"/>
            <p14:sldId id="4103"/>
            <p14:sldId id="41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9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ww.xkb1.com" initials="w" lastIdx="0" clrIdx="0"/>
  <p:cmAuthor id="2" name="walkinnet" initials="w" lastIdx="0" clrIdx="0"/>
  <p:cmAuthor id="3" name="新课标第一网" initials="新" lastIdx="0" clrIdx="0"/>
  <p:cmAuthor id="4" name="Administra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AA6500"/>
    <a:srgbClr val="F3669C"/>
    <a:srgbClr val="F9B4CD"/>
    <a:srgbClr val="FCC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8" autoAdjust="0"/>
    <p:restoredTop sz="96349" autoAdjust="0"/>
  </p:normalViewPr>
  <p:slideViewPr>
    <p:cSldViewPr snapToGrid="0" showGuides="1">
      <p:cViewPr varScale="1">
        <p:scale>
          <a:sx n="109" d="100"/>
          <a:sy n="109" d="100"/>
        </p:scale>
        <p:origin x="228" y="114"/>
      </p:cViewPr>
      <p:guideLst>
        <p:guide orient="horz" pos="2137"/>
        <p:guide pos="3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F039-AB69-4C4E-B352-C973400BBE8E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5803-944E-4CCB-A36B-5BBC78F81D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8" y="3600450"/>
            <a:ext cx="11501437" cy="1657349"/>
          </a:xfrm>
          <a:prstGeom prst="rect">
            <a:avLst/>
          </a:prstGeom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4157663"/>
            <a:ext cx="11430001" cy="1657349"/>
          </a:xfrm>
          <a:prstGeom prst="rect">
            <a:avLst/>
          </a:prstGeom>
        </p:spPr>
      </p:pic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200628" y="807912"/>
            <a:ext cx="11991372" cy="57836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291509" y="140037"/>
            <a:ext cx="5651125" cy="73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</a:p>
        </p:txBody>
      </p:sp>
      <p:sp>
        <p:nvSpPr>
          <p:cNvPr id="2" name="矩形 1"/>
          <p:cNvSpPr/>
          <p:nvPr/>
        </p:nvSpPr>
        <p:spPr>
          <a:xfrm>
            <a:off x="5503350" y="1087823"/>
            <a:ext cx="6193350" cy="52280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作图题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实验探究题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综合应用题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刷真题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郑州市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学年上期期末联考试卷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洛阳市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平顶山市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济源市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焦作市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学年（上）期末试卷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许昌市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学年第一学期期末教学质量检测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开封市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学年第一学期期末学情诊断试卷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濮阳市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9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信阳市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学年上期学情调研试卷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刷模拟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10 2023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精研预测卷（一）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11 2023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精研预测卷（二）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2800" y="1058664"/>
            <a:ext cx="5004896" cy="525653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rgbClr val="AA6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过基础</a:t>
            </a:r>
            <a:endParaRPr kumimoji="1" lang="en-US" altLang="zh-CN" sz="1400" b="1" dirty="0">
              <a:solidFill>
                <a:srgbClr val="AA6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第一章 机械运动</a:t>
            </a:r>
            <a:endParaRPr kumimoji="1" lang="en-US" altLang="zh-CN" sz="1400" b="1" u="sng" dirty="0">
              <a:solidFill>
                <a:srgbClr val="CC00FF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第二章 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第三章 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第四章 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第五章 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第六章 质量与密度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刷专题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填空、选择重难题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0" name="yt_shape_10020"/>
          <p:cNvSpPr txBox="1"/>
          <p:nvPr/>
        </p:nvSpPr>
        <p:spPr>
          <a:xfrm>
            <a:off x="648143" y="1214515"/>
            <a:ext cx="10896000" cy="442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运动的描述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机械运动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：在物理学中，把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物体位置随时间的变化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称为机械运动。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参照物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：研究物体的机械运动时被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作为标准的物体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。静止和运动的物体都可以作为参照物，但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被研究的物体本身不能作为参照物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运动和静止的相对性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：一个物体是否运动以及它的运动情况，与所选的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参照物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有关。如小亮早上坐公交车上学时，观察到路旁的树木飞快向后退，以地面为参照物，则小亮是运动的，树木是静止的；若以公交车为参照物，则小亮是静止的，路旁的树木是运动的。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" name="yt_shape_10024"/>
          <p:cNvSpPr txBox="1"/>
          <p:nvPr/>
        </p:nvSpPr>
        <p:spPr>
          <a:xfrm>
            <a:off x="648143" y="2334822"/>
            <a:ext cx="10896000" cy="2188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运动的快慢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比较运动快慢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相同时间比路程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观众视角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相同路程比时间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裁判员视角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速度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027" name="yt_table_10027" title="H_377.1201"/>
              <p:cNvGraphicFramePr>
                <a:graphicFrameLocks noGrp="1"/>
              </p:cNvGraphicFramePr>
              <p:nvPr/>
            </p:nvGraphicFramePr>
            <p:xfrm>
              <a:off x="559100" y="476015"/>
              <a:ext cx="10896000" cy="5295329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155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740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定义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在物理学中，把路程与时间之比叫做速度，通常用字母</a:t>
                          </a:r>
                          <a:r>
                            <a:rPr lang="en-US" altLang="zh-CN" sz="2800" b="0" i="1" u="none">
                              <a:solidFill>
                                <a:srgbClr val="000000"/>
                              </a:solidFill>
                              <a:effectLst/>
                              <a:latin typeface="Book Antiqua" panose="02040602050305030304" pitchFamily="28"/>
                              <a:ea typeface="Book Antiqua" panose="02040602050305030304" pitchFamily="28"/>
                              <a:cs typeface="宋体" panose="02010600030101010101" pitchFamily="2" charset="-122"/>
                            </a:rPr>
                            <a:t>v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表示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物理意义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表示物体运动快慢的物理量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单位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国际单位：米每秒，符号为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m/s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或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m·s</a:t>
                          </a:r>
                          <a:r>
                            <a:rPr lang="zh-CN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－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；其他常用单位：千米每小时，符号为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km/h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或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km·h</a:t>
                          </a:r>
                          <a:r>
                            <a:rPr lang="zh-CN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－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；单位换算：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 m/s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3.6 km/h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公式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en-US" altLang="zh-CN" sz="2800" b="0" i="1" u="none" dirty="0">
                              <a:solidFill>
                                <a:srgbClr val="000000"/>
                              </a:solidFill>
                              <a:effectLst/>
                              <a:latin typeface="Book Antiqua" panose="02040602050305030304" pitchFamily="28"/>
                              <a:ea typeface="Book Antiqua" panose="02040602050305030304" pitchFamily="28"/>
                              <a:cs typeface="宋体" panose="02010600030101010101" pitchFamily="2" charset="-122"/>
                            </a:rPr>
                            <a:t>v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zh-CN" sz="2800" b="0" i="1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</m:t>
                                  </m:r>
                                </m:den>
                              </m:f>
                            </m:oMath>
                          </a14:m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；变形公式：</a:t>
                          </a:r>
                          <a:r>
                            <a:rPr lang="en-US" altLang="zh-CN" sz="2800" b="0" i="1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s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:r>
                            <a:rPr lang="en-US" altLang="zh-CN" sz="2800" b="0" i="1" u="none" dirty="0" err="1">
                              <a:solidFill>
                                <a:srgbClr val="000000"/>
                              </a:solidFill>
                              <a:effectLst/>
                              <a:latin typeface="Book Antiqua" panose="02040602050305030304" pitchFamily="28"/>
                              <a:ea typeface="Book Antiqua" panose="02040602050305030304" pitchFamily="28"/>
                              <a:cs typeface="宋体" panose="02010600030101010101" pitchFamily="2" charset="-122"/>
                            </a:rPr>
                            <a:t>v</a:t>
                          </a:r>
                          <a:r>
                            <a:rPr lang="en-US" altLang="zh-CN" sz="2800" b="0" i="1" u="none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t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，</a:t>
                          </a:r>
                          <a:r>
                            <a:rPr lang="en-US" altLang="zh-CN" sz="2800" b="0" i="1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t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zh-CN" sz="2800" b="0" i="1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v</m:t>
                                  </m:r>
                                </m:den>
                              </m:f>
                            </m:oMath>
                          </a14:m>
                          <a:endParaRPr lang="zh-CN" altLang="zh-CN" sz="2800" b="0" i="0" u="none" dirty="0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fontAlgn="ctr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常考速度的估测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fontAlgn="ctr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（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）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人正常步行的速度约为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1.1 m/s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（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2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）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人正常骑自行车的速度约为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5 m/s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（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）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真空中的光速约为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×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10</a:t>
                          </a:r>
                          <a:r>
                            <a:rPr lang="en-US" altLang="zh-CN" sz="2800" b="0" i="0" u="none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8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 m/s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027" name="yt_table_10027" title="H_377.1201"/>
              <p:cNvGraphicFramePr>
                <a:graphicFrameLocks noGrp="1"/>
              </p:cNvGraphicFramePr>
              <p:nvPr/>
            </p:nvGraphicFramePr>
            <p:xfrm>
              <a:off x="559100" y="476015"/>
              <a:ext cx="10896000" cy="5295329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155400"/>
                    <a:gridCol w="9740600"/>
                  </a:tblGrid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定义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在物理学中，把路程与时间之比叫做速度，通常用字母</a:t>
                          </a:r>
                          <a:r>
                            <a:rPr lang="en-US" altLang="zh-CN" sz="2800" b="0" i="1" u="none">
                              <a:solidFill>
                                <a:srgbClr val="000000"/>
                              </a:solidFill>
                              <a:effectLst/>
                              <a:latin typeface="Book Antiqua" panose="02040602050305030304" pitchFamily="28"/>
                              <a:ea typeface="Book Antiqua" panose="02040602050305030304" pitchFamily="28"/>
                              <a:cs typeface="宋体" panose="02010600030101010101" pitchFamily="2" charset="-122"/>
                            </a:rPr>
                            <a:t>v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表示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楷体" panose="02010609060101010101" pitchFamily="49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物理意义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表示物体运动快慢的物理量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楷体" panose="02010609060101010101" pitchFamily="49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单位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国际单位：米每秒，符号为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m/s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或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m·s</a:t>
                          </a:r>
                          <a:r>
                            <a:rPr lang="zh-CN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－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；其他常用单位：千米每小时，符号为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km/h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或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km·h</a:t>
                          </a:r>
                          <a:r>
                            <a:rPr lang="zh-CN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－</a:t>
                          </a:r>
                          <a:r>
                            <a:rPr lang="en-US" altLang="zh-CN" sz="2800" b="0" i="0" u="none" baseline="300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；单位换算：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 m/s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3.6 km/h</a:t>
                          </a:r>
                          <a:endParaRPr lang="en-US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28"/>
                            <a:ea typeface="Times New Roman" panose="02020603050405020304" pitchFamily="28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</a:tr>
                  <a:tr h="647065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公式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</a:blipFill>
                      </a:tcPr>
                    </a:tc>
                  </a:tr>
                  <a:tr h="467999">
                    <a:tc>
                      <a:txBody>
                        <a:bodyPr/>
                        <a:lstStyle/>
                        <a:p>
                          <a:pPr algn="ctr" eaLnBrk="1" fontAlgn="ctr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常考速度的估测</a:t>
                          </a:r>
                          <a:endParaRPr lang="zh-CN" altLang="zh-CN" sz="2800" b="0" i="0" u="none" dirty="0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fontAlgn="ctr" latinLnBrk="0" hangingPunct="0">
                            <a:lnSpc>
                              <a:spcPct val="100000"/>
                            </a:lnSpc>
                          </a:pP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（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）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人正常步行的速度约为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1.1 m/s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（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2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）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人正常骑自行车的速度约为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5 m/s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；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（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）</a:t>
                          </a:r>
                          <a:r>
                            <a:rPr lang="zh-CN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真空中的光速约为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3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×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10</a:t>
                          </a:r>
                          <a:r>
                            <a:rPr lang="en-US" altLang="zh-CN" sz="2800" b="0" i="0" u="none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8</a:t>
                          </a:r>
                          <a:r>
                            <a:rPr lang="en-US" altLang="zh-CN" sz="2800" b="0" i="0" u="non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 m/s</a:t>
                          </a:r>
                          <a:endParaRPr lang="en-US" altLang="zh-CN" sz="2800" b="0" i="0" u="non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28"/>
                            <a:ea typeface="Times New Roman" panose="02020603050405020304" pitchFamily="28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1" name="yt_shape_10031"/>
          <p:cNvSpPr txBox="1"/>
          <p:nvPr/>
        </p:nvSpPr>
        <p:spPr>
          <a:xfrm>
            <a:off x="609900" y="1325074"/>
            <a:ext cx="4937249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匀速直线运动和变速直线运动</a:t>
            </a:r>
          </a:p>
        </p:txBody>
      </p:sp>
      <p:sp>
        <p:nvSpPr>
          <p:cNvPr id="10032" name="yt_shape_10032"/>
          <p:cNvSpPr txBox="1"/>
          <p:nvPr/>
        </p:nvSpPr>
        <p:spPr>
          <a:xfrm>
            <a:off x="610043" y="1883758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匀速直线运动：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物体沿着直线且速度不变的运动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。运动图象如图所示。</a:t>
            </a:r>
          </a:p>
        </p:txBody>
      </p:sp>
      <p:sp>
        <p:nvSpPr>
          <p:cNvPr id="10035" name="yt_shape_10035"/>
          <p:cNvSpPr txBox="1"/>
          <p:nvPr/>
        </p:nvSpPr>
        <p:spPr>
          <a:xfrm>
            <a:off x="4158327" y="3154959"/>
            <a:ext cx="3573158" cy="15355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8350" b="0" i="0" u="none" spc="-8350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8150" b="0" i="0" u="none" spc="10694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8350" b="0" i="0" u="none" spc="10644">
                <a:solidFill>
                  <a:srgbClr val="1EE3CF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</a:p>
        </p:txBody>
      </p:sp>
      <p:pic>
        <p:nvPicPr>
          <p:cNvPr id="10033" name="yt_image_100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8327" y="3195472"/>
            <a:ext cx="1614932" cy="1628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34" name="yt_image_100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8780" y="3154959"/>
            <a:ext cx="1614932" cy="1669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yt_shape_10037"/>
          <p:cNvSpPr txBox="1"/>
          <p:nvPr/>
        </p:nvSpPr>
        <p:spPr>
          <a:xfrm>
            <a:off x="680780" y="5027526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 dirty="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变速直线运动：在相等的时间内通过的路程不相等，常用</a:t>
            </a:r>
            <a:r>
              <a:rPr lang="zh-CN" altLang="zh-CN" sz="2800" b="0" i="0" u="wavy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平均速度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粗略地反映物体运动的快慢。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8" name="yt_shape_10038"/>
          <p:cNvSpPr txBox="1"/>
          <p:nvPr/>
        </p:nvSpPr>
        <p:spPr>
          <a:xfrm>
            <a:off x="673543" y="2178003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600" b="0" i="0" u="none">
                <a:noFill/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  <a:sym typeface="Finished"/>
              </a:rPr>
              <a:t>⁠</a:t>
            </a:r>
            <a:r>
              <a:rPr lang="en-US" altLang="zh-CN" sz="2800" b="0" i="0" u="none">
                <a:solidFill>
                  <a:srgbClr val="1EE3CF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           </a:t>
            </a:r>
            <a:r>
              <a:rPr lang="en-US" altLang="zh-CN" sz="2000" b="0" i="0" u="none">
                <a:solidFill>
                  <a:srgbClr val="1EE3CF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noFill/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计算平均速度要用路程除以总时间，而不是各段速度的平均值；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在匀速直线运动中，速度的大小与路程和时间无关，路程与时间成正比。</a:t>
            </a:r>
          </a:p>
        </p:txBody>
      </p:sp>
      <p:pic>
        <p:nvPicPr>
          <p:cNvPr id="3" name="yt_shape_169636931946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43" y="2261510"/>
            <a:ext cx="1041592" cy="38772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9" name="yt_shape_10039"/>
          <p:cNvSpPr txBox="1"/>
          <p:nvPr/>
        </p:nvSpPr>
        <p:spPr>
          <a:xfrm>
            <a:off x="648000" y="750468"/>
            <a:ext cx="7809830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实验：测量物体运动的平均速度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命题点分析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40" name="yt_shape_10040"/>
              <p:cNvSpPr txBox="1"/>
              <p:nvPr/>
            </p:nvSpPr>
            <p:spPr>
              <a:xfrm>
                <a:off x="648000" y="1301136"/>
                <a:ext cx="3718967" cy="706219"/>
              </a:xfrm>
              <a:prstGeom prst="rect">
                <a:avLst/>
              </a:prstGeom>
            </p:spPr>
            <p:txBody>
              <a:bodyPr vert="horz" wrap="none" lIns="0" tIns="0" rIns="0" bIns="0" rtlCol="0">
                <a:spAutoFit/>
              </a:bodyPr>
              <a:lstStyle/>
              <a:p>
                <a:pPr algn="l" eaLnBrk="1" latinLnBrk="0" hangingPunct="0">
                  <a:lnSpc>
                    <a:spcPct val="130000"/>
                  </a:lnSpc>
                </a:pP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（</a:t>
                </a:r>
                <a:r>
                  <a:rPr lang="en-US" altLang="zh-CN" sz="2800" b="0" i="0" u="none" dirty="0">
                    <a:solidFill>
                      <a:srgbClr val="000000"/>
                    </a:solidFill>
                    <a:effectLst/>
                    <a:latin typeface="Times New Roman" panose="02020603050405020304" pitchFamily="28"/>
                    <a:ea typeface="Times New Roman" panose="02020603050405020304" pitchFamily="28"/>
                    <a:cs typeface="宋体" panose="02010600030101010101" pitchFamily="2" charset="-122"/>
                  </a:rPr>
                  <a:t>1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）</a:t>
                </a:r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实验原理：</a:t>
                </a:r>
                <a:r>
                  <a:rPr lang="en-US" altLang="zh-CN" sz="2800" b="0" i="1" u="sng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Book Antiqua" panose="02040602050305030304" pitchFamily="28"/>
                    <a:ea typeface="Book Antiqua" panose="02040602050305030304" pitchFamily="28"/>
                    <a:cs typeface="宋体" panose="02010600030101010101" pitchFamily="2" charset="-122"/>
                  </a:rPr>
                  <a:t>v</a:t>
                </a:r>
                <a:r>
                  <a:rPr lang="zh-CN" altLang="zh-CN" sz="2800" b="0" i="0" u="sng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0" i="1" u="sng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CN" sz="2800" b="0" i="0" u="sng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zh-CN" sz="2800" b="0" i="0" u="sng">
                            <a:solidFill>
                              <a:srgbClr val="01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den>
                    </m:f>
                  </m:oMath>
                </a14:m>
                <a:r>
                  <a:rPr lang="zh-CN" altLang="zh-CN" sz="2800" b="0" i="0" u="none" dirty="0">
                    <a:solidFill>
                      <a:srgbClr val="000000"/>
                    </a:solidFill>
                    <a:effectLst/>
                    <a:latin typeface="白正" pitchFamily="28"/>
                    <a:ea typeface="宋体" panose="02010600030101010101" pitchFamily="2" charset="-122"/>
                    <a:cs typeface="宋体" panose="02010600030101010101" pitchFamily="2" charset="-122"/>
                  </a:rPr>
                  <a:t>。</a:t>
                </a:r>
              </a:p>
            </p:txBody>
          </p:sp>
        </mc:Choice>
        <mc:Fallback xmlns="">
          <p:sp>
            <p:nvSpPr>
              <p:cNvPr id="10040" name="yt_shape_100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" y="1301136"/>
                <a:ext cx="3718967" cy="706219"/>
              </a:xfrm>
              <a:prstGeom prst="rect">
                <a:avLst/>
              </a:prstGeom>
              <a:blipFill rotWithShape="1">
                <a:blip r:embed="rId2"/>
                <a:stretch>
                  <a:fillRect l="-8" t="-3" r="-1313" b="-2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42" name="yt_shape_10042"/>
          <p:cNvSpPr txBox="1"/>
          <p:nvPr/>
        </p:nvSpPr>
        <p:spPr>
          <a:xfrm>
            <a:off x="648143" y="2058143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由实验可知，小车在下滑过程中速度越来越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大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，做变速直线运动。为了方便计时，应使斜面的坡度较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pic>
        <p:nvPicPr>
          <p:cNvPr id="10043" name="yt_image_100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9978" y="3329344"/>
            <a:ext cx="3892042" cy="109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45" name="yt_shape_10045"/>
          <p:cNvSpPr txBox="1"/>
          <p:nvPr/>
        </p:nvSpPr>
        <p:spPr>
          <a:xfrm>
            <a:off x="648143" y="4479328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误差分析：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小车过了</a:t>
            </a:r>
            <a:r>
              <a:rPr lang="en-US" altLang="zh-CN" sz="2800" b="0" i="1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点才开始计时，则所测</a:t>
            </a:r>
            <a:r>
              <a:rPr lang="en-US" altLang="zh-CN" sz="2800" b="0" i="1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AC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段的平均速度会</a:t>
            </a:r>
            <a:r>
              <a:rPr lang="zh-CN" altLang="zh-CN" sz="2800" b="0" i="0" u="wavy" spc="15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偏大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小车未开始运动就提前计时，则所测</a:t>
            </a:r>
            <a:r>
              <a:rPr lang="en-US" altLang="zh-CN" sz="2800" b="0" i="1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AC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段的平均速度会</a:t>
            </a:r>
            <a:r>
              <a:rPr lang="zh-CN" altLang="zh-CN" sz="2800" b="0" i="0" u="wavy" spc="15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偏小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100314" y="796783"/>
            <a:ext cx="11991372" cy="57836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12" y="1102250"/>
            <a:ext cx="2160416" cy="1663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5751" y="3268325"/>
            <a:ext cx="1154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4800" dirty="0"/>
              <a:t>第一章　机械运动</a:t>
            </a:r>
          </a:p>
        </p:txBody>
      </p:sp>
      <p:sp>
        <p:nvSpPr>
          <p:cNvPr id="5" name="矩形 4"/>
          <p:cNvSpPr/>
          <p:nvPr/>
        </p:nvSpPr>
        <p:spPr>
          <a:xfrm>
            <a:off x="3291509" y="140037"/>
            <a:ext cx="5651125" cy="732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0" name="yt_shape_10000"/>
          <p:cNvSpPr txBox="1"/>
          <p:nvPr/>
        </p:nvSpPr>
        <p:spPr>
          <a:xfrm>
            <a:off x="4031332" y="720000"/>
            <a:ext cx="4129336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长度和时间的测量</a:t>
            </a:r>
          </a:p>
        </p:txBody>
      </p:sp>
      <p:sp>
        <p:nvSpPr>
          <p:cNvPr id="10001" name="yt_shape_10001"/>
          <p:cNvSpPr txBox="1"/>
          <p:nvPr/>
        </p:nvSpPr>
        <p:spPr>
          <a:xfrm>
            <a:off x="648000" y="1278684"/>
            <a:ext cx="2064668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长度的测量</a:t>
            </a:r>
          </a:p>
        </p:txBody>
      </p:sp>
      <p:graphicFrame>
        <p:nvGraphicFramePr>
          <p:cNvPr id="10002" name="yt_table_10002" title="H_327.36"/>
          <p:cNvGraphicFramePr>
            <a:graphicFrameLocks noGrp="1"/>
          </p:cNvGraphicFramePr>
          <p:nvPr/>
        </p:nvGraphicFramePr>
        <p:xfrm>
          <a:off x="648000" y="1989732"/>
          <a:ext cx="10896000" cy="41574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6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 row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单位及其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换算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国际单位：米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；其他常用单位有千米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km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、分米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、厘米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、毫米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mm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、微米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μm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、纳米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nm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单位换算：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 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10 dm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en-US" altLang="zh-CN" sz="2800" b="0" i="0" u="non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 cm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en-US" altLang="zh-CN" sz="2800" b="0" i="0" u="non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 mm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en-US" altLang="zh-CN" sz="2800" b="0" i="0" u="non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 μm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en-US" altLang="zh-CN" sz="2800" b="0" i="0" u="non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9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 nm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测量工具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实验室常用测量工具：刻度尺；其他常用测量工具还有三角尺、卷尺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" name="yt_shape_10004"/>
          <p:cNvSpPr txBox="1"/>
          <p:nvPr/>
        </p:nvSpPr>
        <p:spPr>
          <a:xfrm>
            <a:off x="470200" y="172846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aphicFrame>
        <p:nvGraphicFramePr>
          <p:cNvPr id="10005" name="yt_table_10005" title="H_397.44"/>
          <p:cNvGraphicFramePr>
            <a:graphicFrameLocks noGrp="1"/>
          </p:cNvGraphicFramePr>
          <p:nvPr/>
        </p:nvGraphicFramePr>
        <p:xfrm>
          <a:off x="470200" y="698650"/>
          <a:ext cx="10896000" cy="45354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2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刻度尺的使用和读数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认：认清刻度尺上标注的单位、零刻度线、量程和分度值</a:t>
                      </a:r>
                    </a:p>
                    <a:p>
                      <a:pPr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放：将刻度尺的零刻度线对准被测物体的一端，有刻度线的一边要紧靠被测物体且与被测物体平行，不能歪</a:t>
                      </a:r>
                    </a:p>
                    <a:p>
                      <a:pPr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读：读数时视线要正对刻度线，且读数时应估读到分度值的下一位。如图，图中物体的长度为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2.90 cm</a:t>
                      </a:r>
                    </a:p>
                    <a:p>
                      <a:pPr algn="ctr" eaLnBrk="1" fontAlgn="ctr" latinLnBrk="0" hangingPunct="0">
                        <a:lnSpc>
                          <a:spcPct val="120000"/>
                        </a:lnSpc>
                      </a:pPr>
                      <a:r>
                        <a:rPr lang="zh-CN" altLang="zh-CN" sz="4700" b="0" i="0" u="none" dirty="0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 dirty="0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  </a:t>
                      </a:r>
                      <a:r>
                        <a:rPr lang="en-US" altLang="zh-CN" sz="100" b="0" i="0" u="none" dirty="0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 dirty="0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  <a:p>
                      <a:pPr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记：记录的数据要有数值和单位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yt_shape_169636931736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109" y="3848018"/>
            <a:ext cx="2314767" cy="80513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7" name="yt_shape_10007"/>
          <p:cNvSpPr txBox="1"/>
          <p:nvPr/>
        </p:nvSpPr>
        <p:spPr>
          <a:xfrm>
            <a:off x="597200" y="0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008" name="yt_table_10008" title="H_445.81503"/>
              <p:cNvGraphicFramePr>
                <a:graphicFrameLocks noGrp="1"/>
              </p:cNvGraphicFramePr>
              <p:nvPr/>
            </p:nvGraphicFramePr>
            <p:xfrm>
              <a:off x="597200" y="525804"/>
              <a:ext cx="10896000" cy="5661851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9133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98266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67999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测量长度的特殊方法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（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）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平移法：如图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，测量纽扣的直径为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1.10 cm</a:t>
                          </a:r>
                        </a:p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5500" b="0" i="0" u="none">
                              <a:noFill/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  <a:sym typeface="Finished"/>
                            </a:rPr>
                            <a:t>⁠</a:t>
                          </a:r>
                          <a:r>
                            <a:rPr lang="en-US" altLang="zh-CN" sz="2800" b="0" i="0" u="none">
                              <a:solidFill>
                                <a:srgbClr val="1EE3CF"/>
                              </a:solidFill>
                              <a:effectLst/>
                              <a:latin typeface="Times New Roman" panose="02020603050405020304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                             </a:t>
                          </a:r>
                          <a:r>
                            <a:rPr lang="en-US" altLang="zh-CN" sz="2000" b="0" i="0" u="none">
                              <a:solidFill>
                                <a:srgbClr val="1EE3CF"/>
                              </a:solidFill>
                              <a:effectLst/>
                              <a:latin typeface="Times New Roman" panose="02020603050405020304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 </a:t>
                          </a:r>
                          <a:r>
                            <a:rPr lang="zh-CN" altLang="zh-CN" sz="2800" b="0" i="0" u="none">
                              <a:noFill/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⁠</a:t>
                          </a:r>
                        </a:p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图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1</a:t>
                          </a:r>
                        </a:p>
                        <a:p>
                          <a:pPr algn="l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（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2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宋体" panose="02010600030101010101" pitchFamily="2" charset="-122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）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累积法：如图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2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，测量细铜丝的直径。把细铜丝在铅笔上紧密缠绕若干圈，测出所绕的线圈的总长度为</a:t>
                          </a:r>
                          <a:r>
                            <a:rPr lang="en-US" altLang="zh-CN" sz="2800" b="0" i="1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L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，数出铜丝的圈数</a:t>
                          </a:r>
                          <a:r>
                            <a:rPr lang="en-US" altLang="zh-CN" sz="2800" b="0" i="1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n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，则铜丝的直径</a:t>
                          </a:r>
                          <a:r>
                            <a:rPr lang="en-US" altLang="zh-CN" sz="2800" b="0" i="1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d</a:t>
                          </a: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＝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zh-CN" sz="2800" b="0" i="1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>
                                      <a:solidFill>
                                        <a:srgbClr val="01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n</m:t>
                                  </m:r>
                                </m:den>
                              </m:f>
                            </m:oMath>
                          </a14:m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4900" b="0" i="0" u="none">
                              <a:noFill/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  <a:sym typeface="Finished"/>
                            </a:rPr>
                            <a:t>⁠</a:t>
                          </a:r>
                          <a:r>
                            <a:rPr lang="en-US" altLang="zh-CN" sz="2800" b="0" i="0" u="none">
                              <a:solidFill>
                                <a:srgbClr val="1EE3CF"/>
                              </a:solidFill>
                              <a:effectLst/>
                              <a:latin typeface="Times New Roman" panose="02020603050405020304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                        </a:t>
                          </a:r>
                          <a:r>
                            <a:rPr lang="en-US" altLang="zh-CN" sz="1500" b="0" i="0" u="none">
                              <a:solidFill>
                                <a:srgbClr val="1EE3CF"/>
                              </a:solidFill>
                              <a:effectLst/>
                              <a:latin typeface="Times New Roman" panose="02020603050405020304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 </a:t>
                          </a:r>
                          <a:r>
                            <a:rPr lang="zh-CN" altLang="zh-CN" sz="2800" b="0" i="0" u="none">
                              <a:noFill/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⁠</a:t>
                          </a:r>
                        </a:p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楷体" panose="02010609060101010101" pitchFamily="49" charset="-122"/>
                              <a:cs typeface="宋体" panose="02010600030101010101" pitchFamily="2" charset="-122"/>
                            </a:rPr>
                            <a:t>图</a:t>
                          </a:r>
                          <a:r>
                            <a:rPr lang="en-US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28"/>
                              <a:ea typeface="Times New Roman" panose="02020603050405020304" pitchFamily="28"/>
                              <a:cs typeface="宋体" panose="02010600030101010101" pitchFamily="2" charset="-122"/>
                            </a:rPr>
                            <a:t>2</a:t>
                          </a: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008" name="yt_table_10008" title="H_445.81503"/>
              <p:cNvGraphicFramePr>
                <a:graphicFrameLocks noGrp="1"/>
              </p:cNvGraphicFramePr>
              <p:nvPr/>
            </p:nvGraphicFramePr>
            <p:xfrm>
              <a:off x="597200" y="525804"/>
              <a:ext cx="10896000" cy="5721541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913332"/>
                    <a:gridCol w="8982668"/>
                  </a:tblGrid>
                  <a:tr h="5706110">
                    <a:tc>
                      <a:txBody>
                        <a:bodyPr/>
                        <a:lstStyle/>
                        <a:p>
                          <a:pPr algn="ctr" eaLnBrk="1" latinLnBrk="0" hangingPunct="0">
                            <a:lnSpc>
                              <a:spcPct val="130000"/>
                            </a:lnSpc>
                          </a:pPr>
                          <a:r>
                            <a:rPr lang="zh-CN" altLang="zh-CN" sz="2800" b="0" i="0" u="none">
                              <a:solidFill>
                                <a:srgbClr val="000000"/>
                              </a:solidFill>
                              <a:effectLst/>
                              <a:latin typeface="白正" pitchFamily="28"/>
                              <a:ea typeface="宋体" panose="02010600030101010101" pitchFamily="2" charset="-122"/>
                              <a:cs typeface="宋体" panose="02010600030101010101" pitchFamily="2" charset="-122"/>
                            </a:rPr>
                            <a:t>测量长度的特殊方法</a:t>
                          </a:r>
                          <a:endParaRPr lang="zh-CN" altLang="zh-CN" sz="2800" b="0" i="0" u="none">
                            <a:solidFill>
                              <a:srgbClr val="000000"/>
                            </a:solidFill>
                            <a:effectLst/>
                            <a:latin typeface="白正" pitchFamily="28"/>
                            <a:ea typeface="宋体" panose="02010600030101010101" pitchFamily="2" charset="-122"/>
                            <a:cs typeface="宋体" panose="02010600030101010101" pitchFamily="2" charset="-122"/>
                          </a:endParaRPr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L>
                        <a:lnR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R>
                        <a:lnT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T>
                        <a:lnB w="9522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</a:lnB>
                        <a:blipFill>
                          <a:blip r:embed="rId2"/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3" name="yt_shape_16963693178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97" y="1191180"/>
            <a:ext cx="2641789" cy="959820"/>
          </a:xfrm>
          <a:prstGeom prst="rect">
            <a:avLst/>
          </a:prstGeom>
        </p:spPr>
      </p:pic>
      <p:pic>
        <p:nvPicPr>
          <p:cNvPr id="5" name="yt_shape_169636931837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084" y="4738097"/>
            <a:ext cx="2181417" cy="84679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0" name="yt_shape_10010"/>
          <p:cNvSpPr txBox="1"/>
          <p:nvPr/>
        </p:nvSpPr>
        <p:spPr>
          <a:xfrm>
            <a:off x="648000" y="1226795"/>
            <a:ext cx="2064668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时间的测量</a:t>
            </a:r>
          </a:p>
        </p:txBody>
      </p:sp>
      <p:graphicFrame>
        <p:nvGraphicFramePr>
          <p:cNvPr id="10011" name="yt_table_10011" title="H_290.88"/>
          <p:cNvGraphicFramePr>
            <a:graphicFrameLocks noGrp="1"/>
          </p:cNvGraphicFramePr>
          <p:nvPr/>
        </p:nvGraphicFramePr>
        <p:xfrm>
          <a:off x="648000" y="1937843"/>
          <a:ext cx="10895999" cy="36941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9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6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 row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单位及其换算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国际单位：秒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；其他常用单位：小时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h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、分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min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单位换算：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 h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60 min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 min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60 s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测量工具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在实验室和运动场测量时间的常用工具是停表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停表的使用和读数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看：停表小盘的单位为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min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，指针转过一周所用时间为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15 min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；大盘的单位为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，指针转过一周所用时间为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30 s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3" name="yt_shape_10013"/>
          <p:cNvSpPr txBox="1"/>
          <p:nvPr/>
        </p:nvSpPr>
        <p:spPr>
          <a:xfrm>
            <a:off x="584500" y="0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aphicFrame>
        <p:nvGraphicFramePr>
          <p:cNvPr id="10014" name="yt_table_10014" title="H_426.06"/>
          <p:cNvGraphicFramePr>
            <a:graphicFrameLocks noGrp="1"/>
          </p:cNvGraphicFramePr>
          <p:nvPr/>
        </p:nvGraphicFramePr>
        <p:xfrm>
          <a:off x="584500" y="525804"/>
          <a:ext cx="10895999" cy="54109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9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6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停表的使用和读数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读：先观察小盘内指针是否过半刻度线，从而确定大盘指针所指刻度为前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30 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还是后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30 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。若小盘的非整数分钟小于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0.5 min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，则大盘读数在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～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30 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内；若小盘的非整数分钟大于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0.5 min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，则大盘读数在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30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～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60 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内。最终读数为小盘分钟数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＋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大盘秒数。如图，停表的读数为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5 min 38.5 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338.5 s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1005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</a:t>
                      </a:r>
                      <a:r>
                        <a:rPr lang="en-US" altLang="zh-CN" sz="10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yt_shape_169636931920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385" y="3957159"/>
            <a:ext cx="1721042" cy="187666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6" name="yt_shape_10016"/>
          <p:cNvSpPr txBox="1"/>
          <p:nvPr/>
        </p:nvSpPr>
        <p:spPr>
          <a:xfrm>
            <a:off x="521000" y="262800"/>
            <a:ext cx="3141886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长度和时间的估测</a:t>
            </a:r>
          </a:p>
        </p:txBody>
      </p:sp>
      <p:graphicFrame>
        <p:nvGraphicFramePr>
          <p:cNvPr id="10017" name="yt_table_10017" title="H_414.72"/>
          <p:cNvGraphicFramePr>
            <a:graphicFrameLocks noGrp="1"/>
          </p:cNvGraphicFramePr>
          <p:nvPr/>
        </p:nvGraphicFramePr>
        <p:xfrm>
          <a:off x="521000" y="973848"/>
          <a:ext cx="10895999" cy="52669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70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0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99">
                <a:tc row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常考长度的估测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人体上的尺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大拇指的宽度约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 cm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中学生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一拃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的长度约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15 cm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中学生走一步的距离约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0.5 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中学生的身高约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160 cm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其他举例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课桌的高度约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80 cm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一支新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2B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铅笔的长度约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20 cm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我们使用的物理课本的长度约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26 cm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，宽度约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18 cm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，厚度约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 cm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常考时间的估测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gridSpan="2"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脉搏跳动一次的时间约为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0.8 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人眨眼一次的时间约为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0.3 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中学生的百米成绩约为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14 s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中学生跑完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800 m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用时约为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4 min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9" name="yt_shape_10019"/>
          <p:cNvSpPr txBox="1"/>
          <p:nvPr/>
        </p:nvSpPr>
        <p:spPr>
          <a:xfrm>
            <a:off x="648143" y="2894975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减小误差的方法：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多次测量求平均值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选用精密的测量工具；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改进测量方法。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WU5NTkzNjQ2NzQyNDFkNzhmODUwZGZiNTQ0ZGRhZj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1479</Words>
  <Application>Microsoft Office PowerPoint</Application>
  <PresentationFormat>宽屏</PresentationFormat>
  <Paragraphs>104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白正</vt:lpstr>
      <vt:lpstr>楷体</vt:lpstr>
      <vt:lpstr>宋体</vt:lpstr>
      <vt:lpstr>微软雅黑 Light</vt:lpstr>
      <vt:lpstr>Arial</vt:lpstr>
      <vt:lpstr>Book Antiqua</vt:lpstr>
      <vt:lpstr>Calibri</vt:lpstr>
      <vt:lpstr>Cambria Math</vt:lpstr>
      <vt:lpstr>Times New Roman</vt:lpstr>
      <vt:lpstr>Wingdings</vt:lpstr>
      <vt:lpstr>1_自定义设计方案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拉 朵</cp:lastModifiedBy>
  <cp:revision>90</cp:revision>
  <cp:lastPrinted>2021-07-28T09:09:00Z</cp:lastPrinted>
  <dcterms:created xsi:type="dcterms:W3CDTF">2021-07-28T09:09:00Z</dcterms:created>
  <dcterms:modified xsi:type="dcterms:W3CDTF">2023-10-12T09:32:31Z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03E180BF841341C1B9E9762C46E85B5F_13</vt:lpwstr>
  </property>
  <property fmtid="{D5CDD505-2E9C-101B-9397-08002B2CF9AE}" pid="7" name="KSOProductBuildVer">
    <vt:lpwstr>2052-12.1.0.15374</vt:lpwstr>
  </property>
</Properties>
</file>