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8"/>
  </p:notesMasterIdLst>
  <p:handoutMasterIdLst>
    <p:handoutMasterId r:id="rId39"/>
  </p:handoutMasterIdLst>
  <p:sldIdLst>
    <p:sldId id="4123" r:id="rId3"/>
    <p:sldId id="4082" r:id="rId4"/>
    <p:sldId id="4083" r:id="rId5"/>
    <p:sldId id="4084" r:id="rId6"/>
    <p:sldId id="4109" r:id="rId7"/>
    <p:sldId id="4085" r:id="rId8"/>
    <p:sldId id="4086" r:id="rId9"/>
    <p:sldId id="4087" r:id="rId10"/>
    <p:sldId id="4088" r:id="rId11"/>
    <p:sldId id="4091" r:id="rId12"/>
    <p:sldId id="4092" r:id="rId13"/>
    <p:sldId id="4093" r:id="rId14"/>
    <p:sldId id="4094" r:id="rId15"/>
    <p:sldId id="4095" r:id="rId16"/>
    <p:sldId id="4096" r:id="rId17"/>
    <p:sldId id="4097" r:id="rId18"/>
    <p:sldId id="4098" r:id="rId19"/>
    <p:sldId id="4113" r:id="rId20"/>
    <p:sldId id="4099" r:id="rId21"/>
    <p:sldId id="4100" r:id="rId22"/>
    <p:sldId id="4101" r:id="rId23"/>
    <p:sldId id="4102" r:id="rId24"/>
    <p:sldId id="4103" r:id="rId25"/>
    <p:sldId id="4114" r:id="rId26"/>
    <p:sldId id="4104" r:id="rId27"/>
    <p:sldId id="4116" r:id="rId28"/>
    <p:sldId id="4105" r:id="rId29"/>
    <p:sldId id="4118" r:id="rId30"/>
    <p:sldId id="4119" r:id="rId31"/>
    <p:sldId id="4106" r:id="rId32"/>
    <p:sldId id="4120" r:id="rId33"/>
    <p:sldId id="4121" r:id="rId34"/>
    <p:sldId id="4107" r:id="rId35"/>
    <p:sldId id="4122" r:id="rId36"/>
    <p:sldId id="4108" r:id="rId37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88FADD9-935F-4F2D-A4FA-866615DD10DD}">
          <p14:sldIdLst>
            <p14:sldId id="4123"/>
            <p14:sldId id="4082"/>
            <p14:sldId id="4083"/>
            <p14:sldId id="4084"/>
            <p14:sldId id="4109"/>
            <p14:sldId id="4085"/>
            <p14:sldId id="4086"/>
            <p14:sldId id="4087"/>
            <p14:sldId id="4088"/>
            <p14:sldId id="4091"/>
            <p14:sldId id="4092"/>
            <p14:sldId id="4093"/>
            <p14:sldId id="4094"/>
            <p14:sldId id="4095"/>
            <p14:sldId id="4096"/>
            <p14:sldId id="4097"/>
            <p14:sldId id="4098"/>
            <p14:sldId id="4113"/>
            <p14:sldId id="4099"/>
            <p14:sldId id="4100"/>
            <p14:sldId id="4101"/>
            <p14:sldId id="4102"/>
            <p14:sldId id="4103"/>
            <p14:sldId id="4114"/>
            <p14:sldId id="4104"/>
            <p14:sldId id="4116"/>
            <p14:sldId id="4105"/>
            <p14:sldId id="4118"/>
            <p14:sldId id="4119"/>
            <p14:sldId id="4106"/>
            <p14:sldId id="4120"/>
            <p14:sldId id="4121"/>
            <p14:sldId id="4107"/>
            <p14:sldId id="4122"/>
            <p14:sldId id="41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0" clrIdx="0"/>
  <p:cmAuthor id="2" name="walkinnet" initials="w" lastIdx="0" clrIdx="0"/>
  <p:cmAuthor id="3" name="新课标第一网" initials="新" lastIdx="0" clrIdx="0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AA6500"/>
    <a:srgbClr val="F3669C"/>
    <a:srgbClr val="F9B4CD"/>
    <a:srgbClr val="FC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8" autoAdjust="0"/>
    <p:restoredTop sz="96349" autoAdjust="0"/>
  </p:normalViewPr>
  <p:slideViewPr>
    <p:cSldViewPr snapToGrid="0" showGuides="1">
      <p:cViewPr varScale="1">
        <p:scale>
          <a:sx n="63" d="100"/>
          <a:sy n="63" d="100"/>
        </p:scale>
        <p:origin x="508" y="48"/>
      </p:cViewPr>
      <p:guideLst>
        <p:guide orient="horz" pos="2137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F039-AB69-4C4E-B352-C973400BBE8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5803-944E-4CCB-A36B-5BBC78F81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600450"/>
            <a:ext cx="11501437" cy="165734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57663"/>
            <a:ext cx="11430001" cy="1657349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bin"/><Relationship Id="rId4" Type="http://schemas.openxmlformats.org/officeDocument/2006/relationships/image" Target="../media/image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200628" y="796783"/>
            <a:ext cx="11991372" cy="5783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91509" y="140037"/>
            <a:ext cx="5651125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</a:p>
        </p:txBody>
      </p:sp>
      <p:sp>
        <p:nvSpPr>
          <p:cNvPr id="3" name="矩形 2"/>
          <p:cNvSpPr/>
          <p:nvPr/>
        </p:nvSpPr>
        <p:spPr>
          <a:xfrm>
            <a:off x="439476" y="1315734"/>
            <a:ext cx="6022284" cy="40972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rgbClr val="AA6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刷真题</a:t>
            </a:r>
            <a:endParaRPr kumimoji="1" lang="en-US" altLang="zh-CN" sz="1600" b="1" dirty="0">
              <a:solidFill>
                <a:srgbClr val="AA6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u="sng" dirty="0">
              <a:solidFill>
                <a:srgbClr val="CC00FF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2021—2022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孟津区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伊川县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学年（上）期末试卷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汝阳县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学年第一学期期末学科素养检测卷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新安县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宜阳县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学年第一学期期末质量检测试卷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嵩县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9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栾川县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:a14="http://schemas.microsoft.com/office/drawing/2010/main"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" name="yt_shape_10036"/>
          <p:cNvSpPr txBox="1"/>
          <p:nvPr/>
        </p:nvSpPr>
        <p:spPr>
          <a:xfrm>
            <a:off x="648143" y="1208950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二、选择题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小题，每小题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分。第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～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题每小题只有一个选项符合题目要求，第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～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题每小题有两个选项符合题目要求，全部选对的得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分，选对但不全的得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分，有选错的得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037" name="yt_shape_10037"/>
          <p:cNvSpPr txBox="1"/>
          <p:nvPr/>
        </p:nvSpPr>
        <p:spPr>
          <a:xfrm>
            <a:off x="648000" y="2879925"/>
            <a:ext cx="7710444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下列对物理量的估测与实际相符的是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38" name="yt_table_10038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89653"/>
              </p:ext>
            </p:extLst>
          </p:nvPr>
        </p:nvGraphicFramePr>
        <p:xfrm>
          <a:off x="648000" y="3430593"/>
          <a:ext cx="7737475" cy="2218944"/>
        </p:xfrm>
        <a:graphic>
          <a:graphicData uri="http://schemas.openxmlformats.org/drawingml/2006/table">
            <a:tbl>
              <a:tblPr/>
              <a:tblGrid>
                <a:gridCol w="7737475">
                  <a:extLst>
                    <a:ext uri="{9D8B030D-6E8A-4147-A177-3AD203B41FA5}">
                      <a16:colId xmlns:a16="http://schemas.microsoft.com/office/drawing/2014/main" val="1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教学楼一层楼的高度大约为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3.5 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一瓶矿泉水的质量约为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20 g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某中学生跑完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100 m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后心跳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次的时间约为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 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人步行的速度约为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5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33F291E-43A2-1955-853A-C16B3E5BC50A}"/>
              </a:ext>
            </a:extLst>
          </p:cNvPr>
          <p:cNvSpPr txBox="1"/>
          <p:nvPr/>
        </p:nvSpPr>
        <p:spPr>
          <a:xfrm>
            <a:off x="7225488" y="2833119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" name="yt_shape_10040"/>
          <p:cNvSpPr txBox="1"/>
          <p:nvPr/>
        </p:nvSpPr>
        <p:spPr>
          <a:xfrm>
            <a:off x="648000" y="720000"/>
            <a:ext cx="7710444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关于图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中声现象的说法，正确的是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041" name="yt_shape_10041"/>
          <p:cNvSpPr txBox="1"/>
          <p:nvPr/>
        </p:nvSpPr>
        <p:spPr>
          <a:xfrm>
            <a:off x="1894529" y="1270668"/>
            <a:ext cx="8402941" cy="11886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6250" b="0" i="0" u="none">
                <a:noFill/>
                <a:effectLst/>
                <a:latin typeface="Times New Roman" pitchFamily="62"/>
                <a:ea typeface="Times New Roman" pitchFamily="62"/>
                <a:cs typeface="宋体" pitchFamily="62"/>
                <a:sym typeface="Finished"/>
              </a:rPr>
              <a:t>⁠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cs typeface="宋体" pitchFamily="28"/>
                <a:sym typeface=""/>
              </a:rPr>
              <a:t>                </a:t>
            </a:r>
            <a:r>
              <a:rPr lang="en-US" altLang="zh-CN" sz="2100" b="0" i="0" u="none">
                <a:solidFill>
                  <a:srgbClr val="1EE3CF"/>
                </a:solidFill>
                <a:effectLst/>
                <a:latin typeface="Times New Roman" pitchFamily="21"/>
                <a:ea typeface="宋体" pitchFamily="21"/>
                <a:cs typeface="宋体" pitchFamily="21"/>
                <a:sym typeface=""/>
              </a:rPr>
              <a:t> </a:t>
            </a:r>
            <a:r>
              <a:rPr lang="zh-CN" altLang="zh-CN" sz="2800" b="0" i="0" u="none">
                <a:noFill/>
                <a:effectLst/>
                <a:latin typeface="Times New Roman" pitchFamily="28"/>
                <a:ea typeface="Times New Roman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6300" b="0" i="0" u="none">
                <a:noFill/>
                <a:effectLst/>
                <a:latin typeface="Times New Roman" pitchFamily="63"/>
                <a:ea typeface="Times New Roman" pitchFamily="63"/>
                <a:cs typeface="宋体" pitchFamily="63"/>
                <a:sym typeface="Finished"/>
              </a:rPr>
              <a:t>⁠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cs typeface="宋体" pitchFamily="28"/>
                <a:sym typeface=""/>
              </a:rPr>
              <a:t>                    </a:t>
            </a:r>
            <a:r>
              <a:rPr lang="en-US" altLang="zh-CN" sz="800" b="0" i="0" u="none">
                <a:solidFill>
                  <a:srgbClr val="1EE3CF"/>
                </a:solidFill>
                <a:effectLst/>
                <a:latin typeface="Times New Roman" pitchFamily="8"/>
                <a:ea typeface="宋体" pitchFamily="8"/>
                <a:cs typeface="宋体" pitchFamily="8"/>
                <a:sym typeface=""/>
              </a:rPr>
              <a:t> </a:t>
            </a:r>
            <a:r>
              <a:rPr lang="zh-CN" altLang="zh-CN" sz="2800" b="0" i="0" u="none">
                <a:noFill/>
                <a:effectLst/>
                <a:latin typeface="Times New Roman" pitchFamily="28"/>
                <a:ea typeface="Times New Roman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6600" b="0" i="0" u="none">
                <a:noFill/>
                <a:effectLst/>
                <a:latin typeface="Times New Roman" pitchFamily="66"/>
                <a:ea typeface="Times New Roman" pitchFamily="66"/>
                <a:cs typeface="宋体" pitchFamily="66"/>
                <a:sym typeface="Finished"/>
              </a:rPr>
              <a:t>⁠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cs typeface="宋体" pitchFamily="28"/>
                <a:sym typeface=""/>
              </a:rPr>
              <a:t>          </a:t>
            </a:r>
            <a:r>
              <a:rPr lang="en-US" altLang="zh-CN" sz="2500" b="0" i="0" u="none">
                <a:solidFill>
                  <a:srgbClr val="1EE3CF"/>
                </a:solidFill>
                <a:effectLst/>
                <a:latin typeface="Times New Roman" pitchFamily="25"/>
                <a:ea typeface="宋体" pitchFamily="25"/>
                <a:cs typeface="宋体" pitchFamily="25"/>
                <a:sym typeface=""/>
              </a:rPr>
              <a:t> </a:t>
            </a:r>
            <a:r>
              <a:rPr lang="zh-CN" altLang="zh-CN" sz="2800" b="0" i="0" u="none">
                <a:noFill/>
                <a:effectLst/>
                <a:latin typeface="Times New Roman" pitchFamily="28"/>
                <a:ea typeface="Times New Roman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5900" b="0" i="0" u="none">
                <a:noFill/>
                <a:effectLst/>
                <a:latin typeface="Times New Roman" pitchFamily="59"/>
                <a:ea typeface="Times New Roman" pitchFamily="59"/>
                <a:cs typeface="宋体" pitchFamily="59"/>
                <a:sym typeface="Finished"/>
              </a:rPr>
              <a:t>⁠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cs typeface="宋体" pitchFamily="28"/>
                <a:sym typeface=""/>
              </a:rPr>
              <a:t>                 </a:t>
            </a:r>
            <a:r>
              <a:rPr lang="en-US" altLang="zh-CN" sz="1900" b="0" i="0" u="none">
                <a:solidFill>
                  <a:srgbClr val="1EE3CF"/>
                </a:solidFill>
                <a:effectLst/>
                <a:latin typeface="Times New Roman" pitchFamily="19"/>
                <a:ea typeface="宋体" pitchFamily="19"/>
                <a:cs typeface="宋体" pitchFamily="19"/>
                <a:sym typeface=""/>
              </a:rPr>
              <a:t> </a:t>
            </a:r>
            <a:r>
              <a:rPr lang="zh-CN" altLang="zh-CN" sz="2800" b="0" i="0" u="none">
                <a:noFill/>
                <a:effectLst/>
                <a:latin typeface="Times New Roman" pitchFamily="28"/>
                <a:ea typeface="Times New Roman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丁</a:t>
            </a:r>
          </a:p>
        </p:txBody>
      </p:sp>
      <p:sp>
        <p:nvSpPr>
          <p:cNvPr id="10042" name="yt_shape_10042"/>
          <p:cNvSpPr txBox="1"/>
          <p:nvPr/>
        </p:nvSpPr>
        <p:spPr>
          <a:xfrm>
            <a:off x="5826696" y="2510115"/>
            <a:ext cx="53860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</a:p>
        </p:txBody>
      </p:sp>
      <p:graphicFrame>
        <p:nvGraphicFramePr>
          <p:cNvPr id="10043" name="yt_table_10043" title="H_262.0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12109"/>
              </p:ext>
            </p:extLst>
          </p:nvPr>
        </p:nvGraphicFramePr>
        <p:xfrm>
          <a:off x="648000" y="3060783"/>
          <a:ext cx="10895837" cy="3328416"/>
        </p:xfrm>
        <a:graphic>
          <a:graphicData uri="http://schemas.openxmlformats.org/drawingml/2006/table">
            <a:tbl>
              <a:tblPr/>
              <a:tblGrid>
                <a:gridCol w="10895837">
                  <a:extLst>
                    <a:ext uri="{9D8B030D-6E8A-4147-A177-3AD203B41FA5}">
                      <a16:colId xmlns:a16="http://schemas.microsoft.com/office/drawing/2014/main" val="1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甲图中，超声波可以清洗眼镜，说明声能够传递信息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乙图中，某昆虫的翅膀振动频率为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450 Hz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，人类不能听到该频率的声音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丙图中，逐渐抽出玻璃罩中的空气，听到的铃声变小，可推理出真空不能传声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丁图中，工人戴防噪声耳罩，目的是为了在声源处防止噪声的产生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yt_shape_1696918517156">
            <a:extLst>
              <a:ext uri="{FF2B5EF4-FFF2-40B4-BE49-F238E27FC236}">
                <a16:creationId xmlns:a16="http://schemas.microsoft.com/office/drawing/2014/main" id="{BDF5B05C-ADF1-3541-8A7A-0496E45AB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2" y="1294994"/>
            <a:ext cx="1489264" cy="1128511"/>
          </a:xfrm>
          <a:prstGeom prst="rect">
            <a:avLst/>
          </a:prstGeom>
        </p:spPr>
      </p:pic>
      <p:pic>
        <p:nvPicPr>
          <p:cNvPr id="5" name="yt_shape_1696918517231">
            <a:extLst>
              <a:ext uri="{FF2B5EF4-FFF2-40B4-BE49-F238E27FC236}">
                <a16:creationId xmlns:a16="http://schemas.microsoft.com/office/drawing/2014/main" id="{083FC0BA-6BBA-D49D-A2C0-F3CF411A9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7" y="1300778"/>
            <a:ext cx="1803589" cy="1116943"/>
          </a:xfrm>
          <a:prstGeom prst="rect">
            <a:avLst/>
          </a:prstGeom>
        </p:spPr>
      </p:pic>
      <p:pic>
        <p:nvPicPr>
          <p:cNvPr id="7" name="yt_shape_1696918517305">
            <a:extLst>
              <a:ext uri="{FF2B5EF4-FFF2-40B4-BE49-F238E27FC236}">
                <a16:creationId xmlns:a16="http://schemas.microsoft.com/office/drawing/2014/main" id="{E8378485-B8AA-DE64-E8B0-E7D746723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1270668"/>
            <a:ext cx="967281" cy="1177163"/>
          </a:xfrm>
          <a:prstGeom prst="rect">
            <a:avLst/>
          </a:prstGeom>
        </p:spPr>
      </p:pic>
      <p:pic>
        <p:nvPicPr>
          <p:cNvPr id="9" name="yt_shape_1696918517519">
            <a:extLst>
              <a:ext uri="{FF2B5EF4-FFF2-40B4-BE49-F238E27FC236}">
                <a16:creationId xmlns:a16="http://schemas.microsoft.com/office/drawing/2014/main" id="{542DE4C6-0271-4635-79E0-0C8A219F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2" y="1338358"/>
            <a:ext cx="1571814" cy="104178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8F6E476-86DA-E35C-4334-808D8F517C55}"/>
              </a:ext>
            </a:extLst>
          </p:cNvPr>
          <p:cNvSpPr txBox="1"/>
          <p:nvPr/>
        </p:nvSpPr>
        <p:spPr>
          <a:xfrm>
            <a:off x="7225488" y="673194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" name="yt_shape_10045"/>
          <p:cNvSpPr txBox="1"/>
          <p:nvPr/>
        </p:nvSpPr>
        <p:spPr>
          <a:xfrm>
            <a:off x="648142" y="402921"/>
            <a:ext cx="11188257" cy="49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谚语是劳动人民智慧的结晶，下列对它们的分析正确的是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46" name="yt_table_10046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49551"/>
              </p:ext>
            </p:extLst>
          </p:nvPr>
        </p:nvGraphicFramePr>
        <p:xfrm>
          <a:off x="648142" y="943344"/>
          <a:ext cx="10891838" cy="2218944"/>
        </p:xfrm>
        <a:graphic>
          <a:graphicData uri="http://schemas.openxmlformats.org/drawingml/2006/table">
            <a:tbl>
              <a:tblPr/>
              <a:tblGrid>
                <a:gridCol w="10891838">
                  <a:extLst>
                    <a:ext uri="{9D8B030D-6E8A-4147-A177-3AD203B41FA5}">
                      <a16:colId xmlns:a16="http://schemas.microsoft.com/office/drawing/2014/main" val="1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十月打了霜，来年粮满仓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，霜的形成是凝华现象，需要吸热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“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大雾不过晌，过晌听雨响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”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，雾的形成是汽化现象，需要放热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草上露水凝，天气一定晴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，露的形成是液化现象，需要放热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“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大雪河封住，冬至不行船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”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，雪的形成是凝固现象，需要吸热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FFF6803-62BE-AF7B-84E2-79A15555EECA}"/>
              </a:ext>
            </a:extLst>
          </p:cNvPr>
          <p:cNvSpPr txBox="1"/>
          <p:nvPr/>
        </p:nvSpPr>
        <p:spPr>
          <a:xfrm>
            <a:off x="10586052" y="354686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8" name="yt_shape_10048"/>
          <p:cNvSpPr txBox="1"/>
          <p:nvPr/>
        </p:nvSpPr>
        <p:spPr>
          <a:xfrm>
            <a:off x="648143" y="1209748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生活处处有物理，留心观察皆学问。对以下现象的解释错误的是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49" name="yt_table_10049" title="H_262.0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32006"/>
              </p:ext>
            </p:extLst>
          </p:nvPr>
        </p:nvGraphicFramePr>
        <p:xfrm>
          <a:off x="648000" y="2320570"/>
          <a:ext cx="10895837" cy="3328416"/>
        </p:xfrm>
        <a:graphic>
          <a:graphicData uri="http://schemas.openxmlformats.org/drawingml/2006/table">
            <a:tbl>
              <a:tblPr/>
              <a:tblGrid>
                <a:gridCol w="10895837">
                  <a:extLst>
                    <a:ext uri="{9D8B030D-6E8A-4147-A177-3AD203B41FA5}">
                      <a16:colId xmlns:a16="http://schemas.microsoft.com/office/drawing/2014/main" val="1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雷雨天总是先看到闪电后听到雷声，是因为光速远远大于声速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用声呐探测海底深度，是因为超声波比次声波在海水中的传播速度快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北方冬天户外的水管容易冻裂，是因为水结冰后体积会增大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夏天人游完泳刚从水里出来时，感觉特别冷，是因为身体表面的水蒸发吸热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D8440DF2-534C-2B8B-6EC3-03B379624A17}"/>
              </a:ext>
            </a:extLst>
          </p:cNvPr>
          <p:cNvSpPr txBox="1"/>
          <p:nvPr/>
        </p:nvSpPr>
        <p:spPr>
          <a:xfrm>
            <a:off x="1269332" y="1717678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1" name="yt_shape_10051"/>
          <p:cNvSpPr txBox="1"/>
          <p:nvPr/>
        </p:nvSpPr>
        <p:spPr>
          <a:xfrm>
            <a:off x="648143" y="1198668"/>
            <a:ext cx="10896000" cy="330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在探索物理规律时，我们用到了许多科学研究方法。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研究声音的产生条件时，将发声的音叉接触水面，水花四溅说明发声的音叉在振动；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②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研究弦乐器音调的高低与弦的松紧程度的关系时，使用同一根弦；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③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研究蒸发快慢与液体表面积的关系时，在同一环境中使用温度相同的同种液体；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④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研究光的传播时，用光线表示光传播的径迹和方向；以上描述中，所用的研究方法相同的是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52" name="yt_table_10052" title="H_87.3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32976"/>
              </p:ext>
            </p:extLst>
          </p:nvPr>
        </p:nvGraphicFramePr>
        <p:xfrm>
          <a:off x="648000" y="4550103"/>
          <a:ext cx="6041073" cy="1109472"/>
        </p:xfrm>
        <a:graphic>
          <a:graphicData uri="http://schemas.openxmlformats.org/drawingml/2006/table">
            <a:tbl>
              <a:tblPr/>
              <a:tblGrid>
                <a:gridCol w="3030855">
                  <a:extLst>
                    <a:ext uri="{9D8B030D-6E8A-4147-A177-3AD203B41FA5}">
                      <a16:colId xmlns:a16="http://schemas.microsoft.com/office/drawing/2014/main" val="10013"/>
                    </a:ext>
                  </a:extLst>
                </a:gridCol>
                <a:gridCol w="3010218">
                  <a:extLst>
                    <a:ext uri="{9D8B030D-6E8A-4147-A177-3AD203B41FA5}">
                      <a16:colId xmlns:a16="http://schemas.microsoft.com/office/drawing/2014/main" val="1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②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②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③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②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④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①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和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④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6673A89-11F6-895A-3EFC-92C60330970F}"/>
              </a:ext>
            </a:extLst>
          </p:cNvPr>
          <p:cNvSpPr txBox="1"/>
          <p:nvPr/>
        </p:nvSpPr>
        <p:spPr>
          <a:xfrm>
            <a:off x="8025732" y="3925542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4" name="yt_shape_10054"/>
          <p:cNvSpPr txBox="1"/>
          <p:nvPr/>
        </p:nvSpPr>
        <p:spPr>
          <a:xfrm>
            <a:off x="648143" y="813489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早在两千多年前，我国古代思想家墨子就在《墨经》中论述了小孔成像等光学现象，图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中光现象与小孔成像原理相同的是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055" name="yt_shape_10055"/>
          <p:cNvSpPr txBox="1"/>
          <p:nvPr/>
        </p:nvSpPr>
        <p:spPr>
          <a:xfrm>
            <a:off x="648000" y="1924311"/>
            <a:ext cx="1641475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	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　</a:t>
            </a:r>
          </a:p>
        </p:txBody>
      </p:sp>
      <p:sp>
        <p:nvSpPr>
          <p:cNvPr id="10058" name="yt_shape_10058"/>
          <p:cNvSpPr txBox="1"/>
          <p:nvPr/>
        </p:nvSpPr>
        <p:spPr>
          <a:xfrm>
            <a:off x="282238" y="4171846"/>
            <a:ext cx="5346015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地面上的人影　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湖中桥的倒影</a:t>
            </a:r>
          </a:p>
        </p:txBody>
      </p:sp>
      <p:pic>
        <p:nvPicPr>
          <p:cNvPr id="10056" name="yt_image_10056" title="H_103.95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46" y="2497855"/>
            <a:ext cx="1419352" cy="13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7" name="yt_image_10057" title="H_104.5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08" y="2517413"/>
            <a:ext cx="18161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8AF9B76-0F8E-8ABF-CE21-BAC740BD5FF3}"/>
              </a:ext>
            </a:extLst>
          </p:cNvPr>
          <p:cNvSpPr txBox="1"/>
          <p:nvPr/>
        </p:nvSpPr>
        <p:spPr>
          <a:xfrm>
            <a:off x="9981532" y="1321419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yt_image_10060">
            <a:extLst>
              <a:ext uri="{FF2B5EF4-FFF2-40B4-BE49-F238E27FC236}">
                <a16:creationId xmlns:a16="http://schemas.microsoft.com/office/drawing/2014/main" id="{22208135-2876-5A1C-59B4-E9C1F72064AA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1532" y="2527890"/>
            <a:ext cx="1300607" cy="136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t_image_10059">
            <a:extLst>
              <a:ext uri="{FF2B5EF4-FFF2-40B4-BE49-F238E27FC236}">
                <a16:creationId xmlns:a16="http://schemas.microsoft.com/office/drawing/2014/main" id="{9567604B-DC08-CA7B-4D6E-4A96D5F25D58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7118" y="2527890"/>
            <a:ext cx="1810512" cy="13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t_shape_10063">
            <a:extLst>
              <a:ext uri="{FF2B5EF4-FFF2-40B4-BE49-F238E27FC236}">
                <a16:creationId xmlns:a16="http://schemas.microsoft.com/office/drawing/2014/main" id="{6356AC6A-DC5B-B1E3-EC31-735129FF568F}"/>
              </a:ext>
            </a:extLst>
          </p:cNvPr>
          <p:cNvSpPr txBox="1"/>
          <p:nvPr/>
        </p:nvSpPr>
        <p:spPr>
          <a:xfrm>
            <a:off x="6204674" y="4190966"/>
            <a:ext cx="5705088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水中弯折的筷子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　　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D.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放大的文字</a:t>
            </a:r>
          </a:p>
        </p:txBody>
      </p:sp>
      <p:sp>
        <p:nvSpPr>
          <p:cNvPr id="6" name="yt_shape_10064">
            <a:extLst>
              <a:ext uri="{FF2B5EF4-FFF2-40B4-BE49-F238E27FC236}">
                <a16:creationId xmlns:a16="http://schemas.microsoft.com/office/drawing/2014/main" id="{BD3C26AB-10B2-252D-A95E-B97A9DFCBB5E}"/>
              </a:ext>
            </a:extLst>
          </p:cNvPr>
          <p:cNvSpPr txBox="1"/>
          <p:nvPr/>
        </p:nvSpPr>
        <p:spPr>
          <a:xfrm>
            <a:off x="5557391" y="4783628"/>
            <a:ext cx="53860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" name="yt_shape_10065"/>
          <p:cNvSpPr txBox="1"/>
          <p:nvPr/>
        </p:nvSpPr>
        <p:spPr>
          <a:xfrm>
            <a:off x="648143" y="235340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根据下表提供的几种物质的密度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常温常压下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信息，以下结论正确的是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66" name="yt_table_10066" title="H_203.5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12533"/>
              </p:ext>
            </p:extLst>
          </p:nvPr>
        </p:nvGraphicFramePr>
        <p:xfrm>
          <a:off x="648000" y="1498526"/>
          <a:ext cx="10895997" cy="2584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4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2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物质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密度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/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kg·m</a:t>
                      </a:r>
                      <a:r>
                        <a:rPr lang="zh-CN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－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物质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密度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/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（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kg·m</a:t>
                      </a:r>
                      <a:r>
                        <a:rPr lang="zh-CN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－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1.0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0.9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植物油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0.9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铝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2.7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水银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13.6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itchFamily="28"/>
                          <a:cs typeface="宋体" pitchFamily="28"/>
                        </a:rPr>
                        <a:t>铜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8.9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A8CC217-BA70-30B8-964D-BBDEF70D1848}"/>
              </a:ext>
            </a:extLst>
          </p:cNvPr>
          <p:cNvSpPr txBox="1"/>
          <p:nvPr/>
        </p:nvSpPr>
        <p:spPr>
          <a:xfrm>
            <a:off x="2336132" y="743270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yt_table_10068" title="H_174.72">
            <a:extLst>
              <a:ext uri="{FF2B5EF4-FFF2-40B4-BE49-F238E27FC236}">
                <a16:creationId xmlns:a16="http://schemas.microsoft.com/office/drawing/2014/main" id="{C0D10737-767F-0E19-1213-6C8149D06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01736"/>
              </p:ext>
            </p:extLst>
          </p:nvPr>
        </p:nvGraphicFramePr>
        <p:xfrm>
          <a:off x="648000" y="4286382"/>
          <a:ext cx="9291638" cy="2218944"/>
        </p:xfrm>
        <a:graphic>
          <a:graphicData uri="http://schemas.openxmlformats.org/drawingml/2006/table">
            <a:tbl>
              <a:tblPr/>
              <a:tblGrid>
                <a:gridCol w="9291638">
                  <a:extLst>
                    <a:ext uri="{9D8B030D-6E8A-4147-A177-3AD203B41FA5}">
                      <a16:colId xmlns:a16="http://schemas.microsoft.com/office/drawing/2014/main" val="1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不同物质的密度一定不同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物质的密度与其状态有关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固态物质的密度都比液态物质密度大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质量相同的实心铝块和冰块，铝块的体积是冰块的</a:t>
                      </a: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倍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0" name="yt_shape_10070"/>
          <p:cNvSpPr txBox="1"/>
          <p:nvPr/>
        </p:nvSpPr>
        <p:spPr>
          <a:xfrm>
            <a:off x="465262" y="242480"/>
            <a:ext cx="11147927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小洛在做探究凸透镜成像规律的实验时，蜡烛、凸透镜以及光屏在光具座上的位置如图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所示，此时烛焰在光屏中央成清晰的像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图中未画出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。下列说法中正确的是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74" name="yt_table_10074_skip" title="H_262.0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44021"/>
              </p:ext>
            </p:extLst>
          </p:nvPr>
        </p:nvGraphicFramePr>
        <p:xfrm>
          <a:off x="465120" y="3763324"/>
          <a:ext cx="11147760" cy="2773680"/>
        </p:xfrm>
        <a:graphic>
          <a:graphicData uri="http://schemas.openxmlformats.org/drawingml/2006/table">
            <a:tbl>
              <a:tblPr/>
              <a:tblGrid>
                <a:gridCol w="11147760">
                  <a:extLst>
                    <a:ext uri="{9D8B030D-6E8A-4147-A177-3AD203B41FA5}">
                      <a16:colId xmlns:a16="http://schemas.microsoft.com/office/drawing/2014/main" val="1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在光屏上成的是烛焰倒立、缩小的实像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实验中，蜡烛因燃烧变短，光屏上烛焰的像将向下移动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若用不透明的纸遮住凸透镜的上半部分，光屏上烛焰的像将不再完整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保持透镜位置不动，仅将蜡烛和光屏位置互换，光屏上仍能得到清晰的像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pSp>
        <p:nvGrpSpPr>
          <p:cNvPr id="10071" name="yt_shape_10071_skip" title="H_145.69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3251220" y="1913455"/>
            <a:ext cx="5445633" cy="1850277"/>
            <a:chOff x="0" y="0"/>
            <a:chExt cx="5322570" cy="1850277"/>
          </a:xfrm>
        </p:grpSpPr>
        <p:pic>
          <p:nvPicPr>
            <p:cNvPr id="2" name="yt_image_10071">
              <a:extLst>
                <a:ext uri="">
                  <a16:creationId xmlns="" xmlns:mc="http://schemas.openxmlformats.org/markup-compatibility/2006" xmlns:a14="http://schemas.microsoft.com/office/drawing/2010/main" xmlns:p14="http://schemas.microsoft.com/office/powerpoint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322570" cy="1454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73" name="yt_shape_10073"/>
            <p:cNvSpPr txBox="1"/>
            <p:nvPr/>
          </p:nvSpPr>
          <p:spPr>
            <a:xfrm>
              <a:off x="2394644" y="1490277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9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E042E3B-D537-1D9F-D107-663AA0A589CE}"/>
              </a:ext>
            </a:extLst>
          </p:cNvPr>
          <p:cNvSpPr txBox="1"/>
          <p:nvPr/>
        </p:nvSpPr>
        <p:spPr>
          <a:xfrm>
            <a:off x="5373972" y="1292009"/>
            <a:ext cx="44737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" name="yt_shape_10076"/>
          <p:cNvSpPr txBox="1"/>
          <p:nvPr/>
        </p:nvSpPr>
        <p:spPr>
          <a:xfrm>
            <a:off x="648143" y="391160"/>
            <a:ext cx="10896000" cy="386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  <a:cs typeface="Times New Roman" pitchFamily="28"/>
              </a:rPr>
              <a:t>【解析】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由题图可知此时物距小于像距，成倒立、放大的实像，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错误；若蜡烛燃烧变短，根据经过光心的光线的传播方向不变可知，烛焰在光屏上的像将向上移动，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错误；遮住凸透镜的上半部分，物体上任一点都有光线射向凸透镜的下半部，经凸透镜折射后，照样能会聚成像，像的大小不发生变化，只是折射光线减少，会聚成的像变暗，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错误；保持透镜位置不动，仅将蜡烛和光屏的位置互换，根据光路可逆可知，光屏上仍能得到清晰的像，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正确。故选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7" name="yt_shape_10077"/>
          <p:cNvSpPr txBox="1"/>
          <p:nvPr/>
        </p:nvSpPr>
        <p:spPr>
          <a:xfrm>
            <a:off x="648143" y="687401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正确使用仪器是做好物理实验的基础，下列正确的是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78" name="yt_table_10078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68466"/>
              </p:ext>
            </p:extLst>
          </p:nvPr>
        </p:nvGraphicFramePr>
        <p:xfrm>
          <a:off x="648000" y="1798223"/>
          <a:ext cx="8382000" cy="2218944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1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用刻度尺测量物体长度时，视线要与尺面垂直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用温度计测量液体温度时，可将温度计取出读数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用天平测量物体质量时，不得用手拿砝码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用量筒测量液体体积时，可端起量筒读数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BC8CE2E2-26A8-9379-182D-3E1678E2698D}"/>
              </a:ext>
            </a:extLst>
          </p:cNvPr>
          <p:cNvSpPr txBox="1"/>
          <p:nvPr/>
        </p:nvSpPr>
        <p:spPr>
          <a:xfrm>
            <a:off x="1269332" y="1195331"/>
            <a:ext cx="694436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AC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100314" y="796783"/>
            <a:ext cx="11991372" cy="5783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" y="1102250"/>
            <a:ext cx="2160416" cy="166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751" y="3268325"/>
            <a:ext cx="1154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4800" dirty="0"/>
              <a:t>洛阳市2022—2023学年第一学期期末考试试卷</a:t>
            </a:r>
          </a:p>
        </p:txBody>
      </p:sp>
      <p:sp>
        <p:nvSpPr>
          <p:cNvPr id="5" name="矩形 4"/>
          <p:cNvSpPr/>
          <p:nvPr/>
        </p:nvSpPr>
        <p:spPr>
          <a:xfrm>
            <a:off x="3291509" y="140037"/>
            <a:ext cx="5651125" cy="732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 xmlns:a14="http://schemas.microsoft.com/office/drawing/2010/main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0" name="yt_shape_10080"/>
          <p:cNvSpPr txBox="1"/>
          <p:nvPr/>
        </p:nvSpPr>
        <p:spPr>
          <a:xfrm>
            <a:off x="648143" y="613557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把一副眼镜放在阳光下适当位置，在地面上观察到如图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所示的现象，关于该眼镜镜片的类型和对视力的矫正情况，下列说法正确的是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0084" name="yt_table_10084_skip" title="H_87.3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6987"/>
              </p:ext>
            </p:extLst>
          </p:nvPr>
        </p:nvGraphicFramePr>
        <p:xfrm>
          <a:off x="648000" y="2284532"/>
          <a:ext cx="7760018" cy="1109472"/>
        </p:xfrm>
        <a:graphic>
          <a:graphicData uri="http://schemas.openxmlformats.org/drawingml/2006/table">
            <a:tbl>
              <a:tblPr/>
              <a:tblGrid>
                <a:gridCol w="4335780">
                  <a:extLst>
                    <a:ext uri="{9D8B030D-6E8A-4147-A177-3AD203B41FA5}">
                      <a16:colId xmlns:a16="http://schemas.microsoft.com/office/drawing/2014/main" val="10011"/>
                    </a:ext>
                  </a:extLst>
                </a:gridCol>
                <a:gridCol w="3424238">
                  <a:extLst>
                    <a:ext uri="{9D8B030D-6E8A-4147-A177-3AD203B41FA5}">
                      <a16:colId xmlns:a16="http://schemas.microsoft.com/office/drawing/2014/main" val="1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镜片为凸透镜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镜片为凹透镜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可以矫正近视眼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可以矫正远视眼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pSp>
        <p:nvGrpSpPr>
          <p:cNvPr id="10081" name="yt_shape_10081_skip" title="H_123.031105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9548438" y="2284532"/>
            <a:ext cx="1993519" cy="1562495"/>
            <a:chOff x="0" y="0"/>
            <a:chExt cx="1993519" cy="1562495"/>
          </a:xfrm>
        </p:grpSpPr>
        <p:pic>
          <p:nvPicPr>
            <p:cNvPr id="2" name="yt_image_10081">
              <a:extLst>
                <a:ext uri="">
                  <a16:creationId xmlns="" xmlns:mc="http://schemas.openxmlformats.org/markup-compatibility/2006" xmlns:a14="http://schemas.microsoft.com/office/drawing/2010/main" xmlns:p14="http://schemas.microsoft.com/office/powerpoint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993519" cy="1166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83" name="yt_shape_10083"/>
            <p:cNvSpPr txBox="1"/>
            <p:nvPr/>
          </p:nvSpPr>
          <p:spPr>
            <a:xfrm>
              <a:off x="641239" y="1202495"/>
              <a:ext cx="74704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10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B6DC913-68B4-7EF9-6F03-3CE651F6BCA6}"/>
              </a:ext>
            </a:extLst>
          </p:cNvPr>
          <p:cNvSpPr txBox="1"/>
          <p:nvPr/>
        </p:nvSpPr>
        <p:spPr>
          <a:xfrm>
            <a:off x="2691732" y="1676223"/>
            <a:ext cx="673799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" name="yt_shape_10086"/>
          <p:cNvSpPr txBox="1"/>
          <p:nvPr/>
        </p:nvSpPr>
        <p:spPr>
          <a:xfrm>
            <a:off x="648000" y="445680"/>
            <a:ext cx="7720062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三、作图题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小题，每小题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087" name="yt_shape_10087"/>
          <p:cNvSpPr txBox="1"/>
          <p:nvPr/>
        </p:nvSpPr>
        <p:spPr>
          <a:xfrm>
            <a:off x="648143" y="996348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甲是牙医用小镜子给病人检查口腔时的情景，医生通过小镜子可以看到口腔内部的情况。请在图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乙中画出医生通过镜子看到某颗牙齿的光路图。</a:t>
            </a:r>
          </a:p>
        </p:txBody>
      </p:sp>
      <p:sp>
        <p:nvSpPr>
          <p:cNvPr id="10088" name="yt_shape_10088"/>
          <p:cNvSpPr txBox="1"/>
          <p:nvPr/>
        </p:nvSpPr>
        <p:spPr>
          <a:xfrm>
            <a:off x="3212198" y="2675339"/>
            <a:ext cx="5767605" cy="15669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8700" b="0" i="0" u="none">
                <a:noFill/>
                <a:effectLst/>
                <a:latin typeface="Times New Roman" pitchFamily="87"/>
                <a:ea typeface="Times New Roman" pitchFamily="87"/>
                <a:cs typeface="宋体" pitchFamily="87"/>
                <a:sym typeface="Finished"/>
              </a:rPr>
              <a:t>⁠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cs typeface="宋体" pitchFamily="28"/>
                <a:sym typeface=""/>
              </a:rPr>
              <a:t>                           </a:t>
            </a:r>
            <a:r>
              <a:rPr lang="en-US" altLang="zh-CN" sz="500" b="0" i="0" u="none">
                <a:solidFill>
                  <a:srgbClr val="1EE3CF"/>
                </a:solidFill>
                <a:effectLst/>
                <a:latin typeface="Times New Roman" pitchFamily="5"/>
                <a:ea typeface="宋体" pitchFamily="5"/>
                <a:cs typeface="宋体" pitchFamily="5"/>
                <a:sym typeface=""/>
              </a:rPr>
              <a:t> </a:t>
            </a:r>
            <a:r>
              <a:rPr lang="zh-CN" altLang="zh-CN" sz="2800" b="0" i="0" u="none">
                <a:noFill/>
                <a:effectLst/>
                <a:latin typeface="Times New Roman" pitchFamily="28"/>
                <a:ea typeface="Times New Roman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7050" b="0" i="0" u="none">
                <a:noFill/>
                <a:effectLst/>
                <a:latin typeface="Times New Roman" pitchFamily="70"/>
                <a:ea typeface="Times New Roman" pitchFamily="70"/>
                <a:cs typeface="宋体" pitchFamily="70"/>
                <a:sym typeface="Finished"/>
              </a:rPr>
              <a:t>⁠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cs typeface="宋体" pitchFamily="28"/>
                <a:sym typeface=""/>
              </a:rPr>
              <a:t>                         </a:t>
            </a:r>
            <a:r>
              <a:rPr lang="en-US" altLang="zh-CN" sz="200" b="0" i="0" u="none">
                <a:solidFill>
                  <a:srgbClr val="1EE3CF"/>
                </a:solidFill>
                <a:effectLst/>
                <a:latin typeface="Times New Roman" pitchFamily="2"/>
                <a:ea typeface="宋体" pitchFamily="2"/>
                <a:cs typeface="宋体" pitchFamily="2"/>
                <a:sym typeface=""/>
              </a:rPr>
              <a:t> </a:t>
            </a:r>
            <a:r>
              <a:rPr lang="zh-CN" altLang="zh-CN" sz="2800" b="0" i="0" u="none">
                <a:noFill/>
                <a:effectLst/>
                <a:latin typeface="Times New Roman" pitchFamily="28"/>
                <a:ea typeface="Times New Roman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089" name="yt_shape_10089"/>
          <p:cNvSpPr txBox="1"/>
          <p:nvPr/>
        </p:nvSpPr>
        <p:spPr>
          <a:xfrm>
            <a:off x="5743596" y="4293031"/>
            <a:ext cx="704808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</a:t>
            </a:r>
          </a:p>
        </p:txBody>
      </p:sp>
      <p:pic>
        <p:nvPicPr>
          <p:cNvPr id="10090" name="yt_image_10090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451" y="4996063"/>
            <a:ext cx="1911096" cy="109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t_shape_1696918517911">
            <a:extLst>
              <a:ext uri="{FF2B5EF4-FFF2-40B4-BE49-F238E27FC236}">
                <a16:creationId xmlns:a16="http://schemas.microsoft.com/office/drawing/2014/main" id="{737E00A0-B7AA-1015-92D4-733737BCA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88" y="2675339"/>
            <a:ext cx="2340926" cy="1551750"/>
          </a:xfrm>
          <a:prstGeom prst="rect">
            <a:avLst/>
          </a:prstGeom>
        </p:spPr>
      </p:pic>
      <p:pic>
        <p:nvPicPr>
          <p:cNvPr id="5" name="yt_shape_1696918517970">
            <a:extLst>
              <a:ext uri="{FF2B5EF4-FFF2-40B4-BE49-F238E27FC236}">
                <a16:creationId xmlns:a16="http://schemas.microsoft.com/office/drawing/2014/main" id="{3B3F5AC5-2BAD-10AC-5E42-68939FA7F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3" y="2816303"/>
            <a:ext cx="2229039" cy="12698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2" name="yt_shape_10092"/>
          <p:cNvSpPr txBox="1"/>
          <p:nvPr/>
        </p:nvSpPr>
        <p:spPr>
          <a:xfrm>
            <a:off x="648143" y="617768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20.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请根据入射光线和折射光线，在图</a:t>
            </a:r>
            <a:r>
              <a:rPr lang="en-US" altLang="zh-CN" sz="2800" b="0" i="0" u="none" spc="15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</a:t>
            </a:r>
            <a:r>
              <a:rPr lang="zh-CN" altLang="zh-CN" sz="2800" b="0" i="0" u="none" spc="15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中的方框内画出适当类型的透镜。</a:t>
            </a:r>
          </a:p>
        </p:txBody>
      </p:sp>
      <p:sp>
        <p:nvSpPr>
          <p:cNvPr id="10096" name="yt_shape_10096"/>
          <p:cNvSpPr txBox="1"/>
          <p:nvPr/>
        </p:nvSpPr>
        <p:spPr>
          <a:xfrm>
            <a:off x="648000" y="3257486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093" name="yt_shape_10093" title="H_103.781105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173979" y="1888969"/>
            <a:ext cx="1844040" cy="1318020"/>
            <a:chOff x="0" y="0"/>
            <a:chExt cx="1844040" cy="1318020"/>
          </a:xfrm>
        </p:grpSpPr>
        <p:pic>
          <p:nvPicPr>
            <p:cNvPr id="2" name="yt_image_10093">
              <a:extLs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4040" cy="92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95" name="yt_shape_10095"/>
            <p:cNvSpPr txBox="1"/>
            <p:nvPr/>
          </p:nvSpPr>
          <p:spPr>
            <a:xfrm>
              <a:off x="566499" y="958020"/>
              <a:ext cx="74704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12</a:t>
              </a:r>
            </a:p>
          </p:txBody>
        </p:sp>
      </p:grpSp>
      <p:pic>
        <p:nvPicPr>
          <p:cNvPr id="10097" name="yt_image_10097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790" y="3783290"/>
            <a:ext cx="1574419" cy="7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9" name="yt_shape_10099"/>
          <p:cNvSpPr txBox="1"/>
          <p:nvPr/>
        </p:nvSpPr>
        <p:spPr>
          <a:xfrm>
            <a:off x="648143" y="946532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四、实验探究题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100" name="yt_shape_10100"/>
          <p:cNvSpPr txBox="1"/>
          <p:nvPr/>
        </p:nvSpPr>
        <p:spPr>
          <a:xfrm>
            <a:off x="648000" y="2057354"/>
            <a:ext cx="10861948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某小组利用如图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所示的实验装置，探究水沸腾前后的温度特点。</a:t>
            </a:r>
          </a:p>
        </p:txBody>
      </p:sp>
      <p:pic>
        <p:nvPicPr>
          <p:cNvPr id="10101" name="yt_image_10101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06" y="2768402"/>
            <a:ext cx="1644269" cy="20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2" name="yt_image_10102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575" y="2768402"/>
            <a:ext cx="3204718" cy="20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3" name="yt_image_10103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1293" y="2768402"/>
            <a:ext cx="3204718" cy="20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06" name="yt_shape_10106"/>
          <p:cNvSpPr txBox="1"/>
          <p:nvPr/>
        </p:nvSpPr>
        <p:spPr>
          <a:xfrm>
            <a:off x="2116680" y="4833168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107" name="yt_shape_10107"/>
          <p:cNvSpPr txBox="1"/>
          <p:nvPr/>
        </p:nvSpPr>
        <p:spPr>
          <a:xfrm>
            <a:off x="4901173" y="4833168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108" name="yt_shape_10108"/>
          <p:cNvSpPr txBox="1"/>
          <p:nvPr/>
        </p:nvSpPr>
        <p:spPr>
          <a:xfrm>
            <a:off x="8465891" y="4833168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10109" name="yt_shape_10109"/>
          <p:cNvSpPr txBox="1"/>
          <p:nvPr/>
        </p:nvSpPr>
        <p:spPr>
          <a:xfrm>
            <a:off x="5736927" y="5411587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0" name="yt_shape_10110"/>
          <p:cNvSpPr txBox="1"/>
          <p:nvPr/>
        </p:nvSpPr>
        <p:spPr>
          <a:xfrm>
            <a:off x="648143" y="720159"/>
            <a:ext cx="10896000" cy="564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甲中，组装器材时，应按照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由下到上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由上到下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由下到上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的顺序；给烧杯盖上纸板，目的是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减少散热，缩短沸腾前的加热时间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当水中产生大量气泡，不断上升且体积逐渐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时，水开始沸腾。由实验数据绘制出温度随时间变化的图像如图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乙所示。分析图像可知，水的沸点是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98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，由此他们推测当地的气压可能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低于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高于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等于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低于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标准大气压。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丙为另一组同学实验时绘制的水沸腾前后温度随时间变化的图像，两组图像不完全相同，原因可能是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水的质量不同（或酒精灯火焰的大小不同）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98B4986-1848-4B36-D609-DDEF87085FDC}"/>
              </a:ext>
            </a:extLst>
          </p:cNvPr>
          <p:cNvSpPr txBox="1"/>
          <p:nvPr/>
        </p:nvSpPr>
        <p:spPr>
          <a:xfrm>
            <a:off x="6781132" y="673353"/>
            <a:ext cx="1608837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由下到上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0701BDA-2596-853F-BE2F-5C0BA4F703FC}"/>
              </a:ext>
            </a:extLst>
          </p:cNvPr>
          <p:cNvSpPr txBox="1"/>
          <p:nvPr/>
        </p:nvSpPr>
        <p:spPr>
          <a:xfrm>
            <a:off x="9803732" y="1185417"/>
            <a:ext cx="1251649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减少散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7EDA0F-48F0-DFFF-F6E9-26DE05546D92}"/>
              </a:ext>
            </a:extLst>
          </p:cNvPr>
          <p:cNvSpPr txBox="1"/>
          <p:nvPr/>
        </p:nvSpPr>
        <p:spPr>
          <a:xfrm>
            <a:off x="558132" y="1697481"/>
            <a:ext cx="4466336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热，缩短沸腾前的加热时间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12622B-2619-35DF-29F4-B832CB56C7F1}"/>
              </a:ext>
            </a:extLst>
          </p:cNvPr>
          <p:cNvSpPr txBox="1"/>
          <p:nvPr/>
        </p:nvSpPr>
        <p:spPr>
          <a:xfrm>
            <a:off x="8559132" y="2209545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A3CB54-8BBB-362A-C1BC-2C01F44BA990}"/>
              </a:ext>
            </a:extLst>
          </p:cNvPr>
          <p:cNvSpPr txBox="1"/>
          <p:nvPr/>
        </p:nvSpPr>
        <p:spPr>
          <a:xfrm>
            <a:off x="9092532" y="3233673"/>
            <a:ext cx="535686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98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203E2B-E8F3-8DD3-8DE5-138D7FEA1732}"/>
              </a:ext>
            </a:extLst>
          </p:cNvPr>
          <p:cNvSpPr txBox="1"/>
          <p:nvPr/>
        </p:nvSpPr>
        <p:spPr>
          <a:xfrm>
            <a:off x="4825332" y="3745737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低于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33B9ED-0F65-9095-6AE4-44BDC0095B75}"/>
              </a:ext>
            </a:extLst>
          </p:cNvPr>
          <p:cNvSpPr txBox="1"/>
          <p:nvPr/>
        </p:nvSpPr>
        <p:spPr>
          <a:xfrm>
            <a:off x="7314532" y="5281929"/>
            <a:ext cx="4109148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水的质量不同（或酒精灯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AFD30F-EE30-DC12-FB72-8F8C41046B3E}"/>
              </a:ext>
            </a:extLst>
          </p:cNvPr>
          <p:cNvSpPr txBox="1"/>
          <p:nvPr/>
        </p:nvSpPr>
        <p:spPr>
          <a:xfrm>
            <a:off x="558132" y="5793993"/>
            <a:ext cx="3037586" cy="5645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火焰的大小不同）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3" name="yt_shape_10113"/>
          <p:cNvSpPr txBox="1"/>
          <p:nvPr/>
        </p:nvSpPr>
        <p:spPr>
          <a:xfrm>
            <a:off x="648000" y="720000"/>
            <a:ext cx="10143803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某科学小组利用如图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所示的装置探究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平面镜成像特点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pic>
        <p:nvPicPr>
          <p:cNvPr id="10114" name="yt_image_10114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770" y="1854339"/>
            <a:ext cx="2148586" cy="15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5" name="yt_image_10115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356" y="1431048"/>
            <a:ext cx="300355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18" name="yt_shape_10118"/>
          <p:cNvSpPr txBox="1"/>
          <p:nvPr/>
        </p:nvSpPr>
        <p:spPr>
          <a:xfrm>
            <a:off x="3686302" y="3442728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119" name="yt_shape_10119"/>
          <p:cNvSpPr txBox="1"/>
          <p:nvPr/>
        </p:nvSpPr>
        <p:spPr>
          <a:xfrm>
            <a:off x="6622370" y="3442728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120" name="yt_shape_10120"/>
          <p:cNvSpPr txBox="1"/>
          <p:nvPr/>
        </p:nvSpPr>
        <p:spPr>
          <a:xfrm>
            <a:off x="5736927" y="4021159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</a:t>
            </a:r>
          </a:p>
        </p:txBody>
      </p:sp>
      <p:sp>
        <p:nvSpPr>
          <p:cNvPr id="10121" name="yt_shape_10121"/>
          <p:cNvSpPr txBox="1"/>
          <p:nvPr/>
        </p:nvSpPr>
        <p:spPr>
          <a:xfrm>
            <a:off x="648143" y="4571827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实验中，他们使用透明玻璃板代替平面镜，这样做的目的是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便于确定像的位置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；为了使像更清晰，该实验最好在较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暗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亮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环境中进行。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14DAFD3-88AB-3CAB-EAC4-A23CB8CBD127}"/>
              </a:ext>
            </a:extLst>
          </p:cNvPr>
          <p:cNvSpPr txBox="1"/>
          <p:nvPr/>
        </p:nvSpPr>
        <p:spPr>
          <a:xfrm>
            <a:off x="11048332" y="4525021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C6C8A7-3F99-58D1-2869-A35EEF4D7936}"/>
              </a:ext>
            </a:extLst>
          </p:cNvPr>
          <p:cNvSpPr txBox="1"/>
          <p:nvPr/>
        </p:nvSpPr>
        <p:spPr>
          <a:xfrm>
            <a:off x="558132" y="5079757"/>
            <a:ext cx="268039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于确定像的位置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80DA9D-563C-B15E-271A-08F497D62108}"/>
              </a:ext>
            </a:extLst>
          </p:cNvPr>
          <p:cNvSpPr txBox="1"/>
          <p:nvPr/>
        </p:nvSpPr>
        <p:spPr>
          <a:xfrm>
            <a:off x="9459244" y="5079757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暗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2" name="yt_shape_10122"/>
          <p:cNvSpPr txBox="1"/>
          <p:nvPr/>
        </p:nvSpPr>
        <p:spPr>
          <a:xfrm>
            <a:off x="648143" y="720159"/>
            <a:ext cx="10896000" cy="564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实验时，透明玻璃板应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垂直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放置在纸面上；将点燃的蜡烛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放在玻璃板前，透过玻璃板观察蜡烛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的像，并移动后面等大的蜡烛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，直到从各个方向观察其与蜡烛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的像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完全重合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，此位置即为像的位置。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将蜡烛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逐渐靠近玻璃板时，像的大小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不变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；改变蜡烛位置，多次实验，得到像与物位置的对应关系如图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乙，分析可知平面镜成像时，像到镜面的距离与物体到镜面的距离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相等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，且像和物的连线与镜面垂直。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移去后面的蜡烛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，在其位置放一光屏，此时应该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直接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透过玻璃板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直接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观察光屏，发现不能在光屏上看到像，说明平面镜所成的像为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虚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像。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DC7944-78BB-FBFB-33AA-7F08D95AED0D}"/>
              </a:ext>
            </a:extLst>
          </p:cNvPr>
          <p:cNvSpPr txBox="1"/>
          <p:nvPr/>
        </p:nvSpPr>
        <p:spPr>
          <a:xfrm>
            <a:off x="5358732" y="673353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垂直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AC25F8-43CB-3AFE-5B8B-C36BBBBBFE33}"/>
              </a:ext>
            </a:extLst>
          </p:cNvPr>
          <p:cNvSpPr txBox="1"/>
          <p:nvPr/>
        </p:nvSpPr>
        <p:spPr>
          <a:xfrm>
            <a:off x="7038307" y="1697481"/>
            <a:ext cx="1608837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完全重合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03D85F-45D3-92CB-508B-6E1ACCB1C11B}"/>
              </a:ext>
            </a:extLst>
          </p:cNvPr>
          <p:cNvSpPr txBox="1"/>
          <p:nvPr/>
        </p:nvSpPr>
        <p:spPr>
          <a:xfrm>
            <a:off x="7709819" y="2721609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不变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A0568E-B571-1D7A-FEA8-F0B461332EBB}"/>
              </a:ext>
            </a:extLst>
          </p:cNvPr>
          <p:cNvSpPr txBox="1"/>
          <p:nvPr/>
        </p:nvSpPr>
        <p:spPr>
          <a:xfrm>
            <a:off x="4114132" y="4257801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相等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EF84A8-C29E-C78D-D32D-5953EFA743AC}"/>
              </a:ext>
            </a:extLst>
          </p:cNvPr>
          <p:cNvSpPr txBox="1"/>
          <p:nvPr/>
        </p:nvSpPr>
        <p:spPr>
          <a:xfrm>
            <a:off x="9487819" y="4769865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直接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5057A7-C23D-50E7-BD8A-5DB6918E30D0}"/>
              </a:ext>
            </a:extLst>
          </p:cNvPr>
          <p:cNvSpPr txBox="1"/>
          <p:nvPr/>
        </p:nvSpPr>
        <p:spPr>
          <a:xfrm>
            <a:off x="5180932" y="5793993"/>
            <a:ext cx="537274" cy="5645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虚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5" name="yt_shape_10125"/>
          <p:cNvSpPr txBox="1"/>
          <p:nvPr/>
        </p:nvSpPr>
        <p:spPr>
          <a:xfrm>
            <a:off x="648143" y="1081499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小洛在洛河边捡到一块光滑的石头，很好奇它的密度，就带到学校和小组同学一起进行了如图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所示的实验。</a:t>
            </a:r>
          </a:p>
        </p:txBody>
      </p:sp>
      <p:pic>
        <p:nvPicPr>
          <p:cNvPr id="10126" name="yt_image_1012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515" y="3358540"/>
            <a:ext cx="3010535" cy="13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" name="yt_image_10127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050" y="3874033"/>
            <a:ext cx="1088263" cy="82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8" name="yt_image_10128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313" y="3653307"/>
            <a:ext cx="1740662" cy="10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9" name="yt_image_10129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7975" y="2352700"/>
            <a:ext cx="1757426" cy="23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2" name="yt_shape_10132"/>
          <p:cNvSpPr txBox="1"/>
          <p:nvPr/>
        </p:nvSpPr>
        <p:spPr>
          <a:xfrm>
            <a:off x="2806022" y="4698263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133" name="yt_shape_10133"/>
          <p:cNvSpPr txBox="1"/>
          <p:nvPr/>
        </p:nvSpPr>
        <p:spPr>
          <a:xfrm>
            <a:off x="5215421" y="4698263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134" name="yt_shape_10134"/>
          <p:cNvSpPr txBox="1"/>
          <p:nvPr/>
        </p:nvSpPr>
        <p:spPr>
          <a:xfrm>
            <a:off x="6989883" y="4698263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丙</a:t>
            </a:r>
          </a:p>
        </p:txBody>
      </p:sp>
      <p:sp>
        <p:nvSpPr>
          <p:cNvPr id="10135" name="yt_shape_10135"/>
          <p:cNvSpPr txBox="1"/>
          <p:nvPr/>
        </p:nvSpPr>
        <p:spPr>
          <a:xfrm>
            <a:off x="9098927" y="4698263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丁</a:t>
            </a:r>
          </a:p>
        </p:txBody>
      </p:sp>
      <p:sp>
        <p:nvSpPr>
          <p:cNvPr id="10136" name="yt_shape_10136"/>
          <p:cNvSpPr txBox="1"/>
          <p:nvPr/>
        </p:nvSpPr>
        <p:spPr>
          <a:xfrm>
            <a:off x="5736927" y="5276620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" name="yt_shape_10137"/>
          <p:cNvSpPr txBox="1"/>
          <p:nvPr/>
        </p:nvSpPr>
        <p:spPr>
          <a:xfrm>
            <a:off x="648143" y="934438"/>
            <a:ext cx="10896000" cy="4989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甲是小洛把天平放在水平台面上，调节天平平衡时的情景，小阳指出了她在操作上的错误之处是：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游码未归零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。改正错误后，小洛发现指针静止时如图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乙所示，接下来她应该将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平衡螺母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向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左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左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调节，直至天平平衡。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在测量石块质量时，她将石块放在天平的左盘中，用镊子由大到小在右盘中加减砝码，当在右盘中加入最小的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砝码后，发现天平的指针静止时又如图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乙所示，则她接下来应该进行的操作是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取下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5 g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砝码，向右移动游码，直至天平平衡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；最终天平平衡时，右盘中所加砝码和游码的位置如图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丙所示，则石块质量为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53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8B29A58-6683-9393-0215-417D14661667}"/>
              </a:ext>
            </a:extLst>
          </p:cNvPr>
          <p:cNvSpPr txBox="1"/>
          <p:nvPr/>
        </p:nvSpPr>
        <p:spPr>
          <a:xfrm>
            <a:off x="6958932" y="1442368"/>
            <a:ext cx="196602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游码未归零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72BEA4-11C9-5E95-7874-1681825A6A5B}"/>
              </a:ext>
            </a:extLst>
          </p:cNvPr>
          <p:cNvSpPr txBox="1"/>
          <p:nvPr/>
        </p:nvSpPr>
        <p:spPr>
          <a:xfrm>
            <a:off x="9803732" y="1997104"/>
            <a:ext cx="125164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平衡螺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9FDD4F-29D5-F461-7A1F-5FC8939EE69F}"/>
              </a:ext>
            </a:extLst>
          </p:cNvPr>
          <p:cNvSpPr txBox="1"/>
          <p:nvPr/>
        </p:nvSpPr>
        <p:spPr>
          <a:xfrm>
            <a:off x="558132" y="2551840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8B04BD-9B7F-52DB-E642-C4FEC619EC3E}"/>
              </a:ext>
            </a:extLst>
          </p:cNvPr>
          <p:cNvSpPr txBox="1"/>
          <p:nvPr/>
        </p:nvSpPr>
        <p:spPr>
          <a:xfrm>
            <a:off x="1982120" y="2551840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0CFA04-26D5-33C2-6B05-A5ABFB47786F}"/>
              </a:ext>
            </a:extLst>
          </p:cNvPr>
          <p:cNvSpPr txBox="1"/>
          <p:nvPr/>
        </p:nvSpPr>
        <p:spPr>
          <a:xfrm>
            <a:off x="10159332" y="4182830"/>
            <a:ext cx="1338962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取下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5 g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97E92B2-66F9-33FE-6B3C-E674D8E919C9}"/>
              </a:ext>
            </a:extLst>
          </p:cNvPr>
          <p:cNvSpPr txBox="1"/>
          <p:nvPr/>
        </p:nvSpPr>
        <p:spPr>
          <a:xfrm>
            <a:off x="558132" y="4770784"/>
            <a:ext cx="58950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砝码，向右移动游码，直至天平平衡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031C42-EC55-5279-CED0-B4D38DF89C8F}"/>
              </a:ext>
            </a:extLst>
          </p:cNvPr>
          <p:cNvSpPr txBox="1"/>
          <p:nvPr/>
        </p:nvSpPr>
        <p:spPr>
          <a:xfrm>
            <a:off x="8736932" y="5325520"/>
            <a:ext cx="5356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53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" name="yt_shape_10139"/>
          <p:cNvSpPr txBox="1"/>
          <p:nvPr/>
        </p:nvSpPr>
        <p:spPr>
          <a:xfrm>
            <a:off x="648143" y="876185"/>
            <a:ext cx="10896000" cy="274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丁是小洛用量筒测量石块体积时的情形，可知石块的体积为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。由此小洛计算出石块的密度为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2.65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en-US" altLang="zh-CN" sz="2800" b="1" i="0" u="sng" baseline="3000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交流环节，同组的小阳提出测量时也可以先测量石块的体积，再测量石块的质量。请你对小阳的方法做出评价：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FEFEFE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小阳的方法不合理，先测体积由于石块沾有水会使质量结果偏大，密度偏大</a:t>
            </a:r>
            <a:r>
              <a:rPr lang="zh-CN" altLang="zh-CN" sz="2800" b="0" i="0" u="sng">
                <a:solidFill>
                  <a:srgbClr val="FEFEFE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572938-9333-902E-46A2-95C6EBAD0323}"/>
              </a:ext>
            </a:extLst>
          </p:cNvPr>
          <p:cNvSpPr txBox="1"/>
          <p:nvPr/>
        </p:nvSpPr>
        <p:spPr>
          <a:xfrm>
            <a:off x="1269332" y="1384115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1F3B5-316C-229E-5112-157042BA3558}"/>
              </a:ext>
            </a:extLst>
          </p:cNvPr>
          <p:cNvSpPr txBox="1"/>
          <p:nvPr/>
        </p:nvSpPr>
        <p:spPr>
          <a:xfrm>
            <a:off x="7866982" y="1384115"/>
            <a:ext cx="163423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2.65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kumimoji="0" lang="en-US" altLang="zh-CN" sz="2800" b="1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FE4EBD-7A9F-FAA2-1EC5-2114B01B8F76}"/>
              </a:ext>
            </a:extLst>
          </p:cNvPr>
          <p:cNvSpPr txBox="1"/>
          <p:nvPr/>
        </p:nvSpPr>
        <p:spPr>
          <a:xfrm>
            <a:off x="8381332" y="2493587"/>
            <a:ext cx="268039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小阳的方法不合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5F6B5C-31C1-2C5D-4C68-B197482BD7D3}"/>
              </a:ext>
            </a:extLst>
          </p:cNvPr>
          <p:cNvSpPr txBox="1"/>
          <p:nvPr/>
        </p:nvSpPr>
        <p:spPr>
          <a:xfrm>
            <a:off x="558132" y="3048323"/>
            <a:ext cx="9466962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理，先测体积由于石块沾有水会使质量结果偏大，密度偏大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" name="yt_shape_10000"/>
          <p:cNvSpPr txBox="1"/>
          <p:nvPr/>
        </p:nvSpPr>
        <p:spPr>
          <a:xfrm>
            <a:off x="648000" y="725077"/>
            <a:ext cx="7540526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一、填空题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001" name="yt_shape_10001"/>
          <p:cNvSpPr txBox="1"/>
          <p:nvPr/>
        </p:nvSpPr>
        <p:spPr>
          <a:xfrm>
            <a:off x="648143" y="1275745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测量是生活和学习中的一项基本技能。图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甲中物体的长度为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1.33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（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1.31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～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1.35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均可）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，一次测量可能误差较大，为了减小误差，应当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多次测量求平均值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乙中温度计的示数为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68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，温度计是利用液体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热胀冷缩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的规律制成。</a:t>
            </a:r>
          </a:p>
        </p:txBody>
      </p:sp>
      <p:pic>
        <p:nvPicPr>
          <p:cNvPr id="10002" name="yt_image_10002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60" y="4069589"/>
            <a:ext cx="1781175" cy="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3" name="yt_image_10003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335" y="3667253"/>
            <a:ext cx="641223" cy="13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06" name="yt_shape_10006"/>
          <p:cNvSpPr txBox="1"/>
          <p:nvPr/>
        </p:nvSpPr>
        <p:spPr>
          <a:xfrm>
            <a:off x="5222987" y="5054474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007" name="yt_shape_10007"/>
          <p:cNvSpPr txBox="1"/>
          <p:nvPr/>
        </p:nvSpPr>
        <p:spPr>
          <a:xfrm>
            <a:off x="6794186" y="5054474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0008" name="yt_shape_10008"/>
          <p:cNvSpPr txBox="1"/>
          <p:nvPr/>
        </p:nvSpPr>
        <p:spPr>
          <a:xfrm>
            <a:off x="5826696" y="5633042"/>
            <a:ext cx="53860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188084-6D26-B9B4-B7AB-587266C9054E}"/>
              </a:ext>
            </a:extLst>
          </p:cNvPr>
          <p:cNvSpPr txBox="1"/>
          <p:nvPr/>
        </p:nvSpPr>
        <p:spPr>
          <a:xfrm>
            <a:off x="10603832" y="1228939"/>
            <a:ext cx="8023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1.33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934628-506C-7123-0B18-818885C84E9F}"/>
              </a:ext>
            </a:extLst>
          </p:cNvPr>
          <p:cNvSpPr txBox="1"/>
          <p:nvPr/>
        </p:nvSpPr>
        <p:spPr>
          <a:xfrm>
            <a:off x="558132" y="1783675"/>
            <a:ext cx="321062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（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1.31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～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1.35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均可）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CC5638-22F7-A105-6CED-F702FF03E859}"/>
              </a:ext>
            </a:extLst>
          </p:cNvPr>
          <p:cNvSpPr txBox="1"/>
          <p:nvPr/>
        </p:nvSpPr>
        <p:spPr>
          <a:xfrm>
            <a:off x="1624932" y="2338411"/>
            <a:ext cx="30375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多次测量求平均值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85BF6E-0C17-AE2F-9122-F6AD12FB8C1F}"/>
              </a:ext>
            </a:extLst>
          </p:cNvPr>
          <p:cNvSpPr txBox="1"/>
          <p:nvPr/>
        </p:nvSpPr>
        <p:spPr>
          <a:xfrm>
            <a:off x="9283032" y="2338411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68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910D5A-E4BB-8C2E-CA1D-FB4DC4B04D3B}"/>
              </a:ext>
            </a:extLst>
          </p:cNvPr>
          <p:cNvSpPr txBox="1"/>
          <p:nvPr/>
        </p:nvSpPr>
        <p:spPr>
          <a:xfrm>
            <a:off x="3047332" y="2893147"/>
            <a:ext cx="1608837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热胀冷缩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1" name="yt_shape_10141"/>
          <p:cNvSpPr txBox="1"/>
          <p:nvPr/>
        </p:nvSpPr>
        <p:spPr>
          <a:xfrm>
            <a:off x="648000" y="944658"/>
            <a:ext cx="10592643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五、综合应用题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0142" name="yt_shape_10142"/>
          <p:cNvSpPr txBox="1"/>
          <p:nvPr/>
        </p:nvSpPr>
        <p:spPr>
          <a:xfrm>
            <a:off x="648143" y="1495326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洛阳是我国中西部地区第一个开通地铁的非省会城市。地铁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号线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十字运营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使市民的出行更加便捷。查阅资料，小洛了解到地铁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号线全线运行距离约为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18.2 km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站。</a:t>
            </a:r>
          </a:p>
        </p:txBody>
      </p:sp>
      <p:sp>
        <p:nvSpPr>
          <p:cNvPr id="10143" name="yt_shape_10143"/>
          <p:cNvSpPr txBox="1"/>
          <p:nvPr/>
        </p:nvSpPr>
        <p:spPr>
          <a:xfrm>
            <a:off x="648143" y="3174317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洛阳地铁站装有热成像摄像仪可以自动检测体温。热成像摄像仪是通过接收人体辐射的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红外线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来检测温度的；当列车起动时，小洛看到站台上的广告牌在飞速后退，她是以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自己（地铁车厢等）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为参照物的。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59AF586-188F-B5AB-CD5B-88617ED478BA}"/>
              </a:ext>
            </a:extLst>
          </p:cNvPr>
          <p:cNvSpPr txBox="1"/>
          <p:nvPr/>
        </p:nvSpPr>
        <p:spPr>
          <a:xfrm>
            <a:off x="4469732" y="3682247"/>
            <a:ext cx="125164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红外线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9749C1-C732-4D49-3581-FE48183F038B}"/>
              </a:ext>
            </a:extLst>
          </p:cNvPr>
          <p:cNvSpPr txBox="1"/>
          <p:nvPr/>
        </p:nvSpPr>
        <p:spPr>
          <a:xfrm>
            <a:off x="7670132" y="4236983"/>
            <a:ext cx="3394773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自己（地铁车厢等）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5" name="yt_shape_10145"/>
          <p:cNvSpPr txBox="1"/>
          <p:nvPr/>
        </p:nvSpPr>
        <p:spPr>
          <a:xfrm>
            <a:off x="648143" y="528779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如果地铁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号线某趟列车全线运行时间为半小时，该列车全程的平均速度为多少？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46" name="yt_shape_10146"/>
              <p:cNvSpPr txBox="1"/>
              <p:nvPr/>
            </p:nvSpPr>
            <p:spPr>
              <a:xfrm>
                <a:off x="648000" y="1647616"/>
                <a:ext cx="6808531" cy="1897764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）全程的距离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18.2 km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运行时间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t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0.5 h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则全程的平均速度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Book Antiqua" pitchFamily="28"/>
                    <a:cs typeface="Times New Roman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𝟏𝟖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𝐤𝐦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36.4 km/h</a:t>
                </a:r>
              </a:p>
            </p:txBody>
          </p:sp>
        </mc:Choice>
        <mc:Fallback>
          <p:sp>
            <p:nvSpPr>
              <p:cNvPr id="10146" name="yt_shape_10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647616"/>
                <a:ext cx="6808531" cy="1897764"/>
              </a:xfrm>
              <a:prstGeom prst="rect">
                <a:avLst/>
              </a:prstGeom>
              <a:blipFill>
                <a:blip r:embed="rId2"/>
                <a:stretch>
                  <a:fillRect l="-3133" t="-3205" r="-2059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" name="yt_shape_10148"/>
          <p:cNvSpPr txBox="1"/>
          <p:nvPr/>
        </p:nvSpPr>
        <p:spPr>
          <a:xfrm>
            <a:off x="648143" y="443380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地铁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号线下穿洛河段隧道长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600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，若某趟列车长为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，则该列车以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54 km/h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的速度完全通过此隧道所用的时间为多少？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49" name="yt_shape_10149"/>
              <p:cNvSpPr txBox="1"/>
              <p:nvPr/>
            </p:nvSpPr>
            <p:spPr>
              <a:xfrm>
                <a:off x="648000" y="1562217"/>
                <a:ext cx="8008603" cy="308456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）列车长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120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，隧道长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600 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列车完全通过隧道行驶的距离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s'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120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600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720 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列车完全通过隧道行驶的速度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Book Antiqua" pitchFamily="28"/>
                    <a:cs typeface="Times New Roman" pitchFamily="28"/>
                  </a:rPr>
                  <a:t>v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'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54 km/h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15 m/s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列车完全通过此隧道所用的时间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t'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𝒔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′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𝟕𝟐𝟎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𝐦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𝟏𝟓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𝐦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/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𝐬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48 s</a:t>
                </a:r>
              </a:p>
            </p:txBody>
          </p:sp>
        </mc:Choice>
        <mc:Fallback>
          <p:sp>
            <p:nvSpPr>
              <p:cNvPr id="10149" name="yt_shape_10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562217"/>
                <a:ext cx="8008603" cy="3084562"/>
              </a:xfrm>
              <a:prstGeom prst="rect">
                <a:avLst/>
              </a:prstGeom>
              <a:blipFill>
                <a:blip r:embed="rId2"/>
                <a:stretch>
                  <a:fillRect l="-2664" t="-1976" r="-2131" b="-2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1" name="yt_shape_10151"/>
          <p:cNvSpPr txBox="1"/>
          <p:nvPr/>
        </p:nvSpPr>
        <p:spPr>
          <a:xfrm>
            <a:off x="648143" y="864838"/>
            <a:ext cx="10896000" cy="274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25.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中国的新能源汽车产业发展十分迅猛。为了提高续航能力，很多新能源汽车选用铝合金替代钢作为车的零部件材料来减轻车重。如图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甲是一台新能源汽车，如果它的零部件中用来替代钢的铝合金质量为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140 kg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，该铝合金密度为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2.8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，钢的密度为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7.9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。请回答下列问题：</a:t>
            </a:r>
          </a:p>
        </p:txBody>
      </p:sp>
      <p:pic>
        <p:nvPicPr>
          <p:cNvPr id="10152" name="yt_image_10152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677" y="3816499"/>
            <a:ext cx="2504821" cy="164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53" name="yt_image_10153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498" y="3989727"/>
            <a:ext cx="2095500" cy="14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56" name="yt_shape_10156"/>
          <p:cNvSpPr txBox="1"/>
          <p:nvPr/>
        </p:nvSpPr>
        <p:spPr>
          <a:xfrm>
            <a:off x="4140327" y="546495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0157" name="yt_shape_10157"/>
          <p:cNvSpPr txBox="1"/>
          <p:nvPr/>
        </p:nvSpPr>
        <p:spPr>
          <a:xfrm>
            <a:off x="6800487" y="5464959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57A2B7-7499-937B-D7AD-5BC927847D18}"/>
              </a:ext>
            </a:extLst>
          </p:cNvPr>
          <p:cNvSpPr txBox="1"/>
          <p:nvPr/>
        </p:nvSpPr>
        <p:spPr>
          <a:xfrm>
            <a:off x="2895600" y="5841339"/>
            <a:ext cx="6096000" cy="59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宋体" pitchFamily="28"/>
              </a:rPr>
              <a:t>16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158" name="yt_shape_10158"/>
              <p:cNvSpPr txBox="1"/>
              <p:nvPr/>
            </p:nvSpPr>
            <p:spPr>
              <a:xfrm>
                <a:off x="781271" y="331948"/>
                <a:ext cx="11471689" cy="427694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 eaLnBrk="1" latinLnBrk="0" hangingPunct="0">
                  <a:lnSpc>
                    <a:spcPct val="129999"/>
                  </a:lnSpc>
                </a:pP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楷体" pitchFamily="28"/>
                    <a:cs typeface="宋体" pitchFamily="28"/>
                  </a:rPr>
                  <a:t> </a:t>
                </a:r>
                <a:endPara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endParaRP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（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）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图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16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乙是该新能源汽车的后视镜，它是</a:t>
                </a:r>
                <a:r>
                  <a:rPr lang="zh-CN" altLang="zh-CN" sz="100" b="0" i="0" spc="-100" dirty="0">
                    <a:solidFill>
                      <a:srgbClr val="FF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 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2800" b="1" i="0" u="sng" dirty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宋体" pitchFamily="28"/>
                    <a:cs typeface="Times New Roman" pitchFamily="28"/>
                  </a:rPr>
                  <a:t>凸面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100" b="0" i="0" spc="-100" dirty="0">
                    <a:noFill/>
                    <a:effectLst/>
                    <a:latin typeface="白正" pitchFamily="28"/>
                    <a:ea typeface="宋体" pitchFamily="28"/>
                    <a:cs typeface="宋体" pitchFamily="28"/>
                  </a:rPr>
                  <a:t>⁠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镜，目的是为了</a:t>
                </a:r>
                <a:r>
                  <a:rPr lang="zh-CN" altLang="zh-CN" sz="100" b="0" i="0" spc="-100" dirty="0">
                    <a:solidFill>
                      <a:srgbClr val="FF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 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2800" b="1" i="0" u="sng" dirty="0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itchFamily="28"/>
                    <a:ea typeface="宋体" pitchFamily="28"/>
                    <a:cs typeface="Times New Roman" pitchFamily="28"/>
                  </a:rPr>
                  <a:t>扩大视野</a:t>
                </a:r>
                <a:r>
                  <a:rPr lang="zh-CN" altLang="zh-CN" sz="2800" b="0" i="0" u="sng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itchFamily="28"/>
                    <a:cs typeface="宋体" pitchFamily="28"/>
                  </a:rPr>
                  <a:t>　</a:t>
                </a:r>
                <a:r>
                  <a:rPr lang="zh-CN" altLang="zh-CN" sz="100" b="0" i="0" spc="-100" dirty="0">
                    <a:noFill/>
                    <a:effectLst/>
                    <a:latin typeface="白正" pitchFamily="28"/>
                    <a:ea typeface="宋体" pitchFamily="28"/>
                    <a:cs typeface="宋体" pitchFamily="28"/>
                  </a:rPr>
                  <a:t>⁠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。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（</a:t>
                </a:r>
                <a:r>
                  <a:rPr lang="en-US" altLang="zh-CN" sz="2800" b="0" i="0" u="none" dirty="0">
                    <a:solidFill>
                      <a:srgbClr val="000000"/>
                    </a:solidFill>
                    <a:effectLst/>
                    <a:latin typeface="Times New Roman" pitchFamily="28"/>
                    <a:ea typeface="Times New Roman" pitchFamily="28"/>
                    <a:cs typeface="宋体" pitchFamily="28"/>
                  </a:rPr>
                  <a:t>2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）</a:t>
                </a:r>
                <a:r>
                  <a:rPr lang="zh-CN" altLang="zh-CN" sz="2800" b="0" i="0" u="none" dirty="0">
                    <a:solidFill>
                      <a:srgbClr val="000000"/>
                    </a:solidFill>
                    <a:effectLst/>
                    <a:latin typeface="白正" pitchFamily="28"/>
                    <a:ea typeface="宋体" pitchFamily="28"/>
                    <a:cs typeface="宋体" pitchFamily="28"/>
                  </a:rPr>
                  <a:t>该车中用来替代钢的铝合金体积为多少？</a:t>
                </a:r>
                <a:endParaRPr lang="en-US" altLang="zh-CN" sz="2800" dirty="0">
                  <a:solidFill>
                    <a:srgbClr val="000000"/>
                  </a:solidFill>
                  <a:latin typeface="白正" pitchFamily="28"/>
                  <a:ea typeface="宋体" pitchFamily="28"/>
                  <a:cs typeface="宋体" pitchFamily="28"/>
                </a:endParaRPr>
              </a:p>
              <a:p>
                <a:pPr marL="0" marR="0" lvl="0" indent="0" algn="l" defTabSz="914400" rtl="0" eaLnBrk="1" fontAlgn="auto" latinLnBrk="0" hangingPunct="0">
                  <a:lnSpc>
                    <a:spcPct val="129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25.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）该车中用来替代钢的铝合金体积</a:t>
                </a:r>
              </a:p>
              <a:p>
                <a:pPr marL="0" marR="0" lvl="0" indent="0" algn="l" defTabSz="914400" rtl="0" eaLnBrk="1" fontAlgn="auto" latinLnBrk="0" hangingPunct="0">
                  <a:lnSpc>
                    <a:spcPct val="129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kumimoji="0" lang="zh-CN" altLang="zh-CN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铝合金</a:t>
                </a:r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zh-CN" altLang="zh-CN" sz="2800" b="1" i="0" u="none" strike="noStrike" kern="1200" cap="none" spc="0" normalizeH="0" baseline="-2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40503050406030204" pitchFamily="56" charset="0"/>
                                <a:ea typeface="宋体" panose="02040503050406030204" pitchFamily="56" charset="0"/>
                                <a:cs typeface="Arial"/>
                              </a:rPr>
                              <m:t>铝合金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zh-CN" altLang="zh-CN" sz="2800" b="1" i="0" u="none" strike="noStrike" kern="1200" cap="none" spc="0" normalizeH="0" baseline="-200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40503050406030204" pitchFamily="56" charset="0"/>
                                <a:ea typeface="宋体" panose="02040503050406030204" pitchFamily="56" charset="0"/>
                                <a:cs typeface="Arial"/>
                              </a:rPr>
                              <m:t>铝合金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𝟏𝟒𝟎</m:t>
                        </m:r>
                        <m:r>
                          <m:rPr>
                            <m:nor/>
                          </m:rP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40503050406030204" pitchFamily="56" charset="0"/>
                            <a:ea typeface="宋体" panose="02040503050406030204" pitchFamily="56" charset="0"/>
                            <a:cs typeface="Arial"/>
                          </a:rPr>
                          <m:t> 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</m:num>
                      <m:den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40503050406030204" pitchFamily="56" charset="0"/>
                            <a:ea typeface="宋体" panose="02040503050406030204" pitchFamily="56" charset="0"/>
                            <a:cs typeface="Arial"/>
                          </a:rPr>
                          <m:t>.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𝟖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  <m:r>
                          <m:rPr>
                            <m:nor/>
                          </m:rPr>
                          <a:rPr kumimoji="0" lang="en-US" altLang="zh-CN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40503050406030204" pitchFamily="56" charset="0"/>
                            <a:ea typeface="宋体" panose="02040503050406030204" pitchFamily="56" charset="0"/>
                            <a:cs typeface="Arial"/>
                          </a:rPr>
                          <m:t>/</m:t>
                        </m:r>
                        <m:sSup>
                          <m:sSupPr>
                            <m:ctrlPr>
                              <a:rPr kumimoji="0" lang="en-US" altLang="zh-CN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kumimoji="0" lang="en-US" altLang="zh-CN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zh-CN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0.05 m</a:t>
                </a:r>
                <a:r>
                  <a:rPr kumimoji="0" lang="en-US" altLang="zh-CN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endPara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宋体" pitchFamily="28"/>
                  <a:cs typeface="宋体" pitchFamily="28"/>
                </a:endParaRPr>
              </a:p>
              <a:p>
                <a:pPr algn="l" eaLnBrk="1" latinLnBrk="0" hangingPunct="0">
                  <a:lnSpc>
                    <a:spcPct val="129999"/>
                  </a:lnSpc>
                </a:pPr>
                <a:endPara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宋体" pitchFamily="28"/>
                  <a:cs typeface="宋体" pitchFamily="28"/>
                </a:endParaRPr>
              </a:p>
            </p:txBody>
          </p:sp>
        </mc:Choice>
        <mc:Fallback>
          <p:sp>
            <p:nvSpPr>
              <p:cNvPr id="10158" name="yt_shape_10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71" y="331948"/>
                <a:ext cx="11471689" cy="4276940"/>
              </a:xfrm>
              <a:prstGeom prst="rect">
                <a:avLst/>
              </a:prstGeom>
              <a:blipFill>
                <a:blip r:embed="rId2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5C5BFB3B-BBD1-1509-9816-23C09D0A6389}"/>
              </a:ext>
            </a:extLst>
          </p:cNvPr>
          <p:cNvSpPr txBox="1"/>
          <p:nvPr/>
        </p:nvSpPr>
        <p:spPr>
          <a:xfrm>
            <a:off x="8010493" y="778918"/>
            <a:ext cx="875007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凸面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14AF6C-3737-1624-7B57-4B8FA8738E5C}"/>
              </a:ext>
            </a:extLst>
          </p:cNvPr>
          <p:cNvSpPr txBox="1"/>
          <p:nvPr/>
        </p:nvSpPr>
        <p:spPr>
          <a:xfrm>
            <a:off x="1421352" y="1323494"/>
            <a:ext cx="157384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扩大视野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CBD5DFE-92E5-4B41-870E-BF38EA673F48}"/>
              </a:ext>
            </a:extLst>
          </p:cNvPr>
          <p:cNvSpPr txBox="1"/>
          <p:nvPr/>
        </p:nvSpPr>
        <p:spPr>
          <a:xfrm>
            <a:off x="375634" y="893519"/>
            <a:ext cx="11168223" cy="4513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白正" pitchFamily="28"/>
                <a:ea typeface="宋体" pitchFamily="28"/>
                <a:cs typeface="宋体" pitchFamily="28"/>
              </a:rPr>
              <a:t>比起传统材料钢，用这些铝合金材料能使此辆车的质量减少多少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宋体" pitchFamily="28"/>
              </a:rPr>
              <a:t>kg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白正" pitchFamily="28"/>
                <a:ea typeface="宋体" pitchFamily="28"/>
                <a:cs typeface="宋体" pitchFamily="28"/>
              </a:rPr>
              <a:t>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白正" pitchFamily="28"/>
              <a:ea typeface="宋体" pitchFamily="28"/>
              <a:cs typeface="宋体" pitchFamily="28"/>
            </a:endParaRPr>
          </a:p>
          <a:p>
            <a:pPr marL="0" marR="0" lvl="0" indent="0" algn="l" defTabSz="914400" rtl="0" eaLnBrk="1" fontAlgn="auto" latinLnBrk="0" hangingPunct="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25.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解：（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）用铝合金替代传统材料钢，体积不变，所以替代部分钢的体积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V</a:t>
            </a:r>
            <a:r>
              <a:rPr kumimoji="0" lang="zh-CN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钢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V</a:t>
            </a:r>
            <a:r>
              <a:rPr kumimoji="0" lang="zh-CN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铝合金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0.05 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</a:p>
          <a:p>
            <a:pPr marL="0" marR="0" lvl="0" indent="0" algn="l" defTabSz="914400" rtl="0" eaLnBrk="1" fontAlgn="auto" latinLnBrk="0" hangingPunct="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用铝合金代替部分钢的质量</a:t>
            </a:r>
          </a:p>
          <a:p>
            <a:pPr marL="0" marR="0" lvl="0" indent="0" algn="l" defTabSz="914400" rtl="0" eaLnBrk="1" fontAlgn="auto" latinLnBrk="0" hangingPunct="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m</a:t>
            </a:r>
            <a:r>
              <a:rPr kumimoji="0" lang="zh-CN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钢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ρ</a:t>
            </a:r>
            <a:r>
              <a:rPr kumimoji="0" lang="zh-CN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钢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V</a:t>
            </a:r>
            <a:r>
              <a:rPr kumimoji="0" lang="zh-CN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钢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7.9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 kg/m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0.05 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395 kg</a:t>
            </a:r>
          </a:p>
          <a:p>
            <a:pPr marL="0" marR="0" lvl="0" indent="0" algn="l" defTabSz="914400" rtl="0" eaLnBrk="1" fontAlgn="auto" latinLnBrk="0" hangingPunct="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比起传统材料钢，用这些铝合金材料能使此辆车减少的质量</a:t>
            </a:r>
          </a:p>
          <a:p>
            <a:pPr marL="0" marR="0" lvl="0" indent="0" algn="l" defTabSz="914400" rtl="0" eaLnBrk="1" fontAlgn="auto" latinLnBrk="0" hangingPunct="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Δm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m</a:t>
            </a:r>
            <a:r>
              <a:rPr kumimoji="0" lang="zh-CN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钢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－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m</a:t>
            </a:r>
            <a:r>
              <a:rPr kumimoji="0" lang="zh-CN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铝合金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395 kg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140 kg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255 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9" name="yt_shape_10009"/>
          <p:cNvSpPr txBox="1"/>
          <p:nvPr/>
        </p:nvSpPr>
        <p:spPr>
          <a:xfrm>
            <a:off x="648143" y="1192124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所示为曾侯乙编钟，它展示了中国古代青铜铸造技艺和礼乐文明的高超成就。演奏时，编钟发出的声音是由钟的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振动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产生的；用不同的力度敲击是为了改变声音的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响度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；仅凭听就能分辨出是编钟发出的声音，这是根据声音的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音色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来判断的。</a:t>
            </a:r>
          </a:p>
        </p:txBody>
      </p:sp>
      <p:sp>
        <p:nvSpPr>
          <p:cNvPr id="10013" name="yt_shape_10013"/>
          <p:cNvSpPr txBox="1"/>
          <p:nvPr/>
        </p:nvSpPr>
        <p:spPr>
          <a:xfrm>
            <a:off x="648000" y="5343223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010" name="yt_shape_10010" title="H_134.58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146738" y="3583632"/>
            <a:ext cx="1898523" cy="1709180"/>
            <a:chOff x="0" y="0"/>
            <a:chExt cx="1898523" cy="1709180"/>
          </a:xfrm>
        </p:grpSpPr>
        <p:pic>
          <p:nvPicPr>
            <p:cNvPr id="2" name="yt_image_10010">
              <a:extLs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98523" cy="1313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12" name="yt_shape_10012"/>
            <p:cNvSpPr txBox="1"/>
            <p:nvPr/>
          </p:nvSpPr>
          <p:spPr>
            <a:xfrm>
              <a:off x="682621" y="1349180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2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F1DA31B-84BC-B042-C296-FAE44E1EC4A7}"/>
              </a:ext>
            </a:extLst>
          </p:cNvPr>
          <p:cNvSpPr txBox="1"/>
          <p:nvPr/>
        </p:nvSpPr>
        <p:spPr>
          <a:xfrm>
            <a:off x="8736932" y="1700054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振动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B6B271-C882-5D4E-58E9-697442F57731}"/>
              </a:ext>
            </a:extLst>
          </p:cNvPr>
          <p:cNvSpPr txBox="1"/>
          <p:nvPr/>
        </p:nvSpPr>
        <p:spPr>
          <a:xfrm>
            <a:off x="6603332" y="2254790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响度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ED5312-B577-4C5B-1E85-5438F10BCB2B}"/>
              </a:ext>
            </a:extLst>
          </p:cNvPr>
          <p:cNvSpPr txBox="1"/>
          <p:nvPr/>
        </p:nvSpPr>
        <p:spPr>
          <a:xfrm>
            <a:off x="6247732" y="2809526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音色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" name="yt_shape_10014"/>
          <p:cNvSpPr txBox="1"/>
          <p:nvPr/>
        </p:nvSpPr>
        <p:spPr>
          <a:xfrm>
            <a:off x="648143" y="1205392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3.2022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年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日，搭载空间站梦天实验舱的长征五号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遥四运载火箭发射成功。如图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所示，发射塔周围产生大量的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白气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，这些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白气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不是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水蒸气，它是台下水池内的水先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汽化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液化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后两空填物态变化名称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形成的。</a:t>
            </a:r>
          </a:p>
        </p:txBody>
      </p:sp>
      <p:sp>
        <p:nvSpPr>
          <p:cNvPr id="10018" name="yt_shape_10018"/>
          <p:cNvSpPr txBox="1"/>
          <p:nvPr/>
        </p:nvSpPr>
        <p:spPr>
          <a:xfrm>
            <a:off x="648000" y="5329954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015" name="yt_shape_10015" title="H_132.49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252910" y="3596900"/>
            <a:ext cx="1686179" cy="1682637"/>
            <a:chOff x="0" y="0"/>
            <a:chExt cx="1686179" cy="1682637"/>
          </a:xfrm>
        </p:grpSpPr>
        <p:pic>
          <p:nvPicPr>
            <p:cNvPr id="3" name="yt_image_10015">
              <a:extLs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686179" cy="128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17" name="yt_shape_10017"/>
            <p:cNvSpPr txBox="1"/>
            <p:nvPr/>
          </p:nvSpPr>
          <p:spPr>
            <a:xfrm>
              <a:off x="576449" y="1322637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3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DAE8DBB-1425-7E57-9689-DE4D46E7E560}"/>
              </a:ext>
            </a:extLst>
          </p:cNvPr>
          <p:cNvSpPr txBox="1"/>
          <p:nvPr/>
        </p:nvSpPr>
        <p:spPr>
          <a:xfrm>
            <a:off x="1624932" y="2268058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不是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8E0A62-B2BB-09C4-B653-8241B3D3F396}"/>
              </a:ext>
            </a:extLst>
          </p:cNvPr>
          <p:cNvSpPr txBox="1"/>
          <p:nvPr/>
        </p:nvSpPr>
        <p:spPr>
          <a:xfrm>
            <a:off x="1624932" y="2822794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汽化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63CCAF-CA07-2BBD-46A4-27E85E21FB3A}"/>
              </a:ext>
            </a:extLst>
          </p:cNvPr>
          <p:cNvSpPr txBox="1"/>
          <p:nvPr/>
        </p:nvSpPr>
        <p:spPr>
          <a:xfrm>
            <a:off x="3406107" y="2822794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液化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9" name="yt_shape_10019"/>
          <p:cNvSpPr txBox="1"/>
          <p:nvPr/>
        </p:nvSpPr>
        <p:spPr>
          <a:xfrm>
            <a:off x="648143" y="1259166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是小洛在重阳节送给奶奶的台式放大镜，它是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凸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凸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凹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透镜，对光有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会聚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作用。若此放大镜的焦距为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25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，则奶奶正确使用这个放大镜看书时，书与放大镜之间的距离应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小于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大于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等于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25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023" name="yt_shape_10023"/>
          <p:cNvSpPr txBox="1"/>
          <p:nvPr/>
        </p:nvSpPr>
        <p:spPr>
          <a:xfrm>
            <a:off x="648000" y="5276182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pic>
        <p:nvPicPr>
          <p:cNvPr id="2" name="yt_image_10020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40" y="3650674"/>
            <a:ext cx="1248918" cy="11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22" name="yt_shape_10022"/>
          <p:cNvSpPr txBox="1"/>
          <p:nvPr/>
        </p:nvSpPr>
        <p:spPr>
          <a:xfrm>
            <a:off x="5473837" y="4865742"/>
            <a:ext cx="1280323" cy="36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40BE33-EB66-57BD-13E7-111C89DA0430}"/>
              </a:ext>
            </a:extLst>
          </p:cNvPr>
          <p:cNvSpPr txBox="1"/>
          <p:nvPr/>
        </p:nvSpPr>
        <p:spPr>
          <a:xfrm>
            <a:off x="9181432" y="1212360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6E6B67-B7DF-9135-8D5D-ECB43F99C2F6}"/>
              </a:ext>
            </a:extLst>
          </p:cNvPr>
          <p:cNvSpPr txBox="1"/>
          <p:nvPr/>
        </p:nvSpPr>
        <p:spPr>
          <a:xfrm>
            <a:off x="5892132" y="1767096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会聚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B9E54E-CC78-FD14-51F1-658579BA3D39}"/>
              </a:ext>
            </a:extLst>
          </p:cNvPr>
          <p:cNvSpPr txBox="1"/>
          <p:nvPr/>
        </p:nvSpPr>
        <p:spPr>
          <a:xfrm>
            <a:off x="1269332" y="2876568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小于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" name="yt_shape_10024"/>
          <p:cNvSpPr txBox="1"/>
          <p:nvPr/>
        </p:nvSpPr>
        <p:spPr>
          <a:xfrm>
            <a:off x="648143" y="1335285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是一束光在空气和某液体的界面上发生的反射和折射现象。若入射光与界面的夹角为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30°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，且反射光与折射光相互垂直，则反射角是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60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，折射角是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，界面的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上方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上方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下方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是空气。</a:t>
            </a:r>
          </a:p>
        </p:txBody>
      </p:sp>
      <p:sp>
        <p:nvSpPr>
          <p:cNvPr id="10028" name="yt_shape_10028"/>
          <p:cNvSpPr txBox="1"/>
          <p:nvPr/>
        </p:nvSpPr>
        <p:spPr>
          <a:xfrm>
            <a:off x="648000" y="5200062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025" name="yt_shape_10025" title="H_112.031105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058727" y="3726793"/>
            <a:ext cx="2074545" cy="1422795"/>
            <a:chOff x="0" y="0"/>
            <a:chExt cx="2074545" cy="1422795"/>
          </a:xfrm>
        </p:grpSpPr>
        <p:pic>
          <p:nvPicPr>
            <p:cNvPr id="2" name="yt_image_10025">
              <a:extLs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74545" cy="102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27" name="yt_shape_10027"/>
            <p:cNvSpPr txBox="1"/>
            <p:nvPr/>
          </p:nvSpPr>
          <p:spPr>
            <a:xfrm>
              <a:off x="770632" y="1062795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5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4518ED3-25B6-B0E2-C334-672ECBCC50D9}"/>
              </a:ext>
            </a:extLst>
          </p:cNvPr>
          <p:cNvSpPr txBox="1"/>
          <p:nvPr/>
        </p:nvSpPr>
        <p:spPr>
          <a:xfrm>
            <a:off x="1269332" y="2397951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60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993274-B034-A0AB-006A-100BE106F498}"/>
              </a:ext>
            </a:extLst>
          </p:cNvPr>
          <p:cNvSpPr txBox="1"/>
          <p:nvPr/>
        </p:nvSpPr>
        <p:spPr>
          <a:xfrm>
            <a:off x="4257007" y="2397951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43D89E-73B9-62DC-E1CA-58D4E8DF4A91}"/>
              </a:ext>
            </a:extLst>
          </p:cNvPr>
          <p:cNvSpPr txBox="1"/>
          <p:nvPr/>
        </p:nvSpPr>
        <p:spPr>
          <a:xfrm>
            <a:off x="6889082" y="2397951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上方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9" name="yt_shape_10029"/>
          <p:cNvSpPr txBox="1"/>
          <p:nvPr/>
        </p:nvSpPr>
        <p:spPr>
          <a:xfrm>
            <a:off x="648143" y="1129932"/>
            <a:ext cx="10896000" cy="274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，圆柱形玻璃瓶内装满水，把铅笔由靠近玻璃瓶的位置向远处慢慢移动的过程中，透过玻璃瓶会先看到铅笔尖逐渐变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长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长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；经过某一位置后，铅笔尖会突然改变方向，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改变方向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后的像为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实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像，再向远处移动时，铅笔尖的像将变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短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长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033" name="yt_shape_10033"/>
          <p:cNvSpPr txBox="1"/>
          <p:nvPr/>
        </p:nvSpPr>
        <p:spPr>
          <a:xfrm>
            <a:off x="648000" y="5405416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0030" name="yt_shape_10030" title="H_100.26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192140" y="4081593"/>
            <a:ext cx="1807718" cy="1273316"/>
            <a:chOff x="0" y="0"/>
            <a:chExt cx="1807718" cy="1273316"/>
          </a:xfrm>
        </p:grpSpPr>
        <p:pic>
          <p:nvPicPr>
            <p:cNvPr id="2" name="yt_image_10030">
              <a:extLs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07718" cy="87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2" name="yt_shape_10032"/>
            <p:cNvSpPr txBox="1"/>
            <p:nvPr/>
          </p:nvSpPr>
          <p:spPr>
            <a:xfrm>
              <a:off x="637218" y="913316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6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3AA1958-04F6-D9CF-D25E-705FA21D9F22}"/>
              </a:ext>
            </a:extLst>
          </p:cNvPr>
          <p:cNvSpPr txBox="1"/>
          <p:nvPr/>
        </p:nvSpPr>
        <p:spPr>
          <a:xfrm>
            <a:off x="9448132" y="1637862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4EF3B6-4B15-2AEC-5D9F-0F12D96B8EB5}"/>
              </a:ext>
            </a:extLst>
          </p:cNvPr>
          <p:cNvSpPr txBox="1"/>
          <p:nvPr/>
        </p:nvSpPr>
        <p:spPr>
          <a:xfrm>
            <a:off x="3758532" y="2747334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实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E7F7A7-1AA2-F18B-AF68-2D8EC7AB7039}"/>
              </a:ext>
            </a:extLst>
          </p:cNvPr>
          <p:cNvSpPr txBox="1"/>
          <p:nvPr/>
        </p:nvSpPr>
        <p:spPr>
          <a:xfrm>
            <a:off x="4114132" y="3302070"/>
            <a:ext cx="537274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短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4" name="yt_shape_10034"/>
          <p:cNvSpPr txBox="1"/>
          <p:nvPr/>
        </p:nvSpPr>
        <p:spPr>
          <a:xfrm>
            <a:off x="648143" y="720000"/>
            <a:ext cx="10896000" cy="554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妈妈新买了一壶食用油，小洛发现油壶上标有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 L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的字样，若此油的密度为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0.9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×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 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，则壶中油的质量为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4.5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；如果油用去一部分，则其质量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变小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，密度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不变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后两空选填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水的凝固点是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，酒精的凝固点是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－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117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，把酒精和水的混合液放入冰箱的冷冻室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冷冻室温度可达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－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中，相当长的时间后取出，混合液并没有凝固。就这个现象你能提出什么猜想？猜想：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加入酒精后，水的凝固点降低（或水和酒精混合后，水的凝固点降低）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；根据猜想举出一个实际应用的例子。举例：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举例：冬天在汽车水箱里加防冻液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6F279E9-C264-3812-0813-A4B6950DC181}"/>
              </a:ext>
            </a:extLst>
          </p:cNvPr>
          <p:cNvSpPr txBox="1"/>
          <p:nvPr/>
        </p:nvSpPr>
        <p:spPr>
          <a:xfrm>
            <a:off x="8105107" y="1227930"/>
            <a:ext cx="6245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4.5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395BAC-2734-8686-4424-F1BB525EB7F5}"/>
              </a:ext>
            </a:extLst>
          </p:cNvPr>
          <p:cNvSpPr txBox="1"/>
          <p:nvPr/>
        </p:nvSpPr>
        <p:spPr>
          <a:xfrm>
            <a:off x="3758532" y="1782666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9E38D9-DF40-82BD-7928-E6D38BFD7B48}"/>
              </a:ext>
            </a:extLst>
          </p:cNvPr>
          <p:cNvSpPr txBox="1"/>
          <p:nvPr/>
        </p:nvSpPr>
        <p:spPr>
          <a:xfrm>
            <a:off x="6250907" y="1782666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不变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CBF3C1-F91E-354A-2787-7A5F50BF5262}"/>
              </a:ext>
            </a:extLst>
          </p:cNvPr>
          <p:cNvSpPr txBox="1"/>
          <p:nvPr/>
        </p:nvSpPr>
        <p:spPr>
          <a:xfrm>
            <a:off x="10870532" y="4001610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加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8A5356-156F-41B0-FF18-26DBDEFC3E8C}"/>
              </a:ext>
            </a:extLst>
          </p:cNvPr>
          <p:cNvSpPr txBox="1"/>
          <p:nvPr/>
        </p:nvSpPr>
        <p:spPr>
          <a:xfrm>
            <a:off x="558132" y="4556346"/>
            <a:ext cx="10181272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入酒精后，水的凝固点降低（或水和酒精混合后，水的凝固点降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6E0E49-D4D5-AF1B-E538-151CD883D278}"/>
              </a:ext>
            </a:extLst>
          </p:cNvPr>
          <p:cNvSpPr txBox="1"/>
          <p:nvPr/>
        </p:nvSpPr>
        <p:spPr>
          <a:xfrm>
            <a:off x="558132" y="5111082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低）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59A7F7-07B3-1E58-0CC2-F32F3014E557}"/>
              </a:ext>
            </a:extLst>
          </p:cNvPr>
          <p:cNvSpPr txBox="1"/>
          <p:nvPr/>
        </p:nvSpPr>
        <p:spPr>
          <a:xfrm>
            <a:off x="9095707" y="5111082"/>
            <a:ext cx="232321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举例：冬天在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EE98FF-B6F0-0FDB-690F-E4C62260E6A3}"/>
              </a:ext>
            </a:extLst>
          </p:cNvPr>
          <p:cNvSpPr txBox="1"/>
          <p:nvPr/>
        </p:nvSpPr>
        <p:spPr>
          <a:xfrm>
            <a:off x="558132" y="5665819"/>
            <a:ext cx="3394773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汽车水箱里加防冻液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zIyYzhmNGY4MmViMzFlMmU0YzVmNDg0YTM1ZGU5NW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3844</Words>
  <Application>Microsoft Office PowerPoint</Application>
  <PresentationFormat>宽屏</PresentationFormat>
  <Paragraphs>235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白正</vt:lpstr>
      <vt:lpstr>楷体</vt:lpstr>
      <vt:lpstr>宋体</vt:lpstr>
      <vt:lpstr>微软雅黑 Light</vt:lpstr>
      <vt:lpstr>Arial</vt:lpstr>
      <vt:lpstr>Calibri</vt:lpstr>
      <vt:lpstr>Cambria Math</vt:lpstr>
      <vt:lpstr>Times New Roman</vt:lpstr>
      <vt:lpstr>Wingdings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EDY</cp:lastModifiedBy>
  <cp:revision>88</cp:revision>
  <cp:lastPrinted>2021-07-28T09:09:00Z</cp:lastPrinted>
  <dcterms:created xsi:type="dcterms:W3CDTF">2021-07-28T09:09:00Z</dcterms:created>
  <dcterms:modified xsi:type="dcterms:W3CDTF">2023-10-12T02:06:16Z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03E180BF841341C1B9E9762C46E85B5F_13</vt:lpwstr>
  </property>
  <property fmtid="{D5CDD505-2E9C-101B-9397-08002B2CF9AE}" pid="7" name="KSOProductBuildVer">
    <vt:lpwstr>2052-12.1.0.15374</vt:lpwstr>
  </property>
</Properties>
</file>