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8"/>
  </p:notesMasterIdLst>
  <p:handoutMasterIdLst>
    <p:handoutMasterId r:id="rId39"/>
  </p:handoutMasterIdLst>
  <p:sldIdLst>
    <p:sldId id="4142" r:id="rId3"/>
    <p:sldId id="4082" r:id="rId4"/>
    <p:sldId id="4083" r:id="rId5"/>
    <p:sldId id="4088" r:id="rId6"/>
    <p:sldId id="4092" r:id="rId7"/>
    <p:sldId id="4093" r:id="rId8"/>
    <p:sldId id="4094" r:id="rId9"/>
    <p:sldId id="4095" r:id="rId10"/>
    <p:sldId id="4096" r:id="rId11"/>
    <p:sldId id="4097" r:id="rId12"/>
    <p:sldId id="4098" r:id="rId13"/>
    <p:sldId id="4099" r:id="rId14"/>
    <p:sldId id="4100" r:id="rId15"/>
    <p:sldId id="4101" r:id="rId16"/>
    <p:sldId id="4102" r:id="rId17"/>
    <p:sldId id="4103" r:id="rId18"/>
    <p:sldId id="4104" r:id="rId19"/>
    <p:sldId id="4105" r:id="rId20"/>
    <p:sldId id="4129" r:id="rId21"/>
    <p:sldId id="4106" r:id="rId22"/>
    <p:sldId id="4107" r:id="rId23"/>
    <p:sldId id="4108" r:id="rId24"/>
    <p:sldId id="4132" r:id="rId25"/>
    <p:sldId id="4109" r:id="rId26"/>
    <p:sldId id="4135" r:id="rId27"/>
    <p:sldId id="4110" r:id="rId28"/>
    <p:sldId id="4136" r:id="rId29"/>
    <p:sldId id="4117" r:id="rId30"/>
    <p:sldId id="4137" r:id="rId31"/>
    <p:sldId id="4119" r:id="rId32"/>
    <p:sldId id="4138" r:id="rId33"/>
    <p:sldId id="4139" r:id="rId34"/>
    <p:sldId id="4121" r:id="rId35"/>
    <p:sldId id="4140" r:id="rId36"/>
    <p:sldId id="4141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142"/>
            <p14:sldId id="4082"/>
            <p14:sldId id="4083"/>
            <p14:sldId id="4088"/>
            <p14:sldId id="4092"/>
            <p14:sldId id="4093"/>
            <p14:sldId id="4094"/>
            <p14:sldId id="4095"/>
            <p14:sldId id="4096"/>
            <p14:sldId id="4097"/>
            <p14:sldId id="4098"/>
            <p14:sldId id="4099"/>
            <p14:sldId id="4100"/>
            <p14:sldId id="4101"/>
            <p14:sldId id="4102"/>
            <p14:sldId id="4103"/>
            <p14:sldId id="4104"/>
            <p14:sldId id="4105"/>
            <p14:sldId id="4129"/>
            <p14:sldId id="4106"/>
            <p14:sldId id="4107"/>
            <p14:sldId id="4108"/>
            <p14:sldId id="4132"/>
            <p14:sldId id="4109"/>
            <p14:sldId id="4135"/>
            <p14:sldId id="4110"/>
            <p14:sldId id="4136"/>
            <p14:sldId id="4117"/>
            <p14:sldId id="4137"/>
            <p14:sldId id="4119"/>
            <p14:sldId id="4138"/>
            <p14:sldId id="4139"/>
            <p14:sldId id="4121"/>
            <p14:sldId id="4140"/>
            <p14:sldId id="41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63" d="100"/>
          <a:sy n="63" d="100"/>
        </p:scale>
        <p:origin x="508" y="48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01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E5803-944E-4CCB-A36B-5BBC78F81D1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2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bin"/><Relationship Id="rId5" Type="http://schemas.openxmlformats.org/officeDocument/2006/relationships/image" Target="../media/image33.bin"/><Relationship Id="rId4" Type="http://schemas.openxmlformats.org/officeDocument/2006/relationships/image" Target="../media/image3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in"/><Relationship Id="rId7" Type="http://schemas.openxmlformats.org/officeDocument/2006/relationships/image" Target="../media/image60.bin"/><Relationship Id="rId2" Type="http://schemas.openxmlformats.org/officeDocument/2006/relationships/image" Target="../media/image5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bin"/><Relationship Id="rId5" Type="http://schemas.openxmlformats.org/officeDocument/2006/relationships/image" Target="../media/image58.bin"/><Relationship Id="rId4" Type="http://schemas.openxmlformats.org/officeDocument/2006/relationships/image" Target="../media/image5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3" name="矩形 2"/>
          <p:cNvSpPr/>
          <p:nvPr/>
        </p:nvSpPr>
        <p:spPr>
          <a:xfrm>
            <a:off x="439476" y="1315734"/>
            <a:ext cx="6022284" cy="4097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6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2021—2022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孟津区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伊川县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汝阳县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学年第一学期期末学科素养检测卷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新安县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宜阳县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学年第一学期期末质量检测试卷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嵩县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栾川县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:a14="http://schemas.microsoft.com/office/drawing/2010/main"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5" name="yt_shape_10205"/>
          <p:cNvSpPr txBox="1"/>
          <p:nvPr/>
        </p:nvSpPr>
        <p:spPr>
          <a:xfrm>
            <a:off x="648000" y="214272"/>
            <a:ext cx="919052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所示，下列有关长度的测量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正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确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0206" name="yt_image_10206">
            <a:extLst>
              <a:ext uri="">
                <a16:creationId xmlns="" xmlns:mc="http://schemas.openxmlformats.org/markup-compatibility/2006" xmlns:a16="http://schemas.microsoft.com/office/drawing/2014/main" xmlns:p14="http://schemas.microsoft.com/office/powerpoint/2010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740" y="815728"/>
            <a:ext cx="1254506" cy="12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7" name="yt_image_10207">
            <a:extLst>
              <a:ext uri="">
                <a16:creationId xmlns="" xmlns:mc="http://schemas.openxmlformats.org/markup-compatibility/2006" xmlns:a16="http://schemas.microsoft.com/office/drawing/2014/main" xmlns:p14="http://schemas.microsoft.com/office/powerpoint/2010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975" y="873701"/>
            <a:ext cx="1452495" cy="8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8" name="yt_image_10208">
            <a:extLst>
              <a:ext uri="">
                <a16:creationId xmlns="" xmlns:mc="http://schemas.openxmlformats.org/markup-compatibility/2006" xmlns:a16="http://schemas.microsoft.com/office/drawing/2014/main" xmlns:p14="http://schemas.microsoft.com/office/powerpoint/2010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1071" y="909296"/>
            <a:ext cx="1649857" cy="1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9" name="yt_image_10209">
            <a:extLst>
              <a:ext uri="">
                <a16:creationId xmlns="" xmlns:mc="http://schemas.openxmlformats.org/markup-compatibility/2006" xmlns:a16="http://schemas.microsoft.com/office/drawing/2014/main" xmlns:p14="http://schemas.microsoft.com/office/powerpoint/2010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657" y="1126854"/>
            <a:ext cx="1594622" cy="8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12" name="yt_shape_10212"/>
          <p:cNvSpPr txBox="1"/>
          <p:nvPr/>
        </p:nvSpPr>
        <p:spPr>
          <a:xfrm>
            <a:off x="1764233" y="2171811"/>
            <a:ext cx="412746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213" name="yt_shape_10213"/>
          <p:cNvSpPr txBox="1"/>
          <p:nvPr/>
        </p:nvSpPr>
        <p:spPr>
          <a:xfrm>
            <a:off x="3693763" y="2171811"/>
            <a:ext cx="412746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214" name="yt_shape_10214"/>
          <p:cNvSpPr txBox="1"/>
          <p:nvPr/>
        </p:nvSpPr>
        <p:spPr>
          <a:xfrm>
            <a:off x="5820968" y="2171811"/>
            <a:ext cx="412746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215" name="yt_shape_10215"/>
          <p:cNvSpPr txBox="1"/>
          <p:nvPr/>
        </p:nvSpPr>
        <p:spPr>
          <a:xfrm>
            <a:off x="8040375" y="2171811"/>
            <a:ext cx="412746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丁</a:t>
            </a:r>
          </a:p>
        </p:txBody>
      </p:sp>
      <p:sp>
        <p:nvSpPr>
          <p:cNvPr id="10216" name="yt_shape_10216"/>
          <p:cNvSpPr txBox="1"/>
          <p:nvPr/>
        </p:nvSpPr>
        <p:spPr>
          <a:xfrm>
            <a:off x="4885092" y="2674255"/>
            <a:ext cx="716343" cy="49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16FA740-0504-AF59-155E-78C7AE0E0638}"/>
              </a:ext>
            </a:extLst>
          </p:cNvPr>
          <p:cNvSpPr txBox="1"/>
          <p:nvPr/>
        </p:nvSpPr>
        <p:spPr>
          <a:xfrm>
            <a:off x="8711896" y="167466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yt_table_10217" title="H_306.83008">
                <a:extLst>
                  <a:ext uri="{FF2B5EF4-FFF2-40B4-BE49-F238E27FC236}">
                    <a16:creationId xmlns:a16="http://schemas.microsoft.com/office/drawing/2014/main" id="{6B84A5B0-1567-0631-9C0E-1CC63525C9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46570"/>
                  </p:ext>
                </p:extLst>
              </p:nvPr>
            </p:nvGraphicFramePr>
            <p:xfrm>
              <a:off x="785795" y="3213902"/>
              <a:ext cx="10895837" cy="3373248"/>
            </p:xfrm>
            <a:graphic>
              <a:graphicData uri="http://schemas.openxmlformats.org/drawingml/2006/table">
                <a:tbl>
                  <a:tblPr/>
                  <a:tblGrid>
                    <a:gridCol w="10895837">
                      <a:extLst>
                        <a:ext uri="{9D8B030D-6E8A-4147-A177-3AD203B41FA5}">
                          <a16:colId xmlns:a16="http://schemas.microsoft.com/office/drawing/2014/main" val="100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A.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图甲中测自行车通过的路程，可先记下车轮转过的圈数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N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，再乘以车轮的周长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L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B.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图乙中使用三角板和刻度尺，测出纪念币的直径为</a:t>
                          </a: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2.0 cm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C.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图丙中先测出几十张纸的厚度，除以纸的张数，可以得出一张纸的厚度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D.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图丁中把金属丝密绕在铅笔上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N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圈，测出密绕部分的长度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L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，则金属丝直径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D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𝑁</m:t>
                                  </m:r>
                                </m:den>
                              </m:f>
                            </m:oMath>
                          </a14:m>
                          <a:endParaRPr lang="zh-CN" altLang="zh-CN" sz="2800" b="0" i="0" u="none" dirty="0">
                            <a:solidFill>
                              <a:srgbClr val="000000"/>
                            </a:solidFill>
                            <a:effectLst/>
                            <a:latin typeface="白正" pitchFamily="28"/>
                            <a:ea typeface="宋体" pitchFamily="28"/>
                            <a:cs typeface="宋体" pitchFamily="28"/>
                          </a:endParaRP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yt_table_10217" title="H_306.83008">
                <a:extLst>
                  <a:ext uri="{FF2B5EF4-FFF2-40B4-BE49-F238E27FC236}">
                    <a16:creationId xmlns:a16="http://schemas.microsoft.com/office/drawing/2014/main" id="{6B84A5B0-1567-0631-9C0E-1CC63525C9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46570"/>
                  </p:ext>
                </p:extLst>
              </p:nvPr>
            </p:nvGraphicFramePr>
            <p:xfrm>
              <a:off x="785795" y="3213902"/>
              <a:ext cx="10895837" cy="3373248"/>
            </p:xfrm>
            <a:graphic>
              <a:graphicData uri="http://schemas.openxmlformats.org/drawingml/2006/table">
                <a:tbl>
                  <a:tblPr/>
                  <a:tblGrid>
                    <a:gridCol w="10895837">
                      <a:extLst>
                        <a:ext uri="{9D8B030D-6E8A-4147-A177-3AD203B41FA5}">
                          <a16:colId xmlns:a16="http://schemas.microsoft.com/office/drawing/2014/main" val="10017"/>
                        </a:ext>
                      </a:extLst>
                    </a:gridCol>
                  </a:tblGrid>
                  <a:tr h="90043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A.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图甲中测自行车通过的路程，可先记下车轮转过的圈数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N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，再乘以车轮的周长</a:t>
                          </a:r>
                          <a:r>
                            <a:rPr lang="en-US" altLang="zh-CN" sz="2800" b="0" i="1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L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5"/>
                      </a:ext>
                    </a:extLst>
                  </a:tr>
                  <a:tr h="431038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B.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图乙中使用三角板和刻度尺，测出纪念币的直径为</a:t>
                          </a: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2.0 cm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6"/>
                      </a:ext>
                    </a:extLst>
                  </a:tr>
                  <a:tr h="908368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10000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C.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图丙中先测出几十张纸的厚度，除以纸的张数，可以得出一张纸的厚度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7"/>
                      </a:ext>
                    </a:extLst>
                  </a:tr>
                  <a:tr h="11334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6"/>
                          <a:stretch>
                            <a:fillRect t="-208602" b="-10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3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8" name="yt_shape_10218"/>
          <p:cNvSpPr txBox="1"/>
          <p:nvPr/>
        </p:nvSpPr>
        <p:spPr>
          <a:xfrm>
            <a:off x="648000" y="231260"/>
            <a:ext cx="953555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所示，下列关于声现象的说法，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错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．</a:t>
            </a:r>
            <a:r>
              <a:rPr lang="zh-CN" altLang="zh-CN" sz="2800" b="0" i="0" u="none" spc="-196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误</a:t>
            </a:r>
            <a:r>
              <a:rPr lang="en-US" altLang="zh-CN" sz="4200" b="0" i="0" u="none" spc="-1008" baseline="-2500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．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0219" name="yt_image_10219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336" y="934292"/>
            <a:ext cx="1349502" cy="15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0" name="yt_image_10220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838" y="1020906"/>
            <a:ext cx="1163701" cy="147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1" name="yt_image_10221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539" y="1124284"/>
            <a:ext cx="1613535" cy="13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2" name="yt_image_10222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074" y="1131269"/>
            <a:ext cx="2075942" cy="13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25" name="yt_shape_10225"/>
          <p:cNvSpPr txBox="1"/>
          <p:nvPr/>
        </p:nvSpPr>
        <p:spPr>
          <a:xfrm>
            <a:off x="2139326" y="250032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226" name="yt_shape_10226"/>
          <p:cNvSpPr txBox="1"/>
          <p:nvPr/>
        </p:nvSpPr>
        <p:spPr>
          <a:xfrm>
            <a:off x="3755928" y="250032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227" name="yt_shape_10227"/>
          <p:cNvSpPr txBox="1"/>
          <p:nvPr/>
        </p:nvSpPr>
        <p:spPr>
          <a:xfrm>
            <a:off x="5504546" y="250032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228" name="yt_shape_10228"/>
          <p:cNvSpPr txBox="1"/>
          <p:nvPr/>
        </p:nvSpPr>
        <p:spPr>
          <a:xfrm>
            <a:off x="7709284" y="250032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丁</a:t>
            </a:r>
          </a:p>
        </p:txBody>
      </p:sp>
      <p:sp>
        <p:nvSpPr>
          <p:cNvPr id="10229" name="yt_shape_10229"/>
          <p:cNvSpPr txBox="1"/>
          <p:nvPr/>
        </p:nvSpPr>
        <p:spPr>
          <a:xfrm>
            <a:off x="5826696" y="3078858"/>
            <a:ext cx="53860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298C5A-9CC3-1FA6-7285-5F196CE7258B}"/>
              </a:ext>
            </a:extLst>
          </p:cNvPr>
          <p:cNvSpPr txBox="1"/>
          <p:nvPr/>
        </p:nvSpPr>
        <p:spPr>
          <a:xfrm>
            <a:off x="9032953" y="184454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0230" title="H_218.4">
            <a:extLst>
              <a:ext uri="{FF2B5EF4-FFF2-40B4-BE49-F238E27FC236}">
                <a16:creationId xmlns:a16="http://schemas.microsoft.com/office/drawing/2014/main" id="{CAC05F64-3BCA-BDD2-7E09-CC0897D81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21752"/>
              </p:ext>
            </p:extLst>
          </p:nvPr>
        </p:nvGraphicFramePr>
        <p:xfrm>
          <a:off x="648081" y="3578738"/>
          <a:ext cx="10895837" cy="2773680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图甲中，通过观察乒乓球被发声的音叉弹开，认识到发声的音叉在振动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图乙中，逐渐抽出玻璃罩内的空气，铃声变小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图丙中，高速公路两旁的隔音板，可以在声源处减弱噪声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图丁中，开启倒车雷达，可利用超声波回声定位显示障碍物情况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2" name="yt_shape_10232"/>
          <p:cNvSpPr txBox="1"/>
          <p:nvPr/>
        </p:nvSpPr>
        <p:spPr>
          <a:xfrm>
            <a:off x="648143" y="167072"/>
            <a:ext cx="10896000" cy="2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所示，将冰块放于易拉罐中并加入适量的盐，用筷子搅拌大约半分钟，用温度计测量罐中冰与盐水混合物的温度，发现其温度低于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。这时观察易拉罐的下部和底部，就会发现白霜。下列说法正确的是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pSp>
        <p:nvGrpSpPr>
          <p:cNvPr id="10236" name="yt_shape_10236" title="H_217.26079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3812432" y="2011548"/>
            <a:ext cx="3346335" cy="2296748"/>
            <a:chOff x="0" y="0"/>
            <a:chExt cx="4020140" cy="2759212"/>
          </a:xfrm>
        </p:grpSpPr>
        <p:pic>
          <p:nvPicPr>
            <p:cNvPr id="10233" name="yt_image_10233" descr="{&quot;rangeId&quot;:12,&quot;PictureMatchText&quot;:1}">
              <a:extLst>
                <a:ext uri="">
  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43811" cy="223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34" name="yt_image_10234" descr="{&quot;rangeId&quot;:12}">
              <a:extLst>
                <a:ext uri="">
  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3811" y="445643"/>
              <a:ext cx="1616329" cy="1785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37" name="yt_shape_10237" descr="{&quot;rangeId&quot;:12}"/>
            <p:cNvSpPr txBox="1"/>
            <p:nvPr/>
          </p:nvSpPr>
          <p:spPr>
            <a:xfrm>
              <a:off x="1690530" y="2231009"/>
              <a:ext cx="713281" cy="5282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9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974C64B-3A16-CB3D-825F-339F4EB130BF}"/>
              </a:ext>
            </a:extLst>
          </p:cNvPr>
          <p:cNvSpPr txBox="1"/>
          <p:nvPr/>
        </p:nvSpPr>
        <p:spPr>
          <a:xfrm>
            <a:off x="2336132" y="1784474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0238" title="H_174.72">
            <a:extLst>
              <a:ext uri="{FF2B5EF4-FFF2-40B4-BE49-F238E27FC236}">
                <a16:creationId xmlns:a16="http://schemas.microsoft.com/office/drawing/2014/main" id="{973703DC-905F-3787-55C2-E5FB81F74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67067"/>
              </p:ext>
            </p:extLst>
          </p:nvPr>
        </p:nvGraphicFramePr>
        <p:xfrm>
          <a:off x="780080" y="4308296"/>
          <a:ext cx="8047039" cy="2218944"/>
        </p:xfrm>
        <a:graphic>
          <a:graphicData uri="http://schemas.openxmlformats.org/drawingml/2006/table">
            <a:tbl>
              <a:tblPr/>
              <a:tblGrid>
                <a:gridCol w="8047039">
                  <a:extLst>
                    <a:ext uri="{9D8B030D-6E8A-4147-A177-3AD203B41FA5}">
                      <a16:colId xmlns:a16="http://schemas.microsoft.com/office/drawing/2014/main" val="1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霜是周围空气中的水蒸气遇冷凝固形成的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形成霜的过程需要吸热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冰中加盐提高了冰的熔点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如果不加盐，则罐底会出现小水珠而不是白霜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" name="yt_shape_10240"/>
          <p:cNvSpPr txBox="1"/>
          <p:nvPr/>
        </p:nvSpPr>
        <p:spPr>
          <a:xfrm>
            <a:off x="648143" y="138099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所示是小明探究光的反射定律的实验过程。下列叙述正确的是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0241" name="yt_image_10241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866" y="1554955"/>
            <a:ext cx="2840101" cy="17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yt_image_10242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67" y="1401285"/>
            <a:ext cx="2802382" cy="18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yt_image_10243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0349" y="1568925"/>
            <a:ext cx="2840101" cy="1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yt_shape_10246"/>
          <p:cNvSpPr txBox="1"/>
          <p:nvPr/>
        </p:nvSpPr>
        <p:spPr>
          <a:xfrm>
            <a:off x="2500156" y="3284441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247" name="yt_shape_10247"/>
          <p:cNvSpPr txBox="1"/>
          <p:nvPr/>
        </p:nvSpPr>
        <p:spPr>
          <a:xfrm>
            <a:off x="5681397" y="3284441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248" name="yt_shape_10248"/>
          <p:cNvSpPr txBox="1"/>
          <p:nvPr/>
        </p:nvSpPr>
        <p:spPr>
          <a:xfrm>
            <a:off x="8862639" y="3284441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249" name="yt_shape_10249"/>
          <p:cNvSpPr txBox="1"/>
          <p:nvPr/>
        </p:nvSpPr>
        <p:spPr>
          <a:xfrm>
            <a:off x="5736927" y="3862900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7C47A5-0AEC-9FC7-7C3C-1C1568EBFF56}"/>
              </a:ext>
            </a:extLst>
          </p:cNvPr>
          <p:cNvSpPr txBox="1"/>
          <p:nvPr/>
        </p:nvSpPr>
        <p:spPr>
          <a:xfrm>
            <a:off x="1624932" y="646029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0250" title="H_174.72">
            <a:extLst>
              <a:ext uri="{FF2B5EF4-FFF2-40B4-BE49-F238E27FC236}">
                <a16:creationId xmlns:a16="http://schemas.microsoft.com/office/drawing/2014/main" id="{31D7A90E-F49A-DD87-7190-43E105BE9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7808"/>
              </p:ext>
            </p:extLst>
          </p:nvPr>
        </p:nvGraphicFramePr>
        <p:xfrm>
          <a:off x="648080" y="4362780"/>
          <a:ext cx="10895837" cy="2218944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图甲中若入射光绕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O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点顺时针转动，则反射光也绕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O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点顺时针转动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图甲中若入射光沿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NO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方向入射，则反射角为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90°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图乙中反射光不存在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甲、丙两图说明，在反射现象中光路是可逆的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yt_shape_10252"/>
          <p:cNvSpPr txBox="1"/>
          <p:nvPr/>
        </p:nvSpPr>
        <p:spPr>
          <a:xfrm>
            <a:off x="648143" y="161200"/>
            <a:ext cx="10896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是河南卫视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中秋奇妙游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开篇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皮影戏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的一个画面，下列现象中与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皮影戏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形成原因相同的是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253" name="yt_shape_10253"/>
          <p:cNvSpPr txBox="1"/>
          <p:nvPr/>
        </p:nvSpPr>
        <p:spPr>
          <a:xfrm>
            <a:off x="648000" y="1272022"/>
            <a:ext cx="2513509" cy="4807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　　　　　　　</a:t>
            </a:r>
          </a:p>
        </p:txBody>
      </p:sp>
      <p:sp>
        <p:nvSpPr>
          <p:cNvPr id="10259" name="yt_shape_10259"/>
          <p:cNvSpPr txBox="1"/>
          <p:nvPr/>
        </p:nvSpPr>
        <p:spPr>
          <a:xfrm>
            <a:off x="780080" y="3992042"/>
            <a:ext cx="7830670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树荫下的圆形光斑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                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雨后的彩虹</a:t>
            </a:r>
          </a:p>
        </p:txBody>
      </p:sp>
      <p:grpSp>
        <p:nvGrpSpPr>
          <p:cNvPr id="10254" name="yt_shape_10254" title="H_136.67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3841148" y="1272022"/>
            <a:ext cx="1887348" cy="1408177"/>
            <a:chOff x="0" y="0"/>
            <a:chExt cx="2010283" cy="1735723"/>
          </a:xfrm>
        </p:grpSpPr>
        <p:pic>
          <p:nvPicPr>
            <p:cNvPr id="2" name="yt_image_10254">
              <a:extLs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10283" cy="13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yt_shape_10256"/>
            <p:cNvSpPr txBox="1"/>
            <p:nvPr/>
          </p:nvSpPr>
          <p:spPr>
            <a:xfrm>
              <a:off x="649621" y="1375723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11</a:t>
              </a:r>
            </a:p>
          </p:txBody>
        </p:sp>
      </p:grpSp>
      <p:pic>
        <p:nvPicPr>
          <p:cNvPr id="10257" name="yt_image_10257" title="H_104.5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80" y="2614104"/>
            <a:ext cx="1820291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11C8D2-8B63-A360-16FF-5D9C42B04B90}"/>
              </a:ext>
            </a:extLst>
          </p:cNvPr>
          <p:cNvSpPr txBox="1"/>
          <p:nvPr/>
        </p:nvSpPr>
        <p:spPr>
          <a:xfrm>
            <a:off x="7670132" y="487680"/>
            <a:ext cx="437261" cy="77010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yt_image_10258" title="H_110.88">
            <a:extLst>
              <a:ext uri="{FF2B5EF4-FFF2-40B4-BE49-F238E27FC236}">
                <a16:creationId xmlns:a16="http://schemas.microsoft.com/office/drawing/2014/main" id="{44708C83-F8AD-84D3-F7E7-7EE59D4FD761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505" y="2597511"/>
            <a:ext cx="1887347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t_shape_10262">
            <a:extLst>
              <a:ext uri="{FF2B5EF4-FFF2-40B4-BE49-F238E27FC236}">
                <a16:creationId xmlns:a16="http://schemas.microsoft.com/office/drawing/2014/main" id="{E905386C-7748-ADC6-86D0-7695A7ABFA39}"/>
              </a:ext>
            </a:extLst>
          </p:cNvPr>
          <p:cNvSpPr txBox="1"/>
          <p:nvPr/>
        </p:nvSpPr>
        <p:spPr>
          <a:xfrm>
            <a:off x="868743" y="4580015"/>
            <a:ext cx="6117700" cy="13056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7100" b="0" i="0" u="none" spc="-7100" dirty="0">
                <a:solidFill>
                  <a:srgbClr val="1EE3CF"/>
                </a:solidFill>
                <a:effectLst/>
                <a:latin typeface="白正" pitchFamily="71"/>
                <a:ea typeface="宋体" pitchFamily="71"/>
                <a:cs typeface="宋体" pitchFamily="71"/>
              </a:rPr>
              <a:t> </a:t>
            </a:r>
            <a:r>
              <a:rPr lang="en-US" altLang="zh-CN" sz="7100" b="0" i="0" u="none" spc="11879" dirty="0">
                <a:solidFill>
                  <a:srgbClr val="1EE3CF"/>
                </a:solidFill>
                <a:effectLst/>
                <a:latin typeface="白正" pitchFamily="71"/>
                <a:ea typeface="宋体" pitchFamily="71"/>
                <a:cs typeface="宋体" pitchFamily="71"/>
              </a:rPr>
              <a:t> 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　　　　　　　</a:t>
            </a:r>
            <a:r>
              <a:rPr lang="en-US" altLang="zh-CN" sz="6950" b="0" i="0" u="none" spc="13051" dirty="0">
                <a:solidFill>
                  <a:srgbClr val="1EE3CF"/>
                </a:solidFill>
                <a:effectLst/>
                <a:latin typeface="白正" pitchFamily="70"/>
                <a:ea typeface="宋体" pitchFamily="70"/>
                <a:cs typeface="宋体" pitchFamily="70"/>
              </a:rPr>
              <a:t> </a:t>
            </a:r>
          </a:p>
        </p:txBody>
      </p:sp>
      <p:pic>
        <p:nvPicPr>
          <p:cNvPr id="6" name="yt_image_10260">
            <a:extLst>
              <a:ext uri="{FF2B5EF4-FFF2-40B4-BE49-F238E27FC236}">
                <a16:creationId xmlns:a16="http://schemas.microsoft.com/office/drawing/2014/main" id="{58A839FB-495C-7162-0159-43DD19E3F279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743" y="4580015"/>
            <a:ext cx="1733677" cy="14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yt_image_10261">
            <a:extLst>
              <a:ext uri="{FF2B5EF4-FFF2-40B4-BE49-F238E27FC236}">
                <a16:creationId xmlns:a16="http://schemas.microsoft.com/office/drawing/2014/main" id="{367E3753-9A31-2536-C886-CB2B13D1FE5C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3073" y="4581212"/>
            <a:ext cx="1876171" cy="13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yt_shape_10264">
            <a:extLst>
              <a:ext uri="{FF2B5EF4-FFF2-40B4-BE49-F238E27FC236}">
                <a16:creationId xmlns:a16="http://schemas.microsoft.com/office/drawing/2014/main" id="{98AD6856-36BE-59E6-5EBA-7527BDE34B1C}"/>
              </a:ext>
            </a:extLst>
          </p:cNvPr>
          <p:cNvSpPr txBox="1"/>
          <p:nvPr/>
        </p:nvSpPr>
        <p:spPr>
          <a:xfrm>
            <a:off x="868743" y="6051238"/>
            <a:ext cx="857766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山的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倒影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        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凸透镜使光会聚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yt_shape_10265"/>
          <p:cNvSpPr txBox="1"/>
          <p:nvPr/>
        </p:nvSpPr>
        <p:spPr>
          <a:xfrm>
            <a:off x="648000" y="743958"/>
            <a:ext cx="822821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下列关于水沸腾的实验，说法正确的是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266" name="yt_table_10266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96454"/>
              </p:ext>
            </p:extLst>
          </p:nvPr>
        </p:nvGraphicFramePr>
        <p:xfrm>
          <a:off x="648000" y="1294626"/>
          <a:ext cx="7335839" cy="2218944"/>
        </p:xfrm>
        <a:graphic>
          <a:graphicData uri="http://schemas.openxmlformats.org/drawingml/2006/table">
            <a:tbl>
              <a:tblPr/>
              <a:tblGrid>
                <a:gridCol w="7335839">
                  <a:extLst>
                    <a:ext uri="{9D8B030D-6E8A-4147-A177-3AD203B41FA5}">
                      <a16:colId xmlns:a16="http://schemas.microsoft.com/office/drawing/2014/main" val="10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水沸腾时冒出的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白气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是水蒸气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水的沸点随气压的降低而降低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水沸腾的现象只发生在液体的表面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水沸腾后继续加热，水的温度会不断升高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8555732-EC06-8D7E-9038-AED6D383B28D}"/>
              </a:ext>
            </a:extLst>
          </p:cNvPr>
          <p:cNvSpPr txBox="1"/>
          <p:nvPr/>
        </p:nvSpPr>
        <p:spPr>
          <a:xfrm>
            <a:off x="7758888" y="697152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yt_shape_10268"/>
          <p:cNvSpPr txBox="1"/>
          <p:nvPr/>
        </p:nvSpPr>
        <p:spPr>
          <a:xfrm>
            <a:off x="648000" y="720000"/>
            <a:ext cx="8967198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所示，关于下列物品的说法正确的是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273" name="yt_shape_10273"/>
          <p:cNvSpPr txBox="1"/>
          <p:nvPr/>
        </p:nvSpPr>
        <p:spPr>
          <a:xfrm>
            <a:off x="1682743" y="1423032"/>
            <a:ext cx="8434297" cy="14160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7700" b="0" i="0" u="none" spc="-7700">
                <a:solidFill>
                  <a:srgbClr val="1EE3CF"/>
                </a:solidFill>
                <a:effectLst/>
                <a:latin typeface="白正" pitchFamily="63"/>
                <a:ea typeface="宋体" pitchFamily="63"/>
                <a:cs typeface="宋体" pitchFamily="63"/>
              </a:rPr>
              <a:t> </a:t>
            </a:r>
            <a:r>
              <a:rPr lang="en-US" altLang="zh-CN" sz="6300" b="0" i="0" u="none" spc="14544">
                <a:solidFill>
                  <a:srgbClr val="1EE3CF"/>
                </a:solidFill>
                <a:effectLst/>
                <a:latin typeface="白正" pitchFamily="63"/>
                <a:ea typeface="宋体" pitchFamily="63"/>
                <a:cs typeface="宋体" pitchFamily="63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  <a:r>
              <a:rPr lang="en-US" altLang="zh-CN" sz="6650" b="0" i="0" u="none" spc="12554">
                <a:solidFill>
                  <a:srgbClr val="1EE3CF"/>
                </a:solidFill>
                <a:effectLst/>
                <a:latin typeface="白正" pitchFamily="66"/>
                <a:ea typeface="宋体" pitchFamily="66"/>
                <a:cs typeface="宋体" pitchFamily="66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  <a:r>
              <a:rPr lang="en-US" altLang="zh-CN" sz="7500" b="0" i="0" u="none" spc="9402">
                <a:solidFill>
                  <a:srgbClr val="1EE3CF"/>
                </a:solidFill>
                <a:effectLst/>
                <a:latin typeface="白正" pitchFamily="75"/>
                <a:ea typeface="宋体" pitchFamily="75"/>
                <a:cs typeface="宋体" pitchFamily="75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  <a:r>
              <a:rPr lang="en-US" altLang="zh-CN" sz="7700" b="0" i="0" u="none" spc="6107">
                <a:solidFill>
                  <a:srgbClr val="1EE3CF"/>
                </a:solidFill>
                <a:effectLst/>
                <a:latin typeface="白正" pitchFamily="77"/>
                <a:ea typeface="宋体" pitchFamily="77"/>
                <a:cs typeface="宋体" pitchFamily="77"/>
              </a:rPr>
              <a:t> </a:t>
            </a:r>
          </a:p>
        </p:txBody>
      </p:sp>
      <p:pic>
        <p:nvPicPr>
          <p:cNvPr id="10269" name="yt_image_10269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43" y="1708020"/>
            <a:ext cx="2046605" cy="12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" name="yt_image_10270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390" y="1635376"/>
            <a:ext cx="1803527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1" name="yt_image_10271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959" y="1469133"/>
            <a:ext cx="1431925" cy="14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2" name="yt_image_10272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7926" y="1423032"/>
            <a:ext cx="1019810" cy="15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5" name="yt_shape_10275"/>
          <p:cNvSpPr txBox="1"/>
          <p:nvPr/>
        </p:nvSpPr>
        <p:spPr>
          <a:xfrm>
            <a:off x="5736927" y="3012974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</a:p>
        </p:txBody>
      </p:sp>
      <p:graphicFrame>
        <p:nvGraphicFramePr>
          <p:cNvPr id="10276" name="yt_table_10276" title="H_218.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36736"/>
              </p:ext>
            </p:extLst>
          </p:nvPr>
        </p:nvGraphicFramePr>
        <p:xfrm>
          <a:off x="648000" y="3563642"/>
          <a:ext cx="10895837" cy="2773680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验钞机是利用紫外线有杀菌作用工作的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电视机画面上的丰富色彩由红、黄、蓝三种色光混合而成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公路转弯处利用凸面镜扩大视野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使用显微镜时，若光线较暗，可利用载物台下的凸面镜会聚光，提高视野亮度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2494DB1-1C42-72DA-B7E8-532A66656557}"/>
              </a:ext>
            </a:extLst>
          </p:cNvPr>
          <p:cNvSpPr txBox="1"/>
          <p:nvPr/>
        </p:nvSpPr>
        <p:spPr>
          <a:xfrm>
            <a:off x="8470088" y="673194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8" name="yt_shape_10278"/>
          <p:cNvSpPr txBox="1"/>
          <p:nvPr/>
        </p:nvSpPr>
        <p:spPr>
          <a:xfrm>
            <a:off x="648143" y="574998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用图象可以表示物体的运动规律，图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中表示物体做匀速直线运动的是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0279" name="yt_image_10279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200" y="1838184"/>
            <a:ext cx="1825879" cy="14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0" name="yt_image_10280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079" y="1838184"/>
            <a:ext cx="1825879" cy="14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1" name="yt_image_10281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958" y="1838184"/>
            <a:ext cx="1825879" cy="14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yt_image_10282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2837" y="1838184"/>
            <a:ext cx="1825879" cy="14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5" name="yt_shape_10285"/>
          <p:cNvSpPr txBox="1"/>
          <p:nvPr/>
        </p:nvSpPr>
        <p:spPr>
          <a:xfrm>
            <a:off x="2409766" y="3314813"/>
            <a:ext cx="436746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</a:p>
        </p:txBody>
      </p:sp>
      <p:sp>
        <p:nvSpPr>
          <p:cNvPr id="10286" name="yt_shape_10286"/>
          <p:cNvSpPr txBox="1"/>
          <p:nvPr/>
        </p:nvSpPr>
        <p:spPr>
          <a:xfrm>
            <a:off x="4605453" y="3314813"/>
            <a:ext cx="417130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</a:p>
        </p:txBody>
      </p:sp>
      <p:sp>
        <p:nvSpPr>
          <p:cNvPr id="10287" name="yt_shape_10287"/>
          <p:cNvSpPr txBox="1"/>
          <p:nvPr/>
        </p:nvSpPr>
        <p:spPr>
          <a:xfrm>
            <a:off x="6791332" y="3314813"/>
            <a:ext cx="417130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</a:t>
            </a:r>
          </a:p>
        </p:txBody>
      </p:sp>
      <p:sp>
        <p:nvSpPr>
          <p:cNvPr id="10288" name="yt_shape_10288"/>
          <p:cNvSpPr txBox="1"/>
          <p:nvPr/>
        </p:nvSpPr>
        <p:spPr>
          <a:xfrm>
            <a:off x="8967403" y="3314813"/>
            <a:ext cx="436746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</a:t>
            </a:r>
          </a:p>
        </p:txBody>
      </p:sp>
      <p:sp>
        <p:nvSpPr>
          <p:cNvPr id="10289" name="yt_shape_10289"/>
          <p:cNvSpPr txBox="1"/>
          <p:nvPr/>
        </p:nvSpPr>
        <p:spPr>
          <a:xfrm>
            <a:off x="5736927" y="3893362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7FA32E-A004-62ED-F222-2F7A76403208}"/>
              </a:ext>
            </a:extLst>
          </p:cNvPr>
          <p:cNvSpPr txBox="1"/>
          <p:nvPr/>
        </p:nvSpPr>
        <p:spPr>
          <a:xfrm>
            <a:off x="3402932" y="1082928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yt_shape_10290"/>
          <p:cNvSpPr txBox="1"/>
          <p:nvPr/>
        </p:nvSpPr>
        <p:spPr>
          <a:xfrm>
            <a:off x="648143" y="720000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所示，关于近视眼和远视眼成因及矫正方法，下列说法正确的是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0291" name="yt_image_10291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782" y="1983186"/>
            <a:ext cx="1410970" cy="9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2" name="yt_image_10292">
            <a:extLst>
              <a:ext uri="">
                <a16:creationId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752" y="1983186"/>
            <a:ext cx="1517142" cy="9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5" name="yt_shape_10295"/>
          <p:cNvSpPr txBox="1"/>
          <p:nvPr/>
        </p:nvSpPr>
        <p:spPr>
          <a:xfrm>
            <a:off x="4429506" y="2908000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296" name="yt_shape_10296"/>
          <p:cNvSpPr txBox="1"/>
          <p:nvPr/>
        </p:nvSpPr>
        <p:spPr>
          <a:xfrm>
            <a:off x="6253562" y="2908000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297" name="yt_shape_10297"/>
          <p:cNvSpPr txBox="1"/>
          <p:nvPr/>
        </p:nvSpPr>
        <p:spPr>
          <a:xfrm>
            <a:off x="5736927" y="3486670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</a:p>
        </p:txBody>
      </p:sp>
      <p:graphicFrame>
        <p:nvGraphicFramePr>
          <p:cNvPr id="10298" name="yt_table_10298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37344"/>
              </p:ext>
            </p:extLst>
          </p:nvPr>
        </p:nvGraphicFramePr>
        <p:xfrm>
          <a:off x="648000" y="4037338"/>
          <a:ext cx="5913438" cy="2218944"/>
        </p:xfrm>
        <a:graphic>
          <a:graphicData uri="http://schemas.openxmlformats.org/drawingml/2006/table">
            <a:tbl>
              <a:tblPr/>
              <a:tblGrid>
                <a:gridCol w="5913438">
                  <a:extLst>
                    <a:ext uri="{9D8B030D-6E8A-4147-A177-3AD203B41FA5}">
                      <a16:colId xmlns:a16="http://schemas.microsoft.com/office/drawing/2014/main" val="1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甲为近视眼，应配戴凹透镜矫正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甲为远视眼，应配戴凸透镜矫正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乙为远视眼，应配戴凸透镜矫正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乙为近视眼，应配戴凹透镜矫正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87255AE-8E70-3F44-E258-FC8BE8F94790}"/>
              </a:ext>
            </a:extLst>
          </p:cNvPr>
          <p:cNvSpPr txBox="1"/>
          <p:nvPr/>
        </p:nvSpPr>
        <p:spPr>
          <a:xfrm>
            <a:off x="3402932" y="1227930"/>
            <a:ext cx="694436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yt_shape_10300"/>
          <p:cNvSpPr txBox="1"/>
          <p:nvPr/>
        </p:nvSpPr>
        <p:spPr>
          <a:xfrm>
            <a:off x="648143" y="646512"/>
            <a:ext cx="10896000" cy="2740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  <a:cs typeface="Times New Roman" pitchFamily="28"/>
              </a:rPr>
              <a:t>【解析】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近视眼的晶状体较厚，会聚能力较强，看远处的物体时，将像成在视网膜的前面，需戴凹透镜矫正，故近视眼的成因是图甲，用配戴凹透镜的方式进行矫正。远视眼的晶状体较薄，会聚能力较弱，看近处的物体时，将像成在视网膜的后面，需戴凸透镜矫正，故远视眼的成因是图乙，用配戴凸透镜的方式进行矫正。故选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AC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洛阳市2021—2022学年第一学期期末考试试卷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" name="yt_shape_10301"/>
          <p:cNvSpPr txBox="1"/>
          <p:nvPr/>
        </p:nvSpPr>
        <p:spPr>
          <a:xfrm>
            <a:off x="648000" y="88314"/>
            <a:ext cx="7720062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三、作图题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小题，每小题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302" name="yt_shape_10302"/>
          <p:cNvSpPr txBox="1"/>
          <p:nvPr/>
        </p:nvSpPr>
        <p:spPr>
          <a:xfrm>
            <a:off x="648000" y="638982"/>
            <a:ext cx="9784730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所示是自行车尾灯的局部结构图，请完成反射光路。</a:t>
            </a:r>
          </a:p>
        </p:txBody>
      </p:sp>
      <p:sp>
        <p:nvSpPr>
          <p:cNvPr id="10306" name="yt_shape_10306"/>
          <p:cNvSpPr txBox="1"/>
          <p:nvPr/>
        </p:nvSpPr>
        <p:spPr>
          <a:xfrm>
            <a:off x="648000" y="4354073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303" name="yt_shape_10303" title="H_232.59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18099" y="1350031"/>
            <a:ext cx="1699261" cy="2753548"/>
            <a:chOff x="0" y="0"/>
            <a:chExt cx="1955800" cy="3169254"/>
          </a:xfrm>
        </p:grpSpPr>
        <p:pic>
          <p:nvPicPr>
            <p:cNvPr id="2" name="yt_image_10303">
              <a:extLs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55800" cy="255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05" name="yt_shape_10305"/>
            <p:cNvSpPr txBox="1"/>
            <p:nvPr/>
          </p:nvSpPr>
          <p:spPr>
            <a:xfrm>
              <a:off x="622379" y="2593907"/>
              <a:ext cx="982605" cy="5753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15</a:t>
              </a:r>
            </a:p>
          </p:txBody>
        </p:sp>
      </p:grpSp>
      <p:pic>
        <p:nvPicPr>
          <p:cNvPr id="3" name="yt_image_10307">
            <a:extLst>
              <a:ext uri="{FF2B5EF4-FFF2-40B4-BE49-F238E27FC236}">
                <a16:creationId xmlns:a16="http://schemas.microsoft.com/office/drawing/2014/main" id="{B58BDF62-E092-EAB8-28C3-94782F191811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356" y="4202078"/>
            <a:ext cx="1915287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9" name="yt_shape_10309"/>
          <p:cNvSpPr txBox="1"/>
          <p:nvPr/>
        </p:nvSpPr>
        <p:spPr>
          <a:xfrm>
            <a:off x="648143" y="15320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所示，装有水的杯子底部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处有一枚硬币，眼睛在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处看到硬币的像在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A'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处，请在图中画出人眼看到硬币的光路图。</a:t>
            </a:r>
          </a:p>
        </p:txBody>
      </p:sp>
      <p:sp>
        <p:nvSpPr>
          <p:cNvPr id="10313" name="yt_shape_10313"/>
          <p:cNvSpPr txBox="1"/>
          <p:nvPr/>
        </p:nvSpPr>
        <p:spPr>
          <a:xfrm>
            <a:off x="648000" y="4167265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310" name="yt_shape_10310" title="H_212.02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4366513" y="1424403"/>
            <a:ext cx="3458972" cy="2692668"/>
            <a:chOff x="0" y="0"/>
            <a:chExt cx="3458972" cy="2692668"/>
          </a:xfrm>
        </p:grpSpPr>
        <p:pic>
          <p:nvPicPr>
            <p:cNvPr id="2" name="yt_image_10310">
              <a:extLs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58972" cy="2296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2" name="yt_shape_10312"/>
            <p:cNvSpPr txBox="1"/>
            <p:nvPr/>
          </p:nvSpPr>
          <p:spPr>
            <a:xfrm>
              <a:off x="1373965" y="2332668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16</a:t>
              </a:r>
            </a:p>
          </p:txBody>
        </p:sp>
      </p:grpSp>
      <p:pic>
        <p:nvPicPr>
          <p:cNvPr id="3" name="yt_image_10314">
            <a:extLst>
              <a:ext uri="{FF2B5EF4-FFF2-40B4-BE49-F238E27FC236}">
                <a16:creationId xmlns:a16="http://schemas.microsoft.com/office/drawing/2014/main" id="{8784BE1E-014E-0183-4A77-6177AA68BA5A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769" y="4489917"/>
            <a:ext cx="3021831" cy="19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6" name="yt_shape_10316"/>
          <p:cNvSpPr txBox="1"/>
          <p:nvPr/>
        </p:nvSpPr>
        <p:spPr>
          <a:xfrm>
            <a:off x="648143" y="394880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四、实验探究题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317" name="yt_shape_10317"/>
          <p:cNvSpPr txBox="1"/>
          <p:nvPr/>
        </p:nvSpPr>
        <p:spPr>
          <a:xfrm>
            <a:off x="648143" y="150570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不同物质由固态变成液态的过程中，温度的变化规律相同吗？小明分别采用如图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甲、乙所示的实验装置探究石蜡、冰的熔化特点。</a:t>
            </a:r>
          </a:p>
        </p:txBody>
      </p:sp>
      <p:pic>
        <p:nvPicPr>
          <p:cNvPr id="10318" name="yt_image_10318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453" y="3399965"/>
            <a:ext cx="1472438" cy="18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9" name="yt_image_10319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891" y="3399965"/>
            <a:ext cx="1993519" cy="18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0" name="yt_image_10320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410" y="2899501"/>
            <a:ext cx="513241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3" name="yt_shape_10323"/>
          <p:cNvSpPr txBox="1"/>
          <p:nvPr/>
        </p:nvSpPr>
        <p:spPr>
          <a:xfrm>
            <a:off x="1402911" y="529150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324" name="yt_shape_10324"/>
          <p:cNvSpPr txBox="1"/>
          <p:nvPr/>
        </p:nvSpPr>
        <p:spPr>
          <a:xfrm>
            <a:off x="3495890" y="529150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325" name="yt_shape_10325"/>
          <p:cNvSpPr txBox="1"/>
          <p:nvPr/>
        </p:nvSpPr>
        <p:spPr>
          <a:xfrm>
            <a:off x="7418854" y="5345766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59F9C3-DA31-87CA-CA7C-A13248DAD891}"/>
              </a:ext>
            </a:extLst>
          </p:cNvPr>
          <p:cNvSpPr txBox="1"/>
          <p:nvPr/>
        </p:nvSpPr>
        <p:spPr>
          <a:xfrm>
            <a:off x="2661920" y="5739851"/>
            <a:ext cx="6096000" cy="55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宋体" pitchFamily="28"/>
              </a:rPr>
              <a:t>17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6" name="yt_shape_10326"/>
          <p:cNvSpPr txBox="1"/>
          <p:nvPr/>
        </p:nvSpPr>
        <p:spPr>
          <a:xfrm>
            <a:off x="648143" y="39439"/>
            <a:ext cx="10896000" cy="564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 </a:t>
            </a:r>
            <a:endParaRPr lang="en-US" altLang="zh-CN" sz="2800" b="0" i="0" u="none" dirty="0">
              <a:solidFill>
                <a:srgbClr val="000000"/>
              </a:solidFill>
              <a:effectLst/>
              <a:latin typeface="Times New Roman" pitchFamily="28"/>
              <a:ea typeface="Times New Roman" pitchFamily="28"/>
              <a:cs typeface="宋体" pitchFamily="28"/>
            </a:endParaRP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组装甲装置时，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、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两部件中应先固定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1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部件，探究时采用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水浴法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而不直接用酒精灯加热，除了能减缓升温速度，还能使试管内的物质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受热均匀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图乙中读取温度计示数的方法正确的是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1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1" u="none" dirty="0" err="1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en-US" altLang="zh-CN" sz="2800" b="0" i="0" u="none" dirty="0" err="1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en-US" altLang="zh-CN" sz="2800" b="0" i="1" u="none" dirty="0" err="1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，温度计的示数为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根据实验数据作出两者温度随时间变化的图象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如图丙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，其中石蜡的熔化图象是图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②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“①”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“②”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，判断依据是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石蜡是非晶体，熔化吸热，温度不断升高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图丙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中物质在</a:t>
            </a:r>
            <a:r>
              <a:rPr lang="en-US" altLang="zh-CN" sz="2800" b="0" i="1" u="none" dirty="0" err="1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bc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之间处于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固液共存态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固态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液态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固液共存态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C715E30-BBDB-DF06-DB96-2A15ADB47671}"/>
              </a:ext>
            </a:extLst>
          </p:cNvPr>
          <p:cNvSpPr txBox="1"/>
          <p:nvPr/>
        </p:nvSpPr>
        <p:spPr>
          <a:xfrm>
            <a:off x="7927307" y="504697"/>
            <a:ext cx="416624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0D6424-CE49-CAB5-5AA3-0918757594F4}"/>
              </a:ext>
            </a:extLst>
          </p:cNvPr>
          <p:cNvSpPr txBox="1"/>
          <p:nvPr/>
        </p:nvSpPr>
        <p:spPr>
          <a:xfrm>
            <a:off x="2691732" y="1528825"/>
            <a:ext cx="1608837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受热均匀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A20277-52BF-B9D2-6912-B7CA1D50031D}"/>
              </a:ext>
            </a:extLst>
          </p:cNvPr>
          <p:cNvSpPr txBox="1"/>
          <p:nvPr/>
        </p:nvSpPr>
        <p:spPr>
          <a:xfrm>
            <a:off x="7847932" y="2040889"/>
            <a:ext cx="357886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309B52-7C76-5415-F540-459DE7392E9E}"/>
              </a:ext>
            </a:extLst>
          </p:cNvPr>
          <p:cNvSpPr txBox="1"/>
          <p:nvPr/>
        </p:nvSpPr>
        <p:spPr>
          <a:xfrm>
            <a:off x="5338095" y="2552953"/>
            <a:ext cx="715074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775E62-5F3C-F9CF-7D1E-C526608B7414}"/>
              </a:ext>
            </a:extLst>
          </p:cNvPr>
          <p:cNvSpPr txBox="1"/>
          <p:nvPr/>
        </p:nvSpPr>
        <p:spPr>
          <a:xfrm>
            <a:off x="4114132" y="3577081"/>
            <a:ext cx="537274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②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ED1BD8-BE86-2A18-5D72-3412DB7B930E}"/>
              </a:ext>
            </a:extLst>
          </p:cNvPr>
          <p:cNvSpPr txBox="1"/>
          <p:nvPr/>
        </p:nvSpPr>
        <p:spPr>
          <a:xfrm>
            <a:off x="1269332" y="4089145"/>
            <a:ext cx="6609462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石蜡是非晶体，熔化吸热，温度不断升高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7F90D7-A479-F337-AE25-0CE043BCACEA}"/>
              </a:ext>
            </a:extLst>
          </p:cNvPr>
          <p:cNvSpPr txBox="1"/>
          <p:nvPr/>
        </p:nvSpPr>
        <p:spPr>
          <a:xfrm>
            <a:off x="6049295" y="4601209"/>
            <a:ext cx="1966024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固液共存态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1" name="yt_shape_10331"/>
          <p:cNvSpPr txBox="1"/>
          <p:nvPr/>
        </p:nvSpPr>
        <p:spPr>
          <a:xfrm>
            <a:off x="648143" y="268903"/>
            <a:ext cx="10896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甲是小明同学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探究凸透镜成像的规律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的装置，凸透镜的焦距是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 cm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332" name="yt_image_10332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81" y="1211703"/>
            <a:ext cx="3964686" cy="10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3" name="yt_image_10333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467" y="1257804"/>
            <a:ext cx="889889" cy="10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4" name="yt_image_10334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4356" y="1130677"/>
            <a:ext cx="1338326" cy="11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7" name="yt_shape_10337"/>
          <p:cNvSpPr txBox="1"/>
          <p:nvPr/>
        </p:nvSpPr>
        <p:spPr>
          <a:xfrm>
            <a:off x="3524363" y="2295775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338" name="yt_shape_10338"/>
          <p:cNvSpPr txBox="1"/>
          <p:nvPr/>
        </p:nvSpPr>
        <p:spPr>
          <a:xfrm>
            <a:off x="6311651" y="2295775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339" name="yt_shape_10339"/>
          <p:cNvSpPr txBox="1"/>
          <p:nvPr/>
        </p:nvSpPr>
        <p:spPr>
          <a:xfrm>
            <a:off x="7785758" y="2295775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340" name="yt_shape_10340"/>
          <p:cNvSpPr txBox="1"/>
          <p:nvPr/>
        </p:nvSpPr>
        <p:spPr>
          <a:xfrm>
            <a:off x="5765042" y="2874392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</a:t>
            </a:r>
          </a:p>
        </p:txBody>
      </p:sp>
      <p:sp>
        <p:nvSpPr>
          <p:cNvPr id="10341" name="yt_shape_10341"/>
          <p:cNvSpPr txBox="1"/>
          <p:nvPr/>
        </p:nvSpPr>
        <p:spPr>
          <a:xfrm>
            <a:off x="558132" y="3460873"/>
            <a:ext cx="10896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点燃蜡烛后，应调节烛焰、凸透镜和光屏，使它们的中心在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同一高度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上。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AF97F7-3029-F20C-9C58-363F3FFD267F}"/>
              </a:ext>
            </a:extLst>
          </p:cNvPr>
          <p:cNvSpPr txBox="1"/>
          <p:nvPr/>
        </p:nvSpPr>
        <p:spPr>
          <a:xfrm>
            <a:off x="10916858" y="336001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CBAC62-CE17-6C4E-1E16-F4D9EE7C770D}"/>
              </a:ext>
            </a:extLst>
          </p:cNvPr>
          <p:cNvSpPr txBox="1"/>
          <p:nvPr/>
        </p:nvSpPr>
        <p:spPr>
          <a:xfrm>
            <a:off x="648143" y="3726051"/>
            <a:ext cx="1251649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一高度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yt_shape_10342">
            <a:extLst>
              <a:ext uri="{FF2B5EF4-FFF2-40B4-BE49-F238E27FC236}">
                <a16:creationId xmlns:a16="http://schemas.microsoft.com/office/drawing/2014/main" id="{E4835438-D501-4367-473B-5DA9EF9CAF49}"/>
              </a:ext>
            </a:extLst>
          </p:cNvPr>
          <p:cNvSpPr txBox="1"/>
          <p:nvPr/>
        </p:nvSpPr>
        <p:spPr>
          <a:xfrm>
            <a:off x="648000" y="4409248"/>
            <a:ext cx="108960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将实验器材按图中甲位置放置，光屏上成清晰的像，应用此规律工作的是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投影仪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照相机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投影仪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放大镜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。实验一段时间后，原来成在光屏中央的像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到图乙所示的位置，若要像重新回到光屏中央，请说出一种可行的方法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将蜡烛向上移动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B16D2E-4E12-3AF1-6D95-B31F319BA19D}"/>
              </a:ext>
            </a:extLst>
          </p:cNvPr>
          <p:cNvSpPr txBox="1"/>
          <p:nvPr/>
        </p:nvSpPr>
        <p:spPr>
          <a:xfrm>
            <a:off x="2346149" y="4693658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投影仪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0A2005-18B0-8A08-8E91-2E36AEF1AB01}"/>
              </a:ext>
            </a:extLst>
          </p:cNvPr>
          <p:cNvSpPr txBox="1"/>
          <p:nvPr/>
        </p:nvSpPr>
        <p:spPr>
          <a:xfrm>
            <a:off x="8625029" y="5600013"/>
            <a:ext cx="232321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将蜡烛向上移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D208B6-688C-7741-1736-A4E266F6F602}"/>
              </a:ext>
            </a:extLst>
          </p:cNvPr>
          <p:cNvSpPr txBox="1"/>
          <p:nvPr/>
        </p:nvSpPr>
        <p:spPr>
          <a:xfrm>
            <a:off x="647714" y="5967088"/>
            <a:ext cx="5372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动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9" grpId="0" build="allAtOnce"/>
      <p:bldP spid="10" grpId="0" build="allAtOnce"/>
      <p:bldP spid="1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t_shape_10343">
            <a:extLst>
              <a:ext uri="{FF2B5EF4-FFF2-40B4-BE49-F238E27FC236}">
                <a16:creationId xmlns:a16="http://schemas.microsoft.com/office/drawing/2014/main" id="{F4E401FE-94E4-9125-7AF5-7D6D3ABCD998}"/>
              </a:ext>
            </a:extLst>
          </p:cNvPr>
          <p:cNvSpPr txBox="1"/>
          <p:nvPr/>
        </p:nvSpPr>
        <p:spPr>
          <a:xfrm>
            <a:off x="648143" y="452674"/>
            <a:ext cx="10896000" cy="442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调整高度后，小明将图甲中的凸透镜取下，换成一个焦距是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的凸透镜，看到光屏上的像变模糊了，他将光屏向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远离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靠近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远离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透镜方向移动直到像又清晰了，这个像会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图丙是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天宫课堂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中航天员王亚平通过水球成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实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像的瞬间。小明想模拟这个情景，于是去掉光屏，眼睛从光屏位置的右侧看向透镜，他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能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能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不能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看到烛焰倒立的像。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A811EB-5DAE-0C31-678F-4C17C45CD9E5}"/>
              </a:ext>
            </a:extLst>
          </p:cNvPr>
          <p:cNvSpPr txBox="1"/>
          <p:nvPr/>
        </p:nvSpPr>
        <p:spPr>
          <a:xfrm>
            <a:off x="9170319" y="960604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远离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C6331E-AE39-43D7-C420-44071EC469EC}"/>
              </a:ext>
            </a:extLst>
          </p:cNvPr>
          <p:cNvSpPr txBox="1"/>
          <p:nvPr/>
        </p:nvSpPr>
        <p:spPr>
          <a:xfrm>
            <a:off x="10870532" y="151534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B342A7-C2C2-5CDB-B0A9-2FBBE144D7A3}"/>
              </a:ext>
            </a:extLst>
          </p:cNvPr>
          <p:cNvSpPr txBox="1"/>
          <p:nvPr/>
        </p:nvSpPr>
        <p:spPr>
          <a:xfrm>
            <a:off x="558132" y="2070076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76D77D-06D4-B2C1-F0C1-2469B28474DC}"/>
              </a:ext>
            </a:extLst>
          </p:cNvPr>
          <p:cNvSpPr txBox="1"/>
          <p:nvPr/>
        </p:nvSpPr>
        <p:spPr>
          <a:xfrm>
            <a:off x="9270332" y="2624812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实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ACE682-F07E-40A0-6C2A-CFC4ECD09714}"/>
              </a:ext>
            </a:extLst>
          </p:cNvPr>
          <p:cNvSpPr txBox="1"/>
          <p:nvPr/>
        </p:nvSpPr>
        <p:spPr>
          <a:xfrm>
            <a:off x="6603332" y="3734284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能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" name="yt_shape_10345"/>
          <p:cNvSpPr txBox="1"/>
          <p:nvPr/>
        </p:nvSpPr>
        <p:spPr>
          <a:xfrm>
            <a:off x="648143" y="336446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甲所示是小明在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洛阳牡丹文化节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赏花期间，给妈妈买的洛阳特产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——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梅花玉手镯，他想测出手镯的密度，就和小亮一起到实验室，利用天平、砝码、量筒、大烧杯、小烧杯、小木块、适量的水、细线等器材，想出了如下的实验方法：</a:t>
            </a:r>
          </a:p>
        </p:txBody>
      </p:sp>
      <p:pic>
        <p:nvPicPr>
          <p:cNvPr id="10346" name="yt_image_10346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60" y="2967466"/>
            <a:ext cx="1200023" cy="14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7" name="yt_image_10347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783" y="3121136"/>
            <a:ext cx="3032887" cy="13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8" name="yt_image_10348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670" y="3372596"/>
            <a:ext cx="1649857" cy="10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1" name="yt_shape_10351"/>
          <p:cNvSpPr txBox="1"/>
          <p:nvPr/>
        </p:nvSpPr>
        <p:spPr>
          <a:xfrm>
            <a:off x="874011" y="443291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352" name="yt_shape_10352"/>
          <p:cNvSpPr txBox="1"/>
          <p:nvPr/>
        </p:nvSpPr>
        <p:spPr>
          <a:xfrm>
            <a:off x="3350466" y="443291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353" name="yt_shape_10353"/>
          <p:cNvSpPr txBox="1"/>
          <p:nvPr/>
        </p:nvSpPr>
        <p:spPr>
          <a:xfrm>
            <a:off x="6051838" y="443291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354" name="yt_shape_10354"/>
          <p:cNvSpPr txBox="1"/>
          <p:nvPr/>
        </p:nvSpPr>
        <p:spPr>
          <a:xfrm>
            <a:off x="4075313" y="5011470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</a:t>
            </a:r>
          </a:p>
        </p:txBody>
      </p:sp>
      <p:pic>
        <p:nvPicPr>
          <p:cNvPr id="2" name="yt_image_10360">
            <a:extLst>
              <a:ext uri="{FF2B5EF4-FFF2-40B4-BE49-F238E27FC236}">
                <a16:creationId xmlns:a16="http://schemas.microsoft.com/office/drawing/2014/main" id="{557ADD5D-0FAC-9C1A-39ED-DA213B0CDA13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463" y="3372596"/>
            <a:ext cx="1314577" cy="10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image_10361">
            <a:extLst>
              <a:ext uri="{FF2B5EF4-FFF2-40B4-BE49-F238E27FC236}">
                <a16:creationId xmlns:a16="http://schemas.microsoft.com/office/drawing/2014/main" id="{BAEAF1B6-C6A9-9411-CC72-35D010846002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6392" y="2912983"/>
            <a:ext cx="1314577" cy="14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0362">
            <a:extLst>
              <a:ext uri="{FF2B5EF4-FFF2-40B4-BE49-F238E27FC236}">
                <a16:creationId xmlns:a16="http://schemas.microsoft.com/office/drawing/2014/main" id="{374F4D8C-539C-8138-D40A-A80FCDF64F97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63381" y="2470319"/>
            <a:ext cx="528089" cy="19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t_shape_10365">
            <a:extLst>
              <a:ext uri="{FF2B5EF4-FFF2-40B4-BE49-F238E27FC236}">
                <a16:creationId xmlns:a16="http://schemas.microsoft.com/office/drawing/2014/main" id="{CB3F78C0-7FBB-32C5-FD1C-5A4A62B6527D}"/>
              </a:ext>
            </a:extLst>
          </p:cNvPr>
          <p:cNvSpPr txBox="1"/>
          <p:nvPr/>
        </p:nvSpPr>
        <p:spPr>
          <a:xfrm>
            <a:off x="8029173" y="4481612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6" name="yt_shape_10366">
            <a:extLst>
              <a:ext uri="{FF2B5EF4-FFF2-40B4-BE49-F238E27FC236}">
                <a16:creationId xmlns:a16="http://schemas.microsoft.com/office/drawing/2014/main" id="{417DAB1C-DE2E-A3F0-7684-597C2432930D}"/>
              </a:ext>
            </a:extLst>
          </p:cNvPr>
          <p:cNvSpPr txBox="1"/>
          <p:nvPr/>
        </p:nvSpPr>
        <p:spPr>
          <a:xfrm>
            <a:off x="9703750" y="4481612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7" name="yt_shape_10367">
            <a:extLst>
              <a:ext uri="{FF2B5EF4-FFF2-40B4-BE49-F238E27FC236}">
                <a16:creationId xmlns:a16="http://schemas.microsoft.com/office/drawing/2014/main" id="{E095F70A-2B6D-6CA4-ADC4-36AF93ED36D3}"/>
              </a:ext>
            </a:extLst>
          </p:cNvPr>
          <p:cNvSpPr txBox="1"/>
          <p:nvPr/>
        </p:nvSpPr>
        <p:spPr>
          <a:xfrm>
            <a:off x="11043745" y="4481612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8" name="yt_shape_10368">
            <a:extLst>
              <a:ext uri="{FF2B5EF4-FFF2-40B4-BE49-F238E27FC236}">
                <a16:creationId xmlns:a16="http://schemas.microsoft.com/office/drawing/2014/main" id="{09B9A2CC-5365-BFB0-C5F0-63D6217992B0}"/>
              </a:ext>
            </a:extLst>
          </p:cNvPr>
          <p:cNvSpPr txBox="1"/>
          <p:nvPr/>
        </p:nvSpPr>
        <p:spPr>
          <a:xfrm>
            <a:off x="9369168" y="4961122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5" name="yt_shape_10355"/>
          <p:cNvSpPr txBox="1"/>
          <p:nvPr/>
        </p:nvSpPr>
        <p:spPr>
          <a:xfrm>
            <a:off x="648143" y="185735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乙是小明在调节天平时的情景，他在操作上的错误之处是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游码未在零刻度线处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；小明纠正错误后，发现指针静止在分度盘中央刻度线的左侧，此时应将平衡螺母向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右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调节，使天平平衡。</a:t>
            </a:r>
          </a:p>
        </p:txBody>
      </p:sp>
      <p:sp>
        <p:nvSpPr>
          <p:cNvPr id="10356" name="yt_shape_10356"/>
          <p:cNvSpPr txBox="1"/>
          <p:nvPr/>
        </p:nvSpPr>
        <p:spPr>
          <a:xfrm>
            <a:off x="648143" y="2322540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  <a:cs typeface="Times New Roman" pitchFamily="28"/>
              </a:rPr>
              <a:t>【解析】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（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）由图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19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乙图可知，游码未放在零刻度线处；纠正错误后，指针指向分度盘的左侧，则平衡螺母应向右调节；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5718D8-BCCA-312F-83AC-A2EB6EA5AE88}"/>
              </a:ext>
            </a:extLst>
          </p:cNvPr>
          <p:cNvSpPr txBox="1"/>
          <p:nvPr/>
        </p:nvSpPr>
        <p:spPr>
          <a:xfrm>
            <a:off x="1269332" y="693665"/>
            <a:ext cx="3394773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游码未在零刻度线处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951D8F-7902-6E0E-13DB-76935CE6EC65}"/>
              </a:ext>
            </a:extLst>
          </p:cNvPr>
          <p:cNvSpPr txBox="1"/>
          <p:nvPr/>
        </p:nvSpPr>
        <p:spPr>
          <a:xfrm>
            <a:off x="7670132" y="1248401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右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yt_shape_10359">
            <a:extLst>
              <a:ext uri="{FF2B5EF4-FFF2-40B4-BE49-F238E27FC236}">
                <a16:creationId xmlns:a16="http://schemas.microsoft.com/office/drawing/2014/main" id="{672C37F7-9D6B-598E-2459-FA119960E0DA}"/>
              </a:ext>
            </a:extLst>
          </p:cNvPr>
          <p:cNvSpPr txBox="1"/>
          <p:nvPr/>
        </p:nvSpPr>
        <p:spPr>
          <a:xfrm>
            <a:off x="648143" y="5037750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②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为测量手镯的体积，小明将小木块垫在大烧杯下面使其倾斜，并加水至杯口，如图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甲所示；然后用细线系住手镯，将其浸没在水中，同时用小烧杯承接溢出的水，如图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乙所示。</a:t>
            </a:r>
          </a:p>
        </p:txBody>
      </p:sp>
      <p:sp>
        <p:nvSpPr>
          <p:cNvPr id="6" name="yt_shape_10357">
            <a:extLst>
              <a:ext uri="{FF2B5EF4-FFF2-40B4-BE49-F238E27FC236}">
                <a16:creationId xmlns:a16="http://schemas.microsoft.com/office/drawing/2014/main" id="{B8C21525-190C-43C9-2E39-63B4343618FF}"/>
              </a:ext>
            </a:extLst>
          </p:cNvPr>
          <p:cNvSpPr txBox="1"/>
          <p:nvPr/>
        </p:nvSpPr>
        <p:spPr>
          <a:xfrm>
            <a:off x="648143" y="3319467"/>
            <a:ext cx="5565626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小明按照以下步骤继续实验：</a:t>
            </a:r>
          </a:p>
        </p:txBody>
      </p:sp>
      <p:sp>
        <p:nvSpPr>
          <p:cNvPr id="7" name="yt_shape_10358">
            <a:extLst>
              <a:ext uri="{FF2B5EF4-FFF2-40B4-BE49-F238E27FC236}">
                <a16:creationId xmlns:a16="http://schemas.microsoft.com/office/drawing/2014/main" id="{7ABD818C-6045-CA29-2FF2-18E90DD3A84F}"/>
              </a:ext>
            </a:extLst>
          </p:cNvPr>
          <p:cNvSpPr txBox="1"/>
          <p:nvPr/>
        </p:nvSpPr>
        <p:spPr>
          <a:xfrm>
            <a:off x="648286" y="3878151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将手镯放在天平左盘，天平平衡时右盘中所加砝码和游码的位置如图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丙所示，则手镯质量为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56.2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5F04DC-0DC9-C3D7-08AF-F7AB5E199705}"/>
              </a:ext>
            </a:extLst>
          </p:cNvPr>
          <p:cNvSpPr txBox="1"/>
          <p:nvPr/>
        </p:nvSpPr>
        <p:spPr>
          <a:xfrm>
            <a:off x="5181075" y="4386081"/>
            <a:ext cx="8023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56.2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6" grpId="0" build="allAtOnce"/>
      <p:bldP spid="2" grpId="0" build="allAtOnce"/>
      <p:bldP spid="3" grpId="0" build="allAtOnce"/>
      <p:bldP spid="8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71" name="yt_shape_10371"/>
              <p:cNvSpPr txBox="1"/>
              <p:nvPr/>
            </p:nvSpPr>
            <p:spPr>
              <a:xfrm>
                <a:off x="648143" y="2223680"/>
                <a:ext cx="10896000" cy="2627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Times New Roman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①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手镯的质量等于砝码质量和游码刻度之和，游码标尺的分度值为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0.2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，则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1.2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56.2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；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③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由图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丙图可知，溢出水的体积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 mL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；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④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可知，手镯的密度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𝟓𝟔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2.81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；</a:t>
                </a:r>
              </a:p>
            </p:txBody>
          </p:sp>
        </mc:Choice>
        <mc:Fallback xmlns="">
          <p:sp>
            <p:nvSpPr>
              <p:cNvPr id="10371" name="yt_shape_10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2223680"/>
                <a:ext cx="10896000" cy="2627129"/>
              </a:xfrm>
              <a:prstGeom prst="rect">
                <a:avLst/>
              </a:prstGeom>
              <a:blipFill>
                <a:blip r:embed="rId2"/>
                <a:stretch>
                  <a:fillRect l="-1957" t="-2320" r="-1957" b="-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yt_shape_10369">
            <a:extLst>
              <a:ext uri="{FF2B5EF4-FFF2-40B4-BE49-F238E27FC236}">
                <a16:creationId xmlns:a16="http://schemas.microsoft.com/office/drawing/2014/main" id="{FABB2AF6-0891-2817-563C-71E8839853C3}"/>
              </a:ext>
            </a:extLst>
          </p:cNvPr>
          <p:cNvSpPr txBox="1"/>
          <p:nvPr/>
        </p:nvSpPr>
        <p:spPr>
          <a:xfrm>
            <a:off x="580455" y="411049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③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将小烧杯中的水倒入量筒，水面如图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丙所示，则溢出水的体积为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④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手镯的密度是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2.81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57F4E9-277F-D475-FD57-57519B6D484A}"/>
              </a:ext>
            </a:extLst>
          </p:cNvPr>
          <p:cNvSpPr txBox="1"/>
          <p:nvPr/>
        </p:nvSpPr>
        <p:spPr>
          <a:xfrm>
            <a:off x="1201644" y="918979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62D5B3-1D32-128E-0574-18809C5F9DCE}"/>
              </a:ext>
            </a:extLst>
          </p:cNvPr>
          <p:cNvSpPr txBox="1"/>
          <p:nvPr/>
        </p:nvSpPr>
        <p:spPr>
          <a:xfrm>
            <a:off x="3335244" y="1473715"/>
            <a:ext cx="8023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2.81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1" grpId="0" build="allAtOnce"/>
      <p:bldP spid="7" grpId="0" build="allAtOnce"/>
      <p:bldP spid="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74" name="yt_shape_10374"/>
              <p:cNvSpPr txBox="1"/>
              <p:nvPr/>
            </p:nvSpPr>
            <p:spPr>
              <a:xfrm>
                <a:off x="648143" y="3271402"/>
                <a:ext cx="10896000" cy="30380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Times New Roman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）小烧杯里残留些水，使得量筒中水的体积偏小，即手镯的体积偏小，则由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可知密度偏大。依据题意可知，溢出水的质量为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55.5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20.5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；所以手镯的体积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水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20.5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；故手镯的密度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𝟓𝟔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2.74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0374" name="yt_shape_103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3271402"/>
                <a:ext cx="10896000" cy="3038076"/>
              </a:xfrm>
              <a:prstGeom prst="rect">
                <a:avLst/>
              </a:prstGeom>
              <a:blipFill>
                <a:blip r:embed="rId2"/>
                <a:stretch>
                  <a:fillRect l="-1957" t="-2008" r="-1957" b="-3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yt_shape_10373">
            <a:extLst>
              <a:ext uri="{FF2B5EF4-FFF2-40B4-BE49-F238E27FC236}">
                <a16:creationId xmlns:a16="http://schemas.microsoft.com/office/drawing/2014/main" id="{C381974E-27A9-6C7F-5B1B-974DDA9D767F}"/>
              </a:ext>
            </a:extLst>
          </p:cNvPr>
          <p:cNvSpPr txBox="1"/>
          <p:nvPr/>
        </p:nvSpPr>
        <p:spPr>
          <a:xfrm>
            <a:off x="648000" y="360546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细心的小亮发现，步骤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中小烧杯里总会残留一些水，导致测量的密度值偏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。于是他改进了实验方案，在步骤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前先测出空小烧杯的质量为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35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，将步骤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改为测出小烧杯和溢出水的总质量为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55.5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，由此他计算得出手镯的体积为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20.5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，手镯的密度是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2.74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g/cm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2D2039D-C394-3A9B-8F8C-5EE2A1CD07C1}"/>
              </a:ext>
            </a:extLst>
          </p:cNvPr>
          <p:cNvSpPr txBox="1"/>
          <p:nvPr/>
        </p:nvSpPr>
        <p:spPr>
          <a:xfrm>
            <a:off x="2691589" y="868476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0C73D6-E42A-8F36-527B-3A6328C4E2DB}"/>
              </a:ext>
            </a:extLst>
          </p:cNvPr>
          <p:cNvSpPr txBox="1"/>
          <p:nvPr/>
        </p:nvSpPr>
        <p:spPr>
          <a:xfrm>
            <a:off x="1269189" y="2532684"/>
            <a:ext cx="8023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20.5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C9A440-A1AD-5043-9991-CACC02DB7039}"/>
              </a:ext>
            </a:extLst>
          </p:cNvPr>
          <p:cNvSpPr txBox="1"/>
          <p:nvPr/>
        </p:nvSpPr>
        <p:spPr>
          <a:xfrm>
            <a:off x="5644339" y="2532684"/>
            <a:ext cx="8023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2.74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4" grpId="0" build="allAtOnce"/>
      <p:bldP spid="3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5" name="yt_shape_10165"/>
          <p:cNvSpPr txBox="1"/>
          <p:nvPr/>
        </p:nvSpPr>
        <p:spPr>
          <a:xfrm>
            <a:off x="648143" y="223238"/>
            <a:ext cx="10896000" cy="4989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一、填空题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在物理学中，常用比值法来定义物理量，如：用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路程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时间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之比定义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速度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。请你再列举一例：用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质量与体积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之比定义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密度（答案合理即可）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有一音乐盒如图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所示，由滚筒、音板等组成，滚筒转动时，上面突起的焊点拨动音板上的金属条，使它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振动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发声；金属条越短，发出声音的音调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越高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越高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越低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；滚筒上凸起程度不同的焊点拨动金属条时，金属条振动的幅度不同，发出声音的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响度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不同。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DA2CED-A59F-898F-DC36-A1C8E8814807}"/>
              </a:ext>
            </a:extLst>
          </p:cNvPr>
          <p:cNvSpPr txBox="1"/>
          <p:nvPr/>
        </p:nvSpPr>
        <p:spPr>
          <a:xfrm>
            <a:off x="8025732" y="1285904"/>
            <a:ext cx="19660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质量与体积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9B2F09-5C02-9B2F-1304-809B73ED4045}"/>
              </a:ext>
            </a:extLst>
          </p:cNvPr>
          <p:cNvSpPr txBox="1"/>
          <p:nvPr/>
        </p:nvSpPr>
        <p:spPr>
          <a:xfrm>
            <a:off x="1624932" y="1840640"/>
            <a:ext cx="37519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密度（答案合理即可）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7D5DDF-95F5-F9FC-B3C4-59609662B89F}"/>
              </a:ext>
            </a:extLst>
          </p:cNvPr>
          <p:cNvSpPr txBox="1"/>
          <p:nvPr/>
        </p:nvSpPr>
        <p:spPr>
          <a:xfrm>
            <a:off x="6603332" y="295011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振动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4E03EF-161F-5206-33C6-952185439A83}"/>
              </a:ext>
            </a:extLst>
          </p:cNvPr>
          <p:cNvSpPr txBox="1"/>
          <p:nvPr/>
        </p:nvSpPr>
        <p:spPr>
          <a:xfrm>
            <a:off x="3047332" y="3504848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越高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F623A9-F59B-CC40-937D-7CA65BB7DCFF}"/>
              </a:ext>
            </a:extLst>
          </p:cNvPr>
          <p:cNvSpPr txBox="1"/>
          <p:nvPr/>
        </p:nvSpPr>
        <p:spPr>
          <a:xfrm>
            <a:off x="1269332" y="4614320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响度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7" name="yt_shape_10168" title="H_129.5211">
            <a:extLst>
              <a:ext uri="{FF2B5EF4-FFF2-40B4-BE49-F238E27FC236}">
                <a16:creationId xmlns:a16="http://schemas.microsoft.com/office/drawing/2014/main" id="{5210634D-682C-E8C0-1C98-8E2DB1017FD9}"/>
              </a:ext>
            </a:extLst>
          </p:cNvPr>
          <p:cNvGrpSpPr/>
          <p:nvPr/>
        </p:nvGrpSpPr>
        <p:grpSpPr>
          <a:xfrm>
            <a:off x="5895626" y="4777122"/>
            <a:ext cx="1916684" cy="1644918"/>
            <a:chOff x="0" y="0"/>
            <a:chExt cx="1916684" cy="1644918"/>
          </a:xfrm>
        </p:grpSpPr>
        <p:pic>
          <p:nvPicPr>
            <p:cNvPr id="8" name="yt_image_10168">
              <a:extLst>
                <a:ext uri="{FF2B5EF4-FFF2-40B4-BE49-F238E27FC236}">
                  <a16:creationId xmlns:a16="http://schemas.microsoft.com/office/drawing/2014/main" id="{D8CAEF98-F809-37B4-8E6E-E483C8045A50}"/>
                </a:ex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16684" cy="124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yt_shape_10170">
              <a:extLst>
                <a:ext uri="{FF2B5EF4-FFF2-40B4-BE49-F238E27FC236}">
                  <a16:creationId xmlns:a16="http://schemas.microsoft.com/office/drawing/2014/main" id="{23B896AA-5A45-3EA8-F4D1-756AB75368AC}"/>
                </a:ext>
              </a:extLst>
            </p:cNvPr>
            <p:cNvSpPr txBox="1"/>
            <p:nvPr/>
          </p:nvSpPr>
          <p:spPr>
            <a:xfrm>
              <a:off x="691701" y="1284918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6" name="yt_shape_10376"/>
          <p:cNvSpPr txBox="1"/>
          <p:nvPr/>
        </p:nvSpPr>
        <p:spPr>
          <a:xfrm>
            <a:off x="648000" y="538847"/>
            <a:ext cx="10592643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五、综合应用题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377" name="yt_shape_10377"/>
          <p:cNvSpPr txBox="1"/>
          <p:nvPr/>
        </p:nvSpPr>
        <p:spPr>
          <a:xfrm>
            <a:off x="648143" y="1089515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暑假，小明和家人开车到重庆游玩，出发前他查得洛阳到重庆的距离约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1 050 km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378" name="yt_image_10378">
            <a:extLst>
              <a:ext uri="">
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102" y="2360716"/>
            <a:ext cx="2264537" cy="19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9" name="yt_image_10379">
            <a:extLst>
              <a:ext uri="">
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639" y="2360716"/>
            <a:ext cx="2116455" cy="19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2" name="yt_shape_10382"/>
          <p:cNvSpPr txBox="1"/>
          <p:nvPr/>
        </p:nvSpPr>
        <p:spPr>
          <a:xfrm>
            <a:off x="4307610" y="4285782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383" name="yt_shape_10383"/>
          <p:cNvSpPr txBox="1"/>
          <p:nvPr/>
        </p:nvSpPr>
        <p:spPr>
          <a:xfrm>
            <a:off x="6858106" y="4285782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384" name="yt_shape_10384"/>
          <p:cNvSpPr txBox="1"/>
          <p:nvPr/>
        </p:nvSpPr>
        <p:spPr>
          <a:xfrm>
            <a:off x="5736927" y="4864232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5" name="yt_shape_10385"/>
          <p:cNvSpPr txBox="1"/>
          <p:nvPr/>
        </p:nvSpPr>
        <p:spPr>
          <a:xfrm>
            <a:off x="648143" y="921899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他们计划早上六点出发，如果汽车的平均速度为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75 km/h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，请计算他们大约几点能到达目的地？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6" name="yt_shape_10386"/>
              <p:cNvSpPr txBox="1"/>
              <p:nvPr/>
            </p:nvSpPr>
            <p:spPr>
              <a:xfrm>
                <a:off x="648000" y="2040736"/>
                <a:ext cx="9738243" cy="188660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）他们到达目的地所用的时间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t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𝟎𝟓𝟎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𝟕𝟓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𝐤𝐦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14 h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他们计划早上六点出发，则他们大约晚上八点能到达目的地。</a:t>
                </a:r>
              </a:p>
            </p:txBody>
          </p:sp>
        </mc:Choice>
        <mc:Fallback xmlns="">
          <p:sp>
            <p:nvSpPr>
              <p:cNvPr id="10386" name="yt_shape_103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040736"/>
                <a:ext cx="9738243" cy="1886607"/>
              </a:xfrm>
              <a:prstGeom prst="rect">
                <a:avLst/>
              </a:prstGeom>
              <a:blipFill>
                <a:blip r:embed="rId2"/>
                <a:stretch>
                  <a:fillRect l="-2190" t="-3236" r="-1439" b="-9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9" name="yt_shape_10389"/>
          <p:cNvSpPr txBox="1"/>
          <p:nvPr/>
        </p:nvSpPr>
        <p:spPr>
          <a:xfrm>
            <a:off x="526223" y="4299903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隧道内小明惊喜地发现，墙上会出现如图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鲜花绿树，蓝天白云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，这是特殊灯带将光照在墙壁上，所呈现的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美景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。人们能从各个方向看到这些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美景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，是因为光在墙壁上发生了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漫反射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90" name="yt_shape_10390"/>
              <p:cNvSpPr txBox="1"/>
              <p:nvPr/>
            </p:nvSpPr>
            <p:spPr>
              <a:xfrm>
                <a:off x="648000" y="2038765"/>
                <a:ext cx="8051884" cy="160518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）隧道的长</a:t>
                </a:r>
                <a:r>
                  <a:rPr lang="en-US" altLang="zh-CN" sz="2800" b="1" i="1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s'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18 020 m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18.02 km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汽车通过隧道的平均速度</a:t>
                </a:r>
                <a:r>
                  <a:rPr lang="en-US" altLang="zh-CN" sz="2800" b="1" i="1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en-US" altLang="zh-CN" sz="2800" b="1" i="1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'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𝟏𝟖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𝐤𝐦</m:t>
                        </m:r>
                      </m:num>
                      <m:den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𝟔𝟎</m:t>
                            </m:r>
                          </m:den>
                        </m:f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≈</a:t>
                </a:r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72.1 km/h</a:t>
                </a:r>
              </a:p>
            </p:txBody>
          </p:sp>
        </mc:Choice>
        <mc:Fallback xmlns="">
          <p:sp>
            <p:nvSpPr>
              <p:cNvPr id="10390" name="yt_shape_10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038765"/>
                <a:ext cx="8051884" cy="1605183"/>
              </a:xfrm>
              <a:prstGeom prst="rect">
                <a:avLst/>
              </a:prstGeom>
              <a:blipFill>
                <a:blip r:embed="rId3"/>
                <a:stretch>
                  <a:fillRect l="-2650" t="-3788" r="-2044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92" name="yt_shape_10392"/>
          <p:cNvSpPr txBox="1"/>
          <p:nvPr/>
        </p:nvSpPr>
        <p:spPr>
          <a:xfrm>
            <a:off x="719120" y="3626829"/>
            <a:ext cx="7455567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72.1 km/h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＜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80 km/h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，故他们的车辆没有超速。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D60C14-C642-EC38-DDE5-D83A95933E23}"/>
              </a:ext>
            </a:extLst>
          </p:cNvPr>
          <p:cNvSpPr txBox="1"/>
          <p:nvPr/>
        </p:nvSpPr>
        <p:spPr>
          <a:xfrm>
            <a:off x="1127092" y="5891663"/>
            <a:ext cx="1251649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漫反射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yt_shape_10388">
            <a:extLst>
              <a:ext uri="{FF2B5EF4-FFF2-40B4-BE49-F238E27FC236}">
                <a16:creationId xmlns:a16="http://schemas.microsoft.com/office/drawing/2014/main" id="{236B8EA6-1E65-660E-F718-14C3F1EBB79E}"/>
              </a:ext>
            </a:extLst>
          </p:cNvPr>
          <p:cNvSpPr txBox="1"/>
          <p:nvPr/>
        </p:nvSpPr>
        <p:spPr>
          <a:xfrm>
            <a:off x="648000" y="200761"/>
            <a:ext cx="10896000" cy="1838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当他们行驶到被称为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亚洲最长最美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的秦岭终南山隧道时，看到如图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甲所示的路牌。小明记录了汽车通过隧道用时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 min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，国家规定隧道内小型车辆限速为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80 km/h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，请通过计算判断他们的车辆是否超速？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保留一位小数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0" grpId="0" build="allAtOnce"/>
      <p:bldP spid="10392" grpId="0" build="allAtOnce"/>
      <p:bldP spid="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" name="yt_shape_10393"/>
          <p:cNvSpPr txBox="1"/>
          <p:nvPr/>
        </p:nvSpPr>
        <p:spPr>
          <a:xfrm>
            <a:off x="648143" y="402092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25.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周末小明帮农忙的家人晒稻谷，他把稻谷均匀平摊成矩形铺在晒场上如图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甲所示。妈妈鼓励小明用学过的知识估测稻谷的密度和总质量。</a:t>
            </a:r>
          </a:p>
        </p:txBody>
      </p:sp>
      <p:pic>
        <p:nvPicPr>
          <p:cNvPr id="10394" name="yt_image_10394">
            <a:extLst>
              <a:ext uri="">
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751" y="2233447"/>
            <a:ext cx="1528318" cy="19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5" name="yt_image_10395">
            <a:extLst>
              <a:ext uri="">
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069" y="2275357"/>
            <a:ext cx="2096897" cy="19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8" name="yt_shape_10398"/>
          <p:cNvSpPr txBox="1"/>
          <p:nvPr/>
        </p:nvSpPr>
        <p:spPr>
          <a:xfrm>
            <a:off x="4495149" y="4199026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399" name="yt_shape_10399"/>
          <p:cNvSpPr txBox="1"/>
          <p:nvPr/>
        </p:nvSpPr>
        <p:spPr>
          <a:xfrm>
            <a:off x="6667757" y="4199026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400" name="yt_shape_10400"/>
          <p:cNvSpPr txBox="1"/>
          <p:nvPr/>
        </p:nvSpPr>
        <p:spPr>
          <a:xfrm>
            <a:off x="5736927" y="4777467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1" name="yt_shape_10401"/>
          <p:cNvSpPr txBox="1"/>
          <p:nvPr/>
        </p:nvSpPr>
        <p:spPr>
          <a:xfrm>
            <a:off x="648143" y="315182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小明找到一个空的标有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550 mL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mL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＝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的纯净水瓶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质量忽略不计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，往里面装满了稻谷，用电子秤测出质量为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605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，由此他估算出稻谷的密度大约是多少？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2" name="yt_shape_10402"/>
              <p:cNvSpPr txBox="1"/>
              <p:nvPr/>
            </p:nvSpPr>
            <p:spPr>
              <a:xfrm>
                <a:off x="648143" y="1994173"/>
                <a:ext cx="10896000" cy="249632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）稻谷的体积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550 mL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550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，因纯净水瓶的质量忽略不计，则瓶中稻谷的质量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605 g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稻谷的密度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𝟔𝟎𝟓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𝟓𝟓𝟎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1.1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1.1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 kg/m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</a:p>
            </p:txBody>
          </p:sp>
        </mc:Choice>
        <mc:Fallback xmlns="">
          <p:sp>
            <p:nvSpPr>
              <p:cNvPr id="10402" name="yt_shape_104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994173"/>
                <a:ext cx="10896000" cy="2496324"/>
              </a:xfrm>
              <a:prstGeom prst="rect">
                <a:avLst/>
              </a:prstGeom>
              <a:blipFill>
                <a:blip r:embed="rId2"/>
                <a:stretch>
                  <a:fillRect l="-1957" t="-2439" r="-727" b="-2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" name="yt_shape_10404"/>
          <p:cNvSpPr txBox="1"/>
          <p:nvPr/>
        </p:nvSpPr>
        <p:spPr>
          <a:xfrm>
            <a:off x="648143" y="394880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小明用刻度尺测出摊开的稻谷平均厚度约为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，又用卷尺测出矩形的长、宽分别为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，利用测出的密度值，请你帮小明估算这堆稻谷的总质量约是多少吨？</a:t>
            </a:r>
          </a:p>
        </p:txBody>
      </p:sp>
      <p:sp>
        <p:nvSpPr>
          <p:cNvPr id="10405" name="yt_shape_10405"/>
          <p:cNvSpPr txBox="1"/>
          <p:nvPr/>
        </p:nvSpPr>
        <p:spPr>
          <a:xfrm>
            <a:off x="738154" y="4552911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细心的小明上网查了该品种谷粒的密度，发现自己测量的密度偏小，请你说出一种可能的原因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矿泉水瓶内的稻谷之间有缝隙，测出稻谷体积偏大，所以测出密度偏小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406" name="yt_shape_10406"/>
          <p:cNvSpPr txBox="1"/>
          <p:nvPr/>
        </p:nvSpPr>
        <p:spPr>
          <a:xfrm>
            <a:off x="1054400" y="2118606"/>
            <a:ext cx="7889980" cy="21803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解：（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）这堆稻谷的总体积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V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20 m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10 m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zh-CN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 m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这堆稻谷的总质量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1" u="none" dirty="0" err="1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ρV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1.1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 kg/m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 m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2.2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none" baseline="30000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 kg</a:t>
            </a:r>
            <a:r>
              <a:rPr lang="zh-CN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 dirty="0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2.2 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9CD665-87C5-45BD-DAFF-71272AB09A0F}"/>
              </a:ext>
            </a:extLst>
          </p:cNvPr>
          <p:cNvSpPr txBox="1"/>
          <p:nvPr/>
        </p:nvSpPr>
        <p:spPr>
          <a:xfrm>
            <a:off x="5626543" y="5060841"/>
            <a:ext cx="58950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矿泉水瓶内的稻谷之间有缝隙，测出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9BB4DE-B0A4-6EE5-AEB6-CAEB29AFA148}"/>
              </a:ext>
            </a:extLst>
          </p:cNvPr>
          <p:cNvSpPr txBox="1"/>
          <p:nvPr/>
        </p:nvSpPr>
        <p:spPr>
          <a:xfrm>
            <a:off x="648143" y="5615577"/>
            <a:ext cx="5537898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稻谷体积偏大，所以测出密度偏小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6" grpId="0"/>
      <p:bldP spid="2" grpId="0" build="allAtOnce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2" name="yt_shape_10172"/>
          <p:cNvSpPr txBox="1"/>
          <p:nvPr/>
        </p:nvSpPr>
        <p:spPr>
          <a:xfrm>
            <a:off x="648000" y="282987"/>
            <a:ext cx="10896000" cy="470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小明在接种新冠疫苗时发现，擦拭酒精棉球的部位感觉很凉，原因是酒精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汽化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填物态变化名称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时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吸收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吸收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热量。细心的他发现，从冰箱里取出的试剂瓶过一会儿外壁变模糊了，这是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液化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填物态变化名称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现象。</a:t>
            </a:r>
          </a:p>
          <a:p>
            <a:pPr algn="l" eaLnBrk="1" latinLnBrk="0" hangingPunct="0">
              <a:lnSpc>
                <a:spcPct val="11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是隋唐洛阳城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上空出现日晕的精彩瞬间，日晕是太阳光通过云层时被云层中的冰晶分解成七彩光形成的，这是光的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色散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现象；拍照时，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通过镜头成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倒立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正立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倒立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、缩小的实像。若想要拍摄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顶部的特写，摄影者要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靠近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靠近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远离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天堂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，同时将相机镜头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前伸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前伸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后缩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159C05B-3362-7129-7DBC-34C19D396AB3}"/>
              </a:ext>
            </a:extLst>
          </p:cNvPr>
          <p:cNvSpPr txBox="1"/>
          <p:nvPr/>
        </p:nvSpPr>
        <p:spPr>
          <a:xfrm>
            <a:off x="2041492" y="648677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汽化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605972-2CC3-0944-2FE4-927EF7AEB69E}"/>
              </a:ext>
            </a:extLst>
          </p:cNvPr>
          <p:cNvSpPr txBox="1"/>
          <p:nvPr/>
        </p:nvSpPr>
        <p:spPr>
          <a:xfrm>
            <a:off x="6962107" y="648677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吸收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7CC62D-E8AE-60E7-245E-0A9A0A5D67A3}"/>
              </a:ext>
            </a:extLst>
          </p:cNvPr>
          <p:cNvSpPr txBox="1"/>
          <p:nvPr/>
        </p:nvSpPr>
        <p:spPr>
          <a:xfrm>
            <a:off x="3748372" y="1575269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液化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628473-1653-275C-7C31-0AD04855650B}"/>
              </a:ext>
            </a:extLst>
          </p:cNvPr>
          <p:cNvSpPr txBox="1"/>
          <p:nvPr/>
        </p:nvSpPr>
        <p:spPr>
          <a:xfrm>
            <a:off x="10403172" y="2501861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色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31E5D9-6D60-7F52-91A6-DF62C7FEDFEB}"/>
              </a:ext>
            </a:extLst>
          </p:cNvPr>
          <p:cNvSpPr txBox="1"/>
          <p:nvPr/>
        </p:nvSpPr>
        <p:spPr>
          <a:xfrm>
            <a:off x="732058" y="2965157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16DCBD-62A1-3509-50BC-D80C8FC57D91}"/>
              </a:ext>
            </a:extLst>
          </p:cNvPr>
          <p:cNvSpPr txBox="1"/>
          <p:nvPr/>
        </p:nvSpPr>
        <p:spPr>
          <a:xfrm>
            <a:off x="7285639" y="2965157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倒立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629EC6-A356-3DFD-F5ED-8B619A2DCCC3}"/>
              </a:ext>
            </a:extLst>
          </p:cNvPr>
          <p:cNvSpPr txBox="1"/>
          <p:nvPr/>
        </p:nvSpPr>
        <p:spPr>
          <a:xfrm>
            <a:off x="1269332" y="3871429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靠近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6CEA43-3BBD-8F33-BCB3-1BCA4DDDAACA}"/>
              </a:ext>
            </a:extLst>
          </p:cNvPr>
          <p:cNvSpPr txBox="1"/>
          <p:nvPr/>
        </p:nvSpPr>
        <p:spPr>
          <a:xfrm>
            <a:off x="1269332" y="4333267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前伸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0" name="yt_shape_10174" title="H_151.3011">
            <a:extLst>
              <a:ext uri="{FF2B5EF4-FFF2-40B4-BE49-F238E27FC236}">
                <a16:creationId xmlns:a16="http://schemas.microsoft.com/office/drawing/2014/main" id="{C8F8404F-8C0D-44C1-81F6-5A4CF6076D39}"/>
              </a:ext>
            </a:extLst>
          </p:cNvPr>
          <p:cNvGrpSpPr/>
          <p:nvPr/>
        </p:nvGrpSpPr>
        <p:grpSpPr>
          <a:xfrm>
            <a:off x="4528601" y="4992033"/>
            <a:ext cx="1209328" cy="1501061"/>
            <a:chOff x="17999" y="-38182"/>
            <a:chExt cx="1219581" cy="1808032"/>
          </a:xfrm>
        </p:grpSpPr>
        <p:pic>
          <p:nvPicPr>
            <p:cNvPr id="11" name="yt_image_10174">
              <a:extLst>
                <a:ext uri="{FF2B5EF4-FFF2-40B4-BE49-F238E27FC236}">
                  <a16:creationId xmlns:a16="http://schemas.microsoft.com/office/drawing/2014/main" id="{F05B65B0-62CB-CCAA-6B4E-677AF393FA5A}"/>
                </a:ex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99" y="-38182"/>
              <a:ext cx="1219581" cy="1525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yt_shape_10176">
              <a:extLst>
                <a:ext uri="{FF2B5EF4-FFF2-40B4-BE49-F238E27FC236}">
                  <a16:creationId xmlns:a16="http://schemas.microsoft.com/office/drawing/2014/main" id="{149EA8B0-D619-BEC1-F07F-D0E71ED0E82B}"/>
                </a:ext>
              </a:extLst>
            </p:cNvPr>
            <p:cNvSpPr txBox="1"/>
            <p:nvPr/>
          </p:nvSpPr>
          <p:spPr>
            <a:xfrm>
              <a:off x="343149" y="1409850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" name="yt_shape_10178"/>
          <p:cNvSpPr txBox="1"/>
          <p:nvPr/>
        </p:nvSpPr>
        <p:spPr>
          <a:xfrm>
            <a:off x="648143" y="720000"/>
            <a:ext cx="10896000" cy="3308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所示，在第十三届中国国际航空航天博览会上，我国自主研发的歼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战斗机正在进行整齐划一的编队飞行表演，其中第一架飞机相对于其他飞机是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静止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15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静止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运动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的，若以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地面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15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为参照物，它是运动的。歼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战斗机上挂载</a:t>
            </a:r>
            <a:r>
              <a:rPr lang="en-US" altLang="zh-CN" sz="2800" b="0" i="0" u="none" spc="15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PL10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红外成像制导的空空导弹，它的制导系统是利用红外线的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热</a:t>
            </a:r>
            <a:r>
              <a:rPr lang="zh-CN" altLang="zh-CN" sz="28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15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效应来显示目标图像的。</a:t>
            </a:r>
          </a:p>
        </p:txBody>
      </p:sp>
      <p:sp>
        <p:nvSpPr>
          <p:cNvPr id="10182" name="yt_shape_10182"/>
          <p:cNvSpPr txBox="1"/>
          <p:nvPr/>
        </p:nvSpPr>
        <p:spPr>
          <a:xfrm>
            <a:off x="648000" y="4079451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 dirty="0"/>
          </a:p>
        </p:txBody>
      </p:sp>
      <p:grpSp>
        <p:nvGrpSpPr>
          <p:cNvPr id="10179" name="yt_shape_10179" title="H_149.651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496686" y="4452891"/>
            <a:ext cx="1198626" cy="1900569"/>
            <a:chOff x="0" y="0"/>
            <a:chExt cx="1198626" cy="1900569"/>
          </a:xfrm>
        </p:grpSpPr>
        <p:pic>
          <p:nvPicPr>
            <p:cNvPr id="2" name="yt_image_10179">
              <a:extLs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98626" cy="150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81" name="yt_shape_10181"/>
            <p:cNvSpPr txBox="1"/>
            <p:nvPr/>
          </p:nvSpPr>
          <p:spPr>
            <a:xfrm>
              <a:off x="332672" y="1540569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3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A80A7A8-F3FC-726A-FE60-4D25A3F599DF}"/>
              </a:ext>
            </a:extLst>
          </p:cNvPr>
          <p:cNvSpPr txBox="1"/>
          <p:nvPr/>
        </p:nvSpPr>
        <p:spPr>
          <a:xfrm>
            <a:off x="4701507" y="1782666"/>
            <a:ext cx="9325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静止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F0FED7-4C63-5E9A-2054-E5EBA83C549F}"/>
              </a:ext>
            </a:extLst>
          </p:cNvPr>
          <p:cNvSpPr txBox="1"/>
          <p:nvPr/>
        </p:nvSpPr>
        <p:spPr>
          <a:xfrm>
            <a:off x="2453607" y="2337402"/>
            <a:ext cx="9325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地面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E4087F-ABBE-287B-FDDE-4547E2BDC53B}"/>
              </a:ext>
            </a:extLst>
          </p:cNvPr>
          <p:cNvSpPr txBox="1"/>
          <p:nvPr/>
        </p:nvSpPr>
        <p:spPr>
          <a:xfrm>
            <a:off x="1329657" y="3446874"/>
            <a:ext cx="55632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热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3" name="yt_shape_10183"/>
          <p:cNvSpPr txBox="1"/>
          <p:nvPr/>
        </p:nvSpPr>
        <p:spPr>
          <a:xfrm>
            <a:off x="648143" y="863203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是探究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平面镜成像特点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的实验装置，其中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为玻璃板前点燃的蜡烛，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为玻璃板后未点燃的蜡烛，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、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两支蜡烛的大小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相同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，实验时眼睛应从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1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的一侧观察成像情况，实验中多次改变蜡烛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的位置目的是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寻找普遍规律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187" name="yt_shape_10187"/>
          <p:cNvSpPr txBox="1"/>
          <p:nvPr/>
        </p:nvSpPr>
        <p:spPr>
          <a:xfrm>
            <a:off x="648000" y="5672144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 dirty="0"/>
          </a:p>
        </p:txBody>
      </p:sp>
      <p:grpSp>
        <p:nvGrpSpPr>
          <p:cNvPr id="10184" name="yt_shape_10184" title="H_186.39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75376" y="3254711"/>
            <a:ext cx="1841246" cy="2367167"/>
            <a:chOff x="0" y="0"/>
            <a:chExt cx="1841246" cy="2367167"/>
          </a:xfrm>
        </p:grpSpPr>
        <p:pic>
          <p:nvPicPr>
            <p:cNvPr id="2" name="yt_image_10184">
              <a:extLst>
                <a:ext uri="">
                  <a16:creationId xmlns="" xmlns:a16="http://schemas.microsoft.com/office/drawing/2014/main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41246" cy="197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86" name="yt_shape_10186"/>
            <p:cNvSpPr txBox="1"/>
            <p:nvPr/>
          </p:nvSpPr>
          <p:spPr>
            <a:xfrm>
              <a:off x="653982" y="2007167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4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BA293DF-6B1A-6E38-799C-BEF9E9B511B4}"/>
              </a:ext>
            </a:extLst>
          </p:cNvPr>
          <p:cNvSpPr txBox="1"/>
          <p:nvPr/>
        </p:nvSpPr>
        <p:spPr>
          <a:xfrm>
            <a:off x="10456194" y="1371133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E19797-AD6E-9077-B5FF-0F59803B982E}"/>
              </a:ext>
            </a:extLst>
          </p:cNvPr>
          <p:cNvSpPr txBox="1"/>
          <p:nvPr/>
        </p:nvSpPr>
        <p:spPr>
          <a:xfrm>
            <a:off x="558132" y="1925869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同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897B5D-0F64-7FB3-4A3E-36F06F0080DC}"/>
              </a:ext>
            </a:extLst>
          </p:cNvPr>
          <p:cNvSpPr txBox="1"/>
          <p:nvPr/>
        </p:nvSpPr>
        <p:spPr>
          <a:xfrm>
            <a:off x="4471320" y="1925869"/>
            <a:ext cx="4166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2211C6-FD76-8812-8294-EA2116BFFACE}"/>
              </a:ext>
            </a:extLst>
          </p:cNvPr>
          <p:cNvSpPr txBox="1"/>
          <p:nvPr/>
        </p:nvSpPr>
        <p:spPr>
          <a:xfrm>
            <a:off x="7532019" y="2480605"/>
            <a:ext cx="232321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寻找普遍规律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88" name="yt_shape_10188"/>
              <p:cNvSpPr txBox="1"/>
              <p:nvPr/>
            </p:nvSpPr>
            <p:spPr>
              <a:xfrm>
                <a:off x="648143" y="816049"/>
                <a:ext cx="10896000" cy="23776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7.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如图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5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是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“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测量平均速度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”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的实验，该实验的原理是</a:t>
                </a:r>
                <a:r>
                  <a:rPr lang="zh-CN" altLang="zh-CN" sz="100" b="0" i="0" spc="-100" dirty="0">
                    <a:solidFill>
                      <a:srgbClr val="FF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 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en-US" altLang="zh-CN" sz="2800" b="1" i="1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zh-CN" altLang="zh-CN" sz="2800" b="1" i="0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100" b="0" i="0" spc="-100" dirty="0">
                    <a:noFill/>
                    <a:effectLst/>
                    <a:latin typeface="白正" pitchFamily="28"/>
                    <a:ea typeface="宋体" pitchFamily="28"/>
                    <a:cs typeface="宋体" pitchFamily="28"/>
                  </a:rPr>
                  <a:t>⁠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，斜面底部金属片的作用是</a:t>
                </a:r>
                <a:r>
                  <a:rPr lang="zh-CN" altLang="zh-CN" sz="100" b="0" i="0" spc="-100" dirty="0">
                    <a:solidFill>
                      <a:srgbClr val="FF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 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2800" b="1" i="0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  <a:cs typeface="Times New Roman" pitchFamily="28"/>
                  </a:rPr>
                  <a:t>便于测量时间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100" b="0" i="0" spc="-100" dirty="0">
                    <a:noFill/>
                    <a:effectLst/>
                    <a:latin typeface="白正" pitchFamily="28"/>
                    <a:ea typeface="宋体" pitchFamily="28"/>
                    <a:cs typeface="宋体" pitchFamily="28"/>
                  </a:rPr>
                  <a:t>⁠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；实验时让小车从斜面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A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点由静止下滑并开始计时，测得数据如图中所示，则</a:t>
                </a:r>
                <a:r>
                  <a:rPr lang="en-US" altLang="zh-CN" sz="2800" b="0" i="1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段的平均速度</a:t>
                </a:r>
                <a:r>
                  <a:rPr lang="en-US" altLang="zh-CN" sz="2800" b="0" i="1" u="none" dirty="0" err="1">
                    <a:solidFill>
                      <a:srgbClr val="000000"/>
                    </a:solidFill>
                    <a:effectLst/>
                    <a:latin typeface="Book Antiqua" pitchFamily="28"/>
                    <a:ea typeface="Book Antiqua" pitchFamily="28"/>
                    <a:cs typeface="宋体" pitchFamily="28"/>
                  </a:rPr>
                  <a:t>v</a:t>
                </a:r>
                <a:r>
                  <a:rPr lang="en-US" altLang="zh-CN" sz="2800" b="0" i="1" u="none" baseline="-25000" dirty="0" err="1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BC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＝</a:t>
                </a:r>
                <a:r>
                  <a:rPr lang="zh-CN" altLang="zh-CN" sz="100" b="0" i="0" spc="-100" dirty="0">
                    <a:solidFill>
                      <a:srgbClr val="FF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 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en-US" altLang="zh-CN" sz="2800" b="1" i="0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Times New Roman" pitchFamily="28"/>
                    <a:cs typeface="Times New Roman" pitchFamily="28"/>
                  </a:rPr>
                  <a:t>0.5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100" b="0" i="0" spc="-100" dirty="0">
                    <a:noFill/>
                    <a:effectLst/>
                    <a:latin typeface="白正" pitchFamily="28"/>
                    <a:ea typeface="宋体" pitchFamily="28"/>
                    <a:cs typeface="宋体" pitchFamily="28"/>
                  </a:rPr>
                  <a:t>⁠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m/s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。</a:t>
                </a:r>
              </a:p>
            </p:txBody>
          </p:sp>
        </mc:Choice>
        <mc:Fallback xmlns="" xmlns:a16="http://schemas.microsoft.com/office/drawing/2014/main">
          <p:sp>
            <p:nvSpPr>
              <p:cNvPr id="10188" name="yt_shape_10188" descr="{&quot;rangeId&quot;:6,&quot;hasSerialNum&quot;:1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816049"/>
                <a:ext cx="10896000" cy="2377639"/>
              </a:xfrm>
              <a:prstGeom prst="rect">
                <a:avLst/>
              </a:prstGeom>
              <a:blipFill>
                <a:blip r:embed="rId2"/>
                <a:stretch>
                  <a:fillRect l="-1957" r="-1678" b="-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93" name="yt_shape_10193"/>
          <p:cNvSpPr txBox="1"/>
          <p:nvPr/>
        </p:nvSpPr>
        <p:spPr>
          <a:xfrm>
            <a:off x="648000" y="5719298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190" name="yt_shape_10190" title="H_178.91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3848226" y="3396840"/>
            <a:ext cx="4495546" cy="2272171"/>
            <a:chOff x="0" y="0"/>
            <a:chExt cx="4495546" cy="2272171"/>
          </a:xfrm>
        </p:grpSpPr>
        <p:pic>
          <p:nvPicPr>
            <p:cNvPr id="2" name="yt_image_10190">
              <a:extLst>
                <a:ext uri="">
                  <a16:creationId xmlns="" xmlns:a16="http://schemas.microsoft.com/office/drawing/2014/main" xmlns:a14="http://schemas.microsoft.com/office/drawing/2010/main" xmlns:mc="http://schemas.openxmlformats.org/markup-compatibility/2006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495546" cy="187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92" name="yt_shape_10192"/>
            <p:cNvSpPr txBox="1"/>
            <p:nvPr/>
          </p:nvSpPr>
          <p:spPr>
            <a:xfrm>
              <a:off x="1981132" y="1912171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728944A-B68A-0F6C-3461-6916ACA40115}"/>
                  </a:ext>
                </a:extLst>
              </p:cNvPr>
              <p:cNvSpPr txBox="1"/>
              <p:nvPr/>
            </p:nvSpPr>
            <p:spPr>
              <a:xfrm>
                <a:off x="9161112" y="524870"/>
                <a:ext cx="824611" cy="833324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29999"/>
                  </a:lnSpc>
                </a:pPr>
                <a:r>
                  <a:rPr kumimoji="0" lang="en-US" altLang="zh-CN" sz="2800" b="1" i="1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kumimoji="0" lang="zh-CN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</m:num>
                      <m:den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</m:den>
                    </m:f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728944A-B68A-0F6C-3461-6916ACA40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112" y="524870"/>
                <a:ext cx="824611" cy="833324"/>
              </a:xfrm>
              <a:prstGeom prst="rect">
                <a:avLst/>
              </a:prstGeom>
              <a:blipFill>
                <a:blip r:embed="rId4"/>
                <a:stretch>
                  <a:fillRect l="-15556"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71B984C-3AB3-8EBF-AF19-886723EB97A8}"/>
              </a:ext>
            </a:extLst>
          </p:cNvPr>
          <p:cNvSpPr txBox="1"/>
          <p:nvPr/>
        </p:nvSpPr>
        <p:spPr>
          <a:xfrm>
            <a:off x="4114132" y="1508955"/>
            <a:ext cx="232321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便于测量时间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B5BBF5-523A-363B-3750-87D89D72B0D6}"/>
              </a:ext>
            </a:extLst>
          </p:cNvPr>
          <p:cNvSpPr txBox="1"/>
          <p:nvPr/>
        </p:nvSpPr>
        <p:spPr>
          <a:xfrm>
            <a:off x="1269332" y="2618427"/>
            <a:ext cx="624586" cy="59659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0.5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4" name="yt_shape_10194"/>
          <p:cNvSpPr txBox="1"/>
          <p:nvPr/>
        </p:nvSpPr>
        <p:spPr>
          <a:xfrm>
            <a:off x="648000" y="244564"/>
            <a:ext cx="10896000" cy="2339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祝融号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火星车，它的外表面被一种保温隔热材料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——“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气凝胶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包裹着，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cm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这种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气凝胶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的质量仅为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 mg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，则它的密度为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15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。某飞机采用密度为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kg/m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的高强度合金材料制造，需要合金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1.2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，若采用这种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气凝胶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代替合金材料，则需要这种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气凝胶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的质量为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300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198" name="yt_shape_10198"/>
          <p:cNvSpPr txBox="1"/>
          <p:nvPr/>
        </p:nvSpPr>
        <p:spPr>
          <a:xfrm>
            <a:off x="648000" y="5145687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195" name="yt_shape_10195" title="H_155.371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4880323" y="2594221"/>
            <a:ext cx="2089912" cy="1973213"/>
            <a:chOff x="0" y="0"/>
            <a:chExt cx="2089912" cy="1973213"/>
          </a:xfrm>
        </p:grpSpPr>
        <p:pic>
          <p:nvPicPr>
            <p:cNvPr id="2" name="yt_image_10195">
              <a:extLst>
                <a:ext uri="">
                  <a16:creationId xmlns="" xmlns:a16="http://schemas.microsoft.com/office/drawing/2014/main" xmlns:mc="http://schemas.openxmlformats.org/markup-compatibility/2006" xmlns:a14="http://schemas.microsoft.com/office/drawing/2010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089912" cy="157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97" name="yt_shape_10197"/>
            <p:cNvSpPr txBox="1"/>
            <p:nvPr/>
          </p:nvSpPr>
          <p:spPr>
            <a:xfrm>
              <a:off x="778315" y="1613213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6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BDC7F6A-AA2C-8B14-875E-B2C06294C557}"/>
              </a:ext>
            </a:extLst>
          </p:cNvPr>
          <p:cNvSpPr txBox="1"/>
          <p:nvPr/>
        </p:nvSpPr>
        <p:spPr>
          <a:xfrm>
            <a:off x="1960212" y="1089973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4BCF82-FD98-15E5-4D4F-0EACF9368BD1}"/>
              </a:ext>
            </a:extLst>
          </p:cNvPr>
          <p:cNvSpPr txBox="1"/>
          <p:nvPr/>
        </p:nvSpPr>
        <p:spPr>
          <a:xfrm>
            <a:off x="6613492" y="1955950"/>
            <a:ext cx="7134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300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353EBA-42E8-41CB-11F0-8F541CD68989}"/>
                  </a:ext>
                </a:extLst>
              </p:cNvPr>
              <p:cNvSpPr txBox="1"/>
              <p:nvPr/>
            </p:nvSpPr>
            <p:spPr>
              <a:xfrm>
                <a:off x="406400" y="4567434"/>
                <a:ext cx="10982960" cy="2104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黑体" pitchFamily="28"/>
                    <a:cs typeface="Times New Roman" pitchFamily="28"/>
                  </a:rPr>
                  <a:t>【解析】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气凝胶的密度</a:t>
                </a: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𝟏𝟓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−</m:t>
                            </m:r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𝐠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 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𝐜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0.015 g/cm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15 kg/m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；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28"/>
                  <a:ea typeface="宋体" pitchFamily="28"/>
                  <a:cs typeface="Times New Roman" pitchFamily="28"/>
                </a:endParaRPr>
              </a:p>
              <a:p>
                <a:pPr marL="0" marR="0" lvl="0" indent="0" algn="l" defTabSz="914400" rtl="0" eaLnBrk="1" fontAlgn="auto" latinLnBrk="0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合金的体积</a:t>
                </a: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kumimoji="0" lang="zh-CN" altLang="zh-CN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合金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zh-CN" altLang="zh-CN" sz="2800" b="1" i="0" u="none" strike="noStrike" kern="1200" cap="none" spc="0" normalizeH="0" baseline="-2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40503050406030204" pitchFamily="56" charset="0"/>
                                <a:ea typeface="宋体" panose="02040503050406030204" pitchFamily="56" charset="0"/>
                                <a:cs typeface="Arial"/>
                              </a:rPr>
                              <m:t>合金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zh-CN" altLang="zh-CN" sz="2800" b="1" i="0" u="none" strike="noStrike" kern="1200" cap="none" spc="0" normalizeH="0" baseline="-2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40503050406030204" pitchFamily="56" charset="0"/>
                                <a:ea typeface="宋体" panose="02040503050406030204" pitchFamily="56" charset="0"/>
                                <a:cs typeface="Arial"/>
                              </a:rPr>
                              <m:t>合金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.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𝟓</m:t>
                            </m:r>
                          </m:sup>
                        </m:sSup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𝟔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/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20 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，则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“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气凝胶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”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的质量</a:t>
                </a: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m'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ρV</a:t>
                </a:r>
                <a:r>
                  <a:rPr kumimoji="0" lang="zh-CN" altLang="zh-CN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合金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15 kg/m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20 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300 kg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6353EBA-42E8-41CB-11F0-8F541CD6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567434"/>
                <a:ext cx="10982960" cy="2104807"/>
              </a:xfrm>
              <a:prstGeom prst="rect">
                <a:avLst/>
              </a:prstGeom>
              <a:blipFill>
                <a:blip r:embed="rId3"/>
                <a:stretch>
                  <a:fillRect l="-1166" r="-56" b="-7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1" name="yt_shape_10201"/>
          <p:cNvSpPr txBox="1"/>
          <p:nvPr/>
        </p:nvSpPr>
        <p:spPr>
          <a:xfrm>
            <a:off x="648143" y="487590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二、选择题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小题，每小题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分。第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题每小题只有一个选项符合题目要求，第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题每小题有两个选项符合题目要求，全部选对的得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分，选对但不全的得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分，有选错的得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202" name="yt_shape_10202"/>
          <p:cNvSpPr txBox="1"/>
          <p:nvPr/>
        </p:nvSpPr>
        <p:spPr>
          <a:xfrm>
            <a:off x="648000" y="2158565"/>
            <a:ext cx="6274153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下列数据中与实际相符的是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203" name="yt_table_10203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01797"/>
              </p:ext>
            </p:extLst>
          </p:nvPr>
        </p:nvGraphicFramePr>
        <p:xfrm>
          <a:off x="648000" y="2709233"/>
          <a:ext cx="6832918" cy="2218944"/>
        </p:xfrm>
        <a:graphic>
          <a:graphicData uri="http://schemas.openxmlformats.org/drawingml/2006/table">
            <a:tbl>
              <a:tblPr/>
              <a:tblGrid>
                <a:gridCol w="6832918">
                  <a:extLst>
                    <a:ext uri="{9D8B030D-6E8A-4147-A177-3AD203B41FA5}">
                      <a16:colId xmlns:a16="http://schemas.microsoft.com/office/drawing/2014/main" val="1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成人正常步行的速度约为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1.1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一支钢笔的长度约为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15 dm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使人感到舒服的室温约为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37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一个苹果的质量约为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 kg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E31B04B-6C5C-F36E-68FD-1F2FAEC1D4FC}"/>
              </a:ext>
            </a:extLst>
          </p:cNvPr>
          <p:cNvSpPr txBox="1"/>
          <p:nvPr/>
        </p:nvSpPr>
        <p:spPr>
          <a:xfrm>
            <a:off x="5803089" y="2111759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IyYzhmNGY4MmViMzFlMmU0YzVmNDg0YTM1ZGU5N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3975</Words>
  <Application>Microsoft Office PowerPoint</Application>
  <PresentationFormat>宽屏</PresentationFormat>
  <Paragraphs>243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白正</vt:lpstr>
      <vt:lpstr>楷体</vt:lpstr>
      <vt:lpstr>宋体</vt:lpstr>
      <vt:lpstr>微软雅黑 Light</vt:lpstr>
      <vt:lpstr>Arial</vt:lpstr>
      <vt:lpstr>Book Antiqua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EDY</cp:lastModifiedBy>
  <cp:revision>90</cp:revision>
  <cp:lastPrinted>2021-07-28T09:09:00Z</cp:lastPrinted>
  <dcterms:created xsi:type="dcterms:W3CDTF">2021-07-28T09:09:00Z</dcterms:created>
  <dcterms:modified xsi:type="dcterms:W3CDTF">2023-10-12T02:18:09Z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