
<file path=[Content_Types].xml><?xml version="1.0" encoding="utf-8"?>
<Types xmlns="http://schemas.openxmlformats.org/package/2006/content-types">
  <Default Extension="bin" ContentType="image/pn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30"/>
  </p:notesMasterIdLst>
  <p:handoutMasterIdLst>
    <p:handoutMasterId r:id="rId31"/>
  </p:handoutMasterIdLst>
  <p:sldIdLst>
    <p:sldId id="4128" r:id="rId3"/>
    <p:sldId id="4082" r:id="rId4"/>
    <p:sldId id="4083" r:id="rId5"/>
    <p:sldId id="4088" r:id="rId6"/>
    <p:sldId id="4092" r:id="rId7"/>
    <p:sldId id="4093" r:id="rId8"/>
    <p:sldId id="4094" r:id="rId9"/>
    <p:sldId id="4096" r:id="rId10"/>
    <p:sldId id="4097" r:id="rId11"/>
    <p:sldId id="4099" r:id="rId12"/>
    <p:sldId id="4100" r:id="rId13"/>
    <p:sldId id="4101" r:id="rId14"/>
    <p:sldId id="4102" r:id="rId15"/>
    <p:sldId id="4103" r:id="rId16"/>
    <p:sldId id="4117" r:id="rId17"/>
    <p:sldId id="4104" r:id="rId18"/>
    <p:sldId id="4118" r:id="rId19"/>
    <p:sldId id="4105" r:id="rId20"/>
    <p:sldId id="4120" r:id="rId21"/>
    <p:sldId id="4107" r:id="rId22"/>
    <p:sldId id="4112" r:id="rId23"/>
    <p:sldId id="4125" r:id="rId24"/>
    <p:sldId id="4126" r:id="rId25"/>
    <p:sldId id="4127" r:id="rId26"/>
    <p:sldId id="4113" r:id="rId27"/>
    <p:sldId id="4123" r:id="rId28"/>
    <p:sldId id="4124"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88FADD9-935F-4F2D-A4FA-866615DD10DD}">
          <p14:sldIdLst>
            <p14:sldId id="4128"/>
            <p14:sldId id="4082"/>
            <p14:sldId id="4083"/>
            <p14:sldId id="4088"/>
            <p14:sldId id="4092"/>
            <p14:sldId id="4093"/>
            <p14:sldId id="4094"/>
            <p14:sldId id="4096"/>
            <p14:sldId id="4097"/>
            <p14:sldId id="4099"/>
            <p14:sldId id="4100"/>
            <p14:sldId id="4101"/>
            <p14:sldId id="4102"/>
            <p14:sldId id="4103"/>
            <p14:sldId id="4117"/>
            <p14:sldId id="4104"/>
            <p14:sldId id="4118"/>
            <p14:sldId id="4105"/>
            <p14:sldId id="4120"/>
            <p14:sldId id="4107"/>
            <p14:sldId id="4112"/>
            <p14:sldId id="4125"/>
            <p14:sldId id="4126"/>
            <p14:sldId id="4127"/>
            <p14:sldId id="4113"/>
            <p14:sldId id="4123"/>
            <p14:sldId id="4124"/>
          </p14:sldIdLst>
        </p14:section>
      </p14:sectionLst>
    </p:ext>
    <p:ext uri="{EFAFB233-063F-42B5-8137-9DF3F51BA10A}">
      <p15:sldGuideLst xmlns:p15="http://schemas.microsoft.com/office/powerpoint/2012/main">
        <p15:guide id="1" orient="horz" pos="2137" userDrawn="1">
          <p15:clr>
            <a:srgbClr val="A4A3A4"/>
          </p15:clr>
        </p15:guide>
        <p15:guide id="2" pos="399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ww.xkb1.com" initials="w" lastIdx="0" clrIdx="0"/>
  <p:cmAuthor id="2" name="walkinnet" initials="w" lastIdx="0" clrIdx="0"/>
  <p:cmAuthor id="3" name="新课标第一网" initials="新" lastIdx="0" clrIdx="0"/>
  <p:cmAuthor id="4" name="Administra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AA6500"/>
    <a:srgbClr val="F3669C"/>
    <a:srgbClr val="F9B4CD"/>
    <a:srgbClr val="FCC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38" autoAdjust="0"/>
    <p:restoredTop sz="96349" autoAdjust="0"/>
  </p:normalViewPr>
  <p:slideViewPr>
    <p:cSldViewPr snapToGrid="0" showGuides="1">
      <p:cViewPr varScale="1">
        <p:scale>
          <a:sx n="63" d="100"/>
          <a:sy n="63" d="100"/>
        </p:scale>
        <p:origin x="508" y="48"/>
      </p:cViewPr>
      <p:guideLst>
        <p:guide orient="horz" pos="2137"/>
        <p:guide pos="399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2023/10/12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AF039-AB69-4C4E-B352-C973400BBE8E}" type="datetimeFigureOut">
              <a:rPr lang="zh-CN" altLang="en-US" smtClean="0"/>
              <a:t>2023/10/12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E5803-944E-4CCB-A36B-5BBC78F81D1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8CAEED6-F3CE-4989-8114-EA4976C9ED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panose="020B0604020202020204"/>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8CAEED6-F3CE-4989-8114-EA4976C9ED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panose="020B0604020202020204"/>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14338" y="3600450"/>
            <a:ext cx="11501437" cy="1657349"/>
          </a:xfrm>
          <a:prstGeom prst="rect">
            <a:avLst/>
          </a:prstGeom>
        </p:spPr>
      </p:pic>
    </p:spTree>
    <p:custDataLst>
      <p:tags r:id="rId3"/>
    </p:custDataLst>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80999" y="4157663"/>
            <a:ext cx="11430001" cy="1657349"/>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51" r:id="rId1"/>
    <p:sldLayoutId id="2147483652" r:id="rId2"/>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bin"/><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bin"/><Relationship Id="rId2" Type="http://schemas.openxmlformats.org/officeDocument/2006/relationships/image" Target="../media/image29.bin"/><Relationship Id="rId1" Type="http://schemas.openxmlformats.org/officeDocument/2006/relationships/slideLayout" Target="../slideLayouts/slideLayout3.xml"/><Relationship Id="rId4" Type="http://schemas.openxmlformats.org/officeDocument/2006/relationships/image" Target="../media/image31.bin"/></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9.bin"/><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9.bin"/><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9.bin"/><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image" Target="../media/image8.bin"/><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r="3102"/>
          <a:stretch>
            <a:fillRect/>
          </a:stretch>
        </p:blipFill>
        <p:spPr>
          <a:xfrm>
            <a:off x="200628" y="796783"/>
            <a:ext cx="11991372" cy="578366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952" y="277549"/>
            <a:ext cx="2160416" cy="1378424"/>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8748" y="4695272"/>
            <a:ext cx="2455592" cy="2022691"/>
          </a:xfrm>
          <a:prstGeom prst="rect">
            <a:avLst/>
          </a:prstGeom>
        </p:spPr>
      </p:pic>
      <p:sp>
        <p:nvSpPr>
          <p:cNvPr id="9" name="矩形 8"/>
          <p:cNvSpPr/>
          <p:nvPr/>
        </p:nvSpPr>
        <p:spPr>
          <a:xfrm>
            <a:off x="3291509" y="140037"/>
            <a:ext cx="5651125" cy="734368"/>
          </a:xfrm>
          <a:prstGeom prst="rect">
            <a:avLst/>
          </a:prstGeom>
        </p:spPr>
        <p:txBody>
          <a:bodyPr wrap="square">
            <a:spAutoFit/>
          </a:bodyPr>
          <a:lstStyle/>
          <a:p>
            <a:pPr marL="0" marR="0" lvl="0" indent="0" algn="ctr"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期末考试</a:t>
            </a: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人教</a:t>
            </a: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8</a:t>
            </a:r>
            <a:r>
              <a:rPr kumimoji="1" lang="zh-CN" altLang="en-US" sz="2800" b="1" dirty="0">
                <a:solidFill>
                  <a:srgbClr val="000000"/>
                </a:solidFill>
                <a:latin typeface="楷体" panose="02010609060101010101" pitchFamily="49" charset="-122"/>
                <a:ea typeface="楷体" panose="02010609060101010101" pitchFamily="49" charset="-122"/>
                <a:cs typeface="+mn-ea"/>
                <a:sym typeface="+mn-lt"/>
              </a:rPr>
              <a:t>物</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上</a:t>
            </a:r>
          </a:p>
        </p:txBody>
      </p:sp>
      <p:sp>
        <p:nvSpPr>
          <p:cNvPr id="3" name="矩形 2"/>
          <p:cNvSpPr/>
          <p:nvPr/>
        </p:nvSpPr>
        <p:spPr>
          <a:xfrm>
            <a:off x="439476" y="1315734"/>
            <a:ext cx="6022284" cy="4097275"/>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rgbClr val="AA65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rPr>
              <a:t>刷真题</a:t>
            </a:r>
            <a:endParaRPr kumimoji="1" lang="en-US" altLang="zh-CN" sz="1600" b="1" dirty="0">
              <a:solidFill>
                <a:srgbClr val="AA65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endParaRPr>
          </a:p>
          <a:p>
            <a:pPr>
              <a:lnSpc>
                <a:spcPct val="150000"/>
              </a:lnSpc>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1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洛阳市</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a:lnSpc>
                <a:spcPct val="150000"/>
              </a:lnSpc>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洛阳市</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2021—2022</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a:lnSpc>
                <a:spcPct val="150000"/>
              </a:lnSpc>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3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孟津区</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4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伊川县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学年（上）期末试卷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a:lnSpc>
                <a:spcPct val="150000"/>
              </a:lnSpc>
              <a:defRPr/>
            </a:pPr>
            <a:r>
              <a:rPr kumimoji="1" lang="zh-CN" altLang="en-US" sz="1600" b="1" u="sng" dirty="0">
                <a:solidFill>
                  <a:srgbClr val="CC00FF"/>
                </a:solidFill>
                <a:latin typeface="楷体" panose="02010609060101010101" pitchFamily="49" charset="-122"/>
                <a:ea typeface="楷体" panose="02010609060101010101" pitchFamily="49" charset="-122"/>
                <a:cs typeface="+mn-ea"/>
                <a:sym typeface="+mn-lt"/>
              </a:rPr>
              <a:t>试卷</a:t>
            </a:r>
            <a:r>
              <a:rPr kumimoji="1" lang="en-US" altLang="zh-CN" sz="1600" b="1" u="sng" dirty="0">
                <a:solidFill>
                  <a:srgbClr val="CC00FF"/>
                </a:solidFill>
                <a:latin typeface="楷体" panose="02010609060101010101" pitchFamily="49" charset="-122"/>
                <a:ea typeface="楷体" panose="02010609060101010101" pitchFamily="49" charset="-122"/>
                <a:cs typeface="+mn-ea"/>
                <a:sym typeface="+mn-lt"/>
              </a:rPr>
              <a:t>5 </a:t>
            </a:r>
            <a:r>
              <a:rPr kumimoji="1" lang="zh-CN" altLang="en-US" sz="1600" b="1" u="sng" dirty="0">
                <a:solidFill>
                  <a:srgbClr val="CC00FF"/>
                </a:solidFill>
                <a:latin typeface="楷体" panose="02010609060101010101" pitchFamily="49" charset="-122"/>
                <a:ea typeface="楷体" panose="02010609060101010101" pitchFamily="49" charset="-122"/>
                <a:cs typeface="+mn-ea"/>
                <a:sym typeface="+mn-lt"/>
              </a:rPr>
              <a:t>汝阳县</a:t>
            </a:r>
            <a:r>
              <a:rPr kumimoji="1" lang="en-US" altLang="zh-CN" sz="1600" b="1" u="sng" dirty="0">
                <a:solidFill>
                  <a:srgbClr val="CC00FF"/>
                </a:solidFill>
                <a:latin typeface="楷体" panose="02010609060101010101" pitchFamily="49" charset="-122"/>
                <a:ea typeface="楷体" panose="02010609060101010101" pitchFamily="49" charset="-122"/>
                <a:cs typeface="+mn-ea"/>
                <a:sym typeface="+mn-lt"/>
              </a:rPr>
              <a:t>2022—2023</a:t>
            </a:r>
            <a:r>
              <a:rPr kumimoji="1" lang="zh-CN" altLang="en-US" sz="1600" b="1" u="sng" dirty="0">
                <a:solidFill>
                  <a:srgbClr val="CC00FF"/>
                </a:solidFill>
                <a:latin typeface="楷体" panose="02010609060101010101" pitchFamily="49" charset="-122"/>
                <a:ea typeface="楷体" panose="02010609060101010101" pitchFamily="49" charset="-122"/>
                <a:cs typeface="+mn-ea"/>
                <a:sym typeface="+mn-lt"/>
              </a:rPr>
              <a:t>学年第一学期期末学科素养检测卷</a:t>
            </a:r>
            <a:endParaRPr kumimoji="1" lang="en-US" altLang="zh-CN" sz="1600" b="1" u="sng" dirty="0">
              <a:solidFill>
                <a:srgbClr val="CC00FF"/>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6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新安县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学年第一学期期末教学质量检测试卷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7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宜阳县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学年第一学期期末质量检测试卷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8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嵩县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9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栾川县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学年第一学期期末教学质量检测</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endParaRPr kumimoji="1" lang="en-US" altLang="zh-CN" sz="1600" b="1" dirty="0">
              <a:solidFill>
                <a:schemeClr val="tx1"/>
              </a:solidFill>
              <a:latin typeface="楷体" panose="02010609060101010101" pitchFamily="49" charset="-122"/>
              <a:ea typeface="楷体" panose="02010609060101010101" pitchFamily="49"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 xmlns:a14="http://schemas.microsoft.com/office/drawing/2010/main">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716" name="yt_shape_10716"/>
          <p:cNvSpPr txBox="1"/>
          <p:nvPr/>
        </p:nvSpPr>
        <p:spPr>
          <a:xfrm>
            <a:off x="648143" y="187627"/>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双选</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如图所示是物体运动的路程或速度与时间关系的图象，其中表示物体做匀速直线运动的是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BC</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0717" name="yt_table_10717" title="H_219.96">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933410524"/>
              </p:ext>
            </p:extLst>
          </p:nvPr>
        </p:nvGraphicFramePr>
        <p:xfrm>
          <a:off x="648000" y="1298449"/>
          <a:ext cx="6272530" cy="2793492"/>
        </p:xfrm>
        <a:graphic>
          <a:graphicData uri="http://schemas.openxmlformats.org/drawingml/2006/table">
            <a:tbl>
              <a:tblPr/>
              <a:tblGrid>
                <a:gridCol w="3602355">
                  <a:extLst>
                    <a:ext uri="{9D8B030D-6E8A-4147-A177-3AD203B41FA5}">
                      <a16:colId xmlns:a16="http://schemas.microsoft.com/office/drawing/2014/main" val="10060"/>
                    </a:ext>
                  </a:extLst>
                </a:gridCol>
                <a:gridCol w="2670175">
                  <a:extLst>
                    <a:ext uri="{9D8B030D-6E8A-4147-A177-3AD203B41FA5}">
                      <a16:colId xmlns:a16="http://schemas.microsoft.com/office/drawing/2014/main" val="10061"/>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7050" b="0" i="0" u="none">
                          <a:noFill/>
                          <a:effectLst/>
                          <a:latin typeface="Times New Roman" pitchFamily="70"/>
                          <a:ea typeface="Times New Roman" pitchFamily="70"/>
                          <a:cs typeface="宋体" pitchFamily="70"/>
                          <a:sym typeface="Finished"/>
                        </a:rPr>
                        <a:t>⁠</a:t>
                      </a:r>
                      <a:r>
                        <a:rPr lang="en-US" altLang="zh-CN" sz="2800" b="0" i="0" u="none">
                          <a:solidFill>
                            <a:srgbClr val="1EE3CF"/>
                          </a:solidFill>
                          <a:effectLst/>
                          <a:latin typeface="Times New Roman" pitchFamily="28"/>
                          <a:ea typeface="宋体" pitchFamily="28"/>
                          <a:cs typeface="宋体" pitchFamily="28"/>
                          <a:sym typeface=""/>
                        </a:rPr>
                        <a:t>                   </a:t>
                      </a:r>
                      <a:r>
                        <a:rPr lang="en-US" altLang="zh-CN" sz="1200" b="0" i="0" u="none">
                          <a:solidFill>
                            <a:srgbClr val="1EE3CF"/>
                          </a:solidFill>
                          <a:effectLst/>
                          <a:latin typeface="Times New Roman" pitchFamily="12"/>
                          <a:ea typeface="宋体" pitchFamily="12"/>
                          <a:cs typeface="宋体" pitchFamily="12"/>
                          <a:sym typeface=""/>
                        </a:rPr>
                        <a:t> </a:t>
                      </a:r>
                      <a:r>
                        <a:rPr lang="zh-CN" altLang="zh-CN" sz="2800" b="0" i="0" u="none">
                          <a:noFill/>
                          <a:effectLst/>
                          <a:latin typeface="Times New Roman" pitchFamily="28"/>
                          <a:ea typeface="Times New Roman" pitchFamily="28"/>
                          <a:cs typeface="宋体" pitchFamily="28"/>
                        </a:rPr>
                        <a:t>⁠</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7050" b="0" i="0" u="none">
                          <a:noFill/>
                          <a:effectLst/>
                          <a:latin typeface="Times New Roman" pitchFamily="70"/>
                          <a:ea typeface="Times New Roman" pitchFamily="70"/>
                          <a:cs typeface="宋体" pitchFamily="70"/>
                          <a:sym typeface="Finished"/>
                        </a:rPr>
                        <a:t>⁠</a:t>
                      </a:r>
                      <a:r>
                        <a:rPr lang="en-US" altLang="zh-CN" sz="2800" b="0" i="0" u="none">
                          <a:solidFill>
                            <a:srgbClr val="1EE3CF"/>
                          </a:solidFill>
                          <a:effectLst/>
                          <a:latin typeface="Times New Roman" pitchFamily="28"/>
                          <a:ea typeface="宋体" pitchFamily="28"/>
                          <a:cs typeface="宋体" pitchFamily="28"/>
                          <a:sym typeface=""/>
                        </a:rPr>
                        <a:t>                   </a:t>
                      </a:r>
                      <a:r>
                        <a:rPr lang="en-US" altLang="zh-CN" sz="1200" b="0" i="0" u="none">
                          <a:solidFill>
                            <a:srgbClr val="1EE3CF"/>
                          </a:solidFill>
                          <a:effectLst/>
                          <a:latin typeface="Times New Roman" pitchFamily="12"/>
                          <a:ea typeface="宋体" pitchFamily="12"/>
                          <a:cs typeface="宋体" pitchFamily="12"/>
                          <a:sym typeface=""/>
                        </a:rPr>
                        <a:t> </a:t>
                      </a:r>
                      <a:r>
                        <a:rPr lang="zh-CN" altLang="zh-CN" sz="2800" b="0" i="0" u="none">
                          <a:noFill/>
                          <a:effectLst/>
                          <a:latin typeface="Times New Roman" pitchFamily="28"/>
                          <a:ea typeface="Times New Roman" pitchFamily="28"/>
                          <a:cs typeface="宋体" pitchFamily="28"/>
                        </a:rPr>
                        <a:t>⁠</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52"/>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7050" b="0" i="0" u="none">
                          <a:noFill/>
                          <a:effectLst/>
                          <a:latin typeface="Times New Roman" pitchFamily="70"/>
                          <a:ea typeface="Times New Roman" pitchFamily="70"/>
                          <a:cs typeface="宋体" pitchFamily="70"/>
                          <a:sym typeface="Finished"/>
                        </a:rPr>
                        <a:t>⁠</a:t>
                      </a:r>
                      <a:r>
                        <a:rPr lang="en-US" altLang="zh-CN" sz="2800" b="0" i="0" u="none">
                          <a:solidFill>
                            <a:srgbClr val="1EE3CF"/>
                          </a:solidFill>
                          <a:effectLst/>
                          <a:latin typeface="Times New Roman" pitchFamily="28"/>
                          <a:ea typeface="宋体" pitchFamily="28"/>
                          <a:cs typeface="宋体" pitchFamily="28"/>
                          <a:sym typeface=""/>
                        </a:rPr>
                        <a:t>                   </a:t>
                      </a:r>
                      <a:r>
                        <a:rPr lang="en-US" altLang="zh-CN" sz="1200" b="0" i="0" u="none">
                          <a:solidFill>
                            <a:srgbClr val="1EE3CF"/>
                          </a:solidFill>
                          <a:effectLst/>
                          <a:latin typeface="Times New Roman" pitchFamily="12"/>
                          <a:ea typeface="宋体" pitchFamily="12"/>
                          <a:cs typeface="宋体" pitchFamily="12"/>
                          <a:sym typeface=""/>
                        </a:rPr>
                        <a:t> </a:t>
                      </a:r>
                      <a:r>
                        <a:rPr lang="zh-CN" altLang="zh-CN" sz="2800" b="0" i="0" u="none">
                          <a:noFill/>
                          <a:effectLst/>
                          <a:latin typeface="Times New Roman" pitchFamily="28"/>
                          <a:ea typeface="Times New Roman" pitchFamily="28"/>
                          <a:cs typeface="宋体" pitchFamily="28"/>
                        </a:rPr>
                        <a:t>⁠</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7050" b="0" i="0" u="none">
                          <a:noFill/>
                          <a:effectLst/>
                          <a:latin typeface="Times New Roman" pitchFamily="70"/>
                          <a:ea typeface="Times New Roman" pitchFamily="70"/>
                          <a:cs typeface="宋体" pitchFamily="70"/>
                          <a:sym typeface="Finished"/>
                        </a:rPr>
                        <a:t>⁠</a:t>
                      </a:r>
                      <a:r>
                        <a:rPr lang="en-US" altLang="zh-CN" sz="2800" b="0" i="0" u="none">
                          <a:solidFill>
                            <a:srgbClr val="1EE3CF"/>
                          </a:solidFill>
                          <a:effectLst/>
                          <a:latin typeface="Times New Roman" pitchFamily="28"/>
                          <a:ea typeface="宋体" pitchFamily="28"/>
                          <a:cs typeface="宋体" pitchFamily="28"/>
                          <a:sym typeface=""/>
                        </a:rPr>
                        <a:t>                   </a:t>
                      </a:r>
                      <a:r>
                        <a:rPr lang="en-US" altLang="zh-CN" sz="1200" b="0" i="0" u="none">
                          <a:solidFill>
                            <a:srgbClr val="1EE3CF"/>
                          </a:solidFill>
                          <a:effectLst/>
                          <a:latin typeface="Times New Roman" pitchFamily="12"/>
                          <a:ea typeface="宋体" pitchFamily="12"/>
                          <a:cs typeface="宋体" pitchFamily="12"/>
                          <a:sym typeface=""/>
                        </a:rPr>
                        <a:t> </a:t>
                      </a:r>
                      <a:r>
                        <a:rPr lang="zh-CN" altLang="zh-CN" sz="2800" b="0" i="0" u="none">
                          <a:noFill/>
                          <a:effectLst/>
                          <a:latin typeface="Times New Roman" pitchFamily="28"/>
                          <a:ea typeface="Times New Roman" pitchFamily="28"/>
                          <a:cs typeface="宋体" pitchFamily="28"/>
                        </a:rPr>
                        <a:t>⁠</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53"/>
                  </a:ext>
                </a:extLst>
              </a:tr>
            </a:tbl>
          </a:graphicData>
        </a:graphic>
      </p:graphicFrame>
      <p:pic>
        <p:nvPicPr>
          <p:cNvPr id="3" name="yt_shape_1696918674012">
            <a:extLst>
              <a:ext uri="{FF2B5EF4-FFF2-40B4-BE49-F238E27FC236}">
                <a16:creationId xmlns:a16="http://schemas.microsoft.com/office/drawing/2014/main" id="{41E2B1A1-3B1C-084A-C1AA-305D8C888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075" y="1361617"/>
            <a:ext cx="1554256" cy="1143077"/>
          </a:xfrm>
          <a:prstGeom prst="rect">
            <a:avLst/>
          </a:prstGeom>
        </p:spPr>
      </p:pic>
      <p:pic>
        <p:nvPicPr>
          <p:cNvPr id="5" name="yt_shape_1696918674171">
            <a:extLst>
              <a:ext uri="{FF2B5EF4-FFF2-40B4-BE49-F238E27FC236}">
                <a16:creationId xmlns:a16="http://schemas.microsoft.com/office/drawing/2014/main" id="{A23D675D-7749-3849-FB05-0C745DD94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793" y="1361618"/>
            <a:ext cx="1554253" cy="1143075"/>
          </a:xfrm>
          <a:prstGeom prst="rect">
            <a:avLst/>
          </a:prstGeom>
        </p:spPr>
      </p:pic>
      <p:pic>
        <p:nvPicPr>
          <p:cNvPr id="7" name="yt_shape_1696918674368">
            <a:extLst>
              <a:ext uri="{FF2B5EF4-FFF2-40B4-BE49-F238E27FC236}">
                <a16:creationId xmlns:a16="http://schemas.microsoft.com/office/drawing/2014/main" id="{E9977C50-C52D-DAE5-FC65-8A925828D9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438" y="2758364"/>
            <a:ext cx="1554253" cy="1143075"/>
          </a:xfrm>
          <a:prstGeom prst="rect">
            <a:avLst/>
          </a:prstGeom>
        </p:spPr>
      </p:pic>
      <p:pic>
        <p:nvPicPr>
          <p:cNvPr id="9" name="yt_shape_1696918674543">
            <a:extLst>
              <a:ext uri="{FF2B5EF4-FFF2-40B4-BE49-F238E27FC236}">
                <a16:creationId xmlns:a16="http://schemas.microsoft.com/office/drawing/2014/main" id="{52F5547E-7FC8-592C-627F-49ADADD04C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6430" y="2758363"/>
            <a:ext cx="1554256" cy="1143077"/>
          </a:xfrm>
          <a:prstGeom prst="rect">
            <a:avLst/>
          </a:prstGeom>
        </p:spPr>
      </p:pic>
      <p:sp>
        <p:nvSpPr>
          <p:cNvPr id="2" name="文本框 1">
            <a:extLst>
              <a:ext uri="{FF2B5EF4-FFF2-40B4-BE49-F238E27FC236}">
                <a16:creationId xmlns:a16="http://schemas.microsoft.com/office/drawing/2014/main" id="{89E2A265-DBC1-C5FD-BFB6-8EC9F26BEC25}"/>
              </a:ext>
            </a:extLst>
          </p:cNvPr>
          <p:cNvSpPr txBox="1"/>
          <p:nvPr/>
        </p:nvSpPr>
        <p:spPr>
          <a:xfrm>
            <a:off x="6247732" y="695557"/>
            <a:ext cx="673799"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BC</a:t>
            </a:r>
            <a:endParaRPr lang="zh-CN" altLang="en-US">
              <a:solidFill>
                <a:srgbClr val="FF0000"/>
              </a:solidFill>
            </a:endParaRPr>
          </a:p>
        </p:txBody>
      </p:sp>
      <p:sp>
        <p:nvSpPr>
          <p:cNvPr id="4" name="yt_shape_10719">
            <a:extLst>
              <a:ext uri="{FF2B5EF4-FFF2-40B4-BE49-F238E27FC236}">
                <a16:creationId xmlns:a16="http://schemas.microsoft.com/office/drawing/2014/main" id="{87056F32-999D-3729-9B1C-CCC9E4D417A3}"/>
              </a:ext>
            </a:extLst>
          </p:cNvPr>
          <p:cNvSpPr txBox="1"/>
          <p:nvPr/>
        </p:nvSpPr>
        <p:spPr>
          <a:xfrm>
            <a:off x="626253" y="3929879"/>
            <a:ext cx="10896000" cy="2740494"/>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dirty="0">
                <a:solidFill>
                  <a:srgbClr val="FF0000"/>
                </a:solidFill>
                <a:effectLst/>
                <a:latin typeface="Times New Roman" pitchFamily="28"/>
                <a:ea typeface="黑体" pitchFamily="28"/>
                <a:cs typeface="Times New Roman" pitchFamily="28"/>
              </a:rPr>
              <a:t>【解析】</a:t>
            </a:r>
            <a:r>
              <a:rPr lang="en-US" altLang="zh-CN" sz="2800" b="1" i="0" u="none" dirty="0">
                <a:solidFill>
                  <a:srgbClr val="FF0000"/>
                </a:solidFill>
                <a:effectLst/>
                <a:latin typeface="Times New Roman" pitchFamily="28"/>
                <a:ea typeface="Times New Roman" pitchFamily="28"/>
                <a:cs typeface="Times New Roman" pitchFamily="28"/>
              </a:rPr>
              <a:t>A.</a:t>
            </a:r>
            <a:r>
              <a:rPr lang="zh-CN" altLang="zh-CN" sz="2800" b="1" i="0" u="none" dirty="0">
                <a:solidFill>
                  <a:srgbClr val="FF0000"/>
                </a:solidFill>
                <a:effectLst/>
                <a:latin typeface="Times New Roman" pitchFamily="28"/>
                <a:ea typeface="宋体" pitchFamily="28"/>
                <a:cs typeface="Times New Roman" pitchFamily="28"/>
              </a:rPr>
              <a:t>表示随着时间的增加，路程不变，说明物体保持静止；</a:t>
            </a:r>
            <a:r>
              <a:rPr lang="en-US" altLang="zh-CN" sz="2800" b="1" i="0" u="none" dirty="0">
                <a:solidFill>
                  <a:srgbClr val="FF0000"/>
                </a:solidFill>
                <a:effectLst/>
                <a:latin typeface="Times New Roman" pitchFamily="28"/>
                <a:ea typeface="Times New Roman" pitchFamily="28"/>
                <a:cs typeface="Times New Roman" pitchFamily="28"/>
              </a:rPr>
              <a:t>B.</a:t>
            </a:r>
            <a:r>
              <a:rPr lang="zh-CN" altLang="zh-CN" sz="2800" b="1" i="0" u="none" dirty="0">
                <a:solidFill>
                  <a:srgbClr val="FF0000"/>
                </a:solidFill>
                <a:effectLst/>
                <a:latin typeface="Times New Roman" pitchFamily="28"/>
                <a:ea typeface="宋体" pitchFamily="28"/>
                <a:cs typeface="Times New Roman" pitchFamily="28"/>
              </a:rPr>
              <a:t>表示随着时间的增加，路程也在变大，路程与时间成正比，物体做匀速直线运动；</a:t>
            </a:r>
            <a:r>
              <a:rPr lang="en-US" altLang="zh-CN" sz="2800" b="1" i="0" u="none" dirty="0">
                <a:solidFill>
                  <a:srgbClr val="FF0000"/>
                </a:solidFill>
                <a:effectLst/>
                <a:latin typeface="Times New Roman" pitchFamily="28"/>
                <a:ea typeface="Times New Roman" pitchFamily="28"/>
                <a:cs typeface="Times New Roman" pitchFamily="28"/>
              </a:rPr>
              <a:t>C.</a:t>
            </a:r>
            <a:r>
              <a:rPr lang="zh-CN" altLang="zh-CN" sz="2800" b="1" i="0" u="none" dirty="0">
                <a:solidFill>
                  <a:srgbClr val="FF0000"/>
                </a:solidFill>
                <a:effectLst/>
                <a:latin typeface="Times New Roman" pitchFamily="28"/>
                <a:ea typeface="宋体" pitchFamily="28"/>
                <a:cs typeface="Times New Roman" pitchFamily="28"/>
              </a:rPr>
              <a:t>表示随着时间的增加，速度保持不变，物体做匀速直线运动；</a:t>
            </a:r>
            <a:r>
              <a:rPr lang="en-US" altLang="zh-CN" sz="2800" b="1" i="0" u="none" dirty="0">
                <a:solidFill>
                  <a:srgbClr val="FF0000"/>
                </a:solidFill>
                <a:effectLst/>
                <a:latin typeface="Times New Roman" pitchFamily="28"/>
                <a:ea typeface="Times New Roman" pitchFamily="28"/>
                <a:cs typeface="Times New Roman" pitchFamily="28"/>
              </a:rPr>
              <a:t>D.</a:t>
            </a:r>
            <a:r>
              <a:rPr lang="zh-CN" altLang="zh-CN" sz="2800" b="1" i="0" u="none" dirty="0">
                <a:solidFill>
                  <a:srgbClr val="FF0000"/>
                </a:solidFill>
                <a:effectLst/>
                <a:latin typeface="Times New Roman" pitchFamily="28"/>
                <a:ea typeface="宋体" pitchFamily="28"/>
                <a:cs typeface="Times New Roman" pitchFamily="28"/>
              </a:rPr>
              <a:t>表示随着时间的增加，速度越来越大，物体做加速运动。故选</a:t>
            </a:r>
            <a:r>
              <a:rPr lang="en-US" altLang="zh-CN" sz="2800" b="1" i="0" u="none" dirty="0">
                <a:solidFill>
                  <a:srgbClr val="FF0000"/>
                </a:solidFill>
                <a:effectLst/>
                <a:latin typeface="Times New Roman" pitchFamily="28"/>
                <a:ea typeface="Times New Roman" pitchFamily="28"/>
                <a:cs typeface="Times New Roman" pitchFamily="28"/>
              </a:rPr>
              <a:t>BC</a:t>
            </a:r>
            <a:r>
              <a:rPr lang="zh-CN" altLang="zh-CN" sz="2800" b="1" i="0" u="none" dirty="0">
                <a:solidFill>
                  <a:srgbClr val="FF0000"/>
                </a:solidFill>
                <a:effectLst/>
                <a:latin typeface="Times New Roman" pitchFamily="28"/>
                <a:ea typeface="宋体" pitchFamily="28"/>
                <a:cs typeface="Times New Roman" pitchFamily="28"/>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720" name="yt_shape_10720"/>
          <p:cNvSpPr txBox="1"/>
          <p:nvPr/>
        </p:nvSpPr>
        <p:spPr>
          <a:xfrm>
            <a:off x="648143" y="146730"/>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14.</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双选</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如图所示，拿一个近视眼镜放在凸透镜前，光屏上出现烛焰清晰的像，而拿走近视眼镜则烛焰的像变得模糊。那么在拿走近视眼镜后，下列操作能使光屏上重新得到清晰像的是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BC</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0722" name="yt_table_10722_skip"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1768594989"/>
              </p:ext>
            </p:extLst>
          </p:nvPr>
        </p:nvGraphicFramePr>
        <p:xfrm>
          <a:off x="645922" y="1711879"/>
          <a:ext cx="6269038" cy="2218944"/>
        </p:xfrm>
        <a:graphic>
          <a:graphicData uri="http://schemas.openxmlformats.org/drawingml/2006/table">
            <a:tbl>
              <a:tblPr/>
              <a:tblGrid>
                <a:gridCol w="6269038">
                  <a:extLst>
                    <a:ext uri="{9D8B030D-6E8A-4147-A177-3AD203B41FA5}">
                      <a16:colId xmlns:a16="http://schemas.microsoft.com/office/drawing/2014/main" val="10062"/>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将光屏适当远离凸透镜</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54"/>
                  </a:ext>
                </a:extLst>
              </a:tr>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B.</a:t>
                      </a:r>
                      <a:r>
                        <a:rPr lang="zh-CN" altLang="zh-CN" sz="2800" b="0" i="0" u="none" dirty="0">
                          <a:solidFill>
                            <a:srgbClr val="000000"/>
                          </a:solidFill>
                          <a:effectLst/>
                          <a:latin typeface="白正" pitchFamily="28"/>
                          <a:ea typeface="宋体" pitchFamily="28"/>
                          <a:cs typeface="宋体" pitchFamily="28"/>
                        </a:rPr>
                        <a:t>将蜡烛适当移近凸透镜</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55"/>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将光屏适当移近凸透镜</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56"/>
                  </a:ext>
                </a:extLst>
              </a:tr>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D.</a:t>
                      </a:r>
                      <a:r>
                        <a:rPr lang="zh-CN" altLang="zh-CN" sz="2800" b="0" i="0" u="none" dirty="0">
                          <a:solidFill>
                            <a:srgbClr val="000000"/>
                          </a:solidFill>
                          <a:effectLst/>
                          <a:latin typeface="白正" pitchFamily="28"/>
                          <a:ea typeface="宋体" pitchFamily="28"/>
                          <a:cs typeface="宋体" pitchFamily="28"/>
                        </a:rPr>
                        <a:t>同时将光屏和蜡烛适当远离凸透镜</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57"/>
                  </a:ext>
                </a:extLst>
              </a:tr>
            </a:tbl>
          </a:graphicData>
        </a:graphic>
      </p:graphicFrame>
      <p:pic>
        <p:nvPicPr>
          <p:cNvPr id="10721" name="yt_image_10721_skip" title="H_124.52">
            <a:extLst>
              <a:ext uri="">
                <a16:creationId xmlns:mc="http://schemas.openxmlformats.org/markup-compatibility/2006" xmlns:a14="http://schemas.microsoft.com/office/drawing/2010/main" xmlns:p14="http://schemas.microsoft.com/office/powerpoint/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9707661" y="1817705"/>
            <a:ext cx="1834261" cy="1581404"/>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6986378A-4150-0F55-DD92-BCCFC4D173A9}"/>
              </a:ext>
            </a:extLst>
          </p:cNvPr>
          <p:cNvSpPr txBox="1"/>
          <p:nvPr/>
        </p:nvSpPr>
        <p:spPr>
          <a:xfrm>
            <a:off x="9092532" y="1209396"/>
            <a:ext cx="673799"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BC</a:t>
            </a:r>
            <a:endParaRPr lang="zh-CN" altLang="en-US">
              <a:solidFill>
                <a:srgbClr val="FF0000"/>
              </a:solidFill>
            </a:endParaRPr>
          </a:p>
        </p:txBody>
      </p:sp>
      <p:sp>
        <p:nvSpPr>
          <p:cNvPr id="3" name="yt_shape_10724">
            <a:extLst>
              <a:ext uri="{FF2B5EF4-FFF2-40B4-BE49-F238E27FC236}">
                <a16:creationId xmlns:a16="http://schemas.microsoft.com/office/drawing/2014/main" id="{3F20B143-D80A-442C-06BC-0764443C8B16}"/>
              </a:ext>
            </a:extLst>
          </p:cNvPr>
          <p:cNvSpPr txBox="1"/>
          <p:nvPr/>
        </p:nvSpPr>
        <p:spPr>
          <a:xfrm>
            <a:off x="524002" y="3919554"/>
            <a:ext cx="10896000" cy="2740494"/>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dirty="0">
                <a:solidFill>
                  <a:srgbClr val="FF0000"/>
                </a:solidFill>
                <a:effectLst/>
                <a:latin typeface="Times New Roman" pitchFamily="28"/>
                <a:ea typeface="黑体" pitchFamily="28"/>
                <a:cs typeface="Times New Roman" pitchFamily="28"/>
              </a:rPr>
              <a:t>【解析】</a:t>
            </a:r>
            <a:r>
              <a:rPr lang="zh-CN" altLang="zh-CN" sz="2800" b="1" i="0" u="none" dirty="0">
                <a:solidFill>
                  <a:srgbClr val="FF0000"/>
                </a:solidFill>
                <a:effectLst/>
                <a:latin typeface="Times New Roman" pitchFamily="28"/>
                <a:ea typeface="宋体" pitchFamily="28"/>
                <a:cs typeface="Times New Roman" pitchFamily="28"/>
              </a:rPr>
              <a:t>近视镜片属于凹透镜，凹透镜对光线有发散作用，有近视镜片时，凸透镜所成的像会后移；拿走近视镜片后，蜡烛烛焰的像成在光屏的前面，即凸透镜所成的清晰的像应该在光屏和透镜之间，所以应将光屏向靠近透镜方向移动或将蜡烛靠近凸透镜，才能得到清晰的烛焰的像，</a:t>
            </a:r>
            <a:r>
              <a:rPr lang="en-US" altLang="zh-CN" sz="2800" b="1" i="0" u="none" dirty="0">
                <a:solidFill>
                  <a:srgbClr val="FF0000"/>
                </a:solidFill>
                <a:effectLst/>
                <a:latin typeface="Times New Roman" pitchFamily="28"/>
                <a:ea typeface="Times New Roman" pitchFamily="28"/>
                <a:cs typeface="Times New Roman" pitchFamily="28"/>
              </a:rPr>
              <a:t>BC</a:t>
            </a:r>
            <a:r>
              <a:rPr lang="zh-CN" altLang="zh-CN" sz="2800" b="1" i="0" u="none" dirty="0">
                <a:solidFill>
                  <a:srgbClr val="FF0000"/>
                </a:solidFill>
                <a:effectLst/>
                <a:latin typeface="Times New Roman" pitchFamily="28"/>
                <a:ea typeface="宋体" pitchFamily="28"/>
                <a:cs typeface="Times New Roman" pitchFamily="28"/>
              </a:rPr>
              <a:t>正确。故选</a:t>
            </a:r>
            <a:r>
              <a:rPr lang="en-US" altLang="zh-CN" sz="2800" b="1" i="0" u="none" dirty="0">
                <a:solidFill>
                  <a:srgbClr val="FF0000"/>
                </a:solidFill>
                <a:effectLst/>
                <a:latin typeface="Times New Roman" pitchFamily="28"/>
                <a:ea typeface="Times New Roman" pitchFamily="28"/>
                <a:cs typeface="Times New Roman" pitchFamily="28"/>
              </a:rPr>
              <a:t>BC</a:t>
            </a:r>
            <a:r>
              <a:rPr lang="zh-CN" altLang="zh-CN" sz="2800" b="1" i="0" u="none" dirty="0">
                <a:solidFill>
                  <a:srgbClr val="FF0000"/>
                </a:solidFill>
                <a:effectLst/>
                <a:latin typeface="Times New Roman" pitchFamily="28"/>
                <a:ea typeface="宋体" pitchFamily="28"/>
                <a:cs typeface="Times New Roman" pitchFamily="28"/>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725" name="yt_shape_10725"/>
          <p:cNvSpPr txBox="1"/>
          <p:nvPr/>
        </p:nvSpPr>
        <p:spPr>
          <a:xfrm>
            <a:off x="648000" y="145998"/>
            <a:ext cx="3411190"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三、作图题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共</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0726" name="yt_shape_10726"/>
          <p:cNvSpPr txBox="1"/>
          <p:nvPr/>
        </p:nvSpPr>
        <p:spPr>
          <a:xfrm>
            <a:off x="648143" y="696666"/>
            <a:ext cx="10896000" cy="1628203"/>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15.</a:t>
            </a:r>
            <a:r>
              <a:rPr lang="zh-CN" altLang="zh-CN" sz="2800" b="0" i="0" u="none">
                <a:solidFill>
                  <a:srgbClr val="000000"/>
                </a:solidFill>
                <a:effectLst/>
                <a:latin typeface="白正" pitchFamily="28"/>
                <a:ea typeface="宋体" pitchFamily="28"/>
                <a:cs typeface="宋体" pitchFamily="28"/>
              </a:rPr>
              <a:t>如图所示，一条与主光轴垂直的光线经平面镜反射后射向前方的凹透镜。请画出经过平面镜反射后的反射光线以及经过凹透镜折射后的折射光线。</a:t>
            </a:r>
          </a:p>
        </p:txBody>
      </p:sp>
      <p:sp>
        <p:nvSpPr>
          <p:cNvPr id="10730" name="yt_shape_10730"/>
          <p:cNvSpPr txBox="1"/>
          <p:nvPr/>
        </p:nvSpPr>
        <p:spPr>
          <a:xfrm>
            <a:off x="648000" y="4804388"/>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0727" name="yt_shape_10727" title="H_175.2811">
            <a:extLst>
              <a:ext uri="{FF2B5EF4-FFF2-40B4-BE49-F238E27FC236}">
                <a16:creationId xmlns:a16="http://schemas.microsoft.com/office/drawing/2014/main" id="{249740F1-2B05-4C5A-B423-6F681AEFABC2}"/>
              </a:ext>
            </a:extLst>
          </p:cNvPr>
          <p:cNvGrpSpPr/>
          <p:nvPr/>
        </p:nvGrpSpPr>
        <p:grpSpPr>
          <a:xfrm>
            <a:off x="4361243" y="2233381"/>
            <a:ext cx="3106827" cy="2005111"/>
            <a:chOff x="0" y="0"/>
            <a:chExt cx="3449193" cy="2226070"/>
          </a:xfrm>
        </p:grpSpPr>
        <p:pic>
          <p:nvPicPr>
            <p:cNvPr id="2" name="yt_image_10727">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0" y="0"/>
              <a:ext cx="3449193" cy="1830070"/>
            </a:xfrm>
            <a:prstGeom prst="rect">
              <a:avLst/>
            </a:prstGeom>
            <a:noFill/>
            <a:extLst>
              <a:ext uri="{909E8E84-426E-40DD-AFC4-6F175D3DCCD1}">
                <a14:hiddenFill xmlns:a14="http://schemas.microsoft.com/office/drawing/2010/main">
                  <a:solidFill>
                    <a:srgbClr val="FFFFFF"/>
                  </a:solidFill>
                </a14:hiddenFill>
              </a:ext>
            </a:extLst>
          </p:spPr>
        </p:pic>
        <p:sp>
          <p:nvSpPr>
            <p:cNvPr id="10729" name="yt_shape_10729"/>
            <p:cNvSpPr txBox="1"/>
            <p:nvPr/>
          </p:nvSpPr>
          <p:spPr>
            <a:xfrm>
              <a:off x="835794" y="1866070"/>
              <a:ext cx="1813604"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15</a:t>
              </a:r>
              <a:r>
                <a:rPr lang="zh-CN" altLang="zh-CN" sz="2800" b="0" i="0" u="none">
                  <a:solidFill>
                    <a:srgbClr val="000000"/>
                  </a:solidFill>
                  <a:effectLst/>
                  <a:latin typeface="白正" pitchFamily="28"/>
                  <a:ea typeface="楷体" pitchFamily="28"/>
                  <a:cs typeface="宋体" pitchFamily="28"/>
                </a:rPr>
                <a:t>题图</a:t>
              </a:r>
              <a:r>
                <a:rPr lang="zh-CN" altLang="zh-CN" sz="2800" b="0" i="0" u="none">
                  <a:solidFill>
                    <a:srgbClr val="000000"/>
                  </a:solidFill>
                  <a:effectLst/>
                  <a:latin typeface="白正" pitchFamily="28"/>
                  <a:ea typeface="宋体" pitchFamily="28"/>
                  <a:cs typeface="宋体" pitchFamily="28"/>
                </a:rPr>
                <a:t>　</a:t>
              </a:r>
            </a:p>
          </p:txBody>
        </p:sp>
      </p:grpSp>
      <p:pic>
        <p:nvPicPr>
          <p:cNvPr id="3" name="yt_image_10731">
            <a:extLst>
              <a:ext uri="{FF2B5EF4-FFF2-40B4-BE49-F238E27FC236}">
                <a16:creationId xmlns:a16="http://schemas.microsoft.com/office/drawing/2014/main" id="{82F5D8CE-9DA2-14D1-3605-40FDD0E8EE98}"/>
              </a:ex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4717821" y="4597272"/>
            <a:ext cx="2655378" cy="1648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733" name="yt_shape_10733"/>
          <p:cNvSpPr txBox="1"/>
          <p:nvPr/>
        </p:nvSpPr>
        <p:spPr>
          <a:xfrm>
            <a:off x="648143" y="720000"/>
            <a:ext cx="10896000" cy="1628203"/>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16.</a:t>
            </a:r>
            <a:r>
              <a:rPr lang="zh-CN" altLang="zh-CN" sz="2800" b="0" i="0" u="none">
                <a:solidFill>
                  <a:srgbClr val="000000"/>
                </a:solidFill>
                <a:effectLst/>
                <a:latin typeface="白正" pitchFamily="28"/>
                <a:ea typeface="宋体" pitchFamily="28"/>
                <a:cs typeface="宋体" pitchFamily="28"/>
              </a:rPr>
              <a:t>如图所示，光源</a:t>
            </a:r>
            <a:r>
              <a:rPr lang="en-US" altLang="zh-CN" sz="2800" b="0" i="1" u="none">
                <a:solidFill>
                  <a:srgbClr val="000000"/>
                </a:solidFill>
                <a:effectLst/>
                <a:latin typeface="Times New Roman" pitchFamily="28"/>
                <a:ea typeface="Times New Roman" pitchFamily="28"/>
                <a:cs typeface="宋体" pitchFamily="28"/>
              </a:rPr>
              <a:t>S</a:t>
            </a:r>
            <a:r>
              <a:rPr lang="zh-CN" altLang="zh-CN" sz="2800" b="0" i="0" u="none">
                <a:solidFill>
                  <a:srgbClr val="000000"/>
                </a:solidFill>
                <a:effectLst/>
                <a:latin typeface="白正" pitchFamily="28"/>
                <a:ea typeface="宋体" pitchFamily="28"/>
                <a:cs typeface="宋体" pitchFamily="28"/>
              </a:rPr>
              <a:t>发出的一条光线斜射向水面，在水面处发生反射和折射，反射光线经过点</a:t>
            </a:r>
            <a:r>
              <a:rPr lang="en-US" altLang="zh-CN" sz="2800" b="0" i="1"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，折射光线经过点</a:t>
            </a:r>
            <a:r>
              <a:rPr lang="en-US" altLang="zh-CN" sz="2800" b="0" i="1" u="none">
                <a:solidFill>
                  <a:srgbClr val="000000"/>
                </a:solidFill>
                <a:effectLst/>
                <a:latin typeface="Times New Roman" pitchFamily="28"/>
                <a:ea typeface="Times New Roman" pitchFamily="28"/>
                <a:cs typeface="宋体" pitchFamily="28"/>
              </a:rPr>
              <a:t>P</a:t>
            </a:r>
            <a:r>
              <a:rPr lang="zh-CN" altLang="zh-CN" sz="2800" b="0" i="0" u="none">
                <a:solidFill>
                  <a:srgbClr val="000000"/>
                </a:solidFill>
                <a:effectLst/>
                <a:latin typeface="白正" pitchFamily="28"/>
                <a:ea typeface="宋体" pitchFamily="28"/>
                <a:cs typeface="宋体" pitchFamily="28"/>
              </a:rPr>
              <a:t>。请作出入射光线、反射光线和折射光线。</a:t>
            </a:r>
          </a:p>
        </p:txBody>
      </p:sp>
      <p:sp>
        <p:nvSpPr>
          <p:cNvPr id="10737" name="yt_shape_10737"/>
          <p:cNvSpPr txBox="1"/>
          <p:nvPr/>
        </p:nvSpPr>
        <p:spPr>
          <a:xfrm>
            <a:off x="648000" y="4780235"/>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0734" name="yt_shape_10734" title="H_171.5411">
            <a:extLst>
              <a:ext uri="{FF2B5EF4-FFF2-40B4-BE49-F238E27FC236}">
                <a16:creationId xmlns:a16="http://schemas.microsoft.com/office/drawing/2014/main" id="{249740F1-2B05-4C5A-B423-6F681AEFABC2}"/>
              </a:ext>
            </a:extLst>
          </p:cNvPr>
          <p:cNvGrpSpPr/>
          <p:nvPr/>
        </p:nvGrpSpPr>
        <p:grpSpPr>
          <a:xfrm>
            <a:off x="4494339" y="2551355"/>
            <a:ext cx="3203321" cy="2178572"/>
            <a:chOff x="0" y="0"/>
            <a:chExt cx="3203321" cy="2178572"/>
          </a:xfrm>
        </p:grpSpPr>
        <p:pic>
          <p:nvPicPr>
            <p:cNvPr id="2" name="yt_image_10734">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0" y="0"/>
              <a:ext cx="3203321" cy="1782572"/>
            </a:xfrm>
            <a:prstGeom prst="rect">
              <a:avLst/>
            </a:prstGeom>
            <a:noFill/>
            <a:extLst>
              <a:ext uri="{909E8E84-426E-40DD-AFC4-6F175D3DCCD1}">
                <a14:hiddenFill xmlns:a14="http://schemas.microsoft.com/office/drawing/2010/main">
                  <a:solidFill>
                    <a:srgbClr val="FFFFFF"/>
                  </a:solidFill>
                </a14:hiddenFill>
              </a:ext>
            </a:extLst>
          </p:spPr>
        </p:pic>
        <p:sp>
          <p:nvSpPr>
            <p:cNvPr id="10736" name="yt_shape_10736"/>
            <p:cNvSpPr txBox="1"/>
            <p:nvPr/>
          </p:nvSpPr>
          <p:spPr>
            <a:xfrm>
              <a:off x="890619" y="1818572"/>
              <a:ext cx="1458083"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第</a:t>
              </a:r>
              <a:r>
                <a:rPr lang="en-US" altLang="zh-CN" sz="2800" b="0" i="0" u="none">
                  <a:solidFill>
                    <a:srgbClr val="000000"/>
                  </a:solidFill>
                  <a:effectLst/>
                  <a:latin typeface="Times New Roman" pitchFamily="28"/>
                  <a:ea typeface="Times New Roman" pitchFamily="28"/>
                  <a:cs typeface="宋体" pitchFamily="28"/>
                </a:rPr>
                <a:t>16</a:t>
              </a:r>
              <a:r>
                <a:rPr lang="zh-CN" altLang="zh-CN" sz="2800" b="0" i="0" u="none">
                  <a:solidFill>
                    <a:srgbClr val="000000"/>
                  </a:solidFill>
                  <a:effectLst/>
                  <a:latin typeface="白正" pitchFamily="28"/>
                  <a:ea typeface="楷体" pitchFamily="28"/>
                  <a:cs typeface="宋体" pitchFamily="28"/>
                </a:rPr>
                <a:t>题图</a:t>
              </a:r>
            </a:p>
          </p:txBody>
        </p:sp>
      </p:grpSp>
      <p:pic>
        <p:nvPicPr>
          <p:cNvPr id="10738" name="yt_image_10738">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5072697" y="5306039"/>
            <a:ext cx="2046605" cy="12265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740" name="yt_shape_10740"/>
          <p:cNvSpPr txBox="1"/>
          <p:nvPr/>
        </p:nvSpPr>
        <p:spPr>
          <a:xfrm>
            <a:off x="648000" y="1012052"/>
            <a:ext cx="9156353"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四、实验探究题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共</a:t>
            </a:r>
            <a:r>
              <a:rPr lang="en-US" altLang="zh-CN" sz="2800" b="0" i="0" u="none">
                <a:solidFill>
                  <a:srgbClr val="000000"/>
                </a:solidFill>
                <a:effectLst/>
                <a:latin typeface="Times New Roman" pitchFamily="28"/>
                <a:ea typeface="Times New Roman" pitchFamily="28"/>
                <a:cs typeface="宋体" pitchFamily="28"/>
              </a:rPr>
              <a:t>18</a:t>
            </a:r>
            <a:r>
              <a:rPr lang="zh-CN" altLang="zh-CN" sz="2800" b="0" i="0" u="none">
                <a:solidFill>
                  <a:srgbClr val="000000"/>
                </a:solidFill>
                <a:effectLst/>
                <a:latin typeface="白正" pitchFamily="28"/>
                <a:ea typeface="黑体" pitchFamily="28"/>
                <a:cs typeface="宋体" pitchFamily="28"/>
              </a:rPr>
              <a:t>分，</a:t>
            </a:r>
            <a:r>
              <a:rPr lang="en-US" altLang="zh-CN" sz="2800" b="0" i="0" u="none">
                <a:solidFill>
                  <a:srgbClr val="000000"/>
                </a:solidFill>
                <a:effectLst/>
                <a:latin typeface="Times New Roman" pitchFamily="28"/>
                <a:ea typeface="Times New Roman" pitchFamily="28"/>
                <a:cs typeface="宋体" pitchFamily="28"/>
              </a:rPr>
              <a:t>17</a:t>
            </a:r>
            <a:r>
              <a:rPr lang="zh-CN" altLang="zh-CN" sz="2800" b="0" i="0" u="none">
                <a:solidFill>
                  <a:srgbClr val="000000"/>
                </a:solidFill>
                <a:effectLst/>
                <a:latin typeface="白正"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白正" pitchFamily="28"/>
                <a:ea typeface="黑体" pitchFamily="28"/>
                <a:cs typeface="宋体" pitchFamily="28"/>
              </a:rPr>
              <a:t>分，</a:t>
            </a:r>
            <a:r>
              <a:rPr lang="en-US" altLang="zh-CN" sz="2800" b="0" i="0" u="none">
                <a:solidFill>
                  <a:srgbClr val="000000"/>
                </a:solidFill>
                <a:effectLst/>
                <a:latin typeface="Times New Roman" pitchFamily="28"/>
                <a:ea typeface="Times New Roman" pitchFamily="28"/>
                <a:cs typeface="宋体" pitchFamily="28"/>
              </a:rPr>
              <a:t>18</a:t>
            </a:r>
            <a:r>
              <a:rPr lang="zh-CN" altLang="zh-CN" sz="2800" b="0" i="0" u="none">
                <a:solidFill>
                  <a:srgbClr val="000000"/>
                </a:solidFill>
                <a:effectLst/>
                <a:latin typeface="白正"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白正" pitchFamily="28"/>
                <a:ea typeface="黑体" pitchFamily="28"/>
                <a:cs typeface="宋体" pitchFamily="28"/>
              </a:rPr>
              <a:t>分，</a:t>
            </a:r>
            <a:r>
              <a:rPr lang="en-US" altLang="zh-CN" sz="2800" b="0" i="0" u="none">
                <a:solidFill>
                  <a:srgbClr val="000000"/>
                </a:solidFill>
                <a:effectLst/>
                <a:latin typeface="Times New Roman" pitchFamily="28"/>
                <a:ea typeface="Times New Roman" pitchFamily="28"/>
                <a:cs typeface="宋体" pitchFamily="28"/>
              </a:rPr>
              <a:t>19</a:t>
            </a:r>
            <a:r>
              <a:rPr lang="zh-CN" altLang="zh-CN" sz="2800" b="0" i="0" u="none">
                <a:solidFill>
                  <a:srgbClr val="000000"/>
                </a:solidFill>
                <a:effectLst/>
                <a:latin typeface="白正"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8</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0741" name="yt_shape_10741"/>
          <p:cNvSpPr txBox="1"/>
          <p:nvPr/>
        </p:nvSpPr>
        <p:spPr>
          <a:xfrm>
            <a:off x="648143" y="1562720"/>
            <a:ext cx="10896000" cy="1628203"/>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17.</a:t>
            </a:r>
            <a:r>
              <a:rPr lang="zh-CN" altLang="zh-CN" sz="2800" b="0" i="0" u="none">
                <a:solidFill>
                  <a:srgbClr val="000000"/>
                </a:solidFill>
                <a:effectLst/>
                <a:latin typeface="白正" pitchFamily="28"/>
                <a:ea typeface="宋体" pitchFamily="28"/>
                <a:cs typeface="宋体" pitchFamily="28"/>
              </a:rPr>
              <a:t>如图所示，图甲、图乙分别是</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探究冰的熔化特点</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和</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观察水的沸腾</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的实验装置，小汝将这两个实验进行对比研究，图丙、图丁是实验后画出的图象，请根据要求完成下列问题。</a:t>
            </a:r>
          </a:p>
        </p:txBody>
      </p:sp>
      <p:pic>
        <p:nvPicPr>
          <p:cNvPr id="10742" name="yt_image_10742">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1187134" y="3394075"/>
            <a:ext cx="1398397" cy="1923669"/>
          </a:xfrm>
          <a:prstGeom prst="rect">
            <a:avLst/>
          </a:prstGeom>
          <a:noFill/>
          <a:extLst>
            <a:ext uri="{909E8E84-426E-40DD-AFC4-6F175D3DCCD1}">
              <a14:hiddenFill xmlns:a14="http://schemas.microsoft.com/office/drawing/2010/main">
                <a:solidFill>
                  <a:srgbClr val="FFFFFF"/>
                </a:solidFill>
              </a14:hiddenFill>
            </a:ext>
          </a:extLst>
        </p:spPr>
      </p:pic>
      <p:pic>
        <p:nvPicPr>
          <p:cNvPr id="10743" name="yt_image_10743">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2945531" y="3394075"/>
            <a:ext cx="773938" cy="1923669"/>
          </a:xfrm>
          <a:prstGeom prst="rect">
            <a:avLst/>
          </a:prstGeom>
          <a:noFill/>
          <a:extLst>
            <a:ext uri="{909E8E84-426E-40DD-AFC4-6F175D3DCCD1}">
              <a14:hiddenFill xmlns:a14="http://schemas.microsoft.com/office/drawing/2010/main">
                <a:solidFill>
                  <a:srgbClr val="FFFFFF"/>
                </a:solidFill>
              </a14:hiddenFill>
            </a:ext>
          </a:extLst>
        </p:spPr>
      </p:pic>
      <p:pic>
        <p:nvPicPr>
          <p:cNvPr id="10744" name="yt_image_10744">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4" cstate="print"/>
          <a:srcRect/>
          <a:stretch>
            <a:fillRect/>
          </a:stretch>
        </p:blipFill>
        <p:spPr bwMode="auto">
          <a:xfrm>
            <a:off x="4079469" y="3708400"/>
            <a:ext cx="3097149" cy="1609344"/>
          </a:xfrm>
          <a:prstGeom prst="rect">
            <a:avLst/>
          </a:prstGeom>
          <a:noFill/>
          <a:extLst>
            <a:ext uri="{909E8E84-426E-40DD-AFC4-6F175D3DCCD1}">
              <a14:hiddenFill xmlns:a14="http://schemas.microsoft.com/office/drawing/2010/main">
                <a:solidFill>
                  <a:srgbClr val="FFFFFF"/>
                </a:solidFill>
              </a14:hiddenFill>
            </a:ext>
          </a:extLst>
        </p:spPr>
      </p:pic>
      <p:pic>
        <p:nvPicPr>
          <p:cNvPr id="10745" name="yt_image_10745">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5" cstate="print"/>
          <a:srcRect/>
          <a:stretch>
            <a:fillRect/>
          </a:stretch>
        </p:blipFill>
        <p:spPr bwMode="auto">
          <a:xfrm>
            <a:off x="7536618" y="3602228"/>
            <a:ext cx="3090164" cy="1715516"/>
          </a:xfrm>
          <a:prstGeom prst="rect">
            <a:avLst/>
          </a:prstGeom>
          <a:noFill/>
          <a:extLst>
            <a:ext uri="{909E8E84-426E-40DD-AFC4-6F175D3DCCD1}">
              <a14:hiddenFill xmlns:a14="http://schemas.microsoft.com/office/drawing/2010/main">
                <a:solidFill>
                  <a:srgbClr val="FFFFFF"/>
                </a:solidFill>
              </a14:hiddenFill>
            </a:ext>
          </a:extLst>
        </p:spPr>
      </p:pic>
      <p:sp>
        <p:nvSpPr>
          <p:cNvPr id="10748" name="yt_shape_10748"/>
          <p:cNvSpPr txBox="1"/>
          <p:nvPr/>
        </p:nvSpPr>
        <p:spPr>
          <a:xfrm>
            <a:off x="1618572" y="5317744"/>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甲</a:t>
            </a:r>
          </a:p>
        </p:txBody>
      </p:sp>
      <p:sp>
        <p:nvSpPr>
          <p:cNvPr id="10749" name="yt_shape_10749"/>
          <p:cNvSpPr txBox="1"/>
          <p:nvPr/>
        </p:nvSpPr>
        <p:spPr>
          <a:xfrm>
            <a:off x="3064739" y="5317744"/>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乙</a:t>
            </a:r>
          </a:p>
        </p:txBody>
      </p:sp>
      <p:sp>
        <p:nvSpPr>
          <p:cNvPr id="10750" name="yt_shape_10750"/>
          <p:cNvSpPr txBox="1"/>
          <p:nvPr/>
        </p:nvSpPr>
        <p:spPr>
          <a:xfrm>
            <a:off x="5360283" y="5317744"/>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丙</a:t>
            </a:r>
          </a:p>
        </p:txBody>
      </p:sp>
      <p:sp>
        <p:nvSpPr>
          <p:cNvPr id="10751" name="yt_shape_10751"/>
          <p:cNvSpPr txBox="1"/>
          <p:nvPr/>
        </p:nvSpPr>
        <p:spPr>
          <a:xfrm>
            <a:off x="8813939" y="5317744"/>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丁</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752" name="yt_shape_10752"/>
          <p:cNvSpPr txBox="1"/>
          <p:nvPr/>
        </p:nvSpPr>
        <p:spPr>
          <a:xfrm>
            <a:off x="648143" y="397312"/>
            <a:ext cx="10896000" cy="3868816"/>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在完成这两项实验时，首先要组装器材，组装这些实验器材时，应该</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自下而上</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自下而上</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自上而下</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没有要求</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图甲中我们看到盛有冰的试管放在温水中进行实验，这样做的好处是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受热均匀</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由丙图象可知冰是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晶体</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晶体</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非晶体</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；由丁图象可知水的沸点是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100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sp>
        <p:nvSpPr>
          <p:cNvPr id="2" name="文本框 1">
            <a:extLst>
              <a:ext uri="{FF2B5EF4-FFF2-40B4-BE49-F238E27FC236}">
                <a16:creationId xmlns:a16="http://schemas.microsoft.com/office/drawing/2014/main" id="{82108009-E20A-51B7-F4D3-0456799C54F3}"/>
              </a:ext>
            </a:extLst>
          </p:cNvPr>
          <p:cNvSpPr txBox="1"/>
          <p:nvPr/>
        </p:nvSpPr>
        <p:spPr>
          <a:xfrm>
            <a:off x="1624932" y="905242"/>
            <a:ext cx="1608837"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自下而上</a:t>
            </a:r>
            <a:endParaRPr lang="zh-CN" altLang="en-US">
              <a:solidFill>
                <a:srgbClr val="FF0000"/>
              </a:solidFill>
            </a:endParaRPr>
          </a:p>
        </p:txBody>
      </p:sp>
      <p:sp>
        <p:nvSpPr>
          <p:cNvPr id="3" name="文本框 2">
            <a:extLst>
              <a:ext uri="{FF2B5EF4-FFF2-40B4-BE49-F238E27FC236}">
                <a16:creationId xmlns:a16="http://schemas.microsoft.com/office/drawing/2014/main" id="{0E8EEAA6-B699-9562-0EF6-0E340CF6D452}"/>
              </a:ext>
            </a:extLst>
          </p:cNvPr>
          <p:cNvSpPr txBox="1"/>
          <p:nvPr/>
        </p:nvSpPr>
        <p:spPr>
          <a:xfrm>
            <a:off x="1624932" y="2569450"/>
            <a:ext cx="1608837"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受热均匀</a:t>
            </a:r>
            <a:endParaRPr lang="zh-CN" altLang="en-US">
              <a:solidFill>
                <a:srgbClr val="FF0000"/>
              </a:solidFill>
            </a:endParaRPr>
          </a:p>
        </p:txBody>
      </p:sp>
      <p:sp>
        <p:nvSpPr>
          <p:cNvPr id="4" name="文本框 3">
            <a:extLst>
              <a:ext uri="{FF2B5EF4-FFF2-40B4-BE49-F238E27FC236}">
                <a16:creationId xmlns:a16="http://schemas.microsoft.com/office/drawing/2014/main" id="{517ABC86-1E6E-BC61-2D70-909F97AF543D}"/>
              </a:ext>
            </a:extLst>
          </p:cNvPr>
          <p:cNvSpPr txBox="1"/>
          <p:nvPr/>
        </p:nvSpPr>
        <p:spPr>
          <a:xfrm>
            <a:off x="4647532" y="3124186"/>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晶体</a:t>
            </a:r>
            <a:endParaRPr lang="zh-CN" altLang="en-US">
              <a:solidFill>
                <a:srgbClr val="FF0000"/>
              </a:solidFill>
            </a:endParaRPr>
          </a:p>
        </p:txBody>
      </p:sp>
      <p:sp>
        <p:nvSpPr>
          <p:cNvPr id="5" name="文本框 4">
            <a:extLst>
              <a:ext uri="{FF2B5EF4-FFF2-40B4-BE49-F238E27FC236}">
                <a16:creationId xmlns:a16="http://schemas.microsoft.com/office/drawing/2014/main" id="{09BBE490-06B4-0010-FC93-CDD3C4584D62}"/>
              </a:ext>
            </a:extLst>
          </p:cNvPr>
          <p:cNvSpPr txBox="1"/>
          <p:nvPr/>
        </p:nvSpPr>
        <p:spPr>
          <a:xfrm>
            <a:off x="4469732" y="3678922"/>
            <a:ext cx="1186562" cy="596596"/>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100 ℃</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755" name="yt_shape_10755"/>
          <p:cNvSpPr txBox="1"/>
          <p:nvPr/>
        </p:nvSpPr>
        <p:spPr>
          <a:xfrm>
            <a:off x="648143" y="228546"/>
            <a:ext cx="10896000" cy="2188356"/>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18.</a:t>
            </a:r>
            <a:r>
              <a:rPr lang="zh-CN" altLang="zh-CN" sz="2800" b="0" i="0" u="none">
                <a:solidFill>
                  <a:srgbClr val="000000"/>
                </a:solidFill>
                <a:effectLst/>
                <a:latin typeface="白正" pitchFamily="28"/>
                <a:ea typeface="宋体" pitchFamily="28"/>
                <a:cs typeface="宋体" pitchFamily="28"/>
              </a:rPr>
              <a:t>来自汝阳县的小阳外出旅游拍了一张康巴什大桥的照片，如图甲所示，感觉有点小，更换镜头站在原地又拍了一张，如图乙所示。两次像的大小不同是何原因呢？他猜想可能是两个镜头的焦距不同造成的，为此，返校后小阳在实验室找来相关器材进行了以下探究。</a:t>
            </a:r>
          </a:p>
        </p:txBody>
      </p:sp>
      <p:pic>
        <p:nvPicPr>
          <p:cNvPr id="10756" name="yt_image_10756">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2129488" y="2660567"/>
            <a:ext cx="2109470" cy="1246124"/>
          </a:xfrm>
          <a:prstGeom prst="rect">
            <a:avLst/>
          </a:prstGeom>
          <a:noFill/>
          <a:extLst>
            <a:ext uri="{909E8E84-426E-40DD-AFC4-6F175D3DCCD1}">
              <a14:hiddenFill xmlns:a14="http://schemas.microsoft.com/office/drawing/2010/main">
                <a:solidFill>
                  <a:srgbClr val="FFFFFF"/>
                </a:solidFill>
              </a14:hiddenFill>
            </a:ext>
          </a:extLst>
        </p:spPr>
      </p:pic>
      <p:pic>
        <p:nvPicPr>
          <p:cNvPr id="10757" name="yt_image_10757">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4598958" y="2620054"/>
            <a:ext cx="2419604" cy="1286637"/>
          </a:xfrm>
          <a:prstGeom prst="rect">
            <a:avLst/>
          </a:prstGeom>
          <a:noFill/>
          <a:extLst>
            <a:ext uri="{909E8E84-426E-40DD-AFC4-6F175D3DCCD1}">
              <a14:hiddenFill xmlns:a14="http://schemas.microsoft.com/office/drawing/2010/main">
                <a:solidFill>
                  <a:srgbClr val="FFFFFF"/>
                </a:solidFill>
              </a14:hiddenFill>
            </a:ext>
          </a:extLst>
        </p:spPr>
      </p:pic>
      <p:pic>
        <p:nvPicPr>
          <p:cNvPr id="10758" name="yt_image_10758">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4" cstate="print"/>
          <a:srcRect/>
          <a:stretch>
            <a:fillRect/>
          </a:stretch>
        </p:blipFill>
        <p:spPr bwMode="auto">
          <a:xfrm>
            <a:off x="7378562" y="2639612"/>
            <a:ext cx="2390267" cy="1267079"/>
          </a:xfrm>
          <a:prstGeom prst="rect">
            <a:avLst/>
          </a:prstGeom>
          <a:noFill/>
          <a:extLst>
            <a:ext uri="{909E8E84-426E-40DD-AFC4-6F175D3DCCD1}">
              <a14:hiddenFill xmlns:a14="http://schemas.microsoft.com/office/drawing/2010/main">
                <a:solidFill>
                  <a:srgbClr val="FFFFFF"/>
                </a:solidFill>
              </a14:hiddenFill>
            </a:ext>
          </a:extLst>
        </p:spPr>
      </p:pic>
      <p:sp>
        <p:nvSpPr>
          <p:cNvPr id="10761" name="yt_shape_10761"/>
          <p:cNvSpPr txBox="1"/>
          <p:nvPr/>
        </p:nvSpPr>
        <p:spPr>
          <a:xfrm>
            <a:off x="2916462" y="3906691"/>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甲</a:t>
            </a:r>
          </a:p>
        </p:txBody>
      </p:sp>
      <p:sp>
        <p:nvSpPr>
          <p:cNvPr id="10762" name="yt_shape_10762"/>
          <p:cNvSpPr txBox="1"/>
          <p:nvPr/>
        </p:nvSpPr>
        <p:spPr>
          <a:xfrm>
            <a:off x="5540999" y="3906691"/>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乙</a:t>
            </a:r>
          </a:p>
        </p:txBody>
      </p:sp>
      <p:sp>
        <p:nvSpPr>
          <p:cNvPr id="10763" name="yt_shape_10763"/>
          <p:cNvSpPr txBox="1"/>
          <p:nvPr/>
        </p:nvSpPr>
        <p:spPr>
          <a:xfrm>
            <a:off x="8305935" y="3906691"/>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丙</a:t>
            </a:r>
          </a:p>
        </p:txBody>
      </p:sp>
      <p:pic>
        <p:nvPicPr>
          <p:cNvPr id="2" name="yt_image_10764" title="H_114.51">
            <a:extLst>
              <a:ext uri="{FF2B5EF4-FFF2-40B4-BE49-F238E27FC236}">
                <a16:creationId xmlns:a16="http://schemas.microsoft.com/office/drawing/2014/main" id="{2D24CA87-EEE8-479A-5BDB-4CA3860370FB}"/>
              </a:ex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5" cstate="print"/>
          <a:srcRect/>
          <a:stretch>
            <a:fillRect/>
          </a:stretch>
        </p:blipFill>
        <p:spPr bwMode="auto">
          <a:xfrm>
            <a:off x="3570079" y="4756773"/>
            <a:ext cx="5319776" cy="14542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766" name="yt_shape_10766"/>
          <p:cNvSpPr txBox="1"/>
          <p:nvPr/>
        </p:nvSpPr>
        <p:spPr>
          <a:xfrm>
            <a:off x="648143" y="531277"/>
            <a:ext cx="10896000" cy="2154436"/>
          </a:xfrm>
          <a:prstGeom prst="rect">
            <a:avLst/>
          </a:prstGeom>
        </p:spPr>
        <p:txBody>
          <a:bodyPr vert="horz" wrap="square" lIns="0" tIns="0" rIns="0" bIns="0" rtlCol="0">
            <a:spAutoFit/>
          </a:bodyPr>
          <a:lstStyle/>
          <a:p>
            <a:pPr algn="l" eaLnBrk="1" latinLnBrk="0" hangingPunct="0"/>
            <a:r>
              <a:rPr lang="zh-CN"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1</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一束平行于凸透镜主光轴的光线经过凸透镜后，得到图丙所示的光路图，该凸透镜的焦距为</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en-US" altLang="zh-CN" sz="2800" b="1" i="0" u="sng" dirty="0">
                <a:solidFill>
                  <a:srgbClr val="FF0000">
                    <a:alpha val="0"/>
                  </a:srgbClr>
                </a:solidFill>
                <a:effectLst/>
                <a:uFill>
                  <a:solidFill>
                    <a:srgbClr val="000000"/>
                  </a:solidFill>
                </a:uFill>
                <a:latin typeface="Times New Roman" pitchFamily="28"/>
                <a:ea typeface="Times New Roman" pitchFamily="28"/>
                <a:cs typeface="Times New Roman" pitchFamily="28"/>
              </a:rPr>
              <a:t>10.0</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cm</a:t>
            </a:r>
            <a:r>
              <a:rPr lang="zh-CN" altLang="zh-CN" sz="2800" b="0" i="0" u="none" dirty="0">
                <a:solidFill>
                  <a:srgbClr val="000000"/>
                </a:solidFill>
                <a:effectLst/>
                <a:latin typeface="白正" pitchFamily="28"/>
                <a:ea typeface="宋体" pitchFamily="28"/>
                <a:cs typeface="宋体" pitchFamily="28"/>
              </a:rPr>
              <a:t>；他将器材安装在光具座上并调节烛焰、透镜的中心、光屏的中央</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在同一高度</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；先将凸透镜固定在光具座上</a:t>
            </a:r>
            <a:r>
              <a:rPr lang="en-US" altLang="zh-CN" sz="2800" b="0" i="0" u="none" dirty="0">
                <a:solidFill>
                  <a:srgbClr val="000000"/>
                </a:solidFill>
                <a:effectLst/>
                <a:latin typeface="Times New Roman" pitchFamily="28"/>
                <a:ea typeface="Times New Roman" pitchFamily="28"/>
                <a:cs typeface="宋体" pitchFamily="28"/>
              </a:rPr>
              <a:t>50 cm</a:t>
            </a:r>
            <a:r>
              <a:rPr lang="zh-CN" altLang="zh-CN" sz="2800" b="0" i="0" u="none" dirty="0">
                <a:solidFill>
                  <a:srgbClr val="000000"/>
                </a:solidFill>
                <a:effectLst/>
                <a:latin typeface="白正" pitchFamily="28"/>
                <a:ea typeface="宋体" pitchFamily="28"/>
                <a:cs typeface="宋体" pitchFamily="28"/>
              </a:rPr>
              <a:t>刻度线处，再将蜡烛放在</a:t>
            </a:r>
            <a:r>
              <a:rPr lang="en-US" altLang="zh-CN" sz="2800" b="0" i="0" u="none" dirty="0">
                <a:solidFill>
                  <a:srgbClr val="000000"/>
                </a:solidFill>
                <a:effectLst/>
                <a:latin typeface="Times New Roman" pitchFamily="28"/>
                <a:ea typeface="Times New Roman" pitchFamily="28"/>
                <a:cs typeface="宋体" pitchFamily="28"/>
              </a:rPr>
              <a:t>10 cm</a:t>
            </a:r>
            <a:r>
              <a:rPr lang="zh-CN" altLang="zh-CN" sz="2800" b="0" i="0" u="none" dirty="0">
                <a:solidFill>
                  <a:srgbClr val="000000"/>
                </a:solidFill>
                <a:effectLst/>
                <a:latin typeface="白正" pitchFamily="28"/>
                <a:ea typeface="宋体" pitchFamily="28"/>
                <a:cs typeface="宋体" pitchFamily="28"/>
              </a:rPr>
              <a:t>刻度线处，移动光屏直到成清晰的像，此时光屏应在</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en-US" altLang="zh-CN" sz="2800" b="1" i="0" u="sng" dirty="0">
                <a:solidFill>
                  <a:srgbClr val="FF0000">
                    <a:alpha val="0"/>
                  </a:srgbClr>
                </a:solidFill>
                <a:effectLst/>
                <a:uFill>
                  <a:solidFill>
                    <a:srgbClr val="000000"/>
                  </a:solidFill>
                </a:uFill>
                <a:latin typeface="Times New Roman" pitchFamily="28"/>
                <a:ea typeface="Times New Roman" pitchFamily="28"/>
                <a:cs typeface="Times New Roman" pitchFamily="28"/>
              </a:rPr>
              <a:t>60</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a:t>
            </a:r>
            <a:r>
              <a:rPr lang="en-US" altLang="zh-CN" sz="2800" b="1" i="0" u="sng" dirty="0">
                <a:solidFill>
                  <a:srgbClr val="FF0000">
                    <a:alpha val="0"/>
                  </a:srgbClr>
                </a:solidFill>
                <a:effectLst/>
                <a:uFill>
                  <a:solidFill>
                    <a:srgbClr val="000000"/>
                  </a:solidFill>
                </a:uFill>
                <a:latin typeface="Times New Roman" pitchFamily="28"/>
                <a:ea typeface="Times New Roman" pitchFamily="28"/>
                <a:cs typeface="Times New Roman" pitchFamily="28"/>
              </a:rPr>
              <a:t>70 cm</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刻度范围内。</a:t>
            </a:r>
          </a:p>
        </p:txBody>
      </p:sp>
      <p:sp>
        <p:nvSpPr>
          <p:cNvPr id="2" name="文本框 1">
            <a:extLst>
              <a:ext uri="{FF2B5EF4-FFF2-40B4-BE49-F238E27FC236}">
                <a16:creationId xmlns:a16="http://schemas.microsoft.com/office/drawing/2014/main" id="{83619FAF-A1B4-233C-0976-D02A2A8C918C}"/>
              </a:ext>
            </a:extLst>
          </p:cNvPr>
          <p:cNvSpPr txBox="1"/>
          <p:nvPr/>
        </p:nvSpPr>
        <p:spPr>
          <a:xfrm>
            <a:off x="5099652" y="815687"/>
            <a:ext cx="80238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10.0</a:t>
            </a:r>
            <a:endParaRPr lang="zh-CN" altLang="en-US">
              <a:solidFill>
                <a:srgbClr val="FF0000"/>
              </a:solidFill>
            </a:endParaRPr>
          </a:p>
        </p:txBody>
      </p:sp>
      <p:sp>
        <p:nvSpPr>
          <p:cNvPr id="3" name="文本框 2">
            <a:extLst>
              <a:ext uri="{FF2B5EF4-FFF2-40B4-BE49-F238E27FC236}">
                <a16:creationId xmlns:a16="http://schemas.microsoft.com/office/drawing/2014/main" id="{B4B74518-98EE-8A4F-E2A6-5E2BB3B82A0A}"/>
              </a:ext>
            </a:extLst>
          </p:cNvPr>
          <p:cNvSpPr txBox="1"/>
          <p:nvPr/>
        </p:nvSpPr>
        <p:spPr>
          <a:xfrm>
            <a:off x="6552532" y="1278983"/>
            <a:ext cx="196602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宋体" pitchFamily="28"/>
                <a:cs typeface="Times New Roman" pitchFamily="28"/>
              </a:rPr>
              <a:t>在同一高度</a:t>
            </a:r>
            <a:endParaRPr lang="zh-CN" altLang="en-US" dirty="0">
              <a:solidFill>
                <a:srgbClr val="FF0000"/>
              </a:solidFill>
            </a:endParaRPr>
          </a:p>
        </p:txBody>
      </p:sp>
      <p:sp>
        <p:nvSpPr>
          <p:cNvPr id="4" name="文本框 3">
            <a:extLst>
              <a:ext uri="{FF2B5EF4-FFF2-40B4-BE49-F238E27FC236}">
                <a16:creationId xmlns:a16="http://schemas.microsoft.com/office/drawing/2014/main" id="{655D0801-2ACE-2BD0-26B7-9E4C4F5AD22E}"/>
              </a:ext>
            </a:extLst>
          </p:cNvPr>
          <p:cNvSpPr txBox="1"/>
          <p:nvPr/>
        </p:nvSpPr>
        <p:spPr>
          <a:xfrm>
            <a:off x="6096000" y="2089117"/>
            <a:ext cx="1791398" cy="596596"/>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Times New Roman" pitchFamily="28"/>
                <a:cs typeface="Times New Roman" pitchFamily="28"/>
              </a:rPr>
              <a:t>60</a:t>
            </a:r>
            <a:r>
              <a:rPr kumimoji="0" lang="zh-CN"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宋体" pitchFamily="28"/>
                <a:cs typeface="Times New Roman" pitchFamily="28"/>
              </a:rPr>
              <a:t>～</a:t>
            </a:r>
            <a:r>
              <a:rPr kumimoji="0" lang="en-US"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Times New Roman" pitchFamily="28"/>
                <a:cs typeface="Times New Roman" pitchFamily="28"/>
              </a:rPr>
              <a:t>70 cm</a:t>
            </a:r>
            <a:endParaRPr lang="zh-CN" altLang="en-US" dirty="0">
              <a:solidFill>
                <a:srgbClr val="FF0000"/>
              </a:solidFill>
            </a:endParaRPr>
          </a:p>
        </p:txBody>
      </p:sp>
      <p:sp>
        <p:nvSpPr>
          <p:cNvPr id="8" name="文本框 7">
            <a:extLst>
              <a:ext uri="{FF2B5EF4-FFF2-40B4-BE49-F238E27FC236}">
                <a16:creationId xmlns:a16="http://schemas.microsoft.com/office/drawing/2014/main" id="{73DD486E-0116-D267-AA24-480976352525}"/>
              </a:ext>
            </a:extLst>
          </p:cNvPr>
          <p:cNvSpPr txBox="1"/>
          <p:nvPr/>
        </p:nvSpPr>
        <p:spPr>
          <a:xfrm>
            <a:off x="536382" y="2604055"/>
            <a:ext cx="10895999" cy="1384995"/>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zh-CN"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en-US" altLang="zh-CN" sz="2800" b="0" i="0" u="none" strike="noStrike" kern="1200" cap="none" spc="0" normalizeH="0" baseline="0" noProof="0" dirty="0">
                <a:ln>
                  <a:noFill/>
                </a:ln>
                <a:solidFill>
                  <a:srgbClr val="000000"/>
                </a:solidFill>
                <a:effectLst/>
                <a:uLnTx/>
                <a:uFillTx/>
                <a:latin typeface="Times New Roman" pitchFamily="28"/>
                <a:ea typeface="Times New Roman" pitchFamily="28"/>
                <a:cs typeface="宋体" pitchFamily="28"/>
              </a:rPr>
              <a:t>2</a:t>
            </a:r>
            <a:r>
              <a:rPr kumimoji="0" lang="zh-CN"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zh-CN" altLang="zh-CN" sz="2800" b="0" i="0" u="none" strike="noStrike" kern="1200" cap="none" spc="0" normalizeH="0" baseline="0" noProof="0" dirty="0">
                <a:ln>
                  <a:noFill/>
                </a:ln>
                <a:solidFill>
                  <a:srgbClr val="000000"/>
                </a:solidFill>
                <a:effectLst/>
                <a:uLnTx/>
                <a:uFillTx/>
                <a:latin typeface="白正" pitchFamily="28"/>
                <a:ea typeface="宋体" pitchFamily="28"/>
                <a:cs typeface="宋体" pitchFamily="28"/>
              </a:rPr>
              <a:t>基于实验目的，接下来他换用</a:t>
            </a:r>
            <a:r>
              <a:rPr kumimoji="0" lang="en-US" altLang="zh-CN" sz="2800" b="0" i="1" u="none" strike="noStrike" kern="1200" cap="none" spc="0" normalizeH="0" baseline="0" noProof="0" dirty="0">
                <a:ln>
                  <a:noFill/>
                </a:ln>
                <a:solidFill>
                  <a:srgbClr val="000000"/>
                </a:solidFill>
                <a:effectLst/>
                <a:uLnTx/>
                <a:uFillTx/>
                <a:latin typeface="Times New Roman" pitchFamily="28"/>
                <a:ea typeface="Times New Roman" pitchFamily="28"/>
                <a:cs typeface="宋体" pitchFamily="28"/>
              </a:rPr>
              <a:t>f</a:t>
            </a:r>
            <a:r>
              <a:rPr kumimoji="0" lang="zh-CN" altLang="zh-CN" sz="2800" b="0" i="0" u="none" strike="noStrike" kern="1200" cap="none" spc="0" normalizeH="0" baseline="0" noProof="0" dirty="0">
                <a:ln>
                  <a:noFill/>
                </a:ln>
                <a:solidFill>
                  <a:srgbClr val="000000"/>
                </a:solidFill>
                <a:effectLst/>
                <a:uLnTx/>
                <a:uFillTx/>
                <a:latin typeface="白正" pitchFamily="28"/>
                <a:ea typeface="宋体" pitchFamily="28"/>
                <a:cs typeface="宋体" pitchFamily="28"/>
              </a:rPr>
              <a:t>＝</a:t>
            </a:r>
            <a:r>
              <a:rPr kumimoji="0" lang="en-US" altLang="zh-CN" sz="2800" b="0" i="0" u="none" strike="noStrike" kern="1200" cap="none" spc="0" normalizeH="0" baseline="0" noProof="0" dirty="0">
                <a:ln>
                  <a:noFill/>
                </a:ln>
                <a:solidFill>
                  <a:srgbClr val="000000"/>
                </a:solidFill>
                <a:effectLst/>
                <a:uLnTx/>
                <a:uFillTx/>
                <a:latin typeface="Times New Roman" pitchFamily="28"/>
                <a:ea typeface="Times New Roman" pitchFamily="28"/>
                <a:cs typeface="宋体" pitchFamily="28"/>
              </a:rPr>
              <a:t>5 cm</a:t>
            </a:r>
            <a:r>
              <a:rPr kumimoji="0" lang="zh-CN" altLang="zh-CN" sz="2800" b="0" i="0" u="none" strike="noStrike" kern="1200" cap="none" spc="0" normalizeH="0" baseline="0" noProof="0" dirty="0">
                <a:ln>
                  <a:noFill/>
                </a:ln>
                <a:solidFill>
                  <a:srgbClr val="000000"/>
                </a:solidFill>
                <a:effectLst/>
                <a:uLnTx/>
                <a:uFillTx/>
                <a:latin typeface="白正" pitchFamily="28"/>
                <a:ea typeface="宋体" pitchFamily="28"/>
                <a:cs typeface="宋体" pitchFamily="28"/>
              </a:rPr>
              <a:t>的凸透镜仍固定在</a:t>
            </a:r>
            <a:r>
              <a:rPr kumimoji="0" lang="en-US" altLang="zh-CN" sz="2800" b="0" i="0" u="none" strike="noStrike" kern="1200" cap="none" spc="0" normalizeH="0" baseline="0" noProof="0" dirty="0">
                <a:ln>
                  <a:noFill/>
                </a:ln>
                <a:solidFill>
                  <a:srgbClr val="000000"/>
                </a:solidFill>
                <a:effectLst/>
                <a:uLnTx/>
                <a:uFillTx/>
                <a:latin typeface="Times New Roman" pitchFamily="28"/>
                <a:ea typeface="Times New Roman" pitchFamily="28"/>
                <a:cs typeface="宋体" pitchFamily="28"/>
              </a:rPr>
              <a:t>50 cm</a:t>
            </a:r>
            <a:r>
              <a:rPr kumimoji="0" lang="zh-CN" altLang="zh-CN" sz="2800" b="0" i="0" u="none" strike="noStrike" kern="1200" cap="none" spc="0" normalizeH="0" baseline="0" noProof="0" dirty="0">
                <a:ln>
                  <a:noFill/>
                </a:ln>
                <a:solidFill>
                  <a:srgbClr val="000000"/>
                </a:solidFill>
                <a:effectLst/>
                <a:uLnTx/>
                <a:uFillTx/>
                <a:latin typeface="白正" pitchFamily="28"/>
                <a:ea typeface="宋体" pitchFamily="28"/>
                <a:cs typeface="宋体" pitchFamily="28"/>
              </a:rPr>
              <a:t>刻度处，保持蜡烛位置不变，移动光屏找到最清晰的像，此像大小比</a:t>
            </a:r>
            <a:r>
              <a:rPr kumimoji="0" lang="zh-CN"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en-US" altLang="zh-CN" sz="2800" b="0" i="0" u="none" strike="noStrike" kern="1200" cap="none" spc="0" normalizeH="0" baseline="0" noProof="0" dirty="0">
                <a:ln>
                  <a:noFill/>
                </a:ln>
                <a:solidFill>
                  <a:srgbClr val="000000"/>
                </a:solidFill>
                <a:effectLst/>
                <a:uLnTx/>
                <a:uFillTx/>
                <a:latin typeface="Times New Roman" pitchFamily="28"/>
                <a:ea typeface="Times New Roman" pitchFamily="28"/>
                <a:cs typeface="宋体" pitchFamily="28"/>
              </a:rPr>
              <a:t>1</a:t>
            </a:r>
            <a:r>
              <a:rPr kumimoji="0" lang="zh-CN"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zh-CN" altLang="zh-CN" sz="2800" b="0" i="0" u="none" strike="noStrike" kern="1200" cap="none" spc="0" normalizeH="0" baseline="0" noProof="0" dirty="0">
                <a:ln>
                  <a:noFill/>
                </a:ln>
                <a:solidFill>
                  <a:srgbClr val="000000"/>
                </a:solidFill>
                <a:effectLst/>
                <a:uLnTx/>
                <a:uFillTx/>
                <a:latin typeface="白正" pitchFamily="28"/>
                <a:ea typeface="宋体" pitchFamily="28"/>
                <a:cs typeface="宋体" pitchFamily="28"/>
              </a:rPr>
              <a:t>问中所成的像</a:t>
            </a:r>
            <a:r>
              <a:rPr kumimoji="0" lang="zh-CN" altLang="zh-CN" sz="100" b="0" i="0" u="none" strike="noStrike" kern="1200" cap="none" spc="-100" normalizeH="0" baseline="0" noProof="0" dirty="0">
                <a:ln>
                  <a:noFill/>
                </a:ln>
                <a:solidFill>
                  <a:srgbClr val="FF0000"/>
                </a:solidFill>
                <a:effectLst/>
                <a:uLnTx/>
                <a:uFillTx/>
                <a:latin typeface="白正" pitchFamily="28"/>
                <a:ea typeface="宋体" pitchFamily="28"/>
                <a:cs typeface="宋体" pitchFamily="28"/>
              </a:rPr>
              <a:t> </a:t>
            </a:r>
            <a:r>
              <a:rPr kumimoji="0" lang="zh-CN" altLang="zh-CN" sz="2800" b="0" i="0" u="sng" strike="noStrike" kern="1200" cap="none" spc="0" normalizeH="0" baseline="0" noProof="0" dirty="0">
                <a:ln>
                  <a:noFill/>
                </a:ln>
                <a:solidFill>
                  <a:srgbClr val="000000"/>
                </a:solidFill>
                <a:effectLst/>
                <a:uLnTx/>
                <a:uFill>
                  <a:solidFill>
                    <a:srgbClr val="000000"/>
                  </a:solidFill>
                </a:uFill>
                <a:latin typeface="白正" pitchFamily="28"/>
                <a:ea typeface="宋体" pitchFamily="28"/>
                <a:cs typeface="宋体" pitchFamily="28"/>
              </a:rPr>
              <a:t>　</a:t>
            </a:r>
            <a:r>
              <a:rPr kumimoji="0" lang="zh-CN" altLang="zh-CN" sz="2800" b="1" i="0" u="sng" strike="noStrike" kern="1200" cap="none" spc="0" normalizeH="0" baseline="0" noProof="0" dirty="0">
                <a:ln>
                  <a:noFill/>
                </a:ln>
                <a:solidFill>
                  <a:srgbClr val="FF0000">
                    <a:alpha val="0"/>
                  </a:srgbClr>
                </a:solidFill>
                <a:effectLst/>
                <a:uLnTx/>
                <a:uFill>
                  <a:solidFill>
                    <a:srgbClr val="000000"/>
                  </a:solidFill>
                </a:uFill>
                <a:latin typeface="Times New Roman" pitchFamily="28"/>
                <a:ea typeface="宋体" pitchFamily="28"/>
                <a:cs typeface="Times New Roman" pitchFamily="28"/>
              </a:rPr>
              <a:t>小</a:t>
            </a:r>
            <a:r>
              <a:rPr kumimoji="0" lang="zh-CN" altLang="zh-CN" sz="2800" b="0" i="0" u="sng" strike="noStrike" kern="1200" cap="none" spc="0" normalizeH="0" baseline="0" noProof="0" dirty="0">
                <a:ln>
                  <a:noFill/>
                </a:ln>
                <a:solidFill>
                  <a:srgbClr val="000000"/>
                </a:solidFill>
                <a:effectLst/>
                <a:uLnTx/>
                <a:uFill>
                  <a:solidFill>
                    <a:srgbClr val="000000"/>
                  </a:solidFill>
                </a:uFill>
                <a:latin typeface="白正" pitchFamily="28"/>
                <a:ea typeface="宋体" pitchFamily="28"/>
                <a:cs typeface="宋体" pitchFamily="28"/>
              </a:rPr>
              <a:t>　</a:t>
            </a:r>
            <a:r>
              <a:rPr kumimoji="0" lang="zh-CN" altLang="zh-CN" sz="100" b="0" i="0" u="none" strike="noStrike" kern="1200" cap="none" spc="-100" normalizeH="0" baseline="0" noProof="0" dirty="0">
                <a:ln>
                  <a:noFill/>
                </a:ln>
                <a:noFill/>
                <a:effectLst/>
                <a:uLnTx/>
                <a:uFillTx/>
                <a:latin typeface="白正" pitchFamily="28"/>
                <a:ea typeface="宋体" pitchFamily="28"/>
                <a:cs typeface="宋体" pitchFamily="28"/>
              </a:rPr>
              <a:t>⁠</a:t>
            </a:r>
            <a:r>
              <a:rPr kumimoji="0" lang="zh-CN" altLang="zh-CN" sz="2800" b="0" i="0" u="none" strike="noStrike" kern="1200" cap="none" spc="0" normalizeH="0" baseline="0" noProof="0" dirty="0">
                <a:ln>
                  <a:noFill/>
                </a:ln>
                <a:solidFill>
                  <a:srgbClr val="000000"/>
                </a:solidFill>
                <a:effectLst/>
                <a:uLnTx/>
                <a:uFillTx/>
                <a:latin typeface="白正" pitchFamily="28"/>
                <a:ea typeface="宋体" pitchFamily="28"/>
                <a:cs typeface="宋体" pitchFamily="28"/>
              </a:rPr>
              <a:t>。</a:t>
            </a:r>
          </a:p>
        </p:txBody>
      </p:sp>
      <p:sp>
        <p:nvSpPr>
          <p:cNvPr id="9" name="文本框 8">
            <a:extLst>
              <a:ext uri="{FF2B5EF4-FFF2-40B4-BE49-F238E27FC236}">
                <a16:creationId xmlns:a16="http://schemas.microsoft.com/office/drawing/2014/main" id="{CD102B85-B5BD-D1E0-8EB9-2D04A44C5DB4}"/>
              </a:ext>
            </a:extLst>
          </p:cNvPr>
          <p:cNvSpPr txBox="1"/>
          <p:nvPr/>
        </p:nvSpPr>
        <p:spPr>
          <a:xfrm>
            <a:off x="3834732" y="3362437"/>
            <a:ext cx="537274"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宋体" pitchFamily="28"/>
                <a:cs typeface="Times New Roman" pitchFamily="28"/>
              </a:rPr>
              <a:t>小</a:t>
            </a:r>
            <a:endParaRPr lang="zh-CN" altLang="en-US" dirty="0">
              <a:solidFill>
                <a:srgbClr val="FF0000"/>
              </a:solidFill>
            </a:endParaRPr>
          </a:p>
        </p:txBody>
      </p:sp>
      <p:sp>
        <p:nvSpPr>
          <p:cNvPr id="13" name="文本框 12">
            <a:extLst>
              <a:ext uri="{FF2B5EF4-FFF2-40B4-BE49-F238E27FC236}">
                <a16:creationId xmlns:a16="http://schemas.microsoft.com/office/drawing/2014/main" id="{D72D94BF-E501-F2FE-BD84-22239C5A7076}"/>
              </a:ext>
            </a:extLst>
          </p:cNvPr>
          <p:cNvSpPr txBox="1"/>
          <p:nvPr/>
        </p:nvSpPr>
        <p:spPr>
          <a:xfrm>
            <a:off x="648142" y="3959033"/>
            <a:ext cx="10710737" cy="2246769"/>
          </a:xfrm>
          <a:prstGeom prst="rect">
            <a:avLst/>
          </a:prstGeom>
          <a:noFill/>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zh-CN"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en-US" altLang="zh-CN" sz="2800" b="0" i="0" u="none" strike="noStrike" kern="1200" cap="none" spc="0" normalizeH="0" baseline="0" noProof="0" dirty="0">
                <a:ln>
                  <a:noFill/>
                </a:ln>
                <a:solidFill>
                  <a:srgbClr val="000000"/>
                </a:solidFill>
                <a:effectLst/>
                <a:uLnTx/>
                <a:uFillTx/>
                <a:latin typeface="Times New Roman" pitchFamily="28"/>
                <a:ea typeface="Times New Roman" pitchFamily="28"/>
                <a:cs typeface="宋体" pitchFamily="28"/>
              </a:rPr>
              <a:t>3</a:t>
            </a:r>
            <a:r>
              <a:rPr kumimoji="0" lang="zh-CN"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zh-CN" altLang="zh-CN" sz="2800" b="0" i="0" u="none" strike="noStrike" kern="1200" cap="none" spc="0" normalizeH="0" baseline="0" noProof="0" dirty="0">
                <a:ln>
                  <a:noFill/>
                </a:ln>
                <a:solidFill>
                  <a:srgbClr val="000000"/>
                </a:solidFill>
                <a:effectLst/>
                <a:uLnTx/>
                <a:uFillTx/>
                <a:latin typeface="白正" pitchFamily="28"/>
                <a:ea typeface="宋体" pitchFamily="28"/>
                <a:cs typeface="宋体" pitchFamily="28"/>
              </a:rPr>
              <a:t>依据</a:t>
            </a:r>
            <a:r>
              <a:rPr kumimoji="0" lang="zh-CN"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en-US" altLang="zh-CN" sz="2800" b="0" i="0" u="none" strike="noStrike" kern="1200" cap="none" spc="0" normalizeH="0" baseline="0" noProof="0" dirty="0">
                <a:ln>
                  <a:noFill/>
                </a:ln>
                <a:solidFill>
                  <a:srgbClr val="000000"/>
                </a:solidFill>
                <a:effectLst/>
                <a:uLnTx/>
                <a:uFillTx/>
                <a:latin typeface="Times New Roman" pitchFamily="28"/>
                <a:ea typeface="Times New Roman" pitchFamily="28"/>
                <a:cs typeface="宋体" pitchFamily="28"/>
              </a:rPr>
              <a:t>2</a:t>
            </a:r>
            <a:r>
              <a:rPr kumimoji="0" lang="zh-CN"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zh-CN" altLang="zh-CN" sz="2800" b="0" i="0" u="none" strike="noStrike" kern="1200" cap="none" spc="0" normalizeH="0" baseline="0" noProof="0" dirty="0">
                <a:ln>
                  <a:noFill/>
                </a:ln>
                <a:solidFill>
                  <a:srgbClr val="000000"/>
                </a:solidFill>
                <a:effectLst/>
                <a:uLnTx/>
                <a:uFillTx/>
                <a:latin typeface="白正" pitchFamily="28"/>
                <a:ea typeface="宋体" pitchFamily="28"/>
                <a:cs typeface="宋体" pitchFamily="28"/>
              </a:rPr>
              <a:t>问的结论，他又联想到望远镜的物镜</a:t>
            </a:r>
            <a:r>
              <a:rPr kumimoji="0" lang="zh-CN"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zh-CN" altLang="zh-CN" sz="2800" b="0" i="0" u="none" strike="noStrike" kern="1200" cap="none" spc="0" normalizeH="0" baseline="0" noProof="0" dirty="0">
                <a:ln>
                  <a:noFill/>
                </a:ln>
                <a:solidFill>
                  <a:srgbClr val="000000"/>
                </a:solidFill>
                <a:effectLst/>
                <a:uLnTx/>
                <a:uFillTx/>
                <a:latin typeface="白正" pitchFamily="28"/>
                <a:ea typeface="宋体" pitchFamily="28"/>
                <a:cs typeface="宋体" pitchFamily="28"/>
              </a:rPr>
              <a:t>凸透镜</a:t>
            </a:r>
            <a:r>
              <a:rPr kumimoji="0" lang="zh-CN"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zh-CN" altLang="zh-CN" sz="2800" b="0" i="0" u="none" strike="noStrike" kern="1200" cap="none" spc="0" normalizeH="0" baseline="0" noProof="0" dirty="0">
                <a:ln>
                  <a:noFill/>
                </a:ln>
                <a:solidFill>
                  <a:srgbClr val="000000"/>
                </a:solidFill>
                <a:effectLst/>
                <a:uLnTx/>
                <a:uFillTx/>
                <a:latin typeface="白正" pitchFamily="28"/>
                <a:ea typeface="宋体" pitchFamily="28"/>
                <a:cs typeface="宋体" pitchFamily="28"/>
              </a:rPr>
              <a:t>和目镜</a:t>
            </a:r>
            <a:r>
              <a:rPr kumimoji="0" lang="zh-CN"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zh-CN" altLang="zh-CN" sz="2800" b="0" i="0" u="none" strike="noStrike" kern="1200" cap="none" spc="0" normalizeH="0" baseline="0" noProof="0" dirty="0">
                <a:ln>
                  <a:noFill/>
                </a:ln>
                <a:solidFill>
                  <a:srgbClr val="000000"/>
                </a:solidFill>
                <a:effectLst/>
                <a:uLnTx/>
                <a:uFillTx/>
                <a:latin typeface="白正" pitchFamily="28"/>
                <a:ea typeface="宋体" pitchFamily="28"/>
                <a:cs typeface="宋体" pitchFamily="28"/>
              </a:rPr>
              <a:t>凸透镜</a:t>
            </a:r>
            <a:r>
              <a:rPr kumimoji="0" lang="zh-CN"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zh-CN" altLang="zh-CN" sz="2800" b="0" i="0" u="none" strike="noStrike" kern="1200" cap="none" spc="0" normalizeH="0" baseline="0" noProof="0" dirty="0">
                <a:ln>
                  <a:noFill/>
                </a:ln>
                <a:solidFill>
                  <a:srgbClr val="000000"/>
                </a:solidFill>
                <a:effectLst/>
                <a:uLnTx/>
                <a:uFillTx/>
                <a:latin typeface="白正" pitchFamily="28"/>
                <a:ea typeface="宋体" pitchFamily="28"/>
                <a:cs typeface="宋体" pitchFamily="28"/>
              </a:rPr>
              <a:t>的焦距大小也不同，为了尽可能成更大更清晰的像，则</a:t>
            </a:r>
            <a:r>
              <a:rPr kumimoji="0" lang="en-US" altLang="zh-CN" sz="2800" b="0" i="1" u="none" strike="noStrike" kern="1200" cap="none" spc="0" normalizeH="0" baseline="0" noProof="0" dirty="0">
                <a:ln>
                  <a:noFill/>
                </a:ln>
                <a:solidFill>
                  <a:srgbClr val="000000"/>
                </a:solidFill>
                <a:effectLst/>
                <a:uLnTx/>
                <a:uFillTx/>
                <a:latin typeface="Times New Roman" pitchFamily="28"/>
                <a:ea typeface="Times New Roman" pitchFamily="28"/>
                <a:cs typeface="宋体" pitchFamily="28"/>
              </a:rPr>
              <a:t>f</a:t>
            </a:r>
            <a:r>
              <a:rPr kumimoji="0" lang="zh-CN" altLang="zh-CN" sz="2800" b="0" i="0" u="none" strike="noStrike" kern="1200" cap="none" spc="0" normalizeH="0" baseline="-25000" noProof="0" dirty="0">
                <a:ln>
                  <a:noFill/>
                </a:ln>
                <a:solidFill>
                  <a:srgbClr val="000000"/>
                </a:solidFill>
                <a:effectLst/>
                <a:uLnTx/>
                <a:uFillTx/>
                <a:latin typeface="白正" pitchFamily="28"/>
                <a:ea typeface="宋体" pitchFamily="28"/>
                <a:cs typeface="宋体" pitchFamily="28"/>
              </a:rPr>
              <a:t>物</a:t>
            </a:r>
            <a:r>
              <a:rPr kumimoji="0" lang="zh-CN" altLang="zh-CN" sz="100" b="0" i="0" u="none" strike="noStrike" kern="1200" cap="none" spc="-100" normalizeH="0" baseline="0" noProof="0" dirty="0">
                <a:ln>
                  <a:noFill/>
                </a:ln>
                <a:solidFill>
                  <a:srgbClr val="FF0000"/>
                </a:solidFill>
                <a:effectLst/>
                <a:uLnTx/>
                <a:uFillTx/>
                <a:latin typeface="白正" pitchFamily="28"/>
                <a:ea typeface="宋体" pitchFamily="28"/>
                <a:cs typeface="宋体" pitchFamily="28"/>
              </a:rPr>
              <a:t> </a:t>
            </a:r>
            <a:r>
              <a:rPr kumimoji="0" lang="zh-CN" altLang="zh-CN" sz="2800" b="0" i="0" u="sng" strike="noStrike" kern="1200" cap="none" spc="0" normalizeH="0" baseline="0" noProof="0" dirty="0">
                <a:ln>
                  <a:noFill/>
                </a:ln>
                <a:solidFill>
                  <a:srgbClr val="000000"/>
                </a:solidFill>
                <a:effectLst/>
                <a:uLnTx/>
                <a:uFill>
                  <a:solidFill>
                    <a:srgbClr val="000000"/>
                  </a:solidFill>
                </a:uFill>
                <a:latin typeface="白正" pitchFamily="28"/>
                <a:ea typeface="宋体" pitchFamily="28"/>
                <a:cs typeface="宋体" pitchFamily="28"/>
              </a:rPr>
              <a:t>　</a:t>
            </a:r>
            <a:r>
              <a:rPr kumimoji="0" lang="zh-CN" altLang="zh-CN" sz="2800" b="1" i="0" u="sng" strike="noStrike" kern="1200" cap="none" spc="0" normalizeH="0" baseline="0" noProof="0" dirty="0">
                <a:ln>
                  <a:noFill/>
                </a:ln>
                <a:solidFill>
                  <a:srgbClr val="FF0000">
                    <a:alpha val="0"/>
                  </a:srgbClr>
                </a:solidFill>
                <a:effectLst/>
                <a:uLnTx/>
                <a:uFill>
                  <a:solidFill>
                    <a:srgbClr val="000000"/>
                  </a:solidFill>
                </a:uFill>
                <a:latin typeface="Times New Roman" pitchFamily="28"/>
                <a:ea typeface="宋体" pitchFamily="28"/>
                <a:cs typeface="Times New Roman" pitchFamily="28"/>
              </a:rPr>
              <a:t>＞</a:t>
            </a:r>
            <a:r>
              <a:rPr kumimoji="0" lang="zh-CN" altLang="zh-CN" sz="2800" b="0" i="0" u="sng" strike="noStrike" kern="1200" cap="none" spc="0" normalizeH="0" baseline="0" noProof="0" dirty="0">
                <a:ln>
                  <a:noFill/>
                </a:ln>
                <a:solidFill>
                  <a:srgbClr val="000000"/>
                </a:solidFill>
                <a:effectLst/>
                <a:uLnTx/>
                <a:uFill>
                  <a:solidFill>
                    <a:srgbClr val="000000"/>
                  </a:solidFill>
                </a:uFill>
                <a:latin typeface="白正" pitchFamily="28"/>
                <a:ea typeface="宋体" pitchFamily="28"/>
                <a:cs typeface="宋体" pitchFamily="28"/>
              </a:rPr>
              <a:t>　</a:t>
            </a:r>
            <a:r>
              <a:rPr kumimoji="0" lang="zh-CN" altLang="zh-CN" sz="100" b="0" i="0" u="none" strike="noStrike" kern="1200" cap="none" spc="-100" normalizeH="0" baseline="0" noProof="0" dirty="0">
                <a:ln>
                  <a:noFill/>
                </a:ln>
                <a:noFill/>
                <a:effectLst/>
                <a:uLnTx/>
                <a:uFillTx/>
                <a:latin typeface="白正" pitchFamily="28"/>
                <a:ea typeface="宋体" pitchFamily="28"/>
                <a:cs typeface="宋体" pitchFamily="28"/>
              </a:rPr>
              <a:t>⁠</a:t>
            </a:r>
            <a:r>
              <a:rPr kumimoji="0" lang="en-US" altLang="zh-CN" sz="2800" b="0" i="1" u="none" strike="noStrike" kern="1200" cap="none" spc="0" normalizeH="0" baseline="0" noProof="0" dirty="0">
                <a:ln>
                  <a:noFill/>
                </a:ln>
                <a:solidFill>
                  <a:srgbClr val="000000"/>
                </a:solidFill>
                <a:effectLst/>
                <a:uLnTx/>
                <a:uFillTx/>
                <a:latin typeface="Times New Roman" pitchFamily="28"/>
                <a:ea typeface="Times New Roman" pitchFamily="28"/>
                <a:cs typeface="宋体" pitchFamily="28"/>
              </a:rPr>
              <a:t>f</a:t>
            </a:r>
            <a:r>
              <a:rPr kumimoji="0" lang="zh-CN" altLang="zh-CN" sz="2800" b="0" i="0" u="none" strike="noStrike" kern="1200" cap="none" spc="0" normalizeH="0" baseline="-25000" noProof="0" dirty="0">
                <a:ln>
                  <a:noFill/>
                </a:ln>
                <a:solidFill>
                  <a:srgbClr val="000000"/>
                </a:solidFill>
                <a:effectLst/>
                <a:uLnTx/>
                <a:uFillTx/>
                <a:latin typeface="白正" pitchFamily="28"/>
                <a:ea typeface="宋体" pitchFamily="28"/>
                <a:cs typeface="宋体" pitchFamily="28"/>
              </a:rPr>
              <a:t>目</a:t>
            </a:r>
            <a:r>
              <a:rPr kumimoji="0" lang="zh-CN" altLang="zh-CN" sz="2800" b="0" i="0" u="none" strike="noStrike" kern="1200" cap="none" spc="0" normalizeH="0" baseline="0" noProof="0" dirty="0">
                <a:ln>
                  <a:noFill/>
                </a:ln>
                <a:solidFill>
                  <a:srgbClr val="000000"/>
                </a:solidFill>
                <a:effectLst/>
                <a:uLnTx/>
                <a:uFillTx/>
                <a:latin typeface="白正" pitchFamily="28"/>
                <a:ea typeface="宋体" pitchFamily="28"/>
                <a:cs typeface="宋体" pitchFamily="28"/>
              </a:rPr>
              <a:t>，若将物镜和目镜互换位置，站在原地看同一物体，此时所成像的大小</a:t>
            </a:r>
            <a:r>
              <a:rPr kumimoji="0" lang="zh-CN" altLang="zh-CN" sz="100" b="0" i="0" u="none" strike="noStrike" kern="1200" cap="none" spc="-100" normalizeH="0" baseline="0" noProof="0" dirty="0">
                <a:ln>
                  <a:noFill/>
                </a:ln>
                <a:solidFill>
                  <a:srgbClr val="FF0000"/>
                </a:solidFill>
                <a:effectLst/>
                <a:uLnTx/>
                <a:uFillTx/>
                <a:latin typeface="白正" pitchFamily="28"/>
                <a:ea typeface="宋体" pitchFamily="28"/>
                <a:cs typeface="宋体" pitchFamily="28"/>
              </a:rPr>
              <a:t> </a:t>
            </a:r>
            <a:r>
              <a:rPr kumimoji="0" lang="zh-CN" altLang="zh-CN" sz="2800" b="0" i="0" u="sng" strike="noStrike" kern="1200" cap="none" spc="0" normalizeH="0" baseline="0" noProof="0" dirty="0">
                <a:ln>
                  <a:noFill/>
                </a:ln>
                <a:solidFill>
                  <a:srgbClr val="000000"/>
                </a:solidFill>
                <a:effectLst/>
                <a:uLnTx/>
                <a:uFill>
                  <a:solidFill>
                    <a:srgbClr val="000000"/>
                  </a:solidFill>
                </a:uFill>
                <a:latin typeface="白正" pitchFamily="28"/>
                <a:ea typeface="宋体" pitchFamily="28"/>
                <a:cs typeface="宋体" pitchFamily="28"/>
              </a:rPr>
              <a:t>　</a:t>
            </a:r>
            <a:r>
              <a:rPr kumimoji="0" lang="zh-CN" altLang="zh-CN" sz="2800" b="1" i="0" u="sng" strike="noStrike" kern="1200" cap="none" spc="0" normalizeH="0" baseline="0" noProof="0" dirty="0">
                <a:ln>
                  <a:noFill/>
                </a:ln>
                <a:solidFill>
                  <a:srgbClr val="FF0000">
                    <a:alpha val="0"/>
                  </a:srgbClr>
                </a:solidFill>
                <a:effectLst/>
                <a:uLnTx/>
                <a:uFill>
                  <a:solidFill>
                    <a:srgbClr val="000000"/>
                  </a:solidFill>
                </a:uFill>
                <a:latin typeface="Times New Roman" pitchFamily="28"/>
                <a:ea typeface="宋体" pitchFamily="28"/>
                <a:cs typeface="Times New Roman" pitchFamily="28"/>
              </a:rPr>
              <a:t>＜</a:t>
            </a:r>
            <a:r>
              <a:rPr kumimoji="0" lang="zh-CN" altLang="zh-CN" sz="2800" b="0" i="0" u="sng" strike="noStrike" kern="1200" cap="none" spc="0" normalizeH="0" baseline="0" noProof="0" dirty="0">
                <a:ln>
                  <a:noFill/>
                </a:ln>
                <a:solidFill>
                  <a:srgbClr val="000000"/>
                </a:solidFill>
                <a:effectLst/>
                <a:uLnTx/>
                <a:uFill>
                  <a:solidFill>
                    <a:srgbClr val="000000"/>
                  </a:solidFill>
                </a:uFill>
                <a:latin typeface="白正" pitchFamily="28"/>
                <a:ea typeface="宋体" pitchFamily="28"/>
                <a:cs typeface="宋体" pitchFamily="28"/>
              </a:rPr>
              <a:t>　</a:t>
            </a:r>
            <a:r>
              <a:rPr kumimoji="0" lang="zh-CN" altLang="zh-CN" sz="100" b="0" i="0" u="none" strike="noStrike" kern="1200" cap="none" spc="-100" normalizeH="0" baseline="0" noProof="0" dirty="0">
                <a:ln>
                  <a:noFill/>
                </a:ln>
                <a:noFill/>
                <a:effectLst/>
                <a:uLnTx/>
                <a:uFillTx/>
                <a:latin typeface="白正" pitchFamily="28"/>
                <a:ea typeface="宋体" pitchFamily="28"/>
                <a:cs typeface="宋体" pitchFamily="28"/>
              </a:rPr>
              <a:t>⁠</a:t>
            </a:r>
            <a:r>
              <a:rPr kumimoji="0" lang="zh-CN" altLang="zh-CN" sz="2800" b="0" i="0" u="none" strike="noStrike" kern="1200" cap="none" spc="0" normalizeH="0" baseline="0" noProof="0" dirty="0">
                <a:ln>
                  <a:noFill/>
                </a:ln>
                <a:solidFill>
                  <a:srgbClr val="000000"/>
                </a:solidFill>
                <a:effectLst/>
                <a:uLnTx/>
                <a:uFillTx/>
                <a:latin typeface="白正" pitchFamily="28"/>
                <a:ea typeface="宋体" pitchFamily="28"/>
                <a:cs typeface="宋体" pitchFamily="28"/>
              </a:rPr>
              <a:t>不换位置时所成像的大小。</a:t>
            </a:r>
            <a:r>
              <a:rPr kumimoji="0" lang="zh-CN"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zh-CN" altLang="zh-CN" sz="2800" b="0" i="0" u="none" strike="noStrike" kern="1200" cap="none" spc="0" normalizeH="0" baseline="0" noProof="0" dirty="0">
                <a:ln>
                  <a:noFill/>
                </a:ln>
                <a:solidFill>
                  <a:srgbClr val="000000"/>
                </a:solidFill>
                <a:effectLst/>
                <a:uLnTx/>
                <a:uFillTx/>
                <a:latin typeface="白正" pitchFamily="28"/>
                <a:ea typeface="宋体" pitchFamily="28"/>
                <a:cs typeface="宋体" pitchFamily="28"/>
              </a:rPr>
              <a:t>均选填</a:t>
            </a:r>
            <a:r>
              <a:rPr kumimoji="0" lang="en-US"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zh-CN" altLang="zh-CN" sz="2800" b="0" i="0" u="none" strike="noStrike" kern="1200" cap="none" spc="0" normalizeH="0" baseline="0" noProof="0" dirty="0">
                <a:ln>
                  <a:noFill/>
                </a:ln>
                <a:solidFill>
                  <a:srgbClr val="000000"/>
                </a:solidFill>
                <a:effectLst/>
                <a:uLnTx/>
                <a:uFillTx/>
                <a:latin typeface="白正" pitchFamily="28"/>
                <a:ea typeface="宋体" pitchFamily="28"/>
                <a:cs typeface="宋体" pitchFamily="28"/>
              </a:rPr>
              <a:t>＞</a:t>
            </a:r>
            <a:r>
              <a:rPr kumimoji="0" lang="en-US"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zh-CN" altLang="zh-CN" sz="2800" b="0" i="0" u="none" strike="noStrike" kern="1200" cap="none" spc="0" normalizeH="0" baseline="0" noProof="0" dirty="0">
                <a:ln>
                  <a:noFill/>
                </a:ln>
                <a:solidFill>
                  <a:srgbClr val="000000"/>
                </a:solidFill>
                <a:effectLst/>
                <a:uLnTx/>
                <a:uFillTx/>
                <a:latin typeface="白正" pitchFamily="28"/>
                <a:ea typeface="宋体" pitchFamily="28"/>
                <a:cs typeface="宋体" pitchFamily="28"/>
              </a:rPr>
              <a:t>＜</a:t>
            </a:r>
            <a:r>
              <a:rPr kumimoji="0" lang="en-US"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zh-CN" altLang="zh-CN" sz="2800" b="0" i="0" u="none" strike="noStrike" kern="1200" cap="none" spc="0" normalizeH="0" baseline="0" noProof="0" dirty="0">
                <a:ln>
                  <a:noFill/>
                </a:ln>
                <a:solidFill>
                  <a:srgbClr val="000000"/>
                </a:solidFill>
                <a:effectLst/>
                <a:uLnTx/>
                <a:uFillTx/>
                <a:latin typeface="白正" pitchFamily="28"/>
                <a:ea typeface="宋体" pitchFamily="28"/>
                <a:cs typeface="宋体" pitchFamily="28"/>
              </a:rPr>
              <a:t>或</a:t>
            </a:r>
            <a:r>
              <a:rPr kumimoji="0" lang="en-US"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zh-CN" altLang="zh-CN" sz="2800" b="0" i="0" u="none" strike="noStrike" kern="1200" cap="none" spc="0" normalizeH="0" baseline="0" noProof="0" dirty="0">
                <a:ln>
                  <a:noFill/>
                </a:ln>
                <a:solidFill>
                  <a:srgbClr val="000000"/>
                </a:solidFill>
                <a:effectLst/>
                <a:uLnTx/>
                <a:uFillTx/>
                <a:latin typeface="白正" pitchFamily="28"/>
                <a:ea typeface="宋体" pitchFamily="28"/>
                <a:cs typeface="宋体" pitchFamily="28"/>
              </a:rPr>
              <a:t>＝</a:t>
            </a:r>
            <a:r>
              <a:rPr kumimoji="0" lang="en-US"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zh-CN"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p>
        </p:txBody>
      </p:sp>
      <p:sp>
        <p:nvSpPr>
          <p:cNvPr id="14" name="文本框 13">
            <a:extLst>
              <a:ext uri="{FF2B5EF4-FFF2-40B4-BE49-F238E27FC236}">
                <a16:creationId xmlns:a16="http://schemas.microsoft.com/office/drawing/2014/main" id="{E31CB7AE-8857-A6D0-A828-19DE31E3B22C}"/>
              </a:ext>
            </a:extLst>
          </p:cNvPr>
          <p:cNvSpPr txBox="1"/>
          <p:nvPr/>
        </p:nvSpPr>
        <p:spPr>
          <a:xfrm>
            <a:off x="2552350" y="4758491"/>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a:t>
            </a:r>
            <a:endParaRPr lang="zh-CN" altLang="en-US">
              <a:solidFill>
                <a:srgbClr val="FF0000"/>
              </a:solidFill>
            </a:endParaRPr>
          </a:p>
        </p:txBody>
      </p:sp>
      <p:sp>
        <p:nvSpPr>
          <p:cNvPr id="15" name="文本框 14">
            <a:extLst>
              <a:ext uri="{FF2B5EF4-FFF2-40B4-BE49-F238E27FC236}">
                <a16:creationId xmlns:a16="http://schemas.microsoft.com/office/drawing/2014/main" id="{1668BD7F-6C19-2EBC-F874-C2991CC0F7DC}"/>
              </a:ext>
            </a:extLst>
          </p:cNvPr>
          <p:cNvSpPr txBox="1"/>
          <p:nvPr/>
        </p:nvSpPr>
        <p:spPr>
          <a:xfrm>
            <a:off x="4562378" y="5149721"/>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宋体" pitchFamily="28"/>
                <a:cs typeface="Times New Roman" pitchFamily="28"/>
              </a:rPr>
              <a:t>＜</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9" grpId="0" build="allAtOnce"/>
      <p:bldP spid="14" grpId="0" build="allAtOnce"/>
      <p:bldP spid="1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769" name="yt_shape_10769"/>
          <p:cNvSpPr txBox="1"/>
          <p:nvPr/>
        </p:nvSpPr>
        <p:spPr>
          <a:xfrm>
            <a:off x="648000" y="846360"/>
            <a:ext cx="10502875" cy="507896"/>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19.</a:t>
            </a:r>
            <a:r>
              <a:rPr lang="zh-CN" altLang="zh-CN" sz="2800" b="0" i="0" u="none">
                <a:solidFill>
                  <a:srgbClr val="000000"/>
                </a:solidFill>
                <a:effectLst/>
                <a:latin typeface="白正" pitchFamily="28"/>
                <a:ea typeface="宋体" pitchFamily="28"/>
                <a:cs typeface="宋体" pitchFamily="28"/>
              </a:rPr>
              <a:t>学校的物理课外小组做了</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用天平和量筒测橙汁密度</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的实验。</a:t>
            </a:r>
          </a:p>
        </p:txBody>
      </p:sp>
      <p:pic>
        <p:nvPicPr>
          <p:cNvPr id="10770" name="yt_image_10770">
            <a:extLst>
              <a:ext uri="">
                <a16:creationId xmlns:a14="http://schemas.microsoft.com/office/drawing/2010/main" xmlns:mc="http://schemas.openxmlformats.org/markup-compatibility/2006" xmlns:a16="http://schemas.microsoft.com/office/drawing/2014/main" xmlns="" id="{5351258F-BC95-41E6-9372-C2FE361B02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8769" y="2694475"/>
            <a:ext cx="1508760" cy="1110615"/>
          </a:xfrm>
          <a:prstGeom prst="rect">
            <a:avLst/>
          </a:prstGeom>
          <a:noFill/>
          <a:extLst>
            <a:ext uri="{909E8E84-426E-40DD-AFC4-6F175D3DCCD1}">
              <a14:hiddenFill xmlns:a14="http://schemas.microsoft.com/office/drawing/2010/main">
                <a:solidFill>
                  <a:srgbClr val="FFFFFF"/>
                </a:solidFill>
              </a14:hiddenFill>
            </a:ext>
          </a:extLst>
        </p:spPr>
      </p:pic>
      <p:pic>
        <p:nvPicPr>
          <p:cNvPr id="10771" name="yt_image_10771">
            <a:extLst>
              <a:ext uri="">
                <a16:creationId xmlns:a14="http://schemas.microsoft.com/office/drawing/2010/main" xmlns:mc="http://schemas.openxmlformats.org/markup-compatibility/2006"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5357529" y="2619037"/>
            <a:ext cx="2061972" cy="1186053"/>
          </a:xfrm>
          <a:prstGeom prst="rect">
            <a:avLst/>
          </a:prstGeom>
          <a:noFill/>
          <a:extLst>
            <a:ext uri="{909E8E84-426E-40DD-AFC4-6F175D3DCCD1}">
              <a14:hiddenFill xmlns:a14="http://schemas.microsoft.com/office/drawing/2010/main">
                <a:solidFill>
                  <a:srgbClr val="FFFFFF"/>
                </a:solidFill>
              </a14:hiddenFill>
            </a:ext>
          </a:extLst>
        </p:spPr>
      </p:pic>
      <p:pic>
        <p:nvPicPr>
          <p:cNvPr id="10772" name="yt_image_10772">
            <a:extLst>
              <a:ext uri="">
                <a16:creationId xmlns:a14="http://schemas.microsoft.com/office/drawing/2010/main" xmlns:mc="http://schemas.openxmlformats.org/markup-compatibility/2006" xmlns:a16="http://schemas.microsoft.com/office/drawing/2014/main" xmlns="" id="{5351258F-BC95-41E6-9372-C2FE361B0291}"/>
              </a:ext>
            </a:extLst>
          </p:cNvPr>
          <p:cNvPicPr>
            <a:picLocks noChangeAspect="1" noChangeArrowheads="1"/>
          </p:cNvPicPr>
          <p:nvPr/>
        </p:nvPicPr>
        <p:blipFill>
          <a:blip r:embed="rId4" cstate="print"/>
          <a:srcRect/>
          <a:stretch>
            <a:fillRect/>
          </a:stretch>
        </p:blipFill>
        <p:spPr bwMode="auto">
          <a:xfrm>
            <a:off x="7779501" y="1405044"/>
            <a:ext cx="630047" cy="2400046"/>
          </a:xfrm>
          <a:prstGeom prst="rect">
            <a:avLst/>
          </a:prstGeom>
          <a:noFill/>
          <a:extLst>
            <a:ext uri="{909E8E84-426E-40DD-AFC4-6F175D3DCCD1}">
              <a14:hiddenFill xmlns:a14="http://schemas.microsoft.com/office/drawing/2010/main">
                <a:solidFill>
                  <a:srgbClr val="FFFFFF"/>
                </a:solidFill>
              </a14:hiddenFill>
            </a:ext>
          </a:extLst>
        </p:spPr>
      </p:pic>
      <p:sp>
        <p:nvSpPr>
          <p:cNvPr id="10775" name="yt_shape_10775"/>
          <p:cNvSpPr txBox="1"/>
          <p:nvPr/>
        </p:nvSpPr>
        <p:spPr>
          <a:xfrm>
            <a:off x="3975388" y="3805090"/>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甲</a:t>
            </a:r>
          </a:p>
        </p:txBody>
      </p:sp>
      <p:sp>
        <p:nvSpPr>
          <p:cNvPr id="10776" name="yt_shape_10776"/>
          <p:cNvSpPr txBox="1"/>
          <p:nvPr/>
        </p:nvSpPr>
        <p:spPr>
          <a:xfrm>
            <a:off x="6120754" y="3805090"/>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乙</a:t>
            </a:r>
          </a:p>
        </p:txBody>
      </p:sp>
      <p:sp>
        <p:nvSpPr>
          <p:cNvPr id="10777" name="yt_shape_10777"/>
          <p:cNvSpPr txBox="1"/>
          <p:nvPr/>
        </p:nvSpPr>
        <p:spPr>
          <a:xfrm>
            <a:off x="7826764" y="3805090"/>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丙</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779" name="yt_shape_10779"/>
          <p:cNvSpPr txBox="1"/>
          <p:nvPr/>
        </p:nvSpPr>
        <p:spPr>
          <a:xfrm>
            <a:off x="648143" y="1979840"/>
            <a:ext cx="10896000" cy="2188356"/>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用调节好的天平测得空烧杯的质量</a:t>
            </a:r>
            <a:r>
              <a:rPr lang="en-US" altLang="zh-CN" sz="2800" b="0" i="1" u="none">
                <a:solidFill>
                  <a:srgbClr val="000000"/>
                </a:solidFill>
                <a:effectLst/>
                <a:latin typeface="Times New Roman" pitchFamily="28"/>
                <a:ea typeface="Times New Roman" pitchFamily="28"/>
                <a:cs typeface="宋体" pitchFamily="28"/>
              </a:rPr>
              <a:t>m</a:t>
            </a:r>
            <a:r>
              <a:rPr lang="en-US" altLang="zh-CN" sz="2800" b="0" i="0" u="none" baseline="-25000">
                <a:solidFill>
                  <a:srgbClr val="000000"/>
                </a:solidFill>
                <a:effectLst/>
                <a:latin typeface="Times New Roman" pitchFamily="28"/>
                <a:ea typeface="Times New Roman" pitchFamily="28"/>
                <a:cs typeface="宋体" pitchFamily="28"/>
              </a:rPr>
              <a:t>0</a:t>
            </a:r>
            <a:r>
              <a:rPr lang="zh-CN" altLang="zh-CN" sz="2800" b="0" i="0" u="none">
                <a:solidFill>
                  <a:srgbClr val="000000"/>
                </a:solidFill>
                <a:effectLst/>
                <a:latin typeface="白正" pitchFamily="28"/>
                <a:ea typeface="宋体" pitchFamily="28"/>
                <a:cs typeface="宋体" pitchFamily="28"/>
              </a:rPr>
              <a:t>为</a:t>
            </a:r>
            <a:r>
              <a:rPr lang="en-US" altLang="zh-CN" sz="2800" b="0" i="0" u="none">
                <a:solidFill>
                  <a:srgbClr val="000000"/>
                </a:solidFill>
                <a:effectLst/>
                <a:latin typeface="Times New Roman" pitchFamily="28"/>
                <a:ea typeface="Times New Roman" pitchFamily="28"/>
                <a:cs typeface="宋体" pitchFamily="28"/>
              </a:rPr>
              <a:t>38 g</a:t>
            </a:r>
            <a:r>
              <a:rPr lang="zh-CN" altLang="zh-CN" sz="2800" b="0" i="0" u="none">
                <a:solidFill>
                  <a:srgbClr val="000000"/>
                </a:solidFill>
                <a:effectLst/>
                <a:latin typeface="白正" pitchFamily="28"/>
                <a:ea typeface="宋体" pitchFamily="28"/>
                <a:cs typeface="宋体" pitchFamily="28"/>
              </a:rPr>
              <a:t>；接着把橙汁倒入烧杯中，如图乙所示，测得烧杯和橙汁的总质量</a:t>
            </a:r>
            <a:r>
              <a:rPr lang="en-US" altLang="zh-CN" sz="2800" b="0" i="1" u="none">
                <a:solidFill>
                  <a:srgbClr val="000000"/>
                </a:solidFill>
                <a:effectLst/>
                <a:latin typeface="Times New Roman" pitchFamily="28"/>
                <a:ea typeface="Times New Roman" pitchFamily="28"/>
                <a:cs typeface="宋体" pitchFamily="28"/>
              </a:rPr>
              <a:t>m</a:t>
            </a:r>
            <a:r>
              <a:rPr lang="en-US" altLang="zh-CN" sz="2800" b="0" i="0" u="none" baseline="-25000">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白正" pitchFamily="28"/>
                <a:ea typeface="宋体" pitchFamily="28"/>
                <a:cs typeface="宋体" pitchFamily="28"/>
              </a:rPr>
              <a:t>＝</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62</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g</a:t>
            </a:r>
            <a:r>
              <a:rPr lang="zh-CN" altLang="zh-CN" sz="2800" b="0" i="0" u="none">
                <a:solidFill>
                  <a:srgbClr val="000000"/>
                </a:solidFill>
                <a:effectLst/>
                <a:latin typeface="白正" pitchFamily="28"/>
                <a:ea typeface="宋体" pitchFamily="28"/>
                <a:cs typeface="宋体" pitchFamily="28"/>
              </a:rPr>
              <a:t>；然后把烧杯中的橙汁倒入量筒中，如图丙所示，</a:t>
            </a:r>
            <a:r>
              <a:rPr lang="en-US" altLang="zh-CN" sz="2800" b="0" i="1" u="none">
                <a:solidFill>
                  <a:srgbClr val="000000"/>
                </a:solidFill>
                <a:effectLst/>
                <a:latin typeface="Times New Roman" pitchFamily="28"/>
                <a:ea typeface="Times New Roman" pitchFamily="28"/>
                <a:cs typeface="宋体" pitchFamily="28"/>
              </a:rPr>
              <a:t>V</a:t>
            </a:r>
            <a:r>
              <a:rPr lang="zh-CN" altLang="zh-CN" sz="2800" b="0" i="0" u="none">
                <a:solidFill>
                  <a:srgbClr val="000000"/>
                </a:solidFill>
                <a:effectLst/>
                <a:latin typeface="白正" pitchFamily="28"/>
                <a:ea typeface="宋体" pitchFamily="28"/>
                <a:cs typeface="宋体" pitchFamily="28"/>
              </a:rPr>
              <a:t>＝</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20</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cm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，则橙汁的密度</a:t>
            </a:r>
            <a:r>
              <a:rPr lang="en-US" altLang="zh-CN" sz="2800" b="0" i="0" u="none">
                <a:solidFill>
                  <a:srgbClr val="000000"/>
                </a:solidFill>
                <a:effectLst/>
                <a:latin typeface="Times New Roman" pitchFamily="28"/>
                <a:ea typeface="Times New Roman" pitchFamily="28"/>
                <a:cs typeface="宋体" pitchFamily="28"/>
              </a:rPr>
              <a:t>ρ</a:t>
            </a:r>
            <a:r>
              <a:rPr lang="zh-CN" altLang="zh-CN" sz="2800" b="0" i="0" u="none" baseline="-25000">
                <a:solidFill>
                  <a:srgbClr val="000000"/>
                </a:solidFill>
                <a:effectLst/>
                <a:latin typeface="白正" pitchFamily="28"/>
                <a:ea typeface="宋体" pitchFamily="28"/>
                <a:cs typeface="宋体" pitchFamily="28"/>
              </a:rPr>
              <a:t>橙汁</a:t>
            </a:r>
            <a:r>
              <a:rPr lang="zh-CN" altLang="zh-CN" sz="2800" b="0" i="0" u="none">
                <a:solidFill>
                  <a:srgbClr val="000000"/>
                </a:solidFill>
                <a:effectLst/>
                <a:latin typeface="白正" pitchFamily="28"/>
                <a:ea typeface="宋体" pitchFamily="28"/>
                <a:cs typeface="宋体" pitchFamily="28"/>
              </a:rPr>
              <a:t>＝</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1.2</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g/cm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a:t>
            </a:r>
          </a:p>
        </p:txBody>
      </p:sp>
      <mc:AlternateContent xmlns:mc="http://schemas.openxmlformats.org/markup-compatibility/2006">
        <mc:Choice xmlns:a14="http://schemas.microsoft.com/office/drawing/2010/main" Requires="a14">
          <p:sp>
            <p:nvSpPr>
              <p:cNvPr id="10780" name="yt_shape_10780"/>
              <p:cNvSpPr txBox="1"/>
              <p:nvPr/>
            </p:nvSpPr>
            <p:spPr>
              <a:xfrm>
                <a:off x="648143" y="4218984"/>
                <a:ext cx="10896000" cy="1826719"/>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在交流讨论中，小乐同学认为测得的橙汁密度值偏</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大</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，其原因是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将烧杯中的橙汁倒入量筒中时有残留，所以所测橙汁的体积偏小，根据公式</a:t>
                </a:r>
                <a:r>
                  <a:rPr lang="en-US" altLang="zh-CN" sz="2800" b="1" i="1" u="sng">
                    <a:solidFill>
                      <a:srgbClr val="FF0000">
                        <a:alpha val="0"/>
                      </a:srgbClr>
                    </a:solidFill>
                    <a:effectLst/>
                    <a:uFill>
                      <a:solidFill>
                        <a:srgbClr val="000000"/>
                      </a:solidFill>
                    </a:uFill>
                    <a:latin typeface="Times New Roman" pitchFamily="28"/>
                    <a:ea typeface="Times New Roman" pitchFamily="28"/>
                    <a:cs typeface="Times New Roman" pitchFamily="28"/>
                  </a:rPr>
                  <a:t>ρ</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a:t>
                </a:r>
                <a14:m>
                  <m:oMath xmlns:m="http://schemas.openxmlformats.org/officeDocument/2006/math">
                    <m:f>
                      <m:fPr>
                        <m:ctrlPr>
                          <a:rPr lang="en-US" altLang="zh-CN" sz="2800" b="1" i="1" u="sng" smtClean="0">
                            <a:solidFill>
                              <a:srgbClr val="FE0000">
                                <a:alpha val="0"/>
                              </a:srgbClr>
                            </a:solidFill>
                            <a:effectLst/>
                            <a:uFill>
                              <a:solidFill>
                                <a:srgbClr val="000000"/>
                              </a:solidFill>
                            </a:uFill>
                            <a:latin typeface="Cambria Math" panose="02040503050406030204" pitchFamily="18" charset="0"/>
                            <a:ea typeface="Cambria Math" panose="02040503050406030204" pitchFamily="56" charset="0"/>
                          </a:rPr>
                        </m:ctrlPr>
                      </m:fPr>
                      <m:num>
                        <m:r>
                          <a:rPr lang="en-US" altLang="zh-CN" sz="2800" b="1" i="1"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𝒎</m:t>
                        </m:r>
                      </m:num>
                      <m:den>
                        <m:r>
                          <a:rPr lang="en-US" altLang="zh-CN" sz="2800" b="1" i="1"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𝑽</m:t>
                        </m:r>
                      </m:den>
                    </m:f>
                  </m:oMath>
                </a14:m>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，所测橙汁的密度偏大</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mc:Choice>
        <mc:Fallback>
          <p:sp>
            <p:nvSpPr>
              <p:cNvPr id="10780" name="yt_shape_10780"/>
              <p:cNvSpPr txBox="1">
                <a:spLocks noRot="1" noChangeAspect="1" noMove="1" noResize="1" noEditPoints="1" noAdjustHandles="1" noChangeArrowheads="1" noChangeShapeType="1" noTextEdit="1"/>
              </p:cNvSpPr>
              <p:nvPr/>
            </p:nvSpPr>
            <p:spPr>
              <a:xfrm>
                <a:off x="648143" y="4218984"/>
                <a:ext cx="10896000" cy="1826719"/>
              </a:xfrm>
              <a:prstGeom prst="rect">
                <a:avLst/>
              </a:prstGeom>
              <a:blipFill>
                <a:blip r:embed="rId2"/>
                <a:stretch>
                  <a:fillRect l="-1957" t="-3333" r="-1454" b="-5667"/>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D477E08B-E265-FE2D-DF6C-3322FECDE167}"/>
              </a:ext>
            </a:extLst>
          </p:cNvPr>
          <p:cNvSpPr txBox="1"/>
          <p:nvPr/>
        </p:nvSpPr>
        <p:spPr>
          <a:xfrm>
            <a:off x="8757569" y="2487770"/>
            <a:ext cx="53568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62</a:t>
            </a:r>
            <a:endParaRPr lang="zh-CN" altLang="en-US">
              <a:solidFill>
                <a:srgbClr val="FF0000"/>
              </a:solidFill>
            </a:endParaRPr>
          </a:p>
        </p:txBody>
      </p:sp>
      <p:sp>
        <p:nvSpPr>
          <p:cNvPr id="3" name="文本框 2">
            <a:extLst>
              <a:ext uri="{FF2B5EF4-FFF2-40B4-BE49-F238E27FC236}">
                <a16:creationId xmlns:a16="http://schemas.microsoft.com/office/drawing/2014/main" id="{AD47229C-B9CF-94D6-6A45-9296D3BA37BB}"/>
              </a:ext>
            </a:extLst>
          </p:cNvPr>
          <p:cNvSpPr txBox="1"/>
          <p:nvPr/>
        </p:nvSpPr>
        <p:spPr>
          <a:xfrm>
            <a:off x="7532019" y="3042506"/>
            <a:ext cx="53568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20</a:t>
            </a:r>
            <a:endParaRPr lang="zh-CN" altLang="en-US">
              <a:solidFill>
                <a:srgbClr val="FF0000"/>
              </a:solidFill>
            </a:endParaRPr>
          </a:p>
        </p:txBody>
      </p:sp>
      <p:sp>
        <p:nvSpPr>
          <p:cNvPr id="4" name="文本框 3">
            <a:extLst>
              <a:ext uri="{FF2B5EF4-FFF2-40B4-BE49-F238E27FC236}">
                <a16:creationId xmlns:a16="http://schemas.microsoft.com/office/drawing/2014/main" id="{33DD2C61-8323-E83D-B851-4D29FF1E5F9B}"/>
              </a:ext>
            </a:extLst>
          </p:cNvPr>
          <p:cNvSpPr txBox="1"/>
          <p:nvPr/>
        </p:nvSpPr>
        <p:spPr>
          <a:xfrm>
            <a:off x="1920207" y="3597242"/>
            <a:ext cx="624586" cy="596596"/>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1.2</a:t>
            </a:r>
            <a:endParaRPr lang="zh-CN" altLang="en-US">
              <a:solidFill>
                <a:srgbClr val="FF0000"/>
              </a:solidFill>
            </a:endParaRPr>
          </a:p>
        </p:txBody>
      </p:sp>
      <p:sp>
        <p:nvSpPr>
          <p:cNvPr id="5" name="文本框 4">
            <a:extLst>
              <a:ext uri="{FF2B5EF4-FFF2-40B4-BE49-F238E27FC236}">
                <a16:creationId xmlns:a16="http://schemas.microsoft.com/office/drawing/2014/main" id="{7FD40354-AD57-1D25-87AD-2027393A8C56}"/>
              </a:ext>
            </a:extLst>
          </p:cNvPr>
          <p:cNvSpPr txBox="1"/>
          <p:nvPr/>
        </p:nvSpPr>
        <p:spPr>
          <a:xfrm>
            <a:off x="9625932" y="4172178"/>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大</a:t>
            </a:r>
            <a:endParaRPr lang="zh-CN" altLang="en-US">
              <a:solidFill>
                <a:srgbClr val="FF0000"/>
              </a:solidFill>
            </a:endParaRPr>
          </a:p>
        </p:txBody>
      </p:sp>
      <p:sp>
        <p:nvSpPr>
          <p:cNvPr id="6" name="文本框 5">
            <a:extLst>
              <a:ext uri="{FF2B5EF4-FFF2-40B4-BE49-F238E27FC236}">
                <a16:creationId xmlns:a16="http://schemas.microsoft.com/office/drawing/2014/main" id="{30D3D557-CE9F-7550-EF33-54DB8A83D049}"/>
              </a:ext>
            </a:extLst>
          </p:cNvPr>
          <p:cNvSpPr txBox="1"/>
          <p:nvPr/>
        </p:nvSpPr>
        <p:spPr>
          <a:xfrm>
            <a:off x="1624932" y="4726914"/>
            <a:ext cx="9824148"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宋体" pitchFamily="28"/>
                <a:cs typeface="Times New Roman" pitchFamily="28"/>
              </a:rPr>
              <a:t>将烧杯中的橙汁倒入量筒中时有残留，所以所测橙汁的体积偏</a:t>
            </a:r>
            <a:endParaRPr lang="zh-CN" altLang="en-US" dirty="0">
              <a:solidFill>
                <a:srgbClr val="FF0000"/>
              </a:solidFill>
            </a:endParaRPr>
          </a:p>
        </p:txBody>
      </p:sp>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A3195FA4-D247-47A5-BA08-657346190DBD}"/>
                  </a:ext>
                </a:extLst>
              </p:cNvPr>
              <p:cNvSpPr txBox="1"/>
              <p:nvPr/>
            </p:nvSpPr>
            <p:spPr>
              <a:xfrm>
                <a:off x="558132" y="5189677"/>
                <a:ext cx="6676137" cy="789318"/>
              </a:xfrm>
              <a:prstGeom prst="rect">
                <a:avLst/>
              </a:prstGeom>
              <a:noFill/>
            </p:spPr>
            <p:txBody>
              <a:bodyPr vert="horz" wrap="none" rtlCol="0" anchor="ctr">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小，根据公式</a:t>
                </a:r>
                <a:r>
                  <a:rPr kumimoji="0" lang="en-US" altLang="zh-CN" sz="2800" b="1" i="1"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ρ</a:t>
                </a: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a:t>
                </a:r>
                <a14:m>
                  <m:oMath xmlns:m="http://schemas.openxmlformats.org/officeDocument/2006/math">
                    <m:f>
                      <m:fPr>
                        <m:ctrlP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18" charset="0"/>
                            <a:ea typeface="Cambria Math" panose="02040503050406030204" pitchFamily="56" charset="0"/>
                          </a:rPr>
                        </m:ctrlPr>
                      </m:fPr>
                      <m:num>
                        <m: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𝒎</m:t>
                        </m:r>
                      </m:num>
                      <m:den>
                        <m: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𝑽</m:t>
                        </m:r>
                      </m:den>
                    </m:f>
                  </m:oMath>
                </a14:m>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，所测橙汁的密度偏大</a:t>
                </a:r>
                <a:endParaRPr lang="zh-CN" altLang="en-US">
                  <a:solidFill>
                    <a:srgbClr val="FF0000"/>
                  </a:solidFill>
                </a:endParaRPr>
              </a:p>
            </p:txBody>
          </p:sp>
        </mc:Choice>
        <mc:Fallback>
          <p:sp>
            <p:nvSpPr>
              <p:cNvPr id="7" name="文本框 6">
                <a:extLst>
                  <a:ext uri="{FF2B5EF4-FFF2-40B4-BE49-F238E27FC236}">
                    <a16:creationId xmlns:a16="http://schemas.microsoft.com/office/drawing/2014/main" id="{A3195FA4-D247-47A5-BA08-657346190DBD}"/>
                  </a:ext>
                </a:extLst>
              </p:cNvPr>
              <p:cNvSpPr txBox="1">
                <a:spLocks noRot="1" noChangeAspect="1" noMove="1" noResize="1" noEditPoints="1" noAdjustHandles="1" noChangeArrowheads="1" noChangeShapeType="1" noTextEdit="1"/>
              </p:cNvSpPr>
              <p:nvPr/>
            </p:nvSpPr>
            <p:spPr>
              <a:xfrm>
                <a:off x="558132" y="5189677"/>
                <a:ext cx="6676137" cy="789318"/>
              </a:xfrm>
              <a:prstGeom prst="rect">
                <a:avLst/>
              </a:prstGeom>
              <a:blipFill>
                <a:blip r:embed="rId3"/>
                <a:stretch>
                  <a:fillRect l="-1918" r="-2192" b="-10000"/>
                </a:stretch>
              </a:blipFill>
            </p:spPr>
            <p:txBody>
              <a:bodyPr/>
              <a:lstStyle/>
              <a:p>
                <a:r>
                  <a:rPr lang="zh-CN" altLang="en-US">
                    <a:noFill/>
                  </a:rPr>
                  <a:t> </a:t>
                </a:r>
              </a:p>
            </p:txBody>
          </p:sp>
        </mc:Fallback>
      </mc:AlternateContent>
      <p:sp>
        <p:nvSpPr>
          <p:cNvPr id="8" name="yt_shape_10778">
            <a:extLst>
              <a:ext uri="{FF2B5EF4-FFF2-40B4-BE49-F238E27FC236}">
                <a16:creationId xmlns:a16="http://schemas.microsoft.com/office/drawing/2014/main" id="{2D9369B1-FE15-37EB-3DAF-54AFEB35E302}"/>
              </a:ext>
            </a:extLst>
          </p:cNvPr>
          <p:cNvSpPr txBox="1"/>
          <p:nvPr/>
        </p:nvSpPr>
        <p:spPr>
          <a:xfrm>
            <a:off x="719263" y="326243"/>
            <a:ext cx="10896000" cy="1628203"/>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1</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调节天平平衡时，将游码移至左端零刻度线处，小亮发现分度盘指针静止时如图甲所示，接下来他应该</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向左调节平衡螺母</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，使天平平衡。</a:t>
            </a:r>
          </a:p>
        </p:txBody>
      </p:sp>
      <p:sp>
        <p:nvSpPr>
          <p:cNvPr id="9" name="文本框 8">
            <a:extLst>
              <a:ext uri="{FF2B5EF4-FFF2-40B4-BE49-F238E27FC236}">
                <a16:creationId xmlns:a16="http://schemas.microsoft.com/office/drawing/2014/main" id="{F881281E-4C24-282A-F204-E1353C1A2AF0}"/>
              </a:ext>
            </a:extLst>
          </p:cNvPr>
          <p:cNvSpPr txBox="1"/>
          <p:nvPr/>
        </p:nvSpPr>
        <p:spPr>
          <a:xfrm>
            <a:off x="7125620" y="807344"/>
            <a:ext cx="3037586"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宋体" pitchFamily="28"/>
                <a:cs typeface="Times New Roman" pitchFamily="28"/>
              </a:rPr>
              <a:t>向左调节平衡螺母</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P spid="7" grpId="0" build="allAtOnce"/>
      <p:bldP spid="9"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r="3102"/>
          <a:stretch>
            <a:fillRect/>
          </a:stretch>
        </p:blipFill>
        <p:spPr>
          <a:xfrm>
            <a:off x="100314" y="796783"/>
            <a:ext cx="11991372" cy="5783668"/>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412" y="1102250"/>
            <a:ext cx="2160416" cy="1663699"/>
          </a:xfrm>
          <a:prstGeom prst="ellipse">
            <a:avLst/>
          </a:prstGeom>
          <a:ln>
            <a:noFill/>
          </a:ln>
          <a:effectLst>
            <a:softEdge rad="112500"/>
          </a:effectLst>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52" y="277549"/>
            <a:ext cx="2160416" cy="1378424"/>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8748" y="4695272"/>
            <a:ext cx="2455592" cy="2022691"/>
          </a:xfrm>
          <a:prstGeom prst="rect">
            <a:avLst/>
          </a:prstGeom>
        </p:spPr>
      </p:pic>
      <p:sp>
        <p:nvSpPr>
          <p:cNvPr id="4" name="文本框 3"/>
          <p:cNvSpPr txBox="1"/>
          <p:nvPr/>
        </p:nvSpPr>
        <p:spPr>
          <a:xfrm>
            <a:off x="285751" y="3268325"/>
            <a:ext cx="11544300" cy="830997"/>
          </a:xfrm>
          <a:prstGeom prst="rect">
            <a:avLst/>
          </a:prstGeom>
          <a:noFill/>
        </p:spPr>
        <p:txBody>
          <a:bodyPr wrap="square" rtlCol="0">
            <a:spAutoFit/>
          </a:bodyPr>
          <a:lstStyle/>
          <a:p>
            <a:pPr algn="ctr" eaLnBrk="1" latinLnBrk="0" hangingPunct="0"/>
            <a:r>
              <a:rPr lang="zh-CN" altLang="en-US" sz="4800" dirty="0"/>
              <a:t>汝阳县2022—2023学年第一学期期末学科素养检测卷</a:t>
            </a:r>
          </a:p>
        </p:txBody>
      </p:sp>
      <p:sp>
        <p:nvSpPr>
          <p:cNvPr id="5" name="矩形 4"/>
          <p:cNvSpPr/>
          <p:nvPr/>
        </p:nvSpPr>
        <p:spPr>
          <a:xfrm>
            <a:off x="3291509" y="140037"/>
            <a:ext cx="5651125" cy="732790"/>
          </a:xfrm>
          <a:prstGeom prst="rect">
            <a:avLst/>
          </a:prstGeom>
        </p:spPr>
        <p:txBody>
          <a:bodyPr wrap="square">
            <a:spAutoFit/>
          </a:bodyPr>
          <a:lstStyle/>
          <a:p>
            <a:pPr marL="0" marR="0" lvl="0" indent="0" algn="ctr"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en-US" altLang="zh-CN"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期末考试</a:t>
            </a:r>
            <a:r>
              <a:rPr kumimoji="1" lang="en-US" altLang="zh-CN"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人教</a:t>
            </a:r>
            <a:r>
              <a:rPr kumimoji="1" lang="en-US" altLang="zh-CN" sz="2800" b="1" dirty="0">
                <a:solidFill>
                  <a:srgbClr val="000000"/>
                </a:solidFill>
                <a:latin typeface="楷体" panose="02010609060101010101" pitchFamily="49" charset="-122"/>
                <a:ea typeface="楷体" panose="02010609060101010101" pitchFamily="49" charset="-122"/>
                <a:cs typeface="+mn-ea"/>
                <a:sym typeface="+mn-lt"/>
              </a:rPr>
              <a:t>8</a:t>
            </a:r>
            <a:r>
              <a:rPr kumimoji="1" lang="zh-CN" altLang="en-US" sz="2800" b="1">
                <a:solidFill>
                  <a:srgbClr val="000000"/>
                </a:solidFill>
                <a:latin typeface="楷体" panose="02010609060101010101" pitchFamily="49" charset="-122"/>
                <a:ea typeface="楷体" panose="02010609060101010101" pitchFamily="49" charset="-122"/>
                <a:cs typeface="+mn-ea"/>
                <a:sym typeface="+mn-lt"/>
              </a:rPr>
              <a:t>物</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上</a:t>
            </a:r>
            <a:endPar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a14="http://schemas.microsoft.com/office/drawing/2010/main"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783" name="yt_shape_10783"/>
          <p:cNvSpPr txBox="1"/>
          <p:nvPr/>
        </p:nvSpPr>
        <p:spPr>
          <a:xfrm>
            <a:off x="648000" y="2155414"/>
            <a:ext cx="6484147" cy="507896"/>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宋体" pitchFamily="28"/>
                <a:ea typeface="宋体" pitchFamily="28"/>
                <a:cs typeface="宋体" pitchFamily="28"/>
              </a:rPr>
              <a:t>①</a:t>
            </a:r>
            <a:r>
              <a:rPr lang="zh-CN" altLang="zh-CN" sz="2800" b="0" i="0" u="none">
                <a:solidFill>
                  <a:srgbClr val="000000"/>
                </a:solidFill>
                <a:effectLst/>
                <a:latin typeface="白正" pitchFamily="28"/>
                <a:ea typeface="宋体" pitchFamily="28"/>
                <a:cs typeface="宋体" pitchFamily="28"/>
              </a:rPr>
              <a:t>调平天平，用天平测出空瓶质量为</a:t>
            </a:r>
            <a:r>
              <a:rPr lang="en-US" altLang="zh-CN" sz="2800" b="0" i="1" u="none">
                <a:solidFill>
                  <a:srgbClr val="000000"/>
                </a:solidFill>
                <a:effectLst/>
                <a:latin typeface="Times New Roman" pitchFamily="28"/>
                <a:ea typeface="Times New Roman" pitchFamily="28"/>
                <a:cs typeface="宋体" pitchFamily="28"/>
              </a:rPr>
              <a:t>m</a:t>
            </a:r>
            <a:r>
              <a:rPr lang="en-US" altLang="zh-CN" sz="2800" b="0" i="0" u="none" baseline="-25000">
                <a:solidFill>
                  <a:srgbClr val="000000"/>
                </a:solidFill>
                <a:effectLst/>
                <a:latin typeface="Times New Roman" pitchFamily="28"/>
                <a:ea typeface="Times New Roman" pitchFamily="28"/>
                <a:cs typeface="宋体" pitchFamily="28"/>
              </a:rPr>
              <a:t>0</a:t>
            </a:r>
            <a:r>
              <a:rPr lang="zh-CN" altLang="zh-CN" sz="2800" b="0" i="0" u="none">
                <a:solidFill>
                  <a:srgbClr val="000000"/>
                </a:solidFill>
                <a:effectLst/>
                <a:latin typeface="白正" pitchFamily="28"/>
                <a:ea typeface="宋体" pitchFamily="28"/>
                <a:cs typeface="宋体" pitchFamily="28"/>
              </a:rPr>
              <a:t>。</a:t>
            </a:r>
          </a:p>
        </p:txBody>
      </p:sp>
      <p:sp>
        <p:nvSpPr>
          <p:cNvPr id="10784" name="yt_shape_10784"/>
          <p:cNvSpPr txBox="1"/>
          <p:nvPr/>
        </p:nvSpPr>
        <p:spPr>
          <a:xfrm>
            <a:off x="648000" y="2714098"/>
            <a:ext cx="10438755" cy="507896"/>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宋体" pitchFamily="28"/>
                <a:ea typeface="宋体" pitchFamily="28"/>
                <a:cs typeface="宋体" pitchFamily="28"/>
              </a:rPr>
              <a:t>②</a:t>
            </a:r>
            <a:r>
              <a:rPr lang="zh-CN" altLang="zh-CN" sz="2800" b="0" i="0" u="none">
                <a:solidFill>
                  <a:srgbClr val="000000"/>
                </a:solidFill>
                <a:effectLst/>
                <a:latin typeface="白正" pitchFamily="28"/>
                <a:ea typeface="宋体" pitchFamily="28"/>
                <a:cs typeface="宋体" pitchFamily="28"/>
              </a:rPr>
              <a:t>将一个小玻璃瓶</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装满水</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，用天平测出瓶和水的总质量为</a:t>
            </a:r>
            <a:r>
              <a:rPr lang="en-US" altLang="zh-CN" sz="2800" b="0" i="1" u="none">
                <a:solidFill>
                  <a:srgbClr val="000000"/>
                </a:solidFill>
                <a:effectLst/>
                <a:latin typeface="Times New Roman" pitchFamily="28"/>
                <a:ea typeface="Times New Roman" pitchFamily="28"/>
                <a:cs typeface="宋体" pitchFamily="28"/>
              </a:rPr>
              <a:t>m</a:t>
            </a:r>
            <a:r>
              <a:rPr lang="en-US" altLang="zh-CN" sz="2800" b="0" i="0" u="none" baseline="-25000">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白正" pitchFamily="28"/>
                <a:ea typeface="宋体" pitchFamily="28"/>
                <a:cs typeface="宋体" pitchFamily="28"/>
              </a:rPr>
              <a:t>。</a:t>
            </a:r>
          </a:p>
        </p:txBody>
      </p:sp>
      <p:sp>
        <p:nvSpPr>
          <p:cNvPr id="10785" name="yt_shape_10785"/>
          <p:cNvSpPr txBox="1"/>
          <p:nvPr/>
        </p:nvSpPr>
        <p:spPr>
          <a:xfrm>
            <a:off x="648143" y="3272782"/>
            <a:ext cx="10896000" cy="106804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宋体" pitchFamily="28"/>
                <a:ea typeface="宋体" pitchFamily="28"/>
                <a:cs typeface="宋体" pitchFamily="28"/>
              </a:rPr>
              <a:t>③</a:t>
            </a:r>
            <a:r>
              <a:rPr lang="zh-CN" altLang="zh-CN" sz="2800" b="0" i="0" u="none">
                <a:solidFill>
                  <a:srgbClr val="000000"/>
                </a:solidFill>
                <a:effectLst/>
                <a:latin typeface="白正" pitchFamily="28"/>
                <a:ea typeface="宋体" pitchFamily="28"/>
                <a:cs typeface="宋体" pitchFamily="28"/>
              </a:rPr>
              <a:t>将另一个相同的小玻璃瓶装满橙汁，用天平测出瓶和橙汁的总质量为</a:t>
            </a:r>
            <a:r>
              <a:rPr lang="en-US" altLang="zh-CN" sz="2800" b="0" i="1" u="none">
                <a:solidFill>
                  <a:srgbClr val="000000"/>
                </a:solidFill>
                <a:effectLst/>
                <a:latin typeface="Times New Roman" pitchFamily="28"/>
                <a:ea typeface="Times New Roman" pitchFamily="28"/>
                <a:cs typeface="宋体" pitchFamily="28"/>
              </a:rPr>
              <a:t>m</a:t>
            </a:r>
            <a:r>
              <a:rPr lang="en-US" altLang="zh-CN" sz="2800" b="0" i="0" u="none" baseline="-25000">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宋体" pitchFamily="28"/>
                <a:cs typeface="宋体" pitchFamily="28"/>
              </a:rPr>
              <a:t>。</a:t>
            </a:r>
          </a:p>
        </p:txBody>
      </p:sp>
      <mc:AlternateContent xmlns:mc="http://schemas.openxmlformats.org/markup-compatibility/2006">
        <mc:Choice xmlns:a14="http://schemas.microsoft.com/office/drawing/2010/main" Requires="a14">
          <p:sp>
            <p:nvSpPr>
              <p:cNvPr id="10786" name="yt_shape_10786"/>
              <p:cNvSpPr txBox="1"/>
              <p:nvPr/>
            </p:nvSpPr>
            <p:spPr>
              <a:xfrm>
                <a:off x="648143" y="4391619"/>
                <a:ext cx="10896000" cy="1326966"/>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dirty="0">
                    <a:solidFill>
                      <a:srgbClr val="000000"/>
                    </a:solidFill>
                    <a:effectLst/>
                    <a:latin typeface="宋体" pitchFamily="28"/>
                    <a:ea typeface="宋体" pitchFamily="28"/>
                    <a:cs typeface="宋体" pitchFamily="28"/>
                  </a:rPr>
                  <a:t>④</a:t>
                </a:r>
                <a:r>
                  <a:rPr lang="zh-CN" altLang="zh-CN" sz="2800" b="0" i="0" u="none" dirty="0">
                    <a:solidFill>
                      <a:srgbClr val="000000"/>
                    </a:solidFill>
                    <a:effectLst/>
                    <a:latin typeface="白正" pitchFamily="28"/>
                    <a:ea typeface="宋体" pitchFamily="28"/>
                    <a:cs typeface="宋体" pitchFamily="28"/>
                  </a:rPr>
                  <a:t>橙汁密度的表达式</a:t>
                </a:r>
                <a:r>
                  <a:rPr lang="en-US" altLang="zh-CN" sz="2800" b="0" i="0" u="none" dirty="0">
                    <a:solidFill>
                      <a:srgbClr val="000000"/>
                    </a:solidFill>
                    <a:effectLst/>
                    <a:latin typeface="Times New Roman" pitchFamily="28"/>
                    <a:ea typeface="Times New Roman" pitchFamily="28"/>
                    <a:cs typeface="宋体" pitchFamily="28"/>
                  </a:rPr>
                  <a:t>ρ</a:t>
                </a:r>
                <a:r>
                  <a:rPr lang="zh-CN" altLang="zh-CN" sz="2800" b="0" i="0" u="none" baseline="-25000" dirty="0">
                    <a:solidFill>
                      <a:srgbClr val="000000"/>
                    </a:solidFill>
                    <a:effectLst/>
                    <a:latin typeface="白正" pitchFamily="28"/>
                    <a:ea typeface="宋体" pitchFamily="28"/>
                    <a:cs typeface="宋体" pitchFamily="28"/>
                  </a:rPr>
                  <a:t>橙汁</a:t>
                </a:r>
                <a:r>
                  <a:rPr lang="zh-CN" altLang="zh-CN" sz="2800" b="0" i="0" u="none" dirty="0">
                    <a:solidFill>
                      <a:srgbClr val="000000"/>
                    </a:solidFill>
                    <a:effectLst/>
                    <a:latin typeface="白正" pitchFamily="28"/>
                    <a:ea typeface="宋体" pitchFamily="28"/>
                    <a:cs typeface="宋体" pitchFamily="28"/>
                  </a:rPr>
                  <a:t>＝</a:t>
                </a:r>
                <a:r>
                  <a:rPr lang="zh-CN" altLang="zh-CN" sz="100" b="0" i="0" spc="-100" dirty="0">
                    <a:solidFill>
                      <a:srgbClr val="00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14:m>
                  <m:oMath xmlns:m="http://schemas.openxmlformats.org/officeDocument/2006/math">
                    <m:f>
                      <m:fPr>
                        <m:ctrlPr>
                          <a:rPr lang="en-US" altLang="zh-CN" sz="2800" b="1" i="1" u="sng" smtClean="0">
                            <a:solidFill>
                              <a:srgbClr val="FE0000">
                                <a:alpha val="0"/>
                              </a:srgbClr>
                            </a:solidFill>
                            <a:effectLst/>
                            <a:uFill>
                              <a:solidFill>
                                <a:srgbClr val="000000"/>
                              </a:solidFill>
                            </a:uFill>
                            <a:latin typeface="Cambria Math" panose="02040503050406030204" pitchFamily="18" charset="0"/>
                            <a:ea typeface="Cambria Math" panose="02040503050406030204" pitchFamily="56" charset="0"/>
                          </a:rPr>
                        </m:ctrlPr>
                      </m:fPr>
                      <m:num>
                        <m:sSub>
                          <m:sSubPr>
                            <m:ctrlPr>
                              <a:rPr lang="en-US" altLang="zh-CN" sz="2800" b="1" i="1" u="sng" smtClean="0">
                                <a:solidFill>
                                  <a:srgbClr val="FE0000">
                                    <a:alpha val="0"/>
                                  </a:srgbClr>
                                </a:solidFill>
                                <a:effectLst/>
                                <a:uFill>
                                  <a:solidFill>
                                    <a:srgbClr val="000000"/>
                                  </a:solidFill>
                                </a:uFill>
                                <a:latin typeface="Cambria Math" panose="02040503050406030204" pitchFamily="18" charset="0"/>
                                <a:ea typeface="Cambria Math" panose="02040503050406030204" pitchFamily="56" charset="0"/>
                              </a:rPr>
                            </m:ctrlPr>
                          </m:sSubPr>
                          <m:e>
                            <m:r>
                              <a:rPr lang="en-US" altLang="zh-CN" sz="2800" b="1" i="1"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𝒎</m:t>
                            </m:r>
                          </m:e>
                          <m:sub>
                            <m:r>
                              <a:rPr lang="en-US" altLang="zh-CN" sz="2800" b="1" i="0"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𝟐</m:t>
                            </m:r>
                          </m:sub>
                        </m:sSub>
                        <m:r>
                          <a:rPr lang="en-US" altLang="zh-CN" sz="2800" b="1" i="1"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m:t>
                        </m:r>
                        <m:sSub>
                          <m:sSubPr>
                            <m:ctrlPr>
                              <a:rPr lang="en-US" altLang="zh-CN" sz="2800" b="1" i="1" u="sng" smtClean="0">
                                <a:solidFill>
                                  <a:srgbClr val="FE0000">
                                    <a:alpha val="0"/>
                                  </a:srgbClr>
                                </a:solidFill>
                                <a:effectLst/>
                                <a:uFill>
                                  <a:solidFill>
                                    <a:srgbClr val="000000"/>
                                  </a:solidFill>
                                </a:uFill>
                                <a:latin typeface="Cambria Math" panose="02040503050406030204" pitchFamily="18" charset="0"/>
                                <a:ea typeface="Cambria Math" panose="02040503050406030204" pitchFamily="56" charset="0"/>
                              </a:rPr>
                            </m:ctrlPr>
                          </m:sSubPr>
                          <m:e>
                            <m:r>
                              <a:rPr lang="en-US" altLang="zh-CN" sz="2800" b="1" i="1"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𝒎</m:t>
                            </m:r>
                          </m:e>
                          <m:sub>
                            <m:r>
                              <a:rPr lang="en-US" altLang="zh-CN" sz="2800" b="1" i="0"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𝟎</m:t>
                            </m:r>
                          </m:sub>
                        </m:sSub>
                      </m:num>
                      <m:den>
                        <m:sSub>
                          <m:sSubPr>
                            <m:ctrlPr>
                              <a:rPr lang="en-US" altLang="zh-CN" sz="2800" b="1" i="1" u="sng" smtClean="0">
                                <a:solidFill>
                                  <a:srgbClr val="FE0000">
                                    <a:alpha val="0"/>
                                  </a:srgbClr>
                                </a:solidFill>
                                <a:effectLst/>
                                <a:uFill>
                                  <a:solidFill>
                                    <a:srgbClr val="000000"/>
                                  </a:solidFill>
                                </a:uFill>
                                <a:latin typeface="Cambria Math" panose="02040503050406030204" pitchFamily="18" charset="0"/>
                                <a:ea typeface="Cambria Math" panose="02040503050406030204" pitchFamily="56" charset="0"/>
                              </a:rPr>
                            </m:ctrlPr>
                          </m:sSubPr>
                          <m:e>
                            <m:r>
                              <a:rPr lang="en-US" altLang="zh-CN" sz="2800" b="1" i="1"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𝒎</m:t>
                            </m:r>
                          </m:e>
                          <m:sub>
                            <m:r>
                              <a:rPr lang="en-US" altLang="zh-CN" sz="2800" b="1" i="0"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𝟏</m:t>
                            </m:r>
                          </m:sub>
                        </m:sSub>
                        <m:r>
                          <a:rPr lang="en-US" altLang="zh-CN" sz="2800" b="1" i="1"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m:t>
                        </m:r>
                        <m:sSub>
                          <m:sSubPr>
                            <m:ctrlPr>
                              <a:rPr lang="en-US" altLang="zh-CN" sz="2800" b="1" i="1" u="sng" smtClean="0">
                                <a:solidFill>
                                  <a:srgbClr val="FE0000">
                                    <a:alpha val="0"/>
                                  </a:srgbClr>
                                </a:solidFill>
                                <a:effectLst/>
                                <a:uFill>
                                  <a:solidFill>
                                    <a:srgbClr val="000000"/>
                                  </a:solidFill>
                                </a:uFill>
                                <a:latin typeface="Cambria Math" panose="02040503050406030204" pitchFamily="18" charset="0"/>
                                <a:ea typeface="Cambria Math" panose="02040503050406030204" pitchFamily="56" charset="0"/>
                              </a:rPr>
                            </m:ctrlPr>
                          </m:sSubPr>
                          <m:e>
                            <m:r>
                              <a:rPr lang="en-US" altLang="zh-CN" sz="2800" b="1" i="1"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𝒎</m:t>
                            </m:r>
                          </m:e>
                          <m:sub>
                            <m:r>
                              <a:rPr lang="en-US" altLang="zh-CN" sz="2800" b="1" i="0" u="sng" smtClean="0">
                                <a:solidFill>
                                  <a:srgbClr val="FE0000">
                                    <a:alpha val="0"/>
                                  </a:srgbClr>
                                </a:solidFill>
                                <a:effectLst/>
                                <a:uFill>
                                  <a:solidFill>
                                    <a:srgbClr val="000000"/>
                                  </a:solidFill>
                                </a:uFill>
                                <a:latin typeface="Cambria Math" panose="02040503050406030204" pitchFamily="56" charset="0"/>
                                <a:ea typeface="Cambria Math" panose="02040503050406030204" pitchFamily="56" charset="0"/>
                              </a:rPr>
                              <m:t>𝟎</m:t>
                            </m:r>
                          </m:sub>
                        </m:sSub>
                      </m:den>
                    </m:f>
                  </m:oMath>
                </a14:m>
                <a:r>
                  <a:rPr lang="en-US" altLang="zh-CN" sz="2800" b="1" i="0" u="sng" dirty="0">
                    <a:solidFill>
                      <a:srgbClr val="FF0000">
                        <a:alpha val="0"/>
                      </a:srgbClr>
                    </a:solidFill>
                    <a:effectLst/>
                    <a:uFill>
                      <a:solidFill>
                        <a:srgbClr val="000000"/>
                      </a:solidFill>
                    </a:uFill>
                    <a:latin typeface="Times New Roman" pitchFamily="28"/>
                    <a:ea typeface="Times New Roman" pitchFamily="28"/>
                    <a:cs typeface="Times New Roman" pitchFamily="28"/>
                  </a:rPr>
                  <a:t> </a:t>
                </a:r>
                <a:r>
                  <a:rPr lang="en-US" altLang="zh-CN" sz="2800" b="1" i="1" u="sng" dirty="0">
                    <a:solidFill>
                      <a:srgbClr val="FF0000">
                        <a:alpha val="0"/>
                      </a:srgbClr>
                    </a:solidFill>
                    <a:effectLst/>
                    <a:uFill>
                      <a:solidFill>
                        <a:srgbClr val="000000"/>
                      </a:solidFill>
                    </a:uFill>
                    <a:latin typeface="Times New Roman" pitchFamily="28"/>
                    <a:ea typeface="Times New Roman" pitchFamily="28"/>
                    <a:cs typeface="Times New Roman" pitchFamily="28"/>
                  </a:rPr>
                  <a:t>ρ</a:t>
                </a:r>
                <a:r>
                  <a:rPr lang="zh-CN" altLang="zh-CN" sz="1867" b="1" i="0" u="sng" dirty="0">
                    <a:solidFill>
                      <a:srgbClr val="FF0000">
                        <a:alpha val="0"/>
                      </a:srgbClr>
                    </a:solidFill>
                    <a:effectLst/>
                    <a:uFill>
                      <a:solidFill>
                        <a:srgbClr val="000000"/>
                      </a:solidFill>
                    </a:uFill>
                    <a:latin typeface="Times New Roman" pitchFamily="28"/>
                    <a:ea typeface="宋体" pitchFamily="28"/>
                    <a:cs typeface="Times New Roman" pitchFamily="28"/>
                  </a:rPr>
                  <a:t>水</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用测得的量和水的密度</a:t>
                </a:r>
                <a:r>
                  <a:rPr lang="en-US" altLang="zh-CN" sz="2800" b="0" i="0" u="none" dirty="0">
                    <a:solidFill>
                      <a:srgbClr val="000000"/>
                    </a:solidFill>
                    <a:effectLst/>
                    <a:latin typeface="Times New Roman" pitchFamily="28"/>
                    <a:ea typeface="Times New Roman" pitchFamily="28"/>
                    <a:cs typeface="宋体" pitchFamily="28"/>
                  </a:rPr>
                  <a:t>ρ</a:t>
                </a:r>
                <a:r>
                  <a:rPr lang="zh-CN" altLang="zh-CN" sz="2800" b="0" i="0" u="none" baseline="-25000" dirty="0">
                    <a:solidFill>
                      <a:srgbClr val="000000"/>
                    </a:solidFill>
                    <a:effectLst/>
                    <a:latin typeface="白正" pitchFamily="28"/>
                    <a:ea typeface="宋体" pitchFamily="28"/>
                    <a:cs typeface="宋体" pitchFamily="28"/>
                  </a:rPr>
                  <a:t>水</a:t>
                </a:r>
                <a:r>
                  <a:rPr lang="zh-CN" altLang="zh-CN" sz="2800" b="0" i="0" u="none" dirty="0">
                    <a:solidFill>
                      <a:srgbClr val="000000"/>
                    </a:solidFill>
                    <a:effectLst/>
                    <a:latin typeface="白正" pitchFamily="28"/>
                    <a:ea typeface="宋体" pitchFamily="28"/>
                    <a:cs typeface="宋体" pitchFamily="28"/>
                  </a:rPr>
                  <a:t>表示</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a:t>
                </a:r>
              </a:p>
            </p:txBody>
          </p:sp>
        </mc:Choice>
        <mc:Fallback>
          <p:sp>
            <p:nvSpPr>
              <p:cNvPr id="10786" name="yt_shape_10786"/>
              <p:cNvSpPr txBox="1">
                <a:spLocks noRot="1" noChangeAspect="1" noMove="1" noResize="1" noEditPoints="1" noAdjustHandles="1" noChangeArrowheads="1" noChangeShapeType="1" noTextEdit="1"/>
              </p:cNvSpPr>
              <p:nvPr/>
            </p:nvSpPr>
            <p:spPr>
              <a:xfrm>
                <a:off x="648143" y="4391619"/>
                <a:ext cx="10896000" cy="1326966"/>
              </a:xfrm>
              <a:prstGeom prst="rect">
                <a:avLst/>
              </a:prstGeom>
              <a:blipFill>
                <a:blip r:embed="rId2"/>
                <a:stretch>
                  <a:fillRect l="-1957" b="-13303"/>
                </a:stretch>
              </a:blipFill>
            </p:spPr>
            <p:txBody>
              <a:bodyPr/>
              <a:lstStyle/>
              <a:p>
                <a:r>
                  <a:rPr lang="zh-CN" altLang="en-US">
                    <a:noFill/>
                  </a:rPr>
                  <a:t> </a:t>
                </a:r>
              </a:p>
            </p:txBody>
          </p:sp>
        </mc:Fallback>
      </mc:AlternateContent>
      <p:sp>
        <p:nvSpPr>
          <p:cNvPr id="2" name="文本框 1">
            <a:extLst>
              <a:ext uri="{FF2B5EF4-FFF2-40B4-BE49-F238E27FC236}">
                <a16:creationId xmlns:a16="http://schemas.microsoft.com/office/drawing/2014/main" id="{C8F54A6C-6F4C-A6A5-8EC2-9C32495C7B34}"/>
              </a:ext>
            </a:extLst>
          </p:cNvPr>
          <p:cNvSpPr txBox="1"/>
          <p:nvPr/>
        </p:nvSpPr>
        <p:spPr>
          <a:xfrm>
            <a:off x="3758389" y="2667292"/>
            <a:ext cx="1251649"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装满水</a:t>
            </a:r>
            <a:endParaRPr lang="zh-CN" altLang="en-US">
              <a:solidFill>
                <a:srgbClr val="FF0000"/>
              </a:solidFill>
            </a:endParaRPr>
          </a:p>
        </p:txBody>
      </p:sp>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A7B830C3-AE56-1B56-F744-11BB05612119}"/>
                  </a:ext>
                </a:extLst>
              </p:cNvPr>
              <p:cNvSpPr txBox="1"/>
              <p:nvPr/>
            </p:nvSpPr>
            <p:spPr>
              <a:xfrm>
                <a:off x="5049052" y="4069960"/>
                <a:ext cx="1636650" cy="901586"/>
              </a:xfrm>
              <a:prstGeom prst="rect">
                <a:avLst/>
              </a:prstGeom>
              <a:noFill/>
            </p:spPr>
            <p:txBody>
              <a:bodyPr vert="horz" wrap="none" rtlCol="0" anchor="ctr">
                <a:noAutofit/>
              </a:bodyPr>
              <a:lstStyle/>
              <a:p>
                <a:pPr>
                  <a:lnSpc>
                    <a:spcPct val="129999"/>
                  </a:lnSpc>
                </a:pPr>
                <a14:m>
                  <m:oMath xmlns:m="http://schemas.openxmlformats.org/officeDocument/2006/math">
                    <m:f>
                      <m:fPr>
                        <m:ctrlPr>
                          <a:rPr kumimoji="0" lang="en-US" altLang="zh-CN" sz="2800" b="1" i="1" strike="noStrike" kern="1200" cap="none" spc="0" normalizeH="0" baseline="0" noProof="0" smtClean="0">
                            <a:ln>
                              <a:noFill/>
                            </a:ln>
                            <a:solidFill>
                              <a:srgbClr val="FF0000"/>
                            </a:solidFill>
                            <a:effectLst/>
                            <a:uLnTx/>
                            <a:uFill>
                              <a:solidFill>
                                <a:srgbClr val="000000"/>
                              </a:solidFill>
                            </a:uFill>
                            <a:latin typeface="Cambria Math" panose="02040503050406030204" pitchFamily="18" charset="0"/>
                            <a:ea typeface="Cambria Math" panose="02040503050406030204" pitchFamily="56" charset="0"/>
                          </a:rPr>
                        </m:ctrlPr>
                      </m:fPr>
                      <m:num>
                        <m:sSub>
                          <m:sSubPr>
                            <m:ctrlP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18" charset="0"/>
                                <a:ea typeface="Cambria Math" panose="02040503050406030204" pitchFamily="56" charset="0"/>
                              </a:rPr>
                            </m:ctrlPr>
                          </m:sSubPr>
                          <m:e>
                            <m: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𝒎</m:t>
                            </m:r>
                          </m:e>
                          <m:sub>
                            <m:r>
                              <a:rPr kumimoji="0" lang="en-US" altLang="zh-CN" sz="2800" b="1" i="0"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𝟐</m:t>
                            </m:r>
                          </m:sub>
                        </m:sSub>
                        <m: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m:t>
                        </m:r>
                        <m:sSub>
                          <m:sSubPr>
                            <m:ctrlP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18" charset="0"/>
                                <a:ea typeface="Cambria Math" panose="02040503050406030204" pitchFamily="56" charset="0"/>
                              </a:rPr>
                            </m:ctrlPr>
                          </m:sSubPr>
                          <m:e>
                            <m: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𝒎</m:t>
                            </m:r>
                          </m:e>
                          <m:sub>
                            <m:r>
                              <a:rPr kumimoji="0" lang="en-US" altLang="zh-CN" sz="2800" b="1" i="0"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𝟎</m:t>
                            </m:r>
                          </m:sub>
                        </m:sSub>
                      </m:num>
                      <m:den>
                        <m:sSub>
                          <m:sSubPr>
                            <m:ctrlP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18" charset="0"/>
                                <a:ea typeface="Cambria Math" panose="02040503050406030204" pitchFamily="56" charset="0"/>
                              </a:rPr>
                            </m:ctrlPr>
                          </m:sSubPr>
                          <m:e>
                            <m: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𝒎</m:t>
                            </m:r>
                          </m:e>
                          <m:sub>
                            <m:r>
                              <a:rPr kumimoji="0" lang="en-US" altLang="zh-CN" sz="2800" b="1" i="0"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𝟏</m:t>
                            </m:r>
                          </m:sub>
                        </m:sSub>
                        <m: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m:t>
                        </m:r>
                        <m:sSub>
                          <m:sSubPr>
                            <m:ctrlP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18" charset="0"/>
                                <a:ea typeface="Cambria Math" panose="02040503050406030204" pitchFamily="56" charset="0"/>
                              </a:rPr>
                            </m:ctrlPr>
                          </m:sSubPr>
                          <m:e>
                            <m:r>
                              <a:rPr kumimoji="0" lang="en-US" altLang="zh-CN" sz="2800" b="1" i="1"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𝒎</m:t>
                            </m:r>
                          </m:e>
                          <m:sub>
                            <m:r>
                              <a:rPr kumimoji="0" lang="en-US" altLang="zh-CN" sz="2800" b="1" i="0" strike="noStrike" kern="1200" cap="none" spc="0" normalizeH="0" baseline="0" noProof="0">
                                <a:ln>
                                  <a:noFill/>
                                </a:ln>
                                <a:solidFill>
                                  <a:srgbClr val="FF0000"/>
                                </a:solidFill>
                                <a:effectLst/>
                                <a:uLnTx/>
                                <a:uFill>
                                  <a:solidFill>
                                    <a:srgbClr val="000000"/>
                                  </a:solidFill>
                                </a:uFill>
                                <a:latin typeface="Cambria Math" panose="02040503050406030204" pitchFamily="56" charset="0"/>
                                <a:ea typeface="Cambria Math" panose="02040503050406030204" pitchFamily="56" charset="0"/>
                              </a:rPr>
                              <m:t>𝟎</m:t>
                            </m:r>
                          </m:sub>
                        </m:sSub>
                      </m:den>
                    </m:f>
                  </m:oMath>
                </a14:m>
                <a:r>
                  <a:rPr kumimoji="0" lang="en-US"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Times New Roman" pitchFamily="28"/>
                    <a:cs typeface="Times New Roman" pitchFamily="28"/>
                  </a:rPr>
                  <a:t> </a:t>
                </a:r>
                <a:r>
                  <a:rPr kumimoji="0" lang="en-US" altLang="zh-CN" sz="2800" b="1" i="1" strike="noStrike" kern="1200" cap="none" spc="0" normalizeH="0" baseline="0" noProof="0" dirty="0">
                    <a:ln>
                      <a:noFill/>
                    </a:ln>
                    <a:solidFill>
                      <a:srgbClr val="FF0000"/>
                    </a:solidFill>
                    <a:effectLst/>
                    <a:uLnTx/>
                    <a:uFill>
                      <a:solidFill>
                        <a:srgbClr val="000000"/>
                      </a:solidFill>
                    </a:uFill>
                    <a:latin typeface="Times New Roman" pitchFamily="28"/>
                    <a:ea typeface="Times New Roman" pitchFamily="28"/>
                    <a:cs typeface="Times New Roman" pitchFamily="28"/>
                  </a:rPr>
                  <a:t>ρ</a:t>
                </a:r>
                <a:r>
                  <a:rPr kumimoji="0" lang="zh-CN" altLang="zh-CN" sz="2800" b="1" i="0" strike="noStrike" kern="1200" cap="none" spc="0" normalizeH="0" baseline="-25000" noProof="0" dirty="0">
                    <a:ln>
                      <a:noFill/>
                    </a:ln>
                    <a:solidFill>
                      <a:srgbClr val="FF0000"/>
                    </a:solidFill>
                    <a:effectLst/>
                    <a:uLnTx/>
                    <a:uFill>
                      <a:solidFill>
                        <a:srgbClr val="000000"/>
                      </a:solidFill>
                    </a:uFill>
                    <a:latin typeface="Times New Roman" pitchFamily="28"/>
                    <a:ea typeface="宋体" pitchFamily="28"/>
                    <a:cs typeface="Times New Roman" pitchFamily="28"/>
                  </a:rPr>
                  <a:t>水</a:t>
                </a:r>
                <a:endParaRPr lang="zh-CN" altLang="en-US" dirty="0">
                  <a:solidFill>
                    <a:srgbClr val="FF0000"/>
                  </a:solidFill>
                </a:endParaRPr>
              </a:p>
            </p:txBody>
          </p:sp>
        </mc:Choice>
        <mc:Fallback>
          <p:sp>
            <p:nvSpPr>
              <p:cNvPr id="3" name="文本框 2">
                <a:extLst>
                  <a:ext uri="{FF2B5EF4-FFF2-40B4-BE49-F238E27FC236}">
                    <a16:creationId xmlns:a16="http://schemas.microsoft.com/office/drawing/2014/main" id="{A7B830C3-AE56-1B56-F744-11BB05612119}"/>
                  </a:ext>
                </a:extLst>
              </p:cNvPr>
              <p:cNvSpPr txBox="1">
                <a:spLocks noRot="1" noChangeAspect="1" noMove="1" noResize="1" noEditPoints="1" noAdjustHandles="1" noChangeArrowheads="1" noChangeShapeType="1" noTextEdit="1"/>
              </p:cNvSpPr>
              <p:nvPr/>
            </p:nvSpPr>
            <p:spPr>
              <a:xfrm>
                <a:off x="5049052" y="4069960"/>
                <a:ext cx="1636650" cy="901586"/>
              </a:xfrm>
              <a:prstGeom prst="rect">
                <a:avLst/>
              </a:prstGeom>
              <a:blipFill>
                <a:blip r:embed="rId3"/>
                <a:stretch>
                  <a:fillRect r="-3717" b="-2027"/>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D2EFD921-3929-49B7-BB54-C3E66EA7B43B}"/>
              </a:ext>
            </a:extLst>
          </p:cNvPr>
          <p:cNvSpPr txBox="1"/>
          <p:nvPr/>
        </p:nvSpPr>
        <p:spPr>
          <a:xfrm>
            <a:off x="648000" y="409484"/>
            <a:ext cx="10896000" cy="1720536"/>
          </a:xfrm>
          <a:prstGeom prst="rect">
            <a:avLst/>
          </a:prstGeom>
          <a:noFill/>
        </p:spPr>
        <p:txBody>
          <a:bodyPr wrap="square">
            <a:spAutoFit/>
          </a:bodyPr>
          <a:lstStyle/>
          <a:p>
            <a:pPr marL="0" marR="0" lvl="0" indent="0" algn="l" defTabSz="914400" rtl="0" eaLnBrk="1" fontAlgn="auto" latinLnBrk="0" hangingPunct="0">
              <a:lnSpc>
                <a:spcPct val="129999"/>
              </a:lnSpc>
              <a:spcBef>
                <a:spcPts val="0"/>
              </a:spcBef>
              <a:spcAft>
                <a:spcPts val="0"/>
              </a:spcAft>
              <a:buClrTx/>
              <a:buSzTx/>
              <a:buFontTx/>
              <a:buNone/>
              <a:tabLst/>
              <a:defRPr/>
            </a:pPr>
            <a:r>
              <a:rPr kumimoji="0" lang="zh-CN"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en-US" altLang="zh-CN" sz="2800" b="0" i="0" u="none" strike="noStrike" kern="1200" cap="none" spc="0" normalizeH="0" baseline="0" noProof="0" dirty="0">
                <a:ln>
                  <a:noFill/>
                </a:ln>
                <a:solidFill>
                  <a:srgbClr val="000000"/>
                </a:solidFill>
                <a:effectLst/>
                <a:uLnTx/>
                <a:uFillTx/>
                <a:latin typeface="Times New Roman" pitchFamily="28"/>
                <a:ea typeface="Times New Roman" pitchFamily="28"/>
                <a:cs typeface="宋体" pitchFamily="28"/>
              </a:rPr>
              <a:t>4</a:t>
            </a:r>
            <a:r>
              <a:rPr kumimoji="0" lang="zh-CN"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zh-CN" altLang="zh-CN" sz="2800" b="0" i="0" u="none" strike="noStrike" kern="1200" cap="none" spc="0" normalizeH="0" baseline="0" noProof="0" dirty="0">
                <a:ln>
                  <a:noFill/>
                </a:ln>
                <a:solidFill>
                  <a:srgbClr val="000000"/>
                </a:solidFill>
                <a:effectLst/>
                <a:uLnTx/>
                <a:uFillTx/>
                <a:latin typeface="白正" pitchFamily="28"/>
                <a:ea typeface="宋体" pitchFamily="28"/>
                <a:cs typeface="宋体" pitchFamily="28"/>
              </a:rPr>
              <a:t>有同学提出不用量筒只用天平也可以测出橙汁的密度，经过小组同学讨论后又增加了两个完全相同的小玻璃瓶和适量的水，也测量出了橙汁的密度，请你将实验步骤补充完整：</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788" name="yt_shape_10788"/>
          <p:cNvSpPr txBox="1"/>
          <p:nvPr/>
        </p:nvSpPr>
        <p:spPr>
          <a:xfrm>
            <a:off x="648000" y="687545"/>
            <a:ext cx="7540526"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五、综合应用题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共</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黑体" pitchFamily="28"/>
                <a:cs typeface="宋体" pitchFamily="28"/>
              </a:rPr>
              <a:t>道题，每题</a:t>
            </a:r>
            <a:r>
              <a:rPr lang="en-US" altLang="zh-CN" sz="2800" b="0" i="0" u="none">
                <a:solidFill>
                  <a:srgbClr val="000000"/>
                </a:solidFill>
                <a:effectLst/>
                <a:latin typeface="Times New Roman" pitchFamily="28"/>
                <a:ea typeface="Times New Roman" pitchFamily="28"/>
                <a:cs typeface="宋体" pitchFamily="28"/>
              </a:rPr>
              <a:t>9</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18</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0789" name="yt_shape_10789"/>
          <p:cNvSpPr txBox="1"/>
          <p:nvPr/>
        </p:nvSpPr>
        <p:spPr>
          <a:xfrm>
            <a:off x="648143" y="1238213"/>
            <a:ext cx="10896000" cy="106804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20.</a:t>
            </a:r>
            <a:r>
              <a:rPr lang="zh-CN" altLang="zh-CN" sz="2800" b="0" i="0" u="none">
                <a:solidFill>
                  <a:srgbClr val="000000"/>
                </a:solidFill>
                <a:effectLst/>
                <a:latin typeface="白正" pitchFamily="28"/>
                <a:ea typeface="宋体" pitchFamily="28"/>
                <a:cs typeface="宋体" pitchFamily="28"/>
              </a:rPr>
              <a:t>春节前小明的父母带小明一起坐火车回老家过年，某段路程中该列火车半小时行驶了</a:t>
            </a:r>
            <a:r>
              <a:rPr lang="en-US" altLang="zh-CN" sz="2800" b="0" i="0" u="none">
                <a:solidFill>
                  <a:srgbClr val="000000"/>
                </a:solidFill>
                <a:effectLst/>
                <a:latin typeface="Times New Roman" pitchFamily="28"/>
                <a:ea typeface="Times New Roman" pitchFamily="28"/>
                <a:cs typeface="宋体" pitchFamily="28"/>
              </a:rPr>
              <a:t>45 km</a:t>
            </a:r>
            <a:r>
              <a:rPr lang="zh-CN" altLang="zh-CN" sz="2800" b="0" i="0" u="none">
                <a:solidFill>
                  <a:srgbClr val="000000"/>
                </a:solidFill>
                <a:effectLst/>
                <a:latin typeface="白正" pitchFamily="28"/>
                <a:ea typeface="宋体" pitchFamily="28"/>
                <a:cs typeface="宋体" pitchFamily="28"/>
              </a:rPr>
              <a:t>。求：</a:t>
            </a:r>
          </a:p>
        </p:txBody>
      </p:sp>
      <p:sp>
        <p:nvSpPr>
          <p:cNvPr id="10790" name="yt_shape_10790"/>
          <p:cNvSpPr txBox="1"/>
          <p:nvPr/>
        </p:nvSpPr>
        <p:spPr>
          <a:xfrm>
            <a:off x="648000" y="2357050"/>
            <a:ext cx="7519687" cy="507896"/>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火车在该半小时内的平均速度是多少</a:t>
            </a:r>
            <a:r>
              <a:rPr lang="en-US" altLang="zh-CN" sz="2800" b="0" i="0" u="none">
                <a:solidFill>
                  <a:srgbClr val="000000"/>
                </a:solidFill>
                <a:effectLst/>
                <a:latin typeface="Times New Roman" pitchFamily="28"/>
                <a:ea typeface="Times New Roman" pitchFamily="28"/>
                <a:cs typeface="宋体" pitchFamily="28"/>
              </a:rPr>
              <a:t>m/s</a:t>
            </a:r>
            <a:r>
              <a:rPr lang="zh-CN" altLang="zh-CN" sz="2800" b="0" i="0" u="none">
                <a:solidFill>
                  <a:srgbClr val="000000"/>
                </a:solidFill>
                <a:effectLst/>
                <a:latin typeface="白正" pitchFamily="28"/>
                <a:ea typeface="宋体" pitchFamily="28"/>
                <a:cs typeface="宋体" pitchFamily="28"/>
              </a:rPr>
              <a:t>？</a:t>
            </a:r>
          </a:p>
        </p:txBody>
      </p:sp>
      <mc:AlternateContent xmlns:mc="http://schemas.openxmlformats.org/markup-compatibility/2006" xmlns:a14="http://schemas.microsoft.com/office/drawing/2010/main">
        <mc:Choice Requires="a14">
          <p:sp>
            <p:nvSpPr>
              <p:cNvPr id="2" name="yt_shape_10791"/>
              <p:cNvSpPr txBox="1"/>
              <p:nvPr/>
            </p:nvSpPr>
            <p:spPr>
              <a:xfrm>
                <a:off x="1816543" y="3429000"/>
                <a:ext cx="7703377" cy="1333378"/>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spc="150" dirty="0">
                    <a:solidFill>
                      <a:srgbClr val="FF0000"/>
                    </a:solidFill>
                    <a:effectLst/>
                    <a:latin typeface="Times New Roman" pitchFamily="28"/>
                    <a:ea typeface="宋体" pitchFamily="28"/>
                    <a:cs typeface="Times New Roman" pitchFamily="28"/>
                  </a:rPr>
                  <a:t>解：（</a:t>
                </a:r>
                <a:r>
                  <a:rPr lang="en-US" altLang="zh-CN" sz="2800" b="1" i="0" u="none" spc="150" dirty="0">
                    <a:solidFill>
                      <a:srgbClr val="FF0000"/>
                    </a:solidFill>
                    <a:effectLst/>
                    <a:latin typeface="Times New Roman" pitchFamily="28"/>
                    <a:ea typeface="Times New Roman" pitchFamily="28"/>
                    <a:cs typeface="Times New Roman" pitchFamily="28"/>
                  </a:rPr>
                  <a:t>1</a:t>
                </a:r>
                <a:r>
                  <a:rPr lang="zh-CN" altLang="zh-CN" sz="2800" b="1" i="0" u="none" spc="150" dirty="0">
                    <a:solidFill>
                      <a:srgbClr val="FF0000"/>
                    </a:solidFill>
                    <a:effectLst/>
                    <a:latin typeface="Times New Roman" pitchFamily="28"/>
                    <a:ea typeface="宋体" pitchFamily="28"/>
                    <a:cs typeface="Times New Roman" pitchFamily="28"/>
                  </a:rPr>
                  <a:t>）火车在该半小时内的平均速度</a:t>
                </a:r>
              </a:p>
              <a:p>
                <a:pPr algn="l" eaLnBrk="1" latinLnBrk="0" hangingPunct="0">
                  <a:lnSpc>
                    <a:spcPct val="129999"/>
                  </a:lnSpc>
                </a:pPr>
                <a:r>
                  <a:rPr lang="en-US" altLang="zh-CN" sz="2800" b="1" i="1" u="none" spc="150" dirty="0">
                    <a:solidFill>
                      <a:srgbClr val="FF0000"/>
                    </a:solidFill>
                    <a:effectLst/>
                    <a:latin typeface="Times New Roman" pitchFamily="28"/>
                    <a:ea typeface="Book Antiqua" pitchFamily="28"/>
                    <a:cs typeface="Times New Roman" pitchFamily="28"/>
                  </a:rPr>
                  <a:t>v</a:t>
                </a:r>
                <a:r>
                  <a:rPr lang="zh-CN" altLang="zh-CN" sz="2800" b="1" i="0" u="none" spc="150"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spc="150">
                            <a:solidFill>
                              <a:srgbClr val="FF0000"/>
                            </a:solidFill>
                            <a:effectLst/>
                            <a:latin typeface="Cambria Math" panose="02040503050406030204" pitchFamily="18" charset="0"/>
                            <a:ea typeface="Cambria Math" panose="02040503050406030204" pitchFamily="56" charset="0"/>
                          </a:rPr>
                        </m:ctrlPr>
                      </m:fPr>
                      <m:num>
                        <m:r>
                          <a:rPr lang="en-US" altLang="zh-CN" sz="2800" b="1" i="1" spc="150">
                            <a:solidFill>
                              <a:srgbClr val="FF0000"/>
                            </a:solidFill>
                            <a:effectLst/>
                            <a:latin typeface="Cambria Math" panose="02040503050406030204" pitchFamily="56" charset="0"/>
                            <a:ea typeface="Cambria Math" panose="02040503050406030204" pitchFamily="56" charset="0"/>
                          </a:rPr>
                          <m:t>𝒔</m:t>
                        </m:r>
                      </m:num>
                      <m:den>
                        <m:r>
                          <a:rPr lang="en-US" altLang="zh-CN" sz="2800" b="1" i="1" spc="150">
                            <a:solidFill>
                              <a:srgbClr val="FF0000"/>
                            </a:solidFill>
                            <a:effectLst/>
                            <a:latin typeface="Cambria Math" panose="02040503050406030204" pitchFamily="56" charset="0"/>
                            <a:ea typeface="Cambria Math" panose="02040503050406030204" pitchFamily="56" charset="0"/>
                          </a:rPr>
                          <m:t>𝒕</m:t>
                        </m:r>
                      </m:den>
                    </m:f>
                  </m:oMath>
                </a14:m>
                <a:r>
                  <a:rPr lang="zh-CN" altLang="zh-CN" sz="2800" b="1" i="0" u="none" spc="150"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spc="150">
                            <a:solidFill>
                              <a:srgbClr val="FF0000"/>
                            </a:solidFill>
                            <a:effectLst/>
                            <a:latin typeface="Cambria Math" panose="02040503050406030204" pitchFamily="18" charset="0"/>
                            <a:ea typeface="Cambria Math" panose="02040503050406030204" pitchFamily="56" charset="0"/>
                          </a:rPr>
                        </m:ctrlPr>
                      </m:fPr>
                      <m:num>
                        <m:r>
                          <a:rPr lang="en-US" altLang="zh-CN" sz="2800" b="1" i="0" spc="150">
                            <a:solidFill>
                              <a:srgbClr val="FF0000"/>
                            </a:solidFill>
                            <a:effectLst/>
                            <a:latin typeface="Cambria Math" panose="02040503050406030204" pitchFamily="56" charset="0"/>
                            <a:ea typeface="Cambria Math" panose="02040503050406030204" pitchFamily="56" charset="0"/>
                          </a:rPr>
                          <m:t>𝟒𝟓</m:t>
                        </m:r>
                        <m:r>
                          <m:rPr>
                            <m:nor/>
                          </m:rPr>
                          <a:rPr lang="en-US" altLang="zh-CN" sz="2800" b="1" i="0" spc="150">
                            <a:solidFill>
                              <a:srgbClr val="FF0000"/>
                            </a:solidFill>
                            <a:effectLst/>
                            <a:latin typeface="Times New Roman" panose="02040503050406030204" pitchFamily="56" charset="0"/>
                            <a:ea typeface="宋体" panose="02040503050406030204" pitchFamily="56" charset="0"/>
                          </a:rPr>
                          <m:t> </m:t>
                        </m:r>
                        <m:r>
                          <a:rPr lang="en-US" altLang="zh-CN" sz="2800" b="1" i="0" spc="150">
                            <a:solidFill>
                              <a:srgbClr val="FF0000"/>
                            </a:solidFill>
                            <a:effectLst/>
                            <a:latin typeface="Cambria Math" panose="02040503050406030204" pitchFamily="56" charset="0"/>
                            <a:ea typeface="Cambria Math" panose="02040503050406030204" pitchFamily="56" charset="0"/>
                          </a:rPr>
                          <m:t>𝐤𝐦</m:t>
                        </m:r>
                      </m:num>
                      <m:den>
                        <m:r>
                          <a:rPr lang="en-US" altLang="zh-CN" sz="2800" b="1" i="0" spc="150">
                            <a:solidFill>
                              <a:srgbClr val="FF0000"/>
                            </a:solidFill>
                            <a:effectLst/>
                            <a:latin typeface="Cambria Math" panose="02040503050406030204" pitchFamily="56" charset="0"/>
                            <a:ea typeface="Cambria Math" panose="02040503050406030204" pitchFamily="56" charset="0"/>
                          </a:rPr>
                          <m:t>𝟎</m:t>
                        </m:r>
                        <m:r>
                          <m:rPr>
                            <m:nor/>
                          </m:rPr>
                          <a:rPr lang="en-US" altLang="zh-CN" sz="2800" b="1" i="0" spc="150">
                            <a:solidFill>
                              <a:srgbClr val="FF0000"/>
                            </a:solidFill>
                            <a:effectLst/>
                            <a:latin typeface="Times New Roman" panose="02040503050406030204" pitchFamily="56" charset="0"/>
                            <a:ea typeface="宋体" panose="02040503050406030204" pitchFamily="56" charset="0"/>
                          </a:rPr>
                          <m:t>.</m:t>
                        </m:r>
                        <m:r>
                          <a:rPr lang="en-US" altLang="zh-CN" sz="2800" b="1" i="0" spc="150">
                            <a:solidFill>
                              <a:srgbClr val="FF0000"/>
                            </a:solidFill>
                            <a:effectLst/>
                            <a:latin typeface="Cambria Math" panose="02040503050406030204" pitchFamily="56" charset="0"/>
                            <a:ea typeface="Cambria Math" panose="02040503050406030204" pitchFamily="56" charset="0"/>
                          </a:rPr>
                          <m:t>𝟓</m:t>
                        </m:r>
                        <m:r>
                          <m:rPr>
                            <m:nor/>
                          </m:rPr>
                          <a:rPr lang="en-US" altLang="zh-CN" sz="2800" b="1" i="0" spc="150">
                            <a:solidFill>
                              <a:srgbClr val="FF0000"/>
                            </a:solidFill>
                            <a:effectLst/>
                            <a:latin typeface="Times New Roman" panose="02040503050406030204" pitchFamily="56" charset="0"/>
                            <a:ea typeface="宋体" panose="02040503050406030204" pitchFamily="56" charset="0"/>
                          </a:rPr>
                          <m:t> </m:t>
                        </m:r>
                        <m:r>
                          <a:rPr lang="en-US" altLang="zh-CN" sz="2800" b="1" i="0" spc="150">
                            <a:solidFill>
                              <a:srgbClr val="FF0000"/>
                            </a:solidFill>
                            <a:effectLst/>
                            <a:latin typeface="Cambria Math" panose="02040503050406030204" pitchFamily="56" charset="0"/>
                            <a:ea typeface="Cambria Math" panose="02040503050406030204" pitchFamily="56" charset="0"/>
                          </a:rPr>
                          <m:t>𝐡</m:t>
                        </m:r>
                      </m:den>
                    </m:f>
                  </m:oMath>
                </a14:m>
                <a:r>
                  <a:rPr lang="zh-CN" altLang="zh-CN" sz="2800" b="1" i="0" u="none" spc="150" dirty="0">
                    <a:solidFill>
                      <a:srgbClr val="FF0000"/>
                    </a:solidFill>
                    <a:effectLst/>
                    <a:latin typeface="Times New Roman" pitchFamily="28"/>
                    <a:ea typeface="宋体" pitchFamily="28"/>
                    <a:cs typeface="Times New Roman" pitchFamily="28"/>
                  </a:rPr>
                  <a:t>＝</a:t>
                </a:r>
                <a:r>
                  <a:rPr lang="en-US" altLang="zh-CN" sz="2800" b="1" i="0" u="none" spc="150" dirty="0">
                    <a:solidFill>
                      <a:srgbClr val="FF0000"/>
                    </a:solidFill>
                    <a:effectLst/>
                    <a:latin typeface="Times New Roman" pitchFamily="28"/>
                    <a:ea typeface="Times New Roman" pitchFamily="28"/>
                    <a:cs typeface="Times New Roman" pitchFamily="28"/>
                  </a:rPr>
                  <a:t>90 km/h</a:t>
                </a:r>
                <a:r>
                  <a:rPr lang="zh-CN" altLang="zh-CN" sz="2800" b="1" i="0" u="none" spc="150" dirty="0">
                    <a:solidFill>
                      <a:srgbClr val="FF0000"/>
                    </a:solidFill>
                    <a:effectLst/>
                    <a:latin typeface="Times New Roman" pitchFamily="28"/>
                    <a:ea typeface="宋体" pitchFamily="28"/>
                    <a:cs typeface="Times New Roman" pitchFamily="28"/>
                  </a:rPr>
                  <a:t>＝</a:t>
                </a:r>
                <a:r>
                  <a:rPr lang="en-US" altLang="zh-CN" sz="2800" b="1" i="0" u="none" spc="150" dirty="0">
                    <a:solidFill>
                      <a:srgbClr val="FF0000"/>
                    </a:solidFill>
                    <a:effectLst/>
                    <a:latin typeface="Times New Roman" pitchFamily="28"/>
                    <a:ea typeface="Times New Roman" pitchFamily="28"/>
                    <a:cs typeface="Times New Roman" pitchFamily="28"/>
                  </a:rPr>
                  <a:t>90</a:t>
                </a:r>
                <a:r>
                  <a:rPr lang="en-US" altLang="zh-CN" sz="2800" b="1" i="0" u="none" spc="150"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spc="150">
                            <a:solidFill>
                              <a:srgbClr val="FF0000"/>
                            </a:solidFill>
                            <a:effectLst/>
                            <a:latin typeface="Cambria Math" panose="02040503050406030204" pitchFamily="18" charset="0"/>
                            <a:ea typeface="Cambria Math" panose="02040503050406030204" pitchFamily="56" charset="0"/>
                          </a:rPr>
                        </m:ctrlPr>
                      </m:fPr>
                      <m:num>
                        <m:r>
                          <a:rPr lang="en-US" altLang="zh-CN" sz="2800" b="1" i="0" spc="150">
                            <a:solidFill>
                              <a:srgbClr val="FF0000"/>
                            </a:solidFill>
                            <a:effectLst/>
                            <a:latin typeface="Cambria Math" panose="02040503050406030204" pitchFamily="56" charset="0"/>
                            <a:ea typeface="Cambria Math" panose="02040503050406030204" pitchFamily="56" charset="0"/>
                          </a:rPr>
                          <m:t>𝟏</m:t>
                        </m:r>
                      </m:num>
                      <m:den>
                        <m:r>
                          <a:rPr lang="en-US" altLang="zh-CN" sz="2800" b="1" i="0" spc="150">
                            <a:solidFill>
                              <a:srgbClr val="FF0000"/>
                            </a:solidFill>
                            <a:effectLst/>
                            <a:latin typeface="Cambria Math" panose="02040503050406030204" pitchFamily="56" charset="0"/>
                            <a:ea typeface="Cambria Math" panose="02040503050406030204" pitchFamily="56" charset="0"/>
                          </a:rPr>
                          <m:t>𝟑</m:t>
                        </m:r>
                        <m:r>
                          <m:rPr>
                            <m:nor/>
                          </m:rPr>
                          <a:rPr lang="en-US" altLang="zh-CN" sz="2800" b="1" i="0" spc="150">
                            <a:solidFill>
                              <a:srgbClr val="FF0000"/>
                            </a:solidFill>
                            <a:effectLst/>
                            <a:latin typeface="Times New Roman" panose="02040503050406030204" pitchFamily="56" charset="0"/>
                            <a:ea typeface="宋体" panose="02040503050406030204" pitchFamily="56" charset="0"/>
                          </a:rPr>
                          <m:t>.</m:t>
                        </m:r>
                        <m:r>
                          <a:rPr lang="en-US" altLang="zh-CN" sz="2800" b="1" i="0" spc="150">
                            <a:solidFill>
                              <a:srgbClr val="FF0000"/>
                            </a:solidFill>
                            <a:effectLst/>
                            <a:latin typeface="Cambria Math" panose="02040503050406030204" pitchFamily="56" charset="0"/>
                            <a:ea typeface="Cambria Math" panose="02040503050406030204" pitchFamily="56" charset="0"/>
                          </a:rPr>
                          <m:t>𝟔</m:t>
                        </m:r>
                      </m:den>
                    </m:f>
                  </m:oMath>
                </a14:m>
                <a:r>
                  <a:rPr lang="en-US" altLang="zh-CN" sz="2800" b="1" i="0" u="none" spc="150" dirty="0">
                    <a:solidFill>
                      <a:srgbClr val="FF0000"/>
                    </a:solidFill>
                    <a:effectLst/>
                    <a:latin typeface="Times New Roman" pitchFamily="28"/>
                    <a:ea typeface="Times New Roman" pitchFamily="28"/>
                    <a:cs typeface="Times New Roman" pitchFamily="28"/>
                  </a:rPr>
                  <a:t> m/s</a:t>
                </a:r>
                <a:r>
                  <a:rPr lang="zh-CN" altLang="zh-CN" sz="2800" b="1" i="0" u="none" spc="150" dirty="0">
                    <a:solidFill>
                      <a:srgbClr val="FF0000"/>
                    </a:solidFill>
                    <a:effectLst/>
                    <a:latin typeface="Times New Roman" pitchFamily="28"/>
                    <a:ea typeface="宋体" pitchFamily="28"/>
                    <a:cs typeface="Times New Roman" pitchFamily="28"/>
                  </a:rPr>
                  <a:t>＝</a:t>
                </a:r>
                <a:r>
                  <a:rPr lang="en-US" altLang="zh-CN" sz="2800" b="1" i="0" u="none" spc="150" dirty="0">
                    <a:solidFill>
                      <a:srgbClr val="FF0000"/>
                    </a:solidFill>
                    <a:effectLst/>
                    <a:latin typeface="Times New Roman" pitchFamily="28"/>
                    <a:ea typeface="Times New Roman" pitchFamily="28"/>
                    <a:cs typeface="Times New Roman" pitchFamily="28"/>
                  </a:rPr>
                  <a:t>25 m/s</a:t>
                </a:r>
              </a:p>
            </p:txBody>
          </p:sp>
        </mc:Choice>
        <mc:Fallback xmlns="">
          <p:sp>
            <p:nvSpPr>
              <p:cNvPr id="2" name="yt_shape_10791"/>
              <p:cNvSpPr txBox="1">
                <a:spLocks noRot="1" noChangeAspect="1" noMove="1" noResize="1" noEditPoints="1" noAdjustHandles="1" noChangeArrowheads="1" noChangeShapeType="1" noTextEdit="1"/>
              </p:cNvSpPr>
              <p:nvPr/>
            </p:nvSpPr>
            <p:spPr>
              <a:xfrm>
                <a:off x="1816543" y="3429000"/>
                <a:ext cx="7703377" cy="1333378"/>
              </a:xfrm>
              <a:prstGeom prst="rect">
                <a:avLst/>
              </a:prstGeom>
              <a:blipFill>
                <a:blip r:embed="rId2"/>
                <a:stretch>
                  <a:fillRect l="-2848" t="-4587" b="-8257"/>
                </a:stretch>
              </a:blipFill>
            </p:spPr>
            <p:txBody>
              <a:bodyPr/>
              <a:lstStyle/>
              <a:p>
                <a:r>
                  <a:rPr lang="zh-CN" alt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795" name="yt_shape_10795"/>
          <p:cNvSpPr txBox="1"/>
          <p:nvPr/>
        </p:nvSpPr>
        <p:spPr>
          <a:xfrm>
            <a:off x="648143" y="1150781"/>
            <a:ext cx="10896000" cy="1068049"/>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火车长</a:t>
            </a:r>
            <a:r>
              <a:rPr lang="en-US" altLang="zh-CN" sz="2800" b="0" i="0" u="none">
                <a:solidFill>
                  <a:srgbClr val="000000"/>
                </a:solidFill>
                <a:effectLst/>
                <a:latin typeface="Times New Roman" pitchFamily="28"/>
                <a:ea typeface="Times New Roman" pitchFamily="28"/>
                <a:cs typeface="宋体" pitchFamily="28"/>
              </a:rPr>
              <a:t>360 m</a:t>
            </a:r>
            <a:r>
              <a:rPr lang="zh-CN" altLang="zh-CN" sz="2800" b="0" i="0" u="none">
                <a:solidFill>
                  <a:srgbClr val="000000"/>
                </a:solidFill>
                <a:effectLst/>
                <a:latin typeface="白正" pitchFamily="28"/>
                <a:ea typeface="宋体" pitchFamily="28"/>
                <a:cs typeface="宋体" pitchFamily="28"/>
              </a:rPr>
              <a:t>，当火车以</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问的速度匀速前进时，完全通过一条隧道所用的时间是</a:t>
            </a:r>
            <a:r>
              <a:rPr lang="en-US" altLang="zh-CN" sz="2800" b="0" i="0" u="none">
                <a:solidFill>
                  <a:srgbClr val="000000"/>
                </a:solidFill>
                <a:effectLst/>
                <a:latin typeface="Times New Roman" pitchFamily="28"/>
                <a:ea typeface="Times New Roman" pitchFamily="28"/>
                <a:cs typeface="宋体" pitchFamily="28"/>
              </a:rPr>
              <a:t>72 s</a:t>
            </a:r>
            <a:r>
              <a:rPr lang="zh-CN" altLang="zh-CN" sz="2800" b="0" i="0" u="none">
                <a:solidFill>
                  <a:srgbClr val="000000"/>
                </a:solidFill>
                <a:effectLst/>
                <a:latin typeface="白正" pitchFamily="28"/>
                <a:ea typeface="宋体" pitchFamily="28"/>
                <a:cs typeface="宋体" pitchFamily="28"/>
              </a:rPr>
              <a:t>，隧道的长度为多少</a:t>
            </a:r>
            <a:r>
              <a:rPr lang="en-US" altLang="zh-CN" sz="2800" b="0" i="0" u="none">
                <a:solidFill>
                  <a:srgbClr val="000000"/>
                </a:solidFill>
                <a:effectLst/>
                <a:latin typeface="Times New Roman" pitchFamily="28"/>
                <a:ea typeface="Times New Roman" pitchFamily="28"/>
                <a:cs typeface="宋体" pitchFamily="28"/>
              </a:rPr>
              <a:t>m</a:t>
            </a:r>
            <a:r>
              <a:rPr lang="zh-CN" altLang="zh-CN" sz="2800" b="0" i="0" u="none">
                <a:solidFill>
                  <a:srgbClr val="000000"/>
                </a:solidFill>
                <a:effectLst/>
                <a:latin typeface="白正" pitchFamily="28"/>
                <a:ea typeface="宋体" pitchFamily="28"/>
                <a:cs typeface="宋体" pitchFamily="28"/>
              </a:rPr>
              <a:t>？</a:t>
            </a:r>
          </a:p>
        </p:txBody>
      </p:sp>
      <mc:AlternateContent xmlns:mc="http://schemas.openxmlformats.org/markup-compatibility/2006" xmlns:a14="http://schemas.microsoft.com/office/drawing/2010/main">
        <mc:Choice Requires="a14">
          <p:sp>
            <p:nvSpPr>
              <p:cNvPr id="3" name="yt_shape_10796"/>
              <p:cNvSpPr txBox="1"/>
              <p:nvPr/>
            </p:nvSpPr>
            <p:spPr>
              <a:xfrm>
                <a:off x="648143" y="2421982"/>
                <a:ext cx="10334817" cy="1806970"/>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解：（</a:t>
                </a:r>
                <a:r>
                  <a:rPr lang="en-US" altLang="zh-CN" sz="2800" b="1" i="0" u="none" dirty="0">
                    <a:solidFill>
                      <a:srgbClr val="FF0000"/>
                    </a:solidFill>
                    <a:effectLst/>
                    <a:latin typeface="Times New Roman" pitchFamily="28"/>
                    <a:ea typeface="Times New Roman" pitchFamily="28"/>
                    <a:cs typeface="Times New Roman" pitchFamily="28"/>
                  </a:rPr>
                  <a:t>2</a:t>
                </a:r>
                <a:r>
                  <a:rPr lang="zh-CN" altLang="zh-CN" sz="2800" b="1" i="0" u="none" dirty="0">
                    <a:solidFill>
                      <a:srgbClr val="FF0000"/>
                    </a:solidFill>
                    <a:effectLst/>
                    <a:latin typeface="Times New Roman" pitchFamily="28"/>
                    <a:ea typeface="宋体" pitchFamily="28"/>
                    <a:cs typeface="Times New Roman" pitchFamily="28"/>
                  </a:rPr>
                  <a:t>）由</a:t>
                </a:r>
                <a:r>
                  <a:rPr lang="en-US" altLang="zh-CN" sz="2800" b="1" i="1" u="none" dirty="0">
                    <a:solidFill>
                      <a:srgbClr val="FF0000"/>
                    </a:solidFill>
                    <a:effectLst/>
                    <a:latin typeface="Times New Roman" pitchFamily="28"/>
                    <a:ea typeface="Book Antiqua" pitchFamily="28"/>
                    <a:cs typeface="Times New Roman" pitchFamily="28"/>
                  </a:rPr>
                  <a:t>v</a:t>
                </a:r>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𝒔</m:t>
                        </m:r>
                      </m:num>
                      <m:den>
                        <m:r>
                          <a:rPr lang="en-US" altLang="zh-CN" sz="2800" b="1" i="1">
                            <a:solidFill>
                              <a:srgbClr val="FF0000"/>
                            </a:solidFill>
                            <a:effectLst/>
                            <a:latin typeface="Cambria Math" panose="02040503050406030204" pitchFamily="56" charset="0"/>
                            <a:ea typeface="Cambria Math" panose="02040503050406030204" pitchFamily="56" charset="0"/>
                          </a:rPr>
                          <m:t>𝒕</m:t>
                        </m:r>
                      </m:den>
                    </m:f>
                  </m:oMath>
                </a14:m>
                <a:r>
                  <a:rPr lang="zh-CN" altLang="zh-CN" sz="2800" b="1" i="0" u="none" dirty="0">
                    <a:solidFill>
                      <a:srgbClr val="FF0000"/>
                    </a:solidFill>
                    <a:effectLst/>
                    <a:latin typeface="Times New Roman" pitchFamily="28"/>
                    <a:ea typeface="宋体" pitchFamily="28"/>
                    <a:cs typeface="Times New Roman" pitchFamily="28"/>
                  </a:rPr>
                  <a:t>可得，火车完全通过一条隧道运动的路程</a:t>
                </a:r>
              </a:p>
              <a:p>
                <a:pPr algn="l" eaLnBrk="1" latinLnBrk="0" hangingPunct="0">
                  <a:lnSpc>
                    <a:spcPct val="129999"/>
                  </a:lnSpc>
                </a:pPr>
                <a:r>
                  <a:rPr lang="en-US" altLang="zh-CN" sz="2800" b="1" i="1" u="none" dirty="0">
                    <a:solidFill>
                      <a:srgbClr val="FF0000"/>
                    </a:solidFill>
                    <a:effectLst/>
                    <a:latin typeface="Times New Roman" pitchFamily="28"/>
                    <a:ea typeface="Times New Roman" pitchFamily="28"/>
                    <a:cs typeface="Times New Roman" pitchFamily="28"/>
                  </a:rPr>
                  <a:t>s'</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err="1">
                    <a:solidFill>
                      <a:srgbClr val="FF0000"/>
                    </a:solidFill>
                    <a:effectLst/>
                    <a:latin typeface="Times New Roman" pitchFamily="28"/>
                    <a:ea typeface="Book Antiqua" pitchFamily="28"/>
                    <a:cs typeface="Times New Roman" pitchFamily="28"/>
                  </a:rPr>
                  <a:t>v</a:t>
                </a:r>
                <a:r>
                  <a:rPr lang="en-US" altLang="zh-CN" sz="2800" b="1" i="1" u="none" dirty="0" err="1">
                    <a:solidFill>
                      <a:srgbClr val="FF0000"/>
                    </a:solidFill>
                    <a:effectLst/>
                    <a:latin typeface="Times New Roman" pitchFamily="28"/>
                    <a:ea typeface="Times New Roman" pitchFamily="28"/>
                    <a:cs typeface="Times New Roman" pitchFamily="28"/>
                  </a:rPr>
                  <a:t>t</a:t>
                </a:r>
                <a:r>
                  <a:rPr lang="en-US" altLang="zh-CN" sz="2800" b="1" i="1" u="none" dirty="0">
                    <a:solidFill>
                      <a:srgbClr val="FF0000"/>
                    </a:solidFill>
                    <a:effectLst/>
                    <a:latin typeface="Times New Roman" pitchFamily="28"/>
                    <a:ea typeface="Times New Roman" pitchFamily="28"/>
                    <a:cs typeface="Times New Roman" pitchFamily="28"/>
                  </a:rPr>
                  <a:t>'</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25 m/s</a:t>
                </a:r>
                <a:r>
                  <a:rPr lang="en-US"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72 s</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1 800 m</a:t>
                </a:r>
              </a:p>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隧道的长度</a:t>
                </a:r>
                <a:r>
                  <a:rPr lang="en-US" altLang="zh-CN" sz="2800" b="1" i="1" u="none" dirty="0">
                    <a:solidFill>
                      <a:srgbClr val="FF0000"/>
                    </a:solidFill>
                    <a:effectLst/>
                    <a:latin typeface="Times New Roman" pitchFamily="28"/>
                    <a:ea typeface="Times New Roman" pitchFamily="28"/>
                    <a:cs typeface="Times New Roman" pitchFamily="28"/>
                  </a:rPr>
                  <a:t>s</a:t>
                </a:r>
                <a:r>
                  <a:rPr lang="zh-CN" altLang="zh-CN" sz="2800" b="1" i="0" u="none" baseline="-25000" dirty="0">
                    <a:solidFill>
                      <a:srgbClr val="FF0000"/>
                    </a:solidFill>
                    <a:effectLst/>
                    <a:latin typeface="Times New Roman" pitchFamily="28"/>
                    <a:ea typeface="宋体" pitchFamily="28"/>
                    <a:cs typeface="Times New Roman" pitchFamily="28"/>
                  </a:rPr>
                  <a:t>隧道</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s'</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s</a:t>
                </a:r>
                <a:r>
                  <a:rPr lang="zh-CN" altLang="zh-CN" sz="2800" b="1" i="0" u="none" baseline="-25000" dirty="0">
                    <a:solidFill>
                      <a:srgbClr val="FF0000"/>
                    </a:solidFill>
                    <a:effectLst/>
                    <a:latin typeface="Times New Roman" pitchFamily="28"/>
                    <a:ea typeface="宋体" pitchFamily="28"/>
                    <a:cs typeface="Times New Roman" pitchFamily="28"/>
                  </a:rPr>
                  <a:t>火车</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1 800 m</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360 m</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1 440 m</a:t>
                </a:r>
              </a:p>
            </p:txBody>
          </p:sp>
        </mc:Choice>
        <mc:Fallback xmlns="">
          <p:sp>
            <p:nvSpPr>
              <p:cNvPr id="3" name="yt_shape_10796"/>
              <p:cNvSpPr txBox="1">
                <a:spLocks noRot="1" noChangeAspect="1" noMove="1" noResize="1" noEditPoints="1" noAdjustHandles="1" noChangeArrowheads="1" noChangeShapeType="1" noTextEdit="1"/>
              </p:cNvSpPr>
              <p:nvPr/>
            </p:nvSpPr>
            <p:spPr>
              <a:xfrm>
                <a:off x="648143" y="2421982"/>
                <a:ext cx="10334817" cy="1806970"/>
              </a:xfrm>
              <a:prstGeom prst="rect">
                <a:avLst/>
              </a:prstGeom>
              <a:blipFill>
                <a:blip r:embed="rId2"/>
                <a:stretch>
                  <a:fillRect l="-2064" b="-11448"/>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800" name="yt_shape_10800"/>
          <p:cNvSpPr txBox="1"/>
          <p:nvPr/>
        </p:nvSpPr>
        <p:spPr>
          <a:xfrm>
            <a:off x="648143" y="209856"/>
            <a:ext cx="10896000" cy="2748509"/>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到达火车站后小明一家又转乘出租车回家，司机在以</a:t>
            </a:r>
            <a:r>
              <a:rPr lang="en-US" altLang="zh-CN" sz="2800" b="0" i="0" u="none">
                <a:solidFill>
                  <a:srgbClr val="000000"/>
                </a:solidFill>
                <a:effectLst/>
                <a:latin typeface="Times New Roman" pitchFamily="28"/>
                <a:ea typeface="Times New Roman" pitchFamily="28"/>
                <a:cs typeface="宋体" pitchFamily="28"/>
              </a:rPr>
              <a:t>72 km/h</a:t>
            </a:r>
            <a:r>
              <a:rPr lang="zh-CN" altLang="zh-CN" sz="2800" b="0" i="0" u="none">
                <a:solidFill>
                  <a:srgbClr val="000000"/>
                </a:solidFill>
                <a:effectLst/>
                <a:latin typeface="白正" pitchFamily="28"/>
                <a:ea typeface="宋体" pitchFamily="28"/>
                <a:cs typeface="宋体" pitchFamily="28"/>
              </a:rPr>
              <a:t>的速度匀速行驶的过程中，突然发现前方</a:t>
            </a:r>
            <a:r>
              <a:rPr lang="en-US" altLang="zh-CN" sz="2800" b="0" i="0" u="none">
                <a:solidFill>
                  <a:srgbClr val="000000"/>
                </a:solidFill>
                <a:effectLst/>
                <a:latin typeface="Times New Roman" pitchFamily="28"/>
                <a:ea typeface="Times New Roman" pitchFamily="28"/>
                <a:cs typeface="宋体" pitchFamily="28"/>
              </a:rPr>
              <a:t>70 m</a:t>
            </a:r>
            <a:r>
              <a:rPr lang="zh-CN" altLang="zh-CN" sz="2800" b="0" i="0" u="none">
                <a:solidFill>
                  <a:srgbClr val="000000"/>
                </a:solidFill>
                <a:effectLst/>
                <a:latin typeface="白正" pitchFamily="28"/>
                <a:ea typeface="宋体" pitchFamily="28"/>
                <a:cs typeface="宋体" pitchFamily="28"/>
              </a:rPr>
              <a:t>处有一障碍物，需在障碍物前安全停下，整个过程如图所示。制动距离指开始制动到汽车完全静止时车辆所行驶的路程，已知制动距离与制动前车速的对应关系如下表所示，则司机的反应时间不能超过多少？</a:t>
            </a:r>
          </a:p>
        </p:txBody>
      </p:sp>
      <p:graphicFrame>
        <p:nvGraphicFramePr>
          <p:cNvPr id="10801" name="yt_table_10801" title="H_101.76">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3258076806"/>
              </p:ext>
            </p:extLst>
          </p:nvPr>
        </p:nvGraphicFramePr>
        <p:xfrm>
          <a:off x="648000" y="3161517"/>
          <a:ext cx="10895996" cy="1292352"/>
        </p:xfrm>
        <a:graphic>
          <a:graphicData uri="http://schemas.openxmlformats.org/drawingml/2006/table">
            <a:tbl>
              <a:tblPr>
                <a:tableStyleId>{5940675A-B579-460E-94D1-54222C63F5DA}</a:tableStyleId>
              </a:tblPr>
              <a:tblGrid>
                <a:gridCol w="5449012">
                  <a:extLst>
                    <a:ext uri="{9D8B030D-6E8A-4147-A177-3AD203B41FA5}">
                      <a16:colId xmlns:a16="http://schemas.microsoft.com/office/drawing/2014/main" val="20000"/>
                    </a:ext>
                  </a:extLst>
                </a:gridCol>
                <a:gridCol w="1361746">
                  <a:extLst>
                    <a:ext uri="{9D8B030D-6E8A-4147-A177-3AD203B41FA5}">
                      <a16:colId xmlns:a16="http://schemas.microsoft.com/office/drawing/2014/main" val="20001"/>
                    </a:ext>
                  </a:extLst>
                </a:gridCol>
                <a:gridCol w="1361746">
                  <a:extLst>
                    <a:ext uri="{9D8B030D-6E8A-4147-A177-3AD203B41FA5}">
                      <a16:colId xmlns:a16="http://schemas.microsoft.com/office/drawing/2014/main" val="20002"/>
                    </a:ext>
                  </a:extLst>
                </a:gridCol>
                <a:gridCol w="1361746">
                  <a:extLst>
                    <a:ext uri="{9D8B030D-6E8A-4147-A177-3AD203B41FA5}">
                      <a16:colId xmlns:a16="http://schemas.microsoft.com/office/drawing/2014/main" val="20003"/>
                    </a:ext>
                  </a:extLst>
                </a:gridCol>
                <a:gridCol w="1361746">
                  <a:extLst>
                    <a:ext uri="{9D8B030D-6E8A-4147-A177-3AD203B41FA5}">
                      <a16:colId xmlns:a16="http://schemas.microsoft.com/office/drawing/2014/main" val="20004"/>
                    </a:ext>
                  </a:extLst>
                </a:gridCol>
              </a:tblGrid>
              <a:tr h="467999">
                <a:tc>
                  <a:txBody>
                    <a:bodyPr/>
                    <a:lstStyle/>
                    <a:p>
                      <a:pPr algn="ctr" eaLnBrk="1" fontAlgn="ctr" latinLnBrk="0" hangingPunct="0">
                        <a:lnSpc>
                          <a:spcPct val="129999"/>
                        </a:lnSpc>
                      </a:pPr>
                      <a:r>
                        <a:rPr lang="zh-CN" altLang="zh-CN" sz="2800" b="0" i="0" u="none">
                          <a:solidFill>
                            <a:srgbClr val="000000"/>
                          </a:solidFill>
                          <a:effectLst/>
                          <a:latin typeface="白正" pitchFamily="28"/>
                          <a:ea typeface="宋体" pitchFamily="28"/>
                          <a:cs typeface="宋体" pitchFamily="28"/>
                        </a:rPr>
                        <a:t>行驶速度</a:t>
                      </a:r>
                      <a:r>
                        <a:rPr lang="en-US" altLang="zh-CN" sz="2800" b="0" i="0" u="none">
                          <a:solidFill>
                            <a:srgbClr val="000000"/>
                          </a:solidFill>
                          <a:effectLst/>
                          <a:latin typeface="Times New Roman" pitchFamily="28"/>
                          <a:ea typeface="Times New Roman"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m·s</a:t>
                      </a:r>
                      <a:r>
                        <a:rPr lang="zh-CN" altLang="zh-CN" sz="2800" b="0" i="0" u="none" baseline="30000">
                          <a:solidFill>
                            <a:srgbClr val="000000"/>
                          </a:solidFill>
                          <a:effectLst/>
                          <a:latin typeface="宋体" pitchFamily="28"/>
                          <a:ea typeface="宋体" pitchFamily="28"/>
                          <a:cs typeface="宋体" pitchFamily="28"/>
                        </a:rPr>
                        <a:t>－</a:t>
                      </a:r>
                      <a:r>
                        <a:rPr lang="en-US" altLang="zh-CN" sz="2800" b="0" i="0" u="none" baseline="30000">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10</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15</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20</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28</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0"/>
                  </a:ext>
                </a:extLst>
              </a:tr>
              <a:tr h="467999">
                <a:tc>
                  <a:txBody>
                    <a:bodyPr/>
                    <a:lstStyle/>
                    <a:p>
                      <a:pPr algn="ctr" eaLnBrk="1" fontAlgn="ctr" latinLnBrk="0" hangingPunct="0">
                        <a:lnSpc>
                          <a:spcPct val="129999"/>
                        </a:lnSpc>
                      </a:pPr>
                      <a:r>
                        <a:rPr lang="zh-CN" altLang="zh-CN" sz="2800" b="0" i="0" u="none">
                          <a:solidFill>
                            <a:srgbClr val="000000"/>
                          </a:solidFill>
                          <a:effectLst/>
                          <a:latin typeface="白正" pitchFamily="28"/>
                          <a:ea typeface="宋体" pitchFamily="28"/>
                          <a:cs typeface="宋体" pitchFamily="28"/>
                        </a:rPr>
                        <a:t>制动距离</a:t>
                      </a:r>
                      <a:r>
                        <a:rPr lang="en-US" altLang="zh-CN" sz="2800" b="0" i="0" u="none">
                          <a:solidFill>
                            <a:srgbClr val="000000"/>
                          </a:solidFill>
                          <a:effectLst/>
                          <a:latin typeface="Times New Roman" pitchFamily="28"/>
                          <a:ea typeface="Times New Roman" pitchFamily="28"/>
                          <a:cs typeface="宋体" pitchFamily="28"/>
                        </a:rPr>
                        <a:t>/m</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6</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18</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30</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tc>
                  <a:txBody>
                    <a:bodyPr/>
                    <a:lstStyle/>
                    <a:p>
                      <a:pPr algn="ctr"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50</a:t>
                      </a:r>
                    </a:p>
                  </a:txBody>
                  <a:tcPr anchor="ctr">
                    <a:lnL w="9522" cap="flat" cmpd="sng" algn="ctr">
                      <a:solidFill>
                        <a:srgbClr val="000000"/>
                      </a:solidFill>
                      <a:prstDash val="solid"/>
                      <a:round/>
                    </a:lnL>
                    <a:lnR w="9522" cap="flat" cmpd="sng" algn="ctr">
                      <a:solidFill>
                        <a:srgbClr val="000000"/>
                      </a:solidFill>
                      <a:prstDash val="solid"/>
                      <a:round/>
                    </a:lnR>
                    <a:lnT w="9522" cap="flat" cmpd="sng" algn="ctr">
                      <a:solidFill>
                        <a:srgbClr val="000000"/>
                      </a:solidFill>
                      <a:prstDash val="solid"/>
                      <a:round/>
                    </a:lnT>
                    <a:lnB w="9522" cap="flat" cmpd="sng" algn="ctr">
                      <a:solidFill>
                        <a:srgbClr val="000000"/>
                      </a:solidFill>
                      <a:prstDash val="solid"/>
                      <a:round/>
                    </a:lnB>
                  </a:tcPr>
                </a:tc>
                <a:extLst>
                  <a:ext uri="{0D108BD9-81ED-4DB2-BD59-A6C34878D82A}">
                    <a16:rowId xmlns:a16="http://schemas.microsoft.com/office/drawing/2014/main" val="10001"/>
                  </a:ext>
                </a:extLst>
              </a:tr>
            </a:tbl>
          </a:graphicData>
        </a:graphic>
      </p:graphicFrame>
      <p:pic>
        <p:nvPicPr>
          <p:cNvPr id="2" name="yt_image_10805">
            <a:extLst>
              <a:ext uri="{FF2B5EF4-FFF2-40B4-BE49-F238E27FC236}">
                <a16:creationId xmlns:a16="http://schemas.microsoft.com/office/drawing/2014/main" id="{BCA67555-5CD2-6463-6123-85179C13B135}"/>
              </a:ext>
              <a:ext uri="">
                <a16:creationId xmlns:mc="http://schemas.openxmlformats.org/markup-compatibility/2006" xmlns:a14="http://schemas.microsoft.com/office/drawing/2010/main" xmlns:p14="http://schemas.microsoft.com/office/powerpoint/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3511488" y="4844542"/>
            <a:ext cx="4913249" cy="12125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yt_shape_10803"/>
              <p:cNvSpPr txBox="1"/>
              <p:nvPr/>
            </p:nvSpPr>
            <p:spPr>
              <a:xfrm>
                <a:off x="841183" y="1207262"/>
                <a:ext cx="11594657" cy="3054362"/>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解：（</a:t>
                </a:r>
                <a:r>
                  <a:rPr lang="en-US" altLang="zh-CN" sz="2800" b="1" i="0" u="none" dirty="0">
                    <a:solidFill>
                      <a:srgbClr val="FF0000"/>
                    </a:solidFill>
                    <a:effectLst/>
                    <a:latin typeface="Times New Roman" pitchFamily="28"/>
                    <a:ea typeface="Times New Roman" pitchFamily="28"/>
                    <a:cs typeface="Times New Roman" pitchFamily="28"/>
                  </a:rPr>
                  <a:t>3</a:t>
                </a:r>
                <a:r>
                  <a:rPr lang="zh-CN" altLang="zh-CN" sz="2800" b="1" i="0" u="none" dirty="0">
                    <a:solidFill>
                      <a:srgbClr val="FF0000"/>
                    </a:solidFill>
                    <a:effectLst/>
                    <a:latin typeface="Times New Roman" pitchFamily="28"/>
                    <a:ea typeface="宋体" pitchFamily="28"/>
                    <a:cs typeface="Times New Roman" pitchFamily="28"/>
                  </a:rPr>
                  <a:t>）出租车的速度</a:t>
                </a:r>
                <a:r>
                  <a:rPr lang="en-US" altLang="zh-CN" sz="2800" b="1" i="1" u="none" dirty="0">
                    <a:solidFill>
                      <a:srgbClr val="FF0000"/>
                    </a:solidFill>
                    <a:effectLst/>
                    <a:latin typeface="Times New Roman" pitchFamily="28"/>
                    <a:ea typeface="Book Antiqua" pitchFamily="28"/>
                    <a:cs typeface="Times New Roman" pitchFamily="28"/>
                  </a:rPr>
                  <a:t>v</a:t>
                </a:r>
                <a:r>
                  <a:rPr lang="en-US" altLang="zh-CN" sz="2800" b="1" i="0" u="none" baseline="-25000" dirty="0">
                    <a:solidFill>
                      <a:srgbClr val="FF0000"/>
                    </a:solidFill>
                    <a:effectLst/>
                    <a:latin typeface="Times New Roman" pitchFamily="28"/>
                    <a:ea typeface="Times New Roman" pitchFamily="28"/>
                    <a:cs typeface="Times New Roman" pitchFamily="28"/>
                  </a:rPr>
                  <a:t>1</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72 km/h</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20 m/s</a:t>
                </a:r>
              </a:p>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汽车从发现情况到车辆停止过程中行驶的路程</a:t>
                </a:r>
                <a:r>
                  <a:rPr lang="en-US" altLang="zh-CN" sz="2800" b="1" i="1" u="none" dirty="0">
                    <a:solidFill>
                      <a:srgbClr val="FF0000"/>
                    </a:solidFill>
                    <a:effectLst/>
                    <a:latin typeface="Times New Roman" pitchFamily="28"/>
                    <a:ea typeface="Times New Roman" pitchFamily="28"/>
                    <a:cs typeface="Times New Roman" pitchFamily="28"/>
                  </a:rPr>
                  <a:t>s</a:t>
                </a:r>
                <a:r>
                  <a:rPr lang="zh-CN" altLang="zh-CN" sz="2800" b="1" i="0" u="none" baseline="-25000" dirty="0">
                    <a:solidFill>
                      <a:srgbClr val="FF0000"/>
                    </a:solidFill>
                    <a:effectLst/>
                    <a:latin typeface="Times New Roman" pitchFamily="28"/>
                    <a:ea typeface="宋体" pitchFamily="28"/>
                    <a:cs typeface="Times New Roman" pitchFamily="28"/>
                  </a:rPr>
                  <a:t>总</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70 m</a:t>
                </a:r>
              </a:p>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制动距离</a:t>
                </a:r>
                <a:r>
                  <a:rPr lang="en-US" altLang="zh-CN" sz="2800" b="1" i="1" u="none" dirty="0">
                    <a:solidFill>
                      <a:srgbClr val="FF0000"/>
                    </a:solidFill>
                    <a:effectLst/>
                    <a:latin typeface="Times New Roman" pitchFamily="28"/>
                    <a:ea typeface="Times New Roman" pitchFamily="28"/>
                    <a:cs typeface="Times New Roman" pitchFamily="28"/>
                  </a:rPr>
                  <a:t>s</a:t>
                </a:r>
                <a:r>
                  <a:rPr lang="en-US" altLang="zh-CN" sz="2800" b="1" i="0" u="none" baseline="-25000" dirty="0">
                    <a:solidFill>
                      <a:srgbClr val="FF0000"/>
                    </a:solidFill>
                    <a:effectLst/>
                    <a:latin typeface="Times New Roman" pitchFamily="28"/>
                    <a:ea typeface="Times New Roman" pitchFamily="28"/>
                    <a:cs typeface="Times New Roman" pitchFamily="28"/>
                  </a:rPr>
                  <a:t>1</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30 m</a:t>
                </a:r>
              </a:p>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则司机的反应距离</a:t>
                </a:r>
                <a:r>
                  <a:rPr lang="en-US" altLang="zh-CN" sz="2800" b="1" i="1" u="none" dirty="0">
                    <a:solidFill>
                      <a:srgbClr val="FF0000"/>
                    </a:solidFill>
                    <a:effectLst/>
                    <a:latin typeface="Times New Roman" pitchFamily="28"/>
                    <a:ea typeface="Times New Roman" pitchFamily="28"/>
                    <a:cs typeface="Times New Roman" pitchFamily="28"/>
                  </a:rPr>
                  <a:t>s</a:t>
                </a:r>
                <a:r>
                  <a:rPr lang="en-US" altLang="zh-CN" sz="2800" b="1" i="0" u="none" baseline="-25000" dirty="0">
                    <a:solidFill>
                      <a:srgbClr val="FF0000"/>
                    </a:solidFill>
                    <a:effectLst/>
                    <a:latin typeface="Times New Roman" pitchFamily="28"/>
                    <a:ea typeface="Times New Roman" pitchFamily="28"/>
                    <a:cs typeface="Times New Roman" pitchFamily="28"/>
                  </a:rPr>
                  <a:t>2</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s</a:t>
                </a:r>
                <a:r>
                  <a:rPr lang="zh-CN" altLang="zh-CN" sz="2800" b="1" i="0" u="none" baseline="-25000" dirty="0">
                    <a:solidFill>
                      <a:srgbClr val="FF0000"/>
                    </a:solidFill>
                    <a:effectLst/>
                    <a:latin typeface="Times New Roman" pitchFamily="28"/>
                    <a:ea typeface="宋体" pitchFamily="28"/>
                    <a:cs typeface="Times New Roman" pitchFamily="28"/>
                  </a:rPr>
                  <a:t>总</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s</a:t>
                </a:r>
                <a:r>
                  <a:rPr lang="en-US" altLang="zh-CN" sz="2800" b="1" i="0" u="none" baseline="-25000" dirty="0">
                    <a:solidFill>
                      <a:srgbClr val="FF0000"/>
                    </a:solidFill>
                    <a:effectLst/>
                    <a:latin typeface="Times New Roman" pitchFamily="28"/>
                    <a:ea typeface="Times New Roman" pitchFamily="28"/>
                    <a:cs typeface="Times New Roman" pitchFamily="28"/>
                  </a:rPr>
                  <a:t>1</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70 m</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30 m</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40 m</a:t>
                </a:r>
              </a:p>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由</a:t>
                </a:r>
                <a:r>
                  <a:rPr lang="en-US" altLang="zh-CN" sz="2800" b="1" i="1" u="none" dirty="0">
                    <a:solidFill>
                      <a:srgbClr val="FF0000"/>
                    </a:solidFill>
                    <a:effectLst/>
                    <a:latin typeface="Times New Roman" pitchFamily="28"/>
                    <a:ea typeface="Book Antiqua" pitchFamily="28"/>
                    <a:cs typeface="Times New Roman" pitchFamily="28"/>
                  </a:rPr>
                  <a:t>v</a:t>
                </a:r>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𝒔</m:t>
                        </m:r>
                      </m:num>
                      <m:den>
                        <m:r>
                          <a:rPr lang="en-US" altLang="zh-CN" sz="2800" b="1" i="1">
                            <a:solidFill>
                              <a:srgbClr val="FF0000"/>
                            </a:solidFill>
                            <a:effectLst/>
                            <a:latin typeface="Cambria Math" panose="02040503050406030204" pitchFamily="56" charset="0"/>
                            <a:ea typeface="Cambria Math" panose="02040503050406030204" pitchFamily="56" charset="0"/>
                          </a:rPr>
                          <m:t>𝒕</m:t>
                        </m:r>
                      </m:den>
                    </m:f>
                  </m:oMath>
                </a14:m>
                <a:r>
                  <a:rPr lang="zh-CN" altLang="zh-CN" sz="2800" b="1" i="0" u="none" dirty="0">
                    <a:solidFill>
                      <a:srgbClr val="FF0000"/>
                    </a:solidFill>
                    <a:effectLst/>
                    <a:latin typeface="Times New Roman" pitchFamily="28"/>
                    <a:ea typeface="宋体" pitchFamily="28"/>
                    <a:cs typeface="Times New Roman" pitchFamily="28"/>
                  </a:rPr>
                  <a:t>可得，司机的反应时间不能超过</a:t>
                </a:r>
                <a:r>
                  <a:rPr lang="en-US" altLang="zh-CN" sz="2800" b="1" i="1" u="none" dirty="0">
                    <a:solidFill>
                      <a:srgbClr val="FF0000"/>
                    </a:solidFill>
                    <a:effectLst/>
                    <a:latin typeface="Times New Roman" pitchFamily="28"/>
                    <a:ea typeface="Times New Roman" pitchFamily="28"/>
                    <a:cs typeface="Times New Roman" pitchFamily="28"/>
                  </a:rPr>
                  <a:t>t</a:t>
                </a:r>
                <a:r>
                  <a:rPr lang="en-US" altLang="zh-CN" sz="2800" b="1" i="0" u="none" baseline="-25000" dirty="0">
                    <a:solidFill>
                      <a:srgbClr val="FF0000"/>
                    </a:solidFill>
                    <a:effectLst/>
                    <a:latin typeface="Times New Roman" pitchFamily="28"/>
                    <a:ea typeface="Times New Roman" pitchFamily="28"/>
                    <a:cs typeface="Times New Roman" pitchFamily="28"/>
                  </a:rPr>
                  <a:t>1</a:t>
                </a:r>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𝒔</m:t>
                            </m:r>
                          </m:e>
                          <m:sub>
                            <m:r>
                              <a:rPr lang="en-US" altLang="zh-CN" sz="2800" b="1" i="0">
                                <a:solidFill>
                                  <a:srgbClr val="FF0000"/>
                                </a:solidFill>
                                <a:effectLst/>
                                <a:latin typeface="Cambria Math" panose="02040503050406030204" pitchFamily="56" charset="0"/>
                                <a:ea typeface="Cambria Math" panose="02040503050406030204" pitchFamily="56" charset="0"/>
                              </a:rPr>
                              <m:t>𝟐</m:t>
                            </m:r>
                          </m:sub>
                        </m:sSub>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𝒗</m:t>
                            </m:r>
                          </m:e>
                          <m:sub>
                            <m:r>
                              <a:rPr lang="en-US" altLang="zh-CN" sz="2800" b="1" i="0">
                                <a:solidFill>
                                  <a:srgbClr val="FF0000"/>
                                </a:solidFill>
                                <a:effectLst/>
                                <a:latin typeface="Cambria Math" panose="02040503050406030204" pitchFamily="56" charset="0"/>
                                <a:ea typeface="Cambria Math" panose="02040503050406030204" pitchFamily="56" charset="0"/>
                              </a:rPr>
                              <m:t>𝟏</m:t>
                            </m:r>
                          </m:sub>
                        </m:sSub>
                      </m:den>
                    </m:f>
                  </m:oMath>
                </a14:m>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𝟒𝟎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𝐦</m:t>
                        </m:r>
                      </m:num>
                      <m:den>
                        <m:r>
                          <a:rPr lang="en-US" altLang="zh-CN" sz="2800" b="1" i="0">
                            <a:solidFill>
                              <a:srgbClr val="FF0000"/>
                            </a:solidFill>
                            <a:effectLst/>
                            <a:latin typeface="Cambria Math" panose="02040503050406030204" pitchFamily="56" charset="0"/>
                            <a:ea typeface="Cambria Math" panose="02040503050406030204" pitchFamily="56" charset="0"/>
                          </a:rPr>
                          <m:t>𝟐𝟎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𝐦</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𝐬</m:t>
                        </m:r>
                      </m:den>
                    </m:f>
                  </m:oMath>
                </a14:m>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2 s</a:t>
                </a:r>
              </a:p>
            </p:txBody>
          </p:sp>
        </mc:Choice>
        <mc:Fallback xmlns="">
          <p:sp>
            <p:nvSpPr>
              <p:cNvPr id="4" name="yt_shape_10803"/>
              <p:cNvSpPr txBox="1">
                <a:spLocks noRot="1" noChangeAspect="1" noMove="1" noResize="1" noEditPoints="1" noAdjustHandles="1" noChangeArrowheads="1" noChangeShapeType="1" noTextEdit="1"/>
              </p:cNvSpPr>
              <p:nvPr/>
            </p:nvSpPr>
            <p:spPr>
              <a:xfrm>
                <a:off x="841183" y="1207262"/>
                <a:ext cx="11594657" cy="3054362"/>
              </a:xfrm>
              <a:prstGeom prst="rect">
                <a:avLst/>
              </a:prstGeom>
              <a:blipFill>
                <a:blip r:embed="rId2"/>
                <a:stretch>
                  <a:fillRect l="-1893" t="-1996" b="-1996"/>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807" name="yt_shape_10807"/>
          <p:cNvSpPr txBox="1"/>
          <p:nvPr/>
        </p:nvSpPr>
        <p:spPr>
          <a:xfrm>
            <a:off x="648143" y="190443"/>
            <a:ext cx="10896000" cy="274850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21.</a:t>
            </a:r>
            <a:r>
              <a:rPr lang="zh-CN" altLang="zh-CN" sz="2800" b="0" i="0" u="none">
                <a:solidFill>
                  <a:srgbClr val="000000"/>
                </a:solidFill>
                <a:effectLst/>
                <a:latin typeface="白正" pitchFamily="28"/>
                <a:ea typeface="宋体" pitchFamily="28"/>
                <a:cs typeface="宋体" pitchFamily="28"/>
              </a:rPr>
              <a:t>如图甲所示，装有部分水的杯子放在水平桌面上，杯子和水的总质量为</a:t>
            </a:r>
            <a:r>
              <a:rPr lang="en-US" altLang="zh-CN" sz="2800" b="0" i="0" u="none">
                <a:solidFill>
                  <a:srgbClr val="000000"/>
                </a:solidFill>
                <a:effectLst/>
                <a:latin typeface="Times New Roman" pitchFamily="28"/>
                <a:ea typeface="Times New Roman" pitchFamily="28"/>
                <a:cs typeface="宋体" pitchFamily="28"/>
              </a:rPr>
              <a:t>160 g</a:t>
            </a:r>
            <a:r>
              <a:rPr lang="zh-CN" altLang="zh-CN" sz="2800" b="0" i="0" u="none">
                <a:solidFill>
                  <a:srgbClr val="000000"/>
                </a:solidFill>
                <a:effectLst/>
                <a:latin typeface="白正" pitchFamily="28"/>
                <a:ea typeface="宋体" pitchFamily="28"/>
                <a:cs typeface="宋体" pitchFamily="28"/>
              </a:rPr>
              <a:t>，向杯子中放入一个金属球后，水刚好将杯子装满，杯子、水和金属球的总质量为</a:t>
            </a:r>
            <a:r>
              <a:rPr lang="en-US" altLang="zh-CN" sz="2800" b="0" i="0" u="none">
                <a:solidFill>
                  <a:srgbClr val="000000"/>
                </a:solidFill>
                <a:effectLst/>
                <a:latin typeface="Times New Roman" pitchFamily="28"/>
                <a:ea typeface="Times New Roman" pitchFamily="28"/>
                <a:cs typeface="宋体" pitchFamily="28"/>
              </a:rPr>
              <a:t>228 g</a:t>
            </a:r>
            <a:r>
              <a:rPr lang="zh-CN" altLang="zh-CN" sz="2800" b="0" i="0" u="none">
                <a:solidFill>
                  <a:srgbClr val="000000"/>
                </a:solidFill>
                <a:effectLst/>
                <a:latin typeface="白正" pitchFamily="28"/>
                <a:ea typeface="宋体" pitchFamily="28"/>
                <a:cs typeface="宋体" pitchFamily="28"/>
              </a:rPr>
              <a:t>，如图乙所示，然后取出金属球，向杯子中加满水，此时杯子和水的总质量为</a:t>
            </a:r>
            <a:r>
              <a:rPr lang="en-US" altLang="zh-CN" sz="2800" b="0" i="0" u="none">
                <a:solidFill>
                  <a:srgbClr val="000000"/>
                </a:solidFill>
                <a:effectLst/>
                <a:latin typeface="Times New Roman" pitchFamily="28"/>
                <a:ea typeface="Times New Roman" pitchFamily="28"/>
                <a:cs typeface="宋体" pitchFamily="28"/>
              </a:rPr>
              <a:t>180 g</a:t>
            </a:r>
            <a:r>
              <a:rPr lang="zh-CN" altLang="zh-CN" sz="2800" b="0" i="0" u="none">
                <a:solidFill>
                  <a:srgbClr val="000000"/>
                </a:solidFill>
                <a:effectLst/>
                <a:latin typeface="白正" pitchFamily="28"/>
                <a:ea typeface="宋体" pitchFamily="28"/>
                <a:cs typeface="宋体" pitchFamily="28"/>
              </a:rPr>
              <a:t>，如下图丙所示，已知</a:t>
            </a:r>
            <a:r>
              <a:rPr lang="en-US" altLang="zh-CN" sz="2800" b="0" i="0" u="none">
                <a:solidFill>
                  <a:srgbClr val="000000"/>
                </a:solidFill>
                <a:effectLst/>
                <a:latin typeface="Times New Roman" pitchFamily="28"/>
                <a:ea typeface="Times New Roman" pitchFamily="28"/>
                <a:cs typeface="宋体" pitchFamily="28"/>
              </a:rPr>
              <a:t>ρ</a:t>
            </a:r>
            <a:r>
              <a:rPr lang="zh-CN" altLang="zh-CN" sz="2800" b="0" i="0" u="none" baseline="-25000">
                <a:solidFill>
                  <a:srgbClr val="000000"/>
                </a:solidFill>
                <a:effectLst/>
                <a:latin typeface="白正" pitchFamily="28"/>
                <a:ea typeface="宋体" pitchFamily="28"/>
                <a:cs typeface="宋体" pitchFamily="28"/>
              </a:rPr>
              <a:t>水</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1.0</a:t>
            </a:r>
            <a:r>
              <a:rPr lang="en-US"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10</a:t>
            </a:r>
            <a:r>
              <a:rPr lang="en-US" altLang="zh-CN" sz="2800" b="0" i="0" u="none" baseline="30000">
                <a:solidFill>
                  <a:srgbClr val="000000"/>
                </a:solidFill>
                <a:effectLst/>
                <a:latin typeface="Times New Roman" pitchFamily="28"/>
                <a:ea typeface="Times New Roman" pitchFamily="28"/>
                <a:cs typeface="宋体" pitchFamily="28"/>
              </a:rPr>
              <a:t>3</a:t>
            </a:r>
            <a:r>
              <a:rPr lang="en-US" altLang="zh-CN" sz="2800" b="0" i="0" u="none">
                <a:solidFill>
                  <a:srgbClr val="000000"/>
                </a:solidFill>
                <a:effectLst/>
                <a:latin typeface="Times New Roman" pitchFamily="28"/>
                <a:ea typeface="Times New Roman" pitchFamily="28"/>
                <a:cs typeface="宋体" pitchFamily="28"/>
              </a:rPr>
              <a:t> kg/m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。求：</a:t>
            </a:r>
          </a:p>
        </p:txBody>
      </p:sp>
      <p:sp>
        <p:nvSpPr>
          <p:cNvPr id="10808" name="yt_shape_10808"/>
          <p:cNvSpPr txBox="1"/>
          <p:nvPr/>
        </p:nvSpPr>
        <p:spPr>
          <a:xfrm>
            <a:off x="648000" y="2989740"/>
            <a:ext cx="3411190" cy="507896"/>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金属球的体积。</a:t>
            </a:r>
          </a:p>
        </p:txBody>
      </p:sp>
      <mc:AlternateContent xmlns:mc="http://schemas.openxmlformats.org/markup-compatibility/2006" xmlns:a14="http://schemas.microsoft.com/office/drawing/2010/main">
        <mc:Choice Requires="a14">
          <p:sp>
            <p:nvSpPr>
              <p:cNvPr id="2" name="yt_shape_10809">
                <a:extLst>
                  <a:ext uri="{FF2B5EF4-FFF2-40B4-BE49-F238E27FC236}">
                    <a16:creationId xmlns:a16="http://schemas.microsoft.com/office/drawing/2014/main" id="{6FCBB136-B1F5-722E-A6A3-DB9CD3CE1E78}"/>
                  </a:ext>
                </a:extLst>
              </p:cNvPr>
              <p:cNvSpPr txBox="1"/>
              <p:nvPr/>
            </p:nvSpPr>
            <p:spPr>
              <a:xfrm>
                <a:off x="648000" y="3548424"/>
                <a:ext cx="6671698" cy="2774606"/>
              </a:xfrm>
              <a:prstGeom prst="rect">
                <a:avLst/>
              </a:prstGeom>
            </p:spPr>
            <p:txBody>
              <a:bodyPr vert="horz" wrap="non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解：（</a:t>
                </a:r>
                <a:r>
                  <a:rPr lang="en-US" altLang="zh-CN" sz="2800" b="1" i="0" u="none">
                    <a:solidFill>
                      <a:srgbClr val="FF0000"/>
                    </a:solidFill>
                    <a:effectLst/>
                    <a:latin typeface="Times New Roman" pitchFamily="28"/>
                    <a:ea typeface="Times New Roman" pitchFamily="28"/>
                    <a:cs typeface="Times New Roman" pitchFamily="28"/>
                  </a:rPr>
                  <a:t>1</a:t>
                </a:r>
                <a:r>
                  <a:rPr lang="zh-CN" altLang="zh-CN" sz="2800" b="1" i="0" u="none">
                    <a:solidFill>
                      <a:srgbClr val="FF0000"/>
                    </a:solidFill>
                    <a:effectLst/>
                    <a:latin typeface="Times New Roman" pitchFamily="28"/>
                    <a:ea typeface="宋体" pitchFamily="28"/>
                    <a:cs typeface="Times New Roman" pitchFamily="28"/>
                  </a:rPr>
                  <a:t>）向杯内加满水时，所加水的质量</a:t>
                </a:r>
              </a:p>
              <a:p>
                <a:pPr algn="l" eaLnBrk="1" latinLnBrk="0" hangingPunct="0">
                  <a:lnSpc>
                    <a:spcPct val="129999"/>
                  </a:lnSpc>
                </a:pPr>
                <a:r>
                  <a:rPr lang="en-US" altLang="zh-CN" sz="2800" b="1" i="1" u="none">
                    <a:solidFill>
                      <a:srgbClr val="FF0000"/>
                    </a:solidFill>
                    <a:effectLst/>
                    <a:latin typeface="Times New Roman" pitchFamily="28"/>
                    <a:ea typeface="Times New Roman" pitchFamily="28"/>
                    <a:cs typeface="Times New Roman" pitchFamily="28"/>
                  </a:rPr>
                  <a:t>m</a:t>
                </a:r>
                <a:r>
                  <a:rPr lang="zh-CN" altLang="zh-CN" sz="2800" b="1" i="0" u="none">
                    <a:solidFill>
                      <a:srgbClr val="FF0000"/>
                    </a:solidFill>
                    <a:effectLst/>
                    <a:latin typeface="Times New Roman" pitchFamily="28"/>
                    <a:ea typeface="宋体" pitchFamily="28"/>
                    <a:cs typeface="Times New Roman" pitchFamily="28"/>
                  </a:rPr>
                  <a:t>＝</a:t>
                </a:r>
                <a:r>
                  <a:rPr lang="en-US" altLang="zh-CN" sz="2800" b="1" i="1" u="none">
                    <a:solidFill>
                      <a:srgbClr val="FF0000"/>
                    </a:solidFill>
                    <a:effectLst/>
                    <a:latin typeface="Times New Roman" pitchFamily="28"/>
                    <a:ea typeface="Times New Roman" pitchFamily="28"/>
                    <a:cs typeface="Times New Roman" pitchFamily="28"/>
                  </a:rPr>
                  <a:t>m</a:t>
                </a:r>
                <a:r>
                  <a:rPr lang="zh-CN" altLang="zh-CN" sz="2800" b="1" i="0" u="none" baseline="-25000">
                    <a:solidFill>
                      <a:srgbClr val="FF0000"/>
                    </a:solidFill>
                    <a:effectLst/>
                    <a:latin typeface="Times New Roman" pitchFamily="28"/>
                    <a:ea typeface="宋体" pitchFamily="28"/>
                    <a:cs typeface="Times New Roman" pitchFamily="28"/>
                  </a:rPr>
                  <a:t>总</a:t>
                </a:r>
                <a:r>
                  <a:rPr lang="en-US" altLang="zh-CN" sz="2800" b="1" i="1" u="none">
                    <a:solidFill>
                      <a:srgbClr val="FF0000"/>
                    </a:solidFill>
                    <a:effectLst/>
                    <a:latin typeface="Times New Roman" pitchFamily="28"/>
                    <a:ea typeface="Times New Roman" pitchFamily="28"/>
                    <a:cs typeface="Times New Roman" pitchFamily="28"/>
                  </a:rPr>
                  <a:t>'</a:t>
                </a:r>
                <a:r>
                  <a:rPr lang="zh-CN" altLang="zh-CN" sz="2800" b="1" i="0" u="none">
                    <a:solidFill>
                      <a:srgbClr val="FF0000"/>
                    </a:solidFill>
                    <a:effectLst/>
                    <a:latin typeface="Times New Roman" pitchFamily="28"/>
                    <a:ea typeface="宋体" pitchFamily="28"/>
                    <a:cs typeface="Times New Roman" pitchFamily="28"/>
                  </a:rPr>
                  <a:t>－</a:t>
                </a:r>
                <a:r>
                  <a:rPr lang="en-US" altLang="zh-CN" sz="2800" b="1" i="1" u="none">
                    <a:solidFill>
                      <a:srgbClr val="FF0000"/>
                    </a:solidFill>
                    <a:effectLst/>
                    <a:latin typeface="Times New Roman" pitchFamily="28"/>
                    <a:ea typeface="Times New Roman" pitchFamily="28"/>
                    <a:cs typeface="Times New Roman" pitchFamily="28"/>
                  </a:rPr>
                  <a:t>m</a:t>
                </a:r>
                <a:r>
                  <a:rPr lang="zh-CN" altLang="zh-CN" sz="2800" b="1" i="0" u="none" baseline="-25000">
                    <a:solidFill>
                      <a:srgbClr val="FF0000"/>
                    </a:solidFill>
                    <a:effectLst/>
                    <a:latin typeface="Times New Roman" pitchFamily="28"/>
                    <a:ea typeface="宋体" pitchFamily="28"/>
                    <a:cs typeface="Times New Roman" pitchFamily="28"/>
                  </a:rPr>
                  <a:t>总</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180 g</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160 g</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20 g</a:t>
                </a:r>
              </a:p>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由</a:t>
                </a:r>
                <a:r>
                  <a:rPr lang="en-US" altLang="zh-CN" sz="2800" b="1" i="1" u="none">
                    <a:solidFill>
                      <a:srgbClr val="FF0000"/>
                    </a:solidFill>
                    <a:effectLst/>
                    <a:latin typeface="Times New Roman" pitchFamily="28"/>
                    <a:ea typeface="Times New Roman" pitchFamily="28"/>
                    <a:cs typeface="Times New Roman" pitchFamily="28"/>
                  </a:rPr>
                  <a:t>ρ</a:t>
                </a:r>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𝒎</m:t>
                        </m:r>
                      </m:num>
                      <m:den>
                        <m:r>
                          <a:rPr lang="en-US" altLang="zh-CN" sz="2800" b="1" i="1">
                            <a:solidFill>
                              <a:srgbClr val="FF0000"/>
                            </a:solidFill>
                            <a:effectLst/>
                            <a:latin typeface="Cambria Math" panose="02040503050406030204" pitchFamily="56" charset="0"/>
                            <a:ea typeface="Cambria Math" panose="02040503050406030204" pitchFamily="56" charset="0"/>
                          </a:rPr>
                          <m:t>𝑽</m:t>
                        </m:r>
                      </m:den>
                    </m:f>
                  </m:oMath>
                </a14:m>
                <a:r>
                  <a:rPr lang="zh-CN" altLang="zh-CN" sz="2800" b="1" i="0" u="none">
                    <a:solidFill>
                      <a:srgbClr val="FF0000"/>
                    </a:solidFill>
                    <a:effectLst/>
                    <a:latin typeface="Times New Roman" pitchFamily="28"/>
                    <a:ea typeface="宋体" pitchFamily="28"/>
                    <a:cs typeface="Times New Roman" pitchFamily="28"/>
                  </a:rPr>
                  <a:t>可得，金属球的体积</a:t>
                </a:r>
              </a:p>
              <a:p>
                <a:pPr algn="l" eaLnBrk="1" latinLnBrk="0" hangingPunct="0">
                  <a:lnSpc>
                    <a:spcPct val="129999"/>
                  </a:lnSpc>
                </a:pPr>
                <a:r>
                  <a:rPr lang="en-US" altLang="zh-CN" sz="2800" b="1" i="1" u="none">
                    <a:solidFill>
                      <a:srgbClr val="FF0000"/>
                    </a:solidFill>
                    <a:effectLst/>
                    <a:latin typeface="Times New Roman" pitchFamily="28"/>
                    <a:ea typeface="Times New Roman" pitchFamily="28"/>
                    <a:cs typeface="Times New Roman" pitchFamily="28"/>
                  </a:rPr>
                  <a:t>V</a:t>
                </a:r>
                <a:r>
                  <a:rPr lang="zh-CN" altLang="zh-CN" sz="2800" b="1" i="0" u="none" baseline="-25000">
                    <a:solidFill>
                      <a:srgbClr val="FF0000"/>
                    </a:solidFill>
                    <a:effectLst/>
                    <a:latin typeface="Times New Roman" pitchFamily="28"/>
                    <a:ea typeface="宋体" pitchFamily="28"/>
                    <a:cs typeface="Times New Roman" pitchFamily="28"/>
                  </a:rPr>
                  <a:t>球</a:t>
                </a:r>
                <a:r>
                  <a:rPr lang="zh-CN" altLang="zh-CN" sz="2800" b="1" i="0" u="none">
                    <a:solidFill>
                      <a:srgbClr val="FF0000"/>
                    </a:solidFill>
                    <a:effectLst/>
                    <a:latin typeface="Times New Roman" pitchFamily="28"/>
                    <a:ea typeface="宋体" pitchFamily="28"/>
                    <a:cs typeface="Times New Roman" pitchFamily="28"/>
                  </a:rPr>
                  <a:t>＝</a:t>
                </a:r>
                <a:r>
                  <a:rPr lang="en-US" altLang="zh-CN" sz="2800" b="1" i="1" u="none">
                    <a:solidFill>
                      <a:srgbClr val="FF0000"/>
                    </a:solidFill>
                    <a:effectLst/>
                    <a:latin typeface="Times New Roman" pitchFamily="28"/>
                    <a:ea typeface="Times New Roman" pitchFamily="28"/>
                    <a:cs typeface="Times New Roman" pitchFamily="28"/>
                  </a:rPr>
                  <a:t>V</a:t>
                </a:r>
                <a:r>
                  <a:rPr lang="zh-CN" altLang="zh-CN" sz="2800" b="1" i="0" u="none" baseline="-25000">
                    <a:solidFill>
                      <a:srgbClr val="FF0000"/>
                    </a:solidFill>
                    <a:effectLst/>
                    <a:latin typeface="Times New Roman" pitchFamily="28"/>
                    <a:ea typeface="宋体" pitchFamily="28"/>
                    <a:cs typeface="Times New Roman" pitchFamily="28"/>
                  </a:rPr>
                  <a:t>水</a:t>
                </a:r>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𝒎</m:t>
                        </m:r>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𝝆</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水</m:t>
                            </m:r>
                          </m:sub>
                        </m:sSub>
                      </m:den>
                    </m:f>
                  </m:oMath>
                </a14:m>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𝟐𝟎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𝐠</m:t>
                        </m:r>
                      </m:num>
                      <m:den>
                        <m:r>
                          <a:rPr lang="en-US" altLang="zh-CN" sz="2800" b="1" i="0">
                            <a:solidFill>
                              <a:srgbClr val="FF0000"/>
                            </a:solidFill>
                            <a:effectLst/>
                            <a:latin typeface="Cambria Math" panose="02040503050406030204" pitchFamily="56" charset="0"/>
                            <a:ea typeface="Cambria Math" panose="02040503050406030204" pitchFamily="56" charset="0"/>
                          </a:rPr>
                          <m:t>𝟏</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𝐠</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𝐜</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𝐦</m:t>
                            </m:r>
                          </m:e>
                          <m:sup>
                            <m:r>
                              <a:rPr lang="en-US" altLang="zh-CN" sz="2800" b="1" i="0">
                                <a:solidFill>
                                  <a:srgbClr val="FF0000"/>
                                </a:solidFill>
                                <a:effectLst/>
                                <a:latin typeface="Cambria Math" panose="02040503050406030204" pitchFamily="56" charset="0"/>
                                <a:ea typeface="Cambria Math" panose="02040503050406030204" pitchFamily="56" charset="0"/>
                              </a:rPr>
                              <m:t>𝟑</m:t>
                            </m:r>
                          </m:sup>
                        </m:sSup>
                      </m:den>
                    </m:f>
                  </m:oMath>
                </a14:m>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20 cm</a:t>
                </a:r>
                <a:r>
                  <a:rPr lang="en-US" altLang="zh-CN" sz="2800" b="1" i="0" u="none" baseline="30000">
                    <a:solidFill>
                      <a:srgbClr val="FF0000"/>
                    </a:solidFill>
                    <a:effectLst/>
                    <a:latin typeface="Times New Roman" pitchFamily="28"/>
                    <a:ea typeface="Times New Roman" pitchFamily="28"/>
                    <a:cs typeface="Times New Roman" pitchFamily="28"/>
                  </a:rPr>
                  <a:t>3</a:t>
                </a:r>
              </a:p>
            </p:txBody>
          </p:sp>
        </mc:Choice>
        <mc:Fallback xmlns="">
          <p:sp>
            <p:nvSpPr>
              <p:cNvPr id="2" name="yt_shape_10809">
                <a:extLst>
                  <a:ext uri="{FF2B5EF4-FFF2-40B4-BE49-F238E27FC236}">
                    <a16:creationId xmlns:a16="http://schemas.microsoft.com/office/drawing/2014/main" id="{6FCBB136-B1F5-722E-A6A3-DB9CD3CE1E78}"/>
                  </a:ext>
                </a:extLst>
              </p:cNvPr>
              <p:cNvSpPr txBox="1">
                <a:spLocks noRot="1" noChangeAspect="1" noMove="1" noResize="1" noEditPoints="1" noAdjustHandles="1" noChangeArrowheads="1" noChangeShapeType="1" noTextEdit="1"/>
              </p:cNvSpPr>
              <p:nvPr/>
            </p:nvSpPr>
            <p:spPr>
              <a:xfrm>
                <a:off x="648000" y="3548424"/>
                <a:ext cx="6671698" cy="2774606"/>
              </a:xfrm>
              <a:prstGeom prst="rect">
                <a:avLst/>
              </a:prstGeom>
              <a:blipFill>
                <a:blip r:embed="rId2"/>
                <a:stretch>
                  <a:fillRect l="-3196" t="-2198" r="-2557"/>
                </a:stretch>
              </a:blipFill>
            </p:spPr>
            <p:txBody>
              <a:bodyPr/>
              <a:lstStyle/>
              <a:p>
                <a:r>
                  <a:rPr lang="zh-CN" altLang="en-US">
                    <a:noFill/>
                  </a:rPr>
                  <a:t> </a:t>
                </a:r>
              </a:p>
            </p:txBody>
          </p:sp>
        </mc:Fallback>
      </mc:AlternateContent>
      <p:pic>
        <p:nvPicPr>
          <p:cNvPr id="3" name="yt_image_10811">
            <a:extLst>
              <a:ext uri="{FF2B5EF4-FFF2-40B4-BE49-F238E27FC236}">
                <a16:creationId xmlns:a16="http://schemas.microsoft.com/office/drawing/2014/main" id="{995C1E12-BB81-A113-FB03-AE606581F8AE}"/>
              </a:ext>
              <a:ext uri="">
                <a16:creationId xmlns:mc="http://schemas.openxmlformats.org/markup-compatibility/2006" xmlns:a14="http://schemas.microsoft.com/office/drawing/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8927419" y="3548424"/>
            <a:ext cx="2616581" cy="1125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813" name="yt_shape_10813"/>
          <p:cNvSpPr txBox="1"/>
          <p:nvPr/>
        </p:nvSpPr>
        <p:spPr>
          <a:xfrm>
            <a:off x="648000" y="1118564"/>
            <a:ext cx="3411190" cy="507896"/>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金属球的密度。</a:t>
            </a:r>
          </a:p>
        </p:txBody>
      </p:sp>
      <mc:AlternateContent xmlns:mc="http://schemas.openxmlformats.org/markup-compatibility/2006">
        <mc:Choice xmlns:a14="http://schemas.microsoft.com/office/drawing/2010/main" Requires="a14">
          <p:sp>
            <p:nvSpPr>
              <p:cNvPr id="3" name="yt_shape_10814"/>
              <p:cNvSpPr txBox="1"/>
              <p:nvPr/>
            </p:nvSpPr>
            <p:spPr>
              <a:xfrm>
                <a:off x="648000" y="2447701"/>
                <a:ext cx="9847137" cy="1526252"/>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解：（</a:t>
                </a:r>
                <a:r>
                  <a:rPr lang="en-US" altLang="zh-CN" sz="2800" b="1" i="0" u="none" dirty="0">
                    <a:solidFill>
                      <a:srgbClr val="FF0000"/>
                    </a:solidFill>
                    <a:effectLst/>
                    <a:latin typeface="Times New Roman" pitchFamily="28"/>
                    <a:ea typeface="Times New Roman" pitchFamily="28"/>
                    <a:cs typeface="Times New Roman" pitchFamily="28"/>
                  </a:rPr>
                  <a:t>2</a:t>
                </a:r>
                <a:r>
                  <a:rPr lang="zh-CN" altLang="zh-CN" sz="2800" b="1" i="0" u="none" dirty="0">
                    <a:solidFill>
                      <a:srgbClr val="FF0000"/>
                    </a:solidFill>
                    <a:effectLst/>
                    <a:latin typeface="Times New Roman" pitchFamily="28"/>
                    <a:ea typeface="宋体" pitchFamily="28"/>
                    <a:cs typeface="Times New Roman" pitchFamily="28"/>
                  </a:rPr>
                  <a:t>）金属球的质量</a:t>
                </a:r>
                <a:r>
                  <a:rPr lang="en-US" altLang="zh-CN" sz="2800" b="1" i="1" u="none" dirty="0">
                    <a:solidFill>
                      <a:srgbClr val="FF0000"/>
                    </a:solidFill>
                    <a:effectLst/>
                    <a:latin typeface="Times New Roman" pitchFamily="28"/>
                    <a:ea typeface="Times New Roman" pitchFamily="28"/>
                    <a:cs typeface="Times New Roman" pitchFamily="28"/>
                  </a:rPr>
                  <a:t>m</a:t>
                </a:r>
                <a:r>
                  <a:rPr lang="zh-CN" altLang="zh-CN" sz="2800" b="1" i="0" u="none" baseline="-25000" dirty="0">
                    <a:solidFill>
                      <a:srgbClr val="FF0000"/>
                    </a:solidFill>
                    <a:effectLst/>
                    <a:latin typeface="Times New Roman" pitchFamily="28"/>
                    <a:ea typeface="宋体" pitchFamily="28"/>
                    <a:cs typeface="Times New Roman" pitchFamily="28"/>
                  </a:rPr>
                  <a:t>球</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m</a:t>
                </a:r>
                <a:r>
                  <a:rPr lang="zh-CN" altLang="zh-CN" sz="2800" b="1" i="0" u="none" baseline="-25000" dirty="0">
                    <a:solidFill>
                      <a:srgbClr val="FF0000"/>
                    </a:solidFill>
                    <a:effectLst/>
                    <a:latin typeface="Times New Roman" pitchFamily="28"/>
                    <a:ea typeface="宋体" pitchFamily="28"/>
                    <a:cs typeface="Times New Roman" pitchFamily="28"/>
                  </a:rPr>
                  <a:t>总</a:t>
                </a:r>
                <a:r>
                  <a:rPr lang="zh-CN" altLang="zh-CN" sz="2800" b="1" i="1" u="none" dirty="0">
                    <a:solidFill>
                      <a:srgbClr val="FF0000"/>
                    </a:solidFill>
                    <a:effectLst/>
                    <a:latin typeface="Times New Roman" pitchFamily="28"/>
                    <a:ea typeface="宋体" pitchFamily="28"/>
                    <a:cs typeface="Times New Roman" pitchFamily="28"/>
                  </a:rPr>
                  <a:t>″</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m</a:t>
                </a:r>
                <a:r>
                  <a:rPr lang="zh-CN" altLang="zh-CN" sz="2800" b="1" i="0" u="none" baseline="-25000" dirty="0">
                    <a:solidFill>
                      <a:srgbClr val="FF0000"/>
                    </a:solidFill>
                    <a:effectLst/>
                    <a:latin typeface="Times New Roman" pitchFamily="28"/>
                    <a:ea typeface="宋体" pitchFamily="28"/>
                    <a:cs typeface="Times New Roman" pitchFamily="28"/>
                  </a:rPr>
                  <a:t>总</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228 g</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160 g</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68 g</a:t>
                </a:r>
              </a:p>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金属球的密度</a:t>
                </a:r>
                <a:r>
                  <a:rPr lang="en-US" altLang="zh-CN" sz="2800" b="1" i="1" u="none" dirty="0">
                    <a:solidFill>
                      <a:srgbClr val="FF0000"/>
                    </a:solidFill>
                    <a:effectLst/>
                    <a:latin typeface="Times New Roman" pitchFamily="28"/>
                    <a:ea typeface="Times New Roman" pitchFamily="28"/>
                    <a:cs typeface="Times New Roman" pitchFamily="28"/>
                  </a:rPr>
                  <a:t>ρ</a:t>
                </a:r>
                <a:r>
                  <a:rPr lang="zh-CN" altLang="zh-CN" sz="2800" b="1" i="0" u="none" baseline="-25000" dirty="0">
                    <a:solidFill>
                      <a:srgbClr val="FF0000"/>
                    </a:solidFill>
                    <a:effectLst/>
                    <a:latin typeface="Times New Roman" pitchFamily="28"/>
                    <a:ea typeface="宋体" pitchFamily="28"/>
                    <a:cs typeface="Times New Roman" pitchFamily="28"/>
                  </a:rPr>
                  <a:t>球</a:t>
                </a:r>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球</m:t>
                            </m:r>
                          </m:sub>
                        </m:sSub>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𝑽</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球</m:t>
                            </m:r>
                          </m:sub>
                        </m:sSub>
                      </m:den>
                    </m:f>
                  </m:oMath>
                </a14:m>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𝟔𝟖</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𝐠</m:t>
                        </m:r>
                      </m:num>
                      <m:den>
                        <m:r>
                          <a:rPr lang="en-US" altLang="zh-CN" sz="2800" b="1" i="0">
                            <a:solidFill>
                              <a:srgbClr val="FF0000"/>
                            </a:solidFill>
                            <a:effectLst/>
                            <a:latin typeface="Cambria Math" panose="02040503050406030204" pitchFamily="56" charset="0"/>
                            <a:ea typeface="Cambria Math" panose="02040503050406030204" pitchFamily="56" charset="0"/>
                          </a:rPr>
                          <m:t>𝟐𝟎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𝐜</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𝐦</m:t>
                            </m:r>
                          </m:e>
                          <m:sup>
                            <m:r>
                              <a:rPr lang="en-US" altLang="zh-CN" sz="2800" b="1" i="0">
                                <a:solidFill>
                                  <a:srgbClr val="FF0000"/>
                                </a:solidFill>
                                <a:effectLst/>
                                <a:latin typeface="Cambria Math" panose="02040503050406030204" pitchFamily="56" charset="0"/>
                                <a:ea typeface="Cambria Math" panose="02040503050406030204" pitchFamily="56" charset="0"/>
                              </a:rPr>
                              <m:t>𝟑</m:t>
                            </m:r>
                          </m:sup>
                        </m:sSup>
                      </m:den>
                    </m:f>
                  </m:oMath>
                </a14:m>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3.4 g/cm</a:t>
                </a:r>
                <a:r>
                  <a:rPr lang="en-US" altLang="zh-CN" sz="2800" b="1" i="0" u="none" baseline="30000" dirty="0">
                    <a:solidFill>
                      <a:srgbClr val="FF0000"/>
                    </a:solidFill>
                    <a:effectLst/>
                    <a:latin typeface="Times New Roman" pitchFamily="28"/>
                    <a:ea typeface="Times New Roman" pitchFamily="28"/>
                    <a:cs typeface="Times New Roman" pitchFamily="28"/>
                  </a:rPr>
                  <a:t>3</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3.4</a:t>
                </a:r>
                <a:r>
                  <a:rPr lang="en-US"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10</a:t>
                </a:r>
                <a:r>
                  <a:rPr lang="en-US" altLang="zh-CN" sz="2800" b="1" i="0" u="none" baseline="30000" dirty="0">
                    <a:solidFill>
                      <a:srgbClr val="FF0000"/>
                    </a:solidFill>
                    <a:effectLst/>
                    <a:latin typeface="Times New Roman" pitchFamily="28"/>
                    <a:ea typeface="Times New Roman" pitchFamily="28"/>
                    <a:cs typeface="Times New Roman" pitchFamily="28"/>
                  </a:rPr>
                  <a:t>3</a:t>
                </a:r>
                <a:r>
                  <a:rPr lang="en-US" altLang="zh-CN" sz="2800" b="1" i="0" u="none" dirty="0">
                    <a:solidFill>
                      <a:srgbClr val="FF0000"/>
                    </a:solidFill>
                    <a:effectLst/>
                    <a:latin typeface="Times New Roman" pitchFamily="28"/>
                    <a:ea typeface="Times New Roman" pitchFamily="28"/>
                    <a:cs typeface="Times New Roman" pitchFamily="28"/>
                  </a:rPr>
                  <a:t> kg/m</a:t>
                </a:r>
                <a:r>
                  <a:rPr lang="en-US" altLang="zh-CN" sz="2800" b="1" i="0" u="none" baseline="30000" dirty="0">
                    <a:solidFill>
                      <a:srgbClr val="FF0000"/>
                    </a:solidFill>
                    <a:effectLst/>
                    <a:latin typeface="Times New Roman" pitchFamily="28"/>
                    <a:ea typeface="Times New Roman" pitchFamily="28"/>
                    <a:cs typeface="Times New Roman" pitchFamily="28"/>
                  </a:rPr>
                  <a:t>3</a:t>
                </a:r>
              </a:p>
            </p:txBody>
          </p:sp>
        </mc:Choice>
        <mc:Fallback>
          <p:sp>
            <p:nvSpPr>
              <p:cNvPr id="3" name="yt_shape_10814"/>
              <p:cNvSpPr txBox="1">
                <a:spLocks noRot="1" noChangeAspect="1" noMove="1" noResize="1" noEditPoints="1" noAdjustHandles="1" noChangeArrowheads="1" noChangeShapeType="1" noTextEdit="1"/>
              </p:cNvSpPr>
              <p:nvPr/>
            </p:nvSpPr>
            <p:spPr>
              <a:xfrm>
                <a:off x="648000" y="2447701"/>
                <a:ext cx="9847137" cy="1526252"/>
              </a:xfrm>
              <a:prstGeom prst="rect">
                <a:avLst/>
              </a:prstGeom>
              <a:blipFill>
                <a:blip r:embed="rId2"/>
                <a:stretch>
                  <a:fillRect l="-2166" t="-4000"/>
                </a:stretch>
              </a:blipFill>
            </p:spPr>
            <p:txBody>
              <a:bodyPr/>
              <a:lstStyle/>
              <a:p>
                <a:r>
                  <a:rPr lang="zh-CN" altLang="en-US">
                    <a:noFill/>
                  </a:rPr>
                  <a:t> </a:t>
                </a:r>
              </a:p>
            </p:txBody>
          </p:sp>
        </mc:Fallback>
      </mc:AlternateContent>
      <p:pic>
        <p:nvPicPr>
          <p:cNvPr id="10816" name="yt_image_10816">
            <a:extLst>
              <a:ext uri="">
                <a16:creationId xmlns:mc="http://schemas.openxmlformats.org/markup-compatibility/2006" xmlns:a14="http://schemas.microsoft.com/office/drawing/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6255339" y="952702"/>
            <a:ext cx="2616581" cy="1125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818" name="yt_shape_10818"/>
          <p:cNvSpPr txBox="1"/>
          <p:nvPr/>
        </p:nvSpPr>
        <p:spPr>
          <a:xfrm>
            <a:off x="526223" y="1234728"/>
            <a:ext cx="10896000" cy="1068049"/>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3</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若该金属球是空心的，且空心部分的体积为</a:t>
            </a:r>
            <a:r>
              <a:rPr lang="en-US" altLang="zh-CN" sz="2800" b="0" i="0" u="none" dirty="0">
                <a:solidFill>
                  <a:srgbClr val="000000"/>
                </a:solidFill>
                <a:effectLst/>
                <a:latin typeface="Times New Roman" pitchFamily="28"/>
                <a:ea typeface="Times New Roman" pitchFamily="28"/>
                <a:cs typeface="宋体" pitchFamily="28"/>
              </a:rPr>
              <a:t>10 cm</a:t>
            </a:r>
            <a:r>
              <a:rPr lang="en-US" altLang="zh-CN" sz="2800" b="0" i="0" u="none" baseline="30000" dirty="0">
                <a:solidFill>
                  <a:srgbClr val="000000"/>
                </a:solidFill>
                <a:effectLst/>
                <a:latin typeface="Times New Roman" pitchFamily="28"/>
                <a:ea typeface="Times New Roman" pitchFamily="28"/>
                <a:cs typeface="宋体" pitchFamily="28"/>
              </a:rPr>
              <a:t>3</a:t>
            </a:r>
            <a:r>
              <a:rPr lang="zh-CN" altLang="zh-CN" sz="2800" b="0" i="0" u="none" dirty="0">
                <a:solidFill>
                  <a:srgbClr val="000000"/>
                </a:solidFill>
                <a:effectLst/>
                <a:latin typeface="白正" pitchFamily="28"/>
                <a:ea typeface="宋体" pitchFamily="28"/>
                <a:cs typeface="宋体" pitchFamily="28"/>
              </a:rPr>
              <a:t>，则制造该金属球所用金属的密度。</a:t>
            </a:r>
          </a:p>
        </p:txBody>
      </p:sp>
      <mc:AlternateContent xmlns:mc="http://schemas.openxmlformats.org/markup-compatibility/2006" xmlns:a14="http://schemas.microsoft.com/office/drawing/2010/main">
        <mc:Choice Requires="a14">
          <p:sp>
            <p:nvSpPr>
              <p:cNvPr id="4" name="yt_shape_10819"/>
              <p:cNvSpPr txBox="1"/>
              <p:nvPr/>
            </p:nvSpPr>
            <p:spPr>
              <a:xfrm>
                <a:off x="648143" y="3501609"/>
                <a:ext cx="10548177" cy="2087687"/>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解：（</a:t>
                </a:r>
                <a:r>
                  <a:rPr lang="en-US" altLang="zh-CN" sz="2800" b="1" i="0" u="none" dirty="0">
                    <a:solidFill>
                      <a:srgbClr val="FF0000"/>
                    </a:solidFill>
                    <a:effectLst/>
                    <a:latin typeface="Times New Roman" pitchFamily="28"/>
                    <a:ea typeface="Times New Roman" pitchFamily="28"/>
                    <a:cs typeface="Times New Roman" pitchFamily="28"/>
                  </a:rPr>
                  <a:t>3</a:t>
                </a:r>
                <a:r>
                  <a:rPr lang="zh-CN" altLang="zh-CN" sz="2800" b="1" i="0" u="none" dirty="0">
                    <a:solidFill>
                      <a:srgbClr val="FF0000"/>
                    </a:solidFill>
                    <a:effectLst/>
                    <a:latin typeface="Times New Roman" pitchFamily="28"/>
                    <a:ea typeface="宋体" pitchFamily="28"/>
                    <a:cs typeface="Times New Roman" pitchFamily="28"/>
                  </a:rPr>
                  <a:t>）金属的体积</a:t>
                </a:r>
                <a:r>
                  <a:rPr lang="en-US" altLang="zh-CN" sz="2800" b="1" i="1" u="none" dirty="0">
                    <a:solidFill>
                      <a:srgbClr val="FF0000"/>
                    </a:solidFill>
                    <a:effectLst/>
                    <a:latin typeface="Times New Roman" pitchFamily="28"/>
                    <a:ea typeface="Times New Roman" pitchFamily="28"/>
                    <a:cs typeface="Times New Roman" pitchFamily="28"/>
                  </a:rPr>
                  <a:t>V</a:t>
                </a:r>
                <a:r>
                  <a:rPr lang="zh-CN" altLang="zh-CN" sz="2800" b="1" i="0" u="none" baseline="-25000" dirty="0">
                    <a:solidFill>
                      <a:srgbClr val="FF0000"/>
                    </a:solidFill>
                    <a:effectLst/>
                    <a:latin typeface="Times New Roman" pitchFamily="28"/>
                    <a:ea typeface="宋体" pitchFamily="28"/>
                    <a:cs typeface="Times New Roman" pitchFamily="28"/>
                  </a:rPr>
                  <a:t>金属</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V</a:t>
                </a:r>
                <a:r>
                  <a:rPr lang="zh-CN" altLang="zh-CN" sz="2800" b="1" i="0" u="none" baseline="-25000" dirty="0">
                    <a:solidFill>
                      <a:srgbClr val="FF0000"/>
                    </a:solidFill>
                    <a:effectLst/>
                    <a:latin typeface="Times New Roman" pitchFamily="28"/>
                    <a:ea typeface="宋体" pitchFamily="28"/>
                    <a:cs typeface="Times New Roman" pitchFamily="28"/>
                  </a:rPr>
                  <a:t>球</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V</a:t>
                </a:r>
                <a:r>
                  <a:rPr lang="zh-CN" altLang="zh-CN" sz="2800" b="1" i="0" u="none" baseline="-25000" dirty="0">
                    <a:solidFill>
                      <a:srgbClr val="FF0000"/>
                    </a:solidFill>
                    <a:effectLst/>
                    <a:latin typeface="Times New Roman" pitchFamily="28"/>
                    <a:ea typeface="宋体" pitchFamily="28"/>
                    <a:cs typeface="Times New Roman" pitchFamily="28"/>
                  </a:rPr>
                  <a:t>空心</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20 cm</a:t>
                </a:r>
                <a:r>
                  <a:rPr lang="en-US" altLang="zh-CN" sz="2800" b="1" i="0" u="none" baseline="30000" dirty="0">
                    <a:solidFill>
                      <a:srgbClr val="FF0000"/>
                    </a:solidFill>
                    <a:effectLst/>
                    <a:latin typeface="Times New Roman" pitchFamily="28"/>
                    <a:ea typeface="Times New Roman" pitchFamily="28"/>
                    <a:cs typeface="Times New Roman" pitchFamily="28"/>
                  </a:rPr>
                  <a:t>3</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10 cm</a:t>
                </a:r>
                <a:r>
                  <a:rPr lang="en-US" altLang="zh-CN" sz="2800" b="1" i="0" u="none" baseline="30000" dirty="0">
                    <a:solidFill>
                      <a:srgbClr val="FF0000"/>
                    </a:solidFill>
                    <a:effectLst/>
                    <a:latin typeface="Times New Roman" pitchFamily="28"/>
                    <a:ea typeface="Times New Roman" pitchFamily="28"/>
                    <a:cs typeface="Times New Roman" pitchFamily="28"/>
                  </a:rPr>
                  <a:t>3</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10 cm</a:t>
                </a:r>
                <a:r>
                  <a:rPr lang="en-US" altLang="zh-CN" sz="2800" b="1" i="0" u="none" baseline="30000" dirty="0">
                    <a:solidFill>
                      <a:srgbClr val="FF0000"/>
                    </a:solidFill>
                    <a:effectLst/>
                    <a:latin typeface="Times New Roman" pitchFamily="28"/>
                    <a:ea typeface="Times New Roman" pitchFamily="28"/>
                    <a:cs typeface="Times New Roman" pitchFamily="28"/>
                  </a:rPr>
                  <a:t>3</a:t>
                </a:r>
              </a:p>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金属的密度</a:t>
                </a:r>
              </a:p>
              <a:p>
                <a:pPr algn="l" eaLnBrk="1" latinLnBrk="0" hangingPunct="0">
                  <a:lnSpc>
                    <a:spcPct val="129999"/>
                  </a:lnSpc>
                </a:pPr>
                <a:r>
                  <a:rPr lang="en-US" altLang="zh-CN" sz="2800" b="1" i="1" u="none" dirty="0">
                    <a:solidFill>
                      <a:srgbClr val="FF0000"/>
                    </a:solidFill>
                    <a:effectLst/>
                    <a:latin typeface="Times New Roman" pitchFamily="28"/>
                    <a:ea typeface="Times New Roman" pitchFamily="28"/>
                    <a:cs typeface="Times New Roman" pitchFamily="28"/>
                  </a:rPr>
                  <a:t>ρ</a:t>
                </a:r>
                <a:r>
                  <a:rPr lang="zh-CN" altLang="zh-CN" sz="2800" b="1" i="0" u="none" baseline="-25000" dirty="0">
                    <a:solidFill>
                      <a:srgbClr val="FF0000"/>
                    </a:solidFill>
                    <a:effectLst/>
                    <a:latin typeface="Times New Roman" pitchFamily="28"/>
                    <a:ea typeface="宋体" pitchFamily="28"/>
                    <a:cs typeface="Times New Roman" pitchFamily="28"/>
                  </a:rPr>
                  <a:t>金属</a:t>
                </a:r>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球</m:t>
                            </m:r>
                          </m:sub>
                        </m:sSub>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𝑽</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金属</m:t>
                            </m:r>
                          </m:sub>
                        </m:sSub>
                      </m:den>
                    </m:f>
                  </m:oMath>
                </a14:m>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𝟔𝟖</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𝐠</m:t>
                        </m:r>
                      </m:num>
                      <m:den>
                        <m:r>
                          <a:rPr lang="en-US" altLang="zh-CN" sz="2800" b="1" i="0">
                            <a:solidFill>
                              <a:srgbClr val="FF0000"/>
                            </a:solidFill>
                            <a:effectLst/>
                            <a:latin typeface="Cambria Math" panose="02040503050406030204" pitchFamily="56" charset="0"/>
                            <a:ea typeface="Cambria Math" panose="02040503050406030204" pitchFamily="56" charset="0"/>
                          </a:rPr>
                          <m:t>𝟏𝟎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𝐜</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𝐦</m:t>
                            </m:r>
                          </m:e>
                          <m:sup>
                            <m:r>
                              <a:rPr lang="en-US" altLang="zh-CN" sz="2800" b="1" i="0">
                                <a:solidFill>
                                  <a:srgbClr val="FF0000"/>
                                </a:solidFill>
                                <a:effectLst/>
                                <a:latin typeface="Cambria Math" panose="02040503050406030204" pitchFamily="56" charset="0"/>
                                <a:ea typeface="Cambria Math" panose="02040503050406030204" pitchFamily="56" charset="0"/>
                              </a:rPr>
                              <m:t>𝟑</m:t>
                            </m:r>
                          </m:sup>
                        </m:sSup>
                      </m:den>
                    </m:f>
                  </m:oMath>
                </a14:m>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6.8 g/cm</a:t>
                </a:r>
                <a:r>
                  <a:rPr lang="en-US" altLang="zh-CN" sz="2800" b="1" i="0" u="none" baseline="30000" dirty="0">
                    <a:solidFill>
                      <a:srgbClr val="FF0000"/>
                    </a:solidFill>
                    <a:effectLst/>
                    <a:latin typeface="Times New Roman" pitchFamily="28"/>
                    <a:ea typeface="Times New Roman" pitchFamily="28"/>
                    <a:cs typeface="Times New Roman" pitchFamily="28"/>
                  </a:rPr>
                  <a:t>3</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6.8</a:t>
                </a:r>
                <a:r>
                  <a:rPr lang="en-US"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10</a:t>
                </a:r>
                <a:r>
                  <a:rPr lang="en-US" altLang="zh-CN" sz="2800" b="1" i="0" u="none" baseline="30000" dirty="0">
                    <a:solidFill>
                      <a:srgbClr val="FF0000"/>
                    </a:solidFill>
                    <a:effectLst/>
                    <a:latin typeface="Times New Roman" pitchFamily="28"/>
                    <a:ea typeface="Times New Roman" pitchFamily="28"/>
                    <a:cs typeface="Times New Roman" pitchFamily="28"/>
                  </a:rPr>
                  <a:t>3</a:t>
                </a:r>
                <a:r>
                  <a:rPr lang="en-US" altLang="zh-CN" sz="2800" b="1" i="0" u="none" dirty="0">
                    <a:solidFill>
                      <a:srgbClr val="FF0000"/>
                    </a:solidFill>
                    <a:effectLst/>
                    <a:latin typeface="Times New Roman" pitchFamily="28"/>
                    <a:ea typeface="Times New Roman" pitchFamily="28"/>
                    <a:cs typeface="Times New Roman" pitchFamily="28"/>
                  </a:rPr>
                  <a:t> kg/m</a:t>
                </a:r>
                <a:r>
                  <a:rPr lang="en-US" altLang="zh-CN" sz="2800" b="1" i="0" u="none" baseline="30000" dirty="0">
                    <a:solidFill>
                      <a:srgbClr val="FF0000"/>
                    </a:solidFill>
                    <a:effectLst/>
                    <a:latin typeface="Times New Roman" pitchFamily="28"/>
                    <a:ea typeface="Times New Roman" pitchFamily="28"/>
                    <a:cs typeface="Times New Roman" pitchFamily="28"/>
                  </a:rPr>
                  <a:t>3</a:t>
                </a:r>
              </a:p>
            </p:txBody>
          </p:sp>
        </mc:Choice>
        <mc:Fallback xmlns="">
          <p:sp>
            <p:nvSpPr>
              <p:cNvPr id="4" name="yt_shape_10819"/>
              <p:cNvSpPr txBox="1">
                <a:spLocks noRot="1" noChangeAspect="1" noMove="1" noResize="1" noEditPoints="1" noAdjustHandles="1" noChangeArrowheads="1" noChangeShapeType="1" noTextEdit="1"/>
              </p:cNvSpPr>
              <p:nvPr/>
            </p:nvSpPr>
            <p:spPr>
              <a:xfrm>
                <a:off x="648143" y="3501609"/>
                <a:ext cx="10548177" cy="2087687"/>
              </a:xfrm>
              <a:prstGeom prst="rect">
                <a:avLst/>
              </a:prstGeom>
              <a:blipFill>
                <a:blip r:embed="rId2"/>
                <a:stretch>
                  <a:fillRect l="-2022" t="-2915"/>
                </a:stretch>
              </a:blipFill>
            </p:spPr>
            <p:txBody>
              <a:bodyPr/>
              <a:lstStyle/>
              <a:p>
                <a:r>
                  <a:rPr lang="zh-CN" altLang="en-US">
                    <a:noFill/>
                  </a:rPr>
                  <a:t> </a:t>
                </a:r>
              </a:p>
            </p:txBody>
          </p:sp>
        </mc:Fallback>
      </mc:AlternateContent>
      <p:pic>
        <p:nvPicPr>
          <p:cNvPr id="10821" name="yt_image_10821">
            <a:extLst>
              <a:ext uri="">
                <a16:creationId xmlns:mc="http://schemas.openxmlformats.org/markup-compatibility/2006" xmlns:a14="http://schemas.microsoft.com/office/drawing/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8033339" y="2008089"/>
            <a:ext cx="2616581" cy="11259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682" name="yt_shape_10682"/>
          <p:cNvSpPr txBox="1"/>
          <p:nvPr/>
        </p:nvSpPr>
        <p:spPr>
          <a:xfrm>
            <a:off x="648000" y="216938"/>
            <a:ext cx="10896000" cy="4709046"/>
          </a:xfrm>
          <a:prstGeom prst="rect">
            <a:avLst/>
          </a:prstGeom>
        </p:spPr>
        <p:txBody>
          <a:bodyPr vert="horz" wrap="square" lIns="0" tIns="0" rIns="0" bIns="0" rtlCol="0">
            <a:spAutoFit/>
          </a:bodyPr>
          <a:lstStyle/>
          <a:p>
            <a:pPr algn="l" eaLnBrk="1" latinLnBrk="0" hangingPunct="0">
              <a:lnSpc>
                <a:spcPct val="110000"/>
              </a:lnSpc>
            </a:pPr>
            <a:r>
              <a:rPr lang="zh-CN" altLang="zh-CN" sz="2800" b="0" i="0" u="none" dirty="0">
                <a:solidFill>
                  <a:srgbClr val="000000"/>
                </a:solidFill>
                <a:effectLst/>
                <a:latin typeface="白正" pitchFamily="28"/>
                <a:ea typeface="黑体" pitchFamily="28"/>
                <a:cs typeface="宋体" pitchFamily="28"/>
              </a:rPr>
              <a:t>一、填空题</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黑体" pitchFamily="28"/>
                <a:cs typeface="宋体" pitchFamily="28"/>
              </a:rPr>
              <a:t>每空</a:t>
            </a:r>
            <a:r>
              <a:rPr lang="en-US" altLang="zh-CN" sz="2800" b="0" i="0" u="none" dirty="0">
                <a:solidFill>
                  <a:srgbClr val="000000"/>
                </a:solidFill>
                <a:effectLst/>
                <a:latin typeface="Times New Roman" pitchFamily="28"/>
                <a:ea typeface="Times New Roman" pitchFamily="28"/>
                <a:cs typeface="宋体" pitchFamily="28"/>
              </a:rPr>
              <a:t>1</a:t>
            </a:r>
            <a:r>
              <a:rPr lang="zh-CN" altLang="zh-CN" sz="2800" b="0" i="0" u="none" dirty="0">
                <a:solidFill>
                  <a:srgbClr val="000000"/>
                </a:solidFill>
                <a:effectLst/>
                <a:latin typeface="白正" pitchFamily="28"/>
                <a:ea typeface="黑体" pitchFamily="28"/>
                <a:cs typeface="宋体" pitchFamily="28"/>
              </a:rPr>
              <a:t>分，共</a:t>
            </a:r>
            <a:r>
              <a:rPr lang="en-US" altLang="zh-CN" sz="2800" b="0" i="0" u="none" dirty="0">
                <a:solidFill>
                  <a:srgbClr val="000000"/>
                </a:solidFill>
                <a:effectLst/>
                <a:latin typeface="Times New Roman" pitchFamily="28"/>
                <a:ea typeface="Times New Roman" pitchFamily="28"/>
                <a:cs typeface="宋体" pitchFamily="28"/>
              </a:rPr>
              <a:t>14</a:t>
            </a:r>
            <a:r>
              <a:rPr lang="zh-CN" altLang="zh-CN" sz="2800" b="0" i="0" u="none" dirty="0">
                <a:solidFill>
                  <a:srgbClr val="000000"/>
                </a:solidFill>
                <a:effectLst/>
                <a:latin typeface="白正" pitchFamily="28"/>
                <a:ea typeface="黑体" pitchFamily="28"/>
                <a:cs typeface="宋体" pitchFamily="28"/>
              </a:rPr>
              <a:t>分</a:t>
            </a:r>
            <a:r>
              <a:rPr lang="zh-CN" altLang="zh-CN" sz="2800" b="0" i="0" u="none" dirty="0">
                <a:solidFill>
                  <a:srgbClr val="000000"/>
                </a:solidFill>
                <a:effectLst/>
                <a:latin typeface="宋体" pitchFamily="28"/>
                <a:ea typeface="宋体" pitchFamily="28"/>
                <a:cs typeface="宋体" pitchFamily="28"/>
              </a:rPr>
              <a:t>）</a:t>
            </a:r>
          </a:p>
          <a:p>
            <a:pPr algn="l" eaLnBrk="1" latinLnBrk="0" hangingPunct="0">
              <a:lnSpc>
                <a:spcPct val="110000"/>
              </a:lnSpc>
            </a:pPr>
            <a:r>
              <a:rPr lang="en-US" altLang="zh-CN" sz="2800" b="0" i="0" u="none" dirty="0">
                <a:solidFill>
                  <a:srgbClr val="000000"/>
                </a:solidFill>
                <a:effectLst/>
                <a:latin typeface="Times New Roman" pitchFamily="28"/>
                <a:ea typeface="Times New Roman" pitchFamily="28"/>
                <a:cs typeface="宋体" pitchFamily="28"/>
              </a:rPr>
              <a:t>1.</a:t>
            </a:r>
            <a:r>
              <a:rPr lang="zh-CN" altLang="zh-CN" sz="2800" b="0" i="0" u="none" dirty="0">
                <a:solidFill>
                  <a:srgbClr val="000000"/>
                </a:solidFill>
                <a:effectLst/>
                <a:latin typeface="白正" pitchFamily="28"/>
                <a:ea typeface="宋体" pitchFamily="28"/>
                <a:cs typeface="宋体" pitchFamily="28"/>
              </a:rPr>
              <a:t>在物理学中，需要对不同的事物进行比较，为此我们需要引入不同的物理量。比如：温度可以比较不同物体的冷热程度。那么，速度是表示物体</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运动快慢</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的物理量。一个匀速直线运动的物体的速度为</a:t>
            </a:r>
            <a:r>
              <a:rPr lang="en-US" altLang="zh-CN" sz="2800" b="0" i="0" u="none" dirty="0">
                <a:solidFill>
                  <a:srgbClr val="000000"/>
                </a:solidFill>
                <a:effectLst/>
                <a:latin typeface="Times New Roman" pitchFamily="28"/>
                <a:ea typeface="Times New Roman" pitchFamily="28"/>
                <a:cs typeface="宋体" pitchFamily="28"/>
              </a:rPr>
              <a:t>10 m/s</a:t>
            </a:r>
            <a:r>
              <a:rPr lang="zh-CN" altLang="zh-CN" sz="2800" b="0" i="0" u="none" dirty="0">
                <a:solidFill>
                  <a:srgbClr val="000000"/>
                </a:solidFill>
                <a:effectLst/>
                <a:latin typeface="白正" pitchFamily="28"/>
                <a:ea typeface="宋体" pitchFamily="28"/>
                <a:cs typeface="宋体" pitchFamily="28"/>
              </a:rPr>
              <a:t>，其物理意义为</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en-US" altLang="zh-CN" sz="2800" b="1" i="0" u="sng" dirty="0">
                <a:solidFill>
                  <a:srgbClr val="FF0000">
                    <a:alpha val="0"/>
                  </a:srgbClr>
                </a:solidFill>
                <a:effectLst/>
                <a:uFill>
                  <a:solidFill>
                    <a:srgbClr val="000000"/>
                  </a:solidFill>
                </a:uFill>
                <a:latin typeface="Times New Roman" pitchFamily="28"/>
                <a:ea typeface="Times New Roman" pitchFamily="28"/>
                <a:cs typeface="Times New Roman" pitchFamily="28"/>
              </a:rPr>
              <a:t>1 s</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内物体运动的路程为</a:t>
            </a:r>
            <a:r>
              <a:rPr lang="en-US" altLang="zh-CN" sz="2800" b="1" i="0" u="sng" dirty="0">
                <a:solidFill>
                  <a:srgbClr val="FF0000">
                    <a:alpha val="0"/>
                  </a:srgbClr>
                </a:solidFill>
                <a:effectLst/>
                <a:uFill>
                  <a:solidFill>
                    <a:srgbClr val="000000"/>
                  </a:solidFill>
                </a:uFill>
                <a:latin typeface="Times New Roman" pitchFamily="28"/>
                <a:ea typeface="Times New Roman" pitchFamily="28"/>
                <a:cs typeface="Times New Roman" pitchFamily="28"/>
              </a:rPr>
              <a:t>10 m</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a:t>
            </a:r>
          </a:p>
          <a:p>
            <a:pPr algn="l" eaLnBrk="1" latinLnBrk="0" hangingPunct="0">
              <a:lnSpc>
                <a:spcPct val="110000"/>
              </a:lnSpc>
            </a:pPr>
            <a:r>
              <a:rPr lang="en-US" altLang="zh-CN" sz="2800" b="0" i="0" u="none" dirty="0">
                <a:solidFill>
                  <a:srgbClr val="000000"/>
                </a:solidFill>
                <a:effectLst/>
                <a:latin typeface="Times New Roman" pitchFamily="28"/>
                <a:ea typeface="Times New Roman" pitchFamily="28"/>
                <a:cs typeface="宋体" pitchFamily="28"/>
              </a:rPr>
              <a:t>2.</a:t>
            </a:r>
            <a:r>
              <a:rPr lang="zh-CN" altLang="zh-CN" sz="2800" b="0" i="0" u="none" dirty="0">
                <a:solidFill>
                  <a:srgbClr val="000000"/>
                </a:solidFill>
                <a:effectLst/>
                <a:latin typeface="白正" pitchFamily="28"/>
                <a:ea typeface="宋体" pitchFamily="28"/>
                <a:cs typeface="宋体" pitchFamily="28"/>
              </a:rPr>
              <a:t>随着网课成为日常，青少年使用耳机的机会大大增加，但使用时声音强度过高会对听力造成伤害，因为声音的强度可达到</a:t>
            </a:r>
            <a:r>
              <a:rPr lang="en-US" altLang="zh-CN" sz="2800" b="0" i="0" u="none" dirty="0">
                <a:solidFill>
                  <a:srgbClr val="000000"/>
                </a:solidFill>
                <a:effectLst/>
                <a:latin typeface="Times New Roman" pitchFamily="28"/>
                <a:ea typeface="Times New Roman" pitchFamily="28"/>
                <a:cs typeface="宋体" pitchFamily="28"/>
              </a:rPr>
              <a:t>100</a:t>
            </a:r>
            <a:r>
              <a:rPr lang="zh-CN" altLang="zh-CN" sz="2800" b="0" i="0" u="none" dirty="0">
                <a:solidFill>
                  <a:srgbClr val="000000"/>
                </a:solidFill>
                <a:effectLst/>
                <a:latin typeface="白正"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115 dB</a:t>
            </a:r>
            <a:r>
              <a:rPr lang="zh-CN" altLang="zh-CN" sz="2800" b="0" i="0" u="none" dirty="0">
                <a:solidFill>
                  <a:srgbClr val="000000"/>
                </a:solidFill>
                <a:effectLst/>
                <a:latin typeface="白正" pitchFamily="28"/>
                <a:ea typeface="宋体" pitchFamily="28"/>
                <a:cs typeface="宋体" pitchFamily="28"/>
              </a:rPr>
              <a:t>。因此专家建议青少年使用耳机时，强度不要超过最大可输出强度的</a:t>
            </a:r>
            <a:r>
              <a:rPr lang="en-US" altLang="zh-CN" sz="2800" b="0" i="0" u="none" dirty="0">
                <a:solidFill>
                  <a:srgbClr val="000000"/>
                </a:solidFill>
                <a:effectLst/>
                <a:latin typeface="Times New Roman" pitchFamily="28"/>
                <a:ea typeface="Times New Roman" pitchFamily="28"/>
                <a:cs typeface="宋体" pitchFamily="28"/>
              </a:rPr>
              <a:t>60</a:t>
            </a:r>
            <a:r>
              <a:rPr lang="zh-CN" altLang="zh-CN" sz="2800" b="0" i="0" u="none" dirty="0">
                <a:solidFill>
                  <a:srgbClr val="000000"/>
                </a:solidFill>
                <a:effectLst/>
                <a:latin typeface="Times New Roman" pitchFamily="28"/>
                <a:ea typeface="Times New Roman" pitchFamily="28"/>
                <a:cs typeface="宋体" pitchFamily="28"/>
              </a:rPr>
              <a:t>％</a:t>
            </a:r>
            <a:r>
              <a:rPr lang="zh-CN" altLang="zh-CN" sz="2800" b="0" i="0" u="none" dirty="0">
                <a:solidFill>
                  <a:srgbClr val="000000"/>
                </a:solidFill>
                <a:effectLst/>
                <a:latin typeface="白正" pitchFamily="28"/>
                <a:ea typeface="宋体" pitchFamily="28"/>
                <a:cs typeface="宋体" pitchFamily="28"/>
              </a:rPr>
              <a:t>，这是从</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声源处</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减弱噪声。如图所示是一款挂耳式耳机，使用时耳机是不入耳的，这说明了</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固体</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可以传播声音。</a:t>
            </a:r>
          </a:p>
        </p:txBody>
      </p:sp>
      <p:sp>
        <p:nvSpPr>
          <p:cNvPr id="2" name="文本框 1">
            <a:extLst>
              <a:ext uri="{FF2B5EF4-FFF2-40B4-BE49-F238E27FC236}">
                <a16:creationId xmlns:a16="http://schemas.microsoft.com/office/drawing/2014/main" id="{086CE846-A953-4AFC-738D-83F3DA412915}"/>
              </a:ext>
            </a:extLst>
          </p:cNvPr>
          <p:cNvSpPr txBox="1"/>
          <p:nvPr/>
        </p:nvSpPr>
        <p:spPr>
          <a:xfrm>
            <a:off x="2334544" y="1463642"/>
            <a:ext cx="1608837"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运动快慢</a:t>
            </a:r>
            <a:endParaRPr lang="zh-CN" altLang="en-US">
              <a:solidFill>
                <a:srgbClr val="FF0000"/>
              </a:solidFill>
            </a:endParaRPr>
          </a:p>
        </p:txBody>
      </p:sp>
      <p:sp>
        <p:nvSpPr>
          <p:cNvPr id="3" name="文本框 2">
            <a:extLst>
              <a:ext uri="{FF2B5EF4-FFF2-40B4-BE49-F238E27FC236}">
                <a16:creationId xmlns:a16="http://schemas.microsoft.com/office/drawing/2014/main" id="{599FB378-9F22-5350-38FA-45781F5D52E8}"/>
              </a:ext>
            </a:extLst>
          </p:cNvPr>
          <p:cNvSpPr txBox="1"/>
          <p:nvPr/>
        </p:nvSpPr>
        <p:spPr>
          <a:xfrm>
            <a:off x="4329715" y="1923113"/>
            <a:ext cx="4540948"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Times New Roman" pitchFamily="28"/>
                <a:cs typeface="Times New Roman" pitchFamily="28"/>
              </a:rPr>
              <a:t>1 s</a:t>
            </a:r>
            <a:r>
              <a:rPr kumimoji="0" lang="zh-CN"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宋体" pitchFamily="28"/>
                <a:cs typeface="Times New Roman" pitchFamily="28"/>
              </a:rPr>
              <a:t>内物体运动的路程为</a:t>
            </a:r>
            <a:r>
              <a:rPr kumimoji="0" lang="en-US"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Times New Roman" pitchFamily="28"/>
                <a:cs typeface="Times New Roman" pitchFamily="28"/>
              </a:rPr>
              <a:t>10 m</a:t>
            </a:r>
            <a:endParaRPr lang="zh-CN" altLang="en-US" dirty="0">
              <a:solidFill>
                <a:srgbClr val="FF0000"/>
              </a:solidFill>
            </a:endParaRPr>
          </a:p>
        </p:txBody>
      </p:sp>
      <p:sp>
        <p:nvSpPr>
          <p:cNvPr id="4" name="文本框 3">
            <a:extLst>
              <a:ext uri="{FF2B5EF4-FFF2-40B4-BE49-F238E27FC236}">
                <a16:creationId xmlns:a16="http://schemas.microsoft.com/office/drawing/2014/main" id="{636FD7B1-C402-4C18-2D23-A5F2DCBF92FD}"/>
              </a:ext>
            </a:extLst>
          </p:cNvPr>
          <p:cNvSpPr txBox="1"/>
          <p:nvPr/>
        </p:nvSpPr>
        <p:spPr>
          <a:xfrm>
            <a:off x="2691732" y="3820762"/>
            <a:ext cx="1251649"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宋体" pitchFamily="28"/>
                <a:cs typeface="Times New Roman" pitchFamily="28"/>
              </a:rPr>
              <a:t>声源处</a:t>
            </a:r>
            <a:endParaRPr lang="zh-CN" altLang="en-US" dirty="0">
              <a:solidFill>
                <a:srgbClr val="FF0000"/>
              </a:solidFill>
            </a:endParaRPr>
          </a:p>
        </p:txBody>
      </p:sp>
      <p:sp>
        <p:nvSpPr>
          <p:cNvPr id="5" name="文本框 4">
            <a:extLst>
              <a:ext uri="{FF2B5EF4-FFF2-40B4-BE49-F238E27FC236}">
                <a16:creationId xmlns:a16="http://schemas.microsoft.com/office/drawing/2014/main" id="{380F1AE6-ECC3-B5B2-D891-2A4CB808BC75}"/>
              </a:ext>
            </a:extLst>
          </p:cNvPr>
          <p:cNvSpPr txBox="1"/>
          <p:nvPr/>
        </p:nvSpPr>
        <p:spPr>
          <a:xfrm>
            <a:off x="5539882" y="4329388"/>
            <a:ext cx="894461"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宋体" pitchFamily="28"/>
                <a:cs typeface="Times New Roman" pitchFamily="28"/>
              </a:rPr>
              <a:t>固体</a:t>
            </a:r>
            <a:endParaRPr lang="zh-CN" altLang="en-US" dirty="0">
              <a:solidFill>
                <a:srgbClr val="FF0000"/>
              </a:solidFill>
            </a:endParaRPr>
          </a:p>
        </p:txBody>
      </p:sp>
      <p:pic>
        <p:nvPicPr>
          <p:cNvPr id="6" name="yt_image_10685">
            <a:extLst>
              <a:ext uri="{FF2B5EF4-FFF2-40B4-BE49-F238E27FC236}">
                <a16:creationId xmlns:a16="http://schemas.microsoft.com/office/drawing/2014/main" id="{BEEE5F1F-8D2C-6D33-D46F-126F1EFD881D}"/>
              </a:ex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4934140" y="4925983"/>
            <a:ext cx="999300" cy="14694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687" name="yt_shape_10687"/>
          <p:cNvSpPr txBox="1"/>
          <p:nvPr/>
        </p:nvSpPr>
        <p:spPr>
          <a:xfrm>
            <a:off x="648143" y="293280"/>
            <a:ext cx="10896000" cy="1628203"/>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冬天，对着手呵气，会感到湿润，觉得暖和。这是由于呵出的水蒸气遇到冷的手发生</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液化</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填物态变化名称</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，会</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放出</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吸收</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放出</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热量。</a:t>
            </a:r>
          </a:p>
        </p:txBody>
      </p:sp>
      <p:sp>
        <p:nvSpPr>
          <p:cNvPr id="10688" name="yt_shape_10688"/>
          <p:cNvSpPr txBox="1"/>
          <p:nvPr/>
        </p:nvSpPr>
        <p:spPr>
          <a:xfrm>
            <a:off x="648143" y="1972271"/>
            <a:ext cx="10896000" cy="2188356"/>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白正" pitchFamily="28"/>
                <a:ea typeface="宋体" pitchFamily="28"/>
                <a:cs typeface="宋体" pitchFamily="28"/>
              </a:rPr>
              <a:t>如图所示，常用的温度计是利用液体的</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热胀冷缩</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性质制成的，图甲中体温计的示数是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38.2</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a:t>
            </a:r>
            <a:r>
              <a:rPr lang="zh-CN" altLang="zh-CN" sz="2800" b="0" i="0" u="none">
                <a:solidFill>
                  <a:srgbClr val="000000"/>
                </a:solidFill>
                <a:effectLst/>
                <a:latin typeface="白正" pitchFamily="28"/>
                <a:ea typeface="宋体" pitchFamily="28"/>
                <a:cs typeface="宋体" pitchFamily="28"/>
              </a:rPr>
              <a:t>，由于水银液柱较细难以读数，因此体温计做成外有凸起的弧形玻璃面，横截面如图乙所示，这是利用</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凸透镜</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凸透镜</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凹透镜</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成像的原理。</a:t>
            </a:r>
          </a:p>
        </p:txBody>
      </p:sp>
      <p:pic>
        <p:nvPicPr>
          <p:cNvPr id="10689" name="yt_image_10689">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2990816" y="4453096"/>
            <a:ext cx="3878072" cy="1051941"/>
          </a:xfrm>
          <a:prstGeom prst="rect">
            <a:avLst/>
          </a:prstGeom>
          <a:noFill/>
          <a:extLst>
            <a:ext uri="{909E8E84-426E-40DD-AFC4-6F175D3DCCD1}">
              <a14:hiddenFill xmlns:a14="http://schemas.microsoft.com/office/drawing/2010/main">
                <a:solidFill>
                  <a:srgbClr val="FFFFFF"/>
                </a:solidFill>
              </a14:hiddenFill>
            </a:ext>
          </a:extLst>
        </p:spPr>
      </p:pic>
      <p:pic>
        <p:nvPicPr>
          <p:cNvPr id="10690" name="yt_image_10690">
            <a:extLst>
              <a:ext uri="">
                <a16:creationId xmlns:a14="http://schemas.microsoft.com/office/drawing/2010/main" xmlns:a16="http://schemas.microsoft.com/office/drawing/2014/main" xmlns="" id="{5351258F-BC95-41E6-9372-C2FE361B0291}"/>
              </a:ext>
            </a:extLst>
          </p:cNvPr>
          <p:cNvPicPr>
            <a:picLocks noChangeAspect="1" noChangeArrowheads="1"/>
          </p:cNvPicPr>
          <p:nvPr/>
        </p:nvPicPr>
        <p:blipFill>
          <a:blip r:embed="rId3" cstate="print"/>
          <a:srcRect/>
          <a:stretch>
            <a:fillRect/>
          </a:stretch>
        </p:blipFill>
        <p:spPr bwMode="auto">
          <a:xfrm>
            <a:off x="7228888" y="4211415"/>
            <a:ext cx="1763014" cy="1293622"/>
          </a:xfrm>
          <a:prstGeom prst="rect">
            <a:avLst/>
          </a:prstGeom>
          <a:noFill/>
          <a:extLst>
            <a:ext uri="{909E8E84-426E-40DD-AFC4-6F175D3DCCD1}">
              <a14:hiddenFill xmlns:a14="http://schemas.microsoft.com/office/drawing/2010/main">
                <a:solidFill>
                  <a:srgbClr val="FFFFFF"/>
                </a:solidFill>
              </a14:hiddenFill>
            </a:ext>
          </a:extLst>
        </p:spPr>
      </p:pic>
      <p:sp>
        <p:nvSpPr>
          <p:cNvPr id="10693" name="yt_shape_10693"/>
          <p:cNvSpPr txBox="1"/>
          <p:nvPr/>
        </p:nvSpPr>
        <p:spPr>
          <a:xfrm>
            <a:off x="4662091" y="5505037"/>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甲</a:t>
            </a:r>
          </a:p>
        </p:txBody>
      </p:sp>
      <p:sp>
        <p:nvSpPr>
          <p:cNvPr id="10694" name="yt_shape_10694"/>
          <p:cNvSpPr txBox="1"/>
          <p:nvPr/>
        </p:nvSpPr>
        <p:spPr>
          <a:xfrm>
            <a:off x="7842634" y="5505037"/>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乙</a:t>
            </a:r>
          </a:p>
        </p:txBody>
      </p:sp>
      <p:sp>
        <p:nvSpPr>
          <p:cNvPr id="2" name="文本框 1">
            <a:extLst>
              <a:ext uri="{FF2B5EF4-FFF2-40B4-BE49-F238E27FC236}">
                <a16:creationId xmlns:a16="http://schemas.microsoft.com/office/drawing/2014/main" id="{9F161428-B71B-C94E-EFBD-1F20B958CA4B}"/>
              </a:ext>
            </a:extLst>
          </p:cNvPr>
          <p:cNvSpPr txBox="1"/>
          <p:nvPr/>
        </p:nvSpPr>
        <p:spPr>
          <a:xfrm>
            <a:off x="3758532" y="801210"/>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液化</a:t>
            </a:r>
            <a:endParaRPr lang="zh-CN" altLang="en-US">
              <a:solidFill>
                <a:srgbClr val="FF0000"/>
              </a:solidFill>
            </a:endParaRPr>
          </a:p>
        </p:txBody>
      </p:sp>
      <p:sp>
        <p:nvSpPr>
          <p:cNvPr id="3" name="文本框 2">
            <a:extLst>
              <a:ext uri="{FF2B5EF4-FFF2-40B4-BE49-F238E27FC236}">
                <a16:creationId xmlns:a16="http://schemas.microsoft.com/office/drawing/2014/main" id="{2F43291A-6E03-DE3A-002D-2E5ABC40A851}"/>
              </a:ext>
            </a:extLst>
          </p:cNvPr>
          <p:cNvSpPr txBox="1"/>
          <p:nvPr/>
        </p:nvSpPr>
        <p:spPr>
          <a:xfrm>
            <a:off x="9095707" y="801210"/>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放出</a:t>
            </a:r>
            <a:endParaRPr lang="zh-CN" altLang="en-US">
              <a:solidFill>
                <a:srgbClr val="FF0000"/>
              </a:solidFill>
            </a:endParaRPr>
          </a:p>
        </p:txBody>
      </p:sp>
      <p:sp>
        <p:nvSpPr>
          <p:cNvPr id="4" name="文本框 3">
            <a:extLst>
              <a:ext uri="{FF2B5EF4-FFF2-40B4-BE49-F238E27FC236}">
                <a16:creationId xmlns:a16="http://schemas.microsoft.com/office/drawing/2014/main" id="{58651107-399A-2852-1887-0F4BE02D0DD9}"/>
              </a:ext>
            </a:extLst>
          </p:cNvPr>
          <p:cNvSpPr txBox="1"/>
          <p:nvPr/>
        </p:nvSpPr>
        <p:spPr>
          <a:xfrm>
            <a:off x="7225632" y="1925465"/>
            <a:ext cx="1608837"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热胀冷缩</a:t>
            </a:r>
            <a:endParaRPr lang="zh-CN" altLang="en-US">
              <a:solidFill>
                <a:srgbClr val="FF0000"/>
              </a:solidFill>
            </a:endParaRPr>
          </a:p>
        </p:txBody>
      </p:sp>
      <p:sp>
        <p:nvSpPr>
          <p:cNvPr id="5" name="文本框 4">
            <a:extLst>
              <a:ext uri="{FF2B5EF4-FFF2-40B4-BE49-F238E27FC236}">
                <a16:creationId xmlns:a16="http://schemas.microsoft.com/office/drawing/2014/main" id="{F91FDD43-F87D-FDE1-3E19-9FE24DE244FD}"/>
              </a:ext>
            </a:extLst>
          </p:cNvPr>
          <p:cNvSpPr txBox="1"/>
          <p:nvPr/>
        </p:nvSpPr>
        <p:spPr>
          <a:xfrm>
            <a:off x="4469732" y="2480201"/>
            <a:ext cx="80238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38.2</a:t>
            </a:r>
            <a:endParaRPr lang="zh-CN" altLang="en-US">
              <a:solidFill>
                <a:srgbClr val="FF0000"/>
              </a:solidFill>
            </a:endParaRPr>
          </a:p>
        </p:txBody>
      </p:sp>
      <p:sp>
        <p:nvSpPr>
          <p:cNvPr id="6" name="文本框 5">
            <a:extLst>
              <a:ext uri="{FF2B5EF4-FFF2-40B4-BE49-F238E27FC236}">
                <a16:creationId xmlns:a16="http://schemas.microsoft.com/office/drawing/2014/main" id="{03DF618F-DB56-41A1-8652-9347C92DA5A6}"/>
              </a:ext>
            </a:extLst>
          </p:cNvPr>
          <p:cNvSpPr txBox="1"/>
          <p:nvPr/>
        </p:nvSpPr>
        <p:spPr>
          <a:xfrm>
            <a:off x="1269332" y="3589673"/>
            <a:ext cx="1251649"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凸透镜</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695" name="yt_shape_10695"/>
          <p:cNvSpPr txBox="1"/>
          <p:nvPr/>
        </p:nvSpPr>
        <p:spPr>
          <a:xfrm>
            <a:off x="648143" y="472835"/>
            <a:ext cx="10896000" cy="442896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5.2022</a:t>
            </a:r>
            <a:r>
              <a:rPr lang="zh-CN" altLang="zh-CN" sz="2800" b="0" i="0" u="none">
                <a:solidFill>
                  <a:srgbClr val="000000"/>
                </a:solidFill>
                <a:effectLst/>
                <a:latin typeface="白正" pitchFamily="28"/>
                <a:ea typeface="宋体" pitchFamily="28"/>
                <a:cs typeface="宋体" pitchFamily="28"/>
              </a:rPr>
              <a:t>年</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月</a:t>
            </a:r>
            <a:r>
              <a:rPr lang="en-US" altLang="zh-CN" sz="2800" b="0" i="0" u="none">
                <a:solidFill>
                  <a:srgbClr val="000000"/>
                </a:solidFill>
                <a:effectLst/>
                <a:latin typeface="Times New Roman" pitchFamily="28"/>
                <a:ea typeface="Times New Roman" pitchFamily="28"/>
                <a:cs typeface="宋体" pitchFamily="28"/>
              </a:rPr>
              <a:t>23</a:t>
            </a:r>
            <a:r>
              <a:rPr lang="zh-CN" altLang="zh-CN" sz="2800" b="0" i="0" u="none">
                <a:solidFill>
                  <a:srgbClr val="000000"/>
                </a:solidFill>
                <a:effectLst/>
                <a:latin typeface="白正" pitchFamily="28"/>
                <a:ea typeface="宋体" pitchFamily="28"/>
                <a:cs typeface="宋体" pitchFamily="28"/>
              </a:rPr>
              <a:t>日，中国空间站进行了第二次太空授课。课堂上，王亚平将冰墩墩轻轻一推，冰墩墩就飘向了叶光富，以运动的冰墩墩为参照物，王亚平是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运动</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运动</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静止</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的，宇航员到舱外作业时只能用无线电通话，这是因为</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真空不能传声</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白正" pitchFamily="28"/>
                <a:ea typeface="宋体" pitchFamily="28"/>
                <a:cs typeface="宋体" pitchFamily="28"/>
              </a:rPr>
              <a:t>物理知识和我们的生活联系非常紧密。例：</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利用声波可以传递</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能量</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制成超声波清洗机。</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自行车尾灯是靠光的</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反射</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引起后方行车的注意的。</a:t>
            </a: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电视机的遥控器通过发射</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红外线</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实现对电视的控制。</a:t>
            </a:r>
          </a:p>
        </p:txBody>
      </p:sp>
      <p:sp>
        <p:nvSpPr>
          <p:cNvPr id="2" name="文本框 1">
            <a:extLst>
              <a:ext uri="{FF2B5EF4-FFF2-40B4-BE49-F238E27FC236}">
                <a16:creationId xmlns:a16="http://schemas.microsoft.com/office/drawing/2014/main" id="{E4F44991-9E12-256A-263C-F45A1AAB8173}"/>
              </a:ext>
            </a:extLst>
          </p:cNvPr>
          <p:cNvSpPr txBox="1"/>
          <p:nvPr/>
        </p:nvSpPr>
        <p:spPr>
          <a:xfrm>
            <a:off x="3402932" y="1535501"/>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运动</a:t>
            </a:r>
            <a:endParaRPr lang="zh-CN" altLang="en-US">
              <a:solidFill>
                <a:srgbClr val="FF0000"/>
              </a:solidFill>
            </a:endParaRPr>
          </a:p>
        </p:txBody>
      </p:sp>
      <p:sp>
        <p:nvSpPr>
          <p:cNvPr id="3" name="文本框 2">
            <a:extLst>
              <a:ext uri="{FF2B5EF4-FFF2-40B4-BE49-F238E27FC236}">
                <a16:creationId xmlns:a16="http://schemas.microsoft.com/office/drawing/2014/main" id="{63CD3A32-1DE8-9843-2978-D4EAAC451CDD}"/>
              </a:ext>
            </a:extLst>
          </p:cNvPr>
          <p:cNvSpPr txBox="1"/>
          <p:nvPr/>
        </p:nvSpPr>
        <p:spPr>
          <a:xfrm>
            <a:off x="7314532" y="2090237"/>
            <a:ext cx="232321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真空不能传声</a:t>
            </a:r>
            <a:endParaRPr lang="zh-CN" altLang="en-US">
              <a:solidFill>
                <a:srgbClr val="FF0000"/>
              </a:solidFill>
            </a:endParaRPr>
          </a:p>
        </p:txBody>
      </p:sp>
      <p:sp>
        <p:nvSpPr>
          <p:cNvPr id="4" name="文本框 3">
            <a:extLst>
              <a:ext uri="{FF2B5EF4-FFF2-40B4-BE49-F238E27FC236}">
                <a16:creationId xmlns:a16="http://schemas.microsoft.com/office/drawing/2014/main" id="{956138D9-3E09-5559-7A37-2B7BB70C3FC3}"/>
              </a:ext>
            </a:extLst>
          </p:cNvPr>
          <p:cNvSpPr txBox="1"/>
          <p:nvPr/>
        </p:nvSpPr>
        <p:spPr>
          <a:xfrm>
            <a:off x="1269332" y="3199709"/>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能量</a:t>
            </a:r>
            <a:endParaRPr lang="zh-CN" altLang="en-US">
              <a:solidFill>
                <a:srgbClr val="FF0000"/>
              </a:solidFill>
            </a:endParaRPr>
          </a:p>
        </p:txBody>
      </p:sp>
      <p:sp>
        <p:nvSpPr>
          <p:cNvPr id="5" name="文本框 4">
            <a:extLst>
              <a:ext uri="{FF2B5EF4-FFF2-40B4-BE49-F238E27FC236}">
                <a16:creationId xmlns:a16="http://schemas.microsoft.com/office/drawing/2014/main" id="{6011ED01-111C-F518-85CF-114535AD32EA}"/>
              </a:ext>
            </a:extLst>
          </p:cNvPr>
          <p:cNvSpPr txBox="1"/>
          <p:nvPr/>
        </p:nvSpPr>
        <p:spPr>
          <a:xfrm>
            <a:off x="9984707" y="3199709"/>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反射</a:t>
            </a:r>
            <a:endParaRPr lang="zh-CN" altLang="en-US">
              <a:solidFill>
                <a:srgbClr val="FF0000"/>
              </a:solidFill>
            </a:endParaRPr>
          </a:p>
        </p:txBody>
      </p:sp>
      <p:sp>
        <p:nvSpPr>
          <p:cNvPr id="6" name="文本框 5">
            <a:extLst>
              <a:ext uri="{FF2B5EF4-FFF2-40B4-BE49-F238E27FC236}">
                <a16:creationId xmlns:a16="http://schemas.microsoft.com/office/drawing/2014/main" id="{BA440249-E17F-10AC-1181-B8C575436CF0}"/>
              </a:ext>
            </a:extLst>
          </p:cNvPr>
          <p:cNvSpPr txBox="1"/>
          <p:nvPr/>
        </p:nvSpPr>
        <p:spPr>
          <a:xfrm>
            <a:off x="9270332" y="3754445"/>
            <a:ext cx="1251649"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红外线</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697" name="yt_shape_10697"/>
          <p:cNvSpPr txBox="1"/>
          <p:nvPr/>
        </p:nvSpPr>
        <p:spPr>
          <a:xfrm>
            <a:off x="648143" y="335190"/>
            <a:ext cx="10896000" cy="1620187"/>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二、选择题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每题</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16</a:t>
            </a:r>
            <a:r>
              <a:rPr lang="zh-CN" altLang="zh-CN" sz="2800" b="0" i="0" u="none">
                <a:solidFill>
                  <a:srgbClr val="000000"/>
                </a:solidFill>
                <a:effectLst/>
                <a:latin typeface="白正" pitchFamily="28"/>
                <a:ea typeface="黑体" pitchFamily="28"/>
                <a:cs typeface="宋体" pitchFamily="28"/>
              </a:rPr>
              <a:t>分；</a:t>
            </a: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12</a:t>
            </a:r>
            <a:r>
              <a:rPr lang="zh-CN" altLang="zh-CN" sz="2800" b="0" i="0" u="none">
                <a:solidFill>
                  <a:srgbClr val="000000"/>
                </a:solidFill>
                <a:effectLst/>
                <a:latin typeface="白正" pitchFamily="28"/>
                <a:ea typeface="黑体" pitchFamily="28"/>
                <a:cs typeface="宋体" pitchFamily="28"/>
              </a:rPr>
              <a:t>题只有一个选项符合题目要求，</a:t>
            </a:r>
            <a:r>
              <a:rPr lang="en-US" altLang="zh-CN" sz="2800" b="0" i="0" u="none">
                <a:solidFill>
                  <a:srgbClr val="000000"/>
                </a:solidFill>
                <a:effectLst/>
                <a:latin typeface="Times New Roman" pitchFamily="28"/>
                <a:ea typeface="Times New Roman" pitchFamily="28"/>
                <a:cs typeface="宋体" pitchFamily="28"/>
              </a:rPr>
              <a:t>13</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14</a:t>
            </a:r>
            <a:r>
              <a:rPr lang="zh-CN" altLang="zh-CN" sz="2800" b="0" i="0" u="none">
                <a:solidFill>
                  <a:srgbClr val="000000"/>
                </a:solidFill>
                <a:effectLst/>
                <a:latin typeface="白正" pitchFamily="28"/>
                <a:ea typeface="黑体" pitchFamily="28"/>
                <a:cs typeface="宋体" pitchFamily="28"/>
              </a:rPr>
              <a:t>题有两个选项符合题目要求，全部选对得</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黑体" pitchFamily="28"/>
                <a:cs typeface="宋体" pitchFamily="28"/>
              </a:rPr>
              <a:t>分，只选一个且正确得</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白正" pitchFamily="28"/>
                <a:ea typeface="黑体" pitchFamily="28"/>
                <a:cs typeface="宋体" pitchFamily="28"/>
              </a:rPr>
              <a:t>分，有选错的得</a:t>
            </a:r>
            <a:r>
              <a:rPr lang="en-US" altLang="zh-CN" sz="2800" b="0" i="0" u="none">
                <a:solidFill>
                  <a:srgbClr val="000000"/>
                </a:solidFill>
                <a:effectLst/>
                <a:latin typeface="Times New Roman" pitchFamily="28"/>
                <a:ea typeface="Times New Roman" pitchFamily="28"/>
                <a:cs typeface="宋体" pitchFamily="28"/>
              </a:rPr>
              <a:t>0</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0698" name="yt_shape_10698"/>
          <p:cNvSpPr txBox="1"/>
          <p:nvPr/>
        </p:nvSpPr>
        <p:spPr>
          <a:xfrm>
            <a:off x="648000" y="2006165"/>
            <a:ext cx="6992299"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白正" pitchFamily="28"/>
                <a:ea typeface="宋体" pitchFamily="28"/>
                <a:cs typeface="宋体" pitchFamily="28"/>
              </a:rPr>
              <a:t>下列估测中最接近生活实际的是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D</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0699" name="yt_table_10699"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4257774828"/>
              </p:ext>
            </p:extLst>
          </p:nvPr>
        </p:nvGraphicFramePr>
        <p:xfrm>
          <a:off x="648000" y="2556833"/>
          <a:ext cx="6721475" cy="2218944"/>
        </p:xfrm>
        <a:graphic>
          <a:graphicData uri="http://schemas.openxmlformats.org/drawingml/2006/table">
            <a:tbl>
              <a:tblPr/>
              <a:tblGrid>
                <a:gridCol w="6721475">
                  <a:extLst>
                    <a:ext uri="{9D8B030D-6E8A-4147-A177-3AD203B41FA5}">
                      <a16:colId xmlns:a16="http://schemas.microsoft.com/office/drawing/2014/main" val="10051"/>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人的正常体温为</a:t>
                      </a:r>
                      <a:r>
                        <a:rPr lang="en-US" altLang="zh-CN" sz="2800" b="0" i="0" u="none">
                          <a:solidFill>
                            <a:srgbClr val="000000"/>
                          </a:solidFill>
                          <a:effectLst/>
                          <a:latin typeface="Times New Roman" pitchFamily="28"/>
                          <a:ea typeface="Times New Roman" pitchFamily="28"/>
                          <a:cs typeface="宋体" pitchFamily="28"/>
                        </a:rPr>
                        <a:t>40 ℃</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31"/>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人体的密度约为</a:t>
                      </a:r>
                      <a:r>
                        <a:rPr lang="en-US" altLang="zh-CN" sz="2800" b="0" i="0" u="none">
                          <a:solidFill>
                            <a:srgbClr val="000000"/>
                          </a:solidFill>
                          <a:effectLst/>
                          <a:latin typeface="Times New Roman" pitchFamily="28"/>
                          <a:ea typeface="Times New Roman" pitchFamily="28"/>
                          <a:cs typeface="宋体" pitchFamily="28"/>
                        </a:rPr>
                        <a:t>1 kg/m</a:t>
                      </a:r>
                      <a:r>
                        <a:rPr lang="en-US" altLang="zh-CN" sz="2800" b="0" i="0" u="none" baseline="30000">
                          <a:solidFill>
                            <a:srgbClr val="000000"/>
                          </a:solidFill>
                          <a:effectLst/>
                          <a:latin typeface="Times New Roman" pitchFamily="28"/>
                          <a:ea typeface="Times New Roman" pitchFamily="28"/>
                          <a:cs typeface="宋体" pitchFamily="28"/>
                        </a:rPr>
                        <a:t>3</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32"/>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中学生的课桌高约为</a:t>
                      </a:r>
                      <a:r>
                        <a:rPr lang="en-US" altLang="zh-CN" sz="2800" b="0" i="0" u="none">
                          <a:solidFill>
                            <a:srgbClr val="000000"/>
                          </a:solidFill>
                          <a:effectLst/>
                          <a:latin typeface="Times New Roman" pitchFamily="28"/>
                          <a:ea typeface="Times New Roman" pitchFamily="28"/>
                          <a:cs typeface="宋体" pitchFamily="28"/>
                        </a:rPr>
                        <a:t>15 dm</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33"/>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八年级上册物理课本的质量约为</a:t>
                      </a:r>
                      <a:r>
                        <a:rPr lang="en-US" altLang="zh-CN" sz="2800" b="0" i="0" u="none">
                          <a:solidFill>
                            <a:srgbClr val="000000"/>
                          </a:solidFill>
                          <a:effectLst/>
                          <a:latin typeface="Times New Roman" pitchFamily="28"/>
                          <a:ea typeface="Times New Roman" pitchFamily="28"/>
                          <a:cs typeface="宋体" pitchFamily="28"/>
                        </a:rPr>
                        <a:t>270 g</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34"/>
                  </a:ext>
                </a:extLst>
              </a:tr>
            </a:tbl>
          </a:graphicData>
        </a:graphic>
      </p:graphicFrame>
      <p:sp>
        <p:nvSpPr>
          <p:cNvPr id="2" name="文本框 1">
            <a:extLst>
              <a:ext uri="{FF2B5EF4-FFF2-40B4-BE49-F238E27FC236}">
                <a16:creationId xmlns:a16="http://schemas.microsoft.com/office/drawing/2014/main" id="{30F5B263-AA4D-CBFB-46EB-F5DE3EA69CB0}"/>
              </a:ext>
            </a:extLst>
          </p:cNvPr>
          <p:cNvSpPr txBox="1"/>
          <p:nvPr/>
        </p:nvSpPr>
        <p:spPr>
          <a:xfrm>
            <a:off x="6514288" y="1959359"/>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D</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701" name="yt_shape_10701"/>
          <p:cNvSpPr txBox="1"/>
          <p:nvPr/>
        </p:nvSpPr>
        <p:spPr>
          <a:xfrm>
            <a:off x="648143" y="720000"/>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8.</a:t>
            </a:r>
            <a:r>
              <a:rPr lang="zh-CN" altLang="zh-CN" sz="2800" b="0" i="0" u="none">
                <a:solidFill>
                  <a:srgbClr val="000000"/>
                </a:solidFill>
                <a:effectLst/>
                <a:latin typeface="白正" pitchFamily="28"/>
                <a:ea typeface="宋体" pitchFamily="28"/>
                <a:cs typeface="宋体" pitchFamily="28"/>
              </a:rPr>
              <a:t>小明用一刻度尺对某一物体的长度进行了多次测量，测量值分别是</a:t>
            </a:r>
            <a:r>
              <a:rPr lang="en-US" altLang="zh-CN" sz="2800" b="0" i="0" u="none">
                <a:solidFill>
                  <a:srgbClr val="000000"/>
                </a:solidFill>
                <a:effectLst/>
                <a:latin typeface="Times New Roman" pitchFamily="28"/>
                <a:ea typeface="Times New Roman" pitchFamily="28"/>
                <a:cs typeface="宋体" pitchFamily="28"/>
              </a:rPr>
              <a:t>36.3 cm</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36.4 cm</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39.4 cm</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36.4 cm</a:t>
            </a:r>
            <a:r>
              <a:rPr lang="zh-CN" altLang="zh-CN" sz="2800" b="0" i="0" u="none">
                <a:solidFill>
                  <a:srgbClr val="000000"/>
                </a:solidFill>
                <a:effectLst/>
                <a:latin typeface="白正" pitchFamily="28"/>
                <a:ea typeface="宋体" pitchFamily="28"/>
                <a:cs typeface="宋体" pitchFamily="28"/>
              </a:rPr>
              <a:t>，此物体的长度应记作</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D</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0702" name="yt_table_10702" title="H_87.36">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984979552"/>
              </p:ext>
            </p:extLst>
          </p:nvPr>
        </p:nvGraphicFramePr>
        <p:xfrm>
          <a:off x="648000" y="1830822"/>
          <a:ext cx="6176010" cy="1109472"/>
        </p:xfrm>
        <a:graphic>
          <a:graphicData uri="http://schemas.openxmlformats.org/drawingml/2006/table">
            <a:tbl>
              <a:tblPr/>
              <a:tblGrid>
                <a:gridCol w="3176905">
                  <a:extLst>
                    <a:ext uri="{9D8B030D-6E8A-4147-A177-3AD203B41FA5}">
                      <a16:colId xmlns:a16="http://schemas.microsoft.com/office/drawing/2014/main" val="10063"/>
                    </a:ext>
                  </a:extLst>
                </a:gridCol>
                <a:gridCol w="2999105">
                  <a:extLst>
                    <a:ext uri="{9D8B030D-6E8A-4147-A177-3AD203B41FA5}">
                      <a16:colId xmlns:a16="http://schemas.microsoft.com/office/drawing/2014/main" val="10064"/>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A.37.1 cm</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B.36.3 cm</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58"/>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C.36.37 cm</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D.36.4 cm</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59"/>
                  </a:ext>
                </a:extLst>
              </a:tr>
            </a:tbl>
          </a:graphicData>
        </a:graphic>
      </p:graphicFrame>
      <p:sp>
        <p:nvSpPr>
          <p:cNvPr id="10704" name="yt_shape_10704"/>
          <p:cNvSpPr txBox="1"/>
          <p:nvPr/>
        </p:nvSpPr>
        <p:spPr>
          <a:xfrm>
            <a:off x="648142" y="2990837"/>
            <a:ext cx="11371137" cy="499880"/>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9.</a:t>
            </a:r>
            <a:r>
              <a:rPr lang="zh-CN" altLang="zh-CN" sz="2800" b="0" i="0" u="none" dirty="0">
                <a:solidFill>
                  <a:srgbClr val="000000"/>
                </a:solidFill>
                <a:effectLst/>
                <a:latin typeface="白正" pitchFamily="28"/>
                <a:ea typeface="宋体" pitchFamily="28"/>
                <a:cs typeface="宋体" pitchFamily="28"/>
              </a:rPr>
              <a:t>生活中我们见到的四种光学现象中，属于光的折射现象的是</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　</a:t>
            </a:r>
            <a:r>
              <a:rPr lang="en-US" altLang="zh-CN" sz="2800" b="1" i="0" u="none" dirty="0">
                <a:solidFill>
                  <a:srgbClr val="FF0000">
                    <a:alpha val="0"/>
                  </a:srgbClr>
                </a:solidFill>
                <a:effectLst/>
                <a:latin typeface="Times New Roman" pitchFamily="28"/>
                <a:ea typeface="Times New Roman" pitchFamily="28"/>
                <a:cs typeface="Times New Roman" pitchFamily="28"/>
              </a:rPr>
              <a:t>D</a:t>
            </a:r>
            <a:r>
              <a:rPr lang="zh-CN" altLang="zh-CN" sz="2800" b="0" i="0" u="none" dirty="0">
                <a:solidFill>
                  <a:srgbClr val="000000"/>
                </a:solidFill>
                <a:effectLst/>
                <a:latin typeface="白正" pitchFamily="28"/>
                <a:ea typeface="宋体" pitchFamily="28"/>
                <a:cs typeface="宋体" pitchFamily="28"/>
              </a:rPr>
              <a:t>　</a:t>
            </a:r>
            <a:r>
              <a:rPr lang="zh-CN" altLang="zh-CN" sz="2800" b="0" i="0" u="none" dirty="0">
                <a:solidFill>
                  <a:srgbClr val="000000"/>
                </a:solidFill>
                <a:effectLst/>
                <a:latin typeface="宋体" pitchFamily="28"/>
                <a:ea typeface="宋体" pitchFamily="28"/>
                <a:cs typeface="宋体" pitchFamily="28"/>
              </a:rPr>
              <a:t>）</a:t>
            </a:r>
          </a:p>
        </p:txBody>
      </p:sp>
      <p:graphicFrame>
        <p:nvGraphicFramePr>
          <p:cNvPr id="10705" name="yt_table_10705"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3204452347"/>
              </p:ext>
            </p:extLst>
          </p:nvPr>
        </p:nvGraphicFramePr>
        <p:xfrm>
          <a:off x="648000" y="3490717"/>
          <a:ext cx="6959600" cy="2218944"/>
        </p:xfrm>
        <a:graphic>
          <a:graphicData uri="http://schemas.openxmlformats.org/drawingml/2006/table">
            <a:tbl>
              <a:tblPr/>
              <a:tblGrid>
                <a:gridCol w="6959600">
                  <a:extLst>
                    <a:ext uri="{9D8B030D-6E8A-4147-A177-3AD203B41FA5}">
                      <a16:colId xmlns:a16="http://schemas.microsoft.com/office/drawing/2014/main" val="10056"/>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亭子在水中形成倒影</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36"/>
                  </a:ext>
                </a:extLst>
              </a:tr>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B.</a:t>
                      </a:r>
                      <a:r>
                        <a:rPr lang="zh-CN" altLang="zh-CN" sz="2800" b="0" i="0" u="none" dirty="0">
                          <a:solidFill>
                            <a:srgbClr val="000000"/>
                          </a:solidFill>
                          <a:effectLst/>
                          <a:latin typeface="白正" pitchFamily="28"/>
                          <a:ea typeface="宋体" pitchFamily="28"/>
                          <a:cs typeface="宋体" pitchFamily="28"/>
                        </a:rPr>
                        <a:t>点燃的蜡烛通过小孔成像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37"/>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通过汽车的后视镜看到车后的其他车辆</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38"/>
                  </a:ext>
                </a:extLst>
              </a:tr>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D.</a:t>
                      </a:r>
                      <a:r>
                        <a:rPr lang="zh-CN" altLang="zh-CN" sz="2800" b="0" i="0" u="none" dirty="0">
                          <a:solidFill>
                            <a:srgbClr val="000000"/>
                          </a:solidFill>
                          <a:effectLst/>
                          <a:latin typeface="白正" pitchFamily="28"/>
                          <a:ea typeface="宋体" pitchFamily="28"/>
                          <a:cs typeface="宋体" pitchFamily="28"/>
                        </a:rPr>
                        <a:t>钢勺好像在水面处折断了</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39"/>
                  </a:ext>
                </a:extLst>
              </a:tr>
            </a:tbl>
          </a:graphicData>
        </a:graphic>
      </p:graphicFrame>
      <p:sp>
        <p:nvSpPr>
          <p:cNvPr id="2" name="文本框 1">
            <a:extLst>
              <a:ext uri="{FF2B5EF4-FFF2-40B4-BE49-F238E27FC236}">
                <a16:creationId xmlns:a16="http://schemas.microsoft.com/office/drawing/2014/main" id="{EF260F22-CC3B-B7F4-998B-7BAB1D1F302B}"/>
              </a:ext>
            </a:extLst>
          </p:cNvPr>
          <p:cNvSpPr txBox="1"/>
          <p:nvPr/>
        </p:nvSpPr>
        <p:spPr>
          <a:xfrm>
            <a:off x="10470482" y="1227930"/>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D</a:t>
            </a:r>
            <a:endParaRPr lang="zh-CN" altLang="en-US">
              <a:solidFill>
                <a:srgbClr val="FF0000"/>
              </a:solidFill>
            </a:endParaRPr>
          </a:p>
        </p:txBody>
      </p:sp>
      <p:sp>
        <p:nvSpPr>
          <p:cNvPr id="3" name="文本框 2">
            <a:extLst>
              <a:ext uri="{FF2B5EF4-FFF2-40B4-BE49-F238E27FC236}">
                <a16:creationId xmlns:a16="http://schemas.microsoft.com/office/drawing/2014/main" id="{8E2C25E1-28D6-2A70-85E2-6B4170813018}"/>
              </a:ext>
            </a:extLst>
          </p:cNvPr>
          <p:cNvSpPr txBox="1"/>
          <p:nvPr/>
        </p:nvSpPr>
        <p:spPr>
          <a:xfrm>
            <a:off x="10809572" y="2990837"/>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dirty="0">
                <a:ln>
                  <a:noFill/>
                </a:ln>
                <a:solidFill>
                  <a:srgbClr val="FF0000"/>
                </a:solidFill>
                <a:effectLst/>
                <a:uLnTx/>
                <a:uFillTx/>
                <a:latin typeface="Times New Roman" pitchFamily="28"/>
                <a:ea typeface="Times New Roman" pitchFamily="28"/>
                <a:cs typeface="Times New Roman" pitchFamily="28"/>
              </a:rPr>
              <a:t>D</a:t>
            </a:r>
            <a:endParaRPr lang="zh-CN" alt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707" name="yt_shape_10707"/>
          <p:cNvSpPr txBox="1"/>
          <p:nvPr/>
        </p:nvSpPr>
        <p:spPr>
          <a:xfrm>
            <a:off x="648143" y="385793"/>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10.</a:t>
            </a:r>
            <a:r>
              <a:rPr lang="zh-CN" altLang="zh-CN" sz="2800" b="0" i="0" u="none">
                <a:solidFill>
                  <a:srgbClr val="000000"/>
                </a:solidFill>
                <a:effectLst/>
                <a:latin typeface="白正" pitchFamily="28"/>
                <a:ea typeface="宋体" pitchFamily="28"/>
                <a:cs typeface="宋体" pitchFamily="28"/>
              </a:rPr>
              <a:t>汝阳县在创建文明城市过程中改善了许多民生工程。如图所示，盲人用手杖敲击不同的盲道导航地砖，从而辨别不同的信息，下列说法正确的是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A</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0709" name="yt_table_10709_skip"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3415200643"/>
              </p:ext>
            </p:extLst>
          </p:nvPr>
        </p:nvGraphicFramePr>
        <p:xfrm>
          <a:off x="648000" y="2056768"/>
          <a:ext cx="9093200" cy="2218944"/>
        </p:xfrm>
        <a:graphic>
          <a:graphicData uri="http://schemas.openxmlformats.org/drawingml/2006/table">
            <a:tbl>
              <a:tblPr/>
              <a:tblGrid>
                <a:gridCol w="9093200">
                  <a:extLst>
                    <a:ext uri="{9D8B030D-6E8A-4147-A177-3AD203B41FA5}">
                      <a16:colId xmlns:a16="http://schemas.microsoft.com/office/drawing/2014/main" val="10057"/>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地砖发声是由地砖振动产生的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40"/>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声音在空气中传播的速度约是</a:t>
                      </a:r>
                      <a:r>
                        <a:rPr lang="en-US" altLang="zh-CN" sz="2800" b="0" i="0" u="none">
                          <a:solidFill>
                            <a:srgbClr val="000000"/>
                          </a:solidFill>
                          <a:effectLst/>
                          <a:latin typeface="Times New Roman" pitchFamily="28"/>
                          <a:ea typeface="Times New Roman" pitchFamily="28"/>
                          <a:cs typeface="宋体" pitchFamily="28"/>
                        </a:rPr>
                        <a:t>3</a:t>
                      </a:r>
                      <a:r>
                        <a:rPr lang="en-US"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10</a:t>
                      </a:r>
                      <a:r>
                        <a:rPr lang="en-US" altLang="zh-CN" sz="2800" b="0" i="0" u="none" baseline="30000">
                          <a:solidFill>
                            <a:srgbClr val="000000"/>
                          </a:solidFill>
                          <a:effectLst/>
                          <a:latin typeface="Times New Roman" pitchFamily="28"/>
                          <a:ea typeface="Times New Roman" pitchFamily="28"/>
                          <a:cs typeface="宋体" pitchFamily="28"/>
                        </a:rPr>
                        <a:t>8</a:t>
                      </a:r>
                      <a:r>
                        <a:rPr lang="en-US" altLang="zh-CN" sz="2800" b="0" i="0" u="none">
                          <a:solidFill>
                            <a:srgbClr val="000000"/>
                          </a:solidFill>
                          <a:effectLst/>
                          <a:latin typeface="Times New Roman" pitchFamily="28"/>
                          <a:ea typeface="Times New Roman" pitchFamily="28"/>
                          <a:cs typeface="宋体" pitchFamily="28"/>
                        </a:rPr>
                        <a:t> m/s</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41"/>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用大小不同的力敲击同一块地砖产生声音的音调不同</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42"/>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导航地砖主要是利用声音传递能量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43"/>
                  </a:ext>
                </a:extLst>
              </a:tr>
            </a:tbl>
          </a:graphicData>
        </a:graphic>
      </p:graphicFrame>
      <p:pic>
        <p:nvPicPr>
          <p:cNvPr id="10708" name="yt_image_10708_skip" title="H_86.57">
            <a:extLst>
              <a:ext uri="">
                <a16:creationId xmlns:mc="http://schemas.openxmlformats.org/markup-compatibility/2006" xmlns:a14="http://schemas.microsoft.com/office/drawing/2010/main" xmlns:p14="http://schemas.microsoft.com/office/powerpoint/2010/main" xmlns:a16="http://schemas.microsoft.com/office/drawing/2014/main" xmlns="" id="{5351258F-BC95-41E6-9372-C2FE361B0291}"/>
              </a:ext>
            </a:extLst>
          </p:cNvPr>
          <p:cNvPicPr>
            <a:picLocks noChangeAspect="1" noChangeArrowheads="1"/>
          </p:cNvPicPr>
          <p:nvPr/>
        </p:nvPicPr>
        <p:blipFill>
          <a:blip r:embed="rId2" cstate="print"/>
          <a:srcRect/>
          <a:stretch>
            <a:fillRect/>
          </a:stretch>
        </p:blipFill>
        <p:spPr bwMode="auto">
          <a:xfrm>
            <a:off x="9739277" y="2056768"/>
            <a:ext cx="1802637" cy="108295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BB01241A-591C-7187-EC85-F52041F2C8AF}"/>
              </a:ext>
            </a:extLst>
          </p:cNvPr>
          <p:cNvSpPr txBox="1"/>
          <p:nvPr/>
        </p:nvSpPr>
        <p:spPr>
          <a:xfrm>
            <a:off x="2691732" y="1448459"/>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A</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0711" name="yt_shape_10711"/>
          <p:cNvSpPr txBox="1"/>
          <p:nvPr/>
        </p:nvSpPr>
        <p:spPr>
          <a:xfrm>
            <a:off x="648000" y="182172"/>
            <a:ext cx="6799425"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11.</a:t>
            </a:r>
            <a:r>
              <a:rPr lang="zh-CN" altLang="zh-CN" sz="2800" b="0" i="0" u="none">
                <a:solidFill>
                  <a:srgbClr val="000000"/>
                </a:solidFill>
                <a:effectLst/>
                <a:latin typeface="白正" pitchFamily="28"/>
                <a:ea typeface="宋体" pitchFamily="28"/>
                <a:cs typeface="宋体" pitchFamily="28"/>
              </a:rPr>
              <a:t>关于下列物品的说法正确的是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C</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0712" name="yt_table_10712" title="H_218.4">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2301805038"/>
              </p:ext>
            </p:extLst>
          </p:nvPr>
        </p:nvGraphicFramePr>
        <p:xfrm>
          <a:off x="648000" y="732840"/>
          <a:ext cx="10895837" cy="2773680"/>
        </p:xfrm>
        <a:graphic>
          <a:graphicData uri="http://schemas.openxmlformats.org/drawingml/2006/table">
            <a:tbl>
              <a:tblPr/>
              <a:tblGrid>
                <a:gridCol w="10895837">
                  <a:extLst>
                    <a:ext uri="{9D8B030D-6E8A-4147-A177-3AD203B41FA5}">
                      <a16:colId xmlns:a16="http://schemas.microsoft.com/office/drawing/2014/main" val="10058"/>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验钞机是利用紫外线有杀菌作用工作的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44"/>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电视机画面上的丰富色彩由红、黄、蓝三种色光混合而成</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45"/>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公路转弯处利用凸面镜扩大视野</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46"/>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使用显微镜时，若光线较暗，可利用载物台下的凸面镜会聚光，提高视野亮度</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47"/>
                  </a:ext>
                </a:extLst>
              </a:tr>
            </a:tbl>
          </a:graphicData>
        </a:graphic>
      </p:graphicFrame>
      <p:sp>
        <p:nvSpPr>
          <p:cNvPr id="2" name="文本框 1">
            <a:extLst>
              <a:ext uri="{FF2B5EF4-FFF2-40B4-BE49-F238E27FC236}">
                <a16:creationId xmlns:a16="http://schemas.microsoft.com/office/drawing/2014/main" id="{7646ACF5-47D5-D89E-07FC-2EFE55E51D46}"/>
              </a:ext>
            </a:extLst>
          </p:cNvPr>
          <p:cNvSpPr txBox="1"/>
          <p:nvPr/>
        </p:nvSpPr>
        <p:spPr>
          <a:xfrm>
            <a:off x="6323281" y="135366"/>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C</a:t>
            </a:r>
            <a:endParaRPr lang="zh-CN" altLang="en-US">
              <a:solidFill>
                <a:srgbClr val="FF0000"/>
              </a:solidFill>
            </a:endParaRPr>
          </a:p>
        </p:txBody>
      </p:sp>
      <p:sp>
        <p:nvSpPr>
          <p:cNvPr id="3" name="yt_shape_10714">
            <a:extLst>
              <a:ext uri="{FF2B5EF4-FFF2-40B4-BE49-F238E27FC236}">
                <a16:creationId xmlns:a16="http://schemas.microsoft.com/office/drawing/2014/main" id="{2CDCC394-8BB2-B333-E9C0-01B16109483F}"/>
              </a:ext>
            </a:extLst>
          </p:cNvPr>
          <p:cNvSpPr txBox="1"/>
          <p:nvPr/>
        </p:nvSpPr>
        <p:spPr>
          <a:xfrm>
            <a:off x="648000" y="3553326"/>
            <a:ext cx="7171835"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12.</a:t>
            </a:r>
            <a:r>
              <a:rPr lang="zh-CN" altLang="zh-CN" sz="2800" b="0" i="0" u="none">
                <a:solidFill>
                  <a:srgbClr val="000000"/>
                </a:solidFill>
                <a:effectLst/>
                <a:latin typeface="白正" pitchFamily="28"/>
                <a:ea typeface="宋体" pitchFamily="28"/>
                <a:cs typeface="宋体" pitchFamily="28"/>
              </a:rPr>
              <a:t>下列有关密度的说法，正确的是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D</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mc:AlternateContent xmlns:mc="http://schemas.openxmlformats.org/markup-compatibility/2006" xmlns:a14="http://schemas.microsoft.com/office/drawing/2010/main">
        <mc:Choice Requires="a14">
          <p:graphicFrame>
            <p:nvGraphicFramePr>
              <p:cNvPr id="4" name="yt_table_10715" title="H_173.90016">
                <a:extLst>
                  <a:ext uri="{FF2B5EF4-FFF2-40B4-BE49-F238E27FC236}">
                    <a16:creationId xmlns:a16="http://schemas.microsoft.com/office/drawing/2014/main" id="{3E96CCA1-54C9-D0CC-806E-D449764424AA}"/>
                  </a:ext>
                </a:extLst>
              </p:cNvPr>
              <p:cNvGraphicFramePr>
                <a:graphicFrameLocks noGrp="1"/>
              </p:cNvGraphicFramePr>
              <p:nvPr>
                <p:extLst>
                  <p:ext uri="{D42A27DB-BD31-4B8C-83A1-F6EECF244321}">
                    <p14:modId xmlns:p14="http://schemas.microsoft.com/office/powerpoint/2010/main" val="1472333444"/>
                  </p:ext>
                </p:extLst>
              </p:nvPr>
            </p:nvGraphicFramePr>
            <p:xfrm>
              <a:off x="648000" y="4103994"/>
              <a:ext cx="9448800" cy="2208532"/>
            </p:xfrm>
            <a:graphic>
              <a:graphicData uri="http://schemas.openxmlformats.org/drawingml/2006/table">
                <a:tbl>
                  <a:tblPr/>
                  <a:tblGrid>
                    <a:gridCol w="9448800">
                      <a:extLst>
                        <a:ext uri="{9D8B030D-6E8A-4147-A177-3AD203B41FA5}">
                          <a16:colId xmlns:a16="http://schemas.microsoft.com/office/drawing/2014/main" val="10059"/>
                        </a:ext>
                      </a:extLst>
                    </a:gridCol>
                  </a:tblGrid>
                  <a:tr h="370840">
                    <a:tc>
                      <a:txBody>
                        <a:bodyPr/>
                        <a:lstStyle/>
                        <a:p>
                          <a:pPr marL="0" indent="0"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同种物质，固态时的密度一定比液态时的大</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48"/>
                      </a:ext>
                    </a:extLst>
                  </a:tr>
                  <a:tr h="370840">
                    <a:tc>
                      <a:txBody>
                        <a:bodyPr/>
                        <a:lstStyle/>
                        <a:p>
                          <a:pPr marL="0" indent="0"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根据</a:t>
                          </a:r>
                          <a:r>
                            <a:rPr lang="en-US" altLang="zh-CN" sz="2800" b="0" i="0" u="none">
                              <a:solidFill>
                                <a:srgbClr val="000000"/>
                              </a:solidFill>
                              <a:effectLst/>
                              <a:latin typeface="Times New Roman" pitchFamily="28"/>
                              <a:ea typeface="Times New Roman" pitchFamily="28"/>
                              <a:cs typeface="宋体" pitchFamily="28"/>
                            </a:rPr>
                            <a:t>ρ</a:t>
                          </a:r>
                          <a:r>
                            <a:rPr lang="zh-CN" altLang="zh-CN" sz="2800" b="0" i="0" u="none">
                              <a:solidFill>
                                <a:srgbClr val="000000"/>
                              </a:solidFill>
                              <a:effectLst/>
                              <a:latin typeface="白正" pitchFamily="28"/>
                              <a:ea typeface="宋体" pitchFamily="28"/>
                              <a:cs typeface="宋体" pitchFamily="28"/>
                            </a:rPr>
                            <a:t>＝</a:t>
                          </a:r>
                          <a14:m>
                            <m:oMath xmlns:m="http://schemas.openxmlformats.org/officeDocument/2006/math">
                              <m:f>
                                <m:fPr>
                                  <m:ctrlPr>
                                    <a:rPr lang="en-US" altLang="zh-CN" sz="2800" b="0" i="1">
                                      <a:solidFill>
                                        <a:srgbClr val="010000"/>
                                      </a:solidFill>
                                      <a:effectLst/>
                                      <a:latin typeface="Cambria Math" panose="02040503050406030204" pitchFamily="18" charset="0"/>
                                      <a:ea typeface="Cambria Math" panose="02040503050406030204" pitchFamily="56" charset="0"/>
                                    </a:rPr>
                                  </m:ctrlPr>
                                </m:fPr>
                                <m:num>
                                  <m:r>
                                    <a:rPr lang="en-US" altLang="zh-CN" sz="2800" b="0" i="1">
                                      <a:solidFill>
                                        <a:srgbClr val="010000"/>
                                      </a:solidFill>
                                      <a:effectLst/>
                                      <a:latin typeface="Cambria Math" panose="02040503050406030204" pitchFamily="56" charset="0"/>
                                      <a:ea typeface="Cambria Math" panose="02040503050406030204" pitchFamily="56" charset="0"/>
                                    </a:rPr>
                                    <m:t>𝑚</m:t>
                                  </m:r>
                                </m:num>
                                <m:den>
                                  <m:r>
                                    <a:rPr lang="en-US" altLang="zh-CN" sz="2800" b="0" i="1">
                                      <a:solidFill>
                                        <a:srgbClr val="010000"/>
                                      </a:solidFill>
                                      <a:effectLst/>
                                      <a:latin typeface="Cambria Math" panose="02040503050406030204" pitchFamily="56" charset="0"/>
                                      <a:ea typeface="Cambria Math" panose="02040503050406030204" pitchFamily="56" charset="0"/>
                                    </a:rPr>
                                    <m:t>𝑉</m:t>
                                  </m:r>
                                </m:den>
                              </m:f>
                            </m:oMath>
                          </a14:m>
                          <a:r>
                            <a:rPr lang="zh-CN" altLang="zh-CN" sz="2800" b="0" i="0" u="none">
                              <a:solidFill>
                                <a:srgbClr val="000000"/>
                              </a:solidFill>
                              <a:effectLst/>
                              <a:latin typeface="白正" pitchFamily="28"/>
                              <a:ea typeface="宋体" pitchFamily="28"/>
                              <a:cs typeface="宋体" pitchFamily="28"/>
                            </a:rPr>
                            <a:t>知，物质的密度与质量成正比</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49"/>
                      </a:ext>
                    </a:extLst>
                  </a:tr>
                  <a:tr h="370840">
                    <a:tc>
                      <a:txBody>
                        <a:bodyPr/>
                        <a:lstStyle/>
                        <a:p>
                          <a:pPr marL="0" indent="0"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把一块橡皮泥均分为两块后，每块的密度是原来的一半</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50"/>
                      </a:ext>
                    </a:extLst>
                  </a:tr>
                  <a:tr h="370840">
                    <a:tc>
                      <a:txBody>
                        <a:bodyPr/>
                        <a:lstStyle/>
                        <a:p>
                          <a:pPr marL="0" indent="0"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火灾时有毒气体受热膨胀，密度变小，飘于室内上方</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51"/>
                      </a:ext>
                    </a:extLst>
                  </a:tr>
                </a:tbl>
              </a:graphicData>
            </a:graphic>
          </p:graphicFrame>
        </mc:Choice>
        <mc:Fallback xmlns="">
          <p:graphicFrame>
            <p:nvGraphicFramePr>
              <p:cNvPr id="4" name="yt_table_10715" title="H_173.90016">
                <a:extLst>
                  <a:ext uri="{FF2B5EF4-FFF2-40B4-BE49-F238E27FC236}">
                    <a16:creationId xmlns:a16="http://schemas.microsoft.com/office/drawing/2014/main" id="{3E96CCA1-54C9-D0CC-806E-D449764424AA}"/>
                  </a:ext>
                </a:extLst>
              </p:cNvPr>
              <p:cNvGraphicFramePr>
                <a:graphicFrameLocks noGrp="1"/>
              </p:cNvGraphicFramePr>
              <p:nvPr>
                <p:extLst>
                  <p:ext uri="{D42A27DB-BD31-4B8C-83A1-F6EECF244321}">
                    <p14:modId xmlns:p14="http://schemas.microsoft.com/office/powerpoint/2010/main" val="1472333444"/>
                  </p:ext>
                </p:extLst>
              </p:nvPr>
            </p:nvGraphicFramePr>
            <p:xfrm>
              <a:off x="648000" y="4103994"/>
              <a:ext cx="9448800" cy="2208532"/>
            </p:xfrm>
            <a:graphic>
              <a:graphicData uri="http://schemas.openxmlformats.org/drawingml/2006/table">
                <a:tbl>
                  <a:tblPr/>
                  <a:tblGrid>
                    <a:gridCol w="9448800">
                      <a:extLst>
                        <a:ext uri="{9D8B030D-6E8A-4147-A177-3AD203B41FA5}">
                          <a16:colId xmlns:a16="http://schemas.microsoft.com/office/drawing/2014/main" val="10059"/>
                        </a:ext>
                      </a:extLst>
                    </a:gridCol>
                  </a:tblGrid>
                  <a:tr h="502984">
                    <a:tc>
                      <a:txBody>
                        <a:bodyPr/>
                        <a:lstStyle/>
                        <a:p>
                          <a:pPr marL="0" indent="0"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同种物质，固态时的密度一定比液态时的大</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48"/>
                      </a:ext>
                    </a:extLst>
                  </a:tr>
                  <a:tr h="699580">
                    <a:tc>
                      <a:txBody>
                        <a:bodyPr/>
                        <a:lstStyle/>
                        <a:p>
                          <a:endParaRPr lang="zh-CN"/>
                        </a:p>
                      </a:txBody>
                      <a:tcPr marL="0" marR="0" marT="0" marB="0" anchor="ctr">
                        <a:lnL w="9522" cmpd="sng">
                          <a:noFill/>
                        </a:lnL>
                        <a:lnR w="9522" cmpd="sng">
                          <a:noFill/>
                        </a:lnR>
                        <a:lnT w="9522" cmpd="sng">
                          <a:noFill/>
                        </a:lnT>
                        <a:lnB w="9522" cmpd="sng">
                          <a:noFill/>
                        </a:lnB>
                        <a:blipFill>
                          <a:blip r:embed="rId2"/>
                          <a:stretch>
                            <a:fillRect t="-80870" b="-173913"/>
                          </a:stretch>
                        </a:blipFill>
                      </a:tcPr>
                    </a:tc>
                    <a:extLst>
                      <a:ext uri="{0D108BD9-81ED-4DB2-BD59-A6C34878D82A}">
                        <a16:rowId xmlns:a16="http://schemas.microsoft.com/office/drawing/2014/main" val="10149"/>
                      </a:ext>
                    </a:extLst>
                  </a:tr>
                  <a:tr h="502984">
                    <a:tc>
                      <a:txBody>
                        <a:bodyPr/>
                        <a:lstStyle/>
                        <a:p>
                          <a:pPr marL="0" indent="0"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把一块橡皮泥均分为两块后，每块的密度是原来的一半</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50"/>
                      </a:ext>
                    </a:extLst>
                  </a:tr>
                  <a:tr h="502984">
                    <a:tc>
                      <a:txBody>
                        <a:bodyPr/>
                        <a:lstStyle/>
                        <a:p>
                          <a:pPr marL="0" indent="0"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火灾时有毒气体受热膨胀，密度变小，飘于室内上方</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151"/>
                      </a:ext>
                    </a:extLst>
                  </a:tr>
                </a:tbl>
              </a:graphicData>
            </a:graphic>
          </p:graphicFrame>
        </mc:Fallback>
      </mc:AlternateContent>
      <p:sp>
        <p:nvSpPr>
          <p:cNvPr id="5" name="文本框 4">
            <a:extLst>
              <a:ext uri="{FF2B5EF4-FFF2-40B4-BE49-F238E27FC236}">
                <a16:creationId xmlns:a16="http://schemas.microsoft.com/office/drawing/2014/main" id="{9292777D-71F8-A423-C423-DD00E759A38D}"/>
              </a:ext>
            </a:extLst>
          </p:cNvPr>
          <p:cNvSpPr txBox="1"/>
          <p:nvPr/>
        </p:nvSpPr>
        <p:spPr>
          <a:xfrm>
            <a:off x="6692088" y="3506520"/>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D</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MzIyYzhmNGY4MmViMzFlMmU0YzVmNDg0YTM1ZGU5NWM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heme/theme1.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3195</Words>
  <Application>Microsoft Office PowerPoint</Application>
  <PresentationFormat>宽屏</PresentationFormat>
  <Paragraphs>179</Paragraphs>
  <Slides>27</Slides>
  <Notes>2</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27</vt:i4>
      </vt:variant>
    </vt:vector>
  </HeadingPairs>
  <TitlesOfParts>
    <vt:vector size="38" baseType="lpstr">
      <vt:lpstr>白正</vt:lpstr>
      <vt:lpstr>楷体</vt:lpstr>
      <vt:lpstr>宋体</vt:lpstr>
      <vt:lpstr>微软雅黑 Light</vt:lpstr>
      <vt:lpstr>Arial</vt:lpstr>
      <vt:lpstr>Calibri</vt:lpstr>
      <vt:lpstr>Cambria Math</vt:lpstr>
      <vt:lpstr>Times New Roman</vt:lpstr>
      <vt:lpstr>Wingdings</vt:lpstr>
      <vt:lpstr>1_自定义设计方案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EDY</cp:lastModifiedBy>
  <cp:revision>90</cp:revision>
  <cp:lastPrinted>2021-07-28T09:09:00Z</cp:lastPrinted>
  <dcterms:created xsi:type="dcterms:W3CDTF">2021-07-28T09:09:00Z</dcterms:created>
  <dcterms:modified xsi:type="dcterms:W3CDTF">2023-10-12T02:08:39Z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03E180BF841341C1B9E9762C46E85B5F_13</vt:lpwstr>
  </property>
  <property fmtid="{D5CDD505-2E9C-101B-9397-08002B2CF9AE}" pid="7" name="KSOProductBuildVer">
    <vt:lpwstr>2052-12.1.0.15374</vt:lpwstr>
  </property>
</Properties>
</file>