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3"/>
  </p:notesMasterIdLst>
  <p:handoutMasterIdLst>
    <p:handoutMasterId r:id="rId34"/>
  </p:handoutMasterIdLst>
  <p:sldIdLst>
    <p:sldId id="4047" r:id="rId3"/>
    <p:sldId id="4082" r:id="rId4"/>
    <p:sldId id="4083" r:id="rId5"/>
    <p:sldId id="4084" r:id="rId6"/>
    <p:sldId id="4085" r:id="rId7"/>
    <p:sldId id="4086" r:id="rId8"/>
    <p:sldId id="4087" r:id="rId9"/>
    <p:sldId id="4088" r:id="rId10"/>
    <p:sldId id="4089" r:id="rId11"/>
    <p:sldId id="4091" r:id="rId12"/>
    <p:sldId id="4092" r:id="rId13"/>
    <p:sldId id="4093" r:id="rId14"/>
    <p:sldId id="4095" r:id="rId15"/>
    <p:sldId id="4096" r:id="rId16"/>
    <p:sldId id="4106" r:id="rId17"/>
    <p:sldId id="4097" r:id="rId18"/>
    <p:sldId id="4107" r:id="rId19"/>
    <p:sldId id="4098" r:id="rId20"/>
    <p:sldId id="4099" r:id="rId21"/>
    <p:sldId id="4100" r:id="rId22"/>
    <p:sldId id="4108" r:id="rId23"/>
    <p:sldId id="4101" r:id="rId24"/>
    <p:sldId id="4110" r:id="rId25"/>
    <p:sldId id="4102" r:id="rId26"/>
    <p:sldId id="4111" r:id="rId27"/>
    <p:sldId id="4103" r:id="rId28"/>
    <p:sldId id="4112" r:id="rId29"/>
    <p:sldId id="4104" r:id="rId30"/>
    <p:sldId id="4113" r:id="rId31"/>
    <p:sldId id="4114" r:id="rId32"/>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8FADD9-935F-4F2D-A4FA-866615DD10DD}">
          <p14:sldIdLst>
            <p14:sldId id="4047"/>
            <p14:sldId id="4082"/>
            <p14:sldId id="4083"/>
            <p14:sldId id="4084"/>
            <p14:sldId id="4085"/>
            <p14:sldId id="4086"/>
            <p14:sldId id="4087"/>
            <p14:sldId id="4088"/>
            <p14:sldId id="4089"/>
            <p14:sldId id="4091"/>
            <p14:sldId id="4092"/>
            <p14:sldId id="4093"/>
            <p14:sldId id="4095"/>
            <p14:sldId id="4096"/>
            <p14:sldId id="4106"/>
            <p14:sldId id="4097"/>
            <p14:sldId id="4107"/>
            <p14:sldId id="4098"/>
            <p14:sldId id="4099"/>
            <p14:sldId id="4100"/>
            <p14:sldId id="4108"/>
            <p14:sldId id="4101"/>
            <p14:sldId id="4110"/>
            <p14:sldId id="4102"/>
            <p14:sldId id="4111"/>
            <p14:sldId id="4103"/>
            <p14:sldId id="4112"/>
            <p14:sldId id="4104"/>
            <p14:sldId id="4113"/>
            <p14:sldId id="4114"/>
          </p14:sldIdLst>
        </p14:section>
      </p14:sectionLst>
    </p:ext>
    <p:ext uri="{EFAFB233-063F-42B5-8137-9DF3F51BA10A}">
      <p15:sldGuideLst xmlns:p15="http://schemas.microsoft.com/office/powerpoint/2012/main">
        <p15:guide id="1" orient="horz" pos="2137" userDrawn="1">
          <p15:clr>
            <a:srgbClr val="A4A3A4"/>
          </p15:clr>
        </p15:guide>
        <p15:guide id="2"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0" clrIdx="0"/>
  <p:cmAuthor id="2" name="walkinnet" initials="w" lastIdx="0" clrIdx="0"/>
  <p:cmAuthor id="3" name="新课标第一网" initials="新" lastIdx="0" clrIdx="0"/>
  <p:cmAuthor id="4" name="Administra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AA6500"/>
    <a:srgbClr val="F3669C"/>
    <a:srgbClr val="F9B4CD"/>
    <a:srgbClr val="FC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8" autoAdjust="0"/>
    <p:restoredTop sz="96349" autoAdjust="0"/>
  </p:normalViewPr>
  <p:slideViewPr>
    <p:cSldViewPr snapToGrid="0" showGuides="1">
      <p:cViewPr varScale="1">
        <p:scale>
          <a:sx n="63" d="100"/>
          <a:sy n="63" d="100"/>
        </p:scale>
        <p:origin x="508" y="48"/>
      </p:cViewPr>
      <p:guideLst>
        <p:guide orient="horz" pos="2137"/>
        <p:guide pos="399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AF039-AB69-4C4E-B352-C973400BBE8E}"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E5803-944E-4CCB-A36B-5BBC78F81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4E5803-944E-4CCB-A36B-5BBC78F81D16}" type="slidenum">
              <a:rPr lang="zh-CN" altLang="en-US" smtClean="0"/>
              <a:t>18</a:t>
            </a:fld>
            <a:endParaRPr lang="zh-CN" altLang="en-US"/>
          </a:p>
        </p:txBody>
      </p:sp>
    </p:spTree>
    <p:extLst>
      <p:ext uri="{BB962C8B-B14F-4D97-AF65-F5344CB8AC3E}">
        <p14:creationId xmlns:p14="http://schemas.microsoft.com/office/powerpoint/2010/main" val="142205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14338" y="3600450"/>
            <a:ext cx="11501437" cy="165734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0999" y="4157663"/>
            <a:ext cx="11430001" cy="1657349"/>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YTSlide_3_0_1.8_2_1.8_2__0_0">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200628" y="796783"/>
            <a:ext cx="11991372" cy="57836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9" name="矩形 8"/>
          <p:cNvSpPr/>
          <p:nvPr/>
        </p:nvSpPr>
        <p:spPr>
          <a:xfrm>
            <a:off x="3291509" y="140037"/>
            <a:ext cx="5651125" cy="734368"/>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8</a:t>
            </a:r>
            <a:r>
              <a:rPr kumimoji="1" lang="zh-CN" altLang="en-US" sz="2800" b="1" dirty="0">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p>
        </p:txBody>
      </p:sp>
      <p:sp>
        <p:nvSpPr>
          <p:cNvPr id="3" name="矩形 2"/>
          <p:cNvSpPr/>
          <p:nvPr/>
        </p:nvSpPr>
        <p:spPr>
          <a:xfrm>
            <a:off x="439476" y="1315734"/>
            <a:ext cx="6022284" cy="4097275"/>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刷真题</a:t>
            </a:r>
            <a:endParaRPr kumimoji="1" lang="en-US" altLang="zh-CN"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2021—2022</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孟津区</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伊川县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学年（上）期末试卷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汝阳县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学年第一学期期末学科素养检测卷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新安县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宜阳县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8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嵩县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试卷</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9 </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栾川县</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2022—2023</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学年第一学期期末教学质量检测</a:t>
            </a:r>
            <a:endPar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1" lang="en-US" altLang="zh-CN" sz="1600" b="1" dirty="0">
              <a:solidFill>
                <a:schemeClr val="tx1"/>
              </a:solidFill>
              <a:latin typeface="楷体" panose="02010609060101010101" pitchFamily="49" charset="-122"/>
              <a:ea typeface="楷体" panose="0201060906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a14="http://schemas.microsoft.com/office/drawing/2010/main"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07" name="yt_shape_11307"/>
          <p:cNvSpPr txBox="1"/>
          <p:nvPr/>
        </p:nvSpPr>
        <p:spPr>
          <a:xfrm>
            <a:off x="648143" y="1173458"/>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宋体" pitchFamily="28"/>
                <a:cs typeface="宋体" pitchFamily="28"/>
              </a:rPr>
              <a:t>如图所示，身高</a:t>
            </a:r>
            <a:r>
              <a:rPr lang="en-US" altLang="zh-CN" sz="2800" b="0" i="0" u="none">
                <a:solidFill>
                  <a:srgbClr val="000000"/>
                </a:solidFill>
                <a:effectLst/>
                <a:latin typeface="Times New Roman" pitchFamily="28"/>
                <a:ea typeface="Times New Roman" pitchFamily="28"/>
                <a:cs typeface="宋体" pitchFamily="28"/>
              </a:rPr>
              <a:t>1.6 m</a:t>
            </a:r>
            <a:r>
              <a:rPr lang="zh-CN" altLang="zh-CN" sz="2800" b="0" i="0" u="none">
                <a:solidFill>
                  <a:srgbClr val="000000"/>
                </a:solidFill>
                <a:effectLst/>
                <a:latin typeface="白正" pitchFamily="28"/>
                <a:ea typeface="宋体" pitchFamily="28"/>
                <a:cs typeface="宋体" pitchFamily="28"/>
              </a:rPr>
              <a:t>的小芳站在平面镜前</a:t>
            </a:r>
            <a:r>
              <a:rPr lang="en-US" altLang="zh-CN" sz="2800" b="0" i="0" u="none">
                <a:solidFill>
                  <a:srgbClr val="000000"/>
                </a:solidFill>
                <a:effectLst/>
                <a:latin typeface="Times New Roman" pitchFamily="28"/>
                <a:ea typeface="Times New Roman" pitchFamily="28"/>
                <a:cs typeface="宋体" pitchFamily="28"/>
              </a:rPr>
              <a:t>0.5 m</a:t>
            </a:r>
            <a:r>
              <a:rPr lang="zh-CN" altLang="zh-CN" sz="2800" b="0" i="0" u="none">
                <a:solidFill>
                  <a:srgbClr val="000000"/>
                </a:solidFill>
                <a:effectLst/>
                <a:latin typeface="白正" pitchFamily="28"/>
                <a:ea typeface="宋体" pitchFamily="28"/>
                <a:cs typeface="宋体" pitchFamily="28"/>
              </a:rPr>
              <a:t>处观察自己在镜中的像，下列说法错误的是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309" name="yt_table_11309_skip" title="H_218.4">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165129127"/>
              </p:ext>
            </p:extLst>
          </p:nvPr>
        </p:nvGraphicFramePr>
        <p:xfrm>
          <a:off x="648000" y="2284280"/>
          <a:ext cx="9488918" cy="2773680"/>
        </p:xfrm>
        <a:graphic>
          <a:graphicData uri="http://schemas.openxmlformats.org/drawingml/2006/table">
            <a:tbl>
              <a:tblPr/>
              <a:tblGrid>
                <a:gridCol w="9488918">
                  <a:extLst>
                    <a:ext uri="{9D8B030D-6E8A-4147-A177-3AD203B41FA5}">
                      <a16:colId xmlns:a16="http://schemas.microsoft.com/office/drawing/2014/main" val="10094"/>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镜中的像与她相距</a:t>
                      </a:r>
                      <a:r>
                        <a:rPr lang="en-US" altLang="zh-CN" sz="2800" b="0" i="0" u="none">
                          <a:solidFill>
                            <a:srgbClr val="000000"/>
                          </a:solidFill>
                          <a:effectLst/>
                          <a:latin typeface="Times New Roman" pitchFamily="28"/>
                          <a:ea typeface="Times New Roman" pitchFamily="28"/>
                          <a:cs typeface="宋体" pitchFamily="28"/>
                        </a:rPr>
                        <a:t>1 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她向后退的过程中，镜中的像大小不变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她向后退的过程中，镜中的像变小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在镜后</a:t>
                      </a:r>
                      <a:r>
                        <a:rPr lang="en-US" altLang="zh-CN" sz="2800" b="0" i="0" u="none">
                          <a:solidFill>
                            <a:srgbClr val="000000"/>
                          </a:solidFill>
                          <a:effectLst/>
                          <a:latin typeface="Times New Roman" pitchFamily="28"/>
                          <a:ea typeface="Times New Roman" pitchFamily="28"/>
                          <a:cs typeface="宋体" pitchFamily="28"/>
                        </a:rPr>
                        <a:t>0.5 m</a:t>
                      </a:r>
                      <a:r>
                        <a:rPr lang="zh-CN" altLang="zh-CN" sz="2800" b="0" i="0" u="none">
                          <a:solidFill>
                            <a:srgbClr val="000000"/>
                          </a:solidFill>
                          <a:effectLst/>
                          <a:latin typeface="白正" pitchFamily="28"/>
                          <a:ea typeface="宋体" pitchFamily="28"/>
                          <a:cs typeface="宋体" pitchFamily="28"/>
                        </a:rPr>
                        <a:t>处放置一块与镜面一般大的木板，她仍能看到自己在镜中的像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4"/>
                  </a:ext>
                </a:extLst>
              </a:tr>
            </a:tbl>
          </a:graphicData>
        </a:graphic>
      </p:graphicFrame>
      <p:pic>
        <p:nvPicPr>
          <p:cNvPr id="11308" name="yt_image_11308_skip" title="H_149.93">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10134909" y="2284280"/>
            <a:ext cx="1406919" cy="17137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1A8EB343-B7B6-173D-1B7E-63D30C898085}"/>
              </a:ext>
            </a:extLst>
          </p:cNvPr>
          <p:cNvSpPr txBox="1"/>
          <p:nvPr/>
        </p:nvSpPr>
        <p:spPr>
          <a:xfrm>
            <a:off x="4825332" y="1681388"/>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11" name="yt_shape_11311"/>
          <p:cNvSpPr txBox="1"/>
          <p:nvPr/>
        </p:nvSpPr>
        <p:spPr>
          <a:xfrm>
            <a:off x="648143" y="339262"/>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白正" pitchFamily="28"/>
                <a:ea typeface="宋体" pitchFamily="28"/>
                <a:cs typeface="宋体" pitchFamily="28"/>
              </a:rPr>
              <a:t>人工智能飞速发展，智能配送机器人被广泛使用，用户可通过人脸识别、输入取货码、扫描二维码等多种方式取货。如图是某款机器人正在送货的情景，下面说法正确的是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313" name="yt_table_11313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907732068"/>
              </p:ext>
            </p:extLst>
          </p:nvPr>
        </p:nvGraphicFramePr>
        <p:xfrm>
          <a:off x="648000" y="2010237"/>
          <a:ext cx="8382000" cy="2218944"/>
        </p:xfrm>
        <a:graphic>
          <a:graphicData uri="http://schemas.openxmlformats.org/drawingml/2006/table">
            <a:tbl>
              <a:tblPr/>
              <a:tblGrid>
                <a:gridCol w="8382000">
                  <a:extLst>
                    <a:ext uri="{9D8B030D-6E8A-4147-A177-3AD203B41FA5}">
                      <a16:colId xmlns:a16="http://schemas.microsoft.com/office/drawing/2014/main" val="10095"/>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扫描二维码时，二维码是光源</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机器人的摄像头相当于凸透镜，可用来矫正近视</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6"/>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二维码中各个区域对色光的反射能力不同</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刷脸</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时，摄像头成像利用的是光的反射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8"/>
                  </a:ext>
                </a:extLst>
              </a:tr>
            </a:tbl>
          </a:graphicData>
        </a:graphic>
      </p:graphicFrame>
      <p:pic>
        <p:nvPicPr>
          <p:cNvPr id="11312" name="yt_image_11312_skip" title="H_116.6">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9622462" y="2010237"/>
            <a:ext cx="1919478" cy="148082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CCF23DE5-549F-3387-CA52-4893173B23DF}"/>
              </a:ext>
            </a:extLst>
          </p:cNvPr>
          <p:cNvSpPr txBox="1"/>
          <p:nvPr/>
        </p:nvSpPr>
        <p:spPr>
          <a:xfrm>
            <a:off x="6958932" y="1401928"/>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15" name="yt_shape_11315"/>
          <p:cNvSpPr txBox="1"/>
          <p:nvPr/>
        </p:nvSpPr>
        <p:spPr>
          <a:xfrm>
            <a:off x="648000" y="266438"/>
            <a:ext cx="7876643"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白正" pitchFamily="28"/>
                <a:ea typeface="宋体" pitchFamily="28"/>
                <a:cs typeface="宋体" pitchFamily="28"/>
              </a:rPr>
              <a:t>关于物质的密度，下列说法正确的是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316" name="yt_table_11316"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37870732"/>
              </p:ext>
            </p:extLst>
          </p:nvPr>
        </p:nvGraphicFramePr>
        <p:xfrm>
          <a:off x="648000" y="817106"/>
          <a:ext cx="9448800" cy="2218944"/>
        </p:xfrm>
        <a:graphic>
          <a:graphicData uri="http://schemas.openxmlformats.org/drawingml/2006/table">
            <a:tbl>
              <a:tblPr/>
              <a:tblGrid>
                <a:gridCol w="9448800">
                  <a:extLst>
                    <a:ext uri="{9D8B030D-6E8A-4147-A177-3AD203B41FA5}">
                      <a16:colId xmlns:a16="http://schemas.microsoft.com/office/drawing/2014/main" val="10096"/>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一块橡皮泥被捏成船型后，质量不变，密度变大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一只气球受热膨胀后，球内气体的质量不变，密度变大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一支粉笔用掉部分后，它的体积变小，密度变大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一块冰熔化成水后，它的体积变小，密度变大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2"/>
                  </a:ext>
                </a:extLst>
              </a:tr>
            </a:tbl>
          </a:graphicData>
        </a:graphic>
      </p:graphicFrame>
      <p:sp>
        <p:nvSpPr>
          <p:cNvPr id="2" name="文本框 1">
            <a:extLst>
              <a:ext uri="{FF2B5EF4-FFF2-40B4-BE49-F238E27FC236}">
                <a16:creationId xmlns:a16="http://schemas.microsoft.com/office/drawing/2014/main" id="{01348DBA-A6C8-3CAA-C24D-9EAD31085671}"/>
              </a:ext>
            </a:extLst>
          </p:cNvPr>
          <p:cNvSpPr txBox="1"/>
          <p:nvPr/>
        </p:nvSpPr>
        <p:spPr>
          <a:xfrm>
            <a:off x="7390081" y="219632"/>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D</a:t>
            </a:r>
            <a:endParaRPr lang="zh-CN" altLang="en-US">
              <a:solidFill>
                <a:srgbClr val="FF0000"/>
              </a:solidFill>
            </a:endParaRPr>
          </a:p>
        </p:txBody>
      </p:sp>
      <p:sp>
        <p:nvSpPr>
          <p:cNvPr id="3" name="yt_shape_11318">
            <a:extLst>
              <a:ext uri="{FF2B5EF4-FFF2-40B4-BE49-F238E27FC236}">
                <a16:creationId xmlns:a16="http://schemas.microsoft.com/office/drawing/2014/main" id="{8BC99AF6-AA07-0F5A-CA1E-FB9C217DAFDE}"/>
              </a:ext>
            </a:extLst>
          </p:cNvPr>
          <p:cNvSpPr txBox="1"/>
          <p:nvPr/>
        </p:nvSpPr>
        <p:spPr>
          <a:xfrm>
            <a:off x="648000" y="3135744"/>
            <a:ext cx="10023578"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宋体" pitchFamily="28"/>
                <a:cs typeface="宋体" pitchFamily="28"/>
              </a:rPr>
              <a:t>诗词歌赋蕴含丰富的光学知识，下列说法正确的是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B</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4" name="yt_table_11319" title="H_262.08">
            <a:extLst>
              <a:ext uri="{FF2B5EF4-FFF2-40B4-BE49-F238E27FC236}">
                <a16:creationId xmlns:a16="http://schemas.microsoft.com/office/drawing/2014/main" id="{4070B2B1-A660-D627-EACB-DE862FAA5583}"/>
              </a:ext>
            </a:extLst>
          </p:cNvPr>
          <p:cNvGraphicFramePr>
            <a:graphicFrameLocks noGrp="1"/>
          </p:cNvGraphicFramePr>
          <p:nvPr>
            <p:extLst>
              <p:ext uri="{D42A27DB-BD31-4B8C-83A1-F6EECF244321}">
                <p14:modId xmlns:p14="http://schemas.microsoft.com/office/powerpoint/2010/main" val="3472695633"/>
              </p:ext>
            </p:extLst>
          </p:nvPr>
        </p:nvGraphicFramePr>
        <p:xfrm>
          <a:off x="648000" y="3686412"/>
          <a:ext cx="11300160" cy="2773680"/>
        </p:xfrm>
        <a:graphic>
          <a:graphicData uri="http://schemas.openxmlformats.org/drawingml/2006/table">
            <a:tbl>
              <a:tblPr/>
              <a:tblGrid>
                <a:gridCol w="11300160">
                  <a:extLst>
                    <a:ext uri="{9D8B030D-6E8A-4147-A177-3AD203B41FA5}">
                      <a16:colId xmlns:a16="http://schemas.microsoft.com/office/drawing/2014/main" val="10097"/>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明月几时有？把酒问青天。</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举起的酒杯，酒中出现的明月的倒影是由光的折射形成的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3"/>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B.</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起舞弄清影，何似在人间。</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影子的形成是由光的直线传播形成的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人有悲欢离合，月有阴晴圆缺。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阴晴圆缺的月亮是自然光源</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5"/>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但愿人长久，千里共婵娟。</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共赏的天上明月是平面镜所成的像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6"/>
                  </a:ext>
                </a:extLst>
              </a:tr>
            </a:tbl>
          </a:graphicData>
        </a:graphic>
      </p:graphicFrame>
      <p:sp>
        <p:nvSpPr>
          <p:cNvPr id="5" name="文本框 4">
            <a:extLst>
              <a:ext uri="{FF2B5EF4-FFF2-40B4-BE49-F238E27FC236}">
                <a16:creationId xmlns:a16="http://schemas.microsoft.com/office/drawing/2014/main" id="{625C8EE4-2EE7-5B98-B47A-4257FFC530B4}"/>
              </a:ext>
            </a:extLst>
          </p:cNvPr>
          <p:cNvSpPr txBox="1"/>
          <p:nvPr/>
        </p:nvSpPr>
        <p:spPr>
          <a:xfrm>
            <a:off x="9536888" y="3088938"/>
            <a:ext cx="416624"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21" name="yt_shape_11321"/>
          <p:cNvSpPr txBox="1"/>
          <p:nvPr/>
        </p:nvSpPr>
        <p:spPr>
          <a:xfrm>
            <a:off x="648142" y="336204"/>
            <a:ext cx="11310177"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13.</a:t>
            </a:r>
            <a:r>
              <a:rPr lang="zh-CN" altLang="zh-CN" sz="2800" b="0" i="0" u="none" dirty="0">
                <a:solidFill>
                  <a:srgbClr val="000000"/>
                </a:solidFill>
                <a:effectLst/>
                <a:latin typeface="白正" pitchFamily="28"/>
                <a:ea typeface="宋体" pitchFamily="28"/>
                <a:cs typeface="宋体" pitchFamily="28"/>
              </a:rPr>
              <a:t>前几天小泽妈妈买了一个水果萝卜，结果萝卜</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糠</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了，但是看上去和新买时没什么两样，只是变轻了。下列说法不正确的是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C</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11322" name="yt_table_11322"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160898949"/>
              </p:ext>
            </p:extLst>
          </p:nvPr>
        </p:nvGraphicFramePr>
        <p:xfrm>
          <a:off x="648142" y="1454879"/>
          <a:ext cx="10180638" cy="2218944"/>
        </p:xfrm>
        <a:graphic>
          <a:graphicData uri="http://schemas.openxmlformats.org/drawingml/2006/table">
            <a:tbl>
              <a:tblPr/>
              <a:tblGrid>
                <a:gridCol w="10180638">
                  <a:extLst>
                    <a:ext uri="{9D8B030D-6E8A-4147-A177-3AD203B41FA5}">
                      <a16:colId xmlns:a16="http://schemas.microsoft.com/office/drawing/2014/main" val="10098"/>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看上去和新买时没什么两样</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说的是萝卜的体积没有改变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变轻了</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说的是萝卜的质量变小了</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虽然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糠</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了的萝卜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变轻了</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，但密度没有改变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69"/>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糠</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了的萝卜密度变小了</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70"/>
                  </a:ext>
                </a:extLst>
              </a:tr>
            </a:tbl>
          </a:graphicData>
        </a:graphic>
      </p:graphicFrame>
      <p:sp>
        <p:nvSpPr>
          <p:cNvPr id="2" name="文本框 1">
            <a:extLst>
              <a:ext uri="{FF2B5EF4-FFF2-40B4-BE49-F238E27FC236}">
                <a16:creationId xmlns:a16="http://schemas.microsoft.com/office/drawing/2014/main" id="{3B0E2544-1F7C-CE00-D1FA-A60F9294104B}"/>
              </a:ext>
            </a:extLst>
          </p:cNvPr>
          <p:cNvSpPr txBox="1"/>
          <p:nvPr/>
        </p:nvSpPr>
        <p:spPr>
          <a:xfrm>
            <a:off x="10240612" y="866221"/>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C</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24" name="yt_shape_11324"/>
          <p:cNvSpPr txBox="1"/>
          <p:nvPr/>
        </p:nvSpPr>
        <p:spPr>
          <a:xfrm>
            <a:off x="648143" y="445434"/>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在操场平直的跑道上进行遥控小车比赛，甲、乙两车从</a:t>
            </a:r>
            <a:r>
              <a:rPr lang="en-US" altLang="zh-CN" sz="2800" b="0" i="1" u="none">
                <a:solidFill>
                  <a:srgbClr val="000000"/>
                </a:solidFill>
                <a:effectLst/>
                <a:latin typeface="Times New Roman" pitchFamily="28"/>
                <a:ea typeface="Times New Roman" pitchFamily="28"/>
                <a:cs typeface="宋体" pitchFamily="28"/>
              </a:rPr>
              <a:t>t</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0 s</a:t>
            </a:r>
            <a:r>
              <a:rPr lang="zh-CN" altLang="zh-CN" sz="2800" b="0" i="0" u="none">
                <a:solidFill>
                  <a:srgbClr val="000000"/>
                </a:solidFill>
                <a:effectLst/>
                <a:latin typeface="白正" pitchFamily="28"/>
                <a:ea typeface="宋体" pitchFamily="28"/>
                <a:cs typeface="宋体" pitchFamily="28"/>
              </a:rPr>
              <a:t>时由同一起点向东运动，两车运动的路程</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时间图象分别如图中的甲、乙所示，下列判断正确的是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326" name="yt_table_11326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27576610"/>
              </p:ext>
            </p:extLst>
          </p:nvPr>
        </p:nvGraphicFramePr>
        <p:xfrm>
          <a:off x="648000" y="2116409"/>
          <a:ext cx="7029450" cy="2218944"/>
        </p:xfrm>
        <a:graphic>
          <a:graphicData uri="http://schemas.openxmlformats.org/drawingml/2006/table">
            <a:tbl>
              <a:tblPr/>
              <a:tblGrid>
                <a:gridCol w="7029450">
                  <a:extLst>
                    <a:ext uri="{9D8B030D-6E8A-4147-A177-3AD203B41FA5}">
                      <a16:colId xmlns:a16="http://schemas.microsoft.com/office/drawing/2014/main" val="10099"/>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在</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6 s</a:t>
                      </a:r>
                      <a:r>
                        <a:rPr lang="zh-CN" altLang="zh-CN" sz="2800" b="0" i="0" u="none">
                          <a:solidFill>
                            <a:srgbClr val="000000"/>
                          </a:solidFill>
                          <a:effectLst/>
                          <a:latin typeface="白正" pitchFamily="28"/>
                          <a:ea typeface="宋体" pitchFamily="28"/>
                          <a:cs typeface="宋体" pitchFamily="28"/>
                        </a:rPr>
                        <a:t>内乙车的平均速度是</a:t>
                      </a:r>
                      <a:r>
                        <a:rPr lang="en-US" altLang="zh-CN" sz="2800" b="0" i="0" u="none">
                          <a:solidFill>
                            <a:srgbClr val="000000"/>
                          </a:solidFill>
                          <a:effectLst/>
                          <a:latin typeface="Times New Roman" pitchFamily="28"/>
                          <a:ea typeface="Times New Roman" pitchFamily="28"/>
                          <a:cs typeface="宋体" pitchFamily="28"/>
                        </a:rPr>
                        <a:t>1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7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在</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8 s</a:t>
                      </a:r>
                      <a:r>
                        <a:rPr lang="zh-CN" altLang="zh-CN" sz="2800" b="0" i="0" u="none">
                          <a:solidFill>
                            <a:srgbClr val="000000"/>
                          </a:solidFill>
                          <a:effectLst/>
                          <a:latin typeface="白正" pitchFamily="28"/>
                          <a:ea typeface="宋体" pitchFamily="28"/>
                          <a:cs typeface="宋体" pitchFamily="28"/>
                        </a:rPr>
                        <a:t>内甲车的平均速度是</a:t>
                      </a:r>
                      <a:r>
                        <a:rPr lang="en-US" altLang="zh-CN" sz="2800" b="0" i="0" u="none">
                          <a:solidFill>
                            <a:srgbClr val="000000"/>
                          </a:solidFill>
                          <a:effectLst/>
                          <a:latin typeface="Times New Roman" pitchFamily="28"/>
                          <a:ea typeface="Times New Roman" pitchFamily="28"/>
                          <a:cs typeface="宋体" pitchFamily="28"/>
                        </a:rPr>
                        <a:t>2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7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en-US" altLang="zh-CN" sz="2800" b="0" i="1" u="none">
                          <a:solidFill>
                            <a:srgbClr val="000000"/>
                          </a:solidFill>
                          <a:effectLst/>
                          <a:latin typeface="Times New Roman" pitchFamily="28"/>
                          <a:ea typeface="Times New Roman" pitchFamily="28"/>
                          <a:cs typeface="宋体" pitchFamily="28"/>
                        </a:rPr>
                        <a:t>t</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8 s</a:t>
                      </a:r>
                      <a:r>
                        <a:rPr lang="zh-CN" altLang="zh-CN" sz="2800" b="0" i="0" u="none">
                          <a:solidFill>
                            <a:srgbClr val="000000"/>
                          </a:solidFill>
                          <a:effectLst/>
                          <a:latin typeface="白正" pitchFamily="28"/>
                          <a:ea typeface="宋体" pitchFamily="28"/>
                          <a:cs typeface="宋体" pitchFamily="28"/>
                        </a:rPr>
                        <a:t>时两车的速度相等</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7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D.4 s</a:t>
                      </a:r>
                      <a:r>
                        <a:rPr lang="zh-CN" altLang="zh-CN" sz="2800" b="0" i="0" u="none">
                          <a:solidFill>
                            <a:srgbClr val="000000"/>
                          </a:solidFill>
                          <a:effectLst/>
                          <a:latin typeface="白正" pitchFamily="28"/>
                          <a:ea typeface="宋体" pitchFamily="28"/>
                          <a:cs typeface="宋体" pitchFamily="28"/>
                        </a:rPr>
                        <a:t>后，以乙车为参照物，甲车向西运动</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74"/>
                  </a:ext>
                </a:extLst>
              </a:tr>
            </a:tbl>
          </a:graphicData>
        </a:graphic>
      </p:graphicFrame>
      <p:pic>
        <p:nvPicPr>
          <p:cNvPr id="11325" name="yt_image_11325_skip" title="H_135.08">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9643413" y="2116409"/>
            <a:ext cx="1898523" cy="171551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17093651-59DA-1131-1951-B148A74144DE}"/>
              </a:ext>
            </a:extLst>
          </p:cNvPr>
          <p:cNvSpPr txBox="1"/>
          <p:nvPr/>
        </p:nvSpPr>
        <p:spPr>
          <a:xfrm>
            <a:off x="6247732" y="1508100"/>
            <a:ext cx="69443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328" name="yt_shape_11328"/>
              <p:cNvSpPr txBox="1"/>
              <p:nvPr/>
            </p:nvSpPr>
            <p:spPr>
              <a:xfrm>
                <a:off x="648143" y="1157352"/>
                <a:ext cx="10896000" cy="4543295"/>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黑体" pitchFamily="28"/>
                    <a:cs typeface="Times New Roman" pitchFamily="28"/>
                  </a:rPr>
                  <a:t>【解析】</a:t>
                </a:r>
                <a:r>
                  <a:rPr lang="zh-CN" altLang="zh-CN" sz="2800" b="1" i="0" u="none">
                    <a:solidFill>
                      <a:srgbClr val="FF0000"/>
                    </a:solidFill>
                    <a:effectLst/>
                    <a:latin typeface="Times New Roman" pitchFamily="28"/>
                    <a:ea typeface="宋体" pitchFamily="28"/>
                    <a:cs typeface="Times New Roman" pitchFamily="28"/>
                  </a:rPr>
                  <a:t>由图象可知，乙车一直做匀速直线运动，在</a:t>
                </a:r>
                <a:r>
                  <a:rPr lang="en-US" altLang="zh-CN" sz="2800" b="1" i="1" u="none">
                    <a:solidFill>
                      <a:srgbClr val="FF0000"/>
                    </a:solidFill>
                    <a:effectLst/>
                    <a:latin typeface="Times New Roman" pitchFamily="28"/>
                    <a:ea typeface="Times New Roman" pitchFamily="28"/>
                    <a:cs typeface="Times New Roman" pitchFamily="28"/>
                  </a:rPr>
                  <a:t>t</a:t>
                </a:r>
                <a:r>
                  <a:rPr lang="zh-CN" altLang="zh-CN" sz="2800" b="1" i="0" u="none" baseline="-25000">
                    <a:solidFill>
                      <a:srgbClr val="FF0000"/>
                    </a:solidFill>
                    <a:effectLst/>
                    <a:latin typeface="Times New Roman" pitchFamily="28"/>
                    <a:ea typeface="宋体" pitchFamily="28"/>
                    <a:cs typeface="Times New Roman" pitchFamily="28"/>
                  </a:rPr>
                  <a:t>乙</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8 s </a:t>
                </a:r>
                <a:r>
                  <a:rPr lang="zh-CN" altLang="zh-CN" sz="2800" b="1" i="0" u="none">
                    <a:solidFill>
                      <a:srgbClr val="FF0000"/>
                    </a:solidFill>
                    <a:effectLst/>
                    <a:latin typeface="Times New Roman" pitchFamily="28"/>
                    <a:ea typeface="宋体" pitchFamily="28"/>
                    <a:cs typeface="Times New Roman" pitchFamily="28"/>
                  </a:rPr>
                  <a:t>时，运动的路程</a:t>
                </a:r>
                <a:r>
                  <a:rPr lang="en-US" altLang="zh-CN" sz="2800" b="1" i="1" u="none">
                    <a:solidFill>
                      <a:srgbClr val="FF0000"/>
                    </a:solidFill>
                    <a:effectLst/>
                    <a:latin typeface="Times New Roman" pitchFamily="28"/>
                    <a:ea typeface="Times New Roman" pitchFamily="28"/>
                    <a:cs typeface="Times New Roman" pitchFamily="28"/>
                  </a:rPr>
                  <a:t>s</a:t>
                </a:r>
                <a:r>
                  <a:rPr lang="zh-CN" altLang="zh-CN" sz="2800" b="1" i="0" u="none" baseline="-25000">
                    <a:solidFill>
                      <a:srgbClr val="FF0000"/>
                    </a:solidFill>
                    <a:effectLst/>
                    <a:latin typeface="Times New Roman" pitchFamily="28"/>
                    <a:ea typeface="宋体" pitchFamily="28"/>
                    <a:cs typeface="Times New Roman" pitchFamily="28"/>
                  </a:rPr>
                  <a:t>乙</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8 m</a:t>
                </a:r>
                <a:r>
                  <a:rPr lang="zh-CN" altLang="zh-CN" sz="2800" b="1" i="0" u="none">
                    <a:solidFill>
                      <a:srgbClr val="FF0000"/>
                    </a:solidFill>
                    <a:effectLst/>
                    <a:latin typeface="Times New Roman" pitchFamily="28"/>
                    <a:ea typeface="宋体" pitchFamily="28"/>
                    <a:cs typeface="Times New Roman" pitchFamily="28"/>
                  </a:rPr>
                  <a:t>，则</a:t>
                </a:r>
                <a:r>
                  <a:rPr lang="en-US" altLang="zh-CN" sz="2800" b="1" i="1" u="none">
                    <a:solidFill>
                      <a:srgbClr val="FF0000"/>
                    </a:solidFill>
                    <a:effectLst/>
                    <a:latin typeface="Times New Roman" pitchFamily="28"/>
                    <a:ea typeface="Book Antiqua"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乙</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𝒔</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乙</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𝒕</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乙</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num>
                      <m:den>
                        <m:r>
                          <a:rPr lang="en-US" altLang="zh-CN" sz="2800" b="1" i="0">
                            <a:solidFill>
                              <a:srgbClr val="FF0000"/>
                            </a:solidFill>
                            <a:effectLst/>
                            <a:latin typeface="Cambria Math" panose="02040503050406030204" pitchFamily="56" charset="0"/>
                            <a:ea typeface="Cambria Math" panose="02040503050406030204" pitchFamily="56" charset="0"/>
                          </a:rPr>
                          <m:t>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𝐬</m:t>
                        </m:r>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 m/s</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A</a:t>
                </a:r>
                <a:r>
                  <a:rPr lang="zh-CN" altLang="zh-CN" sz="2800" b="1" i="0" u="none">
                    <a:solidFill>
                      <a:srgbClr val="FF0000"/>
                    </a:solidFill>
                    <a:effectLst/>
                    <a:latin typeface="Times New Roman" pitchFamily="28"/>
                    <a:ea typeface="宋体" pitchFamily="28"/>
                    <a:cs typeface="Times New Roman" pitchFamily="28"/>
                  </a:rPr>
                  <a:t>正确；由图象可知，甲车先匀速运动，</a:t>
                </a:r>
                <a:r>
                  <a:rPr lang="en-US" altLang="zh-CN" sz="2800" b="1" i="0" u="none">
                    <a:solidFill>
                      <a:srgbClr val="FF0000"/>
                    </a:solidFill>
                    <a:effectLst/>
                    <a:latin typeface="Times New Roman" pitchFamily="28"/>
                    <a:ea typeface="Times New Roman" pitchFamily="28"/>
                    <a:cs typeface="Times New Roman" pitchFamily="28"/>
                  </a:rPr>
                  <a:t>4 s</a:t>
                </a:r>
                <a:r>
                  <a:rPr lang="zh-CN" altLang="zh-CN" sz="2800" b="1" i="0" u="none">
                    <a:solidFill>
                      <a:srgbClr val="FF0000"/>
                    </a:solidFill>
                    <a:effectLst/>
                    <a:latin typeface="Times New Roman" pitchFamily="28"/>
                    <a:ea typeface="宋体" pitchFamily="28"/>
                    <a:cs typeface="Times New Roman" pitchFamily="28"/>
                  </a:rPr>
                  <a:t>后静止不动，在</a:t>
                </a:r>
                <a:r>
                  <a:rPr lang="en-US" altLang="zh-CN" sz="2800" b="1" i="1" u="none">
                    <a:solidFill>
                      <a:srgbClr val="FF0000"/>
                    </a:solidFill>
                    <a:effectLst/>
                    <a:latin typeface="Times New Roman" pitchFamily="28"/>
                    <a:ea typeface="Times New Roman" pitchFamily="28"/>
                    <a:cs typeface="Times New Roman" pitchFamily="28"/>
                  </a:rPr>
                  <a:t>t</a:t>
                </a:r>
                <a:r>
                  <a:rPr lang="zh-CN" altLang="zh-CN" sz="2800" b="1" i="0" u="none" baseline="-25000">
                    <a:solidFill>
                      <a:srgbClr val="FF0000"/>
                    </a:solidFill>
                    <a:effectLst/>
                    <a:latin typeface="Times New Roman" pitchFamily="28"/>
                    <a:ea typeface="宋体" pitchFamily="28"/>
                    <a:cs typeface="Times New Roman" pitchFamily="28"/>
                  </a:rPr>
                  <a:t>甲</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8 s </a:t>
                </a:r>
                <a:r>
                  <a:rPr lang="zh-CN" altLang="zh-CN" sz="2800" b="1" i="0" u="none">
                    <a:solidFill>
                      <a:srgbClr val="FF0000"/>
                    </a:solidFill>
                    <a:effectLst/>
                    <a:latin typeface="Times New Roman" pitchFamily="28"/>
                    <a:ea typeface="宋体" pitchFamily="28"/>
                    <a:cs typeface="Times New Roman" pitchFamily="28"/>
                  </a:rPr>
                  <a:t>内，通过的路程</a:t>
                </a:r>
                <a:r>
                  <a:rPr lang="en-US" altLang="zh-CN" sz="2800" b="1" i="1" u="none">
                    <a:solidFill>
                      <a:srgbClr val="FF0000"/>
                    </a:solidFill>
                    <a:effectLst/>
                    <a:latin typeface="Times New Roman" pitchFamily="28"/>
                    <a:ea typeface="Times New Roman" pitchFamily="28"/>
                    <a:cs typeface="Times New Roman" pitchFamily="28"/>
                  </a:rPr>
                  <a:t>s</a:t>
                </a:r>
                <a:r>
                  <a:rPr lang="zh-CN" altLang="zh-CN" sz="2800" b="1" i="0" u="none" baseline="-25000">
                    <a:solidFill>
                      <a:srgbClr val="FF0000"/>
                    </a:solidFill>
                    <a:effectLst/>
                    <a:latin typeface="Times New Roman" pitchFamily="28"/>
                    <a:ea typeface="宋体" pitchFamily="28"/>
                    <a:cs typeface="Times New Roman" pitchFamily="28"/>
                  </a:rPr>
                  <a:t>甲</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8 m</a:t>
                </a:r>
                <a:r>
                  <a:rPr lang="zh-CN" altLang="zh-CN" sz="2800" b="1" i="0" u="none">
                    <a:solidFill>
                      <a:srgbClr val="FF0000"/>
                    </a:solidFill>
                    <a:effectLst/>
                    <a:latin typeface="Times New Roman" pitchFamily="28"/>
                    <a:ea typeface="宋体" pitchFamily="28"/>
                    <a:cs typeface="Times New Roman" pitchFamily="28"/>
                  </a:rPr>
                  <a:t>，则甲车的平均速度</a:t>
                </a:r>
                <a:r>
                  <a:rPr lang="en-US" altLang="zh-CN" sz="2800" b="1" i="1" u="none">
                    <a:solidFill>
                      <a:srgbClr val="FF0000"/>
                    </a:solidFill>
                    <a:effectLst/>
                    <a:latin typeface="Times New Roman" pitchFamily="28"/>
                    <a:ea typeface="Book Antiqua"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甲</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𝒔</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甲</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𝒕</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甲</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num>
                      <m:den>
                        <m:r>
                          <a:rPr lang="en-US" altLang="zh-CN" sz="2800" b="1" i="0">
                            <a:solidFill>
                              <a:srgbClr val="FF0000"/>
                            </a:solidFill>
                            <a:effectLst/>
                            <a:latin typeface="Cambria Math" panose="02040503050406030204" pitchFamily="56" charset="0"/>
                            <a:ea typeface="Cambria Math" panose="02040503050406030204" pitchFamily="56" charset="0"/>
                          </a:rPr>
                          <m:t>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𝐬</m:t>
                        </m:r>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 m/s</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B</a:t>
                </a:r>
                <a:r>
                  <a:rPr lang="zh-CN" altLang="zh-CN" sz="2800" b="1" i="0" u="none">
                    <a:solidFill>
                      <a:srgbClr val="FF0000"/>
                    </a:solidFill>
                    <a:effectLst/>
                    <a:latin typeface="Times New Roman" pitchFamily="28"/>
                    <a:ea typeface="宋体" pitchFamily="28"/>
                    <a:cs typeface="Times New Roman" pitchFamily="28"/>
                  </a:rPr>
                  <a:t>错误；由</a:t>
                </a:r>
                <a:r>
                  <a:rPr lang="en-US" altLang="zh-CN" sz="2800" b="1" i="1" u="none">
                    <a:solidFill>
                      <a:srgbClr val="FF0000"/>
                    </a:solidFill>
                    <a:effectLst/>
                    <a:latin typeface="Times New Roman" pitchFamily="28"/>
                    <a:ea typeface="Times New Roman" pitchFamily="28"/>
                    <a:cs typeface="Times New Roman" pitchFamily="28"/>
                  </a:rPr>
                  <a:t>s</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t</a:t>
                </a:r>
                <a:r>
                  <a:rPr lang="zh-CN" altLang="zh-CN" sz="2800" b="1" i="0" u="none">
                    <a:solidFill>
                      <a:srgbClr val="FF0000"/>
                    </a:solidFill>
                    <a:effectLst/>
                    <a:latin typeface="Times New Roman" pitchFamily="28"/>
                    <a:ea typeface="宋体" pitchFamily="28"/>
                    <a:cs typeface="Times New Roman" pitchFamily="28"/>
                  </a:rPr>
                  <a:t>图象可知，</a:t>
                </a:r>
                <a:r>
                  <a:rPr lang="en-US" altLang="zh-CN" sz="2800" b="1" i="0" u="none">
                    <a:solidFill>
                      <a:srgbClr val="FF0000"/>
                    </a:solidFill>
                    <a:effectLst/>
                    <a:latin typeface="Times New Roman" pitchFamily="28"/>
                    <a:ea typeface="Times New Roman" pitchFamily="28"/>
                    <a:cs typeface="Times New Roman" pitchFamily="28"/>
                  </a:rPr>
                  <a:t>8 s</a:t>
                </a:r>
                <a:r>
                  <a:rPr lang="zh-CN" altLang="zh-CN" sz="2800" b="1" i="0" u="none">
                    <a:solidFill>
                      <a:srgbClr val="FF0000"/>
                    </a:solidFill>
                    <a:effectLst/>
                    <a:latin typeface="Times New Roman" pitchFamily="28"/>
                    <a:ea typeface="宋体" pitchFamily="28"/>
                    <a:cs typeface="Times New Roman" pitchFamily="28"/>
                  </a:rPr>
                  <a:t>时两图象相交，表示二者相遇，</a:t>
                </a:r>
                <a:r>
                  <a:rPr lang="en-US" altLang="zh-CN" sz="2800" b="1" i="0" u="none">
                    <a:solidFill>
                      <a:srgbClr val="FF0000"/>
                    </a:solidFill>
                    <a:effectLst/>
                    <a:latin typeface="Times New Roman" pitchFamily="28"/>
                    <a:ea typeface="Times New Roman" pitchFamily="28"/>
                    <a:cs typeface="Times New Roman" pitchFamily="28"/>
                  </a:rPr>
                  <a:t>8 s</a:t>
                </a:r>
                <a:r>
                  <a:rPr lang="zh-CN" altLang="zh-CN" sz="2800" b="1" i="0" u="none">
                    <a:solidFill>
                      <a:srgbClr val="FF0000"/>
                    </a:solidFill>
                    <a:effectLst/>
                    <a:latin typeface="Times New Roman" pitchFamily="28"/>
                    <a:ea typeface="宋体" pitchFamily="28"/>
                    <a:cs typeface="Times New Roman" pitchFamily="28"/>
                  </a:rPr>
                  <a:t>时甲车静止，速度为</a:t>
                </a:r>
                <a:r>
                  <a:rPr lang="en-US" altLang="zh-CN" sz="2800" b="1" i="0" u="none">
                    <a:solidFill>
                      <a:srgbClr val="FF0000"/>
                    </a:solidFill>
                    <a:effectLst/>
                    <a:latin typeface="Times New Roman" pitchFamily="28"/>
                    <a:ea typeface="Times New Roman" pitchFamily="28"/>
                    <a:cs typeface="Times New Roman" pitchFamily="28"/>
                  </a:rPr>
                  <a:t>0</a:t>
                </a:r>
                <a:r>
                  <a:rPr lang="zh-CN" altLang="zh-CN" sz="2800" b="1" i="0" u="none">
                    <a:solidFill>
                      <a:srgbClr val="FF0000"/>
                    </a:solidFill>
                    <a:effectLst/>
                    <a:latin typeface="Times New Roman" pitchFamily="28"/>
                    <a:ea typeface="宋体" pitchFamily="28"/>
                    <a:cs typeface="Times New Roman" pitchFamily="28"/>
                  </a:rPr>
                  <a:t>，乙车的速度为</a:t>
                </a:r>
                <a:r>
                  <a:rPr lang="en-US" altLang="zh-CN" sz="2800" b="1" i="0" u="none">
                    <a:solidFill>
                      <a:srgbClr val="FF0000"/>
                    </a:solidFill>
                    <a:effectLst/>
                    <a:latin typeface="Times New Roman" pitchFamily="28"/>
                    <a:ea typeface="Times New Roman" pitchFamily="28"/>
                    <a:cs typeface="Times New Roman" pitchFamily="28"/>
                  </a:rPr>
                  <a:t>1 m/s</a:t>
                </a:r>
                <a:r>
                  <a:rPr lang="zh-CN" altLang="zh-CN" sz="2800" b="1" i="0" u="none">
                    <a:solidFill>
                      <a:srgbClr val="FF0000"/>
                    </a:solidFill>
                    <a:effectLst/>
                    <a:latin typeface="Times New Roman" pitchFamily="28"/>
                    <a:ea typeface="宋体" pitchFamily="28"/>
                    <a:cs typeface="Times New Roman" pitchFamily="28"/>
                  </a:rPr>
                  <a:t>，二者的速度不等，</a:t>
                </a:r>
                <a:r>
                  <a:rPr lang="en-US" altLang="zh-CN" sz="2800" b="1" i="0" u="none">
                    <a:solidFill>
                      <a:srgbClr val="FF0000"/>
                    </a:solidFill>
                    <a:effectLst/>
                    <a:latin typeface="Times New Roman" pitchFamily="28"/>
                    <a:ea typeface="Times New Roman" pitchFamily="28"/>
                    <a:cs typeface="Times New Roman" pitchFamily="28"/>
                  </a:rPr>
                  <a:t>C</a:t>
                </a:r>
                <a:r>
                  <a:rPr lang="zh-CN" altLang="zh-CN" sz="2800" b="1" i="0" u="none">
                    <a:solidFill>
                      <a:srgbClr val="FF0000"/>
                    </a:solidFill>
                    <a:effectLst/>
                    <a:latin typeface="Times New Roman" pitchFamily="28"/>
                    <a:ea typeface="宋体" pitchFamily="28"/>
                    <a:cs typeface="Times New Roman" pitchFamily="28"/>
                  </a:rPr>
                  <a:t>错误；</a:t>
                </a:r>
                <a:r>
                  <a:rPr lang="en-US" altLang="zh-CN" sz="2800" b="1" i="0" u="none">
                    <a:solidFill>
                      <a:srgbClr val="FF0000"/>
                    </a:solidFill>
                    <a:effectLst/>
                    <a:latin typeface="Times New Roman" pitchFamily="28"/>
                    <a:ea typeface="Times New Roman" pitchFamily="28"/>
                    <a:cs typeface="Times New Roman" pitchFamily="28"/>
                  </a:rPr>
                  <a:t>4 s</a:t>
                </a:r>
                <a:r>
                  <a:rPr lang="zh-CN" altLang="zh-CN" sz="2800" b="1" i="0" u="none">
                    <a:solidFill>
                      <a:srgbClr val="FF0000"/>
                    </a:solidFill>
                    <a:effectLst/>
                    <a:latin typeface="Times New Roman" pitchFamily="28"/>
                    <a:ea typeface="宋体" pitchFamily="28"/>
                    <a:cs typeface="Times New Roman" pitchFamily="28"/>
                  </a:rPr>
                  <a:t>后，甲车相对地面静止，乙车相对地面向东运动，则甲车相对乙车向西运动，</a:t>
                </a:r>
                <a:r>
                  <a:rPr lang="en-US" altLang="zh-CN" sz="2800" b="1" i="0" u="none">
                    <a:solidFill>
                      <a:srgbClr val="FF0000"/>
                    </a:solidFill>
                    <a:effectLst/>
                    <a:latin typeface="Times New Roman" pitchFamily="28"/>
                    <a:ea typeface="Times New Roman" pitchFamily="28"/>
                    <a:cs typeface="Times New Roman" pitchFamily="28"/>
                  </a:rPr>
                  <a:t>D</a:t>
                </a:r>
                <a:r>
                  <a:rPr lang="zh-CN" altLang="zh-CN" sz="2800" b="1" i="0" u="none">
                    <a:solidFill>
                      <a:srgbClr val="FF0000"/>
                    </a:solidFill>
                    <a:effectLst/>
                    <a:latin typeface="Times New Roman" pitchFamily="28"/>
                    <a:ea typeface="宋体" pitchFamily="28"/>
                    <a:cs typeface="Times New Roman" pitchFamily="28"/>
                  </a:rPr>
                  <a:t>正确。故选</a:t>
                </a:r>
                <a:r>
                  <a:rPr lang="en-US" altLang="zh-CN" sz="2800" b="1" i="0" u="none">
                    <a:solidFill>
                      <a:srgbClr val="FF0000"/>
                    </a:solidFill>
                    <a:effectLst/>
                    <a:latin typeface="Times New Roman" pitchFamily="28"/>
                    <a:ea typeface="Times New Roman" pitchFamily="28"/>
                    <a:cs typeface="Times New Roman" pitchFamily="28"/>
                  </a:rPr>
                  <a:t>AD</a:t>
                </a:r>
                <a:r>
                  <a:rPr lang="zh-CN" altLang="zh-CN" sz="2800" b="1" i="0" u="none">
                    <a:solidFill>
                      <a:srgbClr val="FF0000"/>
                    </a:solidFill>
                    <a:effectLst/>
                    <a:latin typeface="Times New Roman" pitchFamily="28"/>
                    <a:ea typeface="宋体" pitchFamily="28"/>
                    <a:cs typeface="Times New Roman" pitchFamily="28"/>
                  </a:rPr>
                  <a:t>。</a:t>
                </a:r>
              </a:p>
            </p:txBody>
          </p:sp>
        </mc:Choice>
        <mc:Fallback xmlns="">
          <p:sp>
            <p:nvSpPr>
              <p:cNvPr id="11328" name="yt_shape_11328" descr="{&quot;rangeId&quot;:32,&quot;color&quot;:&quot;R&quot;,&quot;mathAnswerShape&quot;:1}"/>
              <p:cNvSpPr txBox="1">
                <a:spLocks noRot="1" noChangeAspect="1" noMove="1" noResize="1" noEditPoints="1" noAdjustHandles="1" noChangeArrowheads="1" noChangeShapeType="1" noTextEdit="1"/>
              </p:cNvSpPr>
              <p:nvPr/>
            </p:nvSpPr>
            <p:spPr>
              <a:xfrm>
                <a:off x="648143" y="1157352"/>
                <a:ext cx="10896000" cy="4543295"/>
              </a:xfrm>
              <a:prstGeom prst="rect">
                <a:avLst/>
              </a:prstGeom>
              <a:blipFill>
                <a:blip r:embed="rId2"/>
                <a:stretch>
                  <a:fillRect l="-1957" t="-1342" r="-1454" b="-3893"/>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8"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30" name="yt_shape_11330"/>
          <p:cNvSpPr txBox="1"/>
          <p:nvPr/>
        </p:nvSpPr>
        <p:spPr>
          <a:xfrm>
            <a:off x="648143" y="192654"/>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如图甲所示是质量为</a:t>
            </a:r>
            <a:r>
              <a:rPr lang="en-US" altLang="zh-CN" sz="2800" b="0" i="0" u="none">
                <a:solidFill>
                  <a:srgbClr val="000000"/>
                </a:solidFill>
                <a:effectLst/>
                <a:latin typeface="Times New Roman" pitchFamily="28"/>
                <a:ea typeface="Times New Roman" pitchFamily="28"/>
                <a:cs typeface="宋体" pitchFamily="28"/>
              </a:rPr>
              <a:t>1 g</a:t>
            </a:r>
            <a:r>
              <a:rPr lang="zh-CN" altLang="zh-CN" sz="2800" b="0" i="0" u="none">
                <a:solidFill>
                  <a:srgbClr val="000000"/>
                </a:solidFill>
                <a:effectLst/>
                <a:latin typeface="白正" pitchFamily="28"/>
                <a:ea typeface="宋体" pitchFamily="28"/>
                <a:cs typeface="宋体" pitchFamily="28"/>
              </a:rPr>
              <a:t>水的体积随温度变化的图象，如图乙所示是北方冬季湖水温度分布示意图。根据图象及水的性质，下列描述正确的是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BC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pic>
        <p:nvPicPr>
          <p:cNvPr id="11331" name="yt_image_11331">
            <a:extLst>
              <a:ext uri="">
                <a16:creationId xmlns:a14="http://schemas.microsoft.com/office/drawing/2010/main" xmlns:mc="http://schemas.openxmlformats.org/markup-compatibility/2006"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2164847" y="2015993"/>
            <a:ext cx="3829553" cy="1937399"/>
          </a:xfrm>
          <a:prstGeom prst="rect">
            <a:avLst/>
          </a:prstGeom>
          <a:noFill/>
          <a:extLst>
            <a:ext uri="{909E8E84-426E-40DD-AFC4-6F175D3DCCD1}">
              <a14:hiddenFill xmlns:a14="http://schemas.microsoft.com/office/drawing/2010/main">
                <a:solidFill>
                  <a:srgbClr val="FFFFFF"/>
                </a:solidFill>
              </a14:hiddenFill>
            </a:ext>
          </a:extLst>
        </p:spPr>
      </p:pic>
      <p:pic>
        <p:nvPicPr>
          <p:cNvPr id="11332" name="yt_image_11332">
            <a:extLst>
              <a:ext uri="">
                <a16:creationId xmlns:a14="http://schemas.microsoft.com/office/drawing/2010/main" xmlns:mc="http://schemas.openxmlformats.org/markup-compatibility/2006" xmlns:p14="http://schemas.microsoft.com/office/powerpoint/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6902663" y="2273138"/>
            <a:ext cx="2326005" cy="1628902"/>
          </a:xfrm>
          <a:prstGeom prst="rect">
            <a:avLst/>
          </a:prstGeom>
          <a:noFill/>
          <a:extLst>
            <a:ext uri="{909E8E84-426E-40DD-AFC4-6F175D3DCCD1}">
              <a14:hiddenFill xmlns:a14="http://schemas.microsoft.com/office/drawing/2010/main">
                <a:solidFill>
                  <a:srgbClr val="FFFFFF"/>
                </a:solidFill>
              </a14:hiddenFill>
            </a:ext>
          </a:extLst>
        </p:spPr>
      </p:pic>
      <p:sp>
        <p:nvSpPr>
          <p:cNvPr id="11335" name="yt_shape_11335"/>
          <p:cNvSpPr txBox="1"/>
          <p:nvPr/>
        </p:nvSpPr>
        <p:spPr>
          <a:xfrm>
            <a:off x="3894029" y="394341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dirty="0">
                <a:solidFill>
                  <a:srgbClr val="000000"/>
                </a:solidFill>
                <a:effectLst/>
                <a:latin typeface="白正" pitchFamily="28"/>
                <a:ea typeface="楷体" pitchFamily="28"/>
                <a:cs typeface="宋体" pitchFamily="28"/>
              </a:rPr>
              <a:t>甲</a:t>
            </a:r>
          </a:p>
        </p:txBody>
      </p:sp>
      <p:sp>
        <p:nvSpPr>
          <p:cNvPr id="11336" name="yt_shape_11336"/>
          <p:cNvSpPr txBox="1"/>
          <p:nvPr/>
        </p:nvSpPr>
        <p:spPr>
          <a:xfrm>
            <a:off x="7842870" y="3943413"/>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dirty="0">
                <a:solidFill>
                  <a:srgbClr val="000000"/>
                </a:solidFill>
                <a:effectLst/>
                <a:latin typeface="白正" pitchFamily="28"/>
                <a:ea typeface="楷体" pitchFamily="28"/>
                <a:cs typeface="宋体" pitchFamily="28"/>
              </a:rPr>
              <a:t>乙</a:t>
            </a:r>
          </a:p>
        </p:txBody>
      </p:sp>
      <p:sp>
        <p:nvSpPr>
          <p:cNvPr id="2" name="文本框 1">
            <a:extLst>
              <a:ext uri="{FF2B5EF4-FFF2-40B4-BE49-F238E27FC236}">
                <a16:creationId xmlns:a16="http://schemas.microsoft.com/office/drawing/2014/main" id="{F3F0A426-7B5B-50C4-83D4-A8C997E70383}"/>
              </a:ext>
            </a:extLst>
          </p:cNvPr>
          <p:cNvSpPr txBox="1"/>
          <p:nvPr/>
        </p:nvSpPr>
        <p:spPr>
          <a:xfrm>
            <a:off x="3402932" y="1255320"/>
            <a:ext cx="673799"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BC</a:t>
            </a:r>
            <a:endParaRPr lang="zh-CN" altLang="en-US">
              <a:solidFill>
                <a:srgbClr val="FF0000"/>
              </a:solidFill>
            </a:endParaRPr>
          </a:p>
        </p:txBody>
      </p:sp>
      <p:graphicFrame>
        <p:nvGraphicFramePr>
          <p:cNvPr id="3" name="表格 2">
            <a:extLst>
              <a:ext uri="{FF2B5EF4-FFF2-40B4-BE49-F238E27FC236}">
                <a16:creationId xmlns:a16="http://schemas.microsoft.com/office/drawing/2014/main" id="{6F825B5E-F5C8-DD4B-5860-66B92DA83897}"/>
              </a:ext>
            </a:extLst>
          </p:cNvPr>
          <p:cNvGraphicFramePr>
            <a:graphicFrameLocks noGrp="1"/>
          </p:cNvGraphicFramePr>
          <p:nvPr>
            <p:extLst>
              <p:ext uri="{D42A27DB-BD31-4B8C-83A1-F6EECF244321}">
                <p14:modId xmlns:p14="http://schemas.microsoft.com/office/powerpoint/2010/main" val="334073253"/>
              </p:ext>
            </p:extLst>
          </p:nvPr>
        </p:nvGraphicFramePr>
        <p:xfrm>
          <a:off x="912843" y="4389243"/>
          <a:ext cx="6327775" cy="2218944"/>
        </p:xfrm>
        <a:graphic>
          <a:graphicData uri="http://schemas.openxmlformats.org/drawingml/2006/table">
            <a:tbl>
              <a:tblPr/>
              <a:tblGrid>
                <a:gridCol w="6327775">
                  <a:extLst>
                    <a:ext uri="{9D8B030D-6E8A-4147-A177-3AD203B41FA5}">
                      <a16:colId xmlns:a16="http://schemas.microsoft.com/office/drawing/2014/main" val="1865047310"/>
                    </a:ext>
                  </a:extLst>
                </a:gridCol>
              </a:tblGrid>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乙图中</a:t>
                      </a:r>
                      <a:r>
                        <a:rPr lang="en-US" altLang="zh-CN" sz="2800" b="0" i="1"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处水的温度为</a:t>
                      </a: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 ℃</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2099142387"/>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乙图中从</a:t>
                      </a:r>
                      <a:r>
                        <a:rPr lang="en-US" altLang="zh-CN" sz="2800" b="0" i="1"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到</a:t>
                      </a:r>
                      <a:r>
                        <a:rPr lang="en-US" altLang="zh-CN" sz="2800" b="0" i="1" u="none" dirty="0">
                          <a:solidFill>
                            <a:srgbClr val="000000"/>
                          </a:solidFill>
                          <a:effectLst/>
                          <a:latin typeface="Times New Roman" pitchFamily="28"/>
                          <a:ea typeface="Times New Roman" pitchFamily="28"/>
                          <a:cs typeface="宋体" pitchFamily="28"/>
                        </a:rPr>
                        <a:t>E</a:t>
                      </a:r>
                      <a:r>
                        <a:rPr lang="zh-CN" altLang="zh-CN" sz="2800" b="0" i="0" u="none" dirty="0">
                          <a:solidFill>
                            <a:srgbClr val="000000"/>
                          </a:solidFill>
                          <a:effectLst/>
                          <a:latin typeface="白正" pitchFamily="28"/>
                          <a:ea typeface="宋体" pitchFamily="28"/>
                          <a:cs typeface="宋体" pitchFamily="28"/>
                        </a:rPr>
                        <a:t>湖水的温度逐渐升高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589776411"/>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水在</a:t>
                      </a:r>
                      <a:r>
                        <a:rPr lang="en-US" altLang="zh-CN" sz="2800" b="0" i="0" u="none" dirty="0">
                          <a:solidFill>
                            <a:srgbClr val="000000"/>
                          </a:solidFill>
                          <a:effectLst/>
                          <a:latin typeface="Times New Roman" pitchFamily="28"/>
                          <a:ea typeface="Times New Roman" pitchFamily="28"/>
                          <a:cs typeface="宋体" pitchFamily="28"/>
                        </a:rPr>
                        <a:t>4 ℃</a:t>
                      </a:r>
                      <a:r>
                        <a:rPr lang="zh-CN" altLang="zh-CN" sz="2800" b="0" i="0" u="none" dirty="0">
                          <a:solidFill>
                            <a:srgbClr val="000000"/>
                          </a:solidFill>
                          <a:effectLst/>
                          <a:latin typeface="白正" pitchFamily="28"/>
                          <a:ea typeface="宋体" pitchFamily="28"/>
                          <a:cs typeface="宋体" pitchFamily="28"/>
                        </a:rPr>
                        <a:t>时的密度最大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439594176"/>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水在</a:t>
                      </a:r>
                      <a:r>
                        <a:rPr lang="en-US" altLang="zh-CN" sz="2800" b="0" i="0" u="none" dirty="0">
                          <a:solidFill>
                            <a:srgbClr val="000000"/>
                          </a:solidFill>
                          <a:effectLst/>
                          <a:latin typeface="Times New Roman" pitchFamily="28"/>
                          <a:ea typeface="Times New Roman" pitchFamily="28"/>
                          <a:cs typeface="宋体" pitchFamily="28"/>
                        </a:rPr>
                        <a:t>0</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4 ℃</a:t>
                      </a:r>
                      <a:r>
                        <a:rPr lang="zh-CN" altLang="zh-CN" sz="2800" b="0" i="0" u="none" dirty="0">
                          <a:solidFill>
                            <a:srgbClr val="000000"/>
                          </a:solidFill>
                          <a:effectLst/>
                          <a:latin typeface="白正" pitchFamily="28"/>
                          <a:ea typeface="宋体" pitchFamily="28"/>
                          <a:cs typeface="宋体" pitchFamily="28"/>
                        </a:rPr>
                        <a:t>具有热胀冷缩的特性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59150489"/>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39" name="yt_shape_11339"/>
          <p:cNvSpPr txBox="1"/>
          <p:nvPr/>
        </p:nvSpPr>
        <p:spPr>
          <a:xfrm>
            <a:off x="648143" y="1608414"/>
            <a:ext cx="10896000" cy="2740494"/>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黑体" pitchFamily="28"/>
                <a:cs typeface="Times New Roman" pitchFamily="28"/>
              </a:rPr>
              <a:t>【解析】</a:t>
            </a:r>
            <a:r>
              <a:rPr lang="zh-CN" altLang="zh-CN" sz="2800" b="1" i="0" u="none">
                <a:solidFill>
                  <a:srgbClr val="FF0000"/>
                </a:solidFill>
                <a:effectLst/>
                <a:latin typeface="Times New Roman" pitchFamily="28"/>
                <a:ea typeface="宋体" pitchFamily="28"/>
                <a:cs typeface="Times New Roman" pitchFamily="28"/>
              </a:rPr>
              <a:t>由图象可知，温度为</a:t>
            </a:r>
            <a:r>
              <a:rPr lang="en-US" altLang="zh-CN" sz="2800" b="1" i="0" u="none">
                <a:solidFill>
                  <a:srgbClr val="FF0000"/>
                </a:solidFill>
                <a:effectLst/>
                <a:latin typeface="Times New Roman" pitchFamily="28"/>
                <a:ea typeface="Times New Roman" pitchFamily="28"/>
                <a:cs typeface="Times New Roman" pitchFamily="28"/>
              </a:rPr>
              <a:t>4 ℃</a:t>
            </a:r>
            <a:r>
              <a:rPr lang="zh-CN" altLang="zh-CN" sz="2800" b="1" i="0" u="none">
                <a:solidFill>
                  <a:srgbClr val="FF0000"/>
                </a:solidFill>
                <a:effectLst/>
                <a:latin typeface="Times New Roman" pitchFamily="28"/>
                <a:ea typeface="宋体" pitchFamily="28"/>
                <a:cs typeface="Times New Roman" pitchFamily="28"/>
              </a:rPr>
              <a:t>时水的体积最小，所以此时密度最大，所以最底层的水温度为</a:t>
            </a:r>
            <a:r>
              <a:rPr lang="en-US" altLang="zh-CN" sz="2800" b="1" i="0" u="none">
                <a:solidFill>
                  <a:srgbClr val="FF0000"/>
                </a:solidFill>
                <a:effectLst/>
                <a:latin typeface="Times New Roman" pitchFamily="28"/>
                <a:ea typeface="Times New Roman" pitchFamily="28"/>
                <a:cs typeface="Times New Roman" pitchFamily="28"/>
              </a:rPr>
              <a:t>4 ℃</a:t>
            </a:r>
            <a:r>
              <a:rPr lang="zh-CN" altLang="zh-CN" sz="2800" b="1" i="0" u="none">
                <a:solidFill>
                  <a:srgbClr val="FF0000"/>
                </a:solidFill>
                <a:effectLst/>
                <a:latin typeface="Times New Roman" pitchFamily="28"/>
                <a:ea typeface="宋体" pitchFamily="28"/>
                <a:cs typeface="Times New Roman" pitchFamily="28"/>
              </a:rPr>
              <a:t>，由示意图中从上至下</a:t>
            </a:r>
            <a:r>
              <a:rPr lang="en-US" altLang="zh-CN" sz="2800" b="1" i="1" u="none">
                <a:solidFill>
                  <a:srgbClr val="FF0000"/>
                </a:solidFill>
                <a:effectLst/>
                <a:latin typeface="Times New Roman" pitchFamily="28"/>
                <a:ea typeface="Times New Roman" pitchFamily="28"/>
                <a:cs typeface="Times New Roman" pitchFamily="28"/>
              </a:rPr>
              <a:t>A</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B</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C</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D</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E</a:t>
            </a:r>
            <a:r>
              <a:rPr lang="zh-CN" altLang="zh-CN" sz="2800" b="1" i="0" u="none">
                <a:solidFill>
                  <a:srgbClr val="FF0000"/>
                </a:solidFill>
                <a:effectLst/>
                <a:latin typeface="Times New Roman" pitchFamily="28"/>
                <a:ea typeface="宋体" pitchFamily="28"/>
                <a:cs typeface="Times New Roman" pitchFamily="28"/>
              </a:rPr>
              <a:t>处的温度分别为</a:t>
            </a:r>
            <a:r>
              <a:rPr lang="en-US" altLang="zh-CN" sz="2800" b="1" i="0" u="none">
                <a:solidFill>
                  <a:srgbClr val="FF0000"/>
                </a:solidFill>
                <a:effectLst/>
                <a:latin typeface="Times New Roman" pitchFamily="28"/>
                <a:ea typeface="Times New Roman" pitchFamily="28"/>
                <a:cs typeface="Times New Roman" pitchFamily="28"/>
              </a:rPr>
              <a:t>0 ℃</a:t>
            </a:r>
            <a:r>
              <a:rPr lang="zh-CN" altLang="zh-CN" sz="2800" b="1" i="0" u="none">
                <a:solidFill>
                  <a:srgbClr val="FF0000"/>
                </a:solidFill>
                <a:effectLst/>
                <a:latin typeface="Times New Roman" pitchFamily="28"/>
                <a:ea typeface="宋体" pitchFamily="28"/>
                <a:cs typeface="Times New Roman" pitchFamily="28"/>
              </a:rPr>
              <a:t>到</a:t>
            </a:r>
            <a:r>
              <a:rPr lang="en-US" altLang="zh-CN" sz="2800" b="1" i="0" u="none">
                <a:solidFill>
                  <a:srgbClr val="FF0000"/>
                </a:solidFill>
                <a:effectLst/>
                <a:latin typeface="Times New Roman" pitchFamily="28"/>
                <a:ea typeface="Times New Roman" pitchFamily="28"/>
                <a:cs typeface="Times New Roman" pitchFamily="28"/>
              </a:rPr>
              <a:t>4 ℃</a:t>
            </a:r>
            <a:r>
              <a:rPr lang="zh-CN" altLang="zh-CN" sz="2800" b="1" i="0" u="none">
                <a:solidFill>
                  <a:srgbClr val="FF0000"/>
                </a:solidFill>
                <a:effectLst/>
                <a:latin typeface="Times New Roman" pitchFamily="28"/>
                <a:ea typeface="宋体" pitchFamily="28"/>
                <a:cs typeface="Times New Roman" pitchFamily="28"/>
              </a:rPr>
              <a:t>依次升高，</a:t>
            </a:r>
            <a:r>
              <a:rPr lang="en-US" altLang="zh-CN" sz="2800" b="1" i="0" u="none">
                <a:solidFill>
                  <a:srgbClr val="FF0000"/>
                </a:solidFill>
                <a:effectLst/>
                <a:latin typeface="Times New Roman" pitchFamily="28"/>
                <a:ea typeface="Times New Roman" pitchFamily="28"/>
                <a:cs typeface="Times New Roman" pitchFamily="28"/>
              </a:rPr>
              <a:t>A</a:t>
            </a:r>
            <a:r>
              <a:rPr lang="zh-CN" altLang="zh-CN" sz="2800" b="1" i="0" u="none">
                <a:solidFill>
                  <a:srgbClr val="FF0000"/>
                </a:solidFill>
                <a:effectLst/>
                <a:latin typeface="Times New Roman" pitchFamily="28"/>
                <a:ea typeface="宋体" pitchFamily="28"/>
                <a:cs typeface="Times New Roman" pitchFamily="28"/>
              </a:rPr>
              <a:t>错误，</a:t>
            </a:r>
            <a:r>
              <a:rPr lang="en-US" altLang="zh-CN" sz="2800" b="1" i="0" u="none">
                <a:solidFill>
                  <a:srgbClr val="FF0000"/>
                </a:solidFill>
                <a:effectLst/>
                <a:latin typeface="Times New Roman" pitchFamily="28"/>
                <a:ea typeface="Times New Roman" pitchFamily="28"/>
                <a:cs typeface="Times New Roman" pitchFamily="28"/>
              </a:rPr>
              <a:t>BC</a:t>
            </a:r>
            <a:r>
              <a:rPr lang="zh-CN" altLang="zh-CN" sz="2800" b="1" i="0" u="none">
                <a:solidFill>
                  <a:srgbClr val="FF0000"/>
                </a:solidFill>
                <a:effectLst/>
                <a:latin typeface="Times New Roman" pitchFamily="28"/>
                <a:ea typeface="宋体" pitchFamily="28"/>
                <a:cs typeface="Times New Roman" pitchFamily="28"/>
              </a:rPr>
              <a:t>正确；由图象可知，</a:t>
            </a:r>
            <a:r>
              <a:rPr lang="en-US" altLang="zh-CN" sz="2800" b="1" i="0" u="none">
                <a:solidFill>
                  <a:srgbClr val="FF0000"/>
                </a:solidFill>
                <a:effectLst/>
                <a:latin typeface="Times New Roman" pitchFamily="28"/>
                <a:ea typeface="Times New Roman" pitchFamily="28"/>
                <a:cs typeface="Times New Roman" pitchFamily="28"/>
              </a:rPr>
              <a:t>0</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4 ℃</a:t>
            </a:r>
            <a:r>
              <a:rPr lang="zh-CN" altLang="zh-CN" sz="2800" b="1" i="0" u="none">
                <a:solidFill>
                  <a:srgbClr val="FF0000"/>
                </a:solidFill>
                <a:effectLst/>
                <a:latin typeface="Times New Roman" pitchFamily="28"/>
                <a:ea typeface="宋体" pitchFamily="28"/>
                <a:cs typeface="Times New Roman" pitchFamily="28"/>
              </a:rPr>
              <a:t>的水温度下降时体积会变大，即水在</a:t>
            </a:r>
            <a:r>
              <a:rPr lang="en-US" altLang="zh-CN" sz="2800" b="1" i="0" u="none">
                <a:solidFill>
                  <a:srgbClr val="FF0000"/>
                </a:solidFill>
                <a:effectLst/>
                <a:latin typeface="Times New Roman" pitchFamily="28"/>
                <a:ea typeface="Times New Roman" pitchFamily="28"/>
                <a:cs typeface="Times New Roman" pitchFamily="28"/>
              </a:rPr>
              <a:t>0</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4 ℃</a:t>
            </a:r>
            <a:r>
              <a:rPr lang="zh-CN" altLang="zh-CN" sz="2800" b="1" i="0" u="none">
                <a:solidFill>
                  <a:srgbClr val="FF0000"/>
                </a:solidFill>
                <a:effectLst/>
                <a:latin typeface="Times New Roman" pitchFamily="28"/>
                <a:ea typeface="宋体" pitchFamily="28"/>
                <a:cs typeface="Times New Roman" pitchFamily="28"/>
              </a:rPr>
              <a:t>具有热缩冷胀的性质，</a:t>
            </a:r>
            <a:r>
              <a:rPr lang="en-US" altLang="zh-CN" sz="2800" b="1" i="0" u="none">
                <a:solidFill>
                  <a:srgbClr val="FF0000"/>
                </a:solidFill>
                <a:effectLst/>
                <a:latin typeface="Times New Roman" pitchFamily="28"/>
                <a:ea typeface="Times New Roman" pitchFamily="28"/>
                <a:cs typeface="Times New Roman" pitchFamily="28"/>
              </a:rPr>
              <a:t>D</a:t>
            </a:r>
            <a:r>
              <a:rPr lang="zh-CN" altLang="zh-CN" sz="2800" b="1" i="0" u="none">
                <a:solidFill>
                  <a:srgbClr val="FF0000"/>
                </a:solidFill>
                <a:effectLst/>
                <a:latin typeface="Times New Roman" pitchFamily="28"/>
                <a:ea typeface="宋体" pitchFamily="28"/>
                <a:cs typeface="Times New Roman" pitchFamily="28"/>
              </a:rPr>
              <a:t>错误。故选</a:t>
            </a:r>
            <a:r>
              <a:rPr lang="en-US" altLang="zh-CN" sz="2800" b="1" i="0" u="none">
                <a:solidFill>
                  <a:srgbClr val="FF0000"/>
                </a:solidFill>
                <a:effectLst/>
                <a:latin typeface="Times New Roman" pitchFamily="28"/>
                <a:ea typeface="Times New Roman" pitchFamily="28"/>
                <a:cs typeface="Times New Roman" pitchFamily="28"/>
              </a:rPr>
              <a:t>BC</a:t>
            </a:r>
            <a:r>
              <a:rPr lang="zh-CN" altLang="zh-CN" sz="2800" b="1" i="0" u="none">
                <a:solidFill>
                  <a:srgbClr val="FF0000"/>
                </a:solidFill>
                <a:effectLst/>
                <a:latin typeface="Times New Roman" pitchFamily="28"/>
                <a:ea typeface="宋体" pitchFamily="28"/>
                <a:cs typeface="Times New Roman" pitchFamily="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40" name="yt_shape_11340"/>
          <p:cNvSpPr txBox="1"/>
          <p:nvPr/>
        </p:nvSpPr>
        <p:spPr>
          <a:xfrm>
            <a:off x="648000" y="540039"/>
            <a:ext cx="5027017"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三、作图题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每题</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341" name="yt_shape_11341"/>
          <p:cNvSpPr txBox="1"/>
          <p:nvPr/>
        </p:nvSpPr>
        <p:spPr>
          <a:xfrm>
            <a:off x="648143" y="1090707"/>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宋体" pitchFamily="28"/>
                <a:cs typeface="宋体" pitchFamily="28"/>
              </a:rPr>
              <a:t>如图所示，一束光与水平面成</a:t>
            </a:r>
            <a:r>
              <a:rPr lang="en-US" altLang="zh-CN" sz="2800" b="0" i="0" u="none">
                <a:solidFill>
                  <a:srgbClr val="000000"/>
                </a:solidFill>
                <a:effectLst/>
                <a:latin typeface="Times New Roman" pitchFamily="28"/>
                <a:ea typeface="Times New Roman" pitchFamily="28"/>
                <a:cs typeface="宋体" pitchFamily="28"/>
              </a:rPr>
              <a:t>30°</a:t>
            </a:r>
            <a:r>
              <a:rPr lang="zh-CN" altLang="zh-CN" sz="2800" b="0" i="0" u="none">
                <a:solidFill>
                  <a:srgbClr val="000000"/>
                </a:solidFill>
                <a:effectLst/>
                <a:latin typeface="白正" pitchFamily="28"/>
                <a:ea typeface="宋体" pitchFamily="28"/>
                <a:cs typeface="宋体" pitchFamily="28"/>
              </a:rPr>
              <a:t>角斜射向水面。请画出这束光在水面处发生反射和折射的光路图，并标出反射角的度数。</a:t>
            </a:r>
          </a:p>
        </p:txBody>
      </p:sp>
      <p:pic>
        <p:nvPicPr>
          <p:cNvPr id="11342" name="yt_image_11342">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4708080" y="2361908"/>
            <a:ext cx="2775839" cy="1501775"/>
          </a:xfrm>
          <a:prstGeom prst="rect">
            <a:avLst/>
          </a:prstGeom>
          <a:noFill/>
          <a:extLst>
            <a:ext uri="{909E8E84-426E-40DD-AFC4-6F175D3DCCD1}">
              <a14:hiddenFill xmlns:a14="http://schemas.microsoft.com/office/drawing/2010/main">
                <a:solidFill>
                  <a:srgbClr val="FFFFFF"/>
                </a:solidFill>
              </a14:hiddenFill>
            </a:ext>
          </a:extLst>
        </p:spPr>
      </p:pic>
      <p:pic>
        <p:nvPicPr>
          <p:cNvPr id="11344" name="yt_image_11344">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4" cstate="print"/>
          <a:srcRect/>
          <a:stretch>
            <a:fillRect/>
          </a:stretch>
        </p:blipFill>
        <p:spPr bwMode="auto">
          <a:xfrm>
            <a:off x="4976241" y="4574835"/>
            <a:ext cx="2677732" cy="1449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46" name="yt_shape_11346"/>
          <p:cNvSpPr txBox="1"/>
          <p:nvPr/>
        </p:nvSpPr>
        <p:spPr>
          <a:xfrm>
            <a:off x="648143" y="598323"/>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宋体" pitchFamily="28"/>
                <a:cs typeface="宋体" pitchFamily="28"/>
              </a:rPr>
              <a:t>一束光从空气射向玻璃砖，并穿过玻璃砖；画出这束光进入和离开玻璃砖的折射光线。</a:t>
            </a:r>
          </a:p>
        </p:txBody>
      </p:sp>
      <p:pic>
        <p:nvPicPr>
          <p:cNvPr id="11347" name="yt_image_11347">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4678044" y="1869524"/>
            <a:ext cx="2835910" cy="1434719"/>
          </a:xfrm>
          <a:prstGeom prst="rect">
            <a:avLst/>
          </a:prstGeom>
          <a:noFill/>
          <a:extLst>
            <a:ext uri="{909E8E84-426E-40DD-AFC4-6F175D3DCCD1}">
              <a14:hiddenFill xmlns:a14="http://schemas.microsoft.com/office/drawing/2010/main">
                <a:solidFill>
                  <a:srgbClr val="FFFFFF"/>
                </a:solidFill>
              </a14:hiddenFill>
            </a:ext>
          </a:extLst>
        </p:spPr>
      </p:pic>
      <p:pic>
        <p:nvPicPr>
          <p:cNvPr id="11349" name="yt_image_11349">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4908879" y="3715535"/>
            <a:ext cx="2933942" cy="1434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100314" y="796783"/>
            <a:ext cx="11991372" cy="578366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12" y="1102250"/>
            <a:ext cx="2160416" cy="1663699"/>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4" name="文本框 3"/>
          <p:cNvSpPr txBox="1"/>
          <p:nvPr/>
        </p:nvSpPr>
        <p:spPr>
          <a:xfrm>
            <a:off x="285751" y="3268325"/>
            <a:ext cx="11544300" cy="830997"/>
          </a:xfrm>
          <a:prstGeom prst="rect">
            <a:avLst/>
          </a:prstGeom>
          <a:noFill/>
        </p:spPr>
        <p:txBody>
          <a:bodyPr wrap="square" rtlCol="0">
            <a:spAutoFit/>
          </a:bodyPr>
          <a:lstStyle/>
          <a:p>
            <a:pPr algn="ctr" eaLnBrk="1" latinLnBrk="0" hangingPunct="0"/>
            <a:r>
              <a:rPr lang="zh-CN" altLang="en-US" sz="4800" dirty="0"/>
              <a:t>栾川县2022—2023学年第一学期期末教学质量检测</a:t>
            </a:r>
          </a:p>
        </p:txBody>
      </p:sp>
      <p:sp>
        <p:nvSpPr>
          <p:cNvPr id="5" name="矩形 4"/>
          <p:cNvSpPr/>
          <p:nvPr/>
        </p:nvSpPr>
        <p:spPr>
          <a:xfrm>
            <a:off x="3291509" y="140037"/>
            <a:ext cx="5651125" cy="732790"/>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dirty="0">
                <a:solidFill>
                  <a:srgbClr val="000000"/>
                </a:solidFill>
                <a:latin typeface="楷体" panose="02010609060101010101" pitchFamily="49" charset="-122"/>
                <a:ea typeface="楷体" panose="02010609060101010101" pitchFamily="49" charset="-122"/>
                <a:cs typeface="+mn-ea"/>
                <a:sym typeface="+mn-lt"/>
              </a:rPr>
              <a:t>8</a:t>
            </a:r>
            <a:r>
              <a:rPr kumimoji="1" lang="zh-CN" altLang="en-US" sz="2800" b="1">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endPar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a14="http://schemas.microsoft.com/office/drawing/2010/main"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51" name="yt_shape_11351"/>
          <p:cNvSpPr txBox="1"/>
          <p:nvPr/>
        </p:nvSpPr>
        <p:spPr>
          <a:xfrm>
            <a:off x="648000" y="742782"/>
            <a:ext cx="5924699" cy="499880"/>
          </a:xfrm>
          <a:prstGeom prst="rect">
            <a:avLst/>
          </a:prstGeom>
        </p:spPr>
        <p:txBody>
          <a:bodyPr vert="horz" wrap="none" lIns="0" tIns="0" rIns="0" bIns="0" rtlCol="0">
            <a:spAutoFit/>
          </a:bodyPr>
          <a:lstStyle/>
          <a:p>
            <a:pPr algn="l" eaLnBrk="1" latinLnBrk="0" hangingPunct="0">
              <a:lnSpc>
                <a:spcPct val="130000"/>
              </a:lnSpc>
            </a:pPr>
            <a:r>
              <a:rPr lang="zh-CN" altLang="zh-CN" sz="2800" b="0" i="0" u="none">
                <a:solidFill>
                  <a:srgbClr val="000000"/>
                </a:solidFill>
                <a:effectLst/>
                <a:latin typeface="白正" pitchFamily="28"/>
                <a:ea typeface="黑体" pitchFamily="28"/>
                <a:cs typeface="宋体" pitchFamily="28"/>
              </a:rPr>
              <a:t>四、实验探究题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每空</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30</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352" name="yt_shape_11352"/>
          <p:cNvSpPr txBox="1"/>
          <p:nvPr/>
        </p:nvSpPr>
        <p:spPr>
          <a:xfrm>
            <a:off x="648000" y="1293450"/>
            <a:ext cx="9784730" cy="507896"/>
          </a:xfrm>
          <a:prstGeom prst="rect">
            <a:avLst/>
          </a:prstGeom>
        </p:spPr>
        <p:txBody>
          <a:bodyPr vert="horz" wrap="none" lIns="0" tIns="0" rIns="0" bIns="0" rtlCol="0">
            <a:spAutoFit/>
          </a:bodyPr>
          <a:lstStyle/>
          <a:p>
            <a:pPr algn="l" eaLnBrk="1" latinLnBrk="0" hangingPunct="0">
              <a:lnSpc>
                <a:spcPct val="130000"/>
              </a:lnSpc>
            </a:pP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宋体" pitchFamily="28"/>
                <a:cs typeface="宋体" pitchFamily="28"/>
              </a:rPr>
              <a:t>如图所示是小明在探究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平面镜成像的特点</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的实验装置。</a:t>
            </a:r>
          </a:p>
        </p:txBody>
      </p:sp>
      <p:pic>
        <p:nvPicPr>
          <p:cNvPr id="11353" name="yt_image_11353">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5122989" y="2004498"/>
            <a:ext cx="1946021" cy="1313180"/>
          </a:xfrm>
          <a:prstGeom prst="rect">
            <a:avLst/>
          </a:prstGeom>
          <a:noFill/>
          <a:extLst>
            <a:ext uri="{909E8E84-426E-40DD-AFC4-6F175D3DCCD1}">
              <a14:hiddenFill xmlns:a14="http://schemas.microsoft.com/office/drawing/2010/main">
                <a:solidFill>
                  <a:srgbClr val="FFFFFF"/>
                </a:solidFill>
              </a14:hiddenFill>
            </a:ext>
          </a:extLst>
        </p:spPr>
      </p:pic>
      <p:sp>
        <p:nvSpPr>
          <p:cNvPr id="11355" name="yt_shape_11355"/>
          <p:cNvSpPr txBox="1"/>
          <p:nvPr/>
        </p:nvSpPr>
        <p:spPr>
          <a:xfrm>
            <a:off x="648143" y="3368176"/>
            <a:ext cx="10896000" cy="1068049"/>
          </a:xfrm>
          <a:prstGeom prst="rect">
            <a:avLst/>
          </a:prstGeom>
        </p:spPr>
        <p:txBody>
          <a:bodyPr vert="horz" wrap="square" lIns="0" tIns="0" rIns="0" bIns="0" rtlCol="0">
            <a:spAutoFit/>
          </a:bodyPr>
          <a:lstStyle/>
          <a:p>
            <a:pPr algn="l" eaLnBrk="1" latinLnBrk="0" hangingPunct="0">
              <a:lnSpc>
                <a:spcPct val="13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本实验小明应选择较薄的玻璃板来完成实验，理由是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厚玻璃板的两个面都可以当作反射面，会出现两个像，影响到实验效果</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1356" name="yt_shape_11356"/>
          <p:cNvSpPr txBox="1"/>
          <p:nvPr/>
        </p:nvSpPr>
        <p:spPr>
          <a:xfrm>
            <a:off x="648143" y="4487013"/>
            <a:ext cx="10896000" cy="1628203"/>
          </a:xfrm>
          <a:prstGeom prst="rect">
            <a:avLst/>
          </a:prstGeom>
        </p:spPr>
        <p:txBody>
          <a:bodyPr vert="horz" wrap="square" lIns="0" tIns="0" rIns="0" bIns="0" rtlCol="0">
            <a:spAutoFit/>
          </a:bodyPr>
          <a:lstStyle/>
          <a:p>
            <a:pPr algn="l" eaLnBrk="1" latinLnBrk="0" hangingPunct="0">
              <a:lnSpc>
                <a:spcPct val="13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在玻璃板前面放一支点燃的蜡烛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，再拿一支外形相同但不点燃的蜡烛</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竖立在玻璃板后面并移动，直到与蜡烛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的像完全重合，这样做是为了比较像与物的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大小</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关系。</a:t>
            </a:r>
          </a:p>
        </p:txBody>
      </p:sp>
      <p:sp>
        <p:nvSpPr>
          <p:cNvPr id="2" name="文本框 1">
            <a:extLst>
              <a:ext uri="{FF2B5EF4-FFF2-40B4-BE49-F238E27FC236}">
                <a16:creationId xmlns:a16="http://schemas.microsoft.com/office/drawing/2014/main" id="{DC9B3646-EC9E-3315-CAA9-B3BE731D7486}"/>
              </a:ext>
            </a:extLst>
          </p:cNvPr>
          <p:cNvSpPr txBox="1"/>
          <p:nvPr/>
        </p:nvSpPr>
        <p:spPr>
          <a:xfrm>
            <a:off x="9981532" y="3321371"/>
            <a:ext cx="1608837" cy="648348"/>
          </a:xfrm>
          <a:prstGeom prst="rect">
            <a:avLst/>
          </a:prstGeom>
          <a:noFill/>
        </p:spPr>
        <p:txBody>
          <a:bodyPr vert="horz" wrap="none" rtlCol="0">
            <a:noAutofit/>
          </a:bodyPr>
          <a:lstStyle/>
          <a:p>
            <a:pPr>
              <a:lnSpc>
                <a:spcPct val="13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厚玻璃板</a:t>
            </a:r>
            <a:endParaRPr lang="zh-CN" altLang="en-US">
              <a:solidFill>
                <a:srgbClr val="FF0000"/>
              </a:solidFill>
            </a:endParaRPr>
          </a:p>
        </p:txBody>
      </p:sp>
      <p:sp>
        <p:nvSpPr>
          <p:cNvPr id="3" name="文本框 2">
            <a:extLst>
              <a:ext uri="{FF2B5EF4-FFF2-40B4-BE49-F238E27FC236}">
                <a16:creationId xmlns:a16="http://schemas.microsoft.com/office/drawing/2014/main" id="{4A496AAC-9E27-5A40-31C4-7E60D2D879F9}"/>
              </a:ext>
            </a:extLst>
          </p:cNvPr>
          <p:cNvSpPr txBox="1"/>
          <p:nvPr/>
        </p:nvSpPr>
        <p:spPr>
          <a:xfrm>
            <a:off x="558132" y="3876106"/>
            <a:ext cx="9824148" cy="596596"/>
          </a:xfrm>
          <a:prstGeom prst="rect">
            <a:avLst/>
          </a:prstGeom>
          <a:noFill/>
        </p:spPr>
        <p:txBody>
          <a:bodyPr vert="horz" wrap="none" rtlCol="0">
            <a:noAutofit/>
          </a:bodyPr>
          <a:lstStyle/>
          <a:p>
            <a:pPr>
              <a:lnSpc>
                <a:spcPct val="13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的两个面都可以当作反射面，会出现两个像，影响到实验效果</a:t>
            </a:r>
            <a:endParaRPr lang="zh-CN" altLang="en-US">
              <a:solidFill>
                <a:srgbClr val="FF0000"/>
              </a:solidFill>
            </a:endParaRPr>
          </a:p>
        </p:txBody>
      </p:sp>
      <p:sp>
        <p:nvSpPr>
          <p:cNvPr id="4" name="文本框 3">
            <a:extLst>
              <a:ext uri="{FF2B5EF4-FFF2-40B4-BE49-F238E27FC236}">
                <a16:creationId xmlns:a16="http://schemas.microsoft.com/office/drawing/2014/main" id="{5A4EABCB-1999-0BFF-A694-B1D1117D65D2}"/>
              </a:ext>
            </a:extLst>
          </p:cNvPr>
          <p:cNvSpPr txBox="1"/>
          <p:nvPr/>
        </p:nvSpPr>
        <p:spPr>
          <a:xfrm>
            <a:off x="4469732" y="5549679"/>
            <a:ext cx="894461" cy="596596"/>
          </a:xfrm>
          <a:prstGeom prst="rect">
            <a:avLst/>
          </a:prstGeom>
          <a:noFill/>
        </p:spPr>
        <p:txBody>
          <a:bodyPr vert="horz" wrap="none" rtlCol="0">
            <a:noAutofit/>
          </a:bodyPr>
          <a:lstStyle/>
          <a:p>
            <a:pPr>
              <a:lnSpc>
                <a:spcPct val="13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大小</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57" name="yt_shape_11357"/>
          <p:cNvSpPr txBox="1"/>
          <p:nvPr/>
        </p:nvSpPr>
        <p:spPr>
          <a:xfrm>
            <a:off x="648143" y="2340578"/>
            <a:ext cx="10896000" cy="1628203"/>
          </a:xfrm>
          <a:prstGeom prst="rect">
            <a:avLst/>
          </a:prstGeom>
        </p:spPr>
        <p:txBody>
          <a:bodyPr vert="horz" wrap="square" lIns="0" tIns="0" rIns="0" bIns="0" rtlCol="0">
            <a:spAutoFit/>
          </a:bodyPr>
          <a:lstStyle/>
          <a:p>
            <a:pPr algn="l" eaLnBrk="1" latinLnBrk="0" hangingPunct="0">
              <a:lnSpc>
                <a:spcPct val="13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移去蜡烛</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，在其原位置上放置一块白屏，白屏上</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不能</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呈现蜡烛的像，这说明平面镜成的像是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虚像</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实像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虚像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F629FD8C-886E-32CC-38F1-093FBC53938E}"/>
              </a:ext>
            </a:extLst>
          </p:cNvPr>
          <p:cNvSpPr txBox="1"/>
          <p:nvPr/>
        </p:nvSpPr>
        <p:spPr>
          <a:xfrm>
            <a:off x="9487819" y="2293772"/>
            <a:ext cx="894461" cy="648348"/>
          </a:xfrm>
          <a:prstGeom prst="rect">
            <a:avLst/>
          </a:prstGeom>
          <a:noFill/>
        </p:spPr>
        <p:txBody>
          <a:bodyPr vert="horz" wrap="none" rtlCol="0">
            <a:noAutofit/>
          </a:bodyPr>
          <a:lstStyle/>
          <a:p>
            <a:pPr>
              <a:lnSpc>
                <a:spcPct val="13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不能</a:t>
            </a:r>
            <a:endParaRPr lang="zh-CN" altLang="en-US">
              <a:solidFill>
                <a:srgbClr val="FF0000"/>
              </a:solidFill>
            </a:endParaRPr>
          </a:p>
        </p:txBody>
      </p:sp>
      <p:sp>
        <p:nvSpPr>
          <p:cNvPr id="3" name="文本框 2">
            <a:extLst>
              <a:ext uri="{FF2B5EF4-FFF2-40B4-BE49-F238E27FC236}">
                <a16:creationId xmlns:a16="http://schemas.microsoft.com/office/drawing/2014/main" id="{A2B520BE-CDEB-C124-1185-1F0E0FFE62DB}"/>
              </a:ext>
            </a:extLst>
          </p:cNvPr>
          <p:cNvSpPr txBox="1"/>
          <p:nvPr/>
        </p:nvSpPr>
        <p:spPr>
          <a:xfrm>
            <a:off x="10514932" y="2848508"/>
            <a:ext cx="537274" cy="648348"/>
          </a:xfrm>
          <a:prstGeom prst="rect">
            <a:avLst/>
          </a:prstGeom>
          <a:noFill/>
        </p:spPr>
        <p:txBody>
          <a:bodyPr vert="horz" wrap="none" rtlCol="0">
            <a:noAutofit/>
          </a:bodyPr>
          <a:lstStyle/>
          <a:p>
            <a:pPr>
              <a:lnSpc>
                <a:spcPct val="13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虚</a:t>
            </a:r>
            <a:endParaRPr lang="zh-CN" altLang="en-US">
              <a:solidFill>
                <a:srgbClr val="FF0000"/>
              </a:solidFill>
            </a:endParaRPr>
          </a:p>
        </p:txBody>
      </p:sp>
      <p:sp>
        <p:nvSpPr>
          <p:cNvPr id="4" name="文本框 3">
            <a:extLst>
              <a:ext uri="{FF2B5EF4-FFF2-40B4-BE49-F238E27FC236}">
                <a16:creationId xmlns:a16="http://schemas.microsoft.com/office/drawing/2014/main" id="{1F751648-D4C1-451D-AE7F-2AE79362DBF3}"/>
              </a:ext>
            </a:extLst>
          </p:cNvPr>
          <p:cNvSpPr txBox="1"/>
          <p:nvPr/>
        </p:nvSpPr>
        <p:spPr>
          <a:xfrm>
            <a:off x="558132" y="3403244"/>
            <a:ext cx="537274" cy="596596"/>
          </a:xfrm>
          <a:prstGeom prst="rect">
            <a:avLst/>
          </a:prstGeom>
          <a:noFill/>
        </p:spPr>
        <p:txBody>
          <a:bodyPr vert="horz" wrap="none" rtlCol="0">
            <a:noAutofit/>
          </a:bodyPr>
          <a:lstStyle/>
          <a:p>
            <a:pPr>
              <a:lnSpc>
                <a:spcPct val="13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像</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58" name="yt_shape_11358"/>
          <p:cNvSpPr txBox="1"/>
          <p:nvPr/>
        </p:nvSpPr>
        <p:spPr>
          <a:xfrm>
            <a:off x="648143" y="191469"/>
            <a:ext cx="10896000" cy="2180340"/>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宋体" pitchFamily="28"/>
                <a:cs typeface="宋体" pitchFamily="28"/>
              </a:rPr>
              <a:t>某小组同学用如图</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所示的装置</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探究凸透镜成像特点</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，其中凸透镜的焦距为</a:t>
            </a:r>
            <a:r>
              <a:rPr lang="en-US" altLang="zh-CN" sz="2800" b="0" i="0" u="none">
                <a:solidFill>
                  <a:srgbClr val="000000"/>
                </a:solidFill>
                <a:effectLst/>
                <a:latin typeface="Times New Roman" pitchFamily="28"/>
                <a:ea typeface="Times New Roman" pitchFamily="28"/>
                <a:cs typeface="宋体" pitchFamily="28"/>
              </a:rPr>
              <a:t>15 cm</a:t>
            </a:r>
            <a:r>
              <a:rPr lang="zh-CN" altLang="zh-CN" sz="2800" b="0" i="0" u="none">
                <a:solidFill>
                  <a:srgbClr val="000000"/>
                </a:solidFill>
                <a:effectLst/>
                <a:latin typeface="白正" pitchFamily="28"/>
                <a:ea typeface="宋体" pitchFamily="28"/>
                <a:cs typeface="宋体" pitchFamily="28"/>
              </a:rPr>
              <a:t>，他们进行实验的同时在坐标纸上记录蜡烛与光屏上像的位置和大小，如图</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所示。</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用带箭头的线段表示物或像，</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分别表示蜡烛在</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处像的位置</a:t>
            </a:r>
            <a:r>
              <a:rPr lang="zh-CN" altLang="zh-CN" sz="2800" b="0" i="0" u="none">
                <a:solidFill>
                  <a:srgbClr val="000000"/>
                </a:solidFill>
                <a:effectLst/>
                <a:latin typeface="宋体" pitchFamily="28"/>
                <a:ea typeface="宋体" pitchFamily="28"/>
                <a:cs typeface="宋体" pitchFamily="28"/>
              </a:rPr>
              <a:t>）</a:t>
            </a:r>
          </a:p>
        </p:txBody>
      </p:sp>
      <p:pic>
        <p:nvPicPr>
          <p:cNvPr id="11359" name="yt_image_11359">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2120227" y="2410587"/>
            <a:ext cx="3714623" cy="1018413"/>
          </a:xfrm>
          <a:prstGeom prst="rect">
            <a:avLst/>
          </a:prstGeom>
          <a:noFill/>
          <a:extLst>
            <a:ext uri="{909E8E84-426E-40DD-AFC4-6F175D3DCCD1}">
              <a14:hiddenFill xmlns:a14="http://schemas.microsoft.com/office/drawing/2010/main">
                <a:solidFill>
                  <a:srgbClr val="FFFFFF"/>
                </a:solidFill>
              </a14:hiddenFill>
            </a:ext>
          </a:extLst>
        </p:spPr>
      </p:pic>
      <p:pic>
        <p:nvPicPr>
          <p:cNvPr id="11360" name="yt_image_11360">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6291235" y="2574961"/>
            <a:ext cx="3535807" cy="1226566"/>
          </a:xfrm>
          <a:prstGeom prst="rect">
            <a:avLst/>
          </a:prstGeom>
          <a:noFill/>
          <a:extLst>
            <a:ext uri="{909E8E84-426E-40DD-AFC4-6F175D3DCCD1}">
              <a14:hiddenFill xmlns:a14="http://schemas.microsoft.com/office/drawing/2010/main">
                <a:solidFill>
                  <a:srgbClr val="FFFFFF"/>
                </a:solidFill>
              </a14:hiddenFill>
            </a:ext>
          </a:extLst>
        </p:spPr>
      </p:pic>
      <p:sp>
        <p:nvSpPr>
          <p:cNvPr id="11363" name="yt_shape_11363"/>
          <p:cNvSpPr txBox="1"/>
          <p:nvPr/>
        </p:nvSpPr>
        <p:spPr>
          <a:xfrm>
            <a:off x="3620897" y="3720247"/>
            <a:ext cx="71328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1</a:t>
            </a:r>
          </a:p>
        </p:txBody>
      </p:sp>
      <p:sp>
        <p:nvSpPr>
          <p:cNvPr id="11364" name="yt_shape_11364"/>
          <p:cNvSpPr txBox="1"/>
          <p:nvPr/>
        </p:nvSpPr>
        <p:spPr>
          <a:xfrm>
            <a:off x="7672030" y="3801527"/>
            <a:ext cx="71328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dirty="0">
                <a:solidFill>
                  <a:srgbClr val="000000"/>
                </a:solidFill>
                <a:effectLst/>
                <a:latin typeface="白正" pitchFamily="28"/>
                <a:ea typeface="楷体" pitchFamily="28"/>
                <a:cs typeface="宋体" pitchFamily="28"/>
              </a:rPr>
              <a:t>图</a:t>
            </a:r>
            <a:r>
              <a:rPr lang="en-US" altLang="zh-CN" sz="2800" b="0" i="0" u="none" dirty="0">
                <a:solidFill>
                  <a:srgbClr val="000000"/>
                </a:solidFill>
                <a:effectLst/>
                <a:latin typeface="Times New Roman" pitchFamily="28"/>
                <a:ea typeface="Times New Roman" pitchFamily="28"/>
                <a:cs typeface="宋体" pitchFamily="28"/>
              </a:rPr>
              <a:t>2</a:t>
            </a:r>
          </a:p>
        </p:txBody>
      </p:sp>
      <p:sp>
        <p:nvSpPr>
          <p:cNvPr id="2" name="yt_shape_11365">
            <a:extLst>
              <a:ext uri="{FF2B5EF4-FFF2-40B4-BE49-F238E27FC236}">
                <a16:creationId xmlns:a16="http://schemas.microsoft.com/office/drawing/2014/main" id="{37F6CB36-9B88-A017-EA95-6F7122C6E3F8}"/>
              </a:ext>
            </a:extLst>
          </p:cNvPr>
          <p:cNvSpPr txBox="1"/>
          <p:nvPr/>
        </p:nvSpPr>
        <p:spPr>
          <a:xfrm>
            <a:off x="648143" y="4570664"/>
            <a:ext cx="10896000" cy="162820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从图</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中可以看出，蜡烛在</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位置时光屏上得到的都是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倒立、放大</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的实像。实际应用中，可以利用该成像特点制成</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投影仪（答案不唯一）</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写出一个即可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3" name="文本框 2">
            <a:extLst>
              <a:ext uri="{FF2B5EF4-FFF2-40B4-BE49-F238E27FC236}">
                <a16:creationId xmlns:a16="http://schemas.microsoft.com/office/drawing/2014/main" id="{EE921074-EF3E-3644-98B0-7A59124B1DEC}"/>
              </a:ext>
            </a:extLst>
          </p:cNvPr>
          <p:cNvSpPr txBox="1"/>
          <p:nvPr/>
        </p:nvSpPr>
        <p:spPr>
          <a:xfrm>
            <a:off x="10594307" y="452385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倒</a:t>
            </a:r>
            <a:endParaRPr lang="zh-CN" altLang="en-US">
              <a:solidFill>
                <a:srgbClr val="FF0000"/>
              </a:solidFill>
            </a:endParaRPr>
          </a:p>
        </p:txBody>
      </p:sp>
      <p:sp>
        <p:nvSpPr>
          <p:cNvPr id="4" name="文本框 3">
            <a:extLst>
              <a:ext uri="{FF2B5EF4-FFF2-40B4-BE49-F238E27FC236}">
                <a16:creationId xmlns:a16="http://schemas.microsoft.com/office/drawing/2014/main" id="{6D4CD41F-0E82-C2ED-1933-E494541D16BB}"/>
              </a:ext>
            </a:extLst>
          </p:cNvPr>
          <p:cNvSpPr txBox="1"/>
          <p:nvPr/>
        </p:nvSpPr>
        <p:spPr>
          <a:xfrm>
            <a:off x="558132" y="5078594"/>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立、放大</a:t>
            </a:r>
            <a:endParaRPr lang="zh-CN" altLang="en-US">
              <a:solidFill>
                <a:srgbClr val="FF0000"/>
              </a:solidFill>
            </a:endParaRPr>
          </a:p>
        </p:txBody>
      </p:sp>
      <p:sp>
        <p:nvSpPr>
          <p:cNvPr id="5" name="文本框 4">
            <a:extLst>
              <a:ext uri="{FF2B5EF4-FFF2-40B4-BE49-F238E27FC236}">
                <a16:creationId xmlns:a16="http://schemas.microsoft.com/office/drawing/2014/main" id="{1BDB1AFB-6457-A78A-C2CD-01DA701C3359}"/>
              </a:ext>
            </a:extLst>
          </p:cNvPr>
          <p:cNvSpPr txBox="1"/>
          <p:nvPr/>
        </p:nvSpPr>
        <p:spPr>
          <a:xfrm>
            <a:off x="10165682" y="5078594"/>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投影仪</a:t>
            </a:r>
            <a:endParaRPr lang="zh-CN" altLang="en-US">
              <a:solidFill>
                <a:srgbClr val="FF0000"/>
              </a:solidFill>
            </a:endParaRPr>
          </a:p>
        </p:txBody>
      </p:sp>
      <p:sp>
        <p:nvSpPr>
          <p:cNvPr id="6" name="文本框 5">
            <a:extLst>
              <a:ext uri="{FF2B5EF4-FFF2-40B4-BE49-F238E27FC236}">
                <a16:creationId xmlns:a16="http://schemas.microsoft.com/office/drawing/2014/main" id="{8F901B45-E2E1-033F-A21E-B6E36C96B6DB}"/>
              </a:ext>
            </a:extLst>
          </p:cNvPr>
          <p:cNvSpPr txBox="1"/>
          <p:nvPr/>
        </p:nvSpPr>
        <p:spPr>
          <a:xfrm>
            <a:off x="558132" y="5633330"/>
            <a:ext cx="2680399"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（答案不唯一）</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2" name="yt_shape_11366">
            <a:extLst>
              <a:ext uri="{FF2B5EF4-FFF2-40B4-BE49-F238E27FC236}">
                <a16:creationId xmlns:a16="http://schemas.microsoft.com/office/drawing/2014/main" id="{2814DA7E-C9AF-60DC-D743-CE203C673F32}"/>
              </a:ext>
            </a:extLst>
          </p:cNvPr>
          <p:cNvSpPr txBox="1"/>
          <p:nvPr/>
        </p:nvSpPr>
        <p:spPr>
          <a:xfrm>
            <a:off x="648143" y="934597"/>
            <a:ext cx="10896000" cy="498912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和其他小组交流后发现，当蜡烛在距透镜</a:t>
            </a: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30 cm</a:t>
            </a:r>
            <a:r>
              <a:rPr lang="zh-CN" altLang="zh-CN" sz="2800" b="0" i="0" u="none">
                <a:solidFill>
                  <a:srgbClr val="000000"/>
                </a:solidFill>
                <a:effectLst/>
                <a:latin typeface="白正" pitchFamily="28"/>
                <a:ea typeface="宋体" pitchFamily="28"/>
                <a:cs typeface="宋体" pitchFamily="28"/>
              </a:rPr>
              <a:t>之间时，像均成在透镜另一侧距透镜</a:t>
            </a:r>
            <a:r>
              <a:rPr lang="en-US" altLang="zh-CN" sz="2800" b="0" i="0" u="none">
                <a:solidFill>
                  <a:srgbClr val="000000"/>
                </a:solidFill>
                <a:effectLst/>
                <a:latin typeface="Times New Roman" pitchFamily="28"/>
                <a:ea typeface="Times New Roman" pitchFamily="28"/>
                <a:cs typeface="宋体" pitchFamily="28"/>
              </a:rPr>
              <a:t>30 cm</a:t>
            </a:r>
            <a:r>
              <a:rPr lang="zh-CN" altLang="zh-CN" sz="2800" b="0" i="0" u="none">
                <a:solidFill>
                  <a:srgbClr val="000000"/>
                </a:solidFill>
                <a:effectLst/>
                <a:latin typeface="白正" pitchFamily="28"/>
                <a:ea typeface="宋体" pitchFamily="28"/>
                <a:cs typeface="宋体" pitchFamily="28"/>
              </a:rPr>
              <a:t>以外处。但是，当他们把蜡烛放在</a:t>
            </a:r>
            <a:r>
              <a:rPr lang="en-US" altLang="zh-CN" sz="2800" b="0" i="1"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位置时，在光具座上无论怎样移动光屏，都不能得到清晰的像，原因可能是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FEFEFE"/>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像距太大，超出了光具座的长度范围</a:t>
            </a:r>
            <a:r>
              <a:rPr lang="zh-CN" altLang="zh-CN" sz="2800" b="0" i="0" u="sng">
                <a:solidFill>
                  <a:srgbClr val="FEFEFE"/>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为了让蜡烛在</a:t>
            </a:r>
            <a:r>
              <a:rPr lang="en-US" altLang="zh-CN" sz="2800" b="0" i="1"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位置的像成在光具座上的光屏上，还可以在保持蜡烛和透镜的位置不变的情况下，在蜡烛和透镜之间再放置一个</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凸</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透镜，再移动光屏，光屏上即可出现清晰的像。该实验结果在实际生活中的应用是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远视眼镜（答案不唯一）</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写出一个即可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3" name="文本框 2">
            <a:extLst>
              <a:ext uri="{FF2B5EF4-FFF2-40B4-BE49-F238E27FC236}">
                <a16:creationId xmlns:a16="http://schemas.microsoft.com/office/drawing/2014/main" id="{AF1911E6-31D3-2305-6993-60F17E8D819A}"/>
              </a:ext>
            </a:extLst>
          </p:cNvPr>
          <p:cNvSpPr txBox="1"/>
          <p:nvPr/>
        </p:nvSpPr>
        <p:spPr>
          <a:xfrm>
            <a:off x="1624932" y="2551999"/>
            <a:ext cx="5895086"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像距太大，超出了光具座的长度范围</a:t>
            </a:r>
            <a:endParaRPr lang="zh-CN" altLang="en-US">
              <a:solidFill>
                <a:srgbClr val="FF0000"/>
              </a:solidFill>
            </a:endParaRPr>
          </a:p>
        </p:txBody>
      </p:sp>
      <p:sp>
        <p:nvSpPr>
          <p:cNvPr id="4" name="文本框 3">
            <a:extLst>
              <a:ext uri="{FF2B5EF4-FFF2-40B4-BE49-F238E27FC236}">
                <a16:creationId xmlns:a16="http://schemas.microsoft.com/office/drawing/2014/main" id="{56E97B32-33E8-76AA-896A-BEAA9E045039}"/>
              </a:ext>
            </a:extLst>
          </p:cNvPr>
          <p:cNvSpPr txBox="1"/>
          <p:nvPr/>
        </p:nvSpPr>
        <p:spPr>
          <a:xfrm>
            <a:off x="1269332" y="4216207"/>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凸</a:t>
            </a:r>
            <a:endParaRPr lang="zh-CN" altLang="en-US">
              <a:solidFill>
                <a:srgbClr val="FF0000"/>
              </a:solidFill>
            </a:endParaRPr>
          </a:p>
        </p:txBody>
      </p:sp>
      <p:sp>
        <p:nvSpPr>
          <p:cNvPr id="5" name="文本框 4">
            <a:extLst>
              <a:ext uri="{FF2B5EF4-FFF2-40B4-BE49-F238E27FC236}">
                <a16:creationId xmlns:a16="http://schemas.microsoft.com/office/drawing/2014/main" id="{185D5507-A2E7-504E-60F1-2AAFE3E30E64}"/>
              </a:ext>
            </a:extLst>
          </p:cNvPr>
          <p:cNvSpPr txBox="1"/>
          <p:nvPr/>
        </p:nvSpPr>
        <p:spPr>
          <a:xfrm>
            <a:off x="4469732" y="4770943"/>
            <a:ext cx="4109148"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远视眼镜（答案不唯一）</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68" name="yt_shape_11368"/>
          <p:cNvSpPr txBox="1"/>
          <p:nvPr/>
        </p:nvSpPr>
        <p:spPr>
          <a:xfrm>
            <a:off x="648143" y="1278982"/>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宋体" pitchFamily="28"/>
                <a:cs typeface="宋体" pitchFamily="28"/>
              </a:rPr>
              <a:t>小敏同学利用天平、细线、量筒和水等器材测量一石块</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不吸水</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的密度。</a:t>
            </a:r>
          </a:p>
        </p:txBody>
      </p:sp>
      <p:pic>
        <p:nvPicPr>
          <p:cNvPr id="11369" name="yt_image_11369">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1222" y="4338343"/>
            <a:ext cx="963930" cy="712470"/>
          </a:xfrm>
          <a:prstGeom prst="rect">
            <a:avLst/>
          </a:prstGeom>
          <a:noFill/>
          <a:extLst>
            <a:ext uri="{909E8E84-426E-40DD-AFC4-6F175D3DCCD1}">
              <a14:hiddenFill xmlns:a14="http://schemas.microsoft.com/office/drawing/2010/main">
                <a:solidFill>
                  <a:srgbClr val="FFFFFF"/>
                </a:solidFill>
              </a14:hiddenFill>
            </a:ext>
          </a:extLst>
        </p:spPr>
      </p:pic>
      <p:pic>
        <p:nvPicPr>
          <p:cNvPr id="11370" name="yt_image_11370">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3215152" y="4032400"/>
            <a:ext cx="2324608" cy="1018413"/>
          </a:xfrm>
          <a:prstGeom prst="rect">
            <a:avLst/>
          </a:prstGeom>
          <a:noFill/>
          <a:extLst>
            <a:ext uri="{909E8E84-426E-40DD-AFC4-6F175D3DCCD1}">
              <a14:hiddenFill xmlns:a14="http://schemas.microsoft.com/office/drawing/2010/main">
                <a:solidFill>
                  <a:srgbClr val="FFFFFF"/>
                </a:solidFill>
              </a14:hiddenFill>
            </a:ext>
          </a:extLst>
        </p:spPr>
      </p:pic>
      <p:pic>
        <p:nvPicPr>
          <p:cNvPr id="11371" name="yt_image_11371">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4" cstate="print"/>
          <a:srcRect/>
          <a:stretch>
            <a:fillRect/>
          </a:stretch>
        </p:blipFill>
        <p:spPr bwMode="auto">
          <a:xfrm>
            <a:off x="5899760" y="3984902"/>
            <a:ext cx="1878965" cy="1065911"/>
          </a:xfrm>
          <a:prstGeom prst="rect">
            <a:avLst/>
          </a:prstGeom>
          <a:noFill/>
          <a:extLst>
            <a:ext uri="{909E8E84-426E-40DD-AFC4-6F175D3DCCD1}">
              <a14:hiddenFill xmlns:a14="http://schemas.microsoft.com/office/drawing/2010/main">
                <a:solidFill>
                  <a:srgbClr val="FFFFFF"/>
                </a:solidFill>
              </a14:hiddenFill>
            </a:ext>
          </a:extLst>
        </p:spPr>
      </p:pic>
      <p:pic>
        <p:nvPicPr>
          <p:cNvPr id="11372" name="yt_image_11372">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5" cstate="print"/>
          <a:srcRect/>
          <a:stretch>
            <a:fillRect/>
          </a:stretch>
        </p:blipFill>
        <p:spPr bwMode="auto">
          <a:xfrm>
            <a:off x="8138725" y="2550183"/>
            <a:ext cx="1783969" cy="2500630"/>
          </a:xfrm>
          <a:prstGeom prst="rect">
            <a:avLst/>
          </a:prstGeom>
          <a:noFill/>
          <a:extLst>
            <a:ext uri="{909E8E84-426E-40DD-AFC4-6F175D3DCCD1}">
              <a14:hiddenFill xmlns:a14="http://schemas.microsoft.com/office/drawing/2010/main">
                <a:solidFill>
                  <a:srgbClr val="FFFFFF"/>
                </a:solidFill>
              </a14:hiddenFill>
            </a:ext>
          </a:extLst>
        </p:spPr>
      </p:pic>
      <p:sp>
        <p:nvSpPr>
          <p:cNvPr id="11375" name="yt_shape_11375"/>
          <p:cNvSpPr txBox="1"/>
          <p:nvPr/>
        </p:nvSpPr>
        <p:spPr>
          <a:xfrm>
            <a:off x="2105426" y="5050813"/>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1376" name="yt_shape_11376"/>
          <p:cNvSpPr txBox="1"/>
          <p:nvPr/>
        </p:nvSpPr>
        <p:spPr>
          <a:xfrm>
            <a:off x="4109695" y="5050813"/>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1377" name="yt_shape_11377"/>
          <p:cNvSpPr txBox="1"/>
          <p:nvPr/>
        </p:nvSpPr>
        <p:spPr>
          <a:xfrm>
            <a:off x="6571482" y="5050813"/>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丙</a:t>
            </a:r>
          </a:p>
        </p:txBody>
      </p:sp>
      <p:sp>
        <p:nvSpPr>
          <p:cNvPr id="11378" name="yt_shape_11378"/>
          <p:cNvSpPr txBox="1"/>
          <p:nvPr/>
        </p:nvSpPr>
        <p:spPr>
          <a:xfrm>
            <a:off x="8762949" y="5050813"/>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丁</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79" name="yt_shape_11379"/>
          <p:cNvSpPr txBox="1"/>
          <p:nvPr/>
        </p:nvSpPr>
        <p:spPr>
          <a:xfrm>
            <a:off x="648143" y="934438"/>
            <a:ext cx="10896000" cy="498912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将天平放置在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水平</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桌面上，把游码移到标尺左端的零刻度线处，发现指针如图甲所示，此时应将平衡螺母向</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右</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右</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调节，使天平平衡。</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小敏测量石块的质量过程中进行了如图乙所示的操作，其中的操作错误是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称量过程中调节平衡螺母</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。纠正错误后，将石块放入托盘天平的左盘，使天平再次平衡时，所用砝码和游码在标尺上的位置如图丙所示，则石块的质量是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58</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将石块放入盛水的量筒中，如图丁所示，则石块的体积为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20</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，密度为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2.9</a:t>
            </a:r>
            <a:r>
              <a:rPr lang="en-US"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10</a:t>
            </a:r>
            <a:r>
              <a:rPr lang="en-US" altLang="zh-CN" sz="2800" b="1" i="0" u="sng" baseline="30000">
                <a:solidFill>
                  <a:srgbClr val="FF0000">
                    <a:alpha val="0"/>
                  </a:srgbClr>
                </a:solidFill>
                <a:effectLst/>
                <a:uFill>
                  <a:solidFill>
                    <a:srgbClr val="000000"/>
                  </a:solidFill>
                </a:uFill>
                <a:latin typeface="Times New Roman" pitchFamily="28"/>
                <a:ea typeface="Times New Roman" pitchFamily="28"/>
                <a:cs typeface="Times New Roman" pitchFamily="28"/>
              </a:rPr>
              <a:t>3</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71F73CE3-1441-5244-08FE-4F5FA624D5DD}"/>
              </a:ext>
            </a:extLst>
          </p:cNvPr>
          <p:cNvSpPr txBox="1"/>
          <p:nvPr/>
        </p:nvSpPr>
        <p:spPr>
          <a:xfrm>
            <a:off x="3936332" y="88763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水平</a:t>
            </a:r>
            <a:endParaRPr lang="zh-CN" altLang="en-US">
              <a:solidFill>
                <a:srgbClr val="FF0000"/>
              </a:solidFill>
            </a:endParaRPr>
          </a:p>
        </p:txBody>
      </p:sp>
      <p:sp>
        <p:nvSpPr>
          <p:cNvPr id="3" name="文本框 2">
            <a:extLst>
              <a:ext uri="{FF2B5EF4-FFF2-40B4-BE49-F238E27FC236}">
                <a16:creationId xmlns:a16="http://schemas.microsoft.com/office/drawing/2014/main" id="{D917253F-D73F-D660-0D00-F3B22987B409}"/>
              </a:ext>
            </a:extLst>
          </p:cNvPr>
          <p:cNvSpPr txBox="1"/>
          <p:nvPr/>
        </p:nvSpPr>
        <p:spPr>
          <a:xfrm>
            <a:off x="8381332" y="144236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右</a:t>
            </a:r>
            <a:endParaRPr lang="zh-CN" altLang="en-US">
              <a:solidFill>
                <a:srgbClr val="FF0000"/>
              </a:solidFill>
            </a:endParaRPr>
          </a:p>
        </p:txBody>
      </p:sp>
      <p:sp>
        <p:nvSpPr>
          <p:cNvPr id="4" name="文本框 3">
            <a:extLst>
              <a:ext uri="{FF2B5EF4-FFF2-40B4-BE49-F238E27FC236}">
                <a16:creationId xmlns:a16="http://schemas.microsoft.com/office/drawing/2014/main" id="{767D3011-3293-A840-E081-6FAF97A3F765}"/>
              </a:ext>
            </a:extLst>
          </p:cNvPr>
          <p:cNvSpPr txBox="1"/>
          <p:nvPr/>
        </p:nvSpPr>
        <p:spPr>
          <a:xfrm>
            <a:off x="2336132" y="3106576"/>
            <a:ext cx="4109148"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称量过程中调节平衡螺母</a:t>
            </a:r>
            <a:endParaRPr lang="zh-CN" altLang="en-US">
              <a:solidFill>
                <a:srgbClr val="FF0000"/>
              </a:solidFill>
            </a:endParaRPr>
          </a:p>
        </p:txBody>
      </p:sp>
      <p:sp>
        <p:nvSpPr>
          <p:cNvPr id="5" name="文本框 4">
            <a:extLst>
              <a:ext uri="{FF2B5EF4-FFF2-40B4-BE49-F238E27FC236}">
                <a16:creationId xmlns:a16="http://schemas.microsoft.com/office/drawing/2014/main" id="{1E066089-5E68-22E6-8498-7E50808D0394}"/>
              </a:ext>
            </a:extLst>
          </p:cNvPr>
          <p:cNvSpPr txBox="1"/>
          <p:nvPr/>
        </p:nvSpPr>
        <p:spPr>
          <a:xfrm>
            <a:off x="5536532" y="4216048"/>
            <a:ext cx="5356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58</a:t>
            </a:r>
            <a:endParaRPr lang="zh-CN" altLang="en-US">
              <a:solidFill>
                <a:srgbClr val="FF0000"/>
              </a:solidFill>
            </a:endParaRPr>
          </a:p>
        </p:txBody>
      </p:sp>
      <p:sp>
        <p:nvSpPr>
          <p:cNvPr id="6" name="文本框 5">
            <a:extLst>
              <a:ext uri="{FF2B5EF4-FFF2-40B4-BE49-F238E27FC236}">
                <a16:creationId xmlns:a16="http://schemas.microsoft.com/office/drawing/2014/main" id="{9C569082-5FAE-ECF7-6050-FB38BF490F3C}"/>
              </a:ext>
            </a:extLst>
          </p:cNvPr>
          <p:cNvSpPr txBox="1"/>
          <p:nvPr/>
        </p:nvSpPr>
        <p:spPr>
          <a:xfrm>
            <a:off x="1269332" y="5325520"/>
            <a:ext cx="5356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20</a:t>
            </a:r>
            <a:endParaRPr lang="zh-CN" altLang="en-US">
              <a:solidFill>
                <a:srgbClr val="FF0000"/>
              </a:solidFill>
            </a:endParaRPr>
          </a:p>
        </p:txBody>
      </p:sp>
      <p:sp>
        <p:nvSpPr>
          <p:cNvPr id="7" name="文本框 6">
            <a:extLst>
              <a:ext uri="{FF2B5EF4-FFF2-40B4-BE49-F238E27FC236}">
                <a16:creationId xmlns:a16="http://schemas.microsoft.com/office/drawing/2014/main" id="{699CC4F6-2EA3-028D-6C69-36DCD17E6C78}"/>
              </a:ext>
            </a:extLst>
          </p:cNvPr>
          <p:cNvSpPr txBox="1"/>
          <p:nvPr/>
        </p:nvSpPr>
        <p:spPr>
          <a:xfrm>
            <a:off x="4310982" y="5325520"/>
            <a:ext cx="1456437"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2.9</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a:t>
            </a:r>
            <a:r>
              <a:rPr kumimoji="0" lang="en-US" altLang="zh-CN" sz="2800" b="1" i="0" strike="noStrike" kern="1200" cap="none" spc="0" normalizeH="0" baseline="30000" noProof="0">
                <a:ln>
                  <a:noFill/>
                </a:ln>
                <a:solidFill>
                  <a:srgbClr val="FF0000"/>
                </a:solidFill>
                <a:effectLst/>
                <a:uLnTx/>
                <a:uFill>
                  <a:solidFill>
                    <a:srgbClr val="000000"/>
                  </a:solidFill>
                </a:uFill>
                <a:latin typeface="Times New Roman" pitchFamily="28"/>
                <a:ea typeface="Times New Roman" pitchFamily="28"/>
                <a:cs typeface="Times New Roman" pitchFamily="28"/>
              </a:rPr>
              <a:t>3</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82" name="yt_shape_11382"/>
          <p:cNvSpPr txBox="1"/>
          <p:nvPr/>
        </p:nvSpPr>
        <p:spPr>
          <a:xfrm>
            <a:off x="647714" y="299222"/>
            <a:ext cx="7540526"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dirty="0">
                <a:solidFill>
                  <a:srgbClr val="000000"/>
                </a:solidFill>
                <a:effectLst/>
                <a:latin typeface="白正" pitchFamily="28"/>
                <a:ea typeface="黑体" pitchFamily="28"/>
                <a:cs typeface="宋体" pitchFamily="28"/>
              </a:rPr>
              <a:t>五、综合应用题</a:t>
            </a: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21</a:t>
            </a:r>
            <a:r>
              <a:rPr lang="zh-CN" altLang="zh-CN" sz="2800" b="0" i="0" u="none" dirty="0">
                <a:solidFill>
                  <a:srgbClr val="000000"/>
                </a:solidFill>
                <a:effectLst/>
                <a:latin typeface="白正" pitchFamily="28"/>
                <a:ea typeface="黑体" pitchFamily="28"/>
                <a:cs typeface="宋体" pitchFamily="28"/>
              </a:rPr>
              <a:t>题</a:t>
            </a:r>
            <a:r>
              <a:rPr lang="en-US" altLang="zh-CN" sz="2800" b="0" i="0" u="none" dirty="0">
                <a:solidFill>
                  <a:srgbClr val="000000"/>
                </a:solidFill>
                <a:effectLst/>
                <a:latin typeface="Times New Roman" pitchFamily="28"/>
                <a:ea typeface="Times New Roman" pitchFamily="28"/>
                <a:cs typeface="宋体" pitchFamily="28"/>
              </a:rPr>
              <a:t>9</a:t>
            </a:r>
            <a:r>
              <a:rPr lang="zh-CN" altLang="zh-CN" sz="2800" b="0" i="0" u="none" dirty="0">
                <a:solidFill>
                  <a:srgbClr val="000000"/>
                </a:solidFill>
                <a:effectLst/>
                <a:latin typeface="白正" pitchFamily="28"/>
                <a:ea typeface="黑体" pitchFamily="28"/>
                <a:cs typeface="宋体" pitchFamily="28"/>
              </a:rPr>
              <a:t>分，</a:t>
            </a:r>
            <a:r>
              <a:rPr lang="en-US" altLang="zh-CN" sz="2800" b="0" i="0" u="none" dirty="0">
                <a:solidFill>
                  <a:srgbClr val="000000"/>
                </a:solidFill>
                <a:effectLst/>
                <a:latin typeface="Times New Roman" pitchFamily="28"/>
                <a:ea typeface="Times New Roman" pitchFamily="28"/>
                <a:cs typeface="宋体" pitchFamily="28"/>
              </a:rPr>
              <a:t>22</a:t>
            </a:r>
            <a:r>
              <a:rPr lang="zh-CN" altLang="zh-CN" sz="2800" b="0" i="0" u="none" dirty="0">
                <a:solidFill>
                  <a:srgbClr val="000000"/>
                </a:solidFill>
                <a:effectLst/>
                <a:latin typeface="白正" pitchFamily="28"/>
                <a:ea typeface="黑体" pitchFamily="28"/>
                <a:cs typeface="宋体" pitchFamily="28"/>
              </a:rPr>
              <a:t>题</a:t>
            </a:r>
            <a:r>
              <a:rPr lang="en-US" altLang="zh-CN" sz="2800" b="0" i="0" u="none" dirty="0">
                <a:solidFill>
                  <a:srgbClr val="000000"/>
                </a:solidFill>
                <a:effectLst/>
                <a:latin typeface="Times New Roman" pitchFamily="28"/>
                <a:ea typeface="Times New Roman" pitchFamily="28"/>
                <a:cs typeface="宋体" pitchFamily="28"/>
              </a:rPr>
              <a:t>9</a:t>
            </a:r>
            <a:r>
              <a:rPr lang="zh-CN" altLang="zh-CN" sz="2800" b="0" i="0" u="none" dirty="0">
                <a:solidFill>
                  <a:srgbClr val="000000"/>
                </a:solidFill>
                <a:effectLst/>
                <a:latin typeface="白正" pitchFamily="28"/>
                <a:ea typeface="黑体" pitchFamily="28"/>
                <a:cs typeface="宋体" pitchFamily="28"/>
              </a:rPr>
              <a:t>分，共</a:t>
            </a:r>
            <a:r>
              <a:rPr lang="en-US" altLang="zh-CN" sz="2800" b="0" i="0" u="none" dirty="0">
                <a:solidFill>
                  <a:srgbClr val="000000"/>
                </a:solidFill>
                <a:effectLst/>
                <a:latin typeface="Times New Roman" pitchFamily="28"/>
                <a:ea typeface="Times New Roman" pitchFamily="28"/>
                <a:cs typeface="宋体" pitchFamily="28"/>
              </a:rPr>
              <a:t>18</a:t>
            </a:r>
            <a:r>
              <a:rPr lang="zh-CN" altLang="zh-CN" sz="2800" b="0" i="0" u="none" dirty="0">
                <a:solidFill>
                  <a:srgbClr val="000000"/>
                </a:solidFill>
                <a:effectLst/>
                <a:latin typeface="白正" pitchFamily="28"/>
                <a:ea typeface="黑体" pitchFamily="28"/>
                <a:cs typeface="宋体" pitchFamily="28"/>
              </a:rPr>
              <a:t>分</a:t>
            </a:r>
            <a:r>
              <a:rPr lang="zh-CN" altLang="zh-CN" sz="2800" b="0" i="0" u="none" dirty="0">
                <a:solidFill>
                  <a:srgbClr val="000000"/>
                </a:solidFill>
                <a:effectLst/>
                <a:latin typeface="宋体" pitchFamily="28"/>
                <a:ea typeface="宋体" pitchFamily="28"/>
                <a:cs typeface="宋体" pitchFamily="28"/>
              </a:rPr>
              <a:t>）</a:t>
            </a:r>
          </a:p>
        </p:txBody>
      </p:sp>
      <p:sp>
        <p:nvSpPr>
          <p:cNvPr id="11383" name="yt_shape_11383"/>
          <p:cNvSpPr txBox="1"/>
          <p:nvPr/>
        </p:nvSpPr>
        <p:spPr>
          <a:xfrm>
            <a:off x="647857" y="849890"/>
            <a:ext cx="10896000" cy="218835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21.</a:t>
            </a:r>
            <a:r>
              <a:rPr lang="zh-CN" altLang="zh-CN" sz="2800" b="0" i="0" u="none" dirty="0">
                <a:solidFill>
                  <a:srgbClr val="000000"/>
                </a:solidFill>
                <a:effectLst/>
                <a:latin typeface="白正" pitchFamily="28"/>
                <a:ea typeface="宋体" pitchFamily="28"/>
                <a:cs typeface="宋体" pitchFamily="28"/>
              </a:rPr>
              <a:t>校园内有一块景观石，慧慧同学想估测一下这块景观石的总质量。她取了同种材料的一个长方体小石块为样品，测出小石块的长为</a:t>
            </a:r>
            <a:r>
              <a:rPr lang="en-US" altLang="zh-CN" sz="2800" b="0" i="0" u="none" dirty="0">
                <a:solidFill>
                  <a:srgbClr val="000000"/>
                </a:solidFill>
                <a:effectLst/>
                <a:latin typeface="Times New Roman" pitchFamily="28"/>
                <a:ea typeface="Times New Roman" pitchFamily="28"/>
                <a:cs typeface="宋体" pitchFamily="28"/>
              </a:rPr>
              <a:t>6 cm</a:t>
            </a:r>
            <a:r>
              <a:rPr lang="zh-CN" altLang="zh-CN" sz="2800" b="0" i="0" u="none" dirty="0">
                <a:solidFill>
                  <a:srgbClr val="000000"/>
                </a:solidFill>
                <a:effectLst/>
                <a:latin typeface="白正" pitchFamily="28"/>
                <a:ea typeface="宋体" pitchFamily="28"/>
                <a:cs typeface="宋体" pitchFamily="28"/>
              </a:rPr>
              <a:t>，宽为</a:t>
            </a:r>
            <a:r>
              <a:rPr lang="en-US" altLang="zh-CN" sz="2800" b="0" i="0" u="none" dirty="0">
                <a:solidFill>
                  <a:srgbClr val="000000"/>
                </a:solidFill>
                <a:effectLst/>
                <a:latin typeface="Times New Roman" pitchFamily="28"/>
                <a:ea typeface="Times New Roman" pitchFamily="28"/>
                <a:cs typeface="宋体" pitchFamily="28"/>
              </a:rPr>
              <a:t>5 cm</a:t>
            </a:r>
            <a:r>
              <a:rPr lang="zh-CN" altLang="zh-CN" sz="2800" b="0" i="0" u="none" dirty="0">
                <a:solidFill>
                  <a:srgbClr val="000000"/>
                </a:solidFill>
                <a:effectLst/>
                <a:latin typeface="白正" pitchFamily="28"/>
                <a:ea typeface="宋体" pitchFamily="28"/>
                <a:cs typeface="宋体" pitchFamily="28"/>
              </a:rPr>
              <a:t>，厚为</a:t>
            </a:r>
            <a:r>
              <a:rPr lang="en-US" altLang="zh-CN" sz="2800" b="0" i="0" u="none" dirty="0">
                <a:solidFill>
                  <a:srgbClr val="000000"/>
                </a:solidFill>
                <a:effectLst/>
                <a:latin typeface="Times New Roman" pitchFamily="28"/>
                <a:ea typeface="Times New Roman" pitchFamily="28"/>
                <a:cs typeface="宋体" pitchFamily="28"/>
              </a:rPr>
              <a:t>2 cm</a:t>
            </a:r>
            <a:r>
              <a:rPr lang="zh-CN" altLang="zh-CN" sz="2800" b="0" i="0" u="none" dirty="0">
                <a:solidFill>
                  <a:srgbClr val="000000"/>
                </a:solidFill>
                <a:effectLst/>
                <a:latin typeface="白正" pitchFamily="28"/>
                <a:ea typeface="宋体" pitchFamily="28"/>
                <a:cs typeface="宋体" pitchFamily="28"/>
              </a:rPr>
              <a:t>，并测出小石块质量为</a:t>
            </a:r>
            <a:r>
              <a:rPr lang="en-US" altLang="zh-CN" sz="2800" b="0" i="0" u="none" dirty="0">
                <a:solidFill>
                  <a:srgbClr val="000000"/>
                </a:solidFill>
                <a:effectLst/>
                <a:latin typeface="Times New Roman" pitchFamily="28"/>
                <a:ea typeface="Times New Roman" pitchFamily="28"/>
                <a:cs typeface="宋体" pitchFamily="28"/>
              </a:rPr>
              <a:t>150 g</a:t>
            </a:r>
            <a:r>
              <a:rPr lang="zh-CN" altLang="zh-CN" sz="2800" b="0" i="0" u="none" dirty="0">
                <a:solidFill>
                  <a:srgbClr val="000000"/>
                </a:solidFill>
                <a:effectLst/>
                <a:latin typeface="白正" pitchFamily="28"/>
                <a:ea typeface="宋体" pitchFamily="28"/>
                <a:cs typeface="宋体" pitchFamily="28"/>
              </a:rPr>
              <a:t>。慧慧又测出景观石的总体积为</a:t>
            </a:r>
            <a:r>
              <a:rPr lang="en-US" altLang="zh-CN" sz="2800" b="0" i="0" u="none" dirty="0">
                <a:solidFill>
                  <a:srgbClr val="000000"/>
                </a:solidFill>
                <a:effectLst/>
                <a:latin typeface="Times New Roman" pitchFamily="28"/>
                <a:ea typeface="Times New Roman" pitchFamily="28"/>
                <a:cs typeface="宋体" pitchFamily="28"/>
              </a:rPr>
              <a:t>12 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，请你帮慧慧同学解决下列问题：</a:t>
            </a:r>
          </a:p>
        </p:txBody>
      </p:sp>
      <p:sp>
        <p:nvSpPr>
          <p:cNvPr id="11384" name="yt_shape_11384"/>
          <p:cNvSpPr txBox="1"/>
          <p:nvPr/>
        </p:nvSpPr>
        <p:spPr>
          <a:xfrm>
            <a:off x="647714" y="3089034"/>
            <a:ext cx="5206554"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样品小石块的体积为多大？</a:t>
            </a:r>
          </a:p>
        </p:txBody>
      </p:sp>
      <p:sp>
        <p:nvSpPr>
          <p:cNvPr id="2" name="yt_shape_11385"/>
          <p:cNvSpPr txBox="1"/>
          <p:nvPr/>
        </p:nvSpPr>
        <p:spPr>
          <a:xfrm>
            <a:off x="647714" y="5078238"/>
            <a:ext cx="9887777" cy="499880"/>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）样品小石块的体积</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6 cm</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5 cm</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 cm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60 cm</a:t>
            </a:r>
            <a:r>
              <a:rPr lang="en-US" altLang="zh-CN" sz="2800" b="1" i="0" u="none" baseline="30000" dirty="0">
                <a:solidFill>
                  <a:srgbClr val="FF0000"/>
                </a:solidFill>
                <a:effectLst/>
                <a:latin typeface="Times New Roman" pitchFamily="28"/>
                <a:ea typeface="Times New Roman" pitchFamily="28"/>
                <a:cs typeface="Times New Roman" pitchFamily="28"/>
              </a:rPr>
              <a:t>3</a:t>
            </a:r>
          </a:p>
        </p:txBody>
      </p:sp>
      <p:pic>
        <p:nvPicPr>
          <p:cNvPr id="11386" name="yt_image_11386">
            <a:extLst>
              <a:ext uri="">
                <a16:creationId xmlns:a14="http://schemas.microsoft.com/office/drawing/2010/main" xmlns:mc="http://schemas.openxmlformats.org/markup-compatibility/2006"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8188240" y="3135690"/>
            <a:ext cx="2172335" cy="1763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88" name="yt_shape_11388"/>
          <p:cNvSpPr txBox="1"/>
          <p:nvPr/>
        </p:nvSpPr>
        <p:spPr>
          <a:xfrm>
            <a:off x="648000" y="1001152"/>
            <a:ext cx="5206554"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样品小石块的密度为多大？</a:t>
            </a:r>
          </a:p>
        </p:txBody>
      </p:sp>
      <mc:AlternateContent xmlns:mc="http://schemas.openxmlformats.org/markup-compatibility/2006" xmlns:a14="http://schemas.microsoft.com/office/drawing/2010/main">
        <mc:Choice Requires="a14">
          <p:sp>
            <p:nvSpPr>
              <p:cNvPr id="3" name="yt_shape_11389"/>
              <p:cNvSpPr txBox="1"/>
              <p:nvPr/>
            </p:nvSpPr>
            <p:spPr>
              <a:xfrm>
                <a:off x="648000" y="1712200"/>
                <a:ext cx="6451703" cy="1330364"/>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2</a:t>
                </a:r>
                <a:r>
                  <a:rPr lang="zh-CN" altLang="zh-CN" sz="2800" b="1" i="0" u="none">
                    <a:solidFill>
                      <a:srgbClr val="FF0000"/>
                    </a:solidFill>
                    <a:effectLst/>
                    <a:latin typeface="Times New Roman" pitchFamily="28"/>
                    <a:ea typeface="宋体" pitchFamily="28"/>
                    <a:cs typeface="Times New Roman" pitchFamily="28"/>
                  </a:rPr>
                  <a:t>）样品小石块的密度</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ρ</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𝟏𝟓𝟎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𝟔𝟎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2.5 g/cm</a:t>
                </a:r>
                <a:r>
                  <a:rPr lang="en-US" altLang="zh-CN" sz="2800" b="1" i="0" u="none" baseline="30000">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2.5</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kg/m</a:t>
                </a:r>
                <a:r>
                  <a:rPr lang="en-US" altLang="zh-CN" sz="2800" b="1" i="0" u="none" baseline="30000">
                    <a:solidFill>
                      <a:srgbClr val="FF0000"/>
                    </a:solidFill>
                    <a:effectLst/>
                    <a:latin typeface="Times New Roman" pitchFamily="28"/>
                    <a:ea typeface="Times New Roman" pitchFamily="28"/>
                    <a:cs typeface="Times New Roman" pitchFamily="28"/>
                  </a:rPr>
                  <a:t>3</a:t>
                </a:r>
              </a:p>
            </p:txBody>
          </p:sp>
        </mc:Choice>
        <mc:Fallback xmlns:a16="http://schemas.microsoft.com/office/drawing/2014/main" xmlns="">
          <p:sp>
            <p:nvSpPr>
              <p:cNvPr id="3" name="yt_shape_11389" descr="{&quot;rangeId&quot;:26,&quot;color&quot;:&quot;R&quot;}"/>
              <p:cNvSpPr txBox="1">
                <a:spLocks noRot="1" noChangeAspect="1" noMove="1" noResize="1" noEditPoints="1" noAdjustHandles="1" noChangeArrowheads="1" noChangeShapeType="1" noTextEdit="1"/>
              </p:cNvSpPr>
              <p:nvPr/>
            </p:nvSpPr>
            <p:spPr>
              <a:xfrm>
                <a:off x="648000" y="1712200"/>
                <a:ext cx="6451703" cy="1330364"/>
              </a:xfrm>
              <a:prstGeom prst="rect">
                <a:avLst/>
              </a:prstGeom>
              <a:blipFill>
                <a:blip r:embed="rId2"/>
                <a:stretch>
                  <a:fillRect l="-3305" t="-4587" r="-1039" b="-7798"/>
                </a:stretch>
              </a:blipFill>
            </p:spPr>
            <p:txBody>
              <a:bodyPr/>
              <a:lstStyle/>
              <a:p>
                <a:r>
                  <a:rPr lang="zh-CN" altLang="en-US">
                    <a:noFill/>
                  </a:rPr>
                  <a:t> </a:t>
                </a:r>
              </a:p>
            </p:txBody>
          </p:sp>
        </mc:Fallback>
      </mc:AlternateContent>
      <p:sp>
        <p:nvSpPr>
          <p:cNvPr id="11393" name="yt_shape_11393"/>
          <p:cNvSpPr txBox="1"/>
          <p:nvPr/>
        </p:nvSpPr>
        <p:spPr>
          <a:xfrm>
            <a:off x="648000" y="3525613"/>
            <a:ext cx="5206554"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景观石的总质量为多少吨？</a:t>
            </a:r>
          </a:p>
        </p:txBody>
      </p:sp>
      <p:sp>
        <p:nvSpPr>
          <p:cNvPr id="4" name="yt_shape_11394"/>
          <p:cNvSpPr txBox="1"/>
          <p:nvPr/>
        </p:nvSpPr>
        <p:spPr>
          <a:xfrm>
            <a:off x="648143" y="4236661"/>
            <a:ext cx="9316653" cy="1620187"/>
          </a:xfrm>
          <a:prstGeom prst="rect">
            <a:avLst/>
          </a:prstGeom>
        </p:spPr>
        <p:txBody>
          <a:bodyPr vert="horz" wrap="none" lIns="0" tIns="0" rIns="0" bIns="0" rtlCol="0">
            <a:spAutoFit/>
          </a:bodyPr>
          <a:lstStyle/>
          <a:p>
            <a:pPr algn="l" eaLnBrk="1" latinLnBrk="0" hangingPunct="0">
              <a:lnSpc>
                <a:spcPct val="129999"/>
              </a:lnSpc>
            </a:pPr>
            <a:r>
              <a:rPr lang="zh-CN" altLang="zh-CN" sz="2800" b="1" i="0" u="none" spc="150" dirty="0">
                <a:solidFill>
                  <a:srgbClr val="FF0000"/>
                </a:solidFill>
                <a:effectLst/>
                <a:latin typeface="Times New Roman" pitchFamily="28"/>
                <a:ea typeface="宋体" pitchFamily="28"/>
                <a:cs typeface="Times New Roman" pitchFamily="28"/>
              </a:rPr>
              <a:t>解：（</a:t>
            </a:r>
            <a:r>
              <a:rPr lang="en-US" altLang="zh-CN" sz="2800" b="1" i="0" u="none" spc="150" dirty="0">
                <a:solidFill>
                  <a:srgbClr val="FF0000"/>
                </a:solidFill>
                <a:effectLst/>
                <a:latin typeface="Times New Roman" pitchFamily="28"/>
                <a:ea typeface="Times New Roman" pitchFamily="28"/>
                <a:cs typeface="Times New Roman" pitchFamily="28"/>
              </a:rPr>
              <a:t>3</a:t>
            </a:r>
            <a:r>
              <a:rPr lang="zh-CN" altLang="zh-CN" sz="2800" b="1" i="0" u="none" spc="150" dirty="0">
                <a:solidFill>
                  <a:srgbClr val="FF0000"/>
                </a:solidFill>
                <a:effectLst/>
                <a:latin typeface="Times New Roman" pitchFamily="28"/>
                <a:ea typeface="宋体" pitchFamily="28"/>
                <a:cs typeface="Times New Roman" pitchFamily="28"/>
              </a:rPr>
              <a:t>）同种材料的景观石和样品小石块的密度相同，</a:t>
            </a:r>
          </a:p>
          <a:p>
            <a:pPr algn="l" eaLnBrk="1" latinLnBrk="0" hangingPunct="0">
              <a:lnSpc>
                <a:spcPct val="129999"/>
              </a:lnSpc>
            </a:pPr>
            <a:r>
              <a:rPr lang="zh-CN" altLang="zh-CN" sz="2800" b="1" i="0" u="none" spc="150" dirty="0">
                <a:solidFill>
                  <a:srgbClr val="FF0000"/>
                </a:solidFill>
                <a:effectLst/>
                <a:latin typeface="Times New Roman" pitchFamily="28"/>
                <a:ea typeface="宋体" pitchFamily="28"/>
                <a:cs typeface="Times New Roman" pitchFamily="28"/>
              </a:rPr>
              <a:t>则景观石的质量</a:t>
            </a:r>
          </a:p>
          <a:p>
            <a:pPr algn="l" eaLnBrk="1" latinLnBrk="0" hangingPunct="0">
              <a:lnSpc>
                <a:spcPct val="129999"/>
              </a:lnSpc>
            </a:pPr>
            <a:r>
              <a:rPr lang="en-US" altLang="zh-CN" sz="2800" b="1" i="1" u="none" spc="150" dirty="0">
                <a:solidFill>
                  <a:srgbClr val="FF0000"/>
                </a:solidFill>
                <a:effectLst/>
                <a:latin typeface="Times New Roman" pitchFamily="28"/>
                <a:ea typeface="Times New Roman" pitchFamily="28"/>
                <a:cs typeface="Times New Roman" pitchFamily="28"/>
              </a:rPr>
              <a:t>m'</a:t>
            </a:r>
            <a:r>
              <a:rPr lang="zh-CN" altLang="zh-CN" sz="2800" b="1" i="0" u="none" spc="150" dirty="0">
                <a:solidFill>
                  <a:srgbClr val="FF0000"/>
                </a:solidFill>
                <a:effectLst/>
                <a:latin typeface="Times New Roman" pitchFamily="28"/>
                <a:ea typeface="宋体" pitchFamily="28"/>
                <a:cs typeface="Times New Roman" pitchFamily="28"/>
              </a:rPr>
              <a:t>＝</a:t>
            </a:r>
            <a:r>
              <a:rPr lang="en-US" altLang="zh-CN" sz="2800" b="1" i="1" u="none" spc="150" dirty="0" err="1">
                <a:solidFill>
                  <a:srgbClr val="FF0000"/>
                </a:solidFill>
                <a:effectLst/>
                <a:latin typeface="Times New Roman" pitchFamily="28"/>
                <a:ea typeface="Times New Roman" pitchFamily="28"/>
                <a:cs typeface="Times New Roman" pitchFamily="28"/>
              </a:rPr>
              <a:t>ρV</a:t>
            </a:r>
            <a:r>
              <a:rPr lang="en-US" altLang="zh-CN" sz="2800" b="1" i="1" u="none" spc="150" dirty="0">
                <a:solidFill>
                  <a:srgbClr val="FF0000"/>
                </a:solidFill>
                <a:effectLst/>
                <a:latin typeface="Times New Roman" pitchFamily="28"/>
                <a:ea typeface="Times New Roman" pitchFamily="28"/>
                <a:cs typeface="Times New Roman" pitchFamily="28"/>
              </a:rPr>
              <a:t>'</a:t>
            </a:r>
            <a:r>
              <a:rPr lang="zh-CN"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2.5</a:t>
            </a:r>
            <a:r>
              <a:rPr lang="en-US"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10</a:t>
            </a:r>
            <a:r>
              <a:rPr lang="en-US" altLang="zh-CN" sz="2800" b="1" i="0" u="none" spc="150" baseline="30000" dirty="0">
                <a:solidFill>
                  <a:srgbClr val="FF0000"/>
                </a:solidFill>
                <a:effectLst/>
                <a:latin typeface="Times New Roman" pitchFamily="28"/>
                <a:ea typeface="Times New Roman" pitchFamily="28"/>
                <a:cs typeface="Times New Roman" pitchFamily="28"/>
              </a:rPr>
              <a:t>3</a:t>
            </a:r>
            <a:r>
              <a:rPr lang="en-US" altLang="zh-CN" sz="2800" b="1" i="0" u="none" spc="150" dirty="0">
                <a:solidFill>
                  <a:srgbClr val="FF0000"/>
                </a:solidFill>
                <a:effectLst/>
                <a:latin typeface="Times New Roman" pitchFamily="28"/>
                <a:ea typeface="Times New Roman" pitchFamily="28"/>
                <a:cs typeface="Times New Roman" pitchFamily="28"/>
              </a:rPr>
              <a:t> kg/m</a:t>
            </a:r>
            <a:r>
              <a:rPr lang="en-US" altLang="zh-CN" sz="2800" b="1" i="0" u="none" spc="150" baseline="30000" dirty="0">
                <a:solidFill>
                  <a:srgbClr val="FF0000"/>
                </a:solidFill>
                <a:effectLst/>
                <a:latin typeface="Times New Roman" pitchFamily="28"/>
                <a:ea typeface="Times New Roman" pitchFamily="28"/>
                <a:cs typeface="Times New Roman" pitchFamily="28"/>
              </a:rPr>
              <a:t>3</a:t>
            </a:r>
            <a:r>
              <a:rPr lang="en-US"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12 m</a:t>
            </a:r>
            <a:r>
              <a:rPr lang="en-US" altLang="zh-CN" sz="2800" b="1" i="0" u="none" spc="150" baseline="30000" dirty="0">
                <a:solidFill>
                  <a:srgbClr val="FF0000"/>
                </a:solidFill>
                <a:effectLst/>
                <a:latin typeface="Times New Roman" pitchFamily="28"/>
                <a:ea typeface="Times New Roman" pitchFamily="28"/>
                <a:cs typeface="Times New Roman" pitchFamily="28"/>
              </a:rPr>
              <a:t>3</a:t>
            </a:r>
            <a:r>
              <a:rPr lang="zh-CN"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3</a:t>
            </a:r>
            <a:r>
              <a:rPr lang="en-US"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10</a:t>
            </a:r>
            <a:r>
              <a:rPr lang="en-US" altLang="zh-CN" sz="2800" b="1" i="0" u="none" spc="150" baseline="30000" dirty="0">
                <a:solidFill>
                  <a:srgbClr val="FF0000"/>
                </a:solidFill>
                <a:effectLst/>
                <a:latin typeface="Times New Roman" pitchFamily="28"/>
                <a:ea typeface="Times New Roman" pitchFamily="28"/>
                <a:cs typeface="Times New Roman" pitchFamily="28"/>
              </a:rPr>
              <a:t>4</a:t>
            </a:r>
            <a:r>
              <a:rPr lang="en-US" altLang="zh-CN" sz="2800" b="1" i="0" u="none" spc="150" dirty="0">
                <a:solidFill>
                  <a:srgbClr val="FF0000"/>
                </a:solidFill>
                <a:effectLst/>
                <a:latin typeface="Times New Roman" pitchFamily="28"/>
                <a:ea typeface="Times New Roman" pitchFamily="28"/>
                <a:cs typeface="Times New Roman" pitchFamily="28"/>
              </a:rPr>
              <a:t> kg</a:t>
            </a:r>
            <a:r>
              <a:rPr lang="zh-CN"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30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97" name="yt_shape_11397"/>
          <p:cNvSpPr txBox="1"/>
          <p:nvPr/>
        </p:nvSpPr>
        <p:spPr>
          <a:xfrm>
            <a:off x="648143" y="720000"/>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22.</a:t>
            </a:r>
            <a:r>
              <a:rPr lang="zh-CN" altLang="zh-CN" sz="2800" b="0" i="0" u="none">
                <a:solidFill>
                  <a:srgbClr val="000000"/>
                </a:solidFill>
                <a:effectLst/>
                <a:latin typeface="白正" pitchFamily="28"/>
                <a:ea typeface="宋体" pitchFamily="28"/>
                <a:cs typeface="宋体" pitchFamily="28"/>
              </a:rPr>
              <a:t>小北家里有一个纯铜做的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美人鱼</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工艺品，他想知道这个工艺品是否是实心铜制成的，进行了如图甲、乙、丙所示的实验，已知铜的密度为</a:t>
            </a:r>
            <a:r>
              <a:rPr lang="en-US" altLang="zh-CN" sz="2800" b="0" i="0" u="none">
                <a:solidFill>
                  <a:srgbClr val="000000"/>
                </a:solidFill>
                <a:effectLst/>
                <a:latin typeface="Times New Roman" pitchFamily="28"/>
                <a:ea typeface="Times New Roman" pitchFamily="28"/>
                <a:cs typeface="宋体" pitchFamily="28"/>
              </a:rPr>
              <a:t>8.9</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a:t>
            </a:r>
          </a:p>
        </p:txBody>
      </p:sp>
      <p:sp>
        <p:nvSpPr>
          <p:cNvPr id="11398" name="yt_shape_11398"/>
          <p:cNvSpPr txBox="1"/>
          <p:nvPr/>
        </p:nvSpPr>
        <p:spPr>
          <a:xfrm>
            <a:off x="648000" y="2398991"/>
            <a:ext cx="5386090"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宋体" pitchFamily="28"/>
                <a:cs typeface="宋体" pitchFamily="28"/>
              </a:rPr>
              <a:t>请根据如图所示的实验数据推算：</a:t>
            </a:r>
          </a:p>
        </p:txBody>
      </p:sp>
      <p:pic>
        <p:nvPicPr>
          <p:cNvPr id="11399" name="yt_image_11399">
            <a:extLst>
              <a:ext uri="">
                <a16:creationId xmlns:a14="http://schemas.microsoft.com/office/drawing/2010/main" xmlns:mc="http://schemas.openxmlformats.org/markup-compatibility/2006"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1924207" y="3110039"/>
            <a:ext cx="8343584" cy="3274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401" name="yt_shape_11401"/>
          <p:cNvSpPr txBox="1"/>
          <p:nvPr/>
        </p:nvSpPr>
        <p:spPr>
          <a:xfrm>
            <a:off x="648000" y="1456528"/>
            <a:ext cx="6642844"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小美人鱼</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排开水的质量是多少？</a:t>
            </a:r>
          </a:p>
        </p:txBody>
      </p:sp>
      <p:sp>
        <p:nvSpPr>
          <p:cNvPr id="11402" name="yt_shape_11402"/>
          <p:cNvSpPr txBox="1"/>
          <p:nvPr/>
        </p:nvSpPr>
        <p:spPr>
          <a:xfrm>
            <a:off x="648000" y="2015212"/>
            <a:ext cx="7654339" cy="1060034"/>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1</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小美人鱼</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排开水的质量</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排</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甲</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乙</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丙</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178 g</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210 g</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358 g</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30 g</a:t>
            </a:r>
          </a:p>
        </p:txBody>
      </p:sp>
      <p:sp>
        <p:nvSpPr>
          <p:cNvPr id="11403" name="yt_shape_11403"/>
          <p:cNvSpPr txBox="1"/>
          <p:nvPr/>
        </p:nvSpPr>
        <p:spPr>
          <a:xfrm>
            <a:off x="648000" y="3126034"/>
            <a:ext cx="5565626"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小美人鱼</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的体积是多少？</a:t>
            </a:r>
          </a:p>
        </p:txBody>
      </p:sp>
      <mc:AlternateContent xmlns:mc="http://schemas.openxmlformats.org/markup-compatibility/2006" xmlns:a14="http://schemas.microsoft.com/office/drawing/2010/main">
        <mc:Choice Requires="a14">
          <p:sp>
            <p:nvSpPr>
              <p:cNvPr id="11404" name="yt_shape_11404"/>
              <p:cNvSpPr txBox="1"/>
              <p:nvPr/>
            </p:nvSpPr>
            <p:spPr>
              <a:xfrm>
                <a:off x="648000" y="3684718"/>
                <a:ext cx="6382838" cy="1716752"/>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2</a:t>
                </a:r>
                <a:r>
                  <a:rPr lang="zh-CN" altLang="zh-CN" sz="2800" b="1" i="0" u="none">
                    <a:solidFill>
                      <a:srgbClr val="FF0000"/>
                    </a:solidFill>
                    <a:effectLst/>
                    <a:latin typeface="Times New Roman" pitchFamily="28"/>
                    <a:ea typeface="宋体" pitchFamily="28"/>
                    <a:cs typeface="Times New Roman" pitchFamily="28"/>
                  </a:rPr>
                  <a:t>）由</a:t>
                </a:r>
                <a:r>
                  <a:rPr lang="en-US" altLang="zh-CN" sz="2800" b="1" i="1" u="none">
                    <a:solidFill>
                      <a:srgbClr val="FF0000"/>
                    </a:solidFill>
                    <a:effectLst/>
                    <a:latin typeface="Times New Roman" pitchFamily="28"/>
                    <a:ea typeface="Times New Roman" pitchFamily="28"/>
                    <a:cs typeface="Times New Roman" pitchFamily="28"/>
                  </a:rPr>
                  <a:t>ρ</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Times New Roman" pitchFamily="28"/>
                  </a:rPr>
                  <a:t>，得</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小美人鱼</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的体积</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排</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排</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水</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𝟑𝟎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𝟏</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30 cm</a:t>
                </a:r>
                <a:r>
                  <a:rPr lang="en-US" altLang="zh-CN" sz="2800" b="1" i="0" u="none" baseline="30000">
                    <a:solidFill>
                      <a:srgbClr val="FF0000"/>
                    </a:solidFill>
                    <a:effectLst/>
                    <a:latin typeface="Times New Roman" pitchFamily="28"/>
                    <a:ea typeface="Times New Roman" pitchFamily="28"/>
                    <a:cs typeface="Times New Roman" pitchFamily="28"/>
                  </a:rPr>
                  <a:t>3</a:t>
                </a:r>
              </a:p>
            </p:txBody>
          </p:sp>
        </mc:Choice>
        <mc:Fallback xmlns="">
          <p:sp>
            <p:nvSpPr>
              <p:cNvPr id="11404" name="yt_shape_11404" descr="{&quot;rangeId&quot;:35,&quot;color&quot;:&quot;R&quot;,&quot;mathAnswerShape&quot;:1}"/>
              <p:cNvSpPr txBox="1">
                <a:spLocks noRot="1" noChangeAspect="1" noMove="1" noResize="1" noEditPoints="1" noAdjustHandles="1" noChangeArrowheads="1" noChangeShapeType="1" noTextEdit="1"/>
              </p:cNvSpPr>
              <p:nvPr/>
            </p:nvSpPr>
            <p:spPr>
              <a:xfrm>
                <a:off x="648000" y="3684718"/>
                <a:ext cx="6382838" cy="1716752"/>
              </a:xfrm>
              <a:prstGeom prst="rect">
                <a:avLst/>
              </a:prstGeom>
              <a:blipFill>
                <a:blip r:embed="rId2"/>
                <a:stretch>
                  <a:fillRect l="-3343" r="-267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0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2" grpId="0" build="allAtOnce"/>
      <p:bldP spid="1140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65" name="yt_shape_11265"/>
          <p:cNvSpPr txBox="1"/>
          <p:nvPr/>
        </p:nvSpPr>
        <p:spPr>
          <a:xfrm>
            <a:off x="648000" y="308903"/>
            <a:ext cx="5206554"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一、填空题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每空</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28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266" name="yt_shape_11266"/>
          <p:cNvSpPr txBox="1"/>
          <p:nvPr/>
        </p:nvSpPr>
        <p:spPr>
          <a:xfrm>
            <a:off x="648143" y="859571"/>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如图甲所示，木块的长度是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3.40</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cm</a:t>
            </a:r>
            <a:r>
              <a:rPr lang="zh-CN" altLang="zh-CN" sz="2800" b="0" i="0" u="none">
                <a:solidFill>
                  <a:srgbClr val="000000"/>
                </a:solidFill>
                <a:effectLst/>
                <a:latin typeface="白正" pitchFamily="28"/>
                <a:ea typeface="宋体" pitchFamily="28"/>
                <a:cs typeface="宋体" pitchFamily="28"/>
              </a:rPr>
              <a:t>；如图乙所示，温度计的读数是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4</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pic>
        <p:nvPicPr>
          <p:cNvPr id="11267" name="yt_image_11267">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3183" y="2549872"/>
            <a:ext cx="2053590" cy="90106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yt_image_11268">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6816773" y="2130772"/>
            <a:ext cx="762762" cy="1320165"/>
          </a:xfrm>
          <a:prstGeom prst="rect">
            <a:avLst/>
          </a:prstGeom>
          <a:noFill/>
          <a:extLst>
            <a:ext uri="{909E8E84-426E-40DD-AFC4-6F175D3DCCD1}">
              <a14:hiddenFill xmlns:a14="http://schemas.microsoft.com/office/drawing/2010/main">
                <a:solidFill>
                  <a:srgbClr val="FFFFFF"/>
                </a:solidFill>
              </a14:hiddenFill>
            </a:ext>
          </a:extLst>
        </p:spPr>
      </p:pic>
      <p:sp>
        <p:nvSpPr>
          <p:cNvPr id="11271" name="yt_shape_11271"/>
          <p:cNvSpPr txBox="1"/>
          <p:nvPr/>
        </p:nvSpPr>
        <p:spPr>
          <a:xfrm>
            <a:off x="5162217" y="3450937"/>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1272" name="yt_shape_11272"/>
          <p:cNvSpPr txBox="1"/>
          <p:nvPr/>
        </p:nvSpPr>
        <p:spPr>
          <a:xfrm>
            <a:off x="6930393" y="3450937"/>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1273" name="yt_shape_11273"/>
          <p:cNvSpPr txBox="1"/>
          <p:nvPr/>
        </p:nvSpPr>
        <p:spPr>
          <a:xfrm>
            <a:off x="5467623" y="4029520"/>
            <a:ext cx="1256754" cy="507896"/>
          </a:xfrm>
          <a:prstGeom prst="rect">
            <a:avLst/>
          </a:prstGeom>
        </p:spPr>
        <p:txBody>
          <a:bodyPr vert="horz" wrap="non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楷体" pitchFamily="28"/>
                <a:cs typeface="宋体" pitchFamily="28"/>
              </a:rPr>
              <a:t>题图</a:t>
            </a:r>
          </a:p>
        </p:txBody>
      </p:sp>
      <p:sp>
        <p:nvSpPr>
          <p:cNvPr id="2" name="文本框 1">
            <a:extLst>
              <a:ext uri="{FF2B5EF4-FFF2-40B4-BE49-F238E27FC236}">
                <a16:creationId xmlns:a16="http://schemas.microsoft.com/office/drawing/2014/main" id="{5B2514FD-6A55-AF69-79E1-57EA082EE946}"/>
              </a:ext>
            </a:extLst>
          </p:cNvPr>
          <p:cNvSpPr txBox="1"/>
          <p:nvPr/>
        </p:nvSpPr>
        <p:spPr>
          <a:xfrm>
            <a:off x="5447632" y="812765"/>
            <a:ext cx="8023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3.40</a:t>
            </a:r>
            <a:endParaRPr lang="zh-CN" altLang="en-US">
              <a:solidFill>
                <a:srgbClr val="FF0000"/>
              </a:solidFill>
            </a:endParaRPr>
          </a:p>
        </p:txBody>
      </p:sp>
      <p:sp>
        <p:nvSpPr>
          <p:cNvPr id="3" name="文本框 2">
            <a:extLst>
              <a:ext uri="{FF2B5EF4-FFF2-40B4-BE49-F238E27FC236}">
                <a16:creationId xmlns:a16="http://schemas.microsoft.com/office/drawing/2014/main" id="{4696F6A8-620B-1BED-FF1F-3F3D4F47B854}"/>
              </a:ext>
            </a:extLst>
          </p:cNvPr>
          <p:cNvSpPr txBox="1"/>
          <p:nvPr/>
        </p:nvSpPr>
        <p:spPr>
          <a:xfrm>
            <a:off x="1624932" y="1367501"/>
            <a:ext cx="7150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4</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406" name="yt_shape_11406"/>
          <p:cNvSpPr txBox="1"/>
          <p:nvPr/>
        </p:nvSpPr>
        <p:spPr>
          <a:xfrm>
            <a:off x="648143" y="1586313"/>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请通过计算判断</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小美人鱼</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是否为实心铜制成的？若是空心的，请计算空心部分的体积是多少？</a:t>
            </a:r>
          </a:p>
        </p:txBody>
      </p:sp>
      <mc:AlternateContent xmlns:mc="http://schemas.openxmlformats.org/markup-compatibility/2006" xmlns:a14="http://schemas.microsoft.com/office/drawing/2010/main">
        <mc:Choice Requires="a14">
          <p:sp>
            <p:nvSpPr>
              <p:cNvPr id="11407" name="yt_shape_11407"/>
              <p:cNvSpPr txBox="1"/>
              <p:nvPr/>
            </p:nvSpPr>
            <p:spPr>
              <a:xfrm>
                <a:off x="648000" y="2705150"/>
                <a:ext cx="9194825" cy="2566536"/>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）若</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小美人鱼</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是实心铜制成的，则实心铜的体积</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铜</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甲</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铜</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𝟏𝟕𝟖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𝟖</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𝟗</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20 cm</a:t>
                </a:r>
                <a:r>
                  <a:rPr lang="en-US" altLang="zh-CN" sz="2800" b="1" i="0" u="none" baseline="30000">
                    <a:solidFill>
                      <a:srgbClr val="FF0000"/>
                    </a:solidFill>
                    <a:effectLst/>
                    <a:latin typeface="Times New Roman" pitchFamily="28"/>
                    <a:ea typeface="Times New Roman" pitchFamily="28"/>
                    <a:cs typeface="Times New Roman" pitchFamily="28"/>
                  </a:rPr>
                  <a:t>3</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因为</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铜</a:t>
                </a:r>
                <a:r>
                  <a:rPr lang="zh-CN" altLang="zh-CN" sz="2800" b="1" i="0" u="none">
                    <a:solidFill>
                      <a:srgbClr val="FF0000"/>
                    </a:solidFill>
                    <a:effectLst/>
                    <a:latin typeface="Times New Roman" pitchFamily="28"/>
                    <a:ea typeface="宋体" pitchFamily="28"/>
                    <a:cs typeface="Times New Roman" pitchFamily="28"/>
                  </a:rPr>
                  <a:t>，所以</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小美人鱼</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是空心的</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空心部分的体积</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空</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铜</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30 cm</a:t>
                </a:r>
                <a:r>
                  <a:rPr lang="en-US" altLang="zh-CN" sz="2800" b="1" i="0" u="none" baseline="30000">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20 cm</a:t>
                </a:r>
                <a:r>
                  <a:rPr lang="en-US" altLang="zh-CN" sz="2800" b="1" i="0" u="none" baseline="30000">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 cm</a:t>
                </a:r>
                <a:r>
                  <a:rPr lang="en-US" altLang="zh-CN" sz="2800" b="1" i="0" u="none" baseline="30000">
                    <a:solidFill>
                      <a:srgbClr val="FF0000"/>
                    </a:solidFill>
                    <a:effectLst/>
                    <a:latin typeface="Times New Roman" pitchFamily="28"/>
                    <a:ea typeface="Times New Roman" pitchFamily="28"/>
                    <a:cs typeface="Times New Roman" pitchFamily="28"/>
                  </a:rPr>
                  <a:t>3</a:t>
                </a:r>
              </a:p>
            </p:txBody>
          </p:sp>
        </mc:Choice>
        <mc:Fallback xmlns="">
          <p:sp>
            <p:nvSpPr>
              <p:cNvPr id="11407" name="yt_shape_11407" descr="{&quot;rangeId&quot;:36,&quot;color&quot;:&quot;R&quot;,&quot;mathAnswerShape&quot;:1}"/>
              <p:cNvSpPr txBox="1">
                <a:spLocks noRot="1" noChangeAspect="1" noMove="1" noResize="1" noEditPoints="1" noAdjustHandles="1" noChangeArrowheads="1" noChangeShapeType="1" noTextEdit="1"/>
              </p:cNvSpPr>
              <p:nvPr/>
            </p:nvSpPr>
            <p:spPr>
              <a:xfrm>
                <a:off x="648000" y="2705150"/>
                <a:ext cx="9194825" cy="2566536"/>
              </a:xfrm>
              <a:prstGeom prst="rect">
                <a:avLst/>
              </a:prstGeom>
              <a:blipFill>
                <a:blip r:embed="rId2"/>
                <a:stretch>
                  <a:fillRect l="-2319" t="-2375" r="-1590" b="-7601"/>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74" name="yt_shape_11274"/>
          <p:cNvSpPr txBox="1"/>
          <p:nvPr/>
        </p:nvSpPr>
        <p:spPr>
          <a:xfrm>
            <a:off x="648143" y="645885"/>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如图所示是冬天松花江畔的自然美景雾凇，它是水蒸气</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凝华</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填物态变化名称</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形成的。在雪、雾、露、冰雹的形成过程中，与雾凇形成过程的物态变化相同的是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雪</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1278" name="yt_shape_11278"/>
          <p:cNvSpPr txBox="1"/>
          <p:nvPr/>
        </p:nvSpPr>
        <p:spPr>
          <a:xfrm>
            <a:off x="648000" y="4324822"/>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275" name="yt_shape_11275" title="H_141.51111">
            <a:extLst>
              <a:ext uri="{FF2B5EF4-FFF2-40B4-BE49-F238E27FC236}">
                <a16:creationId xmlns:a16="http://schemas.microsoft.com/office/drawing/2014/main" id="{249740F1-2B05-4C5A-B423-6F681AEFABC2}"/>
              </a:ext>
            </a:extLst>
          </p:cNvPr>
          <p:cNvGrpSpPr/>
          <p:nvPr/>
        </p:nvGrpSpPr>
        <p:grpSpPr>
          <a:xfrm>
            <a:off x="5037073" y="2477240"/>
            <a:ext cx="2117852" cy="1797191"/>
            <a:chOff x="0" y="0"/>
            <a:chExt cx="2117852" cy="1797191"/>
          </a:xfrm>
        </p:grpSpPr>
        <p:pic>
          <p:nvPicPr>
            <p:cNvPr id="2" name="yt_image_11275">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2117852" cy="1401191"/>
            </a:xfrm>
            <a:prstGeom prst="rect">
              <a:avLst/>
            </a:prstGeom>
            <a:noFill/>
            <a:extLst>
              <a:ext uri="{909E8E84-426E-40DD-AFC4-6F175D3DCCD1}">
                <a14:hiddenFill xmlns:a14="http://schemas.microsoft.com/office/drawing/2010/main">
                  <a:solidFill>
                    <a:srgbClr val="FFFFFF"/>
                  </a:solidFill>
                </a14:hiddenFill>
              </a:ext>
            </a:extLst>
          </p:spPr>
        </p:pic>
        <p:sp>
          <p:nvSpPr>
            <p:cNvPr id="11277" name="yt_shape_11277"/>
            <p:cNvSpPr txBox="1"/>
            <p:nvPr/>
          </p:nvSpPr>
          <p:spPr>
            <a:xfrm>
              <a:off x="436764" y="1437191"/>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楷体" pitchFamily="28"/>
                  <a:cs typeface="宋体" pitchFamily="28"/>
                </a:rPr>
                <a:t>题图</a:t>
              </a:r>
            </a:p>
          </p:txBody>
        </p:sp>
      </p:grpSp>
      <p:sp>
        <p:nvSpPr>
          <p:cNvPr id="3" name="文本框 2">
            <a:extLst>
              <a:ext uri="{FF2B5EF4-FFF2-40B4-BE49-F238E27FC236}">
                <a16:creationId xmlns:a16="http://schemas.microsoft.com/office/drawing/2014/main" id="{2C9C9D27-7F00-F5AA-F05F-A149BC45CE89}"/>
              </a:ext>
            </a:extLst>
          </p:cNvPr>
          <p:cNvSpPr txBox="1"/>
          <p:nvPr/>
        </p:nvSpPr>
        <p:spPr>
          <a:xfrm>
            <a:off x="9714832" y="599079"/>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凝华</a:t>
            </a:r>
            <a:endParaRPr lang="zh-CN" altLang="en-US">
              <a:solidFill>
                <a:srgbClr val="FF0000"/>
              </a:solidFill>
            </a:endParaRPr>
          </a:p>
        </p:txBody>
      </p:sp>
      <p:sp>
        <p:nvSpPr>
          <p:cNvPr id="4" name="文本框 3">
            <a:extLst>
              <a:ext uri="{FF2B5EF4-FFF2-40B4-BE49-F238E27FC236}">
                <a16:creationId xmlns:a16="http://schemas.microsoft.com/office/drawing/2014/main" id="{72A5DD7D-7255-1D5F-031E-B78381C4C311}"/>
              </a:ext>
            </a:extLst>
          </p:cNvPr>
          <p:cNvSpPr txBox="1"/>
          <p:nvPr/>
        </p:nvSpPr>
        <p:spPr>
          <a:xfrm>
            <a:off x="6247732" y="1708551"/>
            <a:ext cx="5372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雪</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79" name="yt_shape_11279"/>
          <p:cNvSpPr txBox="1"/>
          <p:nvPr/>
        </p:nvSpPr>
        <p:spPr>
          <a:xfrm>
            <a:off x="648143" y="458588"/>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甲、乙、丙三辆小车同时、同地向同一方向运动，它们运动的图象如图所示，由图象可知：乙车的速度是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 m/s</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。若以甲车为参照物，丙车</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静止</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静止</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运动</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1282" name="yt_shape_11282"/>
          <p:cNvSpPr txBox="1"/>
          <p:nvPr/>
        </p:nvSpPr>
        <p:spPr>
          <a:xfrm>
            <a:off x="3862544" y="2289943"/>
            <a:ext cx="4244367" cy="1627433"/>
          </a:xfrm>
          <a:prstGeom prst="rect">
            <a:avLst/>
          </a:prstGeom>
        </p:spPr>
        <p:txBody>
          <a:bodyPr vert="horz" wrap="none" lIns="0" tIns="0" rIns="0" bIns="0" rtlCol="0">
            <a:spAutoFit/>
          </a:bodyPr>
          <a:lstStyle/>
          <a:p>
            <a:pPr algn="l" eaLnBrk="1" latinLnBrk="0" hangingPunct="0">
              <a:lnSpc>
                <a:spcPct val="129999"/>
              </a:lnSpc>
            </a:pPr>
            <a:r>
              <a:rPr lang="en-US" altLang="zh-CN" sz="8850" b="0" i="0" u="none" spc="-8850">
                <a:solidFill>
                  <a:srgbClr val="1EE3CF"/>
                </a:solidFill>
                <a:effectLst/>
                <a:latin typeface="白正" pitchFamily="88"/>
                <a:ea typeface="宋体" pitchFamily="88"/>
                <a:cs typeface="宋体" pitchFamily="88"/>
              </a:rPr>
              <a:t> </a:t>
            </a:r>
            <a:r>
              <a:rPr lang="en-US" altLang="zh-CN" sz="8750" b="0" i="0" u="none" spc="13856">
                <a:solidFill>
                  <a:srgbClr val="1EE3CF"/>
                </a:solidFill>
                <a:effectLst/>
                <a:latin typeface="白正" pitchFamily="88"/>
                <a:ea typeface="宋体" pitchFamily="88"/>
                <a:cs typeface="宋体" pitchFamily="88"/>
              </a:rPr>
              <a:t> </a:t>
            </a:r>
            <a:r>
              <a:rPr lang="zh-CN" altLang="zh-CN" sz="2800" b="0" i="0" u="none">
                <a:solidFill>
                  <a:srgbClr val="000000"/>
                </a:solidFill>
                <a:effectLst/>
                <a:latin typeface="白正" pitchFamily="28"/>
                <a:ea typeface="宋体" pitchFamily="28"/>
                <a:cs typeface="宋体" pitchFamily="28"/>
              </a:rPr>
              <a:t>　</a:t>
            </a:r>
            <a:r>
              <a:rPr lang="en-US" altLang="zh-CN" sz="8850" b="0" i="0" u="none" spc="12466">
                <a:solidFill>
                  <a:srgbClr val="1EE3CF"/>
                </a:solidFill>
                <a:effectLst/>
                <a:latin typeface="白正" pitchFamily="88"/>
                <a:ea typeface="宋体" pitchFamily="88"/>
                <a:cs typeface="宋体" pitchFamily="88"/>
              </a:rPr>
              <a:t> </a:t>
            </a:r>
          </a:p>
        </p:txBody>
      </p:sp>
      <p:pic>
        <p:nvPicPr>
          <p:cNvPr id="11280" name="yt_image_11280">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3862544" y="2310898"/>
            <a:ext cx="2035429" cy="1742059"/>
          </a:xfrm>
          <a:prstGeom prst="rect">
            <a:avLst/>
          </a:prstGeom>
          <a:noFill/>
          <a:extLst>
            <a:ext uri="{909E8E84-426E-40DD-AFC4-6F175D3DCCD1}">
              <a14:hiddenFill xmlns:a14="http://schemas.microsoft.com/office/drawing/2010/main">
                <a:solidFill>
                  <a:srgbClr val="FFFFFF"/>
                </a:solidFill>
              </a14:hiddenFill>
            </a:ext>
          </a:extLst>
        </p:spPr>
      </p:pic>
      <p:pic>
        <p:nvPicPr>
          <p:cNvPr id="11281" name="yt_image_11281">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6253494" y="2289943"/>
            <a:ext cx="1862201" cy="1763014"/>
          </a:xfrm>
          <a:prstGeom prst="rect">
            <a:avLst/>
          </a:prstGeom>
          <a:noFill/>
          <a:extLst>
            <a:ext uri="{909E8E84-426E-40DD-AFC4-6F175D3DCCD1}">
              <a14:hiddenFill xmlns:a14="http://schemas.microsoft.com/office/drawing/2010/main">
                <a:solidFill>
                  <a:srgbClr val="FFFFFF"/>
                </a:solidFill>
              </a14:hiddenFill>
            </a:ext>
          </a:extLst>
        </p:spPr>
      </p:pic>
      <p:sp>
        <p:nvSpPr>
          <p:cNvPr id="11284" name="yt_shape_11284"/>
          <p:cNvSpPr txBox="1"/>
          <p:nvPr/>
        </p:nvSpPr>
        <p:spPr>
          <a:xfrm>
            <a:off x="5467623" y="4103356"/>
            <a:ext cx="1256754" cy="507896"/>
          </a:xfrm>
          <a:prstGeom prst="rect">
            <a:avLst/>
          </a:prstGeom>
        </p:spPr>
        <p:txBody>
          <a:bodyPr vert="horz" wrap="non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楷体" pitchFamily="28"/>
                <a:cs typeface="宋体" pitchFamily="28"/>
              </a:rPr>
              <a:t>题图</a:t>
            </a:r>
          </a:p>
        </p:txBody>
      </p:sp>
      <p:sp>
        <p:nvSpPr>
          <p:cNvPr id="2" name="文本框 1">
            <a:extLst>
              <a:ext uri="{FF2B5EF4-FFF2-40B4-BE49-F238E27FC236}">
                <a16:creationId xmlns:a16="http://schemas.microsoft.com/office/drawing/2014/main" id="{86219E96-4DE3-7940-7394-44F450505FB7}"/>
              </a:ext>
            </a:extLst>
          </p:cNvPr>
          <p:cNvSpPr txBox="1"/>
          <p:nvPr/>
        </p:nvSpPr>
        <p:spPr>
          <a:xfrm>
            <a:off x="6958932" y="966518"/>
            <a:ext cx="9801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 m/s</a:t>
            </a:r>
            <a:endParaRPr lang="zh-CN" altLang="en-US">
              <a:solidFill>
                <a:srgbClr val="FF0000"/>
              </a:solidFill>
            </a:endParaRPr>
          </a:p>
        </p:txBody>
      </p:sp>
      <p:sp>
        <p:nvSpPr>
          <p:cNvPr id="3" name="文本框 2">
            <a:extLst>
              <a:ext uri="{FF2B5EF4-FFF2-40B4-BE49-F238E27FC236}">
                <a16:creationId xmlns:a16="http://schemas.microsoft.com/office/drawing/2014/main" id="{27A2205C-0E63-8CAB-00A1-B9E5629C0331}"/>
              </a:ext>
            </a:extLst>
          </p:cNvPr>
          <p:cNvSpPr txBox="1"/>
          <p:nvPr/>
        </p:nvSpPr>
        <p:spPr>
          <a:xfrm>
            <a:off x="2336132" y="1521254"/>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静止</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85" name="yt_shape_11285"/>
          <p:cNvSpPr txBox="1"/>
          <p:nvPr/>
        </p:nvSpPr>
        <p:spPr>
          <a:xfrm>
            <a:off x="648143" y="720000"/>
            <a:ext cx="10896000" cy="330866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宋体" pitchFamily="28"/>
                <a:cs typeface="宋体" pitchFamily="28"/>
              </a:rPr>
              <a:t>生活处处有物理，如图所示，是晚上汽车在干燥的沥青路面和潮湿的沥青路面上行驶时大灯部分光路简图，晚上开车时，干燥的路面更容易发生</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漫</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镜面</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反射，当对面无车时，驾驶员看</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潮湿</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干燥</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潮湿</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的路面更暗，根据以上信息猜测，当我们迎着月光走时，看到的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亮</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亮</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暗</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处是水面。</a:t>
            </a:r>
          </a:p>
        </p:txBody>
      </p:sp>
      <p:sp>
        <p:nvSpPr>
          <p:cNvPr id="11289" name="yt_shape_11289"/>
          <p:cNvSpPr txBox="1"/>
          <p:nvPr/>
        </p:nvSpPr>
        <p:spPr>
          <a:xfrm>
            <a:off x="648000" y="4079451"/>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286" name="yt_shape_11286" title="H_146.7911">
            <a:extLst>
              <a:ext uri="{FF2B5EF4-FFF2-40B4-BE49-F238E27FC236}">
                <a16:creationId xmlns:a16="http://schemas.microsoft.com/office/drawing/2014/main" id="{249740F1-2B05-4C5A-B423-6F681AEFABC2}"/>
              </a:ext>
            </a:extLst>
          </p:cNvPr>
          <p:cNvGrpSpPr/>
          <p:nvPr/>
        </p:nvGrpSpPr>
        <p:grpSpPr>
          <a:xfrm>
            <a:off x="4807965" y="4452891"/>
            <a:ext cx="2576068" cy="1864247"/>
            <a:chOff x="0" y="0"/>
            <a:chExt cx="2576068" cy="1864247"/>
          </a:xfrm>
        </p:grpSpPr>
        <p:pic>
          <p:nvPicPr>
            <p:cNvPr id="2" name="yt_image_11286">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2576068" cy="1468247"/>
            </a:xfrm>
            <a:prstGeom prst="rect">
              <a:avLst/>
            </a:prstGeom>
            <a:noFill/>
            <a:extLst>
              <a:ext uri="{909E8E84-426E-40DD-AFC4-6F175D3DCCD1}">
                <a14:hiddenFill xmlns:a14="http://schemas.microsoft.com/office/drawing/2010/main">
                  <a:solidFill>
                    <a:srgbClr val="FFFFFF"/>
                  </a:solidFill>
                </a14:hiddenFill>
              </a:ext>
            </a:extLst>
          </p:spPr>
        </p:pic>
        <p:sp>
          <p:nvSpPr>
            <p:cNvPr id="11288" name="yt_shape_11288"/>
            <p:cNvSpPr txBox="1"/>
            <p:nvPr/>
          </p:nvSpPr>
          <p:spPr>
            <a:xfrm>
              <a:off x="665872" y="1504247"/>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楷体" pitchFamily="28"/>
                  <a:cs typeface="宋体" pitchFamily="28"/>
                </a:rPr>
                <a:t>题图</a:t>
              </a:r>
            </a:p>
          </p:txBody>
        </p:sp>
      </p:grpSp>
      <p:sp>
        <p:nvSpPr>
          <p:cNvPr id="3" name="文本框 2">
            <a:extLst>
              <a:ext uri="{FF2B5EF4-FFF2-40B4-BE49-F238E27FC236}">
                <a16:creationId xmlns:a16="http://schemas.microsoft.com/office/drawing/2014/main" id="{CBB67036-9DCC-CB4E-AE81-991BC1D5DEE7}"/>
              </a:ext>
            </a:extLst>
          </p:cNvPr>
          <p:cNvSpPr txBox="1"/>
          <p:nvPr/>
        </p:nvSpPr>
        <p:spPr>
          <a:xfrm>
            <a:off x="2336132" y="1782666"/>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漫</a:t>
            </a:r>
            <a:endParaRPr lang="zh-CN" altLang="en-US">
              <a:solidFill>
                <a:srgbClr val="FF0000"/>
              </a:solidFill>
            </a:endParaRPr>
          </a:p>
        </p:txBody>
      </p:sp>
      <p:sp>
        <p:nvSpPr>
          <p:cNvPr id="4" name="文本框 3">
            <a:extLst>
              <a:ext uri="{FF2B5EF4-FFF2-40B4-BE49-F238E27FC236}">
                <a16:creationId xmlns:a16="http://schemas.microsoft.com/office/drawing/2014/main" id="{E6A87894-7D30-B2F4-9E0B-0B6C7D562586}"/>
              </a:ext>
            </a:extLst>
          </p:cNvPr>
          <p:cNvSpPr txBox="1"/>
          <p:nvPr/>
        </p:nvSpPr>
        <p:spPr>
          <a:xfrm>
            <a:off x="1980532" y="233740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潮湿</a:t>
            </a:r>
            <a:endParaRPr lang="zh-CN" altLang="en-US">
              <a:solidFill>
                <a:srgbClr val="FF0000"/>
              </a:solidFill>
            </a:endParaRPr>
          </a:p>
        </p:txBody>
      </p:sp>
      <p:sp>
        <p:nvSpPr>
          <p:cNvPr id="5" name="文本框 4">
            <a:extLst>
              <a:ext uri="{FF2B5EF4-FFF2-40B4-BE49-F238E27FC236}">
                <a16:creationId xmlns:a16="http://schemas.microsoft.com/office/drawing/2014/main" id="{908005C6-C194-E3E1-3FFB-96E71B9AF146}"/>
              </a:ext>
            </a:extLst>
          </p:cNvPr>
          <p:cNvSpPr txBox="1"/>
          <p:nvPr/>
        </p:nvSpPr>
        <p:spPr>
          <a:xfrm>
            <a:off x="7314532" y="289213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亮</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90" name="yt_shape_11290"/>
          <p:cNvSpPr txBox="1"/>
          <p:nvPr/>
        </p:nvSpPr>
        <p:spPr>
          <a:xfrm>
            <a:off x="648143" y="1368147"/>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白正" pitchFamily="28"/>
                <a:ea typeface="宋体" pitchFamily="28"/>
                <a:cs typeface="宋体" pitchFamily="28"/>
              </a:rPr>
              <a:t>如图所示，弟弟在</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处看不到硬币，小明向杯中缓缓注水后，弟弟能看到硬币了，这是由于光的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折射</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产生的现象。弟弟看到的是硬币的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虚</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实</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虚</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像。</a:t>
            </a:r>
          </a:p>
        </p:txBody>
      </p:sp>
      <p:sp>
        <p:nvSpPr>
          <p:cNvPr id="11294" name="yt_shape_11294"/>
          <p:cNvSpPr txBox="1"/>
          <p:nvPr/>
        </p:nvSpPr>
        <p:spPr>
          <a:xfrm>
            <a:off x="648000" y="5167200"/>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291" name="yt_shape_11291" title="H_150.9711">
            <a:extLst>
              <a:ext uri="{FF2B5EF4-FFF2-40B4-BE49-F238E27FC236}">
                <a16:creationId xmlns:a16="http://schemas.microsoft.com/office/drawing/2014/main" id="{249740F1-2B05-4C5A-B423-6F681AEFABC2}"/>
              </a:ext>
            </a:extLst>
          </p:cNvPr>
          <p:cNvGrpSpPr/>
          <p:nvPr/>
        </p:nvGrpSpPr>
        <p:grpSpPr>
          <a:xfrm>
            <a:off x="5132768" y="3199502"/>
            <a:ext cx="1926463" cy="1917333"/>
            <a:chOff x="0" y="0"/>
            <a:chExt cx="1926463" cy="1917333"/>
          </a:xfrm>
        </p:grpSpPr>
        <p:pic>
          <p:nvPicPr>
            <p:cNvPr id="2" name="yt_image_11291">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1926463" cy="1521333"/>
            </a:xfrm>
            <a:prstGeom prst="rect">
              <a:avLst/>
            </a:prstGeom>
            <a:noFill/>
            <a:extLst>
              <a:ext uri="{909E8E84-426E-40DD-AFC4-6F175D3DCCD1}">
                <a14:hiddenFill xmlns:a14="http://schemas.microsoft.com/office/drawing/2010/main">
                  <a:solidFill>
                    <a:srgbClr val="FFFFFF"/>
                  </a:solidFill>
                </a14:hiddenFill>
              </a:ext>
            </a:extLst>
          </p:spPr>
        </p:pic>
        <p:sp>
          <p:nvSpPr>
            <p:cNvPr id="11293" name="yt_shape_11293"/>
            <p:cNvSpPr txBox="1"/>
            <p:nvPr/>
          </p:nvSpPr>
          <p:spPr>
            <a:xfrm>
              <a:off x="-192211" y="1557333"/>
              <a:ext cx="2346886"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白正" pitchFamily="28"/>
                  <a:ea typeface="楷体" pitchFamily="28"/>
                  <a:cs typeface="宋体" pitchFamily="28"/>
                </a:rPr>
                <a:t>题图</a:t>
              </a:r>
              <a:r>
                <a:rPr lang="zh-CN" altLang="zh-CN" sz="2800" b="0" i="0" u="none">
                  <a:solidFill>
                    <a:srgbClr val="000000"/>
                  </a:solidFill>
                  <a:effectLst/>
                  <a:latin typeface="白正" pitchFamily="28"/>
                  <a:ea typeface="宋体" pitchFamily="28"/>
                  <a:cs typeface="宋体" pitchFamily="28"/>
                </a:rPr>
                <a:t>　　　</a:t>
              </a:r>
            </a:p>
          </p:txBody>
        </p:sp>
      </p:grpSp>
      <p:sp>
        <p:nvSpPr>
          <p:cNvPr id="3" name="文本框 2">
            <a:extLst>
              <a:ext uri="{FF2B5EF4-FFF2-40B4-BE49-F238E27FC236}">
                <a16:creationId xmlns:a16="http://schemas.microsoft.com/office/drawing/2014/main" id="{B3E0BE96-41AC-2CAC-507F-D7BA9CCA4B11}"/>
              </a:ext>
            </a:extLst>
          </p:cNvPr>
          <p:cNvSpPr txBox="1"/>
          <p:nvPr/>
        </p:nvSpPr>
        <p:spPr>
          <a:xfrm>
            <a:off x="5180932" y="1876077"/>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折射</a:t>
            </a:r>
            <a:endParaRPr lang="zh-CN" altLang="en-US">
              <a:solidFill>
                <a:srgbClr val="FF0000"/>
              </a:solidFill>
            </a:endParaRPr>
          </a:p>
        </p:txBody>
      </p:sp>
      <p:sp>
        <p:nvSpPr>
          <p:cNvPr id="4" name="文本框 3">
            <a:extLst>
              <a:ext uri="{FF2B5EF4-FFF2-40B4-BE49-F238E27FC236}">
                <a16:creationId xmlns:a16="http://schemas.microsoft.com/office/drawing/2014/main" id="{E876B1D0-4F27-0A0E-B073-33C6CD7581B6}"/>
              </a:ext>
            </a:extLst>
          </p:cNvPr>
          <p:cNvSpPr txBox="1"/>
          <p:nvPr/>
        </p:nvSpPr>
        <p:spPr>
          <a:xfrm>
            <a:off x="1269332" y="2430813"/>
            <a:ext cx="5372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虚</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95" name="yt_shape_11295"/>
          <p:cNvSpPr txBox="1"/>
          <p:nvPr/>
        </p:nvSpPr>
        <p:spPr>
          <a:xfrm>
            <a:off x="648143" y="720000"/>
            <a:ext cx="10896000" cy="274049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宋体" pitchFamily="28"/>
                <a:cs typeface="宋体" pitchFamily="28"/>
              </a:rPr>
              <a:t>如图所示是小明探究质量与体积关系时绘制的甲、乙两种液体质量与体积关系的图象，由图象可知，</a:t>
            </a:r>
            <a:r>
              <a:rPr lang="en-US" altLang="zh-CN" sz="2800" b="0" i="0" u="none">
                <a:solidFill>
                  <a:srgbClr val="000000"/>
                </a:solidFill>
                <a:effectLst/>
                <a:latin typeface="Times New Roman" pitchFamily="28"/>
                <a:ea typeface="Times New Roman" pitchFamily="28"/>
                <a:cs typeface="宋体" pitchFamily="28"/>
              </a:rPr>
              <a:t>2 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的甲液体质量为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3</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a:t>
            </a:r>
            <a:r>
              <a:rPr lang="zh-CN" altLang="zh-CN" sz="2800" b="0" i="0" u="none">
                <a:solidFill>
                  <a:srgbClr val="000000"/>
                </a:solidFill>
                <a:effectLst/>
                <a:latin typeface="白正" pitchFamily="28"/>
                <a:ea typeface="宋体" pitchFamily="28"/>
                <a:cs typeface="宋体" pitchFamily="28"/>
              </a:rPr>
              <a:t>，甲液体的密度</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大于</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大于</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等于</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小于</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乙液体的密度；如果将液体换成酒精，则它的质量与体积关系图象应在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Ⅲ</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区。</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白正" pitchFamily="28"/>
                <a:ea typeface="宋体" pitchFamily="28"/>
                <a:cs typeface="宋体" pitchFamily="28"/>
              </a:rPr>
              <a:t>酒精</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0.8 g/cm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p>
        </p:txBody>
      </p:sp>
      <p:sp>
        <p:nvSpPr>
          <p:cNvPr id="11299" name="yt_shape_11299"/>
          <p:cNvSpPr txBox="1"/>
          <p:nvPr/>
        </p:nvSpPr>
        <p:spPr>
          <a:xfrm>
            <a:off x="648000" y="5946996"/>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296" name="yt_shape_11296" title="H_175.8311">
            <a:extLst>
              <a:ext uri="{FF2B5EF4-FFF2-40B4-BE49-F238E27FC236}">
                <a16:creationId xmlns:a16="http://schemas.microsoft.com/office/drawing/2014/main" id="{249740F1-2B05-4C5A-B423-6F681AEFABC2}"/>
              </a:ext>
            </a:extLst>
          </p:cNvPr>
          <p:cNvGrpSpPr/>
          <p:nvPr/>
        </p:nvGrpSpPr>
        <p:grpSpPr>
          <a:xfrm>
            <a:off x="4976304" y="3663646"/>
            <a:ext cx="2239391" cy="2233055"/>
            <a:chOff x="0" y="0"/>
            <a:chExt cx="2239391" cy="2233055"/>
          </a:xfrm>
        </p:grpSpPr>
        <p:pic>
          <p:nvPicPr>
            <p:cNvPr id="2" name="yt_image_11296">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2239391" cy="1837055"/>
            </a:xfrm>
            <a:prstGeom prst="rect">
              <a:avLst/>
            </a:prstGeom>
            <a:noFill/>
            <a:extLst>
              <a:ext uri="{909E8E84-426E-40DD-AFC4-6F175D3DCCD1}">
                <a14:hiddenFill xmlns:a14="http://schemas.microsoft.com/office/drawing/2010/main">
                  <a:solidFill>
                    <a:srgbClr val="FFFFFF"/>
                  </a:solidFill>
                </a14:hiddenFill>
              </a:ext>
            </a:extLst>
          </p:spPr>
        </p:pic>
        <p:sp>
          <p:nvSpPr>
            <p:cNvPr id="11298" name="yt_shape_11298"/>
            <p:cNvSpPr txBox="1"/>
            <p:nvPr/>
          </p:nvSpPr>
          <p:spPr>
            <a:xfrm>
              <a:off x="497534" y="1873055"/>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楷体" pitchFamily="28"/>
                  <a:cs typeface="宋体" pitchFamily="28"/>
                </a:rPr>
                <a:t>题图</a:t>
              </a:r>
            </a:p>
          </p:txBody>
        </p:sp>
      </p:grpSp>
      <p:sp>
        <p:nvSpPr>
          <p:cNvPr id="3" name="文本框 2">
            <a:extLst>
              <a:ext uri="{FF2B5EF4-FFF2-40B4-BE49-F238E27FC236}">
                <a16:creationId xmlns:a16="http://schemas.microsoft.com/office/drawing/2014/main" id="{6B069886-1039-AD65-38C2-2D340873530F}"/>
              </a:ext>
            </a:extLst>
          </p:cNvPr>
          <p:cNvSpPr txBox="1"/>
          <p:nvPr/>
        </p:nvSpPr>
        <p:spPr>
          <a:xfrm>
            <a:off x="9556082" y="1227930"/>
            <a:ext cx="3578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3</a:t>
            </a:r>
            <a:endParaRPr lang="zh-CN" altLang="en-US">
              <a:solidFill>
                <a:srgbClr val="FF0000"/>
              </a:solidFill>
            </a:endParaRPr>
          </a:p>
        </p:txBody>
      </p:sp>
      <p:sp>
        <p:nvSpPr>
          <p:cNvPr id="4" name="文本框 3">
            <a:extLst>
              <a:ext uri="{FF2B5EF4-FFF2-40B4-BE49-F238E27FC236}">
                <a16:creationId xmlns:a16="http://schemas.microsoft.com/office/drawing/2014/main" id="{35042300-52F2-9B66-33A6-44B68A758A1C}"/>
              </a:ext>
            </a:extLst>
          </p:cNvPr>
          <p:cNvSpPr txBox="1"/>
          <p:nvPr/>
        </p:nvSpPr>
        <p:spPr>
          <a:xfrm>
            <a:off x="2336132" y="178266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大于</a:t>
            </a:r>
            <a:endParaRPr lang="zh-CN" altLang="en-US">
              <a:solidFill>
                <a:srgbClr val="FF0000"/>
              </a:solidFill>
            </a:endParaRPr>
          </a:p>
        </p:txBody>
      </p:sp>
      <p:sp>
        <p:nvSpPr>
          <p:cNvPr id="5" name="文本框 4">
            <a:extLst>
              <a:ext uri="{FF2B5EF4-FFF2-40B4-BE49-F238E27FC236}">
                <a16:creationId xmlns:a16="http://schemas.microsoft.com/office/drawing/2014/main" id="{6803FE12-D9B4-49E4-916C-86C4935522DA}"/>
              </a:ext>
            </a:extLst>
          </p:cNvPr>
          <p:cNvSpPr txBox="1"/>
          <p:nvPr/>
        </p:nvSpPr>
        <p:spPr>
          <a:xfrm>
            <a:off x="10159332" y="2337402"/>
            <a:ext cx="584899"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Ⅲ</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300" name="yt_shape_11300"/>
          <p:cNvSpPr txBox="1"/>
          <p:nvPr/>
        </p:nvSpPr>
        <p:spPr>
          <a:xfrm>
            <a:off x="648000" y="234944"/>
            <a:ext cx="10772180"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二、选择题</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白正" pitchFamily="28"/>
                <a:ea typeface="黑体" pitchFamily="28"/>
                <a:cs typeface="宋体" pitchFamily="28"/>
              </a:rPr>
              <a:t>题为单选，</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黑体" pitchFamily="28"/>
                <a:cs typeface="宋体" pitchFamily="28"/>
              </a:rPr>
              <a:t>题为双选，每题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301" name="yt_shape_11301"/>
          <p:cNvSpPr txBox="1"/>
          <p:nvPr/>
        </p:nvSpPr>
        <p:spPr>
          <a:xfrm>
            <a:off x="648000" y="785612"/>
            <a:ext cx="10223953"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对日常生活中常见物理量的估测，下列说法正确的是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302" name="yt_table_11302"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171508963"/>
              </p:ext>
            </p:extLst>
          </p:nvPr>
        </p:nvGraphicFramePr>
        <p:xfrm>
          <a:off x="648000" y="1336280"/>
          <a:ext cx="6997700" cy="2218944"/>
        </p:xfrm>
        <a:graphic>
          <a:graphicData uri="http://schemas.openxmlformats.org/drawingml/2006/table">
            <a:tbl>
              <a:tblPr/>
              <a:tblGrid>
                <a:gridCol w="6997700">
                  <a:extLst>
                    <a:ext uri="{9D8B030D-6E8A-4147-A177-3AD203B41FA5}">
                      <a16:colId xmlns:a16="http://schemas.microsoft.com/office/drawing/2014/main" val="10092"/>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通常情况下成年人手掌宽度大约为</a:t>
                      </a:r>
                      <a:r>
                        <a:rPr lang="en-US" altLang="zh-CN" sz="2800" b="0" i="0" u="none">
                          <a:solidFill>
                            <a:srgbClr val="000000"/>
                          </a:solidFill>
                          <a:effectLst/>
                          <a:latin typeface="Times New Roman" pitchFamily="28"/>
                          <a:ea typeface="Times New Roman" pitchFamily="28"/>
                          <a:cs typeface="宋体" pitchFamily="28"/>
                        </a:rPr>
                        <a:t>1 dm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中学生的课桌高度大约为</a:t>
                      </a:r>
                      <a:r>
                        <a:rPr lang="en-US" altLang="zh-CN" sz="2800" b="0" i="0" u="none">
                          <a:solidFill>
                            <a:srgbClr val="000000"/>
                          </a:solidFill>
                          <a:effectLst/>
                          <a:latin typeface="Times New Roman" pitchFamily="28"/>
                          <a:ea typeface="Times New Roman" pitchFamily="28"/>
                          <a:cs typeface="宋体" pitchFamily="28"/>
                        </a:rPr>
                        <a:t>80 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正常人步行</a:t>
                      </a:r>
                      <a:r>
                        <a:rPr lang="en-US" altLang="zh-CN" sz="2800" b="0" i="0" u="none">
                          <a:solidFill>
                            <a:srgbClr val="000000"/>
                          </a:solidFill>
                          <a:effectLst/>
                          <a:latin typeface="Times New Roman" pitchFamily="28"/>
                          <a:ea typeface="Times New Roman" pitchFamily="28"/>
                          <a:cs typeface="宋体" pitchFamily="28"/>
                        </a:rPr>
                        <a:t>1 m</a:t>
                      </a:r>
                      <a:r>
                        <a:rPr lang="zh-CN" altLang="zh-CN" sz="2800" b="0" i="0" u="none">
                          <a:solidFill>
                            <a:srgbClr val="000000"/>
                          </a:solidFill>
                          <a:effectLst/>
                          <a:latin typeface="白正" pitchFamily="28"/>
                          <a:ea typeface="宋体" pitchFamily="28"/>
                          <a:cs typeface="宋体" pitchFamily="28"/>
                        </a:rPr>
                        <a:t>所用时间约为</a:t>
                      </a:r>
                      <a:r>
                        <a:rPr lang="en-US" altLang="zh-CN" sz="2800" b="0" i="0" u="none">
                          <a:solidFill>
                            <a:srgbClr val="000000"/>
                          </a:solidFill>
                          <a:effectLst/>
                          <a:latin typeface="Times New Roman" pitchFamily="28"/>
                          <a:ea typeface="Times New Roman" pitchFamily="28"/>
                          <a:cs typeface="宋体" pitchFamily="28"/>
                        </a:rPr>
                        <a:t>0.1 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一个鸡蛋的质量大约为</a:t>
                      </a:r>
                      <a:r>
                        <a:rPr lang="en-US" altLang="zh-CN" sz="2800" b="0" i="0" u="none">
                          <a:solidFill>
                            <a:srgbClr val="000000"/>
                          </a:solidFill>
                          <a:effectLst/>
                          <a:latin typeface="Times New Roman" pitchFamily="28"/>
                          <a:ea typeface="Times New Roman" pitchFamily="28"/>
                          <a:cs typeface="宋体" pitchFamily="28"/>
                        </a:rPr>
                        <a:t>100 g</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6"/>
                  </a:ext>
                </a:extLst>
              </a:tr>
            </a:tbl>
          </a:graphicData>
        </a:graphic>
      </p:graphicFrame>
      <p:sp>
        <p:nvSpPr>
          <p:cNvPr id="2" name="文本框 1">
            <a:extLst>
              <a:ext uri="{FF2B5EF4-FFF2-40B4-BE49-F238E27FC236}">
                <a16:creationId xmlns:a16="http://schemas.microsoft.com/office/drawing/2014/main" id="{50006304-3C57-FC5F-3168-8F17725044AC}"/>
              </a:ext>
            </a:extLst>
          </p:cNvPr>
          <p:cNvSpPr txBox="1"/>
          <p:nvPr/>
        </p:nvSpPr>
        <p:spPr>
          <a:xfrm>
            <a:off x="9714688" y="738806"/>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a:t>
            </a:r>
            <a:endParaRPr lang="zh-CN" altLang="en-US">
              <a:solidFill>
                <a:srgbClr val="FF0000"/>
              </a:solidFill>
            </a:endParaRPr>
          </a:p>
        </p:txBody>
      </p:sp>
      <p:sp>
        <p:nvSpPr>
          <p:cNvPr id="3" name="yt_shape_11304">
            <a:extLst>
              <a:ext uri="{FF2B5EF4-FFF2-40B4-BE49-F238E27FC236}">
                <a16:creationId xmlns:a16="http://schemas.microsoft.com/office/drawing/2014/main" id="{E6CDE07F-2AE9-DA44-9780-8EE1A0ED31D3}"/>
              </a:ext>
            </a:extLst>
          </p:cNvPr>
          <p:cNvSpPr txBox="1"/>
          <p:nvPr/>
        </p:nvSpPr>
        <p:spPr>
          <a:xfrm>
            <a:off x="648000" y="3670038"/>
            <a:ext cx="6992299"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宋体" pitchFamily="28"/>
                <a:cs typeface="宋体" pitchFamily="28"/>
              </a:rPr>
              <a:t>下列关于声现象的说法正确的是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4" name="yt_table_11305" title="H_174.72">
            <a:extLst>
              <a:ext uri="{FF2B5EF4-FFF2-40B4-BE49-F238E27FC236}">
                <a16:creationId xmlns:a16="http://schemas.microsoft.com/office/drawing/2014/main" id="{BA2D0F2C-5D3A-30CD-1A64-2ED73FB94332}"/>
              </a:ext>
            </a:extLst>
          </p:cNvPr>
          <p:cNvGraphicFramePr>
            <a:graphicFrameLocks noGrp="1"/>
          </p:cNvGraphicFramePr>
          <p:nvPr>
            <p:extLst>
              <p:ext uri="{D42A27DB-BD31-4B8C-83A1-F6EECF244321}">
                <p14:modId xmlns:p14="http://schemas.microsoft.com/office/powerpoint/2010/main" val="2997680371"/>
              </p:ext>
            </p:extLst>
          </p:nvPr>
        </p:nvGraphicFramePr>
        <p:xfrm>
          <a:off x="648000" y="4220706"/>
          <a:ext cx="7907339" cy="2218944"/>
        </p:xfrm>
        <a:graphic>
          <a:graphicData uri="http://schemas.openxmlformats.org/drawingml/2006/table">
            <a:tbl>
              <a:tblPr/>
              <a:tblGrid>
                <a:gridCol w="7907339">
                  <a:extLst>
                    <a:ext uri="{9D8B030D-6E8A-4147-A177-3AD203B41FA5}">
                      <a16:colId xmlns:a16="http://schemas.microsoft.com/office/drawing/2014/main" val="10093"/>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声音能够在真空中传播</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在路边安装噪声监测装置可以减弱噪声</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医生用</a:t>
                      </a: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超检查身体是利用了声可以传递信息</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发生地震时，利用仪器接收的超声波来预警</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50"/>
                  </a:ext>
                </a:extLst>
              </a:tr>
            </a:tbl>
          </a:graphicData>
        </a:graphic>
      </p:graphicFrame>
      <p:sp>
        <p:nvSpPr>
          <p:cNvPr id="5" name="文本框 4">
            <a:extLst>
              <a:ext uri="{FF2B5EF4-FFF2-40B4-BE49-F238E27FC236}">
                <a16:creationId xmlns:a16="http://schemas.microsoft.com/office/drawing/2014/main" id="{E176B69E-7B45-EABC-E8D8-32817EF0B8C9}"/>
              </a:ext>
            </a:extLst>
          </p:cNvPr>
          <p:cNvSpPr txBox="1"/>
          <p:nvPr/>
        </p:nvSpPr>
        <p:spPr>
          <a:xfrm>
            <a:off x="6514288" y="3623232"/>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zIyYzhmNGY4MmViMzFlMmU0YzVmNDg0YTM1ZGU5NW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3139</Words>
  <Application>Microsoft Office PowerPoint</Application>
  <PresentationFormat>宽屏</PresentationFormat>
  <Paragraphs>170</Paragraphs>
  <Slides>30</Slides>
  <Notes>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30</vt:i4>
      </vt:variant>
    </vt:vector>
  </HeadingPairs>
  <TitlesOfParts>
    <vt:vector size="41" baseType="lpstr">
      <vt:lpstr>白正</vt:lpstr>
      <vt:lpstr>楷体</vt:lpstr>
      <vt:lpstr>宋体</vt:lpstr>
      <vt:lpstr>微软雅黑 Light</vt:lpstr>
      <vt:lpstr>Arial</vt:lpstr>
      <vt:lpstr>Calibri</vt:lpstr>
      <vt:lpstr>Cambria Math</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EDY</cp:lastModifiedBy>
  <cp:revision>89</cp:revision>
  <cp:lastPrinted>2021-07-28T09:09:00Z</cp:lastPrinted>
  <dcterms:created xsi:type="dcterms:W3CDTF">2021-07-28T09:09:00Z</dcterms:created>
  <dcterms:modified xsi:type="dcterms:W3CDTF">2023-10-12T02:01:45Z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03E180BF841341C1B9E9762C46E85B5F_13</vt:lpwstr>
  </property>
  <property fmtid="{D5CDD505-2E9C-101B-9397-08002B2CF9AE}" pid="7" name="KSOProductBuildVer">
    <vt:lpwstr>2052-12.1.0.15374</vt:lpwstr>
  </property>
</Properties>
</file>