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1"/>
  </p:notesMasterIdLst>
  <p:handoutMasterIdLst>
    <p:handoutMasterId r:id="rId32"/>
  </p:handoutMasterIdLst>
  <p:sldIdLst>
    <p:sldId id="4132" r:id="rId3"/>
    <p:sldId id="4082" r:id="rId4"/>
    <p:sldId id="4083" r:id="rId5"/>
    <p:sldId id="4088" r:id="rId6"/>
    <p:sldId id="4089" r:id="rId7"/>
    <p:sldId id="4091" r:id="rId8"/>
    <p:sldId id="4092" r:id="rId9"/>
    <p:sldId id="4093" r:id="rId10"/>
    <p:sldId id="4094" r:id="rId11"/>
    <p:sldId id="4096" r:id="rId12"/>
    <p:sldId id="4097" r:id="rId13"/>
    <p:sldId id="4098" r:id="rId14"/>
    <p:sldId id="4099" r:id="rId15"/>
    <p:sldId id="4100" r:id="rId16"/>
    <p:sldId id="4101" r:id="rId17"/>
    <p:sldId id="4102" r:id="rId18"/>
    <p:sldId id="4120" r:id="rId19"/>
    <p:sldId id="4103" r:id="rId20"/>
    <p:sldId id="4122" r:id="rId21"/>
    <p:sldId id="4104" r:id="rId22"/>
    <p:sldId id="4124" r:id="rId23"/>
    <p:sldId id="4125" r:id="rId24"/>
    <p:sldId id="4110" r:id="rId25"/>
    <p:sldId id="4127" r:id="rId26"/>
    <p:sldId id="4128" r:id="rId27"/>
    <p:sldId id="4129" r:id="rId28"/>
    <p:sldId id="4111" r:id="rId29"/>
    <p:sldId id="4131"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8FADD9-935F-4F2D-A4FA-866615DD10DD}">
          <p14:sldIdLst>
            <p14:sldId id="4132"/>
            <p14:sldId id="4082"/>
            <p14:sldId id="4083"/>
            <p14:sldId id="4088"/>
            <p14:sldId id="4089"/>
            <p14:sldId id="4091"/>
            <p14:sldId id="4092"/>
            <p14:sldId id="4093"/>
            <p14:sldId id="4094"/>
            <p14:sldId id="4096"/>
            <p14:sldId id="4097"/>
            <p14:sldId id="4098"/>
            <p14:sldId id="4099"/>
            <p14:sldId id="4100"/>
            <p14:sldId id="4101"/>
            <p14:sldId id="4102"/>
            <p14:sldId id="4120"/>
            <p14:sldId id="4103"/>
            <p14:sldId id="4122"/>
            <p14:sldId id="4104"/>
            <p14:sldId id="4124"/>
            <p14:sldId id="4125"/>
            <p14:sldId id="4110"/>
            <p14:sldId id="4127"/>
            <p14:sldId id="4128"/>
            <p14:sldId id="4129"/>
            <p14:sldId id="4111"/>
            <p14:sldId id="4131"/>
          </p14:sldIdLst>
        </p14:section>
      </p14:sectionLst>
    </p:ext>
    <p:ext uri="{EFAFB233-063F-42B5-8137-9DF3F51BA10A}">
      <p15:sldGuideLst xmlns:p15="http://schemas.microsoft.com/office/powerpoint/2012/main">
        <p15:guide id="1" orient="horz" pos="2137" userDrawn="1">
          <p15:clr>
            <a:srgbClr val="A4A3A4"/>
          </p15:clr>
        </p15:guide>
        <p15:guide id="2"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0" clrIdx="0"/>
  <p:cmAuthor id="2" name="walkinnet" initials="w" lastIdx="0" clrIdx="0"/>
  <p:cmAuthor id="3" name="新课标第一网" initials="新" lastIdx="0" clrIdx="0"/>
  <p:cmAuthor id="4" name="Administra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AA6500"/>
    <a:srgbClr val="F3669C"/>
    <a:srgbClr val="F9B4CD"/>
    <a:srgbClr val="FC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8" autoAdjust="0"/>
    <p:restoredTop sz="96349" autoAdjust="0"/>
  </p:normalViewPr>
  <p:slideViewPr>
    <p:cSldViewPr snapToGrid="0" showGuides="1">
      <p:cViewPr varScale="1">
        <p:scale>
          <a:sx n="63" d="100"/>
          <a:sy n="63" d="100"/>
        </p:scale>
        <p:origin x="508" y="48"/>
      </p:cViewPr>
      <p:guideLst>
        <p:guide orient="horz" pos="2137"/>
        <p:guide pos="399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AF039-AB69-4C4E-B352-C973400BBE8E}"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E5803-944E-4CCB-A36B-5BBC78F81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14338" y="3600450"/>
            <a:ext cx="11501437" cy="165734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0999" y="4157663"/>
            <a:ext cx="11430001" cy="1657349"/>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image" Target="../media/image25.bin"/><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image" Target="../media/image29.bin"/><Relationship Id="rId1" Type="http://schemas.openxmlformats.org/officeDocument/2006/relationships/slideLayout" Target="../slideLayouts/slideLayout3.xml"/><Relationship Id="rId4" Type="http://schemas.openxmlformats.org/officeDocument/2006/relationships/image" Target="../media/image3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bin"/><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bin"/><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bin"/><Relationship Id="rId4" Type="http://schemas.openxmlformats.org/officeDocument/2006/relationships/image" Target="../media/image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200628" y="796783"/>
            <a:ext cx="11991372" cy="57836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9" name="矩形 8"/>
          <p:cNvSpPr/>
          <p:nvPr/>
        </p:nvSpPr>
        <p:spPr>
          <a:xfrm>
            <a:off x="3291509" y="140037"/>
            <a:ext cx="5651125" cy="734368"/>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8</a:t>
            </a:r>
            <a:r>
              <a:rPr kumimoji="1" lang="zh-CN" altLang="en-US" sz="2800" b="1" dirty="0">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p>
        </p:txBody>
      </p:sp>
      <p:sp>
        <p:nvSpPr>
          <p:cNvPr id="3" name="矩形 2"/>
          <p:cNvSpPr/>
          <p:nvPr/>
        </p:nvSpPr>
        <p:spPr>
          <a:xfrm>
            <a:off x="439476" y="1315734"/>
            <a:ext cx="6022284" cy="4097275"/>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刷真题</a:t>
            </a:r>
            <a:endParaRPr kumimoji="1" lang="en-US" altLang="zh-CN"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2021—2022</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孟津区</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伊川县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学年（上）期末试卷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汝阳县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学年第一学期期末学科素养检测卷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试卷</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6 </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新安县</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2022—2023</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学年第一学期期末教学质量检测试卷</a:t>
            </a:r>
            <a:endPar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宜阳县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8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嵩县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R="0" lvl="0" indent="0" fontAlgn="auto">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9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栾川县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1" lang="en-US" altLang="zh-CN" sz="1600" b="1" dirty="0">
              <a:solidFill>
                <a:schemeClr val="tx1"/>
              </a:solidFill>
              <a:latin typeface="楷体" panose="02010609060101010101" pitchFamily="49" charset="-122"/>
              <a:ea typeface="楷体" panose="0201060906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70" name="yt_shape_10870"/>
          <p:cNvSpPr txBox="1"/>
          <p:nvPr/>
        </p:nvSpPr>
        <p:spPr>
          <a:xfrm>
            <a:off x="525103" y="2712934"/>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11.</a:t>
            </a:r>
            <a:r>
              <a:rPr lang="zh-CN" altLang="zh-CN" sz="2800" b="0" i="0" u="none" dirty="0">
                <a:solidFill>
                  <a:srgbClr val="000000"/>
                </a:solidFill>
                <a:effectLst/>
                <a:latin typeface="白正" pitchFamily="28"/>
                <a:ea typeface="宋体" pitchFamily="28"/>
                <a:cs typeface="宋体" pitchFamily="28"/>
              </a:rPr>
              <a:t>如图所示是汽车倒车影像系统显示屏，倒车时，车后障碍物通过摄像头成像、光电信号的转换，清楚地展现在显示屏上，下列说法正确的是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C</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10872" name="yt_table_10872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261400183"/>
              </p:ext>
            </p:extLst>
          </p:nvPr>
        </p:nvGraphicFramePr>
        <p:xfrm>
          <a:off x="414463" y="4311010"/>
          <a:ext cx="10649920" cy="2218944"/>
        </p:xfrm>
        <a:graphic>
          <a:graphicData uri="http://schemas.openxmlformats.org/drawingml/2006/table">
            <a:tbl>
              <a:tblPr/>
              <a:tblGrid>
                <a:gridCol w="10649920">
                  <a:extLst>
                    <a:ext uri="{9D8B030D-6E8A-4147-A177-3AD203B41FA5}">
                      <a16:colId xmlns:a16="http://schemas.microsoft.com/office/drawing/2014/main" val="10069"/>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摄像头的镜头可能是凹透镜</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0"/>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显示屏上像变大，说明物体在镜头一倍焦距与二倍焦距之间</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1"/>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障碍物始终在镜头二倍焦距以外</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2"/>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该系统的镜头和望远镜的目镜不是一种类型</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3"/>
                  </a:ext>
                </a:extLst>
              </a:tr>
            </a:tbl>
          </a:graphicData>
        </a:graphic>
      </p:graphicFrame>
      <p:pic>
        <p:nvPicPr>
          <p:cNvPr id="10871" name="yt_image_10871_skip" title="H_95.04">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8384114" y="3767856"/>
            <a:ext cx="1704899" cy="108630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89F986AF-A462-AABD-F466-372D432D62DD}"/>
              </a:ext>
            </a:extLst>
          </p:cNvPr>
          <p:cNvSpPr txBox="1"/>
          <p:nvPr/>
        </p:nvSpPr>
        <p:spPr>
          <a:xfrm>
            <a:off x="1884356" y="3765533"/>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C</a:t>
            </a:r>
            <a:endParaRPr lang="zh-CN" altLang="en-US" dirty="0">
              <a:solidFill>
                <a:srgbClr val="FF0000"/>
              </a:solidFill>
            </a:endParaRPr>
          </a:p>
        </p:txBody>
      </p:sp>
      <p:sp>
        <p:nvSpPr>
          <p:cNvPr id="3" name="yt_shape_10867">
            <a:extLst>
              <a:ext uri="{FF2B5EF4-FFF2-40B4-BE49-F238E27FC236}">
                <a16:creationId xmlns:a16="http://schemas.microsoft.com/office/drawing/2014/main" id="{31E8E411-5BA4-2147-1026-E8F7015AA935}"/>
              </a:ext>
            </a:extLst>
          </p:cNvPr>
          <p:cNvSpPr txBox="1"/>
          <p:nvPr/>
        </p:nvSpPr>
        <p:spPr>
          <a:xfrm>
            <a:off x="485440" y="130847"/>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10.</a:t>
            </a:r>
            <a:r>
              <a:rPr lang="zh-CN" altLang="zh-CN" sz="2800" b="0" i="0" u="none" dirty="0">
                <a:solidFill>
                  <a:srgbClr val="000000"/>
                </a:solidFill>
                <a:effectLst/>
                <a:latin typeface="白正" pitchFamily="28"/>
                <a:ea typeface="宋体" pitchFamily="28"/>
                <a:cs typeface="宋体" pitchFamily="28"/>
              </a:rPr>
              <a:t>要想一次就较为准确地测量出质量为</a:t>
            </a:r>
            <a:r>
              <a:rPr lang="en-US" altLang="zh-CN" sz="2800" b="0" i="0" u="none" dirty="0">
                <a:solidFill>
                  <a:srgbClr val="000000"/>
                </a:solidFill>
                <a:effectLst/>
                <a:latin typeface="Times New Roman" pitchFamily="28"/>
                <a:ea typeface="Times New Roman" pitchFamily="28"/>
                <a:cs typeface="宋体" pitchFamily="28"/>
              </a:rPr>
              <a:t>100 g</a:t>
            </a:r>
            <a:r>
              <a:rPr lang="zh-CN" altLang="zh-CN" sz="2800" b="0" i="0" u="none" dirty="0">
                <a:solidFill>
                  <a:srgbClr val="000000"/>
                </a:solidFill>
                <a:effectLst/>
                <a:latin typeface="白正" pitchFamily="28"/>
                <a:ea typeface="宋体" pitchFamily="28"/>
                <a:cs typeface="宋体" pitchFamily="28"/>
              </a:rPr>
              <a:t>、密度为</a:t>
            </a:r>
            <a:r>
              <a:rPr lang="en-US" altLang="zh-CN" sz="2800" b="0" i="0" u="none" dirty="0">
                <a:solidFill>
                  <a:srgbClr val="000000"/>
                </a:solidFill>
                <a:effectLst/>
                <a:latin typeface="Times New Roman" pitchFamily="28"/>
                <a:ea typeface="Times New Roman" pitchFamily="28"/>
                <a:cs typeface="宋体" pitchFamily="28"/>
              </a:rPr>
              <a:t>0.8</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a:t>
            </a:r>
            <a:r>
              <a:rPr lang="en-US" altLang="zh-CN" sz="2800" b="0" i="0" u="none" baseline="30000" dirty="0">
                <a:solidFill>
                  <a:srgbClr val="000000"/>
                </a:solidFill>
                <a:effectLst/>
                <a:latin typeface="Times New Roman" pitchFamily="28"/>
                <a:ea typeface="Times New Roman" pitchFamily="28"/>
                <a:cs typeface="宋体" pitchFamily="28"/>
              </a:rPr>
              <a:t>3</a:t>
            </a:r>
            <a:r>
              <a:rPr lang="en-US" altLang="zh-CN" sz="2800" b="0" i="0" u="none" dirty="0">
                <a:solidFill>
                  <a:srgbClr val="000000"/>
                </a:solidFill>
                <a:effectLst/>
                <a:latin typeface="Times New Roman" pitchFamily="28"/>
                <a:ea typeface="Times New Roman" pitchFamily="28"/>
                <a:cs typeface="宋体" pitchFamily="28"/>
              </a:rPr>
              <a:t> kg/m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的酒精的体积，下列四组量筒中</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前面数值是量程，后面数值是分度值</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，最合适的是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C</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4" name="yt_table_10868" title="H_87.36">
            <a:extLst>
              <a:ext uri="{FF2B5EF4-FFF2-40B4-BE49-F238E27FC236}">
                <a16:creationId xmlns:a16="http://schemas.microsoft.com/office/drawing/2014/main" id="{96911981-5038-63A2-C0BF-215B723E7B84}"/>
              </a:ext>
            </a:extLst>
          </p:cNvPr>
          <p:cNvGraphicFramePr>
            <a:graphicFrameLocks noGrp="1"/>
          </p:cNvGraphicFramePr>
          <p:nvPr>
            <p:extLst>
              <p:ext uri="{D42A27DB-BD31-4B8C-83A1-F6EECF244321}">
                <p14:modId xmlns:p14="http://schemas.microsoft.com/office/powerpoint/2010/main" val="3601445154"/>
              </p:ext>
            </p:extLst>
          </p:nvPr>
        </p:nvGraphicFramePr>
        <p:xfrm>
          <a:off x="556560" y="1652135"/>
          <a:ext cx="7439343" cy="1109472"/>
        </p:xfrm>
        <a:graphic>
          <a:graphicData uri="http://schemas.openxmlformats.org/drawingml/2006/table">
            <a:tbl>
              <a:tblPr/>
              <a:tblGrid>
                <a:gridCol w="4086543">
                  <a:extLst>
                    <a:ext uri="{9D8B030D-6E8A-4147-A177-3AD203B41FA5}">
                      <a16:colId xmlns:a16="http://schemas.microsoft.com/office/drawing/2014/main" val="10067"/>
                    </a:ext>
                  </a:extLst>
                </a:gridCol>
                <a:gridCol w="3352800">
                  <a:extLst>
                    <a:ext uri="{9D8B030D-6E8A-4147-A177-3AD203B41FA5}">
                      <a16:colId xmlns:a16="http://schemas.microsoft.com/office/drawing/2014/main" val="10068"/>
                    </a:ext>
                  </a:extLst>
                </a:gridCol>
              </a:tblGrid>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A.50 mL</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5 mL</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B.100 mL</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 mL</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8"/>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C.250 mL</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5 mL</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D.500 mL</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 mL</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9"/>
                  </a:ext>
                </a:extLst>
              </a:tr>
            </a:tbl>
          </a:graphicData>
        </a:graphic>
      </p:graphicFrame>
      <p:sp>
        <p:nvSpPr>
          <p:cNvPr id="5" name="文本框 4">
            <a:extLst>
              <a:ext uri="{FF2B5EF4-FFF2-40B4-BE49-F238E27FC236}">
                <a16:creationId xmlns:a16="http://schemas.microsoft.com/office/drawing/2014/main" id="{52B15E91-F65E-EF96-64B3-390FE9B617F6}"/>
              </a:ext>
            </a:extLst>
          </p:cNvPr>
          <p:cNvSpPr txBox="1"/>
          <p:nvPr/>
        </p:nvSpPr>
        <p:spPr>
          <a:xfrm>
            <a:off x="3986480" y="1162376"/>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C</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74" name="yt_shape_10874"/>
          <p:cNvSpPr txBox="1"/>
          <p:nvPr/>
        </p:nvSpPr>
        <p:spPr>
          <a:xfrm>
            <a:off x="648143" y="1045324"/>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宋体" pitchFamily="28"/>
                <a:cs typeface="宋体" pitchFamily="28"/>
              </a:rPr>
              <a:t>如图所示是晚上汽车在干燥的沥青路面和潮湿的沥青路面行驶时大灯部分光路简图，在晚上开车时</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B</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sp>
        <p:nvSpPr>
          <p:cNvPr id="10875" name="yt_shape_10875"/>
          <p:cNvSpPr txBox="1"/>
          <p:nvPr/>
        </p:nvSpPr>
        <p:spPr>
          <a:xfrm>
            <a:off x="5916464" y="2156146"/>
            <a:ext cx="359073" cy="499880"/>
          </a:xfrm>
          <a:prstGeom prst="rect">
            <a:avLst/>
          </a:prstGeom>
        </p:spPr>
        <p:txBody>
          <a:bodyPr vert="horz" wrap="none" lIns="0" tIns="0" rIns="0" bIns="0" rtlCol="0">
            <a:spAutoFit/>
          </a:bodyPr>
          <a:lstStyle/>
          <a:p>
            <a:pPr algn="ctr" eaLnBrk="1" latinLnBrk="0" hangingPunct="0">
              <a:lnSpc>
                <a:spcPct val="129999"/>
              </a:lnSpc>
            </a:pPr>
            <a:r>
              <a:rPr lang="zh-CN" altLang="zh-CN" sz="2800" b="0" i="0" u="none">
                <a:solidFill>
                  <a:srgbClr val="000000"/>
                </a:solidFill>
                <a:effectLst/>
                <a:latin typeface="Times New Roman" pitchFamily="28"/>
                <a:ea typeface="宋体" pitchFamily="28"/>
                <a:cs typeface="宋体" pitchFamily="28"/>
              </a:rPr>
              <a:t>　</a:t>
            </a:r>
          </a:p>
        </p:txBody>
      </p:sp>
      <p:graphicFrame>
        <p:nvGraphicFramePr>
          <p:cNvPr id="10878" name="yt_table_10878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106998552"/>
              </p:ext>
            </p:extLst>
          </p:nvPr>
        </p:nvGraphicFramePr>
        <p:xfrm>
          <a:off x="647857" y="3594221"/>
          <a:ext cx="6959600" cy="2218944"/>
        </p:xfrm>
        <a:graphic>
          <a:graphicData uri="http://schemas.openxmlformats.org/drawingml/2006/table">
            <a:tbl>
              <a:tblPr/>
              <a:tblGrid>
                <a:gridCol w="6959600">
                  <a:extLst>
                    <a:ext uri="{9D8B030D-6E8A-4147-A177-3AD203B41FA5}">
                      <a16:colId xmlns:a16="http://schemas.microsoft.com/office/drawing/2014/main" val="10070"/>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潮湿的路面光更容易发生漫反射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干燥的路面光更容易发生漫反射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对面无车时，驾驶员看潮湿的路面更亮</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6"/>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光在干燥路面上反射不遵循反射定律</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7"/>
                  </a:ext>
                </a:extLst>
              </a:tr>
            </a:tbl>
          </a:graphicData>
        </a:graphic>
      </p:graphicFrame>
      <p:pic>
        <p:nvPicPr>
          <p:cNvPr id="10876" name="yt_image_10876_skip" title="H_65.89">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647857" y="2706814"/>
            <a:ext cx="3164205" cy="836803"/>
          </a:xfrm>
          <a:prstGeom prst="rect">
            <a:avLst/>
          </a:prstGeom>
          <a:noFill/>
          <a:extLst>
            <a:ext uri="{909E8E84-426E-40DD-AFC4-6F175D3DCCD1}">
              <a14:hiddenFill xmlns:a14="http://schemas.microsoft.com/office/drawing/2010/main">
                <a:solidFill>
                  <a:srgbClr val="FFFFFF"/>
                </a:solidFill>
              </a14:hiddenFill>
            </a:ext>
          </a:extLst>
        </p:spPr>
      </p:pic>
      <p:pic>
        <p:nvPicPr>
          <p:cNvPr id="10877" name="yt_image_10877_skip" title="H_65.89">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3862153" y="2706814"/>
            <a:ext cx="3164205" cy="83680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AF1F27BF-77ED-5F56-ABDA-082990DA9D3F}"/>
              </a:ext>
            </a:extLst>
          </p:cNvPr>
          <p:cNvSpPr txBox="1"/>
          <p:nvPr/>
        </p:nvSpPr>
        <p:spPr>
          <a:xfrm>
            <a:off x="6247732" y="1553254"/>
            <a:ext cx="416624"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80" name="yt_shape_10880"/>
          <p:cNvSpPr txBox="1"/>
          <p:nvPr/>
        </p:nvSpPr>
        <p:spPr>
          <a:xfrm>
            <a:off x="648000" y="325590"/>
            <a:ext cx="10896000" cy="1723549"/>
          </a:xfrm>
          <a:prstGeom prst="rect">
            <a:avLst/>
          </a:prstGeom>
        </p:spPr>
        <p:txBody>
          <a:bodyPr vert="horz" wrap="square" lIns="0" tIns="0" rIns="0" bIns="0" rtlCol="0">
            <a:spAutoFit/>
          </a:bodyPr>
          <a:lstStyle/>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13.</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双选</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二氧化碳气体被压缩、降温到一定程度，就会形成像雪一样的白色固体，俗称干冰。干冰被抛到空中，会迅速变为气体，促使其周围水蒸气凝结成小水滴或小冰晶，从而实现人工降雨。下列关于上述描述中包含的物态变化的说法，正确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AC</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10881" name="yt_table_10881"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087509324"/>
              </p:ext>
            </p:extLst>
          </p:nvPr>
        </p:nvGraphicFramePr>
        <p:xfrm>
          <a:off x="686469" y="2219732"/>
          <a:ext cx="6248400" cy="1706880"/>
        </p:xfrm>
        <a:graphic>
          <a:graphicData uri="http://schemas.openxmlformats.org/drawingml/2006/table">
            <a:tbl>
              <a:tblPr/>
              <a:tblGrid>
                <a:gridCol w="6248400">
                  <a:extLst>
                    <a:ext uri="{9D8B030D-6E8A-4147-A177-3AD203B41FA5}">
                      <a16:colId xmlns:a16="http://schemas.microsoft.com/office/drawing/2014/main" val="10071"/>
                    </a:ext>
                  </a:extLst>
                </a:gridCol>
              </a:tblGrid>
              <a:tr h="373648">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二氧化碳气体变成干冰，是凝华</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8"/>
                  </a:ext>
                </a:extLst>
              </a:tr>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水蒸气凝结成水是凝固</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79"/>
                  </a:ext>
                </a:extLst>
              </a:tr>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干冰变成二氧化碳气体，吸收热量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80"/>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水蒸气凝结成小冰晶，吸收热量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81"/>
                  </a:ext>
                </a:extLst>
              </a:tr>
            </a:tbl>
          </a:graphicData>
        </a:graphic>
      </p:graphicFrame>
      <p:sp>
        <p:nvSpPr>
          <p:cNvPr id="2" name="文本框 1">
            <a:extLst>
              <a:ext uri="{FF2B5EF4-FFF2-40B4-BE49-F238E27FC236}">
                <a16:creationId xmlns:a16="http://schemas.microsoft.com/office/drawing/2014/main" id="{CFD41B1D-8527-6B41-19C1-C1367A89849F}"/>
              </a:ext>
            </a:extLst>
          </p:cNvPr>
          <p:cNvSpPr txBox="1"/>
          <p:nvPr/>
        </p:nvSpPr>
        <p:spPr>
          <a:xfrm>
            <a:off x="8381332" y="1511269"/>
            <a:ext cx="69443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AC</a:t>
            </a:r>
            <a:endParaRPr lang="zh-CN" altLang="en-US" dirty="0">
              <a:solidFill>
                <a:srgbClr val="FF0000"/>
              </a:solidFill>
            </a:endParaRPr>
          </a:p>
        </p:txBody>
      </p:sp>
      <p:sp>
        <p:nvSpPr>
          <p:cNvPr id="6" name="文本框 5">
            <a:extLst>
              <a:ext uri="{FF2B5EF4-FFF2-40B4-BE49-F238E27FC236}">
                <a16:creationId xmlns:a16="http://schemas.microsoft.com/office/drawing/2014/main" id="{3DB5C76D-EBD8-F947-5886-7EE09EFCD12D}"/>
              </a:ext>
            </a:extLst>
          </p:cNvPr>
          <p:cNvSpPr txBox="1"/>
          <p:nvPr/>
        </p:nvSpPr>
        <p:spPr>
          <a:xfrm>
            <a:off x="436880" y="4097205"/>
            <a:ext cx="11318240" cy="2246769"/>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zh-CN" sz="2800" b="1" i="0" u="none" strike="noStrike" kern="1200" cap="none" spc="0" normalizeH="0" baseline="0" noProof="0" dirty="0">
                <a:ln>
                  <a:noFill/>
                </a:ln>
                <a:solidFill>
                  <a:srgbClr val="FF0000"/>
                </a:solidFill>
                <a:effectLst/>
                <a:uLnTx/>
                <a:uFillTx/>
                <a:latin typeface="Times New Roman" pitchFamily="28"/>
                <a:ea typeface="黑体" pitchFamily="28"/>
                <a:cs typeface="Times New Roman" pitchFamily="28"/>
              </a:rPr>
              <a:t>【解析】</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二氧化碳变成干冰，由气态直接变成固态，属于凝华，</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正确；水蒸气遇冷凝结成小水滴，由气态变成液态，属于液化，</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B</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错误；干冰变成二氧化碳气体，由固态直接变成气态，属于升华，升华吸热，</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C</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正确；水蒸气遇冷凝结成小冰晶，由气态直接变成固态，属于凝华，凝华放热，</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D</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错误。故选</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AC</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84" name="yt_shape_10884"/>
          <p:cNvSpPr txBox="1"/>
          <p:nvPr/>
        </p:nvSpPr>
        <p:spPr>
          <a:xfrm>
            <a:off x="648143" y="208452"/>
            <a:ext cx="10896000" cy="1292662"/>
          </a:xfrm>
          <a:prstGeom prst="rect">
            <a:avLst/>
          </a:prstGeom>
        </p:spPr>
        <p:txBody>
          <a:bodyPr vert="horz" wrap="square" lIns="0" tIns="0" rIns="0" bIns="0" rtlCol="0">
            <a:spAutoFit/>
          </a:bodyPr>
          <a:lstStyle/>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14.</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双选</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为测量某种液体的密度，小明利用天平和量杯测量了液体与量杯的总质量</a:t>
            </a:r>
            <a:r>
              <a:rPr lang="en-US" altLang="zh-CN" sz="2800" b="0" i="1" u="none" dirty="0">
                <a:solidFill>
                  <a:srgbClr val="000000"/>
                </a:solidFill>
                <a:effectLst/>
                <a:latin typeface="Times New Roman" pitchFamily="28"/>
                <a:ea typeface="Times New Roman" pitchFamily="28"/>
                <a:cs typeface="宋体" pitchFamily="28"/>
              </a:rPr>
              <a:t>m</a:t>
            </a:r>
            <a:r>
              <a:rPr lang="zh-CN" altLang="zh-CN" sz="2800" b="0" i="0" u="none" dirty="0">
                <a:solidFill>
                  <a:srgbClr val="000000"/>
                </a:solidFill>
                <a:effectLst/>
                <a:latin typeface="白正" pitchFamily="28"/>
                <a:ea typeface="宋体" pitchFamily="28"/>
                <a:cs typeface="宋体" pitchFamily="28"/>
              </a:rPr>
              <a:t>和液体的体积</a:t>
            </a:r>
            <a:r>
              <a:rPr lang="en-US" altLang="zh-CN" sz="2800" b="0" i="1" u="none" dirty="0">
                <a:solidFill>
                  <a:srgbClr val="000000"/>
                </a:solidFill>
                <a:effectLst/>
                <a:latin typeface="Times New Roman" pitchFamily="28"/>
                <a:ea typeface="Times New Roman" pitchFamily="28"/>
                <a:cs typeface="宋体" pitchFamily="28"/>
              </a:rPr>
              <a:t>V</a:t>
            </a:r>
            <a:r>
              <a:rPr lang="zh-CN" altLang="zh-CN" sz="2800" b="0" i="0" u="none" dirty="0">
                <a:solidFill>
                  <a:srgbClr val="000000"/>
                </a:solidFill>
                <a:effectLst/>
                <a:latin typeface="白正" pitchFamily="28"/>
                <a:ea typeface="宋体" pitchFamily="28"/>
                <a:cs typeface="宋体" pitchFamily="28"/>
              </a:rPr>
              <a:t>，得到了几组数据并绘成</a:t>
            </a:r>
            <a:r>
              <a:rPr lang="en-US" altLang="zh-CN" sz="2800" b="0" i="1" u="none" dirty="0">
                <a:solidFill>
                  <a:srgbClr val="000000"/>
                </a:solidFill>
                <a:effectLst/>
                <a:latin typeface="Times New Roman" pitchFamily="28"/>
                <a:ea typeface="Times New Roman" pitchFamily="28"/>
                <a:cs typeface="宋体" pitchFamily="28"/>
              </a:rPr>
              <a:t>m</a:t>
            </a:r>
            <a:r>
              <a:rPr lang="zh-CN" altLang="zh-CN" sz="2800" b="0" i="0" u="none" dirty="0">
                <a:solidFill>
                  <a:srgbClr val="000000"/>
                </a:solidFill>
                <a:effectLst/>
                <a:latin typeface="宋体" pitchFamily="28"/>
                <a:ea typeface="宋体" pitchFamily="28"/>
                <a:cs typeface="宋体" pitchFamily="28"/>
              </a:rPr>
              <a:t>－</a:t>
            </a:r>
            <a:r>
              <a:rPr lang="en-US" altLang="zh-CN" sz="2800" b="0" i="1" u="none" dirty="0">
                <a:solidFill>
                  <a:srgbClr val="000000"/>
                </a:solidFill>
                <a:effectLst/>
                <a:latin typeface="Times New Roman" pitchFamily="28"/>
                <a:ea typeface="Times New Roman" pitchFamily="28"/>
                <a:cs typeface="宋体" pitchFamily="28"/>
              </a:rPr>
              <a:t>V</a:t>
            </a:r>
            <a:r>
              <a:rPr lang="zh-CN" altLang="zh-CN" sz="2800" b="0" i="0" u="none" dirty="0">
                <a:solidFill>
                  <a:srgbClr val="000000"/>
                </a:solidFill>
                <a:effectLst/>
                <a:latin typeface="白正" pitchFamily="28"/>
                <a:ea typeface="宋体" pitchFamily="28"/>
                <a:cs typeface="宋体" pitchFamily="28"/>
              </a:rPr>
              <a:t>图象，如图所示。下列说法正确的是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AD</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10886" name="yt_table_10886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020584064"/>
              </p:ext>
            </p:extLst>
          </p:nvPr>
        </p:nvGraphicFramePr>
        <p:xfrm>
          <a:off x="648143" y="1551902"/>
          <a:ext cx="4852988" cy="1706880"/>
        </p:xfrm>
        <a:graphic>
          <a:graphicData uri="http://schemas.openxmlformats.org/drawingml/2006/table">
            <a:tbl>
              <a:tblPr/>
              <a:tblGrid>
                <a:gridCol w="4852988">
                  <a:extLst>
                    <a:ext uri="{9D8B030D-6E8A-4147-A177-3AD203B41FA5}">
                      <a16:colId xmlns:a16="http://schemas.microsoft.com/office/drawing/2014/main" val="10072"/>
                    </a:ext>
                  </a:extLst>
                </a:gridCol>
              </a:tblGrid>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量杯的质量是</a:t>
                      </a:r>
                      <a:r>
                        <a:rPr lang="en-US" altLang="zh-CN" sz="2800" b="0" i="0" u="none">
                          <a:solidFill>
                            <a:srgbClr val="000000"/>
                          </a:solidFill>
                          <a:effectLst/>
                          <a:latin typeface="Times New Roman" pitchFamily="28"/>
                          <a:ea typeface="Times New Roman" pitchFamily="28"/>
                          <a:cs typeface="宋体" pitchFamily="28"/>
                        </a:rPr>
                        <a:t>20 g</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82"/>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B.80 cm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的液体质量为</a:t>
                      </a:r>
                      <a:r>
                        <a:rPr lang="en-US" altLang="zh-CN" sz="2800" b="0" i="0" u="none" dirty="0">
                          <a:solidFill>
                            <a:srgbClr val="000000"/>
                          </a:solidFill>
                          <a:effectLst/>
                          <a:latin typeface="Times New Roman" pitchFamily="28"/>
                          <a:ea typeface="Times New Roman" pitchFamily="28"/>
                          <a:cs typeface="宋体" pitchFamily="28"/>
                        </a:rPr>
                        <a:t>100 g</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83"/>
                  </a:ext>
                </a:extLst>
              </a:tr>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液体的密度为</a:t>
                      </a:r>
                      <a:r>
                        <a:rPr lang="en-US" altLang="zh-CN" sz="2800" b="0" i="0" u="none">
                          <a:solidFill>
                            <a:srgbClr val="000000"/>
                          </a:solidFill>
                          <a:effectLst/>
                          <a:latin typeface="Times New Roman" pitchFamily="28"/>
                          <a:ea typeface="Times New Roman" pitchFamily="28"/>
                          <a:cs typeface="宋体" pitchFamily="28"/>
                        </a:rPr>
                        <a:t>1.25 g/cm</a:t>
                      </a:r>
                      <a:r>
                        <a:rPr lang="en-US" altLang="zh-CN" sz="2800" b="0" i="0" u="none" baseline="30000">
                          <a:solidFill>
                            <a:srgbClr val="000000"/>
                          </a:solidFill>
                          <a:effectLst/>
                          <a:latin typeface="Times New Roman" pitchFamily="28"/>
                          <a:ea typeface="Times New Roman" pitchFamily="28"/>
                          <a:cs typeface="宋体" pitchFamily="28"/>
                        </a:rPr>
                        <a:t>3</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84"/>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液体的密度为</a:t>
                      </a:r>
                      <a:r>
                        <a:rPr lang="en-US" altLang="zh-CN" sz="2800" b="0" i="0" u="none" dirty="0">
                          <a:solidFill>
                            <a:srgbClr val="000000"/>
                          </a:solidFill>
                          <a:effectLst/>
                          <a:latin typeface="Times New Roman" pitchFamily="28"/>
                          <a:ea typeface="Times New Roman" pitchFamily="28"/>
                          <a:cs typeface="宋体" pitchFamily="28"/>
                        </a:rPr>
                        <a:t>1 g/cm</a:t>
                      </a:r>
                      <a:r>
                        <a:rPr lang="en-US" altLang="zh-CN" sz="2800" b="0" i="0" u="none" baseline="30000" dirty="0">
                          <a:solidFill>
                            <a:srgbClr val="000000"/>
                          </a:solidFill>
                          <a:effectLst/>
                          <a:latin typeface="Times New Roman" pitchFamily="28"/>
                          <a:ea typeface="Times New Roman" pitchFamily="28"/>
                          <a:cs typeface="宋体" pitchFamily="28"/>
                        </a:rPr>
                        <a:t>3</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85"/>
                  </a:ext>
                </a:extLst>
              </a:tr>
            </a:tbl>
          </a:graphicData>
        </a:graphic>
      </p:graphicFrame>
      <p:pic>
        <p:nvPicPr>
          <p:cNvPr id="10885" name="yt_image_10885_skip" title="H_127.6">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8770812" y="1501114"/>
            <a:ext cx="2773045" cy="162052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68248847-FE0C-06EB-3B93-72B505A1CBCC}"/>
              </a:ext>
            </a:extLst>
          </p:cNvPr>
          <p:cNvSpPr txBox="1"/>
          <p:nvPr/>
        </p:nvSpPr>
        <p:spPr>
          <a:xfrm>
            <a:off x="6623652" y="963244"/>
            <a:ext cx="69443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AD</a:t>
            </a: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8716226-D120-3F18-F953-0E7B8EDF9ED3}"/>
                  </a:ext>
                </a:extLst>
              </p:cNvPr>
              <p:cNvSpPr txBox="1"/>
              <p:nvPr/>
            </p:nvSpPr>
            <p:spPr>
              <a:xfrm>
                <a:off x="335280" y="3258782"/>
                <a:ext cx="11064240" cy="3251083"/>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zh-CN" sz="2800" b="1" i="0" u="none" strike="noStrike" kern="1200" cap="none" spc="0" normalizeH="0" baseline="0" noProof="0" dirty="0">
                    <a:ln>
                      <a:noFill/>
                    </a:ln>
                    <a:solidFill>
                      <a:srgbClr val="FF0000"/>
                    </a:solidFill>
                    <a:effectLst/>
                    <a:uLnTx/>
                    <a:uFillTx/>
                    <a:latin typeface="Times New Roman" pitchFamily="28"/>
                    <a:ea typeface="黑体" pitchFamily="28"/>
                    <a:cs typeface="Times New Roman" pitchFamily="28"/>
                  </a:rPr>
                  <a:t>【解析】</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设量杯的质量为</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zh-CN" altLang="zh-CN" sz="2800" b="1" i="0" u="none" strike="noStrike" kern="1200" cap="none" spc="0" normalizeH="0" baseline="-25000" noProof="0" dirty="0">
                    <a:ln>
                      <a:noFill/>
                    </a:ln>
                    <a:solidFill>
                      <a:srgbClr val="FF0000"/>
                    </a:solidFill>
                    <a:effectLst/>
                    <a:uLnTx/>
                    <a:uFillTx/>
                    <a:latin typeface="Times New Roman" pitchFamily="28"/>
                    <a:ea typeface="宋体" pitchFamily="28"/>
                    <a:cs typeface="Times New Roman" pitchFamily="28"/>
                  </a:rPr>
                  <a:t>杯</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，液体的密度为</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ρ</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，由图可知，当液体体积为</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V</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1</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20 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时，液体和量杯的总质量</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zh-CN" altLang="zh-CN" sz="2800" b="1" i="0" u="none" strike="noStrike" kern="1200" cap="none" spc="0" normalizeH="0" baseline="-25000" noProof="0" dirty="0">
                    <a:ln>
                      <a:noFill/>
                    </a:ln>
                    <a:solidFill>
                      <a:srgbClr val="FF0000"/>
                    </a:solidFill>
                    <a:effectLst/>
                    <a:uLnTx/>
                    <a:uFillTx/>
                    <a:latin typeface="Times New Roman" pitchFamily="28"/>
                    <a:ea typeface="宋体" pitchFamily="28"/>
                    <a:cs typeface="Times New Roman" pitchFamily="28"/>
                  </a:rPr>
                  <a:t>总</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1</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1</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zh-CN" altLang="zh-CN" sz="2800" b="1" i="0" u="none" strike="noStrike" kern="1200" cap="none" spc="0" normalizeH="0" baseline="-25000" noProof="0" dirty="0">
                    <a:ln>
                      <a:noFill/>
                    </a:ln>
                    <a:solidFill>
                      <a:srgbClr val="FF0000"/>
                    </a:solidFill>
                    <a:effectLst/>
                    <a:uLnTx/>
                    <a:uFillTx/>
                    <a:latin typeface="Times New Roman" pitchFamily="28"/>
                    <a:ea typeface="宋体" pitchFamily="28"/>
                    <a:cs typeface="Times New Roman" pitchFamily="28"/>
                  </a:rPr>
                  <a:t>杯</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40 g</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，根据</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ρ</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14:m>
                  <m:oMath xmlns:m="http://schemas.openxmlformats.org/officeDocument/2006/math">
                    <m:f>
                      <m:fPr>
                        <m:ctrlPr>
                          <a:rPr kumimoji="0" lang="en-US" altLang="zh-CN" sz="2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56" charset="0"/>
                          </a:rPr>
                        </m:ctrlPr>
                      </m:fPr>
                      <m:num>
                        <m:r>
                          <a:rPr kumimoji="0" lang="en-US" altLang="zh-CN" sz="2800" b="1" i="1" u="none" strike="noStrike" kern="1200" cap="none" spc="0" normalizeH="0" baseline="0" noProof="0">
                            <a:ln>
                              <a:noFill/>
                            </a:ln>
                            <a:solidFill>
                              <a:srgbClr val="FF0000"/>
                            </a:solidFill>
                            <a:effectLst/>
                            <a:uLnTx/>
                            <a:uFillTx/>
                            <a:latin typeface="Cambria Math" panose="02040503050406030204" pitchFamily="56" charset="0"/>
                            <a:ea typeface="Cambria Math" panose="02040503050406030204" pitchFamily="56" charset="0"/>
                          </a:rPr>
                          <m:t>𝒎</m:t>
                        </m:r>
                      </m:num>
                      <m:den>
                        <m:r>
                          <a:rPr kumimoji="0" lang="en-US" altLang="zh-CN" sz="2800" b="1" i="1" u="none" strike="noStrike" kern="1200" cap="none" spc="0" normalizeH="0" baseline="0" noProof="0">
                            <a:ln>
                              <a:noFill/>
                            </a:ln>
                            <a:solidFill>
                              <a:srgbClr val="FF0000"/>
                            </a:solidFill>
                            <a:effectLst/>
                            <a:uLnTx/>
                            <a:uFillTx/>
                            <a:latin typeface="Cambria Math" panose="02040503050406030204" pitchFamily="56" charset="0"/>
                            <a:ea typeface="Cambria Math" panose="02040503050406030204" pitchFamily="56" charset="0"/>
                          </a:rPr>
                          <m:t>𝑽</m:t>
                        </m:r>
                      </m:den>
                    </m:f>
                  </m:oMath>
                </a14:m>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可得</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1</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ρV</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1</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，则有</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ρ</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20 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zh-CN" altLang="zh-CN" sz="2800" b="1" i="0" u="none" strike="noStrike" kern="1200" cap="none" spc="0" normalizeH="0" baseline="-25000" noProof="0" dirty="0">
                    <a:ln>
                      <a:noFill/>
                    </a:ln>
                    <a:solidFill>
                      <a:srgbClr val="FF0000"/>
                    </a:solidFill>
                    <a:effectLst/>
                    <a:uLnTx/>
                    <a:uFillTx/>
                    <a:latin typeface="Times New Roman" pitchFamily="28"/>
                    <a:ea typeface="宋体" pitchFamily="28"/>
                    <a:cs typeface="Times New Roman" pitchFamily="28"/>
                  </a:rPr>
                  <a:t>杯</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40 g</a:t>
                </a:r>
                <a:r>
                  <a:rPr kumimoji="0" lang="zh-CN" altLang="zh-CN" sz="2800" b="1" i="0" u="none" strike="noStrike" kern="1200" cap="none" spc="0" normalizeH="0" baseline="0" noProof="0" dirty="0">
                    <a:ln>
                      <a:noFill/>
                    </a:ln>
                    <a:solidFill>
                      <a:srgbClr val="FF0000"/>
                    </a:solidFill>
                    <a:effectLst/>
                    <a:uLnTx/>
                    <a:uFillTx/>
                    <a:latin typeface="宋体" pitchFamily="28"/>
                    <a:ea typeface="宋体" pitchFamily="28"/>
                    <a:cs typeface="宋体" pitchFamily="28"/>
                  </a:rPr>
                  <a:t>①</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，当液体体积为</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V</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2</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80 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时，液体和量杯的总质量</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zh-CN" altLang="zh-CN" sz="2800" b="1" i="0" u="none" strike="noStrike" kern="1200" cap="none" spc="0" normalizeH="0" baseline="-25000" noProof="0" dirty="0">
                    <a:ln>
                      <a:noFill/>
                    </a:ln>
                    <a:solidFill>
                      <a:srgbClr val="FF0000"/>
                    </a:solidFill>
                    <a:effectLst/>
                    <a:uLnTx/>
                    <a:uFillTx/>
                    <a:latin typeface="Times New Roman" pitchFamily="28"/>
                    <a:ea typeface="宋体" pitchFamily="28"/>
                    <a:cs typeface="Times New Roman" pitchFamily="28"/>
                  </a:rPr>
                  <a:t>总</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2</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2</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zh-CN" altLang="zh-CN" sz="2800" b="1" i="0" u="none" strike="noStrike" kern="1200" cap="none" spc="0" normalizeH="0" baseline="-25000" noProof="0" dirty="0">
                    <a:ln>
                      <a:noFill/>
                    </a:ln>
                    <a:solidFill>
                      <a:srgbClr val="FF0000"/>
                    </a:solidFill>
                    <a:effectLst/>
                    <a:uLnTx/>
                    <a:uFillTx/>
                    <a:latin typeface="Times New Roman" pitchFamily="28"/>
                    <a:ea typeface="宋体" pitchFamily="28"/>
                    <a:cs typeface="Times New Roman" pitchFamily="28"/>
                  </a:rPr>
                  <a:t>杯</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100 g</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，可得</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ρ</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80 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zh-CN" altLang="zh-CN" sz="2800" b="1" i="0" u="none" strike="noStrike" kern="1200" cap="none" spc="0" normalizeH="0" baseline="-25000" noProof="0" dirty="0">
                    <a:ln>
                      <a:noFill/>
                    </a:ln>
                    <a:solidFill>
                      <a:srgbClr val="FF0000"/>
                    </a:solidFill>
                    <a:effectLst/>
                    <a:uLnTx/>
                    <a:uFillTx/>
                    <a:latin typeface="Times New Roman" pitchFamily="28"/>
                    <a:ea typeface="宋体" pitchFamily="28"/>
                    <a:cs typeface="Times New Roman" pitchFamily="28"/>
                  </a:rPr>
                  <a:t>杯</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100 g</a:t>
                </a:r>
                <a:r>
                  <a:rPr kumimoji="0" lang="zh-CN" altLang="zh-CN" sz="2800" b="1" i="0" u="none" strike="noStrike" kern="1200" cap="none" spc="0" normalizeH="0" baseline="0" noProof="0" dirty="0">
                    <a:ln>
                      <a:noFill/>
                    </a:ln>
                    <a:solidFill>
                      <a:srgbClr val="FF0000"/>
                    </a:solidFill>
                    <a:effectLst/>
                    <a:uLnTx/>
                    <a:uFillTx/>
                    <a:latin typeface="宋体" pitchFamily="28"/>
                    <a:ea typeface="宋体" pitchFamily="28"/>
                    <a:cs typeface="宋体" pitchFamily="28"/>
                  </a:rPr>
                  <a:t>②</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zh-CN" altLang="zh-CN" sz="2800" b="1" i="0" u="none" strike="noStrike" kern="1200" cap="none" spc="0" normalizeH="0" baseline="0" noProof="0" dirty="0">
                    <a:ln>
                      <a:noFill/>
                    </a:ln>
                    <a:solidFill>
                      <a:srgbClr val="FF0000"/>
                    </a:solidFill>
                    <a:effectLst/>
                    <a:uLnTx/>
                    <a:uFillTx/>
                    <a:latin typeface="宋体" pitchFamily="28"/>
                    <a:ea typeface="宋体" pitchFamily="28"/>
                    <a:cs typeface="宋体" pitchFamily="28"/>
                  </a:rPr>
                  <a:t>②</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zh-CN" altLang="zh-CN" sz="2800" b="1" i="0" u="none" strike="noStrike" kern="1200" cap="none" spc="0" normalizeH="0" baseline="0" noProof="0" dirty="0">
                    <a:ln>
                      <a:noFill/>
                    </a:ln>
                    <a:solidFill>
                      <a:srgbClr val="FF0000"/>
                    </a:solidFill>
                    <a:effectLst/>
                    <a:uLnTx/>
                    <a:uFillTx/>
                    <a:latin typeface="宋体" pitchFamily="28"/>
                    <a:ea typeface="宋体" pitchFamily="28"/>
                    <a:cs typeface="宋体" pitchFamily="28"/>
                  </a:rPr>
                  <a:t>①</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可得液体的密度</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ρ</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1 g/cm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C</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错误，</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D</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正确；将</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ρ</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1 g/cm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代入</a:t>
                </a:r>
                <a:r>
                  <a:rPr kumimoji="0" lang="zh-CN" altLang="zh-CN" sz="2800" b="1" i="0" u="none" strike="noStrike" kern="1200" cap="none" spc="0" normalizeH="0" baseline="0" noProof="0" dirty="0">
                    <a:ln>
                      <a:noFill/>
                    </a:ln>
                    <a:solidFill>
                      <a:srgbClr val="FF0000"/>
                    </a:solidFill>
                    <a:effectLst/>
                    <a:uLnTx/>
                    <a:uFillTx/>
                    <a:latin typeface="宋体" pitchFamily="28"/>
                    <a:ea typeface="宋体" pitchFamily="28"/>
                    <a:cs typeface="宋体" pitchFamily="28"/>
                  </a:rPr>
                  <a:t>①</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得</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zh-CN" altLang="zh-CN" sz="2800" b="1" i="0" u="none" strike="noStrike" kern="1200" cap="none" spc="0" normalizeH="0" baseline="-25000" noProof="0" dirty="0">
                    <a:ln>
                      <a:noFill/>
                    </a:ln>
                    <a:solidFill>
                      <a:srgbClr val="FF0000"/>
                    </a:solidFill>
                    <a:effectLst/>
                    <a:uLnTx/>
                    <a:uFillTx/>
                    <a:latin typeface="Times New Roman" pitchFamily="28"/>
                    <a:ea typeface="宋体" pitchFamily="28"/>
                    <a:cs typeface="Times New Roman" pitchFamily="28"/>
                  </a:rPr>
                  <a:t>杯</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20 g</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正确；</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80 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的该液体质量</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m</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2</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ρ</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1"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V</a:t>
                </a:r>
                <a:r>
                  <a:rPr kumimoji="0" lang="en-US" altLang="zh-CN" sz="2800" b="1" i="0" u="none" strike="noStrike" kern="1200" cap="none" spc="0" normalizeH="0" baseline="-25000" noProof="0" dirty="0">
                    <a:ln>
                      <a:noFill/>
                    </a:ln>
                    <a:solidFill>
                      <a:srgbClr val="FF0000"/>
                    </a:solidFill>
                    <a:effectLst/>
                    <a:uLnTx/>
                    <a:uFillTx/>
                    <a:latin typeface="Times New Roman" pitchFamily="28"/>
                    <a:ea typeface="Times New Roman" pitchFamily="28"/>
                    <a:cs typeface="Times New Roman" pitchFamily="28"/>
                  </a:rPr>
                  <a:t>2</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1 g/cm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80 cm</a:t>
                </a:r>
                <a:r>
                  <a:rPr kumimoji="0" lang="en-US" altLang="zh-CN" sz="2800" b="1" i="0" u="none" strike="noStrike" kern="1200" cap="none" spc="0" normalizeH="0" baseline="30000" noProof="0" dirty="0">
                    <a:ln>
                      <a:noFill/>
                    </a:ln>
                    <a:solidFill>
                      <a:srgbClr val="FF0000"/>
                    </a:solidFill>
                    <a:effectLst/>
                    <a:uLnTx/>
                    <a:uFillTx/>
                    <a:latin typeface="Times New Roman" pitchFamily="28"/>
                    <a:ea typeface="Times New Roman" pitchFamily="28"/>
                    <a:cs typeface="Times New Roman" pitchFamily="28"/>
                  </a:rPr>
                  <a:t>3</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80 g</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B</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错误。故选</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AD</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p>
            </p:txBody>
          </p:sp>
        </mc:Choice>
        <mc:Fallback xmlns="">
          <p:sp>
            <p:nvSpPr>
              <p:cNvPr id="6" name="文本框 5">
                <a:extLst>
                  <a:ext uri="{FF2B5EF4-FFF2-40B4-BE49-F238E27FC236}">
                    <a16:creationId xmlns:a16="http://schemas.microsoft.com/office/drawing/2014/main" id="{28716226-D120-3F18-F953-0E7B8EDF9ED3}"/>
                  </a:ext>
                </a:extLst>
              </p:cNvPr>
              <p:cNvSpPr txBox="1">
                <a:spLocks noRot="1" noChangeAspect="1" noMove="1" noResize="1" noEditPoints="1" noAdjustHandles="1" noChangeArrowheads="1" noChangeShapeType="1" noTextEdit="1"/>
              </p:cNvSpPr>
              <p:nvPr/>
            </p:nvSpPr>
            <p:spPr>
              <a:xfrm>
                <a:off x="335280" y="3258782"/>
                <a:ext cx="11064240" cy="3251083"/>
              </a:xfrm>
              <a:prstGeom prst="rect">
                <a:avLst/>
              </a:prstGeom>
              <a:blipFill>
                <a:blip r:embed="rId3"/>
                <a:stretch>
                  <a:fillRect l="-1102" t="-2627" r="-992" b="-4503"/>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90" name="yt_shape_10890"/>
          <p:cNvSpPr txBox="1"/>
          <p:nvPr/>
        </p:nvSpPr>
        <p:spPr>
          <a:xfrm>
            <a:off x="648000" y="110400"/>
            <a:ext cx="7720062"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三、作图题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小题，每小题</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891" name="yt_shape_10891"/>
          <p:cNvSpPr txBox="1"/>
          <p:nvPr/>
        </p:nvSpPr>
        <p:spPr>
          <a:xfrm>
            <a:off x="648143" y="661068"/>
            <a:ext cx="10896000" cy="2180340"/>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宋体" pitchFamily="28"/>
                <a:cs typeface="宋体" pitchFamily="28"/>
              </a:rPr>
              <a:t>自行车的尾部安装一种塑料制成的反光镜，夜间在车灯的照射下，能把光线按原来的方向反射回去，反光镜实际上是两块相互垂直的平面镜</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如图所示</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，请利用平面镜的成像特点画出光线</a:t>
            </a:r>
            <a:r>
              <a:rPr lang="en-US" altLang="zh-CN" sz="2800" b="0" i="1" u="none">
                <a:solidFill>
                  <a:srgbClr val="000000"/>
                </a:solidFill>
                <a:effectLst/>
                <a:latin typeface="Times New Roman" pitchFamily="28"/>
                <a:ea typeface="Times New Roman" pitchFamily="28"/>
                <a:cs typeface="宋体" pitchFamily="28"/>
              </a:rPr>
              <a:t>AB</a:t>
            </a:r>
            <a:r>
              <a:rPr lang="zh-CN" altLang="zh-CN" sz="2800" b="0" i="0" u="none">
                <a:solidFill>
                  <a:srgbClr val="000000"/>
                </a:solidFill>
                <a:effectLst/>
                <a:latin typeface="白正" pitchFamily="28"/>
                <a:ea typeface="宋体" pitchFamily="28"/>
                <a:cs typeface="宋体" pitchFamily="28"/>
              </a:rPr>
              <a:t>经反射后的光线。</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提醒：可以认为光线</a:t>
            </a:r>
            <a:r>
              <a:rPr lang="en-US" altLang="zh-CN" sz="2800" b="0" i="1" u="none">
                <a:solidFill>
                  <a:srgbClr val="000000"/>
                </a:solidFill>
                <a:effectLst/>
                <a:latin typeface="Times New Roman" pitchFamily="28"/>
                <a:ea typeface="Times New Roman" pitchFamily="28"/>
                <a:cs typeface="宋体" pitchFamily="28"/>
              </a:rPr>
              <a:t>AB</a:t>
            </a:r>
            <a:r>
              <a:rPr lang="zh-CN" altLang="zh-CN" sz="2800" b="0" i="0" u="none">
                <a:solidFill>
                  <a:srgbClr val="000000"/>
                </a:solidFill>
                <a:effectLst/>
                <a:latin typeface="白正" pitchFamily="28"/>
                <a:ea typeface="宋体" pitchFamily="28"/>
                <a:cs typeface="宋体" pitchFamily="28"/>
              </a:rPr>
              <a:t>是从某点发出的</a:t>
            </a:r>
            <a:r>
              <a:rPr lang="zh-CN" altLang="zh-CN" sz="2800" b="0" i="0" u="none">
                <a:solidFill>
                  <a:srgbClr val="000000"/>
                </a:solidFill>
                <a:effectLst/>
                <a:latin typeface="宋体" pitchFamily="28"/>
                <a:ea typeface="宋体" pitchFamily="28"/>
                <a:cs typeface="宋体" pitchFamily="28"/>
              </a:rPr>
              <a:t>）</a:t>
            </a:r>
          </a:p>
        </p:txBody>
      </p:sp>
      <p:sp>
        <p:nvSpPr>
          <p:cNvPr id="10895" name="yt_shape_10895"/>
          <p:cNvSpPr txBox="1"/>
          <p:nvPr/>
        </p:nvSpPr>
        <p:spPr>
          <a:xfrm>
            <a:off x="648000" y="5227349"/>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892" name="yt_shape_10892" title="H_167.9111">
            <a:extLst>
              <a:ext uri="{FF2B5EF4-FFF2-40B4-BE49-F238E27FC236}">
                <a16:creationId xmlns:a16="http://schemas.microsoft.com/office/drawing/2014/main" id="{249740F1-2B05-4C5A-B423-6F681AEFABC2}"/>
              </a:ext>
            </a:extLst>
          </p:cNvPr>
          <p:cNvGrpSpPr/>
          <p:nvPr/>
        </p:nvGrpSpPr>
        <p:grpSpPr>
          <a:xfrm>
            <a:off x="4716589" y="2993761"/>
            <a:ext cx="2090611" cy="1862956"/>
            <a:chOff x="0" y="0"/>
            <a:chExt cx="2393061" cy="2132471"/>
          </a:xfrm>
        </p:grpSpPr>
        <p:pic>
          <p:nvPicPr>
            <p:cNvPr id="2" name="yt_image_10892">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2393061" cy="1736471"/>
            </a:xfrm>
            <a:prstGeom prst="rect">
              <a:avLst/>
            </a:prstGeom>
            <a:noFill/>
            <a:extLst>
              <a:ext uri="{909E8E84-426E-40DD-AFC4-6F175D3DCCD1}">
                <a14:hiddenFill xmlns:a14="http://schemas.microsoft.com/office/drawing/2010/main">
                  <a:solidFill>
                    <a:srgbClr val="FFFFFF"/>
                  </a:solidFill>
                </a14:hiddenFill>
              </a:ext>
            </a:extLst>
          </p:spPr>
        </p:pic>
        <p:sp>
          <p:nvSpPr>
            <p:cNvPr id="10894" name="yt_shape_10894"/>
            <p:cNvSpPr txBox="1"/>
            <p:nvPr/>
          </p:nvSpPr>
          <p:spPr>
            <a:xfrm>
              <a:off x="129968" y="1772471"/>
              <a:ext cx="2169125"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楷体" pitchFamily="28"/>
                  <a:cs typeface="宋体" pitchFamily="28"/>
                </a:rPr>
                <a:t>题图</a:t>
              </a:r>
              <a:r>
                <a:rPr lang="zh-CN" altLang="zh-CN" sz="2800" b="0" i="0" u="none">
                  <a:solidFill>
                    <a:srgbClr val="000000"/>
                  </a:solidFill>
                  <a:effectLst/>
                  <a:latin typeface="白正" pitchFamily="28"/>
                  <a:ea typeface="宋体" pitchFamily="28"/>
                  <a:cs typeface="宋体" pitchFamily="28"/>
                </a:rPr>
                <a:t>　　</a:t>
              </a:r>
            </a:p>
          </p:txBody>
        </p:sp>
      </p:grpSp>
      <p:pic>
        <p:nvPicPr>
          <p:cNvPr id="3" name="yt_image_10896">
            <a:extLst>
              <a:ext uri="{FF2B5EF4-FFF2-40B4-BE49-F238E27FC236}">
                <a16:creationId xmlns:a16="http://schemas.microsoft.com/office/drawing/2014/main" id="{5297E300-89AD-9414-86D4-A9EC9098EB92}"/>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7724394" y="3146789"/>
            <a:ext cx="2453132" cy="1709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98" name="yt_shape_10898"/>
          <p:cNvSpPr txBox="1"/>
          <p:nvPr/>
        </p:nvSpPr>
        <p:spPr>
          <a:xfrm>
            <a:off x="648143" y="387744"/>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宋体" pitchFamily="28"/>
                <a:cs typeface="宋体" pitchFamily="28"/>
              </a:rPr>
              <a:t>如图所示，上、下是两个相同的玻璃三棱镜，中间是一块玻璃砖，请大致画出三条光线的折射光线。注意：经过光学元件时只画出一次折射就行。</a:t>
            </a:r>
          </a:p>
        </p:txBody>
      </p:sp>
      <p:sp>
        <p:nvSpPr>
          <p:cNvPr id="10902" name="yt_shape_10902"/>
          <p:cNvSpPr txBox="1"/>
          <p:nvPr/>
        </p:nvSpPr>
        <p:spPr>
          <a:xfrm>
            <a:off x="648000" y="4522003"/>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899" name="yt_shape_10899" title="H_177.37111">
            <a:extLst>
              <a:ext uri="{FF2B5EF4-FFF2-40B4-BE49-F238E27FC236}">
                <a16:creationId xmlns:a16="http://schemas.microsoft.com/office/drawing/2014/main" id="{249740F1-2B05-4C5A-B423-6F681AEFABC2}"/>
              </a:ext>
            </a:extLst>
          </p:cNvPr>
          <p:cNvGrpSpPr/>
          <p:nvPr/>
        </p:nvGrpSpPr>
        <p:grpSpPr>
          <a:xfrm>
            <a:off x="5366067" y="2219099"/>
            <a:ext cx="1459865" cy="2252613"/>
            <a:chOff x="0" y="0"/>
            <a:chExt cx="1459865" cy="2252613"/>
          </a:xfrm>
        </p:grpSpPr>
        <p:pic>
          <p:nvPicPr>
            <p:cNvPr id="2" name="yt_image_10899">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1459865" cy="1856613"/>
            </a:xfrm>
            <a:prstGeom prst="rect">
              <a:avLst/>
            </a:prstGeom>
            <a:noFill/>
            <a:extLst>
              <a:ext uri="{909E8E84-426E-40DD-AFC4-6F175D3DCCD1}">
                <a14:hiddenFill xmlns:a14="http://schemas.microsoft.com/office/drawing/2010/main">
                  <a:solidFill>
                    <a:srgbClr val="FFFFFF"/>
                  </a:solidFill>
                </a14:hiddenFill>
              </a:ext>
            </a:extLst>
          </p:spPr>
        </p:pic>
        <p:sp>
          <p:nvSpPr>
            <p:cNvPr id="10901" name="yt_shape_10901"/>
            <p:cNvSpPr txBox="1"/>
            <p:nvPr/>
          </p:nvSpPr>
          <p:spPr>
            <a:xfrm>
              <a:off x="18891" y="1892613"/>
              <a:ext cx="145808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楷体" pitchFamily="28"/>
                  <a:cs typeface="宋体" pitchFamily="28"/>
                </a:rPr>
                <a:t>题图</a:t>
              </a:r>
            </a:p>
          </p:txBody>
        </p:sp>
      </p:grpSp>
      <p:pic>
        <p:nvPicPr>
          <p:cNvPr id="3" name="yt_image_10903">
            <a:extLst>
              <a:ext uri="{FF2B5EF4-FFF2-40B4-BE49-F238E27FC236}">
                <a16:creationId xmlns:a16="http://schemas.microsoft.com/office/drawing/2014/main" id="{2B6EC558-A45C-C7BE-3979-7F96E791F24D}"/>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8927147" y="2467795"/>
            <a:ext cx="1795145" cy="1602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05" name="yt_shape_10905"/>
          <p:cNvSpPr txBox="1"/>
          <p:nvPr/>
        </p:nvSpPr>
        <p:spPr>
          <a:xfrm>
            <a:off x="648143" y="220188"/>
            <a:ext cx="10896000" cy="330866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四、实验探究题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黑体" pitchFamily="28"/>
                <a:cs typeface="宋体" pitchFamily="28"/>
              </a:rPr>
              <a:t>小题，第</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22</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宋体" pitchFamily="28"/>
                <a:cs typeface="宋体" pitchFamily="28"/>
              </a:rPr>
              <a:t>暴雪天后，环卫工人会向积雪的路面撒盐，为了搞清原理，同学们进行了下列探究。实验小组用同样多的纯水、淡盐水、浓盐水，分别制得纯冰、淡盐冰、浓盐冰，然后将这些冰弄碎后放入试管中加热，使各种不同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冰</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熔化，并记录数据。</a:t>
            </a:r>
          </a:p>
        </p:txBody>
      </p:sp>
      <p:pic>
        <p:nvPicPr>
          <p:cNvPr id="2" name="yt_image_10907">
            <a:extLst>
              <a:ext uri="{FF2B5EF4-FFF2-40B4-BE49-F238E27FC236}">
                <a16:creationId xmlns:a16="http://schemas.microsoft.com/office/drawing/2014/main" id="{824EE012-8D02-B27E-221D-F75A249AD695}"/>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2235200" y="3528852"/>
            <a:ext cx="2936393" cy="2497530"/>
          </a:xfrm>
          <a:prstGeom prst="rect">
            <a:avLst/>
          </a:prstGeom>
          <a:noFill/>
          <a:extLst>
            <a:ext uri="{909E8E84-426E-40DD-AFC4-6F175D3DCCD1}">
              <a14:hiddenFill xmlns:a14="http://schemas.microsoft.com/office/drawing/2010/main">
                <a:solidFill>
                  <a:srgbClr val="FFFFFF"/>
                </a:solidFill>
              </a14:hiddenFill>
            </a:ext>
          </a:extLst>
        </p:spPr>
      </p:pic>
      <p:pic>
        <p:nvPicPr>
          <p:cNvPr id="3" name="yt_image_10908">
            <a:extLst>
              <a:ext uri="{FF2B5EF4-FFF2-40B4-BE49-F238E27FC236}">
                <a16:creationId xmlns:a16="http://schemas.microsoft.com/office/drawing/2014/main" id="{3629E3F5-4259-2C7F-AD76-695FF56F2659}"/>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6573507" y="4365120"/>
            <a:ext cx="3241053" cy="1796761"/>
          </a:xfrm>
          <a:prstGeom prst="rect">
            <a:avLst/>
          </a:prstGeom>
          <a:noFill/>
          <a:extLst>
            <a:ext uri="{909E8E84-426E-40DD-AFC4-6F175D3DCCD1}">
              <a14:hiddenFill xmlns:a14="http://schemas.microsoft.com/office/drawing/2010/main">
                <a:solidFill>
                  <a:srgbClr val="FFFFFF"/>
                </a:solidFill>
              </a14:hiddenFill>
            </a:ext>
          </a:extLst>
        </p:spPr>
      </p:pic>
      <p:sp>
        <p:nvSpPr>
          <p:cNvPr id="4" name="yt_shape_10911">
            <a:extLst>
              <a:ext uri="{FF2B5EF4-FFF2-40B4-BE49-F238E27FC236}">
                <a16:creationId xmlns:a16="http://schemas.microsoft.com/office/drawing/2014/main" id="{FEB9048F-C92E-73CC-145C-97D0DCF51E67}"/>
              </a:ext>
            </a:extLst>
          </p:cNvPr>
          <p:cNvSpPr txBox="1"/>
          <p:nvPr/>
        </p:nvSpPr>
        <p:spPr>
          <a:xfrm>
            <a:off x="3423773" y="6129916"/>
            <a:ext cx="399748" cy="507896"/>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5" name="yt_shape_10912">
            <a:extLst>
              <a:ext uri="{FF2B5EF4-FFF2-40B4-BE49-F238E27FC236}">
                <a16:creationId xmlns:a16="http://schemas.microsoft.com/office/drawing/2014/main" id="{FAD5B96B-70FF-87E8-851F-96E3CF45AB46}"/>
              </a:ext>
            </a:extLst>
          </p:cNvPr>
          <p:cNvSpPr txBox="1"/>
          <p:nvPr/>
        </p:nvSpPr>
        <p:spPr>
          <a:xfrm>
            <a:off x="7921580" y="6129916"/>
            <a:ext cx="399748" cy="507896"/>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13" name="yt_shape_10913"/>
          <p:cNvSpPr txBox="1"/>
          <p:nvPr/>
        </p:nvSpPr>
        <p:spPr>
          <a:xfrm>
            <a:off x="648143" y="476319"/>
            <a:ext cx="10896000" cy="5619039"/>
          </a:xfrm>
          <a:prstGeom prst="rect">
            <a:avLst/>
          </a:prstGeom>
        </p:spPr>
        <p:txBody>
          <a:bodyPr vert="horz" wrap="square" lIns="0" tIns="0" rIns="0" bIns="0" rtlCol="0">
            <a:spAutoFit/>
          </a:bodyPr>
          <a:lstStyle/>
          <a:p>
            <a:pPr algn="l" eaLnBrk="1" latinLnBrk="0" hangingPunct="0">
              <a:lnSpc>
                <a:spcPct val="12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在选择对</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冰</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的加热方式时，如图甲所示，你认为最佳的选择方法是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A</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A</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B</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，这种方法的优点是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受热均匀</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在相同条件下测量三者的温度变化数据，得到如图乙所示的三条温度随时间变化的曲线</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纯冰对应曲线</a:t>
            </a:r>
            <a:r>
              <a:rPr lang="en-US" altLang="zh-CN" sz="2800" b="0" i="0" u="none">
                <a:solidFill>
                  <a:srgbClr val="000000"/>
                </a:solidFill>
                <a:effectLst/>
                <a:latin typeface="宋体" pitchFamily="28"/>
                <a:ea typeface="宋体" pitchFamily="28"/>
                <a:cs typeface="宋体" pitchFamily="28"/>
              </a:rPr>
              <a:t>①</a:t>
            </a:r>
            <a:r>
              <a:rPr lang="zh-CN" altLang="zh-CN" sz="2800" b="0" i="0" u="none">
                <a:solidFill>
                  <a:srgbClr val="000000"/>
                </a:solidFill>
                <a:effectLst/>
                <a:latin typeface="白正" pitchFamily="28"/>
                <a:ea typeface="宋体" pitchFamily="28"/>
                <a:cs typeface="宋体" pitchFamily="28"/>
              </a:rPr>
              <a:t>，淡盐冰对应曲线</a:t>
            </a:r>
            <a:r>
              <a:rPr lang="en-US" altLang="zh-CN" sz="2800" b="0" i="0" u="none">
                <a:solidFill>
                  <a:srgbClr val="000000"/>
                </a:solidFill>
                <a:effectLst/>
                <a:latin typeface="宋体" pitchFamily="28"/>
                <a:ea typeface="宋体" pitchFamily="28"/>
                <a:cs typeface="宋体" pitchFamily="28"/>
              </a:rPr>
              <a:t>②</a:t>
            </a:r>
            <a:r>
              <a:rPr lang="zh-CN" altLang="zh-CN" sz="2800" b="0" i="0" u="none">
                <a:solidFill>
                  <a:srgbClr val="000000"/>
                </a:solidFill>
                <a:effectLst/>
                <a:latin typeface="白正" pitchFamily="28"/>
                <a:ea typeface="宋体" pitchFamily="28"/>
                <a:cs typeface="宋体" pitchFamily="28"/>
              </a:rPr>
              <a:t>，浓盐冰对应曲线</a:t>
            </a:r>
            <a:r>
              <a:rPr lang="en-US" altLang="zh-CN" sz="2800" b="0" i="0" u="none">
                <a:solidFill>
                  <a:srgbClr val="000000"/>
                </a:solidFill>
                <a:effectLst/>
                <a:latin typeface="宋体" pitchFamily="28"/>
                <a:ea typeface="宋体" pitchFamily="28"/>
                <a:cs typeface="宋体" pitchFamily="28"/>
              </a:rPr>
              <a:t>③</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。根据曲线图可知：利用盐水制成的冰</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是</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晶体。</a:t>
            </a:r>
          </a:p>
          <a:p>
            <a:pPr algn="l" eaLnBrk="1" latinLnBrk="0" hangingPunct="0">
              <a:lnSpc>
                <a:spcPct val="12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由图乙可知：含盐浓度越大，熔点</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越低</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越高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越低</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在积雪上撒些盐，白天可使雪</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易</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熔化，晚上降温后，已熔化的雪水</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难</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凝固。</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均选填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难</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易</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p>
        </p:txBody>
      </p:sp>
      <p:sp>
        <p:nvSpPr>
          <p:cNvPr id="2" name="文本框 1">
            <a:extLst>
              <a:ext uri="{FF2B5EF4-FFF2-40B4-BE49-F238E27FC236}">
                <a16:creationId xmlns:a16="http://schemas.microsoft.com/office/drawing/2014/main" id="{92A260D9-562D-AD71-4279-6FED1F794DF7}"/>
              </a:ext>
            </a:extLst>
          </p:cNvPr>
          <p:cNvSpPr txBox="1"/>
          <p:nvPr/>
        </p:nvSpPr>
        <p:spPr>
          <a:xfrm>
            <a:off x="1980532" y="941577"/>
            <a:ext cx="437261" cy="605676"/>
          </a:xfrm>
          <a:prstGeom prst="rect">
            <a:avLst/>
          </a:prstGeom>
          <a:noFill/>
        </p:spPr>
        <p:txBody>
          <a:bodyPr vert="horz" wrap="none" rtlCol="0">
            <a:noAutofit/>
          </a:bodyPr>
          <a:lstStyle/>
          <a:p>
            <a:pPr>
              <a:lnSpc>
                <a:spcPct val="120000"/>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A</a:t>
            </a:r>
            <a:endParaRPr lang="zh-CN" altLang="en-US">
              <a:solidFill>
                <a:srgbClr val="FF0000"/>
              </a:solidFill>
            </a:endParaRPr>
          </a:p>
        </p:txBody>
      </p:sp>
      <p:sp>
        <p:nvSpPr>
          <p:cNvPr id="3" name="文本框 2">
            <a:extLst>
              <a:ext uri="{FF2B5EF4-FFF2-40B4-BE49-F238E27FC236}">
                <a16:creationId xmlns:a16="http://schemas.microsoft.com/office/drawing/2014/main" id="{E0578B1B-583D-E55D-08D1-806A080ED03D}"/>
              </a:ext>
            </a:extLst>
          </p:cNvPr>
          <p:cNvSpPr txBox="1"/>
          <p:nvPr/>
        </p:nvSpPr>
        <p:spPr>
          <a:xfrm>
            <a:off x="9843419" y="941577"/>
            <a:ext cx="1251649"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受热均</a:t>
            </a:r>
            <a:endParaRPr lang="zh-CN" altLang="en-US">
              <a:solidFill>
                <a:srgbClr val="FF0000"/>
              </a:solidFill>
            </a:endParaRPr>
          </a:p>
        </p:txBody>
      </p:sp>
      <p:sp>
        <p:nvSpPr>
          <p:cNvPr id="4" name="文本框 3">
            <a:extLst>
              <a:ext uri="{FF2B5EF4-FFF2-40B4-BE49-F238E27FC236}">
                <a16:creationId xmlns:a16="http://schemas.microsoft.com/office/drawing/2014/main" id="{10F84751-17E6-85D2-C55D-74E5146EDF29}"/>
              </a:ext>
            </a:extLst>
          </p:cNvPr>
          <p:cNvSpPr txBox="1"/>
          <p:nvPr/>
        </p:nvSpPr>
        <p:spPr>
          <a:xfrm>
            <a:off x="558132" y="1453641"/>
            <a:ext cx="537274"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匀</a:t>
            </a:r>
            <a:endParaRPr lang="zh-CN" altLang="en-US">
              <a:solidFill>
                <a:srgbClr val="FF0000"/>
              </a:solidFill>
            </a:endParaRPr>
          </a:p>
        </p:txBody>
      </p:sp>
      <p:sp>
        <p:nvSpPr>
          <p:cNvPr id="5" name="文本框 4">
            <a:extLst>
              <a:ext uri="{FF2B5EF4-FFF2-40B4-BE49-F238E27FC236}">
                <a16:creationId xmlns:a16="http://schemas.microsoft.com/office/drawing/2014/main" id="{C170AF60-9FA2-7627-A51A-E19177A35753}"/>
              </a:ext>
            </a:extLst>
          </p:cNvPr>
          <p:cNvSpPr txBox="1"/>
          <p:nvPr/>
        </p:nvSpPr>
        <p:spPr>
          <a:xfrm>
            <a:off x="9448132" y="2989833"/>
            <a:ext cx="537274"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是</a:t>
            </a:r>
            <a:endParaRPr lang="zh-CN" altLang="en-US">
              <a:solidFill>
                <a:srgbClr val="FF0000"/>
              </a:solidFill>
            </a:endParaRPr>
          </a:p>
        </p:txBody>
      </p:sp>
      <p:sp>
        <p:nvSpPr>
          <p:cNvPr id="6" name="文本框 5">
            <a:extLst>
              <a:ext uri="{FF2B5EF4-FFF2-40B4-BE49-F238E27FC236}">
                <a16:creationId xmlns:a16="http://schemas.microsoft.com/office/drawing/2014/main" id="{CDF3420A-F7C9-87C4-09C7-1F7B97B8BEB9}"/>
              </a:ext>
            </a:extLst>
          </p:cNvPr>
          <p:cNvSpPr txBox="1"/>
          <p:nvPr/>
        </p:nvSpPr>
        <p:spPr>
          <a:xfrm>
            <a:off x="7136732" y="4013961"/>
            <a:ext cx="894461"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越低</a:t>
            </a:r>
            <a:endParaRPr lang="zh-CN" altLang="en-US">
              <a:solidFill>
                <a:srgbClr val="FF0000"/>
              </a:solidFill>
            </a:endParaRPr>
          </a:p>
        </p:txBody>
      </p:sp>
      <p:sp>
        <p:nvSpPr>
          <p:cNvPr id="7" name="文本框 6">
            <a:extLst>
              <a:ext uri="{FF2B5EF4-FFF2-40B4-BE49-F238E27FC236}">
                <a16:creationId xmlns:a16="http://schemas.microsoft.com/office/drawing/2014/main" id="{57EA62EA-267F-4D18-D317-D5D5A301C179}"/>
              </a:ext>
            </a:extLst>
          </p:cNvPr>
          <p:cNvSpPr txBox="1"/>
          <p:nvPr/>
        </p:nvSpPr>
        <p:spPr>
          <a:xfrm>
            <a:off x="6425532" y="5038089"/>
            <a:ext cx="537274" cy="605676"/>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易</a:t>
            </a:r>
            <a:endParaRPr lang="zh-CN" altLang="en-US">
              <a:solidFill>
                <a:srgbClr val="FF0000"/>
              </a:solidFill>
            </a:endParaRPr>
          </a:p>
        </p:txBody>
      </p:sp>
      <p:sp>
        <p:nvSpPr>
          <p:cNvPr id="8" name="文本框 7">
            <a:extLst>
              <a:ext uri="{FF2B5EF4-FFF2-40B4-BE49-F238E27FC236}">
                <a16:creationId xmlns:a16="http://schemas.microsoft.com/office/drawing/2014/main" id="{E314CAF7-991B-0260-D600-683BCDB232DC}"/>
              </a:ext>
            </a:extLst>
          </p:cNvPr>
          <p:cNvSpPr txBox="1"/>
          <p:nvPr/>
        </p:nvSpPr>
        <p:spPr>
          <a:xfrm>
            <a:off x="1980532" y="5550153"/>
            <a:ext cx="537274" cy="537668"/>
          </a:xfrm>
          <a:prstGeom prst="rect">
            <a:avLst/>
          </a:prstGeom>
          <a:noFill/>
        </p:spPr>
        <p:txBody>
          <a:bodyPr vert="horz" wrap="none" rtlCol="0">
            <a:noAutofit/>
          </a:bodyPr>
          <a:lstStyle/>
          <a:p>
            <a:pPr>
              <a:lnSpc>
                <a:spcPct val="12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难</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17" name="yt_shape_10917"/>
          <p:cNvSpPr txBox="1"/>
          <p:nvPr/>
        </p:nvSpPr>
        <p:spPr>
          <a:xfrm>
            <a:off x="648000" y="740804"/>
            <a:ext cx="7630294"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宋体" pitchFamily="28"/>
                <a:cs typeface="宋体" pitchFamily="28"/>
              </a:rPr>
              <a:t>小华同学探究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凸透镜成像规律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的实验中：</a:t>
            </a:r>
          </a:p>
        </p:txBody>
      </p:sp>
      <p:pic>
        <p:nvPicPr>
          <p:cNvPr id="10918" name="yt_image_10918">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2577304" y="1451852"/>
            <a:ext cx="2029841" cy="1339723"/>
          </a:xfrm>
          <a:prstGeom prst="rect">
            <a:avLst/>
          </a:prstGeom>
          <a:noFill/>
          <a:extLst>
            <a:ext uri="{909E8E84-426E-40DD-AFC4-6F175D3DCCD1}">
              <a14:hiddenFill xmlns:a14="http://schemas.microsoft.com/office/drawing/2010/main">
                <a:solidFill>
                  <a:srgbClr val="FFFFFF"/>
                </a:solidFill>
              </a14:hiddenFill>
            </a:ext>
          </a:extLst>
        </p:spPr>
      </p:pic>
      <p:pic>
        <p:nvPicPr>
          <p:cNvPr id="10919" name="yt_image_10919">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4967145" y="1578979"/>
            <a:ext cx="4438269" cy="1212596"/>
          </a:xfrm>
          <a:prstGeom prst="rect">
            <a:avLst/>
          </a:prstGeom>
          <a:noFill/>
          <a:extLst>
            <a:ext uri="{909E8E84-426E-40DD-AFC4-6F175D3DCCD1}">
              <a14:hiddenFill xmlns:a14="http://schemas.microsoft.com/office/drawing/2010/main">
                <a:solidFill>
                  <a:srgbClr val="FFFFFF"/>
                </a:solidFill>
              </a14:hiddenFill>
            </a:ext>
          </a:extLst>
        </p:spPr>
      </p:pic>
      <p:sp>
        <p:nvSpPr>
          <p:cNvPr id="10922" name="yt_shape_10922"/>
          <p:cNvSpPr txBox="1"/>
          <p:nvPr/>
        </p:nvSpPr>
        <p:spPr>
          <a:xfrm>
            <a:off x="3324464" y="2791575"/>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923" name="yt_shape_10923"/>
          <p:cNvSpPr txBox="1"/>
          <p:nvPr/>
        </p:nvSpPr>
        <p:spPr>
          <a:xfrm>
            <a:off x="6918519" y="2791575"/>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924" name="yt_shape_10924"/>
          <p:cNvSpPr txBox="1"/>
          <p:nvPr/>
        </p:nvSpPr>
        <p:spPr>
          <a:xfrm>
            <a:off x="648143" y="3370154"/>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将点燃的蜡烛、光屏放在凸透镜的两侧，并将烛焰、凸透镜和光屏的中心调整到</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同一高度</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0925" name="yt_shape_10925"/>
          <p:cNvSpPr txBox="1"/>
          <p:nvPr/>
        </p:nvSpPr>
        <p:spPr>
          <a:xfrm>
            <a:off x="648143" y="4488991"/>
            <a:ext cx="10896000" cy="162820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小华为了准确地知道凸透镜的焦距，找到了平行光源，进行了如图甲所示的实验，根据实验现象可知，该凸透镜的焦距是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10.0</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cm</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C9B1C486-E7FF-2C11-1716-E776C39D05A3}"/>
              </a:ext>
            </a:extLst>
          </p:cNvPr>
          <p:cNvSpPr txBox="1"/>
          <p:nvPr/>
        </p:nvSpPr>
        <p:spPr>
          <a:xfrm>
            <a:off x="3402932" y="3878084"/>
            <a:ext cx="1608837"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同一高度</a:t>
            </a:r>
            <a:endParaRPr lang="zh-CN" altLang="en-US">
              <a:solidFill>
                <a:srgbClr val="FF0000"/>
              </a:solidFill>
            </a:endParaRPr>
          </a:p>
        </p:txBody>
      </p:sp>
      <p:sp>
        <p:nvSpPr>
          <p:cNvPr id="3" name="文本框 2">
            <a:extLst>
              <a:ext uri="{FF2B5EF4-FFF2-40B4-BE49-F238E27FC236}">
                <a16:creationId xmlns:a16="http://schemas.microsoft.com/office/drawing/2014/main" id="{4C289750-D565-07A9-177F-4C6DAE78A3FE}"/>
              </a:ext>
            </a:extLst>
          </p:cNvPr>
          <p:cNvSpPr txBox="1"/>
          <p:nvPr/>
        </p:nvSpPr>
        <p:spPr>
          <a:xfrm>
            <a:off x="1269332" y="5551657"/>
            <a:ext cx="8023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10.0</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26" name="yt_shape_10926"/>
          <p:cNvSpPr txBox="1"/>
          <p:nvPr/>
        </p:nvSpPr>
        <p:spPr>
          <a:xfrm>
            <a:off x="648143" y="720000"/>
            <a:ext cx="10896000" cy="554927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将凸透镜固定在图乙的光具座上，位于</a:t>
            </a:r>
            <a:r>
              <a:rPr lang="en-US" altLang="zh-CN" sz="2800" b="0" i="0" u="none">
                <a:solidFill>
                  <a:srgbClr val="000000"/>
                </a:solidFill>
                <a:effectLst/>
                <a:latin typeface="Times New Roman" pitchFamily="28"/>
                <a:ea typeface="Times New Roman" pitchFamily="28"/>
                <a:cs typeface="宋体" pitchFamily="28"/>
              </a:rPr>
              <a:t>50 cm</a:t>
            </a:r>
            <a:r>
              <a:rPr lang="zh-CN" altLang="zh-CN" sz="2800" b="0" i="0" u="none">
                <a:solidFill>
                  <a:srgbClr val="000000"/>
                </a:solidFill>
                <a:effectLst/>
                <a:latin typeface="白正" pitchFamily="28"/>
                <a:ea typeface="宋体" pitchFamily="28"/>
                <a:cs typeface="宋体" pitchFamily="28"/>
              </a:rPr>
              <a:t>刻度线处，光屏和点燃的蜡烛位于凸透镜两侧。小华将蜡烛移至</a:t>
            </a:r>
            <a:r>
              <a:rPr lang="en-US" altLang="zh-CN" sz="2800" b="0" i="0" u="none">
                <a:solidFill>
                  <a:srgbClr val="000000"/>
                </a:solidFill>
                <a:effectLst/>
                <a:latin typeface="Times New Roman" pitchFamily="28"/>
                <a:ea typeface="Times New Roman" pitchFamily="28"/>
                <a:cs typeface="宋体" pitchFamily="28"/>
              </a:rPr>
              <a:t>35 cm</a:t>
            </a:r>
            <a:r>
              <a:rPr lang="zh-CN" altLang="zh-CN" sz="2800" b="0" i="0" u="none">
                <a:solidFill>
                  <a:srgbClr val="000000"/>
                </a:solidFill>
                <a:effectLst/>
                <a:latin typeface="白正" pitchFamily="28"/>
                <a:ea typeface="宋体" pitchFamily="28"/>
                <a:cs typeface="宋体" pitchFamily="28"/>
              </a:rPr>
              <a:t>刻度线处，移动光屏，直到光屏上出现了烛焰清晰的像，则该像是倒立、</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放大</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实</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像，</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投影仪</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照相机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投影仪</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放大镜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利用了这条规律。</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当蜡烛向左移动时，光屏应向</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左</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移动才可以得到清晰的像。</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若保持图乙中凸透镜和光屏的位置不变，小华将蜡烛移动到</a:t>
            </a:r>
            <a:r>
              <a:rPr lang="en-US" altLang="zh-CN" sz="2800" b="0" i="0" u="none">
                <a:solidFill>
                  <a:srgbClr val="000000"/>
                </a:solidFill>
                <a:effectLst/>
                <a:latin typeface="Times New Roman" pitchFamily="28"/>
                <a:ea typeface="Times New Roman" pitchFamily="28"/>
                <a:cs typeface="宋体" pitchFamily="28"/>
              </a:rPr>
              <a:t>15 cm</a:t>
            </a:r>
            <a:r>
              <a:rPr lang="zh-CN" altLang="zh-CN" sz="2800" b="0" i="0" u="none">
                <a:solidFill>
                  <a:srgbClr val="000000"/>
                </a:solidFill>
                <a:effectLst/>
                <a:latin typeface="白正" pitchFamily="28"/>
                <a:ea typeface="宋体" pitchFamily="28"/>
                <a:cs typeface="宋体" pitchFamily="28"/>
              </a:rPr>
              <a:t>刻度处，在光屏上得不到清晰的像，如果把凸透镜看成人的眼睛，光屏看成视网膜，则此时成像的情况相当于</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近视眼</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近视眼</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远视眼</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的形成原因。</a:t>
            </a:r>
          </a:p>
        </p:txBody>
      </p:sp>
      <p:sp>
        <p:nvSpPr>
          <p:cNvPr id="2" name="文本框 1">
            <a:extLst>
              <a:ext uri="{FF2B5EF4-FFF2-40B4-BE49-F238E27FC236}">
                <a16:creationId xmlns:a16="http://schemas.microsoft.com/office/drawing/2014/main" id="{7D944AD1-F93A-A53E-7779-0EE490D41A0A}"/>
              </a:ext>
            </a:extLst>
          </p:cNvPr>
          <p:cNvSpPr txBox="1"/>
          <p:nvPr/>
        </p:nvSpPr>
        <p:spPr>
          <a:xfrm>
            <a:off x="9448132" y="178266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放大</a:t>
            </a:r>
            <a:endParaRPr lang="zh-CN" altLang="en-US">
              <a:solidFill>
                <a:srgbClr val="FF0000"/>
              </a:solidFill>
            </a:endParaRPr>
          </a:p>
        </p:txBody>
      </p:sp>
      <p:sp>
        <p:nvSpPr>
          <p:cNvPr id="3" name="文本框 2">
            <a:extLst>
              <a:ext uri="{FF2B5EF4-FFF2-40B4-BE49-F238E27FC236}">
                <a16:creationId xmlns:a16="http://schemas.microsoft.com/office/drawing/2014/main" id="{9BC6E0F5-B5DE-9A24-AB45-53C64A9985A7}"/>
              </a:ext>
            </a:extLst>
          </p:cNvPr>
          <p:cNvSpPr txBox="1"/>
          <p:nvPr/>
        </p:nvSpPr>
        <p:spPr>
          <a:xfrm>
            <a:off x="1269332" y="2337402"/>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实</a:t>
            </a:r>
            <a:endParaRPr lang="zh-CN" altLang="en-US">
              <a:solidFill>
                <a:srgbClr val="FF0000"/>
              </a:solidFill>
            </a:endParaRPr>
          </a:p>
        </p:txBody>
      </p:sp>
      <p:sp>
        <p:nvSpPr>
          <p:cNvPr id="4" name="文本框 3">
            <a:extLst>
              <a:ext uri="{FF2B5EF4-FFF2-40B4-BE49-F238E27FC236}">
                <a16:creationId xmlns:a16="http://schemas.microsoft.com/office/drawing/2014/main" id="{469BA531-344B-226A-4F4B-27FF25F73469}"/>
              </a:ext>
            </a:extLst>
          </p:cNvPr>
          <p:cNvSpPr txBox="1"/>
          <p:nvPr/>
        </p:nvSpPr>
        <p:spPr>
          <a:xfrm>
            <a:off x="3048920" y="2337402"/>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投影仪</a:t>
            </a:r>
            <a:endParaRPr lang="zh-CN" altLang="en-US">
              <a:solidFill>
                <a:srgbClr val="FF0000"/>
              </a:solidFill>
            </a:endParaRPr>
          </a:p>
        </p:txBody>
      </p:sp>
      <p:sp>
        <p:nvSpPr>
          <p:cNvPr id="5" name="文本框 4">
            <a:extLst>
              <a:ext uri="{FF2B5EF4-FFF2-40B4-BE49-F238E27FC236}">
                <a16:creationId xmlns:a16="http://schemas.microsoft.com/office/drawing/2014/main" id="{94F000A4-44FE-CAE6-8830-17FA570B4EBE}"/>
              </a:ext>
            </a:extLst>
          </p:cNvPr>
          <p:cNvSpPr txBox="1"/>
          <p:nvPr/>
        </p:nvSpPr>
        <p:spPr>
          <a:xfrm>
            <a:off x="6425532" y="344687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左</a:t>
            </a:r>
            <a:endParaRPr lang="zh-CN" altLang="en-US">
              <a:solidFill>
                <a:srgbClr val="FF0000"/>
              </a:solidFill>
            </a:endParaRPr>
          </a:p>
        </p:txBody>
      </p:sp>
      <p:sp>
        <p:nvSpPr>
          <p:cNvPr id="6" name="文本框 5">
            <a:extLst>
              <a:ext uri="{FF2B5EF4-FFF2-40B4-BE49-F238E27FC236}">
                <a16:creationId xmlns:a16="http://schemas.microsoft.com/office/drawing/2014/main" id="{DBC15932-3C26-B105-BC19-523104E47FB0}"/>
              </a:ext>
            </a:extLst>
          </p:cNvPr>
          <p:cNvSpPr txBox="1"/>
          <p:nvPr/>
        </p:nvSpPr>
        <p:spPr>
          <a:xfrm>
            <a:off x="7670132" y="5111082"/>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近视眼</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100314" y="796783"/>
            <a:ext cx="11991372" cy="578366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12" y="1102250"/>
            <a:ext cx="2160416" cy="1663699"/>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4" name="文本框 3"/>
          <p:cNvSpPr txBox="1"/>
          <p:nvPr/>
        </p:nvSpPr>
        <p:spPr>
          <a:xfrm>
            <a:off x="285751" y="3268325"/>
            <a:ext cx="11544300" cy="830997"/>
          </a:xfrm>
          <a:prstGeom prst="rect">
            <a:avLst/>
          </a:prstGeom>
          <a:noFill/>
        </p:spPr>
        <p:txBody>
          <a:bodyPr wrap="square" rtlCol="0">
            <a:spAutoFit/>
          </a:bodyPr>
          <a:lstStyle/>
          <a:p>
            <a:pPr algn="ctr" eaLnBrk="1" latinLnBrk="0" hangingPunct="0"/>
            <a:r>
              <a:rPr lang="zh-CN" altLang="en-US" sz="4800" dirty="0"/>
              <a:t>新安县2022—2023学年第一学期期末教学质量检测试卷</a:t>
            </a:r>
          </a:p>
        </p:txBody>
      </p:sp>
      <p:sp>
        <p:nvSpPr>
          <p:cNvPr id="5" name="矩形 4"/>
          <p:cNvSpPr/>
          <p:nvPr/>
        </p:nvSpPr>
        <p:spPr>
          <a:xfrm>
            <a:off x="3291509" y="140037"/>
            <a:ext cx="5651125" cy="732790"/>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dirty="0">
                <a:solidFill>
                  <a:srgbClr val="000000"/>
                </a:solidFill>
                <a:latin typeface="楷体" panose="02010609060101010101" pitchFamily="49" charset="-122"/>
                <a:ea typeface="楷体" panose="02010609060101010101" pitchFamily="49" charset="-122"/>
                <a:cs typeface="+mn-ea"/>
                <a:sym typeface="+mn-lt"/>
              </a:rPr>
              <a:t>8</a:t>
            </a:r>
            <a:r>
              <a:rPr kumimoji="1" lang="zh-CN" altLang="en-US" sz="2800" b="1">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endPar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a14="http://schemas.microsoft.com/office/drawing/2010/main"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29" name="yt_shape_10929"/>
          <p:cNvSpPr txBox="1"/>
          <p:nvPr/>
        </p:nvSpPr>
        <p:spPr>
          <a:xfrm>
            <a:off x="648000" y="846360"/>
            <a:ext cx="10502875"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宋体" pitchFamily="28"/>
                <a:cs typeface="宋体" pitchFamily="28"/>
              </a:rPr>
              <a:t>小明同学利用天平、烧杯、量筒、细线等器材测量蜂蜜的密度。</a:t>
            </a:r>
          </a:p>
        </p:txBody>
      </p:sp>
      <p:pic>
        <p:nvPicPr>
          <p:cNvPr id="10930" name="yt_image_10930">
            <a:extLst>
              <a:ext uri="">
                <a16:creationId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2946733" y="2343828"/>
            <a:ext cx="1507363" cy="1461262"/>
          </a:xfrm>
          <a:prstGeom prst="rect">
            <a:avLst/>
          </a:prstGeom>
          <a:noFill/>
          <a:extLst>
            <a:ext uri="{909E8E84-426E-40DD-AFC4-6F175D3DCCD1}">
              <a14:hiddenFill xmlns:a14="http://schemas.microsoft.com/office/drawing/2010/main">
                <a:solidFill>
                  <a:srgbClr val="FFFFFF"/>
                </a:solidFill>
              </a14:hiddenFill>
            </a:ext>
          </a:extLst>
        </p:spPr>
      </p:pic>
      <p:pic>
        <p:nvPicPr>
          <p:cNvPr id="10931" name="yt_image_10931">
            <a:extLst>
              <a:ext uri="">
                <a16:creationId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4814096" y="1405044"/>
            <a:ext cx="773938" cy="2400046"/>
          </a:xfrm>
          <a:prstGeom prst="rect">
            <a:avLst/>
          </a:prstGeom>
          <a:noFill/>
          <a:extLst>
            <a:ext uri="{909E8E84-426E-40DD-AFC4-6F175D3DCCD1}">
              <a14:hiddenFill xmlns:a14="http://schemas.microsoft.com/office/drawing/2010/main">
                <a:solidFill>
                  <a:srgbClr val="FFFFFF"/>
                </a:solidFill>
              </a14:hiddenFill>
            </a:ext>
          </a:extLst>
        </p:spPr>
      </p:pic>
      <p:pic>
        <p:nvPicPr>
          <p:cNvPr id="10932" name="yt_image_10932">
            <a:extLst>
              <a:ext uri="">
                <a16:creationId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4" cstate="print"/>
          <a:srcRect/>
          <a:stretch>
            <a:fillRect/>
          </a:stretch>
        </p:blipFill>
        <p:spPr bwMode="auto">
          <a:xfrm>
            <a:off x="5948034" y="2504483"/>
            <a:ext cx="3003550" cy="1300607"/>
          </a:xfrm>
          <a:prstGeom prst="rect">
            <a:avLst/>
          </a:prstGeom>
          <a:noFill/>
          <a:extLst>
            <a:ext uri="{909E8E84-426E-40DD-AFC4-6F175D3DCCD1}">
              <a14:hiddenFill xmlns:a14="http://schemas.microsoft.com/office/drawing/2010/main">
                <a:solidFill>
                  <a:srgbClr val="FFFFFF"/>
                </a:solidFill>
              </a14:hiddenFill>
            </a:ext>
          </a:extLst>
        </p:spPr>
      </p:pic>
      <p:sp>
        <p:nvSpPr>
          <p:cNvPr id="10935" name="yt_shape_10935"/>
          <p:cNvSpPr txBox="1"/>
          <p:nvPr/>
        </p:nvSpPr>
        <p:spPr>
          <a:xfrm>
            <a:off x="3432654" y="380509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936" name="yt_shape_10936"/>
          <p:cNvSpPr txBox="1"/>
          <p:nvPr/>
        </p:nvSpPr>
        <p:spPr>
          <a:xfrm>
            <a:off x="4933304" y="380509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937" name="yt_shape_10937"/>
          <p:cNvSpPr txBox="1"/>
          <p:nvPr/>
        </p:nvSpPr>
        <p:spPr>
          <a:xfrm>
            <a:off x="7182048" y="380509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丙</a:t>
            </a:r>
          </a:p>
        </p:txBody>
      </p:sp>
      <p:sp>
        <p:nvSpPr>
          <p:cNvPr id="10938" name="yt_shape_10938"/>
          <p:cNvSpPr txBox="1"/>
          <p:nvPr/>
        </p:nvSpPr>
        <p:spPr>
          <a:xfrm>
            <a:off x="648143" y="4383435"/>
            <a:ext cx="10896000" cy="162820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将天平放在水平台上，用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镊子</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把游码拨至零刻度线后，指针指在如图甲所示的位置，此时应将平衡螺母向</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右</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右</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端调节。</a:t>
            </a:r>
          </a:p>
        </p:txBody>
      </p:sp>
      <p:sp>
        <p:nvSpPr>
          <p:cNvPr id="2" name="文本框 1">
            <a:extLst>
              <a:ext uri="{FF2B5EF4-FFF2-40B4-BE49-F238E27FC236}">
                <a16:creationId xmlns:a16="http://schemas.microsoft.com/office/drawing/2014/main" id="{E4DF3EB8-3686-45A0-28A2-2004DC7020A9}"/>
              </a:ext>
            </a:extLst>
          </p:cNvPr>
          <p:cNvSpPr txBox="1"/>
          <p:nvPr/>
        </p:nvSpPr>
        <p:spPr>
          <a:xfrm>
            <a:off x="5714332" y="4336629"/>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镊子</a:t>
            </a:r>
            <a:endParaRPr lang="zh-CN" altLang="en-US">
              <a:solidFill>
                <a:srgbClr val="FF0000"/>
              </a:solidFill>
            </a:endParaRPr>
          </a:p>
        </p:txBody>
      </p:sp>
      <p:sp>
        <p:nvSpPr>
          <p:cNvPr id="3" name="文本框 2">
            <a:extLst>
              <a:ext uri="{FF2B5EF4-FFF2-40B4-BE49-F238E27FC236}">
                <a16:creationId xmlns:a16="http://schemas.microsoft.com/office/drawing/2014/main" id="{68787214-9E5E-EB4E-302B-B7048F9BE330}"/>
              </a:ext>
            </a:extLst>
          </p:cNvPr>
          <p:cNvSpPr txBox="1"/>
          <p:nvPr/>
        </p:nvSpPr>
        <p:spPr>
          <a:xfrm>
            <a:off x="8025732" y="4891365"/>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右</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39" name="yt_shape_10939"/>
          <p:cNvSpPr txBox="1"/>
          <p:nvPr/>
        </p:nvSpPr>
        <p:spPr>
          <a:xfrm>
            <a:off x="648143" y="1032598"/>
            <a:ext cx="10896000" cy="218835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称出烧杯和蜂蜜的总质量为</a:t>
            </a:r>
            <a:r>
              <a:rPr lang="en-US" altLang="zh-CN" sz="2800" b="0" i="0" u="none">
                <a:solidFill>
                  <a:srgbClr val="000000"/>
                </a:solidFill>
                <a:effectLst/>
                <a:latin typeface="Times New Roman" pitchFamily="28"/>
                <a:ea typeface="Times New Roman" pitchFamily="28"/>
                <a:cs typeface="宋体" pitchFamily="28"/>
              </a:rPr>
              <a:t>95 g</a:t>
            </a:r>
            <a:r>
              <a:rPr lang="zh-CN" altLang="zh-CN" sz="2800" b="0" i="0" u="none">
                <a:solidFill>
                  <a:srgbClr val="000000"/>
                </a:solidFill>
                <a:effectLst/>
                <a:latin typeface="白正" pitchFamily="28"/>
                <a:ea typeface="宋体" pitchFamily="28"/>
                <a:cs typeface="宋体" pitchFamily="28"/>
              </a:rPr>
              <a:t>，将烧杯中的一部分蜂蜜倒入量筒中</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如图乙所示</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，再用天平测量烧杯和剩余蜂蜜的总质量时，天平平衡时所用的砝码和游码位置如图丙所示，请根据小明同学的测量填写下表。</a:t>
            </a:r>
          </a:p>
        </p:txBody>
      </p:sp>
      <p:graphicFrame>
        <p:nvGraphicFramePr>
          <p:cNvPr id="10940" name="yt_table_10940" title="H_189.1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541226807"/>
              </p:ext>
            </p:extLst>
          </p:nvPr>
        </p:nvGraphicFramePr>
        <p:xfrm>
          <a:off x="648000" y="3424106"/>
          <a:ext cx="10895997" cy="2401824"/>
        </p:xfrm>
        <a:graphic>
          <a:graphicData uri="http://schemas.openxmlformats.org/drawingml/2006/table">
            <a:tbl>
              <a:tblPr>
                <a:tableStyleId>{5940675A-B579-460E-94D1-54222C63F5DA}</a:tableStyleId>
              </a:tblPr>
              <a:tblGrid>
                <a:gridCol w="2624248">
                  <a:extLst>
                    <a:ext uri="{9D8B030D-6E8A-4147-A177-3AD203B41FA5}">
                      <a16:colId xmlns:a16="http://schemas.microsoft.com/office/drawing/2014/main" val="20000"/>
                    </a:ext>
                  </a:extLst>
                </a:gridCol>
                <a:gridCol w="2824088">
                  <a:extLst>
                    <a:ext uri="{9D8B030D-6E8A-4147-A177-3AD203B41FA5}">
                      <a16:colId xmlns:a16="http://schemas.microsoft.com/office/drawing/2014/main" val="20001"/>
                    </a:ext>
                  </a:extLst>
                </a:gridCol>
                <a:gridCol w="2623573">
                  <a:extLst>
                    <a:ext uri="{9D8B030D-6E8A-4147-A177-3AD203B41FA5}">
                      <a16:colId xmlns:a16="http://schemas.microsoft.com/office/drawing/2014/main" val="20002"/>
                    </a:ext>
                  </a:extLst>
                </a:gridCol>
                <a:gridCol w="2824088">
                  <a:extLst>
                    <a:ext uri="{9D8B030D-6E8A-4147-A177-3AD203B41FA5}">
                      <a16:colId xmlns:a16="http://schemas.microsoft.com/office/drawing/2014/main" val="20003"/>
                    </a:ext>
                  </a:extLst>
                </a:gridCol>
              </a:tblGrid>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烧杯和蜂蜜</a:t>
                      </a:r>
                    </a:p>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的总质量</a:t>
                      </a:r>
                    </a:p>
                    <a:p>
                      <a:pPr algn="ctr" eaLnBrk="1" fontAlgn="ctr" latinLnBrk="0" hangingPunct="0">
                        <a:lnSpc>
                          <a:spcPct val="129999"/>
                        </a:lnSpc>
                      </a:pP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a:solidFill>
                            <a:srgbClr val="000000"/>
                          </a:solidFill>
                          <a:effectLst/>
                          <a:latin typeface="Times New Roman" pitchFamily="28"/>
                          <a:ea typeface="Times New Roman" pitchFamily="28"/>
                          <a:cs typeface="宋体" pitchFamily="28"/>
                        </a:rPr>
                        <a:t>/g</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烧杯和剩余</a:t>
                      </a:r>
                    </a:p>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蜂蜜的总质量</a:t>
                      </a:r>
                    </a:p>
                    <a:p>
                      <a:pPr algn="ctr" eaLnBrk="1" fontAlgn="ctr" latinLnBrk="0" hangingPunct="0">
                        <a:lnSpc>
                          <a:spcPct val="129999"/>
                        </a:lnSpc>
                      </a:pP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a:solidFill>
                            <a:srgbClr val="000000"/>
                          </a:solidFill>
                          <a:effectLst/>
                          <a:latin typeface="Times New Roman" pitchFamily="28"/>
                          <a:ea typeface="Times New Roman" pitchFamily="28"/>
                          <a:cs typeface="宋体" pitchFamily="28"/>
                        </a:rPr>
                        <a:t>/g</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量筒中蜂</a:t>
                      </a:r>
                    </a:p>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蜜的体积</a:t>
                      </a:r>
                    </a:p>
                    <a:p>
                      <a:pPr algn="ctr" eaLnBrk="1" fontAlgn="ctr" latinLnBrk="0" hangingPunct="0">
                        <a:lnSpc>
                          <a:spcPct val="129999"/>
                        </a:lnSpc>
                      </a:pPr>
                      <a:r>
                        <a:rPr lang="en-US" altLang="zh-CN" sz="2800" b="0" i="1" u="none">
                          <a:solidFill>
                            <a:srgbClr val="000000"/>
                          </a:solidFill>
                          <a:effectLst/>
                          <a:latin typeface="Times New Roman" pitchFamily="28"/>
                          <a:ea typeface="Times New Roman" pitchFamily="28"/>
                          <a:cs typeface="宋体" pitchFamily="28"/>
                        </a:rPr>
                        <a:t>V</a:t>
                      </a:r>
                      <a:r>
                        <a:rPr lang="en-US" altLang="zh-CN" sz="2800" b="0" i="0" u="none">
                          <a:solidFill>
                            <a:srgbClr val="000000"/>
                          </a:solidFill>
                          <a:effectLst/>
                          <a:latin typeface="Times New Roman" pitchFamily="28"/>
                          <a:ea typeface="Times New Roman" pitchFamily="28"/>
                          <a:cs typeface="宋体" pitchFamily="28"/>
                        </a:rPr>
                        <a:t>/mL</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蜂蜜的密度</a:t>
                      </a:r>
                    </a:p>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g·cm</a:t>
                      </a:r>
                      <a:r>
                        <a:rPr lang="zh-CN" altLang="zh-CN" sz="2800" b="0" i="0" u="none" baseline="30000">
                          <a:solidFill>
                            <a:srgbClr val="000000"/>
                          </a:solidFill>
                          <a:effectLst/>
                          <a:latin typeface="宋体" pitchFamily="28"/>
                          <a:ea typeface="宋体" pitchFamily="28"/>
                          <a:cs typeface="宋体" pitchFamily="28"/>
                        </a:rPr>
                        <a:t>－</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67999">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95</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1" i="0" u="none">
                          <a:solidFill>
                            <a:srgbClr val="FF0000">
                              <a:alpha val="0"/>
                            </a:srgbClr>
                          </a:solidFill>
                          <a:effectLst/>
                          <a:latin typeface="Times New Roman" pitchFamily="28"/>
                          <a:ea typeface="Times New Roman" pitchFamily="28"/>
                          <a:cs typeface="Times New Roman" pitchFamily="28"/>
                        </a:rPr>
                        <a:t>68.2</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1" i="0" u="none">
                          <a:solidFill>
                            <a:srgbClr val="FF0000">
                              <a:alpha val="0"/>
                            </a:srgbClr>
                          </a:solidFill>
                          <a:effectLst/>
                          <a:latin typeface="Times New Roman" pitchFamily="28"/>
                          <a:ea typeface="Times New Roman" pitchFamily="28"/>
                          <a:cs typeface="Times New Roman" pitchFamily="28"/>
                        </a:rPr>
                        <a:t>20</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1" i="0" u="none">
                          <a:solidFill>
                            <a:srgbClr val="FF0000">
                              <a:alpha val="0"/>
                            </a:srgbClr>
                          </a:solidFill>
                          <a:effectLst/>
                          <a:latin typeface="Times New Roman" pitchFamily="28"/>
                          <a:ea typeface="Times New Roman" pitchFamily="28"/>
                          <a:cs typeface="Times New Roman" pitchFamily="28"/>
                        </a:rPr>
                        <a:t>1.34</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bl>
          </a:graphicData>
        </a:graphic>
      </p:graphicFrame>
      <p:sp>
        <p:nvSpPr>
          <p:cNvPr id="2" name="文本框 1">
            <a:extLst>
              <a:ext uri="{FF2B5EF4-FFF2-40B4-BE49-F238E27FC236}">
                <a16:creationId xmlns:a16="http://schemas.microsoft.com/office/drawing/2014/main" id="{41D111F9-B0BB-96EE-3AB2-F40ECF3EF411}"/>
              </a:ext>
            </a:extLst>
          </p:cNvPr>
          <p:cNvSpPr txBox="1"/>
          <p:nvPr/>
        </p:nvSpPr>
        <p:spPr>
          <a:xfrm>
            <a:off x="4260133" y="5348162"/>
            <a:ext cx="802385" cy="648348"/>
          </a:xfrm>
          <a:prstGeom prst="rect">
            <a:avLst/>
          </a:prstGeom>
          <a:noFill/>
        </p:spPr>
        <p:txBody>
          <a:bodyPr vert="horz" wrap="none" rtlCol="0">
            <a:noAutofit/>
          </a:bodyPr>
          <a:lstStyle/>
          <a:p>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68.2</a:t>
            </a:r>
            <a:endParaRPr lang="zh-CN" altLang="en-US">
              <a:solidFill>
                <a:srgbClr val="FF0000"/>
              </a:solidFill>
            </a:endParaRPr>
          </a:p>
        </p:txBody>
      </p:sp>
      <p:sp>
        <p:nvSpPr>
          <p:cNvPr id="3" name="文本框 2">
            <a:extLst>
              <a:ext uri="{FF2B5EF4-FFF2-40B4-BE49-F238E27FC236}">
                <a16:creationId xmlns:a16="http://schemas.microsoft.com/office/drawing/2014/main" id="{013C3483-9739-6002-7F78-3F6AEC310132}"/>
              </a:ext>
            </a:extLst>
          </p:cNvPr>
          <p:cNvSpPr txBox="1"/>
          <p:nvPr/>
        </p:nvSpPr>
        <p:spPr>
          <a:xfrm>
            <a:off x="7122321" y="5348162"/>
            <a:ext cx="535686" cy="648348"/>
          </a:xfrm>
          <a:prstGeom prst="rect">
            <a:avLst/>
          </a:prstGeom>
          <a:noFill/>
        </p:spPr>
        <p:txBody>
          <a:bodyPr vert="horz" wrap="none" rtlCol="0">
            <a:noAutofit/>
          </a:bodyPr>
          <a:lstStyle/>
          <a:p>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20</a:t>
            </a:r>
            <a:endParaRPr lang="zh-CN" altLang="en-US">
              <a:solidFill>
                <a:srgbClr val="FF0000"/>
              </a:solidFill>
            </a:endParaRPr>
          </a:p>
        </p:txBody>
      </p:sp>
      <p:sp>
        <p:nvSpPr>
          <p:cNvPr id="4" name="文本框 3">
            <a:extLst>
              <a:ext uri="{FF2B5EF4-FFF2-40B4-BE49-F238E27FC236}">
                <a16:creationId xmlns:a16="http://schemas.microsoft.com/office/drawing/2014/main" id="{812B03E7-D7AA-99BD-B590-FF7D910B1EAC}"/>
              </a:ext>
            </a:extLst>
          </p:cNvPr>
          <p:cNvSpPr txBox="1"/>
          <p:nvPr/>
        </p:nvSpPr>
        <p:spPr>
          <a:xfrm>
            <a:off x="9726844" y="5348162"/>
            <a:ext cx="802385" cy="648348"/>
          </a:xfrm>
          <a:prstGeom prst="rect">
            <a:avLst/>
          </a:prstGeom>
          <a:noFill/>
        </p:spPr>
        <p:txBody>
          <a:bodyPr vert="horz" wrap="none" rtlCol="0">
            <a:noAutofit/>
          </a:bodyPr>
          <a:lstStyle/>
          <a:p>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1.34</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42" name="yt_shape_10942"/>
          <p:cNvSpPr txBox="1"/>
          <p:nvPr/>
        </p:nvSpPr>
        <p:spPr>
          <a:xfrm>
            <a:off x="648143" y="720159"/>
            <a:ext cx="10896000" cy="1391215"/>
          </a:xfrm>
          <a:prstGeom prst="rect">
            <a:avLst/>
          </a:prstGeom>
        </p:spPr>
        <p:txBody>
          <a:bodyPr vert="horz" wrap="square" lIns="0" tIns="0" rIns="0" bIns="0" rtlCol="0">
            <a:spAutoFit/>
          </a:bodyPr>
          <a:lstStyle/>
          <a:p>
            <a:pPr algn="l" eaLnBrk="1" latinLnBrk="0" hangingPunct="0">
              <a:lnSpc>
                <a:spcPct val="11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在测量时如果量筒壁上沾有少许蜂蜜，则测量结果会偏</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大</a:t>
            </a:r>
            <a:r>
              <a:rPr lang="zh-CN" altLang="zh-CN" sz="2800" b="1" i="0" u="sng">
                <a:solidFill>
                  <a:srgbClr val="FF0000">
                    <a:alpha val="0"/>
                  </a:srgbClr>
                </a:solidFill>
                <a:effectLst/>
                <a:uFill>
                  <a:solidFill>
                    <a:srgbClr val="000000"/>
                  </a:solidFill>
                </a:uFill>
                <a:latin typeface="白正" pitchFamily="28"/>
                <a:ea typeface="宋体" pitchFamily="28"/>
                <a:cs typeface="宋体" pitchFamily="28"/>
              </a:rPr>
              <a:t>　</a:t>
            </a:r>
            <a:r>
              <a:rPr lang="zh-CN" altLang="zh-CN" sz="100" b="1"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。在本实验中你认为怎样才能实现多次测量以达到减小误差的目的？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依次增加倒入量筒中的蜂蜜，多次测量蜂蜜的密度</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0943" name="yt_shape_10943"/>
          <p:cNvSpPr txBox="1"/>
          <p:nvPr/>
        </p:nvSpPr>
        <p:spPr>
          <a:xfrm>
            <a:off x="648143" y="2162174"/>
            <a:ext cx="10896000" cy="1865191"/>
          </a:xfrm>
          <a:prstGeom prst="rect">
            <a:avLst/>
          </a:prstGeom>
        </p:spPr>
        <p:txBody>
          <a:bodyPr vert="horz" wrap="square" lIns="0" tIns="0" rIns="0" bIns="0" rtlCol="0">
            <a:spAutoFit/>
          </a:bodyPr>
          <a:lstStyle/>
          <a:p>
            <a:pPr algn="l" eaLnBrk="1" latinLnBrk="0" hangingPunct="0">
              <a:lnSpc>
                <a:spcPct val="110000"/>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小明同学向教师请教如果没有量筒能不能测出蜂蜜的密度？老师对小明的想法做出肯定，并让小明添加两个完全相同的烧杯和适量的水，设计了如下实验步骤，请你补充完整：</a:t>
            </a:r>
            <a:r>
              <a:rPr lang="en-US" altLang="zh-CN" sz="2800" b="0" i="0" u="none">
                <a:solidFill>
                  <a:srgbClr val="000000"/>
                </a:solidFill>
                <a:effectLst/>
                <a:latin typeface="宋体" pitchFamily="28"/>
                <a:ea typeface="宋体" pitchFamily="28"/>
                <a:cs typeface="宋体" pitchFamily="28"/>
              </a:rPr>
              <a:t>①</a:t>
            </a:r>
            <a:r>
              <a:rPr lang="zh-CN" altLang="zh-CN" sz="2800" b="0" i="0" u="none">
                <a:solidFill>
                  <a:srgbClr val="000000"/>
                </a:solidFill>
                <a:effectLst/>
                <a:latin typeface="白正" pitchFamily="28"/>
                <a:ea typeface="宋体" pitchFamily="28"/>
                <a:cs typeface="宋体" pitchFamily="28"/>
              </a:rPr>
              <a:t>用天平测出空烧杯的质量为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白正" pitchFamily="28"/>
                <a:ea typeface="宋体" pitchFamily="28"/>
                <a:cs typeface="宋体" pitchFamily="28"/>
              </a:rPr>
              <a:t>。</a:t>
            </a:r>
          </a:p>
        </p:txBody>
      </p:sp>
      <p:sp>
        <p:nvSpPr>
          <p:cNvPr id="10944" name="yt_shape_10944"/>
          <p:cNvSpPr txBox="1"/>
          <p:nvPr/>
        </p:nvSpPr>
        <p:spPr>
          <a:xfrm>
            <a:off x="648000" y="4078165"/>
            <a:ext cx="10079682" cy="443263"/>
          </a:xfrm>
          <a:prstGeom prst="rect">
            <a:avLst/>
          </a:prstGeom>
        </p:spPr>
        <p:txBody>
          <a:bodyPr vert="horz" wrap="none" lIns="0" tIns="0" rIns="0" bIns="0" rtlCol="0">
            <a:spAutoFit/>
          </a:bodyPr>
          <a:lstStyle/>
          <a:p>
            <a:pPr algn="l" eaLnBrk="1" latinLnBrk="0" hangingPunct="0">
              <a:lnSpc>
                <a:spcPct val="110000"/>
              </a:lnSpc>
            </a:pPr>
            <a:r>
              <a:rPr lang="en-US" altLang="zh-CN" sz="2800" b="0" i="0" u="none">
                <a:solidFill>
                  <a:srgbClr val="000000"/>
                </a:solidFill>
                <a:effectLst/>
                <a:latin typeface="宋体" pitchFamily="28"/>
                <a:ea typeface="宋体" pitchFamily="28"/>
                <a:cs typeface="宋体" pitchFamily="28"/>
              </a:rPr>
              <a:t>②</a:t>
            </a:r>
            <a:r>
              <a:rPr lang="zh-CN" altLang="zh-CN" sz="2800" b="0" i="0" u="none">
                <a:solidFill>
                  <a:srgbClr val="000000"/>
                </a:solidFill>
                <a:effectLst/>
                <a:latin typeface="白正" pitchFamily="28"/>
                <a:ea typeface="宋体" pitchFamily="28"/>
                <a:cs typeface="宋体" pitchFamily="28"/>
              </a:rPr>
              <a:t>将一个烧杯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装满水</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，用天平测出烧杯和水的总质量为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a:t>
            </a:r>
          </a:p>
        </p:txBody>
      </p:sp>
      <p:sp>
        <p:nvSpPr>
          <p:cNvPr id="10945" name="yt_shape_10945"/>
          <p:cNvSpPr txBox="1"/>
          <p:nvPr/>
        </p:nvSpPr>
        <p:spPr>
          <a:xfrm>
            <a:off x="648000" y="4572228"/>
            <a:ext cx="10433947" cy="443263"/>
          </a:xfrm>
          <a:prstGeom prst="rect">
            <a:avLst/>
          </a:prstGeom>
        </p:spPr>
        <p:txBody>
          <a:bodyPr vert="horz" wrap="none" lIns="0" tIns="0" rIns="0" bIns="0" rtlCol="0">
            <a:spAutoFit/>
          </a:bodyPr>
          <a:lstStyle/>
          <a:p>
            <a:pPr algn="l" eaLnBrk="1" latinLnBrk="0" hangingPunct="0">
              <a:lnSpc>
                <a:spcPct val="110000"/>
              </a:lnSpc>
            </a:pPr>
            <a:r>
              <a:rPr lang="en-US" altLang="zh-CN" sz="2800" b="0" i="0" u="none">
                <a:solidFill>
                  <a:srgbClr val="000000"/>
                </a:solidFill>
                <a:effectLst/>
                <a:latin typeface="宋体" pitchFamily="28"/>
                <a:ea typeface="宋体" pitchFamily="28"/>
                <a:cs typeface="宋体" pitchFamily="28"/>
              </a:rPr>
              <a:t>③</a:t>
            </a:r>
            <a:r>
              <a:rPr lang="zh-CN" altLang="zh-CN" sz="2800" b="0" i="0" u="none">
                <a:solidFill>
                  <a:srgbClr val="000000"/>
                </a:solidFill>
                <a:effectLst/>
                <a:latin typeface="白正" pitchFamily="28"/>
                <a:ea typeface="宋体" pitchFamily="28"/>
                <a:cs typeface="宋体" pitchFamily="28"/>
              </a:rPr>
              <a:t>用另一个烧杯装满蜂蜜，用天平测出烧杯和蜂蜜的总质量为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a:t>
            </a:r>
          </a:p>
        </p:txBody>
      </p:sp>
      <mc:AlternateContent xmlns:mc="http://schemas.openxmlformats.org/markup-compatibility/2006" xmlns:a14="http://schemas.microsoft.com/office/drawing/2010/main">
        <mc:Choice Requires="a14">
          <p:sp>
            <p:nvSpPr>
              <p:cNvPr id="2" name="yt_shape_10946">
                <a:extLst>
                  <a:ext uri="{FF2B5EF4-FFF2-40B4-BE49-F238E27FC236}">
                    <a16:creationId xmlns:a16="http://schemas.microsoft.com/office/drawing/2014/main" id="{148C58A1-43A8-F9AC-8C2A-580397F0BA23}"/>
                  </a:ext>
                </a:extLst>
              </p:cNvPr>
              <p:cNvSpPr txBox="1"/>
              <p:nvPr/>
            </p:nvSpPr>
            <p:spPr>
              <a:xfrm>
                <a:off x="648143" y="5066291"/>
                <a:ext cx="10896000" cy="1106457"/>
              </a:xfrm>
              <a:prstGeom prst="rect">
                <a:avLst/>
              </a:prstGeom>
            </p:spPr>
            <p:txBody>
              <a:bodyPr vert="horz" wrap="square" lIns="0" tIns="0" rIns="0" bIns="0" rtlCol="0">
                <a:spAutoFit/>
              </a:bodyPr>
              <a:lstStyle/>
              <a:p>
                <a:pPr algn="l" eaLnBrk="1" latinLnBrk="0" hangingPunct="0">
                  <a:lnSpc>
                    <a:spcPct val="110000"/>
                  </a:lnSpc>
                </a:pPr>
                <a:r>
                  <a:rPr lang="en-US" altLang="zh-CN" sz="2800" b="0" i="0" u="none">
                    <a:solidFill>
                      <a:srgbClr val="000000"/>
                    </a:solidFill>
                    <a:effectLst/>
                    <a:latin typeface="宋体" pitchFamily="28"/>
                    <a:ea typeface="宋体" pitchFamily="28"/>
                    <a:cs typeface="宋体" pitchFamily="28"/>
                  </a:rPr>
                  <a:t>④</a:t>
                </a:r>
                <a:r>
                  <a:rPr lang="zh-CN" altLang="zh-CN" sz="2800" b="0" i="0" u="none">
                    <a:solidFill>
                      <a:srgbClr val="000000"/>
                    </a:solidFill>
                    <a:effectLst/>
                    <a:latin typeface="白正" pitchFamily="28"/>
                    <a:ea typeface="宋体" pitchFamily="28"/>
                    <a:cs typeface="宋体" pitchFamily="28"/>
                  </a:rPr>
                  <a:t>则蜂蜜的密度表达式为</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a:solidFill>
                      <a:srgbClr val="000000"/>
                    </a:solidFill>
                    <a:effectLst/>
                    <a:latin typeface="白正" pitchFamily="28"/>
                    <a:ea typeface="宋体" pitchFamily="28"/>
                    <a:cs typeface="宋体" pitchFamily="28"/>
                  </a:rPr>
                  <a:t>＝</a:t>
                </a:r>
                <a:r>
                  <a:rPr lang="zh-CN" altLang="zh-CN" sz="100" b="0" i="0" spc="-100">
                    <a:solidFill>
                      <a:srgbClr val="00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14:m>
                  <m:oMath xmlns:m="http://schemas.openxmlformats.org/officeDocument/2006/math">
                    <m:f>
                      <m:f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fPr>
                      <m:num>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𝟐</m:t>
                            </m:r>
                          </m:sub>
                        </m:sSub>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m:t>
                        </m:r>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𝟎</m:t>
                            </m:r>
                          </m:sub>
                        </m:sSub>
                      </m:num>
                      <m:den>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𝟏</m:t>
                            </m:r>
                          </m:sub>
                        </m:sSub>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m:t>
                        </m:r>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𝟎</m:t>
                            </m:r>
                          </m:sub>
                        </m:sSub>
                      </m:den>
                    </m:f>
                  </m:oMath>
                </a14:m>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 </a:t>
                </a:r>
                <a:r>
                  <a:rPr lang="en-US" altLang="zh-CN" sz="2800" b="1" i="1" u="sng">
                    <a:solidFill>
                      <a:srgbClr val="FF0000">
                        <a:alpha val="0"/>
                      </a:srgbClr>
                    </a:solidFill>
                    <a:effectLst/>
                    <a:uFill>
                      <a:solidFill>
                        <a:srgbClr val="000000"/>
                      </a:solidFill>
                    </a:uFill>
                    <a:latin typeface="Times New Roman" pitchFamily="28"/>
                    <a:ea typeface="Times New Roman" pitchFamily="28"/>
                    <a:cs typeface="Times New Roman" pitchFamily="28"/>
                  </a:rPr>
                  <a:t>ρ</a:t>
                </a:r>
                <a:r>
                  <a:rPr lang="zh-CN" altLang="zh-CN" sz="1867" b="1" i="0" u="sng">
                    <a:solidFill>
                      <a:srgbClr val="FF0000">
                        <a:alpha val="0"/>
                      </a:srgbClr>
                    </a:solidFill>
                    <a:effectLst/>
                    <a:uFill>
                      <a:solidFill>
                        <a:srgbClr val="000000"/>
                      </a:solidFill>
                    </a:uFill>
                    <a:latin typeface="Times New Roman" pitchFamily="28"/>
                    <a:ea typeface="宋体" pitchFamily="28"/>
                    <a:cs typeface="Times New Roman" pitchFamily="28"/>
                  </a:rPr>
                  <a:t>水</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水的密度已知，用</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白正" pitchFamily="28"/>
                    <a:ea typeface="宋体" pitchFamily="28"/>
                    <a:cs typeface="宋体" pitchFamily="28"/>
                  </a:rPr>
                  <a:t>水</a:t>
                </a:r>
                <a:r>
                  <a:rPr lang="zh-CN" altLang="zh-CN" sz="2800" b="0" i="0" u="none">
                    <a:solidFill>
                      <a:srgbClr val="000000"/>
                    </a:solidFill>
                    <a:effectLst/>
                    <a:latin typeface="白正" pitchFamily="28"/>
                    <a:ea typeface="宋体" pitchFamily="28"/>
                    <a:cs typeface="宋体" pitchFamily="28"/>
                  </a:rPr>
                  <a:t>表示</a:t>
                </a:r>
                <a:r>
                  <a:rPr lang="zh-CN" altLang="zh-CN" sz="2800" b="0" i="0" u="none">
                    <a:solidFill>
                      <a:srgbClr val="000000"/>
                    </a:solidFill>
                    <a:effectLst/>
                    <a:latin typeface="宋体" pitchFamily="28"/>
                    <a:ea typeface="宋体" pitchFamily="28"/>
                    <a:cs typeface="宋体" pitchFamily="28"/>
                  </a:rPr>
                  <a:t>）</a:t>
                </a:r>
              </a:p>
            </p:txBody>
          </p:sp>
        </mc:Choice>
        <mc:Fallback xmlns:a16="http://schemas.microsoft.com/office/drawing/2014/main" xmlns="">
          <p:sp>
            <p:nvSpPr>
              <p:cNvPr id="2" name="yt_shape_10946" descr="{&quot;rangeId&quot;:22,&quot;hasSerialNum&quot;:1,&quot;mathAnswerShape&quot;:1}">
                <a:extLst>
                  <a:ext uri="{FF2B5EF4-FFF2-40B4-BE49-F238E27FC236}">
                    <a16:creationId xmlns:a16="http://schemas.microsoft.com/office/drawing/2014/main" id="{148C58A1-43A8-F9AC-8C2A-580397F0BA23}"/>
                  </a:ext>
                </a:extLst>
              </p:cNvPr>
              <p:cNvSpPr txBox="1">
                <a:spLocks noRot="1" noChangeAspect="1" noMove="1" noResize="1" noEditPoints="1" noAdjustHandles="1" noChangeArrowheads="1" noChangeShapeType="1" noTextEdit="1"/>
              </p:cNvSpPr>
              <p:nvPr/>
            </p:nvSpPr>
            <p:spPr>
              <a:xfrm>
                <a:off x="648143" y="5066291"/>
                <a:ext cx="10896000" cy="1106457"/>
              </a:xfrm>
              <a:prstGeom prst="rect">
                <a:avLst/>
              </a:prstGeom>
              <a:blipFill>
                <a:blip r:embed="rId2"/>
                <a:stretch>
                  <a:fillRect l="-1957" t="-2198" b="-18681"/>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1DE45767-2828-74E5-0036-ADAE2859CE54}"/>
              </a:ext>
            </a:extLst>
          </p:cNvPr>
          <p:cNvSpPr txBox="1"/>
          <p:nvPr/>
        </p:nvSpPr>
        <p:spPr>
          <a:xfrm>
            <a:off x="1624932" y="1142745"/>
            <a:ext cx="894461" cy="563004"/>
          </a:xfrm>
          <a:prstGeom prst="rect">
            <a:avLst/>
          </a:prstGeom>
          <a:noFill/>
        </p:spPr>
        <p:txBody>
          <a:bodyPr vert="horz" wrap="none" rtlCol="0">
            <a:noAutofit/>
          </a:bodyPr>
          <a:lstStyle/>
          <a:p>
            <a:pPr>
              <a:lnSpc>
                <a:spcPct val="11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大</a:t>
            </a:r>
            <a:r>
              <a:rPr kumimoji="0" lang="zh-CN" altLang="zh-CN" sz="2800" b="1" i="0" strike="noStrike" kern="1200" cap="none" spc="0" normalizeH="0" baseline="0" noProof="0">
                <a:ln>
                  <a:noFill/>
                </a:ln>
                <a:solidFill>
                  <a:srgbClr val="FF0000"/>
                </a:solidFill>
                <a:effectLst/>
                <a:uLnTx/>
                <a:uFill>
                  <a:solidFill>
                    <a:srgbClr val="000000"/>
                  </a:solidFill>
                </a:uFill>
                <a:latin typeface="白正" pitchFamily="28"/>
                <a:ea typeface="宋体" pitchFamily="28"/>
                <a:cs typeface="宋体" pitchFamily="28"/>
              </a:rPr>
              <a:t>　</a:t>
            </a:r>
            <a:endParaRPr lang="zh-CN" altLang="en-US">
              <a:solidFill>
                <a:srgbClr val="FF0000"/>
              </a:solidFill>
            </a:endParaRPr>
          </a:p>
        </p:txBody>
      </p:sp>
      <p:sp>
        <p:nvSpPr>
          <p:cNvPr id="4" name="文本框 3">
            <a:extLst>
              <a:ext uri="{FF2B5EF4-FFF2-40B4-BE49-F238E27FC236}">
                <a16:creationId xmlns:a16="http://schemas.microsoft.com/office/drawing/2014/main" id="{B40C9A3B-CA9E-E897-3D49-23EF73299E3A}"/>
              </a:ext>
            </a:extLst>
          </p:cNvPr>
          <p:cNvSpPr txBox="1"/>
          <p:nvPr/>
        </p:nvSpPr>
        <p:spPr>
          <a:xfrm>
            <a:off x="2691732" y="1612137"/>
            <a:ext cx="8038212" cy="532588"/>
          </a:xfrm>
          <a:prstGeom prst="rect">
            <a:avLst/>
          </a:prstGeom>
          <a:noFill/>
        </p:spPr>
        <p:txBody>
          <a:bodyPr vert="horz" wrap="none" rtlCol="0">
            <a:noAutofit/>
          </a:bodyPr>
          <a:lstStyle/>
          <a:p>
            <a:pPr>
              <a:lnSpc>
                <a:spcPct val="11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依次增加倒入量筒中的蜂蜜，多次测量蜂蜜的密度</a:t>
            </a:r>
            <a:endParaRPr lang="zh-CN" altLang="en-US">
              <a:solidFill>
                <a:srgbClr val="FF0000"/>
              </a:solidFill>
            </a:endParaRPr>
          </a:p>
        </p:txBody>
      </p:sp>
      <p:sp>
        <p:nvSpPr>
          <p:cNvPr id="5" name="文本框 4">
            <a:extLst>
              <a:ext uri="{FF2B5EF4-FFF2-40B4-BE49-F238E27FC236}">
                <a16:creationId xmlns:a16="http://schemas.microsoft.com/office/drawing/2014/main" id="{9B34DA00-2BA7-0D1D-4510-928B2CDFFC59}"/>
              </a:ext>
            </a:extLst>
          </p:cNvPr>
          <p:cNvSpPr txBox="1"/>
          <p:nvPr/>
        </p:nvSpPr>
        <p:spPr>
          <a:xfrm>
            <a:off x="3047189" y="4031359"/>
            <a:ext cx="1251649" cy="532588"/>
          </a:xfrm>
          <a:prstGeom prst="rect">
            <a:avLst/>
          </a:prstGeom>
          <a:noFill/>
        </p:spPr>
        <p:txBody>
          <a:bodyPr vert="horz" wrap="none" rtlCol="0">
            <a:noAutofit/>
          </a:bodyPr>
          <a:lstStyle/>
          <a:p>
            <a:pPr>
              <a:lnSpc>
                <a:spcPct val="110000"/>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装满水</a:t>
            </a:r>
            <a:endParaRPr lang="zh-CN" altLang="en-US">
              <a:solidFill>
                <a:srgbClr val="FF0000"/>
              </a:solidFill>
            </a:endParaRP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430107DB-57B7-8314-E193-9557FA416215}"/>
                  </a:ext>
                </a:extLst>
              </p:cNvPr>
              <p:cNvSpPr txBox="1"/>
              <p:nvPr/>
            </p:nvSpPr>
            <p:spPr>
              <a:xfrm>
                <a:off x="5379052" y="4857204"/>
                <a:ext cx="1636650" cy="777317"/>
              </a:xfrm>
              <a:prstGeom prst="rect">
                <a:avLst/>
              </a:prstGeom>
              <a:noFill/>
            </p:spPr>
            <p:txBody>
              <a:bodyPr vert="horz" wrap="none" rtlCol="0" anchor="ctr">
                <a:noAutofit/>
              </a:bodyPr>
              <a:lstStyle/>
              <a:p>
                <a:pPr>
                  <a:lnSpc>
                    <a:spcPct val="110000"/>
                  </a:lnSpc>
                </a:pPr>
                <a14:m>
                  <m:oMath xmlns:m="http://schemas.openxmlformats.org/officeDocument/2006/math">
                    <m:f>
                      <m:fPr>
                        <m:ctrlPr>
                          <a:rPr kumimoji="0" lang="en-US" altLang="zh-CN" sz="2800" b="1" i="1" strike="noStrike" kern="1200" cap="none" spc="0" normalizeH="0" baseline="0" noProof="0" smtClean="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fPr>
                      <m:num>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𝟐</m:t>
                            </m:r>
                          </m:sub>
                        </m:sSub>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m:t>
                        </m:r>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𝟎</m:t>
                            </m:r>
                          </m:sub>
                        </m:sSub>
                      </m:num>
                      <m:den>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𝟏</m:t>
                            </m:r>
                          </m:sub>
                        </m:sSub>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m:t>
                        </m:r>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𝟎</m:t>
                            </m:r>
                          </m:sub>
                        </m:sSub>
                      </m:den>
                    </m:f>
                  </m:oMath>
                </a14:m>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 </a:t>
                </a:r>
                <a:r>
                  <a:rPr kumimoji="0" lang="en-US" altLang="zh-CN" sz="2800" b="1" i="1"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ρ</a:t>
                </a:r>
                <a:r>
                  <a:rPr kumimoji="0" lang="zh-CN" altLang="zh-CN" sz="2800" b="1" i="0" strike="noStrike" kern="1200" cap="none" spc="0" normalizeH="0" baseline="-25000" noProof="0" dirty="0">
                    <a:ln>
                      <a:noFill/>
                    </a:ln>
                    <a:solidFill>
                      <a:srgbClr val="FF0000"/>
                    </a:solidFill>
                    <a:effectLst/>
                    <a:uLnTx/>
                    <a:uFill>
                      <a:solidFill>
                        <a:srgbClr val="000000"/>
                      </a:solidFill>
                    </a:uFill>
                    <a:latin typeface="Times New Roman" pitchFamily="28"/>
                    <a:ea typeface="宋体" pitchFamily="28"/>
                    <a:cs typeface="Times New Roman" pitchFamily="28"/>
                  </a:rPr>
                  <a:t>水</a:t>
                </a:r>
                <a:endParaRPr lang="zh-CN" altLang="en-US" dirty="0">
                  <a:solidFill>
                    <a:srgbClr val="FF0000"/>
                  </a:solidFill>
                </a:endParaRPr>
              </a:p>
            </p:txBody>
          </p:sp>
        </mc:Choice>
        <mc:Fallback>
          <p:sp>
            <p:nvSpPr>
              <p:cNvPr id="6" name="文本框 5">
                <a:extLst>
                  <a:ext uri="{FF2B5EF4-FFF2-40B4-BE49-F238E27FC236}">
                    <a16:creationId xmlns:a16="http://schemas.microsoft.com/office/drawing/2014/main" id="{430107DB-57B7-8314-E193-9557FA416215}"/>
                  </a:ext>
                </a:extLst>
              </p:cNvPr>
              <p:cNvSpPr txBox="1">
                <a:spLocks noRot="1" noChangeAspect="1" noMove="1" noResize="1" noEditPoints="1" noAdjustHandles="1" noChangeArrowheads="1" noChangeShapeType="1" noTextEdit="1"/>
              </p:cNvSpPr>
              <p:nvPr/>
            </p:nvSpPr>
            <p:spPr>
              <a:xfrm>
                <a:off x="5379052" y="4857204"/>
                <a:ext cx="1636650" cy="777317"/>
              </a:xfrm>
              <a:prstGeom prst="rect">
                <a:avLst/>
              </a:prstGeom>
              <a:blipFill>
                <a:blip r:embed="rId3"/>
                <a:stretch>
                  <a:fillRect r="-3717" b="-3150"/>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48" name="yt_shape_10948"/>
          <p:cNvSpPr txBox="1"/>
          <p:nvPr/>
        </p:nvSpPr>
        <p:spPr>
          <a:xfrm>
            <a:off x="648000" y="344080"/>
            <a:ext cx="10233571"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五、综合应用题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小题，第</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949" name="yt_shape_10949"/>
          <p:cNvSpPr txBox="1"/>
          <p:nvPr/>
        </p:nvSpPr>
        <p:spPr>
          <a:xfrm>
            <a:off x="648143" y="894748"/>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宋体" pitchFamily="28"/>
                <a:cs typeface="宋体" pitchFamily="28"/>
              </a:rPr>
              <a:t>小明要乘</a:t>
            </a:r>
            <a:r>
              <a:rPr lang="en-US" altLang="zh-CN" sz="2800" b="0" i="0" u="none">
                <a:solidFill>
                  <a:srgbClr val="000000"/>
                </a:solidFill>
                <a:effectLst/>
                <a:latin typeface="Times New Roman" pitchFamily="28"/>
                <a:ea typeface="Times New Roman" pitchFamily="28"/>
                <a:cs typeface="宋体" pitchFamily="28"/>
              </a:rPr>
              <a:t>G556</a:t>
            </a:r>
            <a:r>
              <a:rPr lang="zh-CN" altLang="zh-CN" sz="2800" b="0" i="0" u="none">
                <a:solidFill>
                  <a:srgbClr val="000000"/>
                </a:solidFill>
                <a:effectLst/>
                <a:latin typeface="白正" pitchFamily="28"/>
                <a:ea typeface="宋体" pitchFamily="28"/>
                <a:cs typeface="宋体" pitchFamily="28"/>
              </a:rPr>
              <a:t>次列车去北京，他开车出发到郑州东火车站乘车，路上他看到如图所示的交通标志牌，</a:t>
            </a:r>
            <a:r>
              <a:rPr lang="en-US" altLang="zh-CN" sz="2800" b="0" i="0" u="none">
                <a:solidFill>
                  <a:srgbClr val="000000"/>
                </a:solidFill>
                <a:effectLst/>
                <a:latin typeface="Times New Roman" pitchFamily="28"/>
                <a:ea typeface="Times New Roman" pitchFamily="28"/>
                <a:cs typeface="宋体" pitchFamily="28"/>
              </a:rPr>
              <a:t>G556</a:t>
            </a:r>
            <a:r>
              <a:rPr lang="zh-CN" altLang="zh-CN" sz="2800" b="0" i="0" u="none">
                <a:solidFill>
                  <a:srgbClr val="000000"/>
                </a:solidFill>
                <a:effectLst/>
                <a:latin typeface="白正" pitchFamily="28"/>
                <a:ea typeface="宋体" pitchFamily="28"/>
                <a:cs typeface="宋体" pitchFamily="28"/>
              </a:rPr>
              <a:t>次列车时刻表如表所示。求：</a:t>
            </a:r>
          </a:p>
        </p:txBody>
      </p:sp>
      <p:graphicFrame>
        <p:nvGraphicFramePr>
          <p:cNvPr id="10950" name="yt_table_10950" title="H_305.28">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622005133"/>
              </p:ext>
            </p:extLst>
          </p:nvPr>
        </p:nvGraphicFramePr>
        <p:xfrm>
          <a:off x="4071920" y="2094877"/>
          <a:ext cx="7276800" cy="3877056"/>
        </p:xfrm>
        <a:graphic>
          <a:graphicData uri="http://schemas.openxmlformats.org/drawingml/2006/table">
            <a:tbl>
              <a:tblPr>
                <a:tableStyleId>{5940675A-B579-460E-94D1-54222C63F5DA}</a:tableStyleId>
              </a:tblPr>
              <a:tblGrid>
                <a:gridCol w="3226370">
                  <a:extLst>
                    <a:ext uri="{9D8B030D-6E8A-4147-A177-3AD203B41FA5}">
                      <a16:colId xmlns:a16="http://schemas.microsoft.com/office/drawing/2014/main" val="20000"/>
                    </a:ext>
                  </a:extLst>
                </a:gridCol>
                <a:gridCol w="4050430">
                  <a:extLst>
                    <a:ext uri="{9D8B030D-6E8A-4147-A177-3AD203B41FA5}">
                      <a16:colId xmlns:a16="http://schemas.microsoft.com/office/drawing/2014/main" val="20001"/>
                    </a:ext>
                  </a:extLst>
                </a:gridCol>
              </a:tblGrid>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车次</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G556</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发站</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zh-CN" altLang="zh-CN" sz="2800" b="0" i="0" u="none">
                          <a:solidFill>
                            <a:srgbClr val="000000"/>
                          </a:solidFill>
                          <a:effectLst/>
                          <a:latin typeface="白正" pitchFamily="28"/>
                          <a:ea typeface="楷体" pitchFamily="28"/>
                          <a:cs typeface="宋体" pitchFamily="28"/>
                        </a:rPr>
                        <a:t>郑州东</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发车时间</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2"/>
                  </a:ext>
                </a:extLst>
              </a:tr>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到站</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zh-CN" altLang="zh-CN" sz="2800" b="0" i="0" u="none">
                          <a:solidFill>
                            <a:srgbClr val="000000"/>
                          </a:solidFill>
                          <a:effectLst/>
                          <a:latin typeface="白正" pitchFamily="28"/>
                          <a:ea typeface="楷体" pitchFamily="28"/>
                          <a:cs typeface="宋体" pitchFamily="28"/>
                        </a:rPr>
                        <a:t>北京西</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3"/>
                  </a:ext>
                </a:extLst>
              </a:tr>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到站时间</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46</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4"/>
                  </a:ext>
                </a:extLst>
              </a:tr>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运行距离</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720 km</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5"/>
                  </a:ext>
                </a:extLst>
              </a:tr>
            </a:tbl>
          </a:graphicData>
        </a:graphic>
      </p:graphicFrame>
      <p:pic>
        <p:nvPicPr>
          <p:cNvPr id="2" name="yt_image_10955">
            <a:extLst>
              <a:ext uri="{FF2B5EF4-FFF2-40B4-BE49-F238E27FC236}">
                <a16:creationId xmlns:a16="http://schemas.microsoft.com/office/drawing/2014/main" id="{F33E29E3-7FE5-0989-8113-B1D6C762303A}"/>
              </a:ext>
              <a:ext uri="">
                <a16:creationId xmlns:p14="http://schemas.microsoft.com/office/powerpoint/2010/main" xmlns:mc="http://schemas.openxmlformats.org/markup-compatibility/2006"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1219662" y="3158883"/>
            <a:ext cx="2338578" cy="1749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52" name="yt_shape_10952"/>
          <p:cNvSpPr txBox="1"/>
          <p:nvPr/>
        </p:nvSpPr>
        <p:spPr>
          <a:xfrm>
            <a:off x="648143" y="506637"/>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在遵守交通规则的情况下，从看到标志牌起，最快需要多长时间才能到达郑州东火车站？</a:t>
            </a:r>
          </a:p>
        </p:txBody>
      </p:sp>
      <mc:AlternateContent xmlns:mc="http://schemas.openxmlformats.org/markup-compatibility/2006">
        <mc:Choice xmlns:a14="http://schemas.microsoft.com/office/drawing/2010/main" Requires="a14">
          <p:sp>
            <p:nvSpPr>
              <p:cNvPr id="2" name="yt_shape_10953"/>
              <p:cNvSpPr txBox="1"/>
              <p:nvPr/>
            </p:nvSpPr>
            <p:spPr>
              <a:xfrm>
                <a:off x="648142" y="1777838"/>
                <a:ext cx="11147617" cy="2641685"/>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）由交通标志牌可知，该路段允许行驶的最大速度</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60 km/h</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从此标志牌到郑州东站的路程</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30 km</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则在遵守交通规则的情况下，由</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dirty="0">
                    <a:solidFill>
                      <a:srgbClr val="FF0000"/>
                    </a:solidFill>
                    <a:effectLst/>
                    <a:latin typeface="Times New Roman" pitchFamily="28"/>
                    <a:ea typeface="宋体" pitchFamily="28"/>
                    <a:cs typeface="Times New Roman" pitchFamily="28"/>
                  </a:rPr>
                  <a:t>可知，</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到达郑州东站最快需要的时间</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𝒗</m:t>
                        </m:r>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𝟑𝟎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num>
                      <m:den>
                        <m:r>
                          <a:rPr lang="en-US" altLang="zh-CN" sz="2800" b="1" i="0">
                            <a:solidFill>
                              <a:srgbClr val="FF0000"/>
                            </a:solidFill>
                            <a:effectLst/>
                            <a:latin typeface="Cambria Math" panose="02040503050406030204" pitchFamily="56" charset="0"/>
                            <a:ea typeface="Cambria Math" panose="02040503050406030204" pitchFamily="56" charset="0"/>
                          </a:rPr>
                          <m:t>𝟔𝟎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0.5 h</a:t>
                </a:r>
              </a:p>
            </p:txBody>
          </p:sp>
        </mc:Choice>
        <mc:Fallback>
          <p:sp>
            <p:nvSpPr>
              <p:cNvPr id="2" name="yt_shape_10953"/>
              <p:cNvSpPr txBox="1">
                <a:spLocks noRot="1" noChangeAspect="1" noMove="1" noResize="1" noEditPoints="1" noAdjustHandles="1" noChangeArrowheads="1" noChangeShapeType="1" noTextEdit="1"/>
              </p:cNvSpPr>
              <p:nvPr/>
            </p:nvSpPr>
            <p:spPr>
              <a:xfrm>
                <a:off x="648142" y="1777838"/>
                <a:ext cx="11147617" cy="2641685"/>
              </a:xfrm>
              <a:prstGeom prst="rect">
                <a:avLst/>
              </a:prstGeom>
              <a:blipFill>
                <a:blip r:embed="rId2"/>
                <a:stretch>
                  <a:fillRect l="-1914" t="-2309" b="-346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57" name="yt_shape_10957"/>
          <p:cNvSpPr txBox="1"/>
          <p:nvPr/>
        </p:nvSpPr>
        <p:spPr>
          <a:xfrm>
            <a:off x="648000" y="420954"/>
            <a:ext cx="9236503"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G556</a:t>
            </a:r>
            <a:r>
              <a:rPr lang="zh-CN" altLang="zh-CN" sz="2800" b="0" i="0" u="none">
                <a:solidFill>
                  <a:srgbClr val="000000"/>
                </a:solidFill>
                <a:effectLst/>
                <a:latin typeface="白正" pitchFamily="28"/>
                <a:ea typeface="宋体" pitchFamily="28"/>
                <a:cs typeface="宋体" pitchFamily="28"/>
              </a:rPr>
              <a:t>次列车从郑州东站到北京西的平均速度是多少？</a:t>
            </a:r>
          </a:p>
        </p:txBody>
      </p:sp>
      <mc:AlternateContent xmlns:mc="http://schemas.openxmlformats.org/markup-compatibility/2006">
        <mc:Choice xmlns:a14="http://schemas.microsoft.com/office/drawing/2010/main" Requires="a14">
          <p:sp>
            <p:nvSpPr>
              <p:cNvPr id="3" name="yt_shape_10958"/>
              <p:cNvSpPr txBox="1"/>
              <p:nvPr/>
            </p:nvSpPr>
            <p:spPr>
              <a:xfrm>
                <a:off x="648142" y="1132002"/>
                <a:ext cx="12153458" cy="3084434"/>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）由列车时刻表可知，从郑州东站到北京西站的路程</a:t>
                </a:r>
              </a:p>
              <a:p>
                <a:pPr algn="l" eaLnBrk="1" latinLnBrk="0" hangingPunct="0">
                  <a:lnSpc>
                    <a:spcPct val="129999"/>
                  </a:lnSpc>
                </a:pP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720 km</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所用时间</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16</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46</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13</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 h 36 min</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3.6 h</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则</a:t>
                </a:r>
                <a:r>
                  <a:rPr lang="en-US" altLang="zh-CN" sz="2800" b="1" i="0" u="none" dirty="0">
                    <a:solidFill>
                      <a:srgbClr val="FF0000"/>
                    </a:solidFill>
                    <a:effectLst/>
                    <a:latin typeface="Times New Roman" pitchFamily="28"/>
                    <a:ea typeface="Times New Roman" pitchFamily="28"/>
                    <a:cs typeface="Times New Roman" pitchFamily="28"/>
                  </a:rPr>
                  <a:t>G556</a:t>
                </a:r>
                <a:r>
                  <a:rPr lang="zh-CN" altLang="zh-CN" sz="2800" b="1" i="0" u="none" dirty="0">
                    <a:solidFill>
                      <a:srgbClr val="FF0000"/>
                    </a:solidFill>
                    <a:effectLst/>
                    <a:latin typeface="Times New Roman" pitchFamily="28"/>
                    <a:ea typeface="宋体" pitchFamily="28"/>
                    <a:cs typeface="Times New Roman" pitchFamily="28"/>
                  </a:rPr>
                  <a:t>次列车从郑州东站到北京西站的平均速度</a:t>
                </a:r>
              </a:p>
              <a:p>
                <a:pPr algn="l" eaLnBrk="1" latinLnBrk="0" hangingPunct="0">
                  <a:lnSpc>
                    <a:spcPct val="129999"/>
                  </a:lnSpc>
                </a:pPr>
                <a:r>
                  <a:rPr lang="en-US" altLang="zh-CN" sz="2800" b="1" i="1" u="none" dirty="0">
                    <a:solidFill>
                      <a:srgbClr val="FF0000"/>
                    </a:solidFill>
                    <a:effectLst/>
                    <a:latin typeface="Times New Roman" pitchFamily="28"/>
                    <a:ea typeface="Book Antiqua" pitchFamily="28"/>
                    <a:cs typeface="Times New Roman" pitchFamily="28"/>
                  </a:rPr>
                  <a:t>v</a:t>
                </a:r>
                <a:r>
                  <a:rPr lang="en-US" altLang="zh-CN" sz="2800" b="1" i="1" u="none" dirty="0">
                    <a:solidFill>
                      <a:srgbClr val="FF0000"/>
                    </a:solidFill>
                    <a:effectLst/>
                    <a:latin typeface="Times New Roman" pitchFamily="28"/>
                    <a:ea typeface="Times New Roman"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r>
                          <m:rPr>
                            <m:nor/>
                          </m:rPr>
                          <a:rPr lang="en-US" altLang="zh-CN" sz="2800" b="1" i="0">
                            <a:solidFill>
                              <a:srgbClr val="FF0000"/>
                            </a:solidFill>
                            <a:effectLst/>
                            <a:latin typeface="Times New Roman" panose="02040503050406030204" pitchFamily="56" charset="0"/>
                            <a:ea typeface="宋体" panose="02040503050406030204" pitchFamily="56" charset="0"/>
                          </a:rPr>
                          <m:t>′</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r>
                          <m:rPr>
                            <m:nor/>
                          </m:rPr>
                          <a:rPr lang="en-US" altLang="zh-CN" sz="2800" b="1" i="0">
                            <a:solidFill>
                              <a:srgbClr val="FF0000"/>
                            </a:solidFill>
                            <a:effectLst/>
                            <a:latin typeface="Times New Roman" panose="02040503050406030204" pitchFamily="56" charset="0"/>
                            <a:ea typeface="宋体" panose="02040503050406030204" pitchFamily="56" charset="0"/>
                          </a:rPr>
                          <m:t>′</m:t>
                        </m:r>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𝟕𝟐𝟎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num>
                      <m:den>
                        <m:r>
                          <a:rPr lang="en-US" altLang="zh-CN" sz="2800" b="1" i="0">
                            <a:solidFill>
                              <a:srgbClr val="FF0000"/>
                            </a:solidFill>
                            <a:effectLst/>
                            <a:latin typeface="Cambria Math" panose="02040503050406030204" pitchFamily="56" charset="0"/>
                            <a:ea typeface="Cambria Math" panose="02040503050406030204" pitchFamily="56" charset="0"/>
                          </a:rPr>
                          <m:t>𝟑</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𝟔</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200 km/h</a:t>
                </a:r>
              </a:p>
            </p:txBody>
          </p:sp>
        </mc:Choice>
        <mc:Fallback>
          <p:sp>
            <p:nvSpPr>
              <p:cNvPr id="3" name="yt_shape_10958"/>
              <p:cNvSpPr txBox="1">
                <a:spLocks noRot="1" noChangeAspect="1" noMove="1" noResize="1" noEditPoints="1" noAdjustHandles="1" noChangeArrowheads="1" noChangeShapeType="1" noTextEdit="1"/>
              </p:cNvSpPr>
              <p:nvPr/>
            </p:nvSpPr>
            <p:spPr>
              <a:xfrm>
                <a:off x="648142" y="1132002"/>
                <a:ext cx="12153458" cy="3084434"/>
              </a:xfrm>
              <a:prstGeom prst="rect">
                <a:avLst/>
              </a:prstGeom>
              <a:blipFill>
                <a:blip r:embed="rId2"/>
                <a:stretch>
                  <a:fillRect l="-1755" t="-1976" b="-2767"/>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62" name="yt_shape_10962"/>
          <p:cNvSpPr txBox="1"/>
          <p:nvPr/>
        </p:nvSpPr>
        <p:spPr>
          <a:xfrm>
            <a:off x="648143" y="425357"/>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假设</a:t>
            </a:r>
            <a:r>
              <a:rPr lang="en-US" altLang="zh-CN" sz="2800" b="0" i="0" u="none">
                <a:solidFill>
                  <a:srgbClr val="000000"/>
                </a:solidFill>
                <a:effectLst/>
                <a:latin typeface="Times New Roman" pitchFamily="28"/>
                <a:ea typeface="Times New Roman" pitchFamily="28"/>
                <a:cs typeface="宋体" pitchFamily="28"/>
              </a:rPr>
              <a:t>G556</a:t>
            </a:r>
            <a:r>
              <a:rPr lang="zh-CN" altLang="zh-CN" sz="2800" b="0" i="0" u="none">
                <a:solidFill>
                  <a:srgbClr val="000000"/>
                </a:solidFill>
                <a:effectLst/>
                <a:latin typeface="白正" pitchFamily="28"/>
                <a:ea typeface="宋体" pitchFamily="28"/>
                <a:cs typeface="宋体" pitchFamily="28"/>
              </a:rPr>
              <a:t>次列车途中以</a:t>
            </a:r>
            <a:r>
              <a:rPr lang="en-US" altLang="zh-CN" sz="2800" b="0" i="0" u="none">
                <a:solidFill>
                  <a:srgbClr val="000000"/>
                </a:solidFill>
                <a:effectLst/>
                <a:latin typeface="Times New Roman" pitchFamily="28"/>
                <a:ea typeface="Times New Roman" pitchFamily="28"/>
                <a:cs typeface="宋体" pitchFamily="28"/>
              </a:rPr>
              <a:t>50 m/s</a:t>
            </a:r>
            <a:r>
              <a:rPr lang="zh-CN" altLang="zh-CN" sz="2800" b="0" i="0" u="none">
                <a:solidFill>
                  <a:srgbClr val="000000"/>
                </a:solidFill>
                <a:effectLst/>
                <a:latin typeface="白正" pitchFamily="28"/>
                <a:ea typeface="宋体" pitchFamily="28"/>
                <a:cs typeface="宋体" pitchFamily="28"/>
              </a:rPr>
              <a:t>的速度通过一座长</a:t>
            </a:r>
            <a:r>
              <a:rPr lang="en-US" altLang="zh-CN" sz="2800" b="0" i="0" u="none">
                <a:solidFill>
                  <a:srgbClr val="000000"/>
                </a:solidFill>
                <a:effectLst/>
                <a:latin typeface="Times New Roman" pitchFamily="28"/>
                <a:ea typeface="Times New Roman" pitchFamily="28"/>
                <a:cs typeface="宋体" pitchFamily="28"/>
              </a:rPr>
              <a:t>1 800 m</a:t>
            </a:r>
            <a:r>
              <a:rPr lang="zh-CN" altLang="zh-CN" sz="2800" b="0" i="0" u="none">
                <a:solidFill>
                  <a:srgbClr val="000000"/>
                </a:solidFill>
                <a:effectLst/>
                <a:latin typeface="白正" pitchFamily="28"/>
                <a:ea typeface="宋体" pitchFamily="28"/>
                <a:cs typeface="宋体" pitchFamily="28"/>
              </a:rPr>
              <a:t>的大桥，用时</a:t>
            </a:r>
            <a:r>
              <a:rPr lang="en-US" altLang="zh-CN" sz="2800" b="0" i="0" u="none">
                <a:solidFill>
                  <a:srgbClr val="000000"/>
                </a:solidFill>
                <a:effectLst/>
                <a:latin typeface="Times New Roman" pitchFamily="28"/>
                <a:ea typeface="Times New Roman" pitchFamily="28"/>
                <a:cs typeface="宋体" pitchFamily="28"/>
              </a:rPr>
              <a:t>40 s</a:t>
            </a:r>
            <a:r>
              <a:rPr lang="zh-CN" altLang="zh-CN" sz="2800" b="0" i="0" u="none">
                <a:solidFill>
                  <a:srgbClr val="000000"/>
                </a:solidFill>
                <a:effectLst/>
                <a:latin typeface="白正" pitchFamily="28"/>
                <a:ea typeface="宋体" pitchFamily="28"/>
                <a:cs typeface="宋体" pitchFamily="28"/>
              </a:rPr>
              <a:t>，列车车身多长？</a:t>
            </a:r>
          </a:p>
        </p:txBody>
      </p:sp>
      <mc:AlternateContent xmlns:mc="http://schemas.openxmlformats.org/markup-compatibility/2006">
        <mc:Choice xmlns:a14="http://schemas.microsoft.com/office/drawing/2010/main" Requires="a14">
          <p:sp>
            <p:nvSpPr>
              <p:cNvPr id="4" name="yt_shape_10963"/>
              <p:cNvSpPr txBox="1"/>
              <p:nvPr/>
            </p:nvSpPr>
            <p:spPr>
              <a:xfrm>
                <a:off x="648142" y="1696558"/>
                <a:ext cx="10741217" cy="2927276"/>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）已知列车通过大桥的速度</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1"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50 m/s</a:t>
                </a:r>
                <a:r>
                  <a:rPr lang="zh-CN" altLang="zh-CN" sz="2800" b="1" i="0" u="none" dirty="0">
                    <a:solidFill>
                      <a:srgbClr val="FF0000"/>
                    </a:solidFill>
                    <a:effectLst/>
                    <a:latin typeface="Times New Roman" pitchFamily="28"/>
                    <a:ea typeface="宋体" pitchFamily="28"/>
                    <a:cs typeface="Times New Roman" pitchFamily="28"/>
                  </a:rPr>
                  <a:t>，所用时间</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1"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40 s</a:t>
                </a:r>
                <a:r>
                  <a:rPr lang="zh-CN" altLang="zh-CN" sz="2800" b="1" i="0" u="none" dirty="0">
                    <a:solidFill>
                      <a:srgbClr val="FF0000"/>
                    </a:solidFill>
                    <a:effectLst/>
                    <a:latin typeface="Times New Roman" pitchFamily="28"/>
                    <a:ea typeface="宋体" pitchFamily="28"/>
                    <a:cs typeface="Times New Roman" pitchFamily="28"/>
                  </a:rPr>
                  <a:t>，</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由</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dirty="0">
                    <a:solidFill>
                      <a:srgbClr val="FF0000"/>
                    </a:solidFill>
                    <a:effectLst/>
                    <a:latin typeface="Times New Roman" pitchFamily="28"/>
                    <a:ea typeface="宋体" pitchFamily="28"/>
                    <a:cs typeface="Times New Roman" pitchFamily="28"/>
                  </a:rPr>
                  <a:t>可知，列车通过大桥行驶的路程</a:t>
                </a:r>
              </a:p>
              <a:p>
                <a:pPr algn="l" eaLnBrk="1" latinLnBrk="0" hangingPunct="0">
                  <a:lnSpc>
                    <a:spcPct val="129999"/>
                  </a:lnSpc>
                </a:pP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1"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1"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1"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50 m/s</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40 s</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2 000 m</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已知大桥的长度</a:t>
                </a:r>
                <a:r>
                  <a:rPr lang="en-US" altLang="zh-CN" sz="2800" b="1" i="1" u="none" dirty="0">
                    <a:solidFill>
                      <a:srgbClr val="FF0000"/>
                    </a:solidFill>
                    <a:effectLst/>
                    <a:latin typeface="Times New Roman" pitchFamily="28"/>
                    <a:ea typeface="Times New Roman" pitchFamily="28"/>
                    <a:cs typeface="Times New Roman" pitchFamily="28"/>
                  </a:rPr>
                  <a:t>L</a:t>
                </a:r>
                <a:r>
                  <a:rPr lang="zh-CN" altLang="zh-CN" sz="2800" b="1" i="0" u="none" baseline="-25000" dirty="0">
                    <a:solidFill>
                      <a:srgbClr val="FF0000"/>
                    </a:solidFill>
                    <a:effectLst/>
                    <a:latin typeface="Times New Roman" pitchFamily="28"/>
                    <a:ea typeface="宋体" pitchFamily="28"/>
                    <a:cs typeface="Times New Roman" pitchFamily="28"/>
                  </a:rPr>
                  <a:t>桥</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1 800 m</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则列车车身长</a:t>
                </a:r>
                <a:r>
                  <a:rPr lang="en-US" altLang="zh-CN" sz="2800" b="1" i="1" u="none" dirty="0">
                    <a:solidFill>
                      <a:srgbClr val="FF0000"/>
                    </a:solidFill>
                    <a:effectLst/>
                    <a:latin typeface="Times New Roman" pitchFamily="28"/>
                    <a:ea typeface="Times New Roman" pitchFamily="28"/>
                    <a:cs typeface="Times New Roman" pitchFamily="28"/>
                  </a:rPr>
                  <a:t>L</a:t>
                </a:r>
                <a:r>
                  <a:rPr lang="zh-CN" altLang="zh-CN" sz="2800" b="1" i="0" u="none" baseline="-25000" dirty="0">
                    <a:solidFill>
                      <a:srgbClr val="FF0000"/>
                    </a:solidFill>
                    <a:effectLst/>
                    <a:latin typeface="Times New Roman" pitchFamily="28"/>
                    <a:ea typeface="宋体" pitchFamily="28"/>
                    <a:cs typeface="Times New Roman" pitchFamily="28"/>
                  </a:rPr>
                  <a:t>车</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1"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L</a:t>
                </a:r>
                <a:r>
                  <a:rPr lang="zh-CN" altLang="zh-CN" sz="2800" b="1" i="0" u="none" baseline="-25000" dirty="0">
                    <a:solidFill>
                      <a:srgbClr val="FF0000"/>
                    </a:solidFill>
                    <a:effectLst/>
                    <a:latin typeface="Times New Roman" pitchFamily="28"/>
                    <a:ea typeface="宋体" pitchFamily="28"/>
                    <a:cs typeface="Times New Roman" pitchFamily="28"/>
                  </a:rPr>
                  <a:t>桥</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2 000 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1 800 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200 m</a:t>
                </a:r>
              </a:p>
            </p:txBody>
          </p:sp>
        </mc:Choice>
        <mc:Fallback>
          <p:sp>
            <p:nvSpPr>
              <p:cNvPr id="4" name="yt_shape_10963"/>
              <p:cNvSpPr txBox="1">
                <a:spLocks noRot="1" noChangeAspect="1" noMove="1" noResize="1" noEditPoints="1" noAdjustHandles="1" noChangeArrowheads="1" noChangeShapeType="1" noTextEdit="1"/>
              </p:cNvSpPr>
              <p:nvPr/>
            </p:nvSpPr>
            <p:spPr>
              <a:xfrm>
                <a:off x="648142" y="1696558"/>
                <a:ext cx="10741217" cy="2927276"/>
              </a:xfrm>
              <a:prstGeom prst="rect">
                <a:avLst/>
              </a:prstGeom>
              <a:blipFill>
                <a:blip r:embed="rId2"/>
                <a:stretch>
                  <a:fillRect l="-1986" t="-2079" r="-795" b="-6653"/>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67" name="yt_shape_10967"/>
          <p:cNvSpPr txBox="1"/>
          <p:nvPr/>
        </p:nvSpPr>
        <p:spPr>
          <a:xfrm>
            <a:off x="648143" y="266585"/>
            <a:ext cx="10896000" cy="2154436"/>
          </a:xfrm>
          <a:prstGeom prst="rect">
            <a:avLst/>
          </a:prstGeom>
        </p:spPr>
        <p:txBody>
          <a:bodyPr vert="horz" wrap="square" lIns="0" tIns="0" rIns="0" bIns="0" rtlCol="0">
            <a:spAutoFit/>
          </a:bodyPr>
          <a:lstStyle/>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21.</a:t>
            </a:r>
            <a:r>
              <a:rPr lang="zh-CN" altLang="zh-CN" sz="2800" b="0" i="0" u="none" dirty="0">
                <a:solidFill>
                  <a:srgbClr val="000000"/>
                </a:solidFill>
                <a:effectLst/>
                <a:latin typeface="白正" pitchFamily="28"/>
                <a:ea typeface="宋体" pitchFamily="28"/>
                <a:cs typeface="宋体" pitchFamily="28"/>
              </a:rPr>
              <a:t>一场大雪过后，在平整地面上有一层厚度均匀的积雪，小华用刻度尺测出雪的厚度为</a:t>
            </a:r>
            <a:r>
              <a:rPr lang="en-US" altLang="zh-CN" sz="2800" b="0" i="0" u="none" dirty="0">
                <a:solidFill>
                  <a:srgbClr val="000000"/>
                </a:solidFill>
                <a:effectLst/>
                <a:latin typeface="Times New Roman" pitchFamily="28"/>
                <a:ea typeface="Times New Roman" pitchFamily="28"/>
                <a:cs typeface="宋体" pitchFamily="28"/>
              </a:rPr>
              <a:t>180 mm</a:t>
            </a:r>
            <a:r>
              <a:rPr lang="zh-CN" altLang="zh-CN" sz="2800" b="0" i="0" u="none" dirty="0">
                <a:solidFill>
                  <a:srgbClr val="000000"/>
                </a:solidFill>
                <a:effectLst/>
                <a:latin typeface="白正" pitchFamily="28"/>
                <a:ea typeface="宋体" pitchFamily="28"/>
                <a:cs typeface="宋体" pitchFamily="28"/>
              </a:rPr>
              <a:t>，然后他用脚使劲将雪踏实，测出脚踩出的雪坑深度为</a:t>
            </a:r>
            <a:r>
              <a:rPr lang="en-US" altLang="zh-CN" sz="2800" b="0" i="0" u="none" dirty="0">
                <a:solidFill>
                  <a:srgbClr val="000000"/>
                </a:solidFill>
                <a:effectLst/>
                <a:latin typeface="Times New Roman" pitchFamily="28"/>
                <a:ea typeface="Times New Roman" pitchFamily="28"/>
                <a:cs typeface="宋体" pitchFamily="28"/>
              </a:rPr>
              <a:t>165 mm</a:t>
            </a:r>
            <a:r>
              <a:rPr lang="zh-CN" altLang="zh-CN" sz="2800" b="0" i="0" u="none" dirty="0">
                <a:solidFill>
                  <a:srgbClr val="000000"/>
                </a:solidFill>
                <a:effectLst/>
                <a:latin typeface="白正" pitchFamily="28"/>
                <a:ea typeface="宋体" pitchFamily="28"/>
                <a:cs typeface="宋体" pitchFamily="28"/>
              </a:rPr>
              <a:t>，如图所示。已知脚印下的雪由于被挤压可近似看成冰层，冰的密度为</a:t>
            </a:r>
            <a:r>
              <a:rPr lang="en-US" altLang="zh-CN" sz="2800" b="0" i="0" u="none" dirty="0">
                <a:solidFill>
                  <a:srgbClr val="000000"/>
                </a:solidFill>
                <a:effectLst/>
                <a:latin typeface="Times New Roman" pitchFamily="28"/>
                <a:ea typeface="Times New Roman" pitchFamily="28"/>
                <a:cs typeface="宋体" pitchFamily="28"/>
              </a:rPr>
              <a:t>0.9</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a:t>
            </a:r>
            <a:r>
              <a:rPr lang="en-US" altLang="zh-CN" sz="2800" b="0" i="0" u="none" baseline="30000" dirty="0">
                <a:solidFill>
                  <a:srgbClr val="000000"/>
                </a:solidFill>
                <a:effectLst/>
                <a:latin typeface="Times New Roman" pitchFamily="28"/>
                <a:ea typeface="Times New Roman" pitchFamily="28"/>
                <a:cs typeface="宋体" pitchFamily="28"/>
              </a:rPr>
              <a:t>3</a:t>
            </a:r>
            <a:r>
              <a:rPr lang="en-US" altLang="zh-CN" sz="2800" b="0" i="0" u="none" dirty="0">
                <a:solidFill>
                  <a:srgbClr val="000000"/>
                </a:solidFill>
                <a:effectLst/>
                <a:latin typeface="Times New Roman" pitchFamily="28"/>
                <a:ea typeface="Times New Roman" pitchFamily="28"/>
                <a:cs typeface="宋体" pitchFamily="28"/>
              </a:rPr>
              <a:t> kg/m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。求：</a:t>
            </a:r>
          </a:p>
          <a:p>
            <a:pPr algn="l" eaLnBrk="1" latinLnBrk="0" hangingPunct="0"/>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雪的密度有多大？</a:t>
            </a:r>
          </a:p>
        </p:txBody>
      </p:sp>
      <mc:AlternateContent xmlns:mc="http://schemas.openxmlformats.org/markup-compatibility/2006" xmlns:a14="http://schemas.microsoft.com/office/drawing/2010/main">
        <mc:Choice Requires="a14">
          <p:sp>
            <p:nvSpPr>
              <p:cNvPr id="2" name="yt_shape_10969">
                <a:extLst>
                  <a:ext uri="{FF2B5EF4-FFF2-40B4-BE49-F238E27FC236}">
                    <a16:creationId xmlns:a16="http://schemas.microsoft.com/office/drawing/2014/main" id="{A36F1808-6E76-5768-AF09-D0AA8D760CAB}"/>
                  </a:ext>
                </a:extLst>
              </p:cNvPr>
              <p:cNvSpPr txBox="1"/>
              <p:nvPr/>
            </p:nvSpPr>
            <p:spPr>
              <a:xfrm>
                <a:off x="648143" y="2421021"/>
                <a:ext cx="11046017" cy="4132413"/>
              </a:xfrm>
              <a:prstGeom prst="rect">
                <a:avLst/>
              </a:prstGeom>
            </p:spPr>
            <p:txBody>
              <a:bodyPr vert="horz" wrap="square" lIns="0" tIns="0" rIns="0" bIns="0" rtlCol="0">
                <a:spAutoFit/>
              </a:bodyPr>
              <a:lstStyle/>
              <a:p>
                <a:pPr algn="l" eaLnBrk="1" latinLnBrk="0" hangingPunct="0"/>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）雪的厚度</a:t>
                </a:r>
                <a:r>
                  <a:rPr lang="en-US" altLang="zh-CN" sz="2800" b="1" i="1" u="none" dirty="0">
                    <a:solidFill>
                      <a:srgbClr val="FF0000"/>
                    </a:solidFill>
                    <a:effectLst/>
                    <a:latin typeface="Times New Roman" pitchFamily="28"/>
                    <a:ea typeface="Times New Roman" pitchFamily="28"/>
                    <a:cs typeface="Times New Roman" pitchFamily="28"/>
                  </a:rPr>
                  <a:t>h</a:t>
                </a:r>
                <a:r>
                  <a:rPr lang="en-US" altLang="zh-CN" sz="2800" b="1" i="0" u="none" baseline="-25000"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180 mm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0.18 m</a:t>
                </a:r>
              </a:p>
              <a:p>
                <a:pPr algn="l" eaLnBrk="1" latinLnBrk="0" hangingPunct="0"/>
                <a:r>
                  <a:rPr lang="zh-CN" altLang="zh-CN" sz="2800" b="1" i="0" u="none" dirty="0">
                    <a:solidFill>
                      <a:srgbClr val="FF0000"/>
                    </a:solidFill>
                    <a:effectLst/>
                    <a:latin typeface="Times New Roman" pitchFamily="28"/>
                    <a:ea typeface="宋体" pitchFamily="28"/>
                    <a:cs typeface="Times New Roman" pitchFamily="28"/>
                  </a:rPr>
                  <a:t>雪坑的深度</a:t>
                </a:r>
                <a:r>
                  <a:rPr lang="en-US" altLang="zh-CN" sz="2800" b="1" i="1" u="none" dirty="0">
                    <a:solidFill>
                      <a:srgbClr val="FF0000"/>
                    </a:solidFill>
                    <a:effectLst/>
                    <a:latin typeface="Times New Roman" pitchFamily="28"/>
                    <a:ea typeface="Times New Roman" pitchFamily="28"/>
                    <a:cs typeface="Times New Roman" pitchFamily="28"/>
                  </a:rPr>
                  <a:t>h</a:t>
                </a:r>
                <a:r>
                  <a:rPr lang="en-US" altLang="zh-CN" sz="2800" b="1" i="0" u="none" baseline="-25000"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165 mm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0.165 m</a:t>
                </a:r>
              </a:p>
              <a:p>
                <a:pPr algn="l" eaLnBrk="1" latinLnBrk="0" hangingPunct="0"/>
                <a:r>
                  <a:rPr lang="zh-CN" altLang="zh-CN" sz="2800" b="1" i="0" u="none" dirty="0">
                    <a:solidFill>
                      <a:srgbClr val="FF0000"/>
                    </a:solidFill>
                    <a:effectLst/>
                    <a:latin typeface="Times New Roman" pitchFamily="28"/>
                    <a:ea typeface="宋体" pitchFamily="28"/>
                    <a:cs typeface="Times New Roman" pitchFamily="28"/>
                  </a:rPr>
                  <a:t>雪被踩后成为冰，密度是</a:t>
                </a:r>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baseline="-25000" dirty="0">
                    <a:solidFill>
                      <a:srgbClr val="FF0000"/>
                    </a:solidFill>
                    <a:effectLst/>
                    <a:latin typeface="Times New Roman" pitchFamily="28"/>
                    <a:ea typeface="宋体" pitchFamily="28"/>
                    <a:cs typeface="Times New Roman" pitchFamily="28"/>
                  </a:rPr>
                  <a:t>冰</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0.9</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kg/m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a:t>
                </a:r>
                <a:r>
                  <a:rPr lang="zh-CN" altLang="zh-CN" sz="2800" b="1" i="0" u="none" dirty="0">
                    <a:solidFill>
                      <a:srgbClr val="FF0000"/>
                    </a:solidFill>
                    <a:effectLst/>
                    <a:latin typeface="Times New Roman" pitchFamily="28"/>
                    <a:ea typeface="宋体" pitchFamily="28"/>
                    <a:cs typeface="Times New Roman" pitchFamily="28"/>
                  </a:rPr>
                  <a:t>，</a:t>
                </a:r>
              </a:p>
              <a:p>
                <a:pPr algn="l" eaLnBrk="1" latinLnBrk="0" hangingPunct="0"/>
                <a:r>
                  <a:rPr lang="zh-CN" altLang="zh-CN" sz="2800" b="1" i="0" u="none" dirty="0">
                    <a:solidFill>
                      <a:srgbClr val="FF0000"/>
                    </a:solidFill>
                    <a:effectLst/>
                    <a:latin typeface="Times New Roman" pitchFamily="28"/>
                    <a:ea typeface="宋体" pitchFamily="28"/>
                    <a:cs typeface="Times New Roman" pitchFamily="28"/>
                  </a:rPr>
                  <a:t>设脚印的面积为</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dirty="0">
                    <a:solidFill>
                      <a:srgbClr val="FF0000"/>
                    </a:solidFill>
                    <a:effectLst/>
                    <a:latin typeface="Times New Roman" pitchFamily="28"/>
                    <a:ea typeface="宋体" pitchFamily="28"/>
                    <a:cs typeface="Times New Roman" pitchFamily="28"/>
                  </a:rPr>
                  <a:t>，</a:t>
                </a:r>
              </a:p>
              <a:p>
                <a:pPr algn="l" eaLnBrk="1" latinLnBrk="0" hangingPunct="0"/>
                <a:r>
                  <a:rPr lang="zh-CN" altLang="zh-CN" sz="2800" b="1" i="0" u="none" dirty="0">
                    <a:solidFill>
                      <a:srgbClr val="FF0000"/>
                    </a:solidFill>
                    <a:effectLst/>
                    <a:latin typeface="Times New Roman" pitchFamily="28"/>
                    <a:ea typeface="宋体" pitchFamily="28"/>
                    <a:cs typeface="Times New Roman" pitchFamily="28"/>
                  </a:rPr>
                  <a:t>则雪的体积</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雪</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Sh</a:t>
                </a:r>
                <a:r>
                  <a:rPr lang="en-US" altLang="zh-CN" sz="2800" b="1" i="0" u="none" baseline="-25000"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，冰的体积</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冰</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h</a:t>
                </a:r>
                <a:r>
                  <a:rPr lang="en-US" altLang="zh-CN" sz="2800" b="1" i="0" u="none" baseline="-25000"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h</a:t>
                </a:r>
                <a:r>
                  <a:rPr lang="en-US" altLang="zh-CN" sz="2800" b="1" i="0" u="none" baseline="-25000"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a:t>
                </a:r>
              </a:p>
              <a:p>
                <a:pPr algn="l" eaLnBrk="1" latinLnBrk="0" hangingPunct="0"/>
                <a:r>
                  <a:rPr lang="zh-CN" altLang="zh-CN" sz="2800" b="1" i="0" u="none" dirty="0">
                    <a:solidFill>
                      <a:srgbClr val="FF0000"/>
                    </a:solidFill>
                    <a:effectLst/>
                    <a:latin typeface="Times New Roman" pitchFamily="28"/>
                    <a:ea typeface="宋体" pitchFamily="28"/>
                    <a:cs typeface="Times New Roman" pitchFamily="28"/>
                  </a:rPr>
                  <a:t>雪和冰质量不变，根据密度公式</a:t>
                </a:r>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dirty="0">
                    <a:solidFill>
                      <a:srgbClr val="FF0000"/>
                    </a:solidFill>
                    <a:effectLst/>
                    <a:latin typeface="Times New Roman" pitchFamily="28"/>
                    <a:ea typeface="宋体" pitchFamily="28"/>
                    <a:cs typeface="Times New Roman" pitchFamily="28"/>
                  </a:rPr>
                  <a:t>得，</a:t>
                </a:r>
              </a:p>
              <a:p>
                <a:pPr algn="l" eaLnBrk="1" latinLnBrk="0" hangingPunct="0"/>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雪</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冰</m:t>
                            </m:r>
                          </m:sub>
                        </m:sSub>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𝑽</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冰</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𝑽</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雪</m:t>
                            </m:r>
                          </m:sub>
                        </m:sSub>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𝒉</m:t>
                            </m:r>
                          </m:e>
                          <m:sub>
                            <m:r>
                              <a:rPr lang="en-US" altLang="zh-CN" sz="2800" b="1" i="0">
                                <a:solidFill>
                                  <a:srgbClr val="FF0000"/>
                                </a:solidFill>
                                <a:effectLst/>
                                <a:latin typeface="Cambria Math" panose="02040503050406030204" pitchFamily="56" charset="0"/>
                                <a:ea typeface="Cambria Math" panose="02040503050406030204" pitchFamily="56" charset="0"/>
                              </a:rPr>
                              <m:t>𝟏</m:t>
                            </m:r>
                          </m:sub>
                        </m:sSub>
                        <m:r>
                          <a:rPr lang="en-US" altLang="zh-CN" sz="2800" b="1" i="1">
                            <a:solidFill>
                              <a:srgbClr val="FF0000"/>
                            </a:solidFill>
                            <a:effectLst/>
                            <a:latin typeface="Cambria Math" panose="02040503050406030204" pitchFamily="56" charset="0"/>
                            <a:ea typeface="Cambria Math" panose="02040503050406030204" pitchFamily="56" charset="0"/>
                          </a:rPr>
                          <m:t>−</m:t>
                        </m:r>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𝒉</m:t>
                            </m:r>
                          </m:e>
                          <m:sub>
                            <m:r>
                              <a:rPr lang="en-US" altLang="zh-CN" sz="2800" b="1" i="0">
                                <a:solidFill>
                                  <a:srgbClr val="FF0000"/>
                                </a:solidFill>
                                <a:effectLst/>
                                <a:latin typeface="Cambria Math" panose="02040503050406030204" pitchFamily="56" charset="0"/>
                                <a:ea typeface="Cambria Math" panose="02040503050406030204" pitchFamily="56" charset="0"/>
                              </a:rPr>
                              <m:t>𝟐</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𝒉</m:t>
                            </m:r>
                          </m:e>
                          <m:sub>
                            <m:r>
                              <a:rPr lang="en-US" altLang="zh-CN" sz="2800" b="1" i="0">
                                <a:solidFill>
                                  <a:srgbClr val="FF0000"/>
                                </a:solidFill>
                                <a:effectLst/>
                                <a:latin typeface="Cambria Math" panose="02040503050406030204" pitchFamily="56" charset="0"/>
                                <a:ea typeface="Cambria Math" panose="02040503050406030204" pitchFamily="56" charset="0"/>
                              </a:rPr>
                              <m:t>𝟏</m:t>
                            </m:r>
                          </m:sub>
                        </m:sSub>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r>
                          <a:rPr lang="en-US" altLang="zh-CN" sz="2800" b="1" i="1">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𝟏𝟔𝟓</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num>
                      <m:den>
                        <m:r>
                          <a:rPr lang="en-US" altLang="zh-CN" sz="2800" b="1" i="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𝟏𝟐</m:t>
                        </m:r>
                      </m:den>
                    </m:f>
                  </m:oMath>
                </a14:m>
                <a:endParaRPr lang="zh-CN" altLang="zh-CN" sz="2800" b="1" i="0" u="none" dirty="0">
                  <a:solidFill>
                    <a:srgbClr val="FF0000"/>
                  </a:solidFill>
                  <a:effectLst/>
                  <a:latin typeface="Times New Roman" pitchFamily="28"/>
                  <a:ea typeface="宋体" pitchFamily="28"/>
                  <a:cs typeface="Times New Roman" pitchFamily="28"/>
                </a:endParaRPr>
              </a:p>
              <a:p>
                <a:pPr algn="l" eaLnBrk="1" latinLnBrk="0" hangingPunct="0"/>
                <a:r>
                  <a:rPr lang="zh-CN" altLang="zh-CN" sz="2800" b="1" i="0" u="none" dirty="0">
                    <a:solidFill>
                      <a:srgbClr val="FF0000"/>
                    </a:solidFill>
                    <a:effectLst/>
                    <a:latin typeface="Times New Roman" pitchFamily="28"/>
                    <a:ea typeface="宋体" pitchFamily="28"/>
                    <a:cs typeface="Times New Roman" pitchFamily="28"/>
                  </a:rPr>
                  <a:t>所以</a:t>
                </a:r>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baseline="-25000" dirty="0">
                    <a:solidFill>
                      <a:srgbClr val="FF0000"/>
                    </a:solidFill>
                    <a:effectLst/>
                    <a:latin typeface="Times New Roman" pitchFamily="28"/>
                    <a:ea typeface="宋体" pitchFamily="28"/>
                    <a:cs typeface="Times New Roman" pitchFamily="28"/>
                  </a:rPr>
                  <a:t>雪</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𝟏𝟐</m:t>
                        </m:r>
                      </m:den>
                    </m:f>
                  </m:oMath>
                </a14:m>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baseline="-25000" dirty="0">
                    <a:solidFill>
                      <a:srgbClr val="FF0000"/>
                    </a:solidFill>
                    <a:effectLst/>
                    <a:latin typeface="Times New Roman" pitchFamily="28"/>
                    <a:ea typeface="宋体" pitchFamily="28"/>
                    <a:cs typeface="Times New Roman" pitchFamily="28"/>
                  </a:rPr>
                  <a:t>冰</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𝟏𝟐</m:t>
                        </m:r>
                      </m:den>
                    </m:f>
                  </m:oMath>
                </a14:m>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0.9</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kg/m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0.075</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kg/m</a:t>
                </a:r>
                <a:r>
                  <a:rPr lang="en-US" altLang="zh-CN" sz="2800" b="1" i="0" u="none" baseline="30000" dirty="0">
                    <a:solidFill>
                      <a:srgbClr val="FF0000"/>
                    </a:solidFill>
                    <a:effectLst/>
                    <a:latin typeface="Times New Roman" pitchFamily="28"/>
                    <a:ea typeface="Times New Roman" pitchFamily="28"/>
                    <a:cs typeface="Times New Roman" pitchFamily="28"/>
                  </a:rPr>
                  <a:t>3</a:t>
                </a:r>
              </a:p>
            </p:txBody>
          </p:sp>
        </mc:Choice>
        <mc:Fallback xmlns="">
          <p:sp>
            <p:nvSpPr>
              <p:cNvPr id="2" name="yt_shape_10969">
                <a:extLst>
                  <a:ext uri="{FF2B5EF4-FFF2-40B4-BE49-F238E27FC236}">
                    <a16:creationId xmlns:a16="http://schemas.microsoft.com/office/drawing/2014/main" id="{A36F1808-6E76-5768-AF09-D0AA8D760CAB}"/>
                  </a:ext>
                </a:extLst>
              </p:cNvPr>
              <p:cNvSpPr txBox="1">
                <a:spLocks noRot="1" noChangeAspect="1" noMove="1" noResize="1" noEditPoints="1" noAdjustHandles="1" noChangeArrowheads="1" noChangeShapeType="1" noTextEdit="1"/>
              </p:cNvSpPr>
              <p:nvPr/>
            </p:nvSpPr>
            <p:spPr>
              <a:xfrm>
                <a:off x="648143" y="2421021"/>
                <a:ext cx="11046017" cy="4132413"/>
              </a:xfrm>
              <a:prstGeom prst="rect">
                <a:avLst/>
              </a:prstGeom>
              <a:blipFill>
                <a:blip r:embed="rId2"/>
                <a:stretch>
                  <a:fillRect l="-1932" t="-3097" b="-2065"/>
                </a:stretch>
              </a:blipFill>
            </p:spPr>
            <p:txBody>
              <a:bodyPr/>
              <a:lstStyle/>
              <a:p>
                <a:r>
                  <a:rPr lang="zh-CN" altLang="en-US">
                    <a:noFill/>
                  </a:rPr>
                  <a:t> </a:t>
                </a:r>
              </a:p>
            </p:txBody>
          </p:sp>
        </mc:Fallback>
      </mc:AlternateContent>
      <p:pic>
        <p:nvPicPr>
          <p:cNvPr id="3" name="yt_image_10971">
            <a:extLst>
              <a:ext uri="{FF2B5EF4-FFF2-40B4-BE49-F238E27FC236}">
                <a16:creationId xmlns:a16="http://schemas.microsoft.com/office/drawing/2014/main" id="{14433D21-955E-2117-150A-082DCCCEB91B}"/>
              </a:ext>
              <a:ext uri="">
                <a16:creationId xmlns:mc="http://schemas.openxmlformats.org/markup-compatibility/2006"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8791656" y="1740682"/>
            <a:ext cx="2447544" cy="1360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973" name="yt_shape_10973"/>
          <p:cNvSpPr txBox="1"/>
          <p:nvPr/>
        </p:nvSpPr>
        <p:spPr>
          <a:xfrm>
            <a:off x="648000" y="604976"/>
            <a:ext cx="6952224"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在该雪地上</a:t>
            </a:r>
            <a:r>
              <a:rPr lang="en-US" altLang="zh-CN" sz="2800" b="0" i="0" u="none">
                <a:solidFill>
                  <a:srgbClr val="000000"/>
                </a:solidFill>
                <a:effectLst/>
                <a:latin typeface="Times New Roman" pitchFamily="28"/>
                <a:ea typeface="Times New Roman" pitchFamily="28"/>
                <a:cs typeface="宋体" pitchFamily="28"/>
              </a:rPr>
              <a:t>100 m</a:t>
            </a:r>
            <a:r>
              <a:rPr lang="en-US" altLang="zh-CN" sz="2800" b="0" i="0" u="none" baseline="30000">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积雪的质量是多少？</a:t>
            </a:r>
          </a:p>
        </p:txBody>
      </p:sp>
      <p:sp>
        <p:nvSpPr>
          <p:cNvPr id="3" name="yt_shape_10974"/>
          <p:cNvSpPr txBox="1"/>
          <p:nvPr/>
        </p:nvSpPr>
        <p:spPr>
          <a:xfrm>
            <a:off x="648142" y="1316024"/>
            <a:ext cx="10040177" cy="162018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）该地面上雪的体积</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S'h</a:t>
            </a:r>
            <a:r>
              <a:rPr lang="en-US" altLang="zh-CN" sz="2800" b="1" i="0" u="none" baseline="-25000"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100 m</a:t>
            </a:r>
            <a:r>
              <a:rPr lang="en-US" altLang="zh-CN" sz="2800" b="1" i="0" u="none" baseline="30000" dirty="0">
                <a:solidFill>
                  <a:srgbClr val="FF0000"/>
                </a:solidFill>
                <a:effectLst/>
                <a:latin typeface="Times New Roman" pitchFamily="28"/>
                <a:ea typeface="Times New Roman" pitchFamily="28"/>
                <a:cs typeface="Times New Roman" pitchFamily="28"/>
              </a:rPr>
              <a:t>2</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0.18 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18 m</a:t>
            </a:r>
            <a:r>
              <a:rPr lang="en-US" altLang="zh-CN" sz="2800" b="1" i="0" u="none" baseline="30000" dirty="0">
                <a:solidFill>
                  <a:srgbClr val="FF0000"/>
                </a:solidFill>
                <a:effectLst/>
                <a:latin typeface="Times New Roman" pitchFamily="28"/>
                <a:ea typeface="Times New Roman" pitchFamily="28"/>
                <a:cs typeface="Times New Roman" pitchFamily="28"/>
              </a:rPr>
              <a:t>3</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该地面上雪的质量</a:t>
            </a:r>
          </a:p>
          <a:p>
            <a:pPr algn="l" eaLnBrk="1" latinLnBrk="0" hangingPunct="0">
              <a:lnSpc>
                <a:spcPct val="129999"/>
              </a:lnSpc>
            </a:pPr>
            <a:r>
              <a:rPr lang="en-US" altLang="zh-CN" sz="2800" b="1" i="1" u="none" dirty="0">
                <a:solidFill>
                  <a:srgbClr val="FF0000"/>
                </a:solidFill>
                <a:effectLst/>
                <a:latin typeface="Times New Roman" pitchFamily="28"/>
                <a:ea typeface="Times New Roman" pitchFamily="28"/>
                <a:cs typeface="Times New Roman" pitchFamily="28"/>
              </a:rPr>
              <a:t>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baseline="-25000" dirty="0">
                <a:solidFill>
                  <a:srgbClr val="FF0000"/>
                </a:solidFill>
                <a:effectLst/>
                <a:latin typeface="Times New Roman" pitchFamily="28"/>
                <a:ea typeface="宋体" pitchFamily="28"/>
                <a:cs typeface="Times New Roman" pitchFamily="28"/>
              </a:rPr>
              <a:t>雪</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0.075</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kg/m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18 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1 350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23" name="yt_shape_10823"/>
          <p:cNvSpPr txBox="1"/>
          <p:nvPr/>
        </p:nvSpPr>
        <p:spPr>
          <a:xfrm>
            <a:off x="648143" y="243558"/>
            <a:ext cx="10896000" cy="498912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一、填空题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小题，每空</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28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1.PM2.5</a:t>
            </a:r>
            <a:r>
              <a:rPr lang="zh-CN" altLang="zh-CN" sz="2800" b="0" i="0" u="none">
                <a:solidFill>
                  <a:srgbClr val="000000"/>
                </a:solidFill>
                <a:effectLst/>
                <a:latin typeface="白正" pitchFamily="28"/>
                <a:ea typeface="宋体" pitchFamily="28"/>
                <a:cs typeface="宋体" pitchFamily="28"/>
              </a:rPr>
              <a:t>是指空气中直径很小的颗粒，它的单位是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μm</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；运动会上要测量一个运动员跳远的成绩，如果使用卷尺时没有拉直，测量结果会</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偏大</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。小强的身高是</a:t>
            </a:r>
            <a:r>
              <a:rPr lang="en-US" altLang="zh-CN" sz="2800" b="0" i="0" u="none">
                <a:solidFill>
                  <a:srgbClr val="000000"/>
                </a:solidFill>
                <a:effectLst/>
                <a:latin typeface="Times New Roman" pitchFamily="28"/>
                <a:ea typeface="Times New Roman" pitchFamily="28"/>
                <a:cs typeface="宋体" pitchFamily="28"/>
              </a:rPr>
              <a:t>1.724 m</a:t>
            </a:r>
            <a:r>
              <a:rPr lang="zh-CN" altLang="zh-CN" sz="2800" b="0" i="0" u="none">
                <a:solidFill>
                  <a:srgbClr val="000000"/>
                </a:solidFill>
                <a:effectLst/>
                <a:latin typeface="白正" pitchFamily="28"/>
                <a:ea typeface="宋体" pitchFamily="28"/>
                <a:cs typeface="宋体" pitchFamily="28"/>
              </a:rPr>
              <a:t>，测量他身高时使用的刻度尺的分度值是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 cm</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如图所示，在竹签上捆一些棉花做成一个</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活塞</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，用水蘸湿棉花后插入两端开口的塑料管中，就做成了一个</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鸟哨</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，用嘴吹可以发出声音。哨音主要是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空气柱</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振动发出的，向下拉</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活塞</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，音调会</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降低</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669D16D8-67F2-E5C5-CF7A-11805A5F7DBA}"/>
              </a:ext>
            </a:extLst>
          </p:cNvPr>
          <p:cNvSpPr txBox="1"/>
          <p:nvPr/>
        </p:nvSpPr>
        <p:spPr>
          <a:xfrm>
            <a:off x="8540082" y="751488"/>
            <a:ext cx="678561"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μm</a:t>
            </a:r>
            <a:endParaRPr lang="zh-CN" altLang="en-US">
              <a:solidFill>
                <a:srgbClr val="FF0000"/>
              </a:solidFill>
            </a:endParaRPr>
          </a:p>
        </p:txBody>
      </p:sp>
      <p:sp>
        <p:nvSpPr>
          <p:cNvPr id="3" name="文本框 2">
            <a:extLst>
              <a:ext uri="{FF2B5EF4-FFF2-40B4-BE49-F238E27FC236}">
                <a16:creationId xmlns:a16="http://schemas.microsoft.com/office/drawing/2014/main" id="{12FB1F06-B4C4-418E-63A7-C42412657249}"/>
              </a:ext>
            </a:extLst>
          </p:cNvPr>
          <p:cNvSpPr txBox="1"/>
          <p:nvPr/>
        </p:nvSpPr>
        <p:spPr>
          <a:xfrm>
            <a:off x="1269332" y="1860960"/>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偏大</a:t>
            </a:r>
            <a:endParaRPr lang="zh-CN" altLang="en-US">
              <a:solidFill>
                <a:srgbClr val="FF0000"/>
              </a:solidFill>
            </a:endParaRPr>
          </a:p>
        </p:txBody>
      </p:sp>
      <p:sp>
        <p:nvSpPr>
          <p:cNvPr id="4" name="文本框 3">
            <a:extLst>
              <a:ext uri="{FF2B5EF4-FFF2-40B4-BE49-F238E27FC236}">
                <a16:creationId xmlns:a16="http://schemas.microsoft.com/office/drawing/2014/main" id="{7156D9B7-FB9B-70ED-52B5-B0D1EE8AE79C}"/>
              </a:ext>
            </a:extLst>
          </p:cNvPr>
          <p:cNvSpPr txBox="1"/>
          <p:nvPr/>
        </p:nvSpPr>
        <p:spPr>
          <a:xfrm>
            <a:off x="1980532" y="2415696"/>
            <a:ext cx="900811"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 cm</a:t>
            </a:r>
            <a:endParaRPr lang="zh-CN" altLang="en-US">
              <a:solidFill>
                <a:srgbClr val="FF0000"/>
              </a:solidFill>
            </a:endParaRPr>
          </a:p>
        </p:txBody>
      </p:sp>
      <p:sp>
        <p:nvSpPr>
          <p:cNvPr id="5" name="文本框 4">
            <a:extLst>
              <a:ext uri="{FF2B5EF4-FFF2-40B4-BE49-F238E27FC236}">
                <a16:creationId xmlns:a16="http://schemas.microsoft.com/office/drawing/2014/main" id="{1E380C1F-6FFD-B18D-9D8C-2ABE4E5E12D9}"/>
              </a:ext>
            </a:extLst>
          </p:cNvPr>
          <p:cNvSpPr txBox="1"/>
          <p:nvPr/>
        </p:nvSpPr>
        <p:spPr>
          <a:xfrm>
            <a:off x="4114132" y="4079904"/>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空气柱</a:t>
            </a:r>
            <a:endParaRPr lang="zh-CN" altLang="en-US">
              <a:solidFill>
                <a:srgbClr val="FF0000"/>
              </a:solidFill>
            </a:endParaRPr>
          </a:p>
        </p:txBody>
      </p:sp>
      <p:sp>
        <p:nvSpPr>
          <p:cNvPr id="6" name="文本框 5">
            <a:extLst>
              <a:ext uri="{FF2B5EF4-FFF2-40B4-BE49-F238E27FC236}">
                <a16:creationId xmlns:a16="http://schemas.microsoft.com/office/drawing/2014/main" id="{5CFCE901-5445-8CCC-B719-FF61B8950997}"/>
              </a:ext>
            </a:extLst>
          </p:cNvPr>
          <p:cNvSpPr txBox="1"/>
          <p:nvPr/>
        </p:nvSpPr>
        <p:spPr>
          <a:xfrm>
            <a:off x="1269332" y="4634640"/>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降低</a:t>
            </a:r>
            <a:endParaRPr lang="zh-CN" altLang="en-US">
              <a:solidFill>
                <a:srgbClr val="FF0000"/>
              </a:solidFill>
            </a:endParaRPr>
          </a:p>
        </p:txBody>
      </p:sp>
      <p:grpSp>
        <p:nvGrpSpPr>
          <p:cNvPr id="8" name="yt_shape_10826" title="H_151.5211">
            <a:extLst>
              <a:ext uri="{FF2B5EF4-FFF2-40B4-BE49-F238E27FC236}">
                <a16:creationId xmlns:a16="http://schemas.microsoft.com/office/drawing/2014/main" id="{CCB8DAFD-30E0-67F1-058C-28BD903F6D97}"/>
              </a:ext>
            </a:extLst>
          </p:cNvPr>
          <p:cNvGrpSpPr/>
          <p:nvPr/>
        </p:nvGrpSpPr>
        <p:grpSpPr>
          <a:xfrm>
            <a:off x="6411277" y="4728252"/>
            <a:ext cx="955643" cy="1676897"/>
            <a:chOff x="0" y="0"/>
            <a:chExt cx="1096645" cy="1924318"/>
          </a:xfrm>
        </p:grpSpPr>
        <p:pic>
          <p:nvPicPr>
            <p:cNvPr id="9" name="yt_image_10826">
              <a:extLst>
                <a:ext uri="{FF2B5EF4-FFF2-40B4-BE49-F238E27FC236}">
                  <a16:creationId xmlns:a16="http://schemas.microsoft.com/office/drawing/2014/main" id="{55716C89-5A35-4ADA-09AF-57339AC96936}"/>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1096645" cy="1528318"/>
            </a:xfrm>
            <a:prstGeom prst="rect">
              <a:avLst/>
            </a:prstGeom>
            <a:noFill/>
            <a:extLst>
              <a:ext uri="{909E8E84-426E-40DD-AFC4-6F175D3DCCD1}">
                <a14:hiddenFill xmlns:a14="http://schemas.microsoft.com/office/drawing/2010/main">
                  <a:solidFill>
                    <a:srgbClr val="FFFFFF"/>
                  </a:solidFill>
                </a14:hiddenFill>
              </a:ext>
            </a:extLst>
          </p:spPr>
        </p:pic>
        <p:sp>
          <p:nvSpPr>
            <p:cNvPr id="10" name="yt_shape_10828">
              <a:extLst>
                <a:ext uri="{FF2B5EF4-FFF2-40B4-BE49-F238E27FC236}">
                  <a16:creationId xmlns:a16="http://schemas.microsoft.com/office/drawing/2014/main" id="{178C33EB-EC51-45B1-EB2C-885FEC62E5AE}"/>
                </a:ext>
              </a:extLst>
            </p:cNvPr>
            <p:cNvSpPr txBox="1"/>
            <p:nvPr/>
          </p:nvSpPr>
          <p:spPr>
            <a:xfrm>
              <a:off x="-607120" y="1564318"/>
              <a:ext cx="2346886"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楷体" pitchFamily="28"/>
                  <a:cs typeface="宋体" pitchFamily="28"/>
                </a:rPr>
                <a:t>题图</a:t>
              </a:r>
              <a:r>
                <a:rPr lang="zh-CN" altLang="zh-CN" sz="2800" b="0" i="0" u="none">
                  <a:solidFill>
                    <a:srgbClr val="000000"/>
                  </a:solidFill>
                  <a:effectLst/>
                  <a:latin typeface="白正" pitchFamily="28"/>
                  <a:ea typeface="宋体" pitchFamily="28"/>
                  <a:cs typeface="宋体" pitchFamily="28"/>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30" name="yt_shape_10830"/>
          <p:cNvSpPr txBox="1"/>
          <p:nvPr/>
        </p:nvSpPr>
        <p:spPr>
          <a:xfrm>
            <a:off x="648143" y="280976"/>
            <a:ext cx="10896000" cy="424372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夏天，在用电不方便的地方常用下列方法来暂时保存食物：盛一盆水，在盆里放两块高出水面的砖头，砖头上搁一只比盆小一点的篮子，篮子里放食物，再把一个纱袋罩在篮子上，并把袋口的边缘浸入水中，就做成了一个简易</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冰箱</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。这个冰箱是利用水</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汽化</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填物态变化名称</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来工作的，这个过程要</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吸热</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吸热</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放热</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，为了达到较好效果，应该把这个装置放在通风的地方，原因是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增大水表面空气的流动速度从而加快水的蒸发</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endParaRPr/>
          </a:p>
        </p:txBody>
      </p:sp>
      <p:sp>
        <p:nvSpPr>
          <p:cNvPr id="2" name="文本框 1">
            <a:extLst>
              <a:ext uri="{FF2B5EF4-FFF2-40B4-BE49-F238E27FC236}">
                <a16:creationId xmlns:a16="http://schemas.microsoft.com/office/drawing/2014/main" id="{83626F71-8742-3C34-E27F-A71CCEB22F43}"/>
              </a:ext>
            </a:extLst>
          </p:cNvPr>
          <p:cNvSpPr txBox="1"/>
          <p:nvPr/>
        </p:nvSpPr>
        <p:spPr>
          <a:xfrm>
            <a:off x="9448132" y="1898378"/>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汽化</a:t>
            </a:r>
            <a:endParaRPr lang="zh-CN" altLang="en-US">
              <a:solidFill>
                <a:srgbClr val="FF0000"/>
              </a:solidFill>
            </a:endParaRPr>
          </a:p>
        </p:txBody>
      </p:sp>
      <p:sp>
        <p:nvSpPr>
          <p:cNvPr id="3" name="文本框 2">
            <a:extLst>
              <a:ext uri="{FF2B5EF4-FFF2-40B4-BE49-F238E27FC236}">
                <a16:creationId xmlns:a16="http://schemas.microsoft.com/office/drawing/2014/main" id="{EE86E9F5-B99E-904C-2AE8-0CD1882BA052}"/>
              </a:ext>
            </a:extLst>
          </p:cNvPr>
          <p:cNvSpPr txBox="1"/>
          <p:nvPr/>
        </p:nvSpPr>
        <p:spPr>
          <a:xfrm>
            <a:off x="6958932" y="2453114"/>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吸热</a:t>
            </a:r>
            <a:endParaRPr lang="zh-CN" altLang="en-US">
              <a:solidFill>
                <a:srgbClr val="FF0000"/>
              </a:solidFill>
            </a:endParaRPr>
          </a:p>
        </p:txBody>
      </p:sp>
      <p:sp>
        <p:nvSpPr>
          <p:cNvPr id="4" name="文本框 3">
            <a:extLst>
              <a:ext uri="{FF2B5EF4-FFF2-40B4-BE49-F238E27FC236}">
                <a16:creationId xmlns:a16="http://schemas.microsoft.com/office/drawing/2014/main" id="{E1C84615-7ED9-7109-6122-1423B7C8133D}"/>
              </a:ext>
            </a:extLst>
          </p:cNvPr>
          <p:cNvSpPr txBox="1"/>
          <p:nvPr/>
        </p:nvSpPr>
        <p:spPr>
          <a:xfrm>
            <a:off x="1980532" y="3562586"/>
            <a:ext cx="7323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增大水表面空气的流动速度从而加快水的蒸发</a:t>
            </a:r>
            <a:endParaRPr lang="zh-CN" altLang="en-US">
              <a:solidFill>
                <a:srgbClr val="FF0000"/>
              </a:solidFill>
            </a:endParaRPr>
          </a:p>
        </p:txBody>
      </p:sp>
      <p:grpSp>
        <p:nvGrpSpPr>
          <p:cNvPr id="5" name="yt_shape_10831" title="H_136.23111">
            <a:extLst>
              <a:ext uri="{FF2B5EF4-FFF2-40B4-BE49-F238E27FC236}">
                <a16:creationId xmlns:a16="http://schemas.microsoft.com/office/drawing/2014/main" id="{E8C4D356-BC7F-C204-B9A0-FB9747D752EE}"/>
              </a:ext>
            </a:extLst>
          </p:cNvPr>
          <p:cNvGrpSpPr/>
          <p:nvPr/>
        </p:nvGrpSpPr>
        <p:grpSpPr>
          <a:xfrm>
            <a:off x="5211699" y="4408532"/>
            <a:ext cx="1768602" cy="1730135"/>
            <a:chOff x="0" y="0"/>
            <a:chExt cx="1768602" cy="1730135"/>
          </a:xfrm>
        </p:grpSpPr>
        <p:pic>
          <p:nvPicPr>
            <p:cNvPr id="6" name="yt_image_10831">
              <a:extLst>
                <a:ext uri="{FF2B5EF4-FFF2-40B4-BE49-F238E27FC236}">
                  <a16:creationId xmlns:a16="http://schemas.microsoft.com/office/drawing/2014/main" id="{445147FB-576E-4401-20E7-3E6A46D1699F}"/>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1768602" cy="1334135"/>
            </a:xfrm>
            <a:prstGeom prst="rect">
              <a:avLst/>
            </a:prstGeom>
            <a:noFill/>
            <a:extLst>
              <a:ext uri="{909E8E84-426E-40DD-AFC4-6F175D3DCCD1}">
                <a14:hiddenFill xmlns:a14="http://schemas.microsoft.com/office/drawing/2010/main">
                  <a:solidFill>
                    <a:srgbClr val="FFFFFF"/>
                  </a:solidFill>
                </a14:hiddenFill>
              </a:ext>
            </a:extLst>
          </p:spPr>
        </p:pic>
        <p:sp>
          <p:nvSpPr>
            <p:cNvPr id="7" name="yt_shape_10833">
              <a:extLst>
                <a:ext uri="{FF2B5EF4-FFF2-40B4-BE49-F238E27FC236}">
                  <a16:creationId xmlns:a16="http://schemas.microsoft.com/office/drawing/2014/main" id="{A7EA38BD-FD70-E3B5-1F9D-3AB6CB16DED2}"/>
                </a:ext>
              </a:extLst>
            </p:cNvPr>
            <p:cNvSpPr txBox="1"/>
            <p:nvPr/>
          </p:nvSpPr>
          <p:spPr>
            <a:xfrm>
              <a:off x="262139" y="1370135"/>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楷体" pitchFamily="28"/>
                  <a:cs typeface="宋体" pitchFamily="28"/>
                </a:rPr>
                <a:t>题图</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35" name="yt_shape_10835"/>
          <p:cNvSpPr txBox="1"/>
          <p:nvPr/>
        </p:nvSpPr>
        <p:spPr>
          <a:xfrm>
            <a:off x="648143" y="200838"/>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宋体" pitchFamily="28"/>
                <a:cs typeface="宋体" pitchFamily="28"/>
              </a:rPr>
              <a:t>如图所示的漫画说的是一个成语，你知道吗？</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一叶障目</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，这个成语说明的物理规律是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FEFEFE"/>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光沿直线传播</a:t>
            </a:r>
            <a:r>
              <a:rPr lang="zh-CN" altLang="zh-CN" sz="2800" b="0" i="0" u="sng">
                <a:solidFill>
                  <a:srgbClr val="FEFEFE"/>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0839" name="yt_shape_10839"/>
          <p:cNvSpPr txBox="1"/>
          <p:nvPr/>
        </p:nvSpPr>
        <p:spPr>
          <a:xfrm>
            <a:off x="861360" y="2848239"/>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836" name="yt_shape_10836" title="H_129.3011">
            <a:extLst>
              <a:ext uri="{FF2B5EF4-FFF2-40B4-BE49-F238E27FC236}">
                <a16:creationId xmlns:a16="http://schemas.microsoft.com/office/drawing/2014/main" id="{249740F1-2B05-4C5A-B423-6F681AEFABC2}"/>
              </a:ext>
            </a:extLst>
          </p:cNvPr>
          <p:cNvGrpSpPr/>
          <p:nvPr/>
        </p:nvGrpSpPr>
        <p:grpSpPr>
          <a:xfrm>
            <a:off x="5176773" y="1373012"/>
            <a:ext cx="1616170" cy="1443579"/>
            <a:chOff x="0" y="0"/>
            <a:chExt cx="1838452" cy="1642124"/>
          </a:xfrm>
        </p:grpSpPr>
        <p:pic>
          <p:nvPicPr>
            <p:cNvPr id="2" name="yt_image_10836">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1838452" cy="1246124"/>
            </a:xfrm>
            <a:prstGeom prst="rect">
              <a:avLst/>
            </a:prstGeom>
            <a:noFill/>
            <a:extLst>
              <a:ext uri="{909E8E84-426E-40DD-AFC4-6F175D3DCCD1}">
                <a14:hiddenFill xmlns:a14="http://schemas.microsoft.com/office/drawing/2010/main">
                  <a:solidFill>
                    <a:srgbClr val="FFFFFF"/>
                  </a:solidFill>
                </a14:hiddenFill>
              </a:ext>
            </a:extLst>
          </p:spPr>
        </p:pic>
        <p:sp>
          <p:nvSpPr>
            <p:cNvPr id="10838" name="yt_shape_10838"/>
            <p:cNvSpPr txBox="1"/>
            <p:nvPr/>
          </p:nvSpPr>
          <p:spPr>
            <a:xfrm>
              <a:off x="-58456" y="1282124"/>
              <a:ext cx="1991365"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楷体" pitchFamily="28"/>
                  <a:cs typeface="宋体" pitchFamily="28"/>
                </a:rPr>
                <a:t>题图</a:t>
              </a:r>
              <a:r>
                <a:rPr lang="zh-CN" altLang="zh-CN" sz="2800" b="0" i="0" u="none">
                  <a:solidFill>
                    <a:srgbClr val="000000"/>
                  </a:solidFill>
                  <a:effectLst/>
                  <a:latin typeface="白正" pitchFamily="28"/>
                  <a:ea typeface="宋体" pitchFamily="28"/>
                  <a:cs typeface="宋体" pitchFamily="28"/>
                </a:rPr>
                <a:t>　　</a:t>
              </a:r>
            </a:p>
          </p:txBody>
        </p:sp>
      </p:grpSp>
      <p:sp>
        <p:nvSpPr>
          <p:cNvPr id="3" name="文本框 2">
            <a:extLst>
              <a:ext uri="{FF2B5EF4-FFF2-40B4-BE49-F238E27FC236}">
                <a16:creationId xmlns:a16="http://schemas.microsoft.com/office/drawing/2014/main" id="{7F663849-A42E-EF29-BE31-EB1769EC9D22}"/>
              </a:ext>
            </a:extLst>
          </p:cNvPr>
          <p:cNvSpPr txBox="1"/>
          <p:nvPr/>
        </p:nvSpPr>
        <p:spPr>
          <a:xfrm>
            <a:off x="8292432" y="154032"/>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一叶障目</a:t>
            </a:r>
            <a:endParaRPr lang="zh-CN" altLang="en-US">
              <a:solidFill>
                <a:srgbClr val="FF0000"/>
              </a:solidFill>
            </a:endParaRPr>
          </a:p>
        </p:txBody>
      </p:sp>
      <p:sp>
        <p:nvSpPr>
          <p:cNvPr id="4" name="文本框 3">
            <a:extLst>
              <a:ext uri="{FF2B5EF4-FFF2-40B4-BE49-F238E27FC236}">
                <a16:creationId xmlns:a16="http://schemas.microsoft.com/office/drawing/2014/main" id="{536C8340-2F65-8FAC-E277-6C5A93592405}"/>
              </a:ext>
            </a:extLst>
          </p:cNvPr>
          <p:cNvSpPr txBox="1"/>
          <p:nvPr/>
        </p:nvSpPr>
        <p:spPr>
          <a:xfrm>
            <a:off x="4469732" y="708768"/>
            <a:ext cx="232321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光沿直线传播</a:t>
            </a:r>
            <a:endParaRPr lang="zh-CN" altLang="en-US">
              <a:solidFill>
                <a:srgbClr val="FF0000"/>
              </a:solidFill>
            </a:endParaRPr>
          </a:p>
        </p:txBody>
      </p:sp>
      <p:sp>
        <p:nvSpPr>
          <p:cNvPr id="5" name="yt_shape_10840">
            <a:extLst>
              <a:ext uri="{FF2B5EF4-FFF2-40B4-BE49-F238E27FC236}">
                <a16:creationId xmlns:a16="http://schemas.microsoft.com/office/drawing/2014/main" id="{F3185247-574D-C59C-3777-3E50491810C6}"/>
              </a:ext>
            </a:extLst>
          </p:cNvPr>
          <p:cNvSpPr txBox="1"/>
          <p:nvPr/>
        </p:nvSpPr>
        <p:spPr>
          <a:xfrm>
            <a:off x="648143" y="2923260"/>
            <a:ext cx="10896000" cy="274850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5.</a:t>
            </a:r>
            <a:r>
              <a:rPr lang="zh-CN" altLang="zh-CN" sz="2800" b="0" i="0" u="none" dirty="0">
                <a:solidFill>
                  <a:srgbClr val="000000"/>
                </a:solidFill>
                <a:effectLst/>
                <a:latin typeface="白正" pitchFamily="28"/>
                <a:ea typeface="宋体" pitchFamily="28"/>
                <a:cs typeface="宋体" pitchFamily="28"/>
              </a:rPr>
              <a:t>如图所示，上方是用纸杯做的风车，用线悬挂起来，能够自由转动，纸杯下方放一小段蜡烛，点燃蜡烛，风车转动起来。这是因为蜡烛的火焰使附近空气的温度升高，体积膨胀，空气的密度变</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小</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，所以热空气</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上升</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上升</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下降</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形成气流，气流通过风车，带动风车转动。</a:t>
            </a:r>
          </a:p>
        </p:txBody>
      </p:sp>
      <p:grpSp>
        <p:nvGrpSpPr>
          <p:cNvPr id="7" name="yt_shape_10841" title="H_136.6711">
            <a:extLst>
              <a:ext uri="{FF2B5EF4-FFF2-40B4-BE49-F238E27FC236}">
                <a16:creationId xmlns:a16="http://schemas.microsoft.com/office/drawing/2014/main" id="{753B3C22-BCD4-3D63-C82C-262121FE3714}"/>
              </a:ext>
            </a:extLst>
          </p:cNvPr>
          <p:cNvGrpSpPr/>
          <p:nvPr/>
        </p:nvGrpSpPr>
        <p:grpSpPr>
          <a:xfrm>
            <a:off x="5722002" y="5175424"/>
            <a:ext cx="1405528" cy="1206027"/>
            <a:chOff x="-89206" y="0"/>
            <a:chExt cx="1280323" cy="1735723"/>
          </a:xfrm>
        </p:grpSpPr>
        <p:pic>
          <p:nvPicPr>
            <p:cNvPr id="8" name="yt_image_10841">
              <a:extLst>
                <a:ext uri="{FF2B5EF4-FFF2-40B4-BE49-F238E27FC236}">
                  <a16:creationId xmlns:a16="http://schemas.microsoft.com/office/drawing/2014/main" id="{9EEFB97E-BC82-C267-E985-7A97CA464C9D}"/>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0" y="0"/>
              <a:ext cx="886335" cy="1285930"/>
            </a:xfrm>
            <a:prstGeom prst="rect">
              <a:avLst/>
            </a:prstGeom>
            <a:noFill/>
            <a:extLst>
              <a:ext uri="{909E8E84-426E-40DD-AFC4-6F175D3DCCD1}">
                <a14:hiddenFill xmlns:a14="http://schemas.microsoft.com/office/drawing/2010/main">
                  <a:solidFill>
                    <a:srgbClr val="FFFFFF"/>
                  </a:solidFill>
                </a14:hiddenFill>
              </a:ext>
            </a:extLst>
          </p:spPr>
        </p:pic>
        <p:sp>
          <p:nvSpPr>
            <p:cNvPr id="9" name="yt_shape_10843">
              <a:extLst>
                <a:ext uri="{FF2B5EF4-FFF2-40B4-BE49-F238E27FC236}">
                  <a16:creationId xmlns:a16="http://schemas.microsoft.com/office/drawing/2014/main" id="{4A27F696-F8B3-608B-02D3-CAC474B7EA2C}"/>
                </a:ext>
              </a:extLst>
            </p:cNvPr>
            <p:cNvSpPr txBox="1"/>
            <p:nvPr/>
          </p:nvSpPr>
          <p:spPr>
            <a:xfrm>
              <a:off x="-89206" y="1375723"/>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dirty="0">
                  <a:solidFill>
                    <a:srgbClr val="000000"/>
                  </a:solidFill>
                  <a:effectLst/>
                  <a:latin typeface="白正" pitchFamily="28"/>
                  <a:ea typeface="楷体" pitchFamily="28"/>
                  <a:cs typeface="宋体" pitchFamily="28"/>
                </a:rPr>
                <a:t>第</a:t>
              </a:r>
              <a:r>
                <a:rPr lang="en-US" altLang="zh-CN" sz="2800" b="0" i="0" u="none" dirty="0">
                  <a:solidFill>
                    <a:srgbClr val="000000"/>
                  </a:solidFill>
                  <a:effectLst/>
                  <a:latin typeface="Times New Roman" pitchFamily="28"/>
                  <a:ea typeface="Times New Roman" pitchFamily="28"/>
                  <a:cs typeface="宋体" pitchFamily="28"/>
                </a:rPr>
                <a:t>5</a:t>
              </a:r>
              <a:r>
                <a:rPr lang="zh-CN" altLang="zh-CN" sz="2800" b="0" i="0" u="none" dirty="0">
                  <a:solidFill>
                    <a:srgbClr val="000000"/>
                  </a:solidFill>
                  <a:effectLst/>
                  <a:latin typeface="白正" pitchFamily="28"/>
                  <a:ea typeface="楷体" pitchFamily="28"/>
                  <a:cs typeface="宋体" pitchFamily="28"/>
                </a:rPr>
                <a:t>题图</a:t>
              </a:r>
            </a:p>
          </p:txBody>
        </p:sp>
      </p:grpSp>
      <p:sp>
        <p:nvSpPr>
          <p:cNvPr id="10" name="文本框 9">
            <a:extLst>
              <a:ext uri="{FF2B5EF4-FFF2-40B4-BE49-F238E27FC236}">
                <a16:creationId xmlns:a16="http://schemas.microsoft.com/office/drawing/2014/main" id="{29A0EDA4-A7B5-8A9C-7046-B73EF6D4EC66}"/>
              </a:ext>
            </a:extLst>
          </p:cNvPr>
          <p:cNvSpPr txBox="1"/>
          <p:nvPr/>
        </p:nvSpPr>
        <p:spPr>
          <a:xfrm>
            <a:off x="10159332" y="3985926"/>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小</a:t>
            </a:r>
            <a:endParaRPr lang="zh-CN" altLang="en-US">
              <a:solidFill>
                <a:srgbClr val="FF0000"/>
              </a:solidFill>
            </a:endParaRPr>
          </a:p>
        </p:txBody>
      </p:sp>
      <p:sp>
        <p:nvSpPr>
          <p:cNvPr id="11" name="文本框 10">
            <a:extLst>
              <a:ext uri="{FF2B5EF4-FFF2-40B4-BE49-F238E27FC236}">
                <a16:creationId xmlns:a16="http://schemas.microsoft.com/office/drawing/2014/main" id="{AD66B72A-7AB8-346A-A615-DFC1F8C1031C}"/>
              </a:ext>
            </a:extLst>
          </p:cNvPr>
          <p:cNvSpPr txBox="1"/>
          <p:nvPr/>
        </p:nvSpPr>
        <p:spPr>
          <a:xfrm>
            <a:off x="2691732" y="454066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上升</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10" grpId="0" build="allAtOnce"/>
      <p:bldP spid="1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45" name="yt_shape_10845"/>
          <p:cNvSpPr txBox="1"/>
          <p:nvPr/>
        </p:nvSpPr>
        <p:spPr>
          <a:xfrm>
            <a:off x="648143" y="167761"/>
            <a:ext cx="10896000" cy="330866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6.</a:t>
            </a:r>
            <a:r>
              <a:rPr lang="zh-CN" altLang="zh-CN" sz="2800" b="0" i="0" u="none" dirty="0">
                <a:solidFill>
                  <a:srgbClr val="000000"/>
                </a:solidFill>
                <a:effectLst/>
                <a:latin typeface="白正" pitchFamily="28"/>
                <a:ea typeface="宋体" pitchFamily="28"/>
                <a:cs typeface="宋体" pitchFamily="28"/>
              </a:rPr>
              <a:t>光从一种介质斜射入另一种介质时会发生折射，并且折射角与介质的种类有关。如图是光从水依次斜射向玻璃、冰、空气的传播路径，表中数据是光在不同介质中的传播速度。结合光路图和表格数据，我们可以得出如下结论：</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光从传播速度大的介质斜射入传播速度小的介质时，折射角小于入射角</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，同时也可以做出如下猜想：折射的原因可能是由于光在不同介质中的</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速度</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不同造成的。</a:t>
            </a:r>
          </a:p>
        </p:txBody>
      </p:sp>
      <p:pic>
        <p:nvPicPr>
          <p:cNvPr id="10846" name="yt_image_10846">
            <a:extLst>
              <a:ext uri="">
                <a16:creationId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1207261" y="3933576"/>
            <a:ext cx="2218436" cy="162890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76B3158-4F45-249C-E7D8-9917F2EC23D7}"/>
              </a:ext>
            </a:extLst>
          </p:cNvPr>
          <p:cNvSpPr txBox="1"/>
          <p:nvPr/>
        </p:nvSpPr>
        <p:spPr>
          <a:xfrm>
            <a:off x="4469732" y="1785163"/>
            <a:ext cx="6966648"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光从传播速度大的介质斜射入传播速度小的</a:t>
            </a:r>
            <a:endParaRPr lang="zh-CN" altLang="en-US">
              <a:solidFill>
                <a:srgbClr val="FF0000"/>
              </a:solidFill>
            </a:endParaRPr>
          </a:p>
        </p:txBody>
      </p:sp>
      <p:sp>
        <p:nvSpPr>
          <p:cNvPr id="3" name="文本框 2">
            <a:extLst>
              <a:ext uri="{FF2B5EF4-FFF2-40B4-BE49-F238E27FC236}">
                <a16:creationId xmlns:a16="http://schemas.microsoft.com/office/drawing/2014/main" id="{B31B7E90-075E-28B2-EA07-4EBAC74A1274}"/>
              </a:ext>
            </a:extLst>
          </p:cNvPr>
          <p:cNvSpPr txBox="1"/>
          <p:nvPr/>
        </p:nvSpPr>
        <p:spPr>
          <a:xfrm>
            <a:off x="558132" y="2339899"/>
            <a:ext cx="4466336"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介质时，折射角小于入射角</a:t>
            </a:r>
            <a:endParaRPr lang="zh-CN" altLang="en-US">
              <a:solidFill>
                <a:srgbClr val="FF0000"/>
              </a:solidFill>
            </a:endParaRPr>
          </a:p>
        </p:txBody>
      </p:sp>
      <p:sp>
        <p:nvSpPr>
          <p:cNvPr id="4" name="文本框 3">
            <a:extLst>
              <a:ext uri="{FF2B5EF4-FFF2-40B4-BE49-F238E27FC236}">
                <a16:creationId xmlns:a16="http://schemas.microsoft.com/office/drawing/2014/main" id="{5E801645-89AC-C3B6-B605-9FD7F75FA6F4}"/>
              </a:ext>
            </a:extLst>
          </p:cNvPr>
          <p:cNvSpPr txBox="1"/>
          <p:nvPr/>
        </p:nvSpPr>
        <p:spPr>
          <a:xfrm>
            <a:off x="5892132" y="2894635"/>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速度</a:t>
            </a:r>
            <a:endParaRPr lang="zh-CN" altLang="en-US">
              <a:solidFill>
                <a:srgbClr val="FF0000"/>
              </a:solidFill>
            </a:endParaRPr>
          </a:p>
        </p:txBody>
      </p:sp>
      <p:graphicFrame>
        <p:nvGraphicFramePr>
          <p:cNvPr id="5" name="yt_table_10848" title="H_305.28">
            <a:extLst>
              <a:ext uri="{FF2B5EF4-FFF2-40B4-BE49-F238E27FC236}">
                <a16:creationId xmlns:a16="http://schemas.microsoft.com/office/drawing/2014/main" id="{7B8D6FC3-D982-D1E2-D76B-C71E93A00D48}"/>
              </a:ext>
            </a:extLst>
          </p:cNvPr>
          <p:cNvGraphicFramePr>
            <a:graphicFrameLocks noGrp="1"/>
          </p:cNvGraphicFramePr>
          <p:nvPr>
            <p:extLst>
              <p:ext uri="{D42A27DB-BD31-4B8C-83A1-F6EECF244321}">
                <p14:modId xmlns:p14="http://schemas.microsoft.com/office/powerpoint/2010/main" val="4148752517"/>
              </p:ext>
            </p:extLst>
          </p:nvPr>
        </p:nvGraphicFramePr>
        <p:xfrm>
          <a:off x="3925045" y="3509646"/>
          <a:ext cx="7059694" cy="3108960"/>
        </p:xfrm>
        <a:graphic>
          <a:graphicData uri="http://schemas.openxmlformats.org/drawingml/2006/table">
            <a:tbl>
              <a:tblPr>
                <a:tableStyleId>{5940675A-B579-460E-94D1-54222C63F5DA}</a:tableStyleId>
              </a:tblPr>
              <a:tblGrid>
                <a:gridCol w="2162574">
                  <a:extLst>
                    <a:ext uri="{9D8B030D-6E8A-4147-A177-3AD203B41FA5}">
                      <a16:colId xmlns:a16="http://schemas.microsoft.com/office/drawing/2014/main" val="20000"/>
                    </a:ext>
                  </a:extLst>
                </a:gridCol>
                <a:gridCol w="4897120">
                  <a:extLst>
                    <a:ext uri="{9D8B030D-6E8A-4147-A177-3AD203B41FA5}">
                      <a16:colId xmlns:a16="http://schemas.microsoft.com/office/drawing/2014/main" val="20001"/>
                    </a:ext>
                  </a:extLst>
                </a:gridCol>
              </a:tblGrid>
              <a:tr h="467999">
                <a:tc>
                  <a:txBody>
                    <a:bodyPr/>
                    <a:lstStyle/>
                    <a:p>
                      <a:pPr algn="ctr" eaLnBrk="1" fontAlgn="ctr" latinLnBrk="0" hangingPunct="0">
                        <a:lnSpc>
                          <a:spcPct val="100000"/>
                        </a:lnSpc>
                      </a:pPr>
                      <a:r>
                        <a:rPr lang="zh-CN" altLang="zh-CN" sz="2800" b="0" i="0" u="none">
                          <a:solidFill>
                            <a:srgbClr val="000000"/>
                          </a:solidFill>
                          <a:effectLst/>
                          <a:latin typeface="白正" pitchFamily="28"/>
                          <a:ea typeface="宋体" pitchFamily="28"/>
                          <a:cs typeface="宋体" pitchFamily="28"/>
                        </a:rPr>
                        <a:t>介质</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zh-CN" altLang="zh-CN" sz="2800" b="0" i="0" u="none">
                          <a:solidFill>
                            <a:srgbClr val="000000"/>
                          </a:solidFill>
                          <a:effectLst/>
                          <a:latin typeface="白正" pitchFamily="28"/>
                          <a:ea typeface="宋体" pitchFamily="28"/>
                          <a:cs typeface="宋体" pitchFamily="28"/>
                        </a:rPr>
                        <a:t>光速</a:t>
                      </a:r>
                      <a:r>
                        <a:rPr lang="en-US"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m·s</a:t>
                      </a:r>
                      <a:r>
                        <a:rPr lang="zh-CN" altLang="zh-CN" sz="2800" b="0" i="0" u="none" baseline="30000">
                          <a:solidFill>
                            <a:srgbClr val="000000"/>
                          </a:solidFill>
                          <a:effectLst/>
                          <a:latin typeface="宋体" pitchFamily="28"/>
                          <a:ea typeface="宋体" pitchFamily="28"/>
                          <a:cs typeface="宋体" pitchFamily="28"/>
                        </a:rPr>
                        <a:t>－</a:t>
                      </a:r>
                      <a:r>
                        <a:rPr lang="en-US" altLang="zh-CN" sz="2800" b="0" i="0" u="none" baseline="30000">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67999">
                <a:tc>
                  <a:txBody>
                    <a:bodyPr/>
                    <a:lstStyle/>
                    <a:p>
                      <a:pPr algn="ctr" eaLnBrk="1" fontAlgn="ctr" latinLnBrk="0" hangingPunct="0">
                        <a:lnSpc>
                          <a:spcPct val="100000"/>
                        </a:lnSpc>
                      </a:pPr>
                      <a:r>
                        <a:rPr lang="zh-CN" altLang="zh-CN" sz="2800" b="0" i="0" u="none">
                          <a:solidFill>
                            <a:srgbClr val="000000"/>
                          </a:solidFill>
                          <a:effectLst/>
                          <a:latin typeface="白正" pitchFamily="28"/>
                          <a:ea typeface="楷体" pitchFamily="28"/>
                          <a:cs typeface="宋体" pitchFamily="28"/>
                        </a:rPr>
                        <a:t>水</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2.25</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8</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r h="467999">
                <a:tc>
                  <a:txBody>
                    <a:bodyPr/>
                    <a:lstStyle/>
                    <a:p>
                      <a:pPr algn="ctr" eaLnBrk="1" fontAlgn="ctr" latinLnBrk="0" hangingPunct="0">
                        <a:lnSpc>
                          <a:spcPct val="100000"/>
                        </a:lnSpc>
                      </a:pPr>
                      <a:r>
                        <a:rPr lang="zh-CN" altLang="zh-CN" sz="2800" b="0" i="0" u="none">
                          <a:solidFill>
                            <a:srgbClr val="000000"/>
                          </a:solidFill>
                          <a:effectLst/>
                          <a:latin typeface="白正" pitchFamily="28"/>
                          <a:ea typeface="楷体" pitchFamily="28"/>
                          <a:cs typeface="宋体" pitchFamily="28"/>
                        </a:rPr>
                        <a:t>玻璃</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2.0</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a:t>
                      </a:r>
                      <a:r>
                        <a:rPr lang="en-US" altLang="zh-CN" sz="2800" b="0" i="0" u="none" baseline="30000" dirty="0">
                          <a:solidFill>
                            <a:srgbClr val="000000"/>
                          </a:solidFill>
                          <a:effectLst/>
                          <a:latin typeface="Times New Roman" pitchFamily="28"/>
                          <a:ea typeface="Times New Roman" pitchFamily="28"/>
                          <a:cs typeface="宋体" pitchFamily="28"/>
                        </a:rPr>
                        <a:t>8</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2"/>
                  </a:ext>
                </a:extLst>
              </a:tr>
              <a:tr h="467999">
                <a:tc>
                  <a:txBody>
                    <a:bodyPr/>
                    <a:lstStyle/>
                    <a:p>
                      <a:pPr algn="ctr" eaLnBrk="1" fontAlgn="ctr" latinLnBrk="0" hangingPunct="0">
                        <a:lnSpc>
                          <a:spcPct val="100000"/>
                        </a:lnSpc>
                      </a:pPr>
                      <a:r>
                        <a:rPr lang="zh-CN" altLang="zh-CN" sz="2800" b="0" i="0" u="none">
                          <a:solidFill>
                            <a:srgbClr val="000000"/>
                          </a:solidFill>
                          <a:effectLst/>
                          <a:latin typeface="白正" pitchFamily="28"/>
                          <a:ea typeface="楷体" pitchFamily="28"/>
                          <a:cs typeface="宋体" pitchFamily="28"/>
                        </a:rPr>
                        <a:t>冰</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2.30</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8</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3"/>
                  </a:ext>
                </a:extLst>
              </a:tr>
              <a:tr h="467999">
                <a:tc>
                  <a:txBody>
                    <a:bodyPr/>
                    <a:lstStyle/>
                    <a:p>
                      <a:pPr algn="ctr" eaLnBrk="1" fontAlgn="ctr" latinLnBrk="0" hangingPunct="0">
                        <a:lnSpc>
                          <a:spcPct val="100000"/>
                        </a:lnSpc>
                      </a:pPr>
                      <a:r>
                        <a:rPr lang="zh-CN" altLang="zh-CN" sz="2800" b="0" i="0" u="none">
                          <a:solidFill>
                            <a:srgbClr val="000000"/>
                          </a:solidFill>
                          <a:effectLst/>
                          <a:latin typeface="白正" pitchFamily="28"/>
                          <a:ea typeface="楷体" pitchFamily="28"/>
                          <a:cs typeface="宋体" pitchFamily="28"/>
                        </a:rPr>
                        <a:t>空气</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3.0</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a:t>
                      </a:r>
                      <a:r>
                        <a:rPr lang="en-US" altLang="zh-CN" sz="2800" b="0" i="0" u="none" baseline="30000" dirty="0">
                          <a:solidFill>
                            <a:srgbClr val="000000"/>
                          </a:solidFill>
                          <a:effectLst/>
                          <a:latin typeface="Times New Roman" pitchFamily="28"/>
                          <a:ea typeface="Times New Roman" pitchFamily="28"/>
                          <a:cs typeface="宋体" pitchFamily="28"/>
                        </a:rPr>
                        <a:t>8</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4"/>
                  </a:ext>
                </a:extLst>
              </a:tr>
              <a:tr h="467999">
                <a:tc>
                  <a:txBody>
                    <a:bodyPr/>
                    <a:lstStyle/>
                    <a:p>
                      <a:pPr algn="ctr" eaLnBrk="1" fontAlgn="ctr" latinLnBrk="0" hangingPunct="0">
                        <a:lnSpc>
                          <a:spcPct val="100000"/>
                        </a:lnSpc>
                      </a:pPr>
                      <a:r>
                        <a:rPr lang="zh-CN" altLang="zh-CN" sz="2800" b="0" i="0" u="none">
                          <a:solidFill>
                            <a:srgbClr val="000000"/>
                          </a:solidFill>
                          <a:effectLst/>
                          <a:latin typeface="白正" pitchFamily="28"/>
                          <a:ea typeface="楷体" pitchFamily="28"/>
                          <a:cs typeface="宋体" pitchFamily="28"/>
                        </a:rPr>
                        <a:t>酒精</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2.2</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a:t>
                      </a:r>
                      <a:r>
                        <a:rPr lang="en-US" altLang="zh-CN" sz="2800" b="0" i="0" u="none" baseline="30000" dirty="0">
                          <a:solidFill>
                            <a:srgbClr val="000000"/>
                          </a:solidFill>
                          <a:effectLst/>
                          <a:latin typeface="Times New Roman" pitchFamily="28"/>
                          <a:ea typeface="Times New Roman" pitchFamily="28"/>
                          <a:cs typeface="宋体" pitchFamily="28"/>
                        </a:rPr>
                        <a:t>8</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50" name="yt_shape_10850"/>
          <p:cNvSpPr txBox="1"/>
          <p:nvPr/>
        </p:nvSpPr>
        <p:spPr>
          <a:xfrm>
            <a:off x="648143" y="558710"/>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二、选择题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黑体" pitchFamily="28"/>
                <a:cs typeface="宋体" pitchFamily="28"/>
              </a:rPr>
              <a:t>小题，每小题</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24</a:t>
            </a:r>
            <a:r>
              <a:rPr lang="zh-CN" altLang="zh-CN" sz="2800" b="0" i="0" u="none">
                <a:solidFill>
                  <a:srgbClr val="000000"/>
                </a:solidFill>
                <a:effectLst/>
                <a:latin typeface="白正" pitchFamily="28"/>
                <a:ea typeface="黑体" pitchFamily="28"/>
                <a:cs typeface="宋体" pitchFamily="28"/>
              </a:rPr>
              <a:t>分。第</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黑体" pitchFamily="28"/>
                <a:cs typeface="宋体" pitchFamily="28"/>
              </a:rPr>
              <a:t>题每小题只有一个选项符合题目要求；第</a:t>
            </a: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白正" pitchFamily="28"/>
                <a:ea typeface="黑体" pitchFamily="28"/>
                <a:cs typeface="宋体" pitchFamily="28"/>
              </a:rPr>
              <a:t>题每小题有两个选项符合题目要求，全部选对得</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黑体" pitchFamily="28"/>
                <a:cs typeface="宋体" pitchFamily="28"/>
              </a:rPr>
              <a:t>分，选对但不全的得</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黑体" pitchFamily="28"/>
                <a:cs typeface="宋体" pitchFamily="28"/>
              </a:rPr>
              <a:t>分，有错选的得</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851" name="yt_shape_10851"/>
          <p:cNvSpPr txBox="1"/>
          <p:nvPr/>
        </p:nvSpPr>
        <p:spPr>
          <a:xfrm>
            <a:off x="648000" y="2229685"/>
            <a:ext cx="7689606"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下列关于运动和静止的说法正确的是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B</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852" name="yt_table_10852"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3743586"/>
              </p:ext>
            </p:extLst>
          </p:nvPr>
        </p:nvGraphicFramePr>
        <p:xfrm>
          <a:off x="648000" y="2780353"/>
          <a:ext cx="10895837" cy="2218944"/>
        </p:xfrm>
        <a:graphic>
          <a:graphicData uri="http://schemas.openxmlformats.org/drawingml/2006/table">
            <a:tbl>
              <a:tblPr/>
              <a:tblGrid>
                <a:gridCol w="10895837">
                  <a:extLst>
                    <a:ext uri="{9D8B030D-6E8A-4147-A177-3AD203B41FA5}">
                      <a16:colId xmlns:a16="http://schemas.microsoft.com/office/drawing/2014/main" val="10065"/>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漂流而下的小船，以河岸为参照物，小船是静止的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月亮在云中穿行，以云为参照物，月亮是运动的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飞机在空中加油时，以地面为参照物，受油机是静止的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两位同学都沿环形跑道匀速跑步，以甲为参照物，乙一定是静止的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3"/>
                  </a:ext>
                </a:extLst>
              </a:tr>
            </a:tbl>
          </a:graphicData>
        </a:graphic>
      </p:graphicFrame>
      <p:sp>
        <p:nvSpPr>
          <p:cNvPr id="2" name="文本框 1">
            <a:extLst>
              <a:ext uri="{FF2B5EF4-FFF2-40B4-BE49-F238E27FC236}">
                <a16:creationId xmlns:a16="http://schemas.microsoft.com/office/drawing/2014/main" id="{BF017C14-F3FA-5F87-253C-BF3D8907E758}"/>
              </a:ext>
            </a:extLst>
          </p:cNvPr>
          <p:cNvSpPr txBox="1"/>
          <p:nvPr/>
        </p:nvSpPr>
        <p:spPr>
          <a:xfrm>
            <a:off x="7225488" y="2182879"/>
            <a:ext cx="416624"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54" name="yt_shape_10854"/>
          <p:cNvSpPr txBox="1"/>
          <p:nvPr/>
        </p:nvSpPr>
        <p:spPr>
          <a:xfrm>
            <a:off x="648000" y="466652"/>
            <a:ext cx="6992299"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宋体" pitchFamily="28"/>
                <a:cs typeface="宋体" pitchFamily="28"/>
              </a:rPr>
              <a:t>下列关于声音的说法不正确的是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855" name="yt_table_10855" title="H_218.4">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872577344"/>
              </p:ext>
            </p:extLst>
          </p:nvPr>
        </p:nvGraphicFramePr>
        <p:xfrm>
          <a:off x="648000" y="1017320"/>
          <a:ext cx="10895837" cy="2773680"/>
        </p:xfrm>
        <a:graphic>
          <a:graphicData uri="http://schemas.openxmlformats.org/drawingml/2006/table">
            <a:tbl>
              <a:tblPr/>
              <a:tblGrid>
                <a:gridCol w="10895837">
                  <a:extLst>
                    <a:ext uri="{9D8B030D-6E8A-4147-A177-3AD203B41FA5}">
                      <a16:colId xmlns:a16="http://schemas.microsoft.com/office/drawing/2014/main" val="10066"/>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响鼓也要重锤敲</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说明声音是由振动产生的，且振幅越大，响度也越大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隔墙有耳</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说明固体也可传声</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闻其声而知其人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说明可以根据音色判断说话者</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6"/>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震耳欲聋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说明声音的音调高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67"/>
                  </a:ext>
                </a:extLst>
              </a:tr>
            </a:tbl>
          </a:graphicData>
        </a:graphic>
      </p:graphicFrame>
      <p:sp>
        <p:nvSpPr>
          <p:cNvPr id="2" name="文本框 1">
            <a:extLst>
              <a:ext uri="{FF2B5EF4-FFF2-40B4-BE49-F238E27FC236}">
                <a16:creationId xmlns:a16="http://schemas.microsoft.com/office/drawing/2014/main" id="{7196C77A-8B22-1BBA-BA13-07E00312A85C}"/>
              </a:ext>
            </a:extLst>
          </p:cNvPr>
          <p:cNvSpPr txBox="1"/>
          <p:nvPr/>
        </p:nvSpPr>
        <p:spPr>
          <a:xfrm>
            <a:off x="6514288" y="419846"/>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57" name="yt_shape_10857"/>
          <p:cNvSpPr txBox="1"/>
          <p:nvPr/>
        </p:nvSpPr>
        <p:spPr>
          <a:xfrm>
            <a:off x="648000" y="419899"/>
            <a:ext cx="9864880"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宋体" pitchFamily="28"/>
                <a:cs typeface="宋体" pitchFamily="28"/>
              </a:rPr>
              <a:t>如图所示的现象中，与杯弓蛇影成像原理相同的是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sp>
        <p:nvSpPr>
          <p:cNvPr id="10858" name="yt_shape_10858"/>
          <p:cNvSpPr txBox="1"/>
          <p:nvPr/>
        </p:nvSpPr>
        <p:spPr>
          <a:xfrm>
            <a:off x="648000" y="970567"/>
            <a:ext cx="3590727" cy="480709"/>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　　　　　　　　　　</a:t>
            </a:r>
          </a:p>
        </p:txBody>
      </p:sp>
      <p:sp>
        <p:nvSpPr>
          <p:cNvPr id="10861" name="yt_shape_10861"/>
          <p:cNvSpPr txBox="1"/>
          <p:nvPr/>
        </p:nvSpPr>
        <p:spPr>
          <a:xfrm>
            <a:off x="1948480" y="2675863"/>
            <a:ext cx="5395708"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大桥在水中的倒影</a:t>
            </a:r>
            <a:r>
              <a:rPr lang="en-US" altLang="zh-CN" sz="2800" b="0" i="0" u="none" dirty="0">
                <a:solidFill>
                  <a:srgbClr val="000000"/>
                </a:solidFill>
                <a:effectLst/>
                <a:latin typeface="白正" pitchFamily="28"/>
                <a:ea typeface="宋体" pitchFamily="28"/>
                <a:cs typeface="宋体" pitchFamily="28"/>
              </a:rPr>
              <a:t>     </a:t>
            </a: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雨后彩虹</a:t>
            </a:r>
          </a:p>
        </p:txBody>
      </p:sp>
      <p:pic>
        <p:nvPicPr>
          <p:cNvPr id="10859" name="yt_image_10859" title="H_106.59">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2415840" y="970567"/>
            <a:ext cx="1919478" cy="1353693"/>
          </a:xfrm>
          <a:prstGeom prst="rect">
            <a:avLst/>
          </a:prstGeom>
          <a:noFill/>
          <a:extLst>
            <a:ext uri="{909E8E84-426E-40DD-AFC4-6F175D3DCCD1}">
              <a14:hiddenFill xmlns:a14="http://schemas.microsoft.com/office/drawing/2010/main">
                <a:solidFill>
                  <a:srgbClr val="FFFFFF"/>
                </a:solidFill>
              </a14:hiddenFill>
            </a:ext>
          </a:extLst>
        </p:spPr>
      </p:pic>
      <p:pic>
        <p:nvPicPr>
          <p:cNvPr id="10860" name="yt_image_10860" title="H_107.69">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5377212" y="1004729"/>
            <a:ext cx="1966976" cy="136766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CFFFB3BA-A6D7-D2CA-00FD-47F3A39329E5}"/>
              </a:ext>
            </a:extLst>
          </p:cNvPr>
          <p:cNvSpPr txBox="1"/>
          <p:nvPr/>
        </p:nvSpPr>
        <p:spPr>
          <a:xfrm>
            <a:off x="9359088" y="373093"/>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a:t>
            </a:r>
            <a:endParaRPr lang="zh-CN" altLang="en-US">
              <a:solidFill>
                <a:srgbClr val="FF0000"/>
              </a:solidFill>
            </a:endParaRPr>
          </a:p>
        </p:txBody>
      </p:sp>
      <p:pic>
        <p:nvPicPr>
          <p:cNvPr id="3" name="yt_image_10862">
            <a:extLst>
              <a:ext uri="{FF2B5EF4-FFF2-40B4-BE49-F238E27FC236}">
                <a16:creationId xmlns:a16="http://schemas.microsoft.com/office/drawing/2014/main" id="{3FAB1059-B857-F60A-2EA6-FB73BCA222B3}"/>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4" cstate="print"/>
          <a:srcRect/>
          <a:stretch>
            <a:fillRect/>
          </a:stretch>
        </p:blipFill>
        <p:spPr bwMode="auto">
          <a:xfrm>
            <a:off x="2629066" y="3396542"/>
            <a:ext cx="2017268" cy="1367663"/>
          </a:xfrm>
          <a:prstGeom prst="rect">
            <a:avLst/>
          </a:prstGeom>
          <a:noFill/>
          <a:extLst>
            <a:ext uri="{909E8E84-426E-40DD-AFC4-6F175D3DCCD1}">
              <a14:hiddenFill xmlns:a14="http://schemas.microsoft.com/office/drawing/2010/main">
                <a:solidFill>
                  <a:srgbClr val="FFFFFF"/>
                </a:solidFill>
              </a14:hiddenFill>
            </a:ext>
          </a:extLst>
        </p:spPr>
      </p:pic>
      <p:pic>
        <p:nvPicPr>
          <p:cNvPr id="4" name="yt_image_10863">
            <a:extLst>
              <a:ext uri="{FF2B5EF4-FFF2-40B4-BE49-F238E27FC236}">
                <a16:creationId xmlns:a16="http://schemas.microsoft.com/office/drawing/2014/main" id="{8199C185-8792-4FC6-E28F-3D56D58F9490}"/>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5" cstate="print"/>
          <a:srcRect/>
          <a:stretch>
            <a:fillRect/>
          </a:stretch>
        </p:blipFill>
        <p:spPr bwMode="auto">
          <a:xfrm>
            <a:off x="5600362" y="3439666"/>
            <a:ext cx="1987931" cy="1346708"/>
          </a:xfrm>
          <a:prstGeom prst="rect">
            <a:avLst/>
          </a:prstGeom>
          <a:noFill/>
          <a:extLst>
            <a:ext uri="{909E8E84-426E-40DD-AFC4-6F175D3DCCD1}">
              <a14:hiddenFill xmlns:a14="http://schemas.microsoft.com/office/drawing/2010/main">
                <a:solidFill>
                  <a:srgbClr val="FFFFFF"/>
                </a:solidFill>
              </a14:hiddenFill>
            </a:ext>
          </a:extLst>
        </p:spPr>
      </p:pic>
      <p:sp>
        <p:nvSpPr>
          <p:cNvPr id="5" name="yt_shape_10866">
            <a:extLst>
              <a:ext uri="{FF2B5EF4-FFF2-40B4-BE49-F238E27FC236}">
                <a16:creationId xmlns:a16="http://schemas.microsoft.com/office/drawing/2014/main" id="{93D52903-7351-294E-DF74-B1A9695014BE}"/>
              </a:ext>
            </a:extLst>
          </p:cNvPr>
          <p:cNvSpPr txBox="1"/>
          <p:nvPr/>
        </p:nvSpPr>
        <p:spPr>
          <a:xfrm>
            <a:off x="1684320" y="4939843"/>
            <a:ext cx="6915355"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海面上的海市蜃楼</a:t>
            </a:r>
            <a:r>
              <a:rPr lang="en-US" altLang="zh-CN" sz="2800" b="0" i="0" u="none" dirty="0">
                <a:solidFill>
                  <a:srgbClr val="000000"/>
                </a:solidFill>
                <a:effectLst/>
                <a:latin typeface="Times New Roman" pitchFamily="28"/>
                <a:ea typeface="宋体" pitchFamily="28"/>
                <a:cs typeface="宋体" pitchFamily="28"/>
              </a:rPr>
              <a:t>	</a:t>
            </a: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树荫下的圆形光斑</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zIyYzhmNGY4MmViMzFlMmU0YzVmNDg0YTM1ZGU5NW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3590</Words>
  <Application>Microsoft Office PowerPoint</Application>
  <PresentationFormat>宽屏</PresentationFormat>
  <Paragraphs>219</Paragraphs>
  <Slides>28</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28</vt:i4>
      </vt:variant>
    </vt:vector>
  </HeadingPairs>
  <TitlesOfParts>
    <vt:vector size="39" baseType="lpstr">
      <vt:lpstr>白正</vt:lpstr>
      <vt:lpstr>楷体</vt:lpstr>
      <vt:lpstr>宋体</vt:lpstr>
      <vt:lpstr>微软雅黑 Light</vt:lpstr>
      <vt:lpstr>Arial</vt:lpstr>
      <vt:lpstr>Calibri</vt:lpstr>
      <vt:lpstr>Cambria Math</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EDY</cp:lastModifiedBy>
  <cp:revision>86</cp:revision>
  <cp:lastPrinted>2021-07-28T09:09:00Z</cp:lastPrinted>
  <dcterms:created xsi:type="dcterms:W3CDTF">2021-07-28T09:09:00Z</dcterms:created>
  <dcterms:modified xsi:type="dcterms:W3CDTF">2023-10-12T02:12:39Z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03E180BF841341C1B9E9762C46E85B5F_13</vt:lpwstr>
  </property>
  <property fmtid="{D5CDD505-2E9C-101B-9397-08002B2CF9AE}" pid="7" name="KSOProductBuildVer">
    <vt:lpwstr>2052-12.1.0.15374</vt:lpwstr>
  </property>
</Properties>
</file>