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Lst>
  <p:notesMasterIdLst>
    <p:notesMasterId r:id="rId31"/>
  </p:notesMasterIdLst>
  <p:handoutMasterIdLst>
    <p:handoutMasterId r:id="rId32"/>
  </p:handoutMasterIdLst>
  <p:sldIdLst>
    <p:sldId id="4117" r:id="rId3"/>
    <p:sldId id="4082" r:id="rId4"/>
    <p:sldId id="4083" r:id="rId5"/>
    <p:sldId id="4084" r:id="rId6"/>
    <p:sldId id="4085" r:id="rId7"/>
    <p:sldId id="4086" r:id="rId8"/>
    <p:sldId id="4087" r:id="rId9"/>
    <p:sldId id="4090" r:id="rId10"/>
    <p:sldId id="4092" r:id="rId11"/>
    <p:sldId id="4094" r:id="rId12"/>
    <p:sldId id="4095" r:id="rId13"/>
    <p:sldId id="4096" r:id="rId14"/>
    <p:sldId id="4097" r:id="rId15"/>
    <p:sldId id="4098" r:id="rId16"/>
    <p:sldId id="4099" r:id="rId17"/>
    <p:sldId id="4100" r:id="rId18"/>
    <p:sldId id="4107" r:id="rId19"/>
    <p:sldId id="4101" r:id="rId20"/>
    <p:sldId id="4108" r:id="rId21"/>
    <p:sldId id="4109" r:id="rId22"/>
    <p:sldId id="4102" r:id="rId23"/>
    <p:sldId id="4110" r:id="rId24"/>
    <p:sldId id="4112" r:id="rId25"/>
    <p:sldId id="4103" r:id="rId26"/>
    <p:sldId id="4113" r:id="rId27"/>
    <p:sldId id="4114" r:id="rId28"/>
    <p:sldId id="4104" r:id="rId29"/>
    <p:sldId id="4116" r:id="rId30"/>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088FADD9-935F-4F2D-A4FA-866615DD10DD}">
          <p14:sldIdLst>
            <p14:sldId id="4117"/>
            <p14:sldId id="4082"/>
            <p14:sldId id="4083"/>
            <p14:sldId id="4084"/>
            <p14:sldId id="4085"/>
            <p14:sldId id="4086"/>
            <p14:sldId id="4087"/>
            <p14:sldId id="4090"/>
            <p14:sldId id="4092"/>
            <p14:sldId id="4094"/>
            <p14:sldId id="4095"/>
            <p14:sldId id="4096"/>
            <p14:sldId id="4097"/>
            <p14:sldId id="4098"/>
            <p14:sldId id="4099"/>
            <p14:sldId id="4100"/>
            <p14:sldId id="4107"/>
            <p14:sldId id="4101"/>
            <p14:sldId id="4108"/>
            <p14:sldId id="4109"/>
            <p14:sldId id="4102"/>
            <p14:sldId id="4110"/>
            <p14:sldId id="4112"/>
            <p14:sldId id="4103"/>
            <p14:sldId id="4113"/>
            <p14:sldId id="4114"/>
            <p14:sldId id="4104"/>
            <p14:sldId id="4116"/>
          </p14:sldIdLst>
        </p14:section>
      </p14:sectionLst>
    </p:ext>
    <p:ext uri="{EFAFB233-063F-42B5-8137-9DF3F51BA10A}">
      <p15:sldGuideLst xmlns:p15="http://schemas.microsoft.com/office/powerpoint/2012/main">
        <p15:guide id="1" orient="horz" pos="2137" userDrawn="1">
          <p15:clr>
            <a:srgbClr val="A4A3A4"/>
          </p15:clr>
        </p15:guide>
        <p15:guide id="2" pos="3999"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ww.xkb1.com" initials="w" lastIdx="0" clrIdx="0"/>
  <p:cmAuthor id="2" name="walkinnet" initials="w" lastIdx="0" clrIdx="0"/>
  <p:cmAuthor id="3" name="新课标第一网" initials="新" lastIdx="0" clrIdx="0"/>
  <p:cmAuthor id="4" name="Administra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AA6500"/>
    <a:srgbClr val="F3669C"/>
    <a:srgbClr val="F9B4CD"/>
    <a:srgbClr val="FCCC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38" autoAdjust="0"/>
    <p:restoredTop sz="96349" autoAdjust="0"/>
  </p:normalViewPr>
  <p:slideViewPr>
    <p:cSldViewPr snapToGrid="0" showGuides="1">
      <p:cViewPr varScale="1">
        <p:scale>
          <a:sx n="63" d="100"/>
          <a:sy n="63" d="100"/>
        </p:scale>
        <p:origin x="508" y="48"/>
      </p:cViewPr>
      <p:guideLst>
        <p:guide orient="horz" pos="2137"/>
        <p:guide pos="3999"/>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gs" Target="tags/tag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handoutMaster" Target="handoutMasters/handoutMaster1.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2023/10/12</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EAF039-AB69-4C4E-B352-C973400BBE8E}" type="datetimeFigureOut">
              <a:rPr lang="zh-CN" altLang="en-US" smtClean="0"/>
              <a:t>2023/10/12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4E5803-944E-4CCB-A36B-5BBC78F81D1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F8CAEED6-F3CE-4989-8114-EA4976C9EDFF}"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panose="020B0604020202020204"/>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panose="020B0604020202020204"/>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7" Type="http://schemas.microsoft.com/office/2007/relationships/hdphoto" Target="../media/hdphoto1.wdp"/><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ags" Target="../tags/tag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5">
            <a:duotone>
              <a:schemeClr val="accent2">
                <a:shade val="45000"/>
                <a:satMod val="135000"/>
              </a:schemeClr>
              <a:prstClr val="white"/>
            </a:duotone>
            <a:extLst>
              <a:ext uri="{BEBA8EAE-BF5A-486C-A8C5-ECC9F3942E4B}">
                <a14:imgProps xmlns:a14="http://schemas.microsoft.com/office/drawing/2010/main">
                  <a14:imgLayer r:embed="rId6">
                    <a14:imgEffect>
                      <a14:colorTemperature colorTemp="4700"/>
                    </a14:imgEffect>
                  </a14:imgLayer>
                </a14:imgProps>
              </a:ext>
              <a:ext uri="{28A0092B-C50C-407E-A947-70E740481C1C}">
                <a14:useLocalDpi xmlns:a14="http://schemas.microsoft.com/office/drawing/2010/main" val="0"/>
              </a:ext>
            </a:extLst>
          </a:blip>
          <a:stretch>
            <a:fillRect/>
          </a:stretch>
        </p:blipFill>
        <p:spPr>
          <a:xfrm>
            <a:off x="414338" y="3600450"/>
            <a:ext cx="11501437" cy="1657349"/>
          </a:xfrm>
          <a:prstGeom prst="rect">
            <a:avLst/>
          </a:prstGeom>
        </p:spPr>
      </p:pic>
    </p:spTree>
    <p:custDataLst>
      <p:tags r:id="rId3"/>
    </p:custDataLst>
  </p:cSld>
  <p:clrMap bg1="lt1" tx1="dk1" bg2="lt2" tx2="dk2" accent1="accent1" accent2="accent2" accent3="accent3" accent4="accent4" accent5="accent5" accent6="accent6" hlink="hlink" folHlink="folHlink"/>
  <p:sldLayoutIdLst>
    <p:sldLayoutId id="2147483649" r:id="rId1"/>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pic>
        <p:nvPicPr>
          <p:cNvPr id="10" name="图片 9"/>
          <p:cNvPicPr>
            <a:picLocks noChangeAspect="1"/>
          </p:cNvPicPr>
          <p:nvPr userDrawn="1"/>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0999" y="4157663"/>
            <a:ext cx="11430001" cy="1657349"/>
          </a:xfrm>
          <a:prstGeom prst="rect">
            <a:avLst/>
          </a:prstGeom>
        </p:spPr>
      </p:pic>
    </p:spTree>
    <p:custDataLst>
      <p:tags r:id="rId4"/>
    </p:custDataLst>
  </p:cSld>
  <p:clrMap bg1="lt1" tx1="dk1" bg2="lt2" tx2="dk2" accent1="accent1" accent2="accent2" accent3="accent3" accent4="accent4" accent5="accent5" accent6="accent6" hlink="hlink" folHlink="folHlink"/>
  <p:sldLayoutIdLst>
    <p:sldLayoutId id="2147483651" r:id="rId1"/>
    <p:sldLayoutId id="2147483652" r:id="rId2"/>
  </p:sldLayoutIdLst>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200628" y="796783"/>
            <a:ext cx="11991372" cy="5783668"/>
          </a:xfrm>
          <a:prstGeom prst="rect">
            <a:avLst/>
          </a:prstGeom>
        </p:spPr>
      </p:pic>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9" name="矩形 8"/>
          <p:cNvSpPr/>
          <p:nvPr/>
        </p:nvSpPr>
        <p:spPr>
          <a:xfrm>
            <a:off x="3291509" y="140037"/>
            <a:ext cx="5651125" cy="734368"/>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8</a:t>
            </a:r>
            <a:r>
              <a:rPr kumimoji="1" lang="zh-CN" altLang="en-US" sz="2800" b="1" dirty="0">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p>
        </p:txBody>
      </p:sp>
      <p:sp>
        <p:nvSpPr>
          <p:cNvPr id="3" name="矩形 2"/>
          <p:cNvSpPr/>
          <p:nvPr/>
        </p:nvSpPr>
        <p:spPr>
          <a:xfrm>
            <a:off x="439476" y="1315734"/>
            <a:ext cx="6022284" cy="4097275"/>
          </a:xfrm>
          <a:prstGeom prst="rect">
            <a:avLst/>
          </a:prstGeom>
          <a:noFill/>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rPr>
              <a:t>刷真题</a:t>
            </a:r>
            <a:endParaRPr kumimoji="1" lang="en-US" altLang="zh-CN" sz="1600" b="1" dirty="0">
              <a:solidFill>
                <a:srgbClr val="AA6500"/>
              </a:solidFill>
              <a:effectLst>
                <a:outerShdw blurRad="38100" dist="38100" dir="2700000" algn="tl">
                  <a:srgbClr val="000000">
                    <a:alpha val="43137"/>
                  </a:srgbClr>
                </a:outerShdw>
              </a:effectLst>
              <a:latin typeface="微软雅黑 Light" panose="020B0502040204020203" pitchFamily="34" charset="-122"/>
              <a:ea typeface="微软雅黑 Light" panose="020B0502040204020203" pitchFamily="34"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1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洛阳市</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2021—2022</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3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孟津区</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4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伊川县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学年（上）期末试卷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a:lnSpc>
                <a:spcPct val="150000"/>
              </a:lnSpc>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5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汝阳县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学年第一学期期末学科素养检测卷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6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新安县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7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宜阳县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学年第一学期期末质量检测试卷</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试卷</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8 </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嵩县</a:t>
            </a:r>
            <a:r>
              <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rPr>
              <a:t>2022—2023</a:t>
            </a:r>
            <a:r>
              <a:rPr kumimoji="1" lang="zh-CN" altLang="en-US" sz="1600" b="1" u="sng" dirty="0">
                <a:solidFill>
                  <a:srgbClr val="CC00FF"/>
                </a:solidFill>
                <a:latin typeface="楷体" panose="02010609060101010101" pitchFamily="49" charset="-122"/>
                <a:ea typeface="楷体" panose="02010609060101010101" pitchFamily="49" charset="-122"/>
                <a:cs typeface="+mn-ea"/>
                <a:sym typeface="+mn-lt"/>
              </a:rPr>
              <a:t>学年第一学期期末考试试卷</a:t>
            </a:r>
            <a:endParaRPr kumimoji="1" lang="en-US" altLang="zh-CN" sz="1600" b="1" u="sng" dirty="0">
              <a:solidFill>
                <a:srgbClr val="CC00FF"/>
              </a:solidFill>
              <a:latin typeface="楷体" panose="02010609060101010101" pitchFamily="49" charset="-122"/>
              <a:ea typeface="楷体" panose="02010609060101010101" pitchFamily="49" charset="-122"/>
              <a:cs typeface="+mn-ea"/>
              <a:sym typeface="+mn-lt"/>
            </a:endParaRPr>
          </a:p>
          <a:p>
            <a:pPr marR="0" lvl="0" indent="0" fontAlgn="auto">
              <a:lnSpc>
                <a:spcPct val="150000"/>
              </a:lnSpc>
              <a:spcBef>
                <a:spcPts val="0"/>
              </a:spcBef>
              <a:spcAft>
                <a:spcPts val="0"/>
              </a:spcAft>
              <a:buClrTx/>
              <a:buSzTx/>
              <a:buFont typeface="Arial" panose="020B0604020202020204" pitchFamily="34" charset="0"/>
              <a:buNone/>
              <a:defRPr/>
            </a:pP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试卷</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9 </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栾川县</a:t>
            </a:r>
            <a:r>
              <a:rPr kumimoji="1" lang="en-US" altLang="zh-CN" sz="1600" b="1" dirty="0">
                <a:solidFill>
                  <a:schemeClr val="tx1"/>
                </a:solidFill>
                <a:latin typeface="楷体" panose="02010609060101010101" pitchFamily="49" charset="-122"/>
                <a:ea typeface="楷体" panose="02010609060101010101" pitchFamily="49" charset="-122"/>
                <a:cs typeface="+mn-ea"/>
                <a:sym typeface="+mn-lt"/>
              </a:rPr>
              <a:t>2022—2023</a:t>
            </a:r>
            <a:r>
              <a:rPr kumimoji="1" lang="zh-CN" altLang="en-US" sz="1600" b="1" dirty="0">
                <a:solidFill>
                  <a:schemeClr val="tx1"/>
                </a:solidFill>
                <a:latin typeface="楷体" panose="02010609060101010101" pitchFamily="49" charset="-122"/>
                <a:ea typeface="楷体" panose="02010609060101010101" pitchFamily="49" charset="-122"/>
                <a:cs typeface="+mn-ea"/>
                <a:sym typeface="+mn-lt"/>
              </a:rPr>
              <a:t>学年第一学期期末教学质量检测</a:t>
            </a:r>
            <a:endParaRPr kumimoji="1" lang="en-US" altLang="zh-CN" sz="1600" b="1" dirty="0">
              <a:solidFill>
                <a:schemeClr val="tx1"/>
              </a:solidFill>
              <a:latin typeface="楷体" panose="02010609060101010101" pitchFamily="49" charset="-122"/>
              <a:ea typeface="楷体" panose="02010609060101010101" pitchFamily="49" charset="-122"/>
              <a:cs typeface="+mn-ea"/>
              <a:sym typeface="+mn-lt"/>
            </a:endParaRPr>
          </a:p>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defRPr/>
            </a:pPr>
            <a:endParaRPr kumimoji="1" lang="en-US" altLang="zh-CN" sz="1600" b="1" dirty="0">
              <a:solidFill>
                <a:schemeClr val="tx1"/>
              </a:solidFill>
              <a:latin typeface="楷体" panose="02010609060101010101" pitchFamily="49" charset="-122"/>
              <a:ea typeface="楷体" panose="02010609060101010101" pitchFamily="49" charset="-122"/>
              <a:cs typeface="+mn-ea"/>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a14="http://schemas.microsoft.com/office/drawing/2010/main"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73" name="yt_shape_11173"/>
          <p:cNvSpPr txBox="1"/>
          <p:nvPr/>
        </p:nvSpPr>
        <p:spPr>
          <a:xfrm>
            <a:off x="648143" y="464402"/>
            <a:ext cx="10896000" cy="274049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白正" pitchFamily="28"/>
                <a:ea typeface="宋体" pitchFamily="28"/>
                <a:cs typeface="宋体" pitchFamily="28"/>
              </a:rPr>
              <a:t>为加强学校的安保工作，学校门口都安装了如图</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所示的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全球眼</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电子监控器。它主要由两部分组成，一部分为光学系统，另一部分为光电转换系统，光学系统收集监控区域内的景物信息，光电转换系统把光信号转换成电信号，输送到监控中心，实现间接监控的目的。其光学系统的工作原理相当于</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177" name="yt_table_11177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765667890"/>
              </p:ext>
            </p:extLst>
          </p:nvPr>
        </p:nvGraphicFramePr>
        <p:xfrm>
          <a:off x="648000" y="3255684"/>
          <a:ext cx="3068638" cy="2218944"/>
        </p:xfrm>
        <a:graphic>
          <a:graphicData uri="http://schemas.openxmlformats.org/drawingml/2006/table">
            <a:tbl>
              <a:tblPr/>
              <a:tblGrid>
                <a:gridCol w="3068638">
                  <a:extLst>
                    <a:ext uri="{9D8B030D-6E8A-4147-A177-3AD203B41FA5}">
                      <a16:colId xmlns:a16="http://schemas.microsoft.com/office/drawing/2014/main" val="10087"/>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凸透镜成实像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平面镜成虚像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5"/>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凸透镜成虚像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6"/>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平面镜成实像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7"/>
                  </a:ext>
                </a:extLst>
              </a:tr>
            </a:tbl>
          </a:graphicData>
        </a:graphic>
      </p:graphicFrame>
      <p:grpSp>
        <p:nvGrpSpPr>
          <p:cNvPr id="11174" name="yt_shape_11174_skip" title="H_141.51111">
            <a:extLst>
              <a:ext uri="{FF2B5EF4-FFF2-40B4-BE49-F238E27FC236}">
                <a16:creationId xmlns:a16="http://schemas.microsoft.com/office/drawing/2014/main" id="{249740F1-2B05-4C5A-B423-6F681AEFABC2}"/>
              </a:ext>
            </a:extLst>
          </p:cNvPr>
          <p:cNvGrpSpPr/>
          <p:nvPr/>
        </p:nvGrpSpPr>
        <p:grpSpPr>
          <a:xfrm>
            <a:off x="10097337" y="3255684"/>
            <a:ext cx="1444498" cy="1797191"/>
            <a:chOff x="0" y="0"/>
            <a:chExt cx="1444498" cy="1797191"/>
          </a:xfrm>
        </p:grpSpPr>
        <p:pic>
          <p:nvPicPr>
            <p:cNvPr id="2" name="yt_image_11174">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0" y="0"/>
              <a:ext cx="1444498" cy="1401191"/>
            </a:xfrm>
            <a:prstGeom prst="rect">
              <a:avLst/>
            </a:prstGeom>
            <a:noFill/>
            <a:extLst>
              <a:ext uri="{909E8E84-426E-40DD-AFC4-6F175D3DCCD1}">
                <a14:hiddenFill xmlns:a14="http://schemas.microsoft.com/office/drawing/2010/main">
                  <a:solidFill>
                    <a:srgbClr val="FFFFFF"/>
                  </a:solidFill>
                </a14:hiddenFill>
              </a:ext>
            </a:extLst>
          </p:spPr>
        </p:pic>
        <p:sp>
          <p:nvSpPr>
            <p:cNvPr id="11176" name="yt_shape_11176"/>
            <p:cNvSpPr txBox="1"/>
            <p:nvPr/>
          </p:nvSpPr>
          <p:spPr>
            <a:xfrm>
              <a:off x="455608" y="1437191"/>
              <a:ext cx="569281"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7</a:t>
              </a:r>
            </a:p>
          </p:txBody>
        </p:sp>
      </p:grpSp>
      <p:sp>
        <p:nvSpPr>
          <p:cNvPr id="3" name="文本框 2">
            <a:extLst>
              <a:ext uri="{FF2B5EF4-FFF2-40B4-BE49-F238E27FC236}">
                <a16:creationId xmlns:a16="http://schemas.microsoft.com/office/drawing/2014/main" id="{FBCBDF46-F07F-BDB6-5E86-A93ADA242B94}"/>
              </a:ext>
            </a:extLst>
          </p:cNvPr>
          <p:cNvSpPr txBox="1"/>
          <p:nvPr/>
        </p:nvSpPr>
        <p:spPr>
          <a:xfrm>
            <a:off x="6603332" y="2636540"/>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79" name="yt_shape_11179"/>
          <p:cNvSpPr txBox="1"/>
          <p:nvPr/>
        </p:nvSpPr>
        <p:spPr>
          <a:xfrm>
            <a:off x="648143" y="636601"/>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宋体" pitchFamily="28"/>
                <a:cs typeface="宋体" pitchFamily="28"/>
              </a:rPr>
              <a:t>体积和质量都相等的铁球、铜球和铅球，已知</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白正" pitchFamily="28"/>
                <a:ea typeface="宋体" pitchFamily="28"/>
                <a:cs typeface="宋体" pitchFamily="28"/>
              </a:rPr>
              <a:t>铁</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白正" pitchFamily="28"/>
                <a:ea typeface="宋体" pitchFamily="28"/>
                <a:cs typeface="宋体" pitchFamily="28"/>
              </a:rPr>
              <a:t>铜</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ρ</a:t>
            </a:r>
            <a:r>
              <a:rPr lang="zh-CN" altLang="zh-CN" sz="2800" b="0" i="0" u="none" baseline="-25000">
                <a:solidFill>
                  <a:srgbClr val="000000"/>
                </a:solidFill>
                <a:effectLst/>
                <a:latin typeface="白正" pitchFamily="28"/>
                <a:ea typeface="宋体" pitchFamily="28"/>
                <a:cs typeface="宋体" pitchFamily="28"/>
              </a:rPr>
              <a:t>铅</a:t>
            </a:r>
            <a:r>
              <a:rPr lang="zh-CN" altLang="zh-CN" sz="2800" b="0" i="0" u="none">
                <a:solidFill>
                  <a:srgbClr val="000000"/>
                </a:solidFill>
                <a:effectLst/>
                <a:latin typeface="白正" pitchFamily="28"/>
                <a:ea typeface="宋体" pitchFamily="28"/>
                <a:cs typeface="宋体" pitchFamily="28"/>
              </a:rPr>
              <a:t>，则下列说法中正确的是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180" name="yt_table_11180"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2448002034"/>
              </p:ext>
            </p:extLst>
          </p:nvPr>
        </p:nvGraphicFramePr>
        <p:xfrm>
          <a:off x="648000" y="1747423"/>
          <a:ext cx="8402638" cy="2218944"/>
        </p:xfrm>
        <a:graphic>
          <a:graphicData uri="http://schemas.openxmlformats.org/drawingml/2006/table">
            <a:tbl>
              <a:tblPr/>
              <a:tblGrid>
                <a:gridCol w="8402638">
                  <a:extLst>
                    <a:ext uri="{9D8B030D-6E8A-4147-A177-3AD203B41FA5}">
                      <a16:colId xmlns:a16="http://schemas.microsoft.com/office/drawing/2014/main" val="10088"/>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如果铁球是实心的，则铜球和铅球一定是空心的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如果铜球是实心的，则铁球和铅球一定是空心的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9"/>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如果铅球是空心的，则铁球一定是空心的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三个球都不可能做成空心的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1"/>
                  </a:ext>
                </a:extLst>
              </a:tr>
            </a:tbl>
          </a:graphicData>
        </a:graphic>
      </p:graphicFrame>
      <p:sp>
        <p:nvSpPr>
          <p:cNvPr id="2" name="文本框 1">
            <a:extLst>
              <a:ext uri="{FF2B5EF4-FFF2-40B4-BE49-F238E27FC236}">
                <a16:creationId xmlns:a16="http://schemas.microsoft.com/office/drawing/2014/main" id="{80449418-1F03-2BBE-D894-C6EC11402A05}"/>
              </a:ext>
            </a:extLst>
          </p:cNvPr>
          <p:cNvSpPr txBox="1"/>
          <p:nvPr/>
        </p:nvSpPr>
        <p:spPr>
          <a:xfrm>
            <a:off x="4114132" y="1144531"/>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82" name="yt_shape_11182"/>
          <p:cNvSpPr txBox="1"/>
          <p:nvPr/>
        </p:nvSpPr>
        <p:spPr>
          <a:xfrm>
            <a:off x="648000" y="384720"/>
            <a:ext cx="10283264"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以下关于实像和虚像的说法，不正确的是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AB</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183" name="yt_table_11183"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096442624"/>
              </p:ext>
            </p:extLst>
          </p:nvPr>
        </p:nvGraphicFramePr>
        <p:xfrm>
          <a:off x="648000" y="935388"/>
          <a:ext cx="5892800" cy="2218944"/>
        </p:xfrm>
        <a:graphic>
          <a:graphicData uri="http://schemas.openxmlformats.org/drawingml/2006/table">
            <a:tbl>
              <a:tblPr/>
              <a:tblGrid>
                <a:gridCol w="5892800">
                  <a:extLst>
                    <a:ext uri="{9D8B030D-6E8A-4147-A177-3AD203B41FA5}">
                      <a16:colId xmlns:a16="http://schemas.microsoft.com/office/drawing/2014/main" val="10089"/>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实像不可能与物体是等大的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2"/>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实像一定是光发生折射形成的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3"/>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人们能看见虚像是有光进入人眼</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4"/>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zh-CN" altLang="zh-CN" sz="2800" b="0" i="0" u="none">
                          <a:solidFill>
                            <a:srgbClr val="000000"/>
                          </a:solidFill>
                          <a:effectLst/>
                          <a:latin typeface="白正" pitchFamily="28"/>
                          <a:ea typeface="宋体" pitchFamily="28"/>
                          <a:cs typeface="宋体" pitchFamily="28"/>
                        </a:rPr>
                        <a:t>虚像不能在光屏上呈现</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5"/>
                  </a:ext>
                </a:extLst>
              </a:tr>
            </a:tbl>
          </a:graphicData>
        </a:graphic>
      </p:graphicFrame>
      <p:sp>
        <p:nvSpPr>
          <p:cNvPr id="11185" name="yt_shape_11185"/>
          <p:cNvSpPr txBox="1"/>
          <p:nvPr/>
        </p:nvSpPr>
        <p:spPr>
          <a:xfrm>
            <a:off x="648143" y="3204631"/>
            <a:ext cx="10896000" cy="2740494"/>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黑体" pitchFamily="28"/>
                <a:cs typeface="Times New Roman" pitchFamily="28"/>
              </a:rPr>
              <a:t>【解析】</a:t>
            </a:r>
            <a:r>
              <a:rPr lang="zh-CN" altLang="zh-CN" sz="2800" b="1" i="0" u="none" dirty="0">
                <a:solidFill>
                  <a:srgbClr val="FF0000"/>
                </a:solidFill>
                <a:effectLst/>
                <a:latin typeface="Times New Roman" pitchFamily="28"/>
                <a:ea typeface="宋体" pitchFamily="28"/>
                <a:cs typeface="Times New Roman" pitchFamily="28"/>
              </a:rPr>
              <a:t>由凸透镜成像规律可知，物距等于二倍焦距时成倒立、等大的实像，</a:t>
            </a:r>
            <a:r>
              <a:rPr lang="en-US" altLang="zh-CN" sz="2800" b="1" i="0" u="none" dirty="0">
                <a:solidFill>
                  <a:srgbClr val="FF0000"/>
                </a:solidFill>
                <a:effectLst/>
                <a:latin typeface="Times New Roman" pitchFamily="28"/>
                <a:ea typeface="Times New Roman" pitchFamily="28"/>
                <a:cs typeface="Times New Roman" pitchFamily="28"/>
              </a:rPr>
              <a:t>A</a:t>
            </a:r>
            <a:r>
              <a:rPr lang="zh-CN" altLang="zh-CN" sz="2800" b="1" i="0" u="none" dirty="0">
                <a:solidFill>
                  <a:srgbClr val="FF0000"/>
                </a:solidFill>
                <a:effectLst/>
                <a:latin typeface="Times New Roman" pitchFamily="28"/>
                <a:ea typeface="宋体" pitchFamily="28"/>
                <a:cs typeface="Times New Roman" pitchFamily="28"/>
              </a:rPr>
              <a:t>错误；光的直线传播也可以产生实像，例如小孔成像，</a:t>
            </a:r>
            <a:r>
              <a:rPr lang="en-US" altLang="zh-CN" sz="2800" b="1" i="0" u="none" dirty="0">
                <a:solidFill>
                  <a:srgbClr val="FF0000"/>
                </a:solidFill>
                <a:effectLst/>
                <a:latin typeface="Times New Roman" pitchFamily="28"/>
                <a:ea typeface="Times New Roman" pitchFamily="28"/>
                <a:cs typeface="Times New Roman" pitchFamily="28"/>
              </a:rPr>
              <a:t>B</a:t>
            </a:r>
            <a:r>
              <a:rPr lang="zh-CN" altLang="zh-CN" sz="2800" b="1" i="0" u="none" dirty="0">
                <a:solidFill>
                  <a:srgbClr val="FF0000"/>
                </a:solidFill>
                <a:effectLst/>
                <a:latin typeface="Times New Roman" pitchFamily="28"/>
                <a:ea typeface="宋体" pitchFamily="28"/>
                <a:cs typeface="Times New Roman" pitchFamily="28"/>
              </a:rPr>
              <a:t>错误；我们能看到虚像和实像，是因为有光线进入人的眼睛，</a:t>
            </a:r>
            <a:r>
              <a:rPr lang="en-US" altLang="zh-CN" sz="2800" b="1" i="0" u="none" dirty="0">
                <a:solidFill>
                  <a:srgbClr val="FF0000"/>
                </a:solidFill>
                <a:effectLst/>
                <a:latin typeface="Times New Roman" pitchFamily="28"/>
                <a:ea typeface="Times New Roman" pitchFamily="28"/>
                <a:cs typeface="Times New Roman" pitchFamily="28"/>
              </a:rPr>
              <a:t>C</a:t>
            </a:r>
            <a:r>
              <a:rPr lang="zh-CN" altLang="zh-CN" sz="2800" b="1" i="0" u="none" dirty="0">
                <a:solidFill>
                  <a:srgbClr val="FF0000"/>
                </a:solidFill>
                <a:effectLst/>
                <a:latin typeface="Times New Roman" pitchFamily="28"/>
                <a:ea typeface="宋体" pitchFamily="28"/>
                <a:cs typeface="Times New Roman" pitchFamily="28"/>
              </a:rPr>
              <a:t>正确；是否能在光屏上呈现是实像和虚像的重要区别，实像能在光屏上呈现，虚像不能在光屏上呈现，</a:t>
            </a:r>
            <a:r>
              <a:rPr lang="en-US" altLang="zh-CN" sz="2800" b="1" i="0" u="none" dirty="0">
                <a:solidFill>
                  <a:srgbClr val="FF0000"/>
                </a:solidFill>
                <a:effectLst/>
                <a:latin typeface="Times New Roman" pitchFamily="28"/>
                <a:ea typeface="Times New Roman" pitchFamily="28"/>
                <a:cs typeface="Times New Roman" pitchFamily="28"/>
              </a:rPr>
              <a:t>D</a:t>
            </a:r>
            <a:r>
              <a:rPr lang="zh-CN" altLang="zh-CN" sz="2800" b="1" i="0" u="none" dirty="0">
                <a:solidFill>
                  <a:srgbClr val="FF0000"/>
                </a:solidFill>
                <a:effectLst/>
                <a:latin typeface="Times New Roman" pitchFamily="28"/>
                <a:ea typeface="宋体" pitchFamily="28"/>
                <a:cs typeface="Times New Roman" pitchFamily="28"/>
              </a:rPr>
              <a:t>正确。故选</a:t>
            </a:r>
            <a:r>
              <a:rPr lang="en-US" altLang="zh-CN" sz="2800" b="1" i="0" u="none" dirty="0">
                <a:solidFill>
                  <a:srgbClr val="FF0000"/>
                </a:solidFill>
                <a:effectLst/>
                <a:latin typeface="Times New Roman" pitchFamily="28"/>
                <a:ea typeface="Times New Roman" pitchFamily="28"/>
                <a:cs typeface="Times New Roman" pitchFamily="28"/>
              </a:rPr>
              <a:t>AB</a:t>
            </a:r>
            <a:r>
              <a:rPr lang="zh-CN" altLang="zh-CN" sz="2800" b="1" i="0" u="none" dirty="0">
                <a:solidFill>
                  <a:srgbClr val="FF0000"/>
                </a:solidFill>
                <a:effectLst/>
                <a:latin typeface="Times New Roman" pitchFamily="28"/>
                <a:ea typeface="宋体" pitchFamily="28"/>
                <a:cs typeface="Times New Roman" pitchFamily="28"/>
              </a:rPr>
              <a:t>。</a:t>
            </a:r>
          </a:p>
        </p:txBody>
      </p:sp>
      <p:sp>
        <p:nvSpPr>
          <p:cNvPr id="2" name="文本框 1">
            <a:extLst>
              <a:ext uri="{FF2B5EF4-FFF2-40B4-BE49-F238E27FC236}">
                <a16:creationId xmlns:a16="http://schemas.microsoft.com/office/drawing/2014/main" id="{98CF3D82-F3D5-B486-F0BA-D17C93A05A4B}"/>
              </a:ext>
            </a:extLst>
          </p:cNvPr>
          <p:cNvSpPr txBox="1"/>
          <p:nvPr/>
        </p:nvSpPr>
        <p:spPr>
          <a:xfrm>
            <a:off x="9536888" y="337914"/>
            <a:ext cx="673799"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8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5" grpId="0" build="allAtOnce"/>
      <p:bldP spid="2"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86" name="yt_shape_11186"/>
          <p:cNvSpPr txBox="1"/>
          <p:nvPr/>
        </p:nvSpPr>
        <p:spPr>
          <a:xfrm>
            <a:off x="648143" y="354240"/>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双选</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下面列举的语句都蕴含着深刻的哲理，如果从物理学角度来解读，也别有生趣，其中分析正确的是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AC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187" name="yt_table_11187"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4041001037"/>
              </p:ext>
            </p:extLst>
          </p:nvPr>
        </p:nvGraphicFramePr>
        <p:xfrm>
          <a:off x="648000" y="1465062"/>
          <a:ext cx="9825038" cy="2218944"/>
        </p:xfrm>
        <a:graphic>
          <a:graphicData uri="http://schemas.openxmlformats.org/drawingml/2006/table">
            <a:tbl>
              <a:tblPr/>
              <a:tblGrid>
                <a:gridCol w="9825038">
                  <a:extLst>
                    <a:ext uri="{9D8B030D-6E8A-4147-A177-3AD203B41FA5}">
                      <a16:colId xmlns:a16="http://schemas.microsoft.com/office/drawing/2014/main" val="10090"/>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只要功夫深，铁杵磨成针</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，此过程中铁杵的质量减小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6"/>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蜡炬成灰泪始干</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，蜡烛燃烧时，其密度减小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7"/>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锲而不舍，金石可镂</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，镂后金石的密度不变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8"/>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D.</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人往高处走，水往低处流</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，水流动的过程中密度增大</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39"/>
                  </a:ext>
                </a:extLst>
              </a:tr>
            </a:tbl>
          </a:graphicData>
        </a:graphic>
      </p:graphicFrame>
      <p:sp>
        <p:nvSpPr>
          <p:cNvPr id="11189" name="yt_shape_11189"/>
          <p:cNvSpPr txBox="1"/>
          <p:nvPr/>
        </p:nvSpPr>
        <p:spPr>
          <a:xfrm>
            <a:off x="648143" y="3734305"/>
            <a:ext cx="10896000" cy="2180340"/>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黑体" pitchFamily="28"/>
                <a:cs typeface="Times New Roman" pitchFamily="28"/>
              </a:rPr>
              <a:t>【解析】</a:t>
            </a:r>
            <a:r>
              <a:rPr lang="en-US"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只要功夫深，铁杵磨成针</a:t>
            </a:r>
            <a:r>
              <a:rPr lang="en-US"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，在此过程中铁杵的质量减小，</a:t>
            </a:r>
            <a:r>
              <a:rPr lang="en-US" altLang="zh-CN" sz="2800" b="1" i="0" u="none" dirty="0">
                <a:solidFill>
                  <a:srgbClr val="FF0000"/>
                </a:solidFill>
                <a:effectLst/>
                <a:latin typeface="Times New Roman" pitchFamily="28"/>
                <a:ea typeface="Times New Roman" pitchFamily="28"/>
                <a:cs typeface="Times New Roman" pitchFamily="28"/>
              </a:rPr>
              <a:t>A</a:t>
            </a:r>
            <a:r>
              <a:rPr lang="zh-CN" altLang="zh-CN" sz="2800" b="1" i="0" u="none" dirty="0">
                <a:solidFill>
                  <a:srgbClr val="FF0000"/>
                </a:solidFill>
                <a:effectLst/>
                <a:latin typeface="Times New Roman" pitchFamily="28"/>
                <a:ea typeface="宋体" pitchFamily="28"/>
                <a:cs typeface="Times New Roman" pitchFamily="28"/>
              </a:rPr>
              <a:t>正确；</a:t>
            </a:r>
            <a:r>
              <a:rPr lang="en-US"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蜡炬成灰泪始干</a:t>
            </a:r>
            <a:r>
              <a:rPr lang="en-US"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，蜡烛燃烧时密度不变，</a:t>
            </a:r>
            <a:r>
              <a:rPr lang="en-US" altLang="zh-CN" sz="2800" b="1" i="0" u="none" dirty="0">
                <a:solidFill>
                  <a:srgbClr val="FF0000"/>
                </a:solidFill>
                <a:effectLst/>
                <a:latin typeface="Times New Roman" pitchFamily="28"/>
                <a:ea typeface="Times New Roman" pitchFamily="28"/>
                <a:cs typeface="Times New Roman" pitchFamily="28"/>
              </a:rPr>
              <a:t>B</a:t>
            </a:r>
            <a:r>
              <a:rPr lang="zh-CN" altLang="zh-CN" sz="2800" b="1" i="0" u="none" dirty="0">
                <a:solidFill>
                  <a:srgbClr val="FF0000"/>
                </a:solidFill>
                <a:effectLst/>
                <a:latin typeface="Times New Roman" pitchFamily="28"/>
                <a:ea typeface="宋体" pitchFamily="28"/>
                <a:cs typeface="Times New Roman" pitchFamily="28"/>
              </a:rPr>
              <a:t>错误；</a:t>
            </a:r>
            <a:r>
              <a:rPr lang="en-US"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锲而不舍，金石可镂</a:t>
            </a:r>
            <a:r>
              <a:rPr lang="en-US"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，镂后金石的密度不变，</a:t>
            </a:r>
            <a:r>
              <a:rPr lang="en-US" altLang="zh-CN" sz="2800" b="1" i="0" u="none" dirty="0">
                <a:solidFill>
                  <a:srgbClr val="FF0000"/>
                </a:solidFill>
                <a:effectLst/>
                <a:latin typeface="Times New Roman" pitchFamily="28"/>
                <a:ea typeface="Times New Roman" pitchFamily="28"/>
                <a:cs typeface="Times New Roman" pitchFamily="28"/>
              </a:rPr>
              <a:t>C</a:t>
            </a:r>
            <a:r>
              <a:rPr lang="zh-CN" altLang="zh-CN" sz="2800" b="1" i="0" u="none" dirty="0">
                <a:solidFill>
                  <a:srgbClr val="FF0000"/>
                </a:solidFill>
                <a:effectLst/>
                <a:latin typeface="Times New Roman" pitchFamily="28"/>
                <a:ea typeface="宋体" pitchFamily="28"/>
                <a:cs typeface="Times New Roman" pitchFamily="28"/>
              </a:rPr>
              <a:t>正确；</a:t>
            </a:r>
            <a:r>
              <a:rPr lang="en-US"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人往高处走，水往低处流</a:t>
            </a:r>
            <a:r>
              <a:rPr lang="en-US" altLang="zh-CN" sz="2800" b="1" i="0" u="none" dirty="0">
                <a:solidFill>
                  <a:srgbClr val="FF0000"/>
                </a:solidFill>
                <a:effectLst/>
                <a:latin typeface="Times New Roman" pitchFamily="28"/>
                <a:ea typeface="宋体" pitchFamily="28"/>
                <a:cs typeface="Times New Roman" pitchFamily="28"/>
              </a:rPr>
              <a:t>”</a:t>
            </a:r>
            <a:r>
              <a:rPr lang="zh-CN" altLang="zh-CN" sz="2800" b="1" i="0" u="none" dirty="0">
                <a:solidFill>
                  <a:srgbClr val="FF0000"/>
                </a:solidFill>
                <a:effectLst/>
                <a:latin typeface="Times New Roman" pitchFamily="28"/>
                <a:ea typeface="宋体" pitchFamily="28"/>
                <a:cs typeface="Times New Roman" pitchFamily="28"/>
              </a:rPr>
              <a:t>，水流的过程中密度不变，</a:t>
            </a:r>
            <a:r>
              <a:rPr lang="en-US" altLang="zh-CN" sz="2800" b="1" i="0" u="none" dirty="0">
                <a:solidFill>
                  <a:srgbClr val="FF0000"/>
                </a:solidFill>
                <a:effectLst/>
                <a:latin typeface="Times New Roman" pitchFamily="28"/>
                <a:ea typeface="Times New Roman" pitchFamily="28"/>
                <a:cs typeface="Times New Roman" pitchFamily="28"/>
              </a:rPr>
              <a:t>D</a:t>
            </a:r>
            <a:r>
              <a:rPr lang="zh-CN" altLang="zh-CN" sz="2800" b="1" i="0" u="none" dirty="0">
                <a:solidFill>
                  <a:srgbClr val="FF0000"/>
                </a:solidFill>
                <a:effectLst/>
                <a:latin typeface="Times New Roman" pitchFamily="28"/>
                <a:ea typeface="宋体" pitchFamily="28"/>
                <a:cs typeface="Times New Roman" pitchFamily="28"/>
              </a:rPr>
              <a:t>错误。故选</a:t>
            </a:r>
            <a:r>
              <a:rPr lang="en-US" altLang="zh-CN" sz="2800" b="1" i="0" u="none" dirty="0">
                <a:solidFill>
                  <a:srgbClr val="FF0000"/>
                </a:solidFill>
                <a:effectLst/>
                <a:latin typeface="Times New Roman" pitchFamily="28"/>
                <a:ea typeface="Times New Roman" pitchFamily="28"/>
                <a:cs typeface="Times New Roman" pitchFamily="28"/>
              </a:rPr>
              <a:t>AC</a:t>
            </a:r>
            <a:r>
              <a:rPr lang="zh-CN" altLang="zh-CN" sz="2800" b="1" i="0" u="none" dirty="0">
                <a:solidFill>
                  <a:srgbClr val="FF0000"/>
                </a:solidFill>
                <a:effectLst/>
                <a:latin typeface="Times New Roman" pitchFamily="28"/>
                <a:ea typeface="宋体" pitchFamily="28"/>
                <a:cs typeface="Times New Roman" pitchFamily="28"/>
              </a:rPr>
              <a:t>。</a:t>
            </a:r>
          </a:p>
        </p:txBody>
      </p:sp>
      <p:sp>
        <p:nvSpPr>
          <p:cNvPr id="2" name="文本框 1">
            <a:extLst>
              <a:ext uri="{FF2B5EF4-FFF2-40B4-BE49-F238E27FC236}">
                <a16:creationId xmlns:a16="http://schemas.microsoft.com/office/drawing/2014/main" id="{15CB1368-A2FC-9C90-7F9C-BECD1703EBFF}"/>
              </a:ext>
            </a:extLst>
          </p:cNvPr>
          <p:cNvSpPr txBox="1"/>
          <p:nvPr/>
        </p:nvSpPr>
        <p:spPr>
          <a:xfrm>
            <a:off x="7670132" y="862170"/>
            <a:ext cx="694436"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AC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8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89" grpId="0" build="allAtOnce"/>
      <p:bldP spid="2" grpId="0" build="allAtOnce"/>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90" name="yt_shape_11190"/>
          <p:cNvSpPr txBox="1"/>
          <p:nvPr/>
        </p:nvSpPr>
        <p:spPr>
          <a:xfrm>
            <a:off x="648000" y="550770"/>
            <a:ext cx="7360989"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三、作图题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小题，每题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191" name="yt_shape_11191"/>
          <p:cNvSpPr txBox="1"/>
          <p:nvPr/>
        </p:nvSpPr>
        <p:spPr>
          <a:xfrm>
            <a:off x="648143" y="1101438"/>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spc="150">
                <a:solidFill>
                  <a:srgbClr val="000000"/>
                </a:solidFill>
                <a:effectLst/>
                <a:latin typeface="Times New Roman" pitchFamily="28"/>
                <a:ea typeface="Times New Roman" pitchFamily="28"/>
                <a:cs typeface="宋体" pitchFamily="28"/>
              </a:rPr>
              <a:t>15.</a:t>
            </a:r>
            <a:r>
              <a:rPr lang="zh-CN" altLang="zh-CN" sz="2800" b="0" i="0" u="none" spc="150">
                <a:solidFill>
                  <a:srgbClr val="000000"/>
                </a:solidFill>
                <a:effectLst/>
                <a:latin typeface="白正" pitchFamily="28"/>
                <a:ea typeface="宋体" pitchFamily="28"/>
                <a:cs typeface="宋体" pitchFamily="28"/>
              </a:rPr>
              <a:t>请在图</a:t>
            </a:r>
            <a:r>
              <a:rPr lang="en-US" altLang="zh-CN" sz="2800" b="0" i="0" u="none" spc="150">
                <a:solidFill>
                  <a:srgbClr val="000000"/>
                </a:solidFill>
                <a:effectLst/>
                <a:latin typeface="Times New Roman" pitchFamily="28"/>
                <a:ea typeface="Times New Roman" pitchFamily="28"/>
                <a:cs typeface="宋体" pitchFamily="28"/>
              </a:rPr>
              <a:t>8</a:t>
            </a:r>
            <a:r>
              <a:rPr lang="zh-CN" altLang="zh-CN" sz="2800" b="0" i="0" u="none" spc="150">
                <a:solidFill>
                  <a:srgbClr val="000000"/>
                </a:solidFill>
                <a:effectLst/>
                <a:latin typeface="白正" pitchFamily="28"/>
                <a:ea typeface="宋体" pitchFamily="28"/>
                <a:cs typeface="宋体" pitchFamily="28"/>
              </a:rPr>
              <a:t>中画出从</a:t>
            </a:r>
            <a:r>
              <a:rPr lang="en-US" altLang="zh-CN" sz="2800" b="0" i="1" u="none" spc="150">
                <a:solidFill>
                  <a:srgbClr val="000000"/>
                </a:solidFill>
                <a:effectLst/>
                <a:latin typeface="Times New Roman" pitchFamily="28"/>
                <a:ea typeface="Times New Roman" pitchFamily="28"/>
                <a:cs typeface="宋体" pitchFamily="28"/>
              </a:rPr>
              <a:t>A</a:t>
            </a:r>
            <a:r>
              <a:rPr lang="zh-CN" altLang="zh-CN" sz="2800" b="0" i="0" u="none" spc="150">
                <a:solidFill>
                  <a:srgbClr val="000000"/>
                </a:solidFill>
                <a:effectLst/>
                <a:latin typeface="白正" pitchFamily="28"/>
                <a:ea typeface="宋体" pitchFamily="28"/>
                <a:cs typeface="宋体" pitchFamily="28"/>
              </a:rPr>
              <a:t>点发出的光，经平面镜反射后经过</a:t>
            </a:r>
            <a:r>
              <a:rPr lang="en-US" altLang="zh-CN" sz="2800" b="0" i="1" u="none" spc="150">
                <a:solidFill>
                  <a:srgbClr val="000000"/>
                </a:solidFill>
                <a:effectLst/>
                <a:latin typeface="Times New Roman" pitchFamily="28"/>
                <a:ea typeface="Times New Roman" pitchFamily="28"/>
                <a:cs typeface="宋体" pitchFamily="28"/>
              </a:rPr>
              <a:t>B</a:t>
            </a:r>
            <a:r>
              <a:rPr lang="zh-CN" altLang="zh-CN" sz="2800" b="0" i="0" u="none" spc="150">
                <a:solidFill>
                  <a:srgbClr val="000000"/>
                </a:solidFill>
                <a:effectLst/>
                <a:latin typeface="白正" pitchFamily="28"/>
                <a:ea typeface="宋体" pitchFamily="28"/>
                <a:cs typeface="宋体" pitchFamily="28"/>
              </a:rPr>
              <a:t>点的光路图。</a:t>
            </a:r>
          </a:p>
        </p:txBody>
      </p:sp>
      <p:sp>
        <p:nvSpPr>
          <p:cNvPr id="11195" name="yt_shape_11195"/>
          <p:cNvSpPr txBox="1"/>
          <p:nvPr/>
        </p:nvSpPr>
        <p:spPr>
          <a:xfrm>
            <a:off x="648000" y="3678305"/>
            <a:ext cx="65" cy="322652"/>
          </a:xfrm>
          <a:prstGeom prst="rect">
            <a:avLst/>
          </a:prstGeom>
        </p:spPr>
        <p:txBody>
          <a:bodyPr vert="horz" wrap="none" lIns="0" tIns="0" rIns="0" bIns="0" rtlCol="0">
            <a:spAutoFit/>
          </a:bodyPr>
          <a:lstStyle/>
          <a:p>
            <a:pPr algn="l" eaLnBrk="1" latinLnBrk="0" hangingPunct="0">
              <a:lnSpc>
                <a:spcPct val="129999"/>
              </a:lnSpc>
            </a:pPr>
            <a:endParaRPr/>
          </a:p>
        </p:txBody>
      </p:sp>
      <p:pic>
        <p:nvPicPr>
          <p:cNvPr id="2" name="yt_image_11192">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799" y="2372639"/>
            <a:ext cx="1676400" cy="859155"/>
          </a:xfrm>
          <a:prstGeom prst="rect">
            <a:avLst/>
          </a:prstGeom>
          <a:noFill/>
          <a:extLst>
            <a:ext uri="{909E8E84-426E-40DD-AFC4-6F175D3DCCD1}">
              <a14:hiddenFill xmlns:a14="http://schemas.microsoft.com/office/drawing/2010/main">
                <a:solidFill>
                  <a:srgbClr val="FFFFFF"/>
                </a:solidFill>
              </a14:hiddenFill>
            </a:ext>
          </a:extLst>
        </p:spPr>
      </p:pic>
      <p:sp>
        <p:nvSpPr>
          <p:cNvPr id="11194" name="yt_shape_11194"/>
          <p:cNvSpPr txBox="1"/>
          <p:nvPr/>
        </p:nvSpPr>
        <p:spPr>
          <a:xfrm>
            <a:off x="5473837" y="3267794"/>
            <a:ext cx="1280323"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宋体" pitchFamily="28"/>
                <a:cs typeface="宋体" pitchFamily="28"/>
              </a:rPr>
              <a:t>　　</a:t>
            </a:r>
          </a:p>
        </p:txBody>
      </p:sp>
      <p:pic>
        <p:nvPicPr>
          <p:cNvPr id="11196" name="yt_image_11196">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5375147" y="4204109"/>
            <a:ext cx="1441704" cy="1005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98" name="yt_shape_11198"/>
          <p:cNvSpPr txBox="1"/>
          <p:nvPr/>
        </p:nvSpPr>
        <p:spPr>
          <a:xfrm>
            <a:off x="648143" y="919382"/>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宋体" pitchFamily="28"/>
                <a:cs typeface="宋体" pitchFamily="28"/>
              </a:rPr>
              <a:t>如图</a:t>
            </a: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宋体" pitchFamily="28"/>
                <a:cs typeface="宋体" pitchFamily="28"/>
              </a:rPr>
              <a:t>所示是凸透镜的成像情况，其中</a:t>
            </a:r>
            <a:r>
              <a:rPr lang="en-US" altLang="zh-CN" sz="2800" b="0" i="1" u="none">
                <a:solidFill>
                  <a:srgbClr val="000000"/>
                </a:solidFill>
                <a:effectLst/>
                <a:latin typeface="Times New Roman" pitchFamily="28"/>
                <a:ea typeface="Times New Roman" pitchFamily="28"/>
                <a:cs typeface="宋体" pitchFamily="28"/>
              </a:rPr>
              <a:t>AB</a:t>
            </a:r>
            <a:r>
              <a:rPr lang="zh-CN" altLang="zh-CN" sz="2800" b="0" i="0" u="none">
                <a:solidFill>
                  <a:srgbClr val="000000"/>
                </a:solidFill>
                <a:effectLst/>
                <a:latin typeface="白正" pitchFamily="28"/>
                <a:ea typeface="宋体" pitchFamily="28"/>
                <a:cs typeface="宋体" pitchFamily="28"/>
              </a:rPr>
              <a:t>是物体，</a:t>
            </a:r>
            <a:r>
              <a:rPr lang="en-US" altLang="zh-CN" sz="2800" b="0" i="1" u="none">
                <a:solidFill>
                  <a:srgbClr val="000000"/>
                </a:solidFill>
                <a:effectLst/>
                <a:latin typeface="Times New Roman" pitchFamily="28"/>
                <a:ea typeface="Times New Roman" pitchFamily="28"/>
                <a:cs typeface="宋体" pitchFamily="28"/>
              </a:rPr>
              <a:t>A'B'</a:t>
            </a:r>
            <a:r>
              <a:rPr lang="zh-CN" altLang="zh-CN" sz="2800" b="0" i="0" u="none">
                <a:solidFill>
                  <a:srgbClr val="000000"/>
                </a:solidFill>
                <a:effectLst/>
                <a:latin typeface="白正" pitchFamily="28"/>
                <a:ea typeface="宋体" pitchFamily="28"/>
                <a:cs typeface="宋体" pitchFamily="28"/>
              </a:rPr>
              <a:t>是</a:t>
            </a:r>
            <a:r>
              <a:rPr lang="en-US" altLang="zh-CN" sz="2800" b="0" i="1" u="none">
                <a:solidFill>
                  <a:srgbClr val="000000"/>
                </a:solidFill>
                <a:effectLst/>
                <a:latin typeface="Times New Roman" pitchFamily="28"/>
                <a:ea typeface="Times New Roman" pitchFamily="28"/>
                <a:cs typeface="宋体" pitchFamily="28"/>
              </a:rPr>
              <a:t>AB</a:t>
            </a:r>
            <a:r>
              <a:rPr lang="zh-CN" altLang="zh-CN" sz="2800" b="0" i="0" u="none">
                <a:solidFill>
                  <a:srgbClr val="000000"/>
                </a:solidFill>
                <a:effectLst/>
                <a:latin typeface="白正" pitchFamily="28"/>
                <a:ea typeface="宋体" pitchFamily="28"/>
                <a:cs typeface="宋体" pitchFamily="28"/>
              </a:rPr>
              <a:t>的像。请在图中适当位置上画出凸透镜，并确定焦点的位置。</a:t>
            </a:r>
          </a:p>
        </p:txBody>
      </p:sp>
      <p:sp>
        <p:nvSpPr>
          <p:cNvPr id="11202" name="yt_shape_11202"/>
          <p:cNvSpPr txBox="1"/>
          <p:nvPr/>
        </p:nvSpPr>
        <p:spPr>
          <a:xfrm>
            <a:off x="648000" y="4045149"/>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199" name="yt_shape_11199" title="H_142.0611">
            <a:extLst>
              <a:ext uri="{FF2B5EF4-FFF2-40B4-BE49-F238E27FC236}">
                <a16:creationId xmlns:a16="http://schemas.microsoft.com/office/drawing/2014/main" id="{249740F1-2B05-4C5A-B423-6F681AEFABC2}"/>
              </a:ext>
            </a:extLst>
          </p:cNvPr>
          <p:cNvGrpSpPr/>
          <p:nvPr/>
        </p:nvGrpSpPr>
        <p:grpSpPr>
          <a:xfrm>
            <a:off x="4743005" y="2190583"/>
            <a:ext cx="2705989" cy="1804176"/>
            <a:chOff x="0" y="0"/>
            <a:chExt cx="2705989" cy="1804176"/>
          </a:xfrm>
        </p:grpSpPr>
        <p:pic>
          <p:nvPicPr>
            <p:cNvPr id="2" name="yt_image_11199">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2705989" cy="1408176"/>
            </a:xfrm>
            <a:prstGeom prst="rect">
              <a:avLst/>
            </a:prstGeom>
            <a:noFill/>
            <a:extLst>
              <a:ext uri="{909E8E84-426E-40DD-AFC4-6F175D3DCCD1}">
                <a14:hiddenFill xmlns:a14="http://schemas.microsoft.com/office/drawing/2010/main">
                  <a:solidFill>
                    <a:srgbClr val="FFFFFF"/>
                  </a:solidFill>
                </a14:hiddenFill>
              </a:ext>
            </a:extLst>
          </p:spPr>
        </p:pic>
        <p:sp>
          <p:nvSpPr>
            <p:cNvPr id="11201" name="yt_shape_11201"/>
            <p:cNvSpPr txBox="1"/>
            <p:nvPr/>
          </p:nvSpPr>
          <p:spPr>
            <a:xfrm>
              <a:off x="1086354" y="1444176"/>
              <a:ext cx="569281"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9</a:t>
              </a:r>
            </a:p>
          </p:txBody>
        </p:sp>
      </p:grpSp>
      <p:pic>
        <p:nvPicPr>
          <p:cNvPr id="11203" name="yt_image_11203">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4932997" y="4570953"/>
            <a:ext cx="2326005" cy="13676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05" name="yt_shape_11205"/>
          <p:cNvSpPr txBox="1"/>
          <p:nvPr/>
        </p:nvSpPr>
        <p:spPr>
          <a:xfrm>
            <a:off x="648143" y="720000"/>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四、实验探究题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黑体" pitchFamily="28"/>
                <a:cs typeface="宋体" pitchFamily="28"/>
              </a:rPr>
              <a:t>小题，其中</a:t>
            </a:r>
            <a:r>
              <a:rPr lang="en-US" altLang="zh-CN" sz="2800" b="0" i="0" u="none">
                <a:solidFill>
                  <a:srgbClr val="000000"/>
                </a:solidFill>
                <a:effectLst/>
                <a:latin typeface="Times New Roman" pitchFamily="28"/>
                <a:ea typeface="Times New Roman" pitchFamily="28"/>
                <a:cs typeface="宋体" pitchFamily="28"/>
              </a:rPr>
              <a:t>17</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黑体" pitchFamily="28"/>
                <a:cs typeface="宋体" pitchFamily="28"/>
              </a:rPr>
              <a:t>分，</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黑体" pitchFamily="28"/>
                <a:cs typeface="宋体" pitchFamily="28"/>
              </a:rPr>
              <a:t>题</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206" name="yt_shape_11206"/>
          <p:cNvSpPr txBox="1"/>
          <p:nvPr/>
        </p:nvSpPr>
        <p:spPr>
          <a:xfrm>
            <a:off x="648143" y="1830822"/>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spc="150">
                <a:solidFill>
                  <a:srgbClr val="000000"/>
                </a:solidFill>
                <a:effectLst/>
                <a:latin typeface="Times New Roman" pitchFamily="28"/>
                <a:ea typeface="Times New Roman" pitchFamily="28"/>
                <a:cs typeface="宋体" pitchFamily="28"/>
              </a:rPr>
              <a:t>17.</a:t>
            </a:r>
            <a:r>
              <a:rPr lang="zh-CN" altLang="zh-CN" sz="2800" b="0" i="0" u="none" spc="150">
                <a:solidFill>
                  <a:srgbClr val="000000"/>
                </a:solidFill>
                <a:effectLst/>
                <a:latin typeface="白正" pitchFamily="28"/>
                <a:ea typeface="宋体" pitchFamily="28"/>
                <a:cs typeface="宋体" pitchFamily="28"/>
              </a:rPr>
              <a:t>为了探究光的反射规律，小明用如图</a:t>
            </a:r>
            <a:r>
              <a:rPr lang="en-US" altLang="zh-CN" sz="2800" b="0" i="0" u="none" spc="150">
                <a:solidFill>
                  <a:srgbClr val="000000"/>
                </a:solidFill>
                <a:effectLst/>
                <a:latin typeface="Times New Roman" pitchFamily="28"/>
                <a:ea typeface="Times New Roman" pitchFamily="28"/>
                <a:cs typeface="宋体" pitchFamily="28"/>
              </a:rPr>
              <a:t>10</a:t>
            </a:r>
            <a:r>
              <a:rPr lang="zh-CN" altLang="zh-CN" sz="2800" b="0" i="0" u="none" spc="150">
                <a:solidFill>
                  <a:srgbClr val="000000"/>
                </a:solidFill>
                <a:effectLst/>
                <a:latin typeface="白正" pitchFamily="28"/>
                <a:ea typeface="宋体" pitchFamily="28"/>
                <a:cs typeface="宋体" pitchFamily="28"/>
              </a:rPr>
              <a:t>甲所示的装置进行实验，平面镜置于水平桌面上，把一张可沿</a:t>
            </a:r>
            <a:r>
              <a:rPr lang="en-US" altLang="zh-CN" sz="2800" b="0" i="1" u="none" spc="150">
                <a:solidFill>
                  <a:srgbClr val="000000"/>
                </a:solidFill>
                <a:effectLst/>
                <a:latin typeface="Times New Roman" pitchFamily="28"/>
                <a:ea typeface="Times New Roman" pitchFamily="28"/>
                <a:cs typeface="宋体" pitchFamily="28"/>
              </a:rPr>
              <a:t>ON</a:t>
            </a:r>
            <a:r>
              <a:rPr lang="zh-CN" altLang="zh-CN" sz="2800" b="0" i="0" u="none" spc="150">
                <a:solidFill>
                  <a:srgbClr val="000000"/>
                </a:solidFill>
                <a:effectLst/>
                <a:latin typeface="白正" pitchFamily="28"/>
                <a:ea typeface="宋体" pitchFamily="28"/>
                <a:cs typeface="宋体" pitchFamily="28"/>
              </a:rPr>
              <a:t>折叠的白色硬纸板放置在平面镜上。</a:t>
            </a:r>
          </a:p>
        </p:txBody>
      </p:sp>
      <p:pic>
        <p:nvPicPr>
          <p:cNvPr id="11207" name="yt_image_11207">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3797583" y="3662177"/>
            <a:ext cx="1844040" cy="1540891"/>
          </a:xfrm>
          <a:prstGeom prst="rect">
            <a:avLst/>
          </a:prstGeom>
          <a:noFill/>
          <a:extLst>
            <a:ext uri="{909E8E84-426E-40DD-AFC4-6F175D3DCCD1}">
              <a14:hiddenFill xmlns:a14="http://schemas.microsoft.com/office/drawing/2010/main">
                <a:solidFill>
                  <a:srgbClr val="FFFFFF"/>
                </a:solidFill>
              </a14:hiddenFill>
            </a:ext>
          </a:extLst>
        </p:spPr>
      </p:pic>
      <p:pic>
        <p:nvPicPr>
          <p:cNvPr id="11208" name="yt_image_11208">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6001623" y="3662177"/>
            <a:ext cx="2183511" cy="1540891"/>
          </a:xfrm>
          <a:prstGeom prst="rect">
            <a:avLst/>
          </a:prstGeom>
          <a:noFill/>
          <a:extLst>
            <a:ext uri="{909E8E84-426E-40DD-AFC4-6F175D3DCCD1}">
              <a14:hiddenFill xmlns:a14="http://schemas.microsoft.com/office/drawing/2010/main">
                <a:solidFill>
                  <a:srgbClr val="FFFFFF"/>
                </a:solidFill>
              </a14:hiddenFill>
            </a:ext>
          </a:extLst>
        </p:spPr>
      </p:pic>
      <p:sp>
        <p:nvSpPr>
          <p:cNvPr id="11211" name="yt_shape_11211"/>
          <p:cNvSpPr txBox="1"/>
          <p:nvPr/>
        </p:nvSpPr>
        <p:spPr>
          <a:xfrm>
            <a:off x="4451842" y="5203068"/>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1212" name="yt_shape_11212"/>
          <p:cNvSpPr txBox="1"/>
          <p:nvPr/>
        </p:nvSpPr>
        <p:spPr>
          <a:xfrm>
            <a:off x="6825618" y="5203068"/>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1213" name="yt_shape_11213"/>
          <p:cNvSpPr txBox="1"/>
          <p:nvPr/>
        </p:nvSpPr>
        <p:spPr>
          <a:xfrm>
            <a:off x="5736927" y="5781603"/>
            <a:ext cx="718145" cy="499880"/>
          </a:xfrm>
          <a:prstGeom prst="rect">
            <a:avLst/>
          </a:prstGeom>
        </p:spPr>
        <p:txBody>
          <a:bodyPr vert="horz" wrap="non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10</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14" name="yt_shape_11214"/>
          <p:cNvSpPr txBox="1"/>
          <p:nvPr/>
        </p:nvSpPr>
        <p:spPr>
          <a:xfrm>
            <a:off x="648143" y="564275"/>
            <a:ext cx="10896000" cy="442896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硬纸板应选择</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粗糙</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光滑</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粗糙</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的，实验时如果让光垂直于镜面入射，此时反射角为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0</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度。</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小明让一束光贴着纸板入射到</a:t>
            </a:r>
            <a:r>
              <a:rPr lang="en-US" altLang="zh-CN" sz="2800" b="0" i="1" u="none">
                <a:solidFill>
                  <a:srgbClr val="000000"/>
                </a:solidFill>
                <a:effectLst/>
                <a:latin typeface="Times New Roman" pitchFamily="28"/>
                <a:ea typeface="Times New Roman" pitchFamily="28"/>
                <a:cs typeface="宋体" pitchFamily="28"/>
              </a:rPr>
              <a:t>O</a:t>
            </a:r>
            <a:r>
              <a:rPr lang="zh-CN" altLang="zh-CN" sz="2800" b="0" i="0" u="none">
                <a:solidFill>
                  <a:srgbClr val="000000"/>
                </a:solidFill>
                <a:effectLst/>
                <a:latin typeface="白正" pitchFamily="28"/>
                <a:ea typeface="宋体" pitchFamily="28"/>
                <a:cs typeface="宋体" pitchFamily="28"/>
              </a:rPr>
              <a:t>点，要使入射光和其反射光的径迹同时在纸板上出现，纸板与平面镜的位置关系是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一定垂直</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一定垂直</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一定不垂直</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可以垂直也可以不垂直</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spc="150">
                <a:solidFill>
                  <a:srgbClr val="000000"/>
                </a:solidFill>
                <a:effectLst/>
                <a:latin typeface="宋体" pitchFamily="28"/>
                <a:ea typeface="宋体" pitchFamily="28"/>
                <a:cs typeface="宋体" pitchFamily="28"/>
              </a:rPr>
              <a:t>（</a:t>
            </a:r>
            <a:r>
              <a:rPr lang="en-US" altLang="zh-CN" sz="2800" b="0" i="0" u="none" spc="150">
                <a:solidFill>
                  <a:srgbClr val="000000"/>
                </a:solidFill>
                <a:effectLst/>
                <a:latin typeface="Times New Roman" pitchFamily="28"/>
                <a:ea typeface="Times New Roman" pitchFamily="28"/>
                <a:cs typeface="宋体" pitchFamily="28"/>
              </a:rPr>
              <a:t>3</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将纸板</a:t>
            </a:r>
            <a:r>
              <a:rPr lang="en-US" altLang="zh-CN" sz="2800" b="0" i="1" u="none" spc="150">
                <a:solidFill>
                  <a:srgbClr val="000000"/>
                </a:solidFill>
                <a:effectLst/>
                <a:latin typeface="Times New Roman" pitchFamily="28"/>
                <a:ea typeface="Times New Roman" pitchFamily="28"/>
                <a:cs typeface="宋体" pitchFamily="28"/>
              </a:rPr>
              <a:t>NOF</a:t>
            </a:r>
            <a:r>
              <a:rPr lang="zh-CN" altLang="zh-CN" sz="2800" b="0" i="0" u="none" spc="150">
                <a:solidFill>
                  <a:srgbClr val="000000"/>
                </a:solidFill>
                <a:effectLst/>
                <a:latin typeface="白正" pitchFamily="28"/>
                <a:ea typeface="宋体" pitchFamily="28"/>
                <a:cs typeface="宋体" pitchFamily="28"/>
              </a:rPr>
              <a:t>向后折，如图</a:t>
            </a:r>
            <a:r>
              <a:rPr lang="en-US" altLang="zh-CN" sz="2800" b="0" i="0" u="none" spc="150">
                <a:solidFill>
                  <a:srgbClr val="000000"/>
                </a:solidFill>
                <a:effectLst/>
                <a:latin typeface="Times New Roman" pitchFamily="28"/>
                <a:ea typeface="Times New Roman" pitchFamily="28"/>
                <a:cs typeface="宋体" pitchFamily="28"/>
              </a:rPr>
              <a:t>10</a:t>
            </a:r>
            <a:r>
              <a:rPr lang="zh-CN" altLang="zh-CN" sz="2800" b="0" i="0" u="none" spc="150">
                <a:solidFill>
                  <a:srgbClr val="000000"/>
                </a:solidFill>
                <a:effectLst/>
                <a:latin typeface="白正" pitchFamily="28"/>
                <a:ea typeface="宋体" pitchFamily="28"/>
                <a:cs typeface="宋体" pitchFamily="28"/>
              </a:rPr>
              <a:t>乙所示，则在</a:t>
            </a:r>
            <a:r>
              <a:rPr lang="en-US" altLang="zh-CN" sz="2800" b="0" i="1" u="none" spc="150">
                <a:solidFill>
                  <a:srgbClr val="000000"/>
                </a:solidFill>
                <a:effectLst/>
                <a:latin typeface="Times New Roman" pitchFamily="28"/>
                <a:ea typeface="Times New Roman" pitchFamily="28"/>
                <a:cs typeface="宋体" pitchFamily="28"/>
              </a:rPr>
              <a:t>F</a:t>
            </a:r>
            <a:r>
              <a:rPr lang="zh-CN" altLang="zh-CN" sz="2800" b="0" i="0" u="none" spc="150">
                <a:solidFill>
                  <a:srgbClr val="000000"/>
                </a:solidFill>
                <a:effectLst/>
                <a:latin typeface="白正" pitchFamily="28"/>
                <a:ea typeface="宋体" pitchFamily="28"/>
                <a:cs typeface="宋体" pitchFamily="28"/>
              </a:rPr>
              <a:t>板上不能看到反射光，由此可以得出结论：</a:t>
            </a:r>
            <a:r>
              <a:rPr lang="zh-CN" altLang="zh-CN" sz="100" b="0" i="0" spc="150">
                <a:solidFill>
                  <a:srgbClr val="FF0000"/>
                </a:solidFill>
                <a:effectLst/>
                <a:latin typeface="白正" pitchFamily="28"/>
                <a:ea typeface="宋体" pitchFamily="28"/>
                <a:cs typeface="宋体" pitchFamily="28"/>
              </a:rPr>
              <a:t> </a:t>
            </a:r>
            <a:r>
              <a:rPr lang="zh-CN" altLang="zh-CN" sz="2800" b="0" i="0" u="sng" spc="150">
                <a:solidFill>
                  <a:srgbClr val="000000"/>
                </a:solidFill>
                <a:effectLst/>
                <a:uFill>
                  <a:solidFill>
                    <a:srgbClr val="000000"/>
                  </a:solidFill>
                </a:uFill>
                <a:latin typeface="白正" pitchFamily="28"/>
                <a:ea typeface="宋体" pitchFamily="28"/>
                <a:cs typeface="宋体" pitchFamily="28"/>
              </a:rPr>
              <a:t>　</a:t>
            </a:r>
            <a:r>
              <a:rPr lang="zh-CN" altLang="zh-CN" sz="2800" b="1" i="0" u="sng" spc="150">
                <a:solidFill>
                  <a:srgbClr val="FF0000">
                    <a:alpha val="0"/>
                  </a:srgbClr>
                </a:solidFill>
                <a:effectLst/>
                <a:uFill>
                  <a:solidFill>
                    <a:srgbClr val="000000"/>
                  </a:solidFill>
                </a:uFill>
                <a:latin typeface="Times New Roman" pitchFamily="28"/>
                <a:ea typeface="宋体" pitchFamily="28"/>
                <a:cs typeface="Times New Roman" pitchFamily="28"/>
              </a:rPr>
              <a:t>反射光线、入射光线</a:t>
            </a:r>
            <a:r>
              <a:rPr lang="zh-CN" altLang="zh-CN" sz="2800" b="0" i="0" u="sng" spc="150">
                <a:solidFill>
                  <a:srgbClr val="000000"/>
                </a:solidFill>
                <a:effectLst/>
                <a:uFill>
                  <a:solidFill>
                    <a:srgbClr val="000000"/>
                  </a:solidFill>
                </a:uFill>
                <a:latin typeface="白正" pitchFamily="28"/>
                <a:ea typeface="宋体" pitchFamily="28"/>
                <a:cs typeface="宋体" pitchFamily="28"/>
              </a:rPr>
              <a:t>　</a:t>
            </a:r>
            <a:r>
              <a:rPr lang="zh-CN" altLang="zh-CN" sz="100" b="0" i="0" spc="150">
                <a:noFill/>
                <a:effectLst/>
                <a:latin typeface="白正"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和法线在同一平面内。</a:t>
            </a:r>
          </a:p>
        </p:txBody>
      </p:sp>
      <p:sp>
        <p:nvSpPr>
          <p:cNvPr id="2" name="文本框 1">
            <a:extLst>
              <a:ext uri="{FF2B5EF4-FFF2-40B4-BE49-F238E27FC236}">
                <a16:creationId xmlns:a16="http://schemas.microsoft.com/office/drawing/2014/main" id="{C689DDFD-B428-64E5-0FFF-48611DA9922B}"/>
              </a:ext>
            </a:extLst>
          </p:cNvPr>
          <p:cNvSpPr txBox="1"/>
          <p:nvPr/>
        </p:nvSpPr>
        <p:spPr>
          <a:xfrm>
            <a:off x="3936332" y="517469"/>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粗糙</a:t>
            </a:r>
            <a:endParaRPr lang="zh-CN" altLang="en-US">
              <a:solidFill>
                <a:srgbClr val="FF0000"/>
              </a:solidFill>
            </a:endParaRPr>
          </a:p>
        </p:txBody>
      </p:sp>
      <p:sp>
        <p:nvSpPr>
          <p:cNvPr id="3" name="文本框 2">
            <a:extLst>
              <a:ext uri="{FF2B5EF4-FFF2-40B4-BE49-F238E27FC236}">
                <a16:creationId xmlns:a16="http://schemas.microsoft.com/office/drawing/2014/main" id="{1A683DD8-1DC3-6A9F-7A7E-D93B3060BDC6}"/>
              </a:ext>
            </a:extLst>
          </p:cNvPr>
          <p:cNvSpPr txBox="1"/>
          <p:nvPr/>
        </p:nvSpPr>
        <p:spPr>
          <a:xfrm>
            <a:off x="7314532" y="1072205"/>
            <a:ext cx="3578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0</a:t>
            </a:r>
            <a:endParaRPr lang="zh-CN" altLang="en-US">
              <a:solidFill>
                <a:srgbClr val="FF0000"/>
              </a:solidFill>
            </a:endParaRPr>
          </a:p>
        </p:txBody>
      </p:sp>
      <p:sp>
        <p:nvSpPr>
          <p:cNvPr id="4" name="文本框 3">
            <a:extLst>
              <a:ext uri="{FF2B5EF4-FFF2-40B4-BE49-F238E27FC236}">
                <a16:creationId xmlns:a16="http://schemas.microsoft.com/office/drawing/2014/main" id="{0D3A41F4-A49D-24FE-8DA1-3D369F739ACF}"/>
              </a:ext>
            </a:extLst>
          </p:cNvPr>
          <p:cNvSpPr txBox="1"/>
          <p:nvPr/>
        </p:nvSpPr>
        <p:spPr>
          <a:xfrm>
            <a:off x="8736932" y="2181677"/>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一定垂直</a:t>
            </a:r>
            <a:endParaRPr lang="zh-CN" altLang="en-US">
              <a:solidFill>
                <a:srgbClr val="FF0000"/>
              </a:solidFill>
            </a:endParaRPr>
          </a:p>
        </p:txBody>
      </p:sp>
      <p:sp>
        <p:nvSpPr>
          <p:cNvPr id="5" name="文本框 4">
            <a:extLst>
              <a:ext uri="{FF2B5EF4-FFF2-40B4-BE49-F238E27FC236}">
                <a16:creationId xmlns:a16="http://schemas.microsoft.com/office/drawing/2014/main" id="{9AC816E1-009A-5EE4-2AEC-BCB5C3EF8CCD}"/>
              </a:ext>
            </a:extLst>
          </p:cNvPr>
          <p:cNvSpPr txBox="1"/>
          <p:nvPr/>
        </p:nvSpPr>
        <p:spPr>
          <a:xfrm>
            <a:off x="5450807" y="3845885"/>
            <a:ext cx="3566223" cy="648348"/>
          </a:xfrm>
          <a:prstGeom prst="rect">
            <a:avLst/>
          </a:prstGeom>
          <a:noFill/>
        </p:spPr>
        <p:txBody>
          <a:bodyPr vert="horz" wrap="none" rtlCol="0">
            <a:noAutofit/>
          </a:bodyPr>
          <a:lstStyle/>
          <a:p>
            <a:pPr>
              <a:lnSpc>
                <a:spcPct val="129999"/>
              </a:lnSpc>
            </a:pPr>
            <a:r>
              <a:rPr kumimoji="0" lang="zh-CN" altLang="zh-CN" sz="2800" b="1" i="0" strike="noStrike" kern="1200" cap="none" spc="15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反射光线、入射光线</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17" name="yt_shape_11217"/>
          <p:cNvSpPr txBox="1"/>
          <p:nvPr/>
        </p:nvSpPr>
        <p:spPr>
          <a:xfrm>
            <a:off x="648143" y="1040952"/>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18.</a:t>
            </a:r>
            <a:r>
              <a:rPr lang="zh-CN" altLang="zh-CN" sz="2800" b="0" i="0" u="none">
                <a:solidFill>
                  <a:srgbClr val="000000"/>
                </a:solidFill>
                <a:effectLst/>
                <a:latin typeface="白正" pitchFamily="28"/>
                <a:ea typeface="宋体" pitchFamily="28"/>
                <a:cs typeface="宋体" pitchFamily="28"/>
              </a:rPr>
              <a:t>在探究</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凸透镜成像规律</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的实验中，小勇同学进行了如图</a:t>
            </a: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白正" pitchFamily="28"/>
                <a:ea typeface="宋体" pitchFamily="28"/>
                <a:cs typeface="宋体" pitchFamily="28"/>
              </a:rPr>
              <a:t>所示的实验。</a:t>
            </a:r>
          </a:p>
        </p:txBody>
      </p:sp>
      <p:pic>
        <p:nvPicPr>
          <p:cNvPr id="11218" name="yt_image_11218">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2548665" y="2352666"/>
            <a:ext cx="1744853" cy="1267079"/>
          </a:xfrm>
          <a:prstGeom prst="rect">
            <a:avLst/>
          </a:prstGeom>
          <a:noFill/>
          <a:extLst>
            <a:ext uri="{909E8E84-426E-40DD-AFC4-6F175D3DCCD1}">
              <a14:hiddenFill xmlns:a14="http://schemas.microsoft.com/office/drawing/2010/main">
                <a:solidFill>
                  <a:srgbClr val="FFFFFF"/>
                </a:solidFill>
              </a14:hiddenFill>
            </a:ext>
          </a:extLst>
        </p:spPr>
      </p:pic>
      <p:pic>
        <p:nvPicPr>
          <p:cNvPr id="11219" name="yt_image_11219">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4653518" y="2312153"/>
            <a:ext cx="4780534" cy="1307592"/>
          </a:xfrm>
          <a:prstGeom prst="rect">
            <a:avLst/>
          </a:prstGeom>
          <a:noFill/>
          <a:extLst>
            <a:ext uri="{909E8E84-426E-40DD-AFC4-6F175D3DCCD1}">
              <a14:hiddenFill xmlns:a14="http://schemas.microsoft.com/office/drawing/2010/main">
                <a:solidFill>
                  <a:srgbClr val="FFFFFF"/>
                </a:solidFill>
              </a14:hiddenFill>
            </a:ext>
          </a:extLst>
        </p:spPr>
      </p:pic>
      <p:sp>
        <p:nvSpPr>
          <p:cNvPr id="11222" name="yt_shape_11222"/>
          <p:cNvSpPr txBox="1"/>
          <p:nvPr/>
        </p:nvSpPr>
        <p:spPr>
          <a:xfrm>
            <a:off x="3153331" y="3619745"/>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甲</a:t>
            </a:r>
          </a:p>
        </p:txBody>
      </p:sp>
      <p:sp>
        <p:nvSpPr>
          <p:cNvPr id="11223" name="yt_shape_11223"/>
          <p:cNvSpPr txBox="1"/>
          <p:nvPr/>
        </p:nvSpPr>
        <p:spPr>
          <a:xfrm>
            <a:off x="6776024" y="3619745"/>
            <a:ext cx="535521" cy="528203"/>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乙</a:t>
            </a:r>
          </a:p>
        </p:txBody>
      </p:sp>
      <p:sp>
        <p:nvSpPr>
          <p:cNvPr id="11224" name="yt_shape_11224"/>
          <p:cNvSpPr txBox="1"/>
          <p:nvPr/>
        </p:nvSpPr>
        <p:spPr>
          <a:xfrm>
            <a:off x="5743596" y="4198331"/>
            <a:ext cx="704808" cy="499880"/>
          </a:xfrm>
          <a:prstGeom prst="rect">
            <a:avLst/>
          </a:prstGeom>
        </p:spPr>
        <p:txBody>
          <a:bodyPr vert="horz" wrap="non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11</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26" name="yt_shape_11226"/>
          <p:cNvSpPr txBox="1"/>
          <p:nvPr/>
        </p:nvSpPr>
        <p:spPr>
          <a:xfrm>
            <a:off x="648143" y="1214515"/>
            <a:ext cx="10896000" cy="442896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实验时，首先调节烛焰、凸透镜和光屏的高度，使它们的中心大致在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同一高度</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接着小勇调节蜡烛、凸透镜和光屏的位置如图</a:t>
            </a:r>
            <a:r>
              <a:rPr lang="en-US" altLang="zh-CN" sz="2800" b="0" i="0" u="none">
                <a:solidFill>
                  <a:srgbClr val="000000"/>
                </a:solidFill>
                <a:effectLst/>
                <a:latin typeface="Times New Roman" pitchFamily="28"/>
                <a:ea typeface="Times New Roman" pitchFamily="28"/>
                <a:cs typeface="宋体" pitchFamily="28"/>
              </a:rPr>
              <a:t>11</a:t>
            </a:r>
            <a:r>
              <a:rPr lang="zh-CN" altLang="zh-CN" sz="2800" b="0" i="0" u="none">
                <a:solidFill>
                  <a:srgbClr val="000000"/>
                </a:solidFill>
                <a:effectLst/>
                <a:latin typeface="白正" pitchFamily="28"/>
                <a:ea typeface="宋体" pitchFamily="28"/>
                <a:cs typeface="宋体" pitchFamily="28"/>
              </a:rPr>
              <a:t>乙所示，发现光屏上得到一个倒立、</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缩小</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缩小</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等大</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的清晰实像，生活中的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照相机</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照相机</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投影仪</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放大镜</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就是利用了这样的成像原理。若撤去光屏，小勇也可以在图中凸透镜的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右边</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左边</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右边</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适当位置观察到该像。</a:t>
            </a:r>
          </a:p>
        </p:txBody>
      </p:sp>
      <p:sp>
        <p:nvSpPr>
          <p:cNvPr id="2" name="文本框 1">
            <a:extLst>
              <a:ext uri="{FF2B5EF4-FFF2-40B4-BE49-F238E27FC236}">
                <a16:creationId xmlns:a16="http://schemas.microsoft.com/office/drawing/2014/main" id="{B2F0C02B-6A8C-8B26-D5DE-A90DE8C371E3}"/>
              </a:ext>
            </a:extLst>
          </p:cNvPr>
          <p:cNvSpPr txBox="1"/>
          <p:nvPr/>
        </p:nvSpPr>
        <p:spPr>
          <a:xfrm>
            <a:off x="1624932" y="1722445"/>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同一高度</a:t>
            </a:r>
            <a:endParaRPr lang="zh-CN" altLang="en-US">
              <a:solidFill>
                <a:srgbClr val="FF0000"/>
              </a:solidFill>
            </a:endParaRPr>
          </a:p>
        </p:txBody>
      </p:sp>
      <p:sp>
        <p:nvSpPr>
          <p:cNvPr id="3" name="文本框 2">
            <a:extLst>
              <a:ext uri="{FF2B5EF4-FFF2-40B4-BE49-F238E27FC236}">
                <a16:creationId xmlns:a16="http://schemas.microsoft.com/office/drawing/2014/main" id="{B8D47D24-D5D6-2FA1-B58D-B1C20F2EF928}"/>
              </a:ext>
            </a:extLst>
          </p:cNvPr>
          <p:cNvSpPr txBox="1"/>
          <p:nvPr/>
        </p:nvSpPr>
        <p:spPr>
          <a:xfrm>
            <a:off x="4114132" y="2831917"/>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缩小</a:t>
            </a:r>
            <a:endParaRPr lang="zh-CN" altLang="en-US">
              <a:solidFill>
                <a:srgbClr val="FF0000"/>
              </a:solidFill>
            </a:endParaRPr>
          </a:p>
        </p:txBody>
      </p:sp>
      <p:sp>
        <p:nvSpPr>
          <p:cNvPr id="4" name="文本框 3">
            <a:extLst>
              <a:ext uri="{FF2B5EF4-FFF2-40B4-BE49-F238E27FC236}">
                <a16:creationId xmlns:a16="http://schemas.microsoft.com/office/drawing/2014/main" id="{0C341879-8666-5AD8-A617-76693B701E79}"/>
              </a:ext>
            </a:extLst>
          </p:cNvPr>
          <p:cNvSpPr txBox="1"/>
          <p:nvPr/>
        </p:nvSpPr>
        <p:spPr>
          <a:xfrm>
            <a:off x="4469732" y="3386653"/>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照相机</a:t>
            </a:r>
            <a:endParaRPr lang="zh-CN" altLang="en-US">
              <a:solidFill>
                <a:srgbClr val="FF0000"/>
              </a:solidFill>
            </a:endParaRPr>
          </a:p>
        </p:txBody>
      </p:sp>
      <p:sp>
        <p:nvSpPr>
          <p:cNvPr id="5" name="文本框 4">
            <a:extLst>
              <a:ext uri="{FF2B5EF4-FFF2-40B4-BE49-F238E27FC236}">
                <a16:creationId xmlns:a16="http://schemas.microsoft.com/office/drawing/2014/main" id="{CE4A8428-FE66-C437-9C64-E4DD8D740D87}"/>
              </a:ext>
            </a:extLst>
          </p:cNvPr>
          <p:cNvSpPr txBox="1"/>
          <p:nvPr/>
        </p:nvSpPr>
        <p:spPr>
          <a:xfrm>
            <a:off x="3402932" y="4496125"/>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右边</a:t>
            </a:r>
            <a:endParaRPr lang="zh-CN" altLang="en-US">
              <a:solidFill>
                <a:srgbClr val="FF0000"/>
              </a:solidFill>
            </a:endParaRPr>
          </a:p>
        </p:txBody>
      </p:sp>
      <p:sp>
        <p:nvSpPr>
          <p:cNvPr id="6" name="yt_shape_11225">
            <a:extLst>
              <a:ext uri="{FF2B5EF4-FFF2-40B4-BE49-F238E27FC236}">
                <a16:creationId xmlns:a16="http://schemas.microsoft.com/office/drawing/2014/main" id="{8D59CA6C-EF29-F898-9C0D-24AC54352059}"/>
              </a:ext>
            </a:extLst>
          </p:cNvPr>
          <p:cNvSpPr txBox="1"/>
          <p:nvPr/>
        </p:nvSpPr>
        <p:spPr>
          <a:xfrm>
            <a:off x="648143" y="706585"/>
            <a:ext cx="12001057" cy="50789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如图</a:t>
            </a:r>
            <a:r>
              <a:rPr lang="en-US" altLang="zh-CN" sz="2800" b="0" i="0" u="none" dirty="0">
                <a:solidFill>
                  <a:srgbClr val="000000"/>
                </a:solidFill>
                <a:effectLst/>
                <a:latin typeface="Times New Roman" pitchFamily="28"/>
                <a:ea typeface="Times New Roman" pitchFamily="28"/>
                <a:cs typeface="宋体" pitchFamily="28"/>
              </a:rPr>
              <a:t>11</a:t>
            </a:r>
            <a:r>
              <a:rPr lang="zh-CN" altLang="zh-CN" sz="2800" b="0" i="0" u="none" dirty="0">
                <a:solidFill>
                  <a:srgbClr val="000000"/>
                </a:solidFill>
                <a:effectLst/>
                <a:latin typeface="白正" pitchFamily="28"/>
                <a:ea typeface="宋体" pitchFamily="28"/>
                <a:cs typeface="宋体" pitchFamily="28"/>
              </a:rPr>
              <a:t>甲所示操作，测得本实验所用凸透镜的焦距为</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10.0</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cm</a:t>
            </a:r>
            <a:r>
              <a:rPr lang="zh-CN" altLang="zh-CN" sz="2800" b="0" i="0" u="none" dirty="0">
                <a:solidFill>
                  <a:srgbClr val="000000"/>
                </a:solidFill>
                <a:effectLst/>
                <a:latin typeface="白正" pitchFamily="28"/>
                <a:ea typeface="宋体" pitchFamily="28"/>
                <a:cs typeface="宋体" pitchFamily="28"/>
              </a:rPr>
              <a:t>。</a:t>
            </a:r>
          </a:p>
        </p:txBody>
      </p:sp>
      <p:sp>
        <p:nvSpPr>
          <p:cNvPr id="7" name="文本框 6">
            <a:extLst>
              <a:ext uri="{FF2B5EF4-FFF2-40B4-BE49-F238E27FC236}">
                <a16:creationId xmlns:a16="http://schemas.microsoft.com/office/drawing/2014/main" id="{1681493F-3511-A844-574A-B26265CA60C7}"/>
              </a:ext>
            </a:extLst>
          </p:cNvPr>
          <p:cNvSpPr txBox="1"/>
          <p:nvPr/>
        </p:nvSpPr>
        <p:spPr>
          <a:xfrm>
            <a:off x="9895173" y="601740"/>
            <a:ext cx="8023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10.0</a:t>
            </a:r>
            <a:endParaRPr lang="zh-CN" alt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7" grpId="0"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图片 13"/>
          <p:cNvPicPr>
            <a:picLocks noChangeAspect="1"/>
          </p:cNvPicPr>
          <p:nvPr/>
        </p:nvPicPr>
        <p:blipFill rotWithShape="1">
          <a:blip r:embed="rId3">
            <a:duotone>
              <a:schemeClr val="accent3">
                <a:shade val="45000"/>
                <a:satMod val="135000"/>
              </a:schemeClr>
              <a:prstClr val="white"/>
            </a:duotone>
            <a:extLst>
              <a:ext uri="{28A0092B-C50C-407E-A947-70E740481C1C}">
                <a14:useLocalDpi xmlns:a14="http://schemas.microsoft.com/office/drawing/2010/main" val="0"/>
              </a:ext>
            </a:extLst>
          </a:blip>
          <a:srcRect r="3102"/>
          <a:stretch>
            <a:fillRect/>
          </a:stretch>
        </p:blipFill>
        <p:spPr>
          <a:xfrm>
            <a:off x="100314" y="796783"/>
            <a:ext cx="11991372" cy="5783668"/>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412" y="1102250"/>
            <a:ext cx="2160416" cy="1663699"/>
          </a:xfrm>
          <a:prstGeom prst="ellipse">
            <a:avLst/>
          </a:prstGeom>
          <a:ln>
            <a:noFill/>
          </a:ln>
          <a:effectLst>
            <a:softEdge rad="112500"/>
          </a:effectLst>
        </p:spPr>
      </p:pic>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8952" y="277549"/>
            <a:ext cx="2160416" cy="1378424"/>
          </a:xfrm>
          <a:prstGeom prst="rect">
            <a:avLst/>
          </a:prstGeom>
        </p:spPr>
      </p:pic>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748" y="4695272"/>
            <a:ext cx="2455592" cy="2022691"/>
          </a:xfrm>
          <a:prstGeom prst="rect">
            <a:avLst/>
          </a:prstGeom>
        </p:spPr>
      </p:pic>
      <p:sp>
        <p:nvSpPr>
          <p:cNvPr id="4" name="文本框 3"/>
          <p:cNvSpPr txBox="1"/>
          <p:nvPr/>
        </p:nvSpPr>
        <p:spPr>
          <a:xfrm>
            <a:off x="285751" y="3268325"/>
            <a:ext cx="11544300" cy="1569660"/>
          </a:xfrm>
          <a:prstGeom prst="rect">
            <a:avLst/>
          </a:prstGeom>
          <a:noFill/>
        </p:spPr>
        <p:txBody>
          <a:bodyPr wrap="square" rtlCol="0">
            <a:spAutoFit/>
          </a:bodyPr>
          <a:lstStyle/>
          <a:p>
            <a:pPr algn="ctr" eaLnBrk="1" latinLnBrk="0" hangingPunct="0"/>
            <a:r>
              <a:rPr lang="zh-CN" altLang="en-US" sz="4800" dirty="0"/>
              <a:t>嵩县2022—2023学年第一学期期末考试</a:t>
            </a:r>
            <a:endParaRPr lang="en-US" altLang="zh-CN" sz="4800" dirty="0"/>
          </a:p>
          <a:p>
            <a:pPr algn="ctr" eaLnBrk="1" latinLnBrk="0" hangingPunct="0"/>
            <a:r>
              <a:rPr lang="zh-CN" altLang="en-US" sz="4800" dirty="0"/>
              <a:t>试卷</a:t>
            </a:r>
          </a:p>
        </p:txBody>
      </p:sp>
      <p:sp>
        <p:nvSpPr>
          <p:cNvPr id="5" name="矩形 4"/>
          <p:cNvSpPr/>
          <p:nvPr/>
        </p:nvSpPr>
        <p:spPr>
          <a:xfrm>
            <a:off x="3291509" y="140037"/>
            <a:ext cx="5651125" cy="732790"/>
          </a:xfrm>
          <a:prstGeom prst="rect">
            <a:avLst/>
          </a:prstGeom>
        </p:spPr>
        <p:txBody>
          <a:bodyPr wrap="square">
            <a:spAutoFit/>
          </a:bodyPr>
          <a:lstStyle/>
          <a:p>
            <a:pPr marL="0" marR="0" lvl="0" indent="0" algn="ctr" defTabSz="914400" rtl="0" eaLnBrk="1" fontAlgn="auto" latinLnBrk="0" hangingPunct="1">
              <a:lnSpc>
                <a:spcPct val="149000"/>
              </a:lnSpc>
              <a:spcBef>
                <a:spcPts val="0"/>
              </a:spcBef>
              <a:spcAft>
                <a:spcPts val="0"/>
              </a:spcAft>
              <a:buClrTx/>
              <a:buSzTx/>
              <a:buFont typeface="Arial" panose="020B0604020202020204" pitchFamily="34" charset="0"/>
              <a:buNone/>
              <a:defRPr/>
            </a:pP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期末考试</a:t>
            </a:r>
            <a:r>
              <a:rPr kumimoji="1" lang="en-US" altLang="zh-CN"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人教</a:t>
            </a:r>
            <a:r>
              <a:rPr kumimoji="1" lang="en-US" altLang="zh-CN" sz="2800" b="1" dirty="0">
                <a:solidFill>
                  <a:srgbClr val="000000"/>
                </a:solidFill>
                <a:latin typeface="楷体" panose="02010609060101010101" pitchFamily="49" charset="-122"/>
                <a:ea typeface="楷体" panose="02010609060101010101" pitchFamily="49" charset="-122"/>
                <a:cs typeface="+mn-ea"/>
                <a:sym typeface="+mn-lt"/>
              </a:rPr>
              <a:t>8</a:t>
            </a:r>
            <a:r>
              <a:rPr kumimoji="1" lang="zh-CN" altLang="en-US" sz="2800" b="1">
                <a:solidFill>
                  <a:srgbClr val="000000"/>
                </a:solidFill>
                <a:latin typeface="楷体" panose="02010609060101010101" pitchFamily="49" charset="-122"/>
                <a:ea typeface="楷体" panose="02010609060101010101" pitchFamily="49" charset="-122"/>
                <a:cs typeface="+mn-ea"/>
                <a:sym typeface="+mn-lt"/>
              </a:rPr>
              <a:t>物</a:t>
            </a:r>
            <a:r>
              <a:rPr kumimoji="1" lang="zh-CN" altLang="en-US" sz="2800" b="1"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rPr>
              <a:t>上</a:t>
            </a:r>
            <a:endParaRPr kumimoji="1" lang="zh-CN" altLang="en-US" sz="2800" b="1" i="0" u="none" strike="noStrike" kern="1200" cap="none" spc="0" normalizeH="0" baseline="0" noProof="0" dirty="0">
              <a:ln>
                <a:noFill/>
              </a:ln>
              <a:solidFill>
                <a:srgbClr val="000000"/>
              </a:solidFill>
              <a:effectLst/>
              <a:uLnTx/>
              <a:uFillTx/>
              <a:latin typeface="楷体" panose="02010609060101010101" pitchFamily="49" charset="-122"/>
              <a:ea typeface="楷体" panose="02010609060101010101" pitchFamily="49" charset="-122"/>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2000" advClick="0">
        <p:random/>
      </p:transition>
    </mc:Choice>
    <mc:Fallback xmlns="" xmlns:a14="http://schemas.microsoft.com/office/drawing/2010/main">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28" name="yt_shape_11228"/>
          <p:cNvSpPr txBox="1"/>
          <p:nvPr/>
        </p:nvSpPr>
        <p:spPr>
          <a:xfrm>
            <a:off x="648143" y="571385"/>
            <a:ext cx="10896000" cy="2748509"/>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spc="150">
                <a:solidFill>
                  <a:srgbClr val="000000"/>
                </a:solidFill>
                <a:effectLst/>
                <a:latin typeface="宋体" pitchFamily="28"/>
                <a:ea typeface="宋体" pitchFamily="28"/>
                <a:cs typeface="宋体" pitchFamily="28"/>
              </a:rPr>
              <a:t>（</a:t>
            </a:r>
            <a:r>
              <a:rPr lang="en-US" altLang="zh-CN" sz="2800" b="0" i="0" u="none" spc="150">
                <a:solidFill>
                  <a:srgbClr val="000000"/>
                </a:solidFill>
                <a:effectLst/>
                <a:latin typeface="Times New Roman" pitchFamily="28"/>
                <a:ea typeface="Times New Roman" pitchFamily="28"/>
                <a:cs typeface="宋体" pitchFamily="28"/>
              </a:rPr>
              <a:t>4</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始终保持图</a:t>
            </a:r>
            <a:r>
              <a:rPr lang="en-US" altLang="zh-CN" sz="2800" b="0" i="0" u="none" spc="150">
                <a:solidFill>
                  <a:srgbClr val="000000"/>
                </a:solidFill>
                <a:effectLst/>
                <a:latin typeface="Times New Roman" pitchFamily="28"/>
                <a:ea typeface="Times New Roman" pitchFamily="28"/>
                <a:cs typeface="宋体" pitchFamily="28"/>
              </a:rPr>
              <a:t>11</a:t>
            </a:r>
            <a:r>
              <a:rPr lang="zh-CN" altLang="zh-CN" sz="2800" b="0" i="0" u="none" spc="150">
                <a:solidFill>
                  <a:srgbClr val="000000"/>
                </a:solidFill>
                <a:effectLst/>
                <a:latin typeface="白正" pitchFamily="28"/>
                <a:ea typeface="宋体" pitchFamily="28"/>
                <a:cs typeface="宋体" pitchFamily="28"/>
              </a:rPr>
              <a:t>乙中凸透镜的位置不变，适当向左移动蜡烛时，应该向</a:t>
            </a:r>
            <a:r>
              <a:rPr lang="zh-CN" altLang="zh-CN" sz="100" b="0" i="0" spc="150">
                <a:solidFill>
                  <a:srgbClr val="FF0000"/>
                </a:solidFill>
                <a:effectLst/>
                <a:latin typeface="白正" pitchFamily="28"/>
                <a:ea typeface="宋体" pitchFamily="28"/>
                <a:cs typeface="宋体" pitchFamily="28"/>
              </a:rPr>
              <a:t> </a:t>
            </a:r>
            <a:r>
              <a:rPr lang="zh-CN" altLang="zh-CN" sz="2800" b="0" i="0" u="sng" spc="150">
                <a:solidFill>
                  <a:srgbClr val="000000"/>
                </a:solidFill>
                <a:effectLst/>
                <a:uFill>
                  <a:solidFill>
                    <a:srgbClr val="000000"/>
                  </a:solidFill>
                </a:uFill>
                <a:latin typeface="白正" pitchFamily="28"/>
                <a:ea typeface="宋体" pitchFamily="28"/>
                <a:cs typeface="宋体" pitchFamily="28"/>
              </a:rPr>
              <a:t>　</a:t>
            </a:r>
            <a:r>
              <a:rPr lang="zh-CN" altLang="zh-CN" sz="2800" b="1" i="0" u="sng" spc="150">
                <a:solidFill>
                  <a:srgbClr val="FF0000">
                    <a:alpha val="0"/>
                  </a:srgbClr>
                </a:solidFill>
                <a:effectLst/>
                <a:uFill>
                  <a:solidFill>
                    <a:srgbClr val="000000"/>
                  </a:solidFill>
                </a:uFill>
                <a:latin typeface="Times New Roman" pitchFamily="28"/>
                <a:ea typeface="宋体" pitchFamily="28"/>
                <a:cs typeface="Times New Roman" pitchFamily="28"/>
              </a:rPr>
              <a:t>左</a:t>
            </a:r>
            <a:r>
              <a:rPr lang="zh-CN" altLang="zh-CN" sz="2800" b="0" i="0" u="sng" spc="150">
                <a:solidFill>
                  <a:srgbClr val="000000"/>
                </a:solidFill>
                <a:effectLst/>
                <a:uFill>
                  <a:solidFill>
                    <a:srgbClr val="000000"/>
                  </a:solidFill>
                </a:uFill>
                <a:latin typeface="白正" pitchFamily="28"/>
                <a:ea typeface="宋体" pitchFamily="28"/>
                <a:cs typeface="宋体" pitchFamily="28"/>
              </a:rPr>
              <a:t>　</a:t>
            </a:r>
            <a:r>
              <a:rPr lang="zh-CN" altLang="zh-CN" sz="100" b="0" i="0" spc="150">
                <a:noFill/>
                <a:effectLst/>
                <a:latin typeface="白正" pitchFamily="28"/>
                <a:ea typeface="宋体" pitchFamily="28"/>
                <a:cs typeface="宋体" pitchFamily="28"/>
              </a:rPr>
              <a:t>⁠</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选填</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左</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或</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右</a:t>
            </a:r>
            <a:r>
              <a:rPr lang="en-US"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宋体" pitchFamily="28"/>
                <a:ea typeface="宋体" pitchFamily="28"/>
                <a:cs typeface="宋体" pitchFamily="28"/>
              </a:rPr>
              <a:t>）</a:t>
            </a:r>
            <a:r>
              <a:rPr lang="zh-CN" altLang="zh-CN" sz="2800" b="0" i="0" u="none" spc="150">
                <a:solidFill>
                  <a:srgbClr val="000000"/>
                </a:solidFill>
                <a:effectLst/>
                <a:latin typeface="白正" pitchFamily="28"/>
                <a:ea typeface="宋体" pitchFamily="28"/>
                <a:cs typeface="宋体" pitchFamily="28"/>
              </a:rPr>
              <a:t>移动光屏，才能再次得到清晰的像。</a:t>
            </a:r>
          </a:p>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若用不透明物体挡住透镜中心部分，像会</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完整</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完整</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不完整</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8D8D83E5-AE7C-E158-9384-E3EB588B1B95}"/>
              </a:ext>
            </a:extLst>
          </p:cNvPr>
          <p:cNvSpPr txBox="1"/>
          <p:nvPr/>
        </p:nvSpPr>
        <p:spPr>
          <a:xfrm>
            <a:off x="2828257" y="1079315"/>
            <a:ext cx="556324" cy="648348"/>
          </a:xfrm>
          <a:prstGeom prst="rect">
            <a:avLst/>
          </a:prstGeom>
          <a:noFill/>
        </p:spPr>
        <p:txBody>
          <a:bodyPr vert="horz" wrap="none" rtlCol="0">
            <a:noAutofit/>
          </a:bodyPr>
          <a:lstStyle/>
          <a:p>
            <a:pPr>
              <a:lnSpc>
                <a:spcPct val="129999"/>
              </a:lnSpc>
            </a:pPr>
            <a:r>
              <a:rPr kumimoji="0" lang="zh-CN" altLang="zh-CN" sz="2800" b="1" i="0" strike="noStrike" kern="1200" cap="none" spc="15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左</a:t>
            </a:r>
            <a:endParaRPr lang="zh-CN" altLang="en-US">
              <a:solidFill>
                <a:srgbClr val="FF0000"/>
              </a:solidFill>
            </a:endParaRPr>
          </a:p>
        </p:txBody>
      </p:sp>
      <p:sp>
        <p:nvSpPr>
          <p:cNvPr id="3" name="文本框 2">
            <a:extLst>
              <a:ext uri="{FF2B5EF4-FFF2-40B4-BE49-F238E27FC236}">
                <a16:creationId xmlns:a16="http://schemas.microsoft.com/office/drawing/2014/main" id="{43E9FFCB-F8F6-7875-A711-A532CCD359EE}"/>
              </a:ext>
            </a:extLst>
          </p:cNvPr>
          <p:cNvSpPr txBox="1"/>
          <p:nvPr/>
        </p:nvSpPr>
        <p:spPr>
          <a:xfrm>
            <a:off x="8203532" y="2188787"/>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完整</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30" name="yt_shape_11230"/>
          <p:cNvSpPr txBox="1"/>
          <p:nvPr/>
        </p:nvSpPr>
        <p:spPr>
          <a:xfrm>
            <a:off x="648143" y="1318306"/>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19.</a:t>
            </a:r>
            <a:r>
              <a:rPr lang="zh-CN" altLang="zh-CN" sz="2800" b="0" i="0" u="none">
                <a:solidFill>
                  <a:srgbClr val="000000"/>
                </a:solidFill>
                <a:effectLst/>
                <a:latin typeface="白正" pitchFamily="28"/>
                <a:ea typeface="宋体" pitchFamily="28"/>
                <a:cs typeface="宋体" pitchFamily="28"/>
              </a:rPr>
              <a:t>在学完质量和密度之后，小明和小军利用托盘天平和量筒测某种油的密度。</a:t>
            </a:r>
          </a:p>
        </p:txBody>
      </p:sp>
      <p:sp>
        <p:nvSpPr>
          <p:cNvPr id="11234" name="yt_shape_11234"/>
          <p:cNvSpPr txBox="1"/>
          <p:nvPr/>
        </p:nvSpPr>
        <p:spPr>
          <a:xfrm>
            <a:off x="3229625" y="2589507"/>
            <a:ext cx="5416996" cy="2215928"/>
          </a:xfrm>
          <a:prstGeom prst="rect">
            <a:avLst/>
          </a:prstGeom>
        </p:spPr>
        <p:txBody>
          <a:bodyPr vert="horz" wrap="none" lIns="0" tIns="0" rIns="0" bIns="0" rtlCol="0">
            <a:spAutoFit/>
          </a:bodyPr>
          <a:lstStyle/>
          <a:p>
            <a:pPr algn="l" eaLnBrk="1" latinLnBrk="0" hangingPunct="0">
              <a:lnSpc>
                <a:spcPct val="129999"/>
              </a:lnSpc>
            </a:pPr>
            <a:r>
              <a:rPr lang="en-US" altLang="zh-CN" sz="12050" b="0" i="0" u="none" spc="-12050">
                <a:solidFill>
                  <a:srgbClr val="1EE3CF"/>
                </a:solidFill>
                <a:effectLst/>
                <a:latin typeface="白正" pitchFamily="38"/>
                <a:ea typeface="宋体" pitchFamily="38"/>
                <a:cs typeface="宋体" pitchFamily="38"/>
              </a:rPr>
              <a:t> </a:t>
            </a:r>
            <a:r>
              <a:rPr lang="en-US" altLang="zh-CN" sz="3850" b="0" i="0" u="none" spc="7302">
                <a:solidFill>
                  <a:srgbClr val="1EE3CF"/>
                </a:solidFill>
                <a:effectLst/>
                <a:latin typeface="白正" pitchFamily="38"/>
                <a:ea typeface="宋体" pitchFamily="38"/>
                <a:cs typeface="宋体" pitchFamily="38"/>
              </a:rPr>
              <a:t> </a:t>
            </a:r>
            <a:r>
              <a:rPr lang="zh-CN" altLang="zh-CN" sz="2800" b="0" i="0" u="none">
                <a:solidFill>
                  <a:srgbClr val="000000"/>
                </a:solidFill>
                <a:effectLst/>
                <a:latin typeface="白正" pitchFamily="28"/>
                <a:ea typeface="宋体" pitchFamily="28"/>
                <a:cs typeface="宋体" pitchFamily="28"/>
              </a:rPr>
              <a:t>　</a:t>
            </a:r>
            <a:r>
              <a:rPr lang="en-US" altLang="zh-CN" sz="12050" b="0" i="0" u="none" spc="2699">
                <a:solidFill>
                  <a:srgbClr val="1EE3CF"/>
                </a:solidFill>
                <a:effectLst/>
                <a:latin typeface="白正" pitchFamily="120"/>
                <a:ea typeface="宋体" pitchFamily="120"/>
                <a:cs typeface="宋体" pitchFamily="120"/>
              </a:rPr>
              <a:t> </a:t>
            </a:r>
            <a:r>
              <a:rPr lang="zh-CN" altLang="zh-CN" sz="2800" b="0" i="0" u="none">
                <a:solidFill>
                  <a:srgbClr val="000000"/>
                </a:solidFill>
                <a:effectLst/>
                <a:latin typeface="白正" pitchFamily="28"/>
                <a:ea typeface="宋体" pitchFamily="28"/>
                <a:cs typeface="宋体" pitchFamily="28"/>
              </a:rPr>
              <a:t>　</a:t>
            </a:r>
            <a:r>
              <a:rPr lang="en-US" altLang="zh-CN" sz="7850" b="0" i="0" u="none" spc="21265">
                <a:solidFill>
                  <a:srgbClr val="1EE3CF"/>
                </a:solidFill>
                <a:effectLst/>
                <a:latin typeface="白正" pitchFamily="78"/>
                <a:ea typeface="宋体" pitchFamily="78"/>
                <a:cs typeface="宋体" pitchFamily="78"/>
              </a:rPr>
              <a:t> </a:t>
            </a:r>
          </a:p>
        </p:txBody>
      </p:sp>
      <p:pic>
        <p:nvPicPr>
          <p:cNvPr id="11231" name="yt_image_11231">
            <a:extLs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9625" y="4214218"/>
            <a:ext cx="1047750" cy="775335"/>
          </a:xfrm>
          <a:prstGeom prst="rect">
            <a:avLst/>
          </a:prstGeom>
          <a:noFill/>
          <a:extLst>
            <a:ext uri="{909E8E84-426E-40DD-AFC4-6F175D3DCCD1}">
              <a14:hiddenFill xmlns:a14="http://schemas.microsoft.com/office/drawing/2010/main">
                <a:solidFill>
                  <a:srgbClr val="FFFFFF"/>
                </a:solidFill>
              </a14:hiddenFill>
            </a:ext>
          </a:extLst>
        </p:spPr>
      </p:pic>
      <p:pic>
        <p:nvPicPr>
          <p:cNvPr id="11232" name="yt_image_11232">
            <a:extLs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3" cstate="print"/>
          <a:srcRect/>
          <a:stretch>
            <a:fillRect/>
          </a:stretch>
        </p:blipFill>
        <p:spPr bwMode="auto">
          <a:xfrm>
            <a:off x="4632896" y="2589507"/>
            <a:ext cx="723646" cy="2400046"/>
          </a:xfrm>
          <a:prstGeom prst="rect">
            <a:avLst/>
          </a:prstGeom>
          <a:noFill/>
          <a:extLst>
            <a:ext uri="{909E8E84-426E-40DD-AFC4-6F175D3DCCD1}">
              <a14:hiddenFill xmlns:a14="http://schemas.microsoft.com/office/drawing/2010/main">
                <a:solidFill>
                  <a:srgbClr val="FFFFFF"/>
                </a:solidFill>
              </a14:hiddenFill>
            </a:ext>
          </a:extLst>
        </p:spPr>
      </p:pic>
      <p:pic>
        <p:nvPicPr>
          <p:cNvPr id="11233" name="yt_image_11233">
            <a:extLst>
              <a:ext uri="">
                <a16:creationId xmlns="" xmlns:a16="http://schemas.microsoft.com/office/drawing/2014/main" xmlns:p14="http://schemas.microsoft.com/office/powerpoint/2010/main" xmlns:mc="http://schemas.openxmlformats.org/markup-compatibility/2006" xmlns:a14="http://schemas.microsoft.com/office/drawing/2010/main" id="{5351258F-BC95-41E6-9372-C2FE361B0291}"/>
              </a:ext>
            </a:extLst>
          </p:cNvPr>
          <p:cNvPicPr>
            <a:picLocks noChangeAspect="1" noChangeArrowheads="1"/>
          </p:cNvPicPr>
          <p:nvPr/>
        </p:nvPicPr>
        <p:blipFill>
          <a:blip r:embed="rId4" cstate="print"/>
          <a:srcRect/>
          <a:stretch>
            <a:fillRect/>
          </a:stretch>
        </p:blipFill>
        <p:spPr bwMode="auto">
          <a:xfrm>
            <a:off x="5712063" y="3420722"/>
            <a:ext cx="2947670" cy="1568831"/>
          </a:xfrm>
          <a:prstGeom prst="rect">
            <a:avLst/>
          </a:prstGeom>
          <a:noFill/>
          <a:extLst>
            <a:ext uri="{909E8E84-426E-40DD-AFC4-6F175D3DCCD1}">
              <a14:hiddenFill xmlns:a14="http://schemas.microsoft.com/office/drawing/2010/main">
                <a:solidFill>
                  <a:srgbClr val="FFFFFF"/>
                </a:solidFill>
              </a14:hiddenFill>
            </a:ext>
          </a:extLst>
        </p:spPr>
      </p:pic>
      <p:sp>
        <p:nvSpPr>
          <p:cNvPr id="11236" name="yt_shape_11236"/>
          <p:cNvSpPr txBox="1"/>
          <p:nvPr/>
        </p:nvSpPr>
        <p:spPr>
          <a:xfrm>
            <a:off x="5736927" y="5039812"/>
            <a:ext cx="718145" cy="499880"/>
          </a:xfrm>
          <a:prstGeom prst="rect">
            <a:avLst/>
          </a:prstGeom>
        </p:spPr>
        <p:txBody>
          <a:bodyPr vert="horz" wrap="non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12</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37" name="yt_shape_11237"/>
          <p:cNvSpPr txBox="1"/>
          <p:nvPr/>
        </p:nvSpPr>
        <p:spPr>
          <a:xfrm>
            <a:off x="648143" y="408825"/>
            <a:ext cx="10896000" cy="2154436"/>
          </a:xfrm>
          <a:prstGeom prst="rect">
            <a:avLst/>
          </a:prstGeom>
        </p:spPr>
        <p:txBody>
          <a:bodyPr vert="horz" wrap="square" lIns="0" tIns="0" rIns="0" bIns="0" rtlCol="0">
            <a:spAutoFit/>
          </a:bodyPr>
          <a:lstStyle/>
          <a:p>
            <a:pPr algn="l" eaLnBrk="1" latinLnBrk="0" hangingPunct="0"/>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1</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他们把天平放在水平桌面上，当游码移至标尺左端零刻度线处时，发现分度盘上的指针如图</a:t>
            </a:r>
            <a:r>
              <a:rPr lang="en-US" altLang="zh-CN" sz="2800" b="0" i="0" u="none" dirty="0">
                <a:solidFill>
                  <a:srgbClr val="000000"/>
                </a:solidFill>
                <a:effectLst/>
                <a:latin typeface="Times New Roman" pitchFamily="28"/>
                <a:ea typeface="Times New Roman" pitchFamily="28"/>
                <a:cs typeface="宋体" pitchFamily="28"/>
              </a:rPr>
              <a:t>12</a:t>
            </a:r>
            <a:r>
              <a:rPr lang="zh-CN" altLang="zh-CN" sz="2800" b="0" i="0" u="none" dirty="0">
                <a:solidFill>
                  <a:srgbClr val="000000"/>
                </a:solidFill>
                <a:effectLst/>
                <a:latin typeface="白正" pitchFamily="28"/>
                <a:ea typeface="宋体" pitchFamily="28"/>
                <a:cs typeface="宋体" pitchFamily="28"/>
              </a:rPr>
              <a:t>所示，这时他们应将平衡螺母向</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右</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左</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右</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移动，使横梁平衡；若在测量过程中指针也出现如图所示情况，应向</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右</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左</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右</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移动</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游码</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，使横梁重新恢复平衡。</a:t>
            </a:r>
          </a:p>
        </p:txBody>
      </p:sp>
      <p:sp>
        <p:nvSpPr>
          <p:cNvPr id="2" name="文本框 1">
            <a:extLst>
              <a:ext uri="{FF2B5EF4-FFF2-40B4-BE49-F238E27FC236}">
                <a16:creationId xmlns:a16="http://schemas.microsoft.com/office/drawing/2014/main" id="{8351AF3F-65E5-6DA2-407F-9C087D503B5F}"/>
              </a:ext>
            </a:extLst>
          </p:cNvPr>
          <p:cNvSpPr txBox="1"/>
          <p:nvPr/>
        </p:nvSpPr>
        <p:spPr>
          <a:xfrm>
            <a:off x="1269331" y="1184231"/>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右</a:t>
            </a:r>
            <a:endParaRPr lang="zh-CN" altLang="en-US" dirty="0">
              <a:solidFill>
                <a:srgbClr val="FF0000"/>
              </a:solidFill>
            </a:endParaRPr>
          </a:p>
        </p:txBody>
      </p:sp>
      <p:sp>
        <p:nvSpPr>
          <p:cNvPr id="3" name="文本框 2">
            <a:extLst>
              <a:ext uri="{FF2B5EF4-FFF2-40B4-BE49-F238E27FC236}">
                <a16:creationId xmlns:a16="http://schemas.microsoft.com/office/drawing/2014/main" id="{1227B8DC-C50F-DC10-D966-030E68E436EE}"/>
              </a:ext>
            </a:extLst>
          </p:cNvPr>
          <p:cNvSpPr txBox="1"/>
          <p:nvPr/>
        </p:nvSpPr>
        <p:spPr>
          <a:xfrm>
            <a:off x="6189153" y="1582903"/>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右</a:t>
            </a:r>
            <a:endParaRPr lang="zh-CN" altLang="en-US" dirty="0">
              <a:solidFill>
                <a:srgbClr val="FF0000"/>
              </a:solidFill>
            </a:endParaRPr>
          </a:p>
        </p:txBody>
      </p:sp>
      <p:sp>
        <p:nvSpPr>
          <p:cNvPr id="4" name="文本框 3">
            <a:extLst>
              <a:ext uri="{FF2B5EF4-FFF2-40B4-BE49-F238E27FC236}">
                <a16:creationId xmlns:a16="http://schemas.microsoft.com/office/drawing/2014/main" id="{418112B3-8673-60A0-207C-8C7758A5C9BC}"/>
              </a:ext>
            </a:extLst>
          </p:cNvPr>
          <p:cNvSpPr txBox="1"/>
          <p:nvPr/>
        </p:nvSpPr>
        <p:spPr>
          <a:xfrm>
            <a:off x="1359375" y="1991876"/>
            <a:ext cx="894461"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宋体" pitchFamily="28"/>
                <a:cs typeface="Times New Roman" pitchFamily="28"/>
              </a:rPr>
              <a:t>游码</a:t>
            </a:r>
            <a:endParaRPr lang="zh-CN" altLang="en-US" dirty="0">
              <a:solidFill>
                <a:srgbClr val="FF0000"/>
              </a:solidFill>
            </a:endParaRPr>
          </a:p>
        </p:txBody>
      </p:sp>
      <p:sp>
        <p:nvSpPr>
          <p:cNvPr id="5" name="yt_shape_11238">
            <a:extLst>
              <a:ext uri="{FF2B5EF4-FFF2-40B4-BE49-F238E27FC236}">
                <a16:creationId xmlns:a16="http://schemas.microsoft.com/office/drawing/2014/main" id="{92F45DB6-F037-5A64-43CB-028765A2E6C0}"/>
              </a:ext>
            </a:extLst>
          </p:cNvPr>
          <p:cNvSpPr txBox="1"/>
          <p:nvPr/>
        </p:nvSpPr>
        <p:spPr>
          <a:xfrm>
            <a:off x="647857" y="2562558"/>
            <a:ext cx="9874498"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2</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天平调节平衡后，他们便开始测量，具体测量步骤如下：</a:t>
            </a:r>
          </a:p>
        </p:txBody>
      </p:sp>
      <p:graphicFrame>
        <p:nvGraphicFramePr>
          <p:cNvPr id="6" name="yt_table_11239" title="H_131.04">
            <a:extLst>
              <a:ext uri="{FF2B5EF4-FFF2-40B4-BE49-F238E27FC236}">
                <a16:creationId xmlns:a16="http://schemas.microsoft.com/office/drawing/2014/main" id="{FF30A289-B735-21C3-0D1B-F61EA55BF910}"/>
              </a:ext>
            </a:extLst>
          </p:cNvPr>
          <p:cNvGraphicFramePr>
            <a:graphicFrameLocks noGrp="1"/>
          </p:cNvGraphicFramePr>
          <p:nvPr>
            <p:extLst>
              <p:ext uri="{D42A27DB-BD31-4B8C-83A1-F6EECF244321}">
                <p14:modId xmlns:p14="http://schemas.microsoft.com/office/powerpoint/2010/main" val="4052842302"/>
              </p:ext>
            </p:extLst>
          </p:nvPr>
        </p:nvGraphicFramePr>
        <p:xfrm>
          <a:off x="648020" y="3070454"/>
          <a:ext cx="10895837" cy="1280160"/>
        </p:xfrm>
        <a:graphic>
          <a:graphicData uri="http://schemas.openxmlformats.org/drawingml/2006/table">
            <a:tbl>
              <a:tblPr/>
              <a:tblGrid>
                <a:gridCol w="10895837">
                  <a:extLst>
                    <a:ext uri="{9D8B030D-6E8A-4147-A177-3AD203B41FA5}">
                      <a16:colId xmlns:a16="http://schemas.microsoft.com/office/drawing/2014/main" val="10091"/>
                    </a:ext>
                  </a:extLst>
                </a:gridCol>
              </a:tblGrid>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用天平测出烧杯和剩余油的总质量。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0"/>
                  </a:ext>
                </a:extLst>
              </a:tr>
              <a:tr h="370840">
                <a:tc>
                  <a:txBody>
                    <a:bodyPr/>
                    <a:lstStyle/>
                    <a:p>
                      <a:pPr marL="0" indent="0" algn="l" eaLnBrk="1" fontAlgn="ctr" latinLnBrk="0" hangingPunct="0">
                        <a:lnSpc>
                          <a:spcPct val="100000"/>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将待测油倒入烧杯中，用天平测出烧杯和油的总质量。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1"/>
                  </a:ext>
                </a:extLst>
              </a:tr>
              <a:tr h="370840">
                <a:tc>
                  <a:txBody>
                    <a:bodyPr/>
                    <a:lstStyle/>
                    <a:p>
                      <a:pPr marL="0" indent="0" algn="l" eaLnBrk="1" fontAlgn="ctr" latinLnBrk="0" hangingPunct="0">
                        <a:lnSpc>
                          <a:spcPct val="100000"/>
                        </a:lnSpc>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将烧杯中一部分油倒入量筒，测出倒入量筒中的这部分油的体积。</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42"/>
                  </a:ext>
                </a:extLst>
              </a:tr>
            </a:tbl>
          </a:graphicData>
        </a:graphic>
      </p:graphicFrame>
      <p:sp>
        <p:nvSpPr>
          <p:cNvPr id="7" name="yt_shape_11241">
            <a:extLst>
              <a:ext uri="{FF2B5EF4-FFF2-40B4-BE49-F238E27FC236}">
                <a16:creationId xmlns:a16="http://schemas.microsoft.com/office/drawing/2014/main" id="{D28B9461-FD48-8966-D6E6-8D5BFA064CE7}"/>
              </a:ext>
            </a:extLst>
          </p:cNvPr>
          <p:cNvSpPr txBox="1"/>
          <p:nvPr/>
        </p:nvSpPr>
        <p:spPr>
          <a:xfrm>
            <a:off x="647857" y="4350614"/>
            <a:ext cx="11320337" cy="50789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白正" pitchFamily="28"/>
                <a:ea typeface="宋体" pitchFamily="28"/>
                <a:cs typeface="宋体" pitchFamily="28"/>
              </a:rPr>
              <a:t>请根据以上步骤，写出正确的操作顺序：</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BCA</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选填字母代号</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a:t>
            </a:r>
          </a:p>
        </p:txBody>
      </p:sp>
      <p:sp>
        <p:nvSpPr>
          <p:cNvPr id="8" name="yt_shape_11242">
            <a:extLst>
              <a:ext uri="{FF2B5EF4-FFF2-40B4-BE49-F238E27FC236}">
                <a16:creationId xmlns:a16="http://schemas.microsoft.com/office/drawing/2014/main" id="{46FFEBCC-9491-9105-A2FB-A1FF09BB6862}"/>
              </a:ext>
            </a:extLst>
          </p:cNvPr>
          <p:cNvSpPr txBox="1"/>
          <p:nvPr/>
        </p:nvSpPr>
        <p:spPr>
          <a:xfrm>
            <a:off x="647715" y="4952156"/>
            <a:ext cx="10896000" cy="1292662"/>
          </a:xfrm>
          <a:prstGeom prst="rect">
            <a:avLst/>
          </a:prstGeom>
        </p:spPr>
        <p:txBody>
          <a:bodyPr vert="horz" wrap="square" lIns="0" tIns="0" rIns="0" bIns="0" rtlCol="0">
            <a:spAutoFit/>
          </a:bodyPr>
          <a:lstStyle/>
          <a:p>
            <a:pPr algn="l" eaLnBrk="1" latinLnBrk="0" hangingPunct="0"/>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若在步骤</a:t>
            </a: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中测得烧杯和油的总质量为</a:t>
            </a:r>
            <a:r>
              <a:rPr lang="en-US" altLang="zh-CN" sz="2800" b="0" i="0" u="none" dirty="0">
                <a:solidFill>
                  <a:srgbClr val="000000"/>
                </a:solidFill>
                <a:effectLst/>
                <a:latin typeface="Times New Roman" pitchFamily="28"/>
                <a:ea typeface="Times New Roman" pitchFamily="28"/>
                <a:cs typeface="宋体" pitchFamily="28"/>
              </a:rPr>
              <a:t>65.6 g</a:t>
            </a:r>
            <a:r>
              <a:rPr lang="zh-CN" altLang="zh-CN" sz="2800" b="0" i="0" u="none" dirty="0">
                <a:solidFill>
                  <a:srgbClr val="000000"/>
                </a:solidFill>
                <a:effectLst/>
                <a:latin typeface="白正" pitchFamily="28"/>
                <a:ea typeface="宋体" pitchFamily="28"/>
                <a:cs typeface="宋体" pitchFamily="28"/>
              </a:rPr>
              <a:t>，其余步骤数据如图</a:t>
            </a:r>
            <a:r>
              <a:rPr lang="en-US" altLang="zh-CN" sz="2800" b="0" i="0" u="none" dirty="0">
                <a:solidFill>
                  <a:srgbClr val="000000"/>
                </a:solidFill>
                <a:effectLst/>
                <a:latin typeface="Times New Roman" pitchFamily="28"/>
                <a:ea typeface="Times New Roman" pitchFamily="28"/>
                <a:cs typeface="宋体" pitchFamily="28"/>
              </a:rPr>
              <a:t>12</a:t>
            </a:r>
            <a:r>
              <a:rPr lang="zh-CN" altLang="zh-CN" sz="2800" b="0" i="0" u="none" dirty="0">
                <a:solidFill>
                  <a:srgbClr val="000000"/>
                </a:solidFill>
                <a:effectLst/>
                <a:latin typeface="白正" pitchFamily="28"/>
                <a:ea typeface="宋体" pitchFamily="28"/>
                <a:cs typeface="宋体" pitchFamily="28"/>
              </a:rPr>
              <a:t>所示，则倒入量筒中的这部分油的质量是</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18.2</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g</a:t>
            </a:r>
            <a:r>
              <a:rPr lang="zh-CN" altLang="zh-CN" sz="2800" b="0" i="0" u="none" dirty="0">
                <a:solidFill>
                  <a:srgbClr val="000000"/>
                </a:solidFill>
                <a:effectLst/>
                <a:latin typeface="白正" pitchFamily="28"/>
                <a:ea typeface="宋体" pitchFamily="28"/>
                <a:cs typeface="宋体" pitchFamily="28"/>
              </a:rPr>
              <a:t>，这部分油的体积是</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20</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cm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a:t>
            </a:r>
          </a:p>
        </p:txBody>
      </p:sp>
      <p:sp>
        <p:nvSpPr>
          <p:cNvPr id="9" name="文本框 8">
            <a:extLst>
              <a:ext uri="{FF2B5EF4-FFF2-40B4-BE49-F238E27FC236}">
                <a16:creationId xmlns:a16="http://schemas.microsoft.com/office/drawing/2014/main" id="{C8E6EEFC-1298-3A1A-766D-AF0A2A6DB1BB}"/>
              </a:ext>
            </a:extLst>
          </p:cNvPr>
          <p:cNvSpPr txBox="1"/>
          <p:nvPr/>
        </p:nvSpPr>
        <p:spPr>
          <a:xfrm>
            <a:off x="7314247" y="4303808"/>
            <a:ext cx="930974"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BCA</a:t>
            </a:r>
            <a:endParaRPr lang="zh-CN" altLang="en-US">
              <a:solidFill>
                <a:srgbClr val="FF0000"/>
              </a:solidFill>
            </a:endParaRPr>
          </a:p>
        </p:txBody>
      </p:sp>
      <p:sp>
        <p:nvSpPr>
          <p:cNvPr id="10" name="文本框 9">
            <a:extLst>
              <a:ext uri="{FF2B5EF4-FFF2-40B4-BE49-F238E27FC236}">
                <a16:creationId xmlns:a16="http://schemas.microsoft.com/office/drawing/2014/main" id="{80282032-9418-5940-CEA8-4CE97DB9B182}"/>
              </a:ext>
            </a:extLst>
          </p:cNvPr>
          <p:cNvSpPr txBox="1"/>
          <p:nvPr/>
        </p:nvSpPr>
        <p:spPr>
          <a:xfrm>
            <a:off x="8015144" y="5229524"/>
            <a:ext cx="8023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dirty="0">
                <a:ln>
                  <a:noFill/>
                </a:ln>
                <a:solidFill>
                  <a:srgbClr val="FF0000"/>
                </a:solidFill>
                <a:effectLst/>
                <a:uLnTx/>
                <a:uFill>
                  <a:solidFill>
                    <a:srgbClr val="000000"/>
                  </a:solidFill>
                </a:uFill>
                <a:latin typeface="Times New Roman" pitchFamily="28"/>
                <a:ea typeface="Times New Roman" pitchFamily="28"/>
                <a:cs typeface="Times New Roman" pitchFamily="28"/>
              </a:rPr>
              <a:t>18.2</a:t>
            </a:r>
            <a:endParaRPr lang="zh-CN" altLang="en-US" dirty="0">
              <a:solidFill>
                <a:srgbClr val="FF0000"/>
              </a:solidFill>
            </a:endParaRPr>
          </a:p>
        </p:txBody>
      </p:sp>
      <p:sp>
        <p:nvSpPr>
          <p:cNvPr id="11" name="文本框 10">
            <a:extLst>
              <a:ext uri="{FF2B5EF4-FFF2-40B4-BE49-F238E27FC236}">
                <a16:creationId xmlns:a16="http://schemas.microsoft.com/office/drawing/2014/main" id="{8A51F63B-D867-0979-09FB-1A1DC36EBA8B}"/>
              </a:ext>
            </a:extLst>
          </p:cNvPr>
          <p:cNvSpPr txBox="1"/>
          <p:nvPr/>
        </p:nvSpPr>
        <p:spPr>
          <a:xfrm>
            <a:off x="1985993" y="5648222"/>
            <a:ext cx="5356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20</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9" grpId="0" build="allAtOnce"/>
      <p:bldP spid="10" grpId="0" build="allAtOnce"/>
      <p:bldP spid="11"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43" name="yt_shape_11243"/>
          <p:cNvSpPr txBox="1"/>
          <p:nvPr/>
        </p:nvSpPr>
        <p:spPr>
          <a:xfrm>
            <a:off x="648143" y="770182"/>
            <a:ext cx="10883457" cy="218835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4</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根据密度的计算公式可以算出，这种油的密度是</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0.91</a:t>
            </a:r>
            <a:r>
              <a:rPr lang="en-US"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a:t>
            </a:r>
            <a:r>
              <a:rPr lang="en-US" altLang="zh-CN" sz="2800" b="1" i="0" u="sng" dirty="0">
                <a:solidFill>
                  <a:srgbClr val="FF0000">
                    <a:alpha val="0"/>
                  </a:srgbClr>
                </a:solidFill>
                <a:effectLst/>
                <a:uFill>
                  <a:solidFill>
                    <a:srgbClr val="000000"/>
                  </a:solidFill>
                </a:uFill>
                <a:latin typeface="Times New Roman" pitchFamily="28"/>
                <a:ea typeface="Times New Roman" pitchFamily="28"/>
                <a:cs typeface="Times New Roman" pitchFamily="28"/>
              </a:rPr>
              <a:t>10</a:t>
            </a:r>
            <a:r>
              <a:rPr lang="en-US" altLang="zh-CN" sz="2800" b="1" i="0" u="sng" baseline="30000" dirty="0">
                <a:solidFill>
                  <a:srgbClr val="FF0000">
                    <a:alpha val="0"/>
                  </a:srgbClr>
                </a:solidFill>
                <a:effectLst/>
                <a:uFill>
                  <a:solidFill>
                    <a:srgbClr val="000000"/>
                  </a:solidFill>
                </a:uFill>
                <a:latin typeface="Times New Roman" pitchFamily="28"/>
                <a:ea typeface="Times New Roman" pitchFamily="28"/>
                <a:cs typeface="Times New Roman" pitchFamily="28"/>
              </a:rPr>
              <a:t>3</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kg/m</a:t>
            </a:r>
            <a:r>
              <a:rPr lang="en-US" altLang="zh-CN" sz="2800" b="0" i="0" u="none" baseline="30000" dirty="0">
                <a:solidFill>
                  <a:srgbClr val="000000"/>
                </a:solidFill>
                <a:effectLst/>
                <a:latin typeface="Times New Roman" pitchFamily="28"/>
                <a:ea typeface="Times New Roman" pitchFamily="28"/>
                <a:cs typeface="宋体" pitchFamily="28"/>
              </a:rPr>
              <a:t>3</a:t>
            </a:r>
            <a:r>
              <a:rPr lang="zh-CN" altLang="zh-CN" sz="2800" b="0" i="0" u="none" dirty="0">
                <a:solidFill>
                  <a:srgbClr val="000000"/>
                </a:solidFill>
                <a:effectLst/>
                <a:latin typeface="白正" pitchFamily="28"/>
                <a:ea typeface="宋体" pitchFamily="28"/>
                <a:cs typeface="宋体" pitchFamily="28"/>
              </a:rPr>
              <a:t>。</a:t>
            </a:r>
          </a:p>
          <a:p>
            <a:pPr algn="l" eaLnBrk="1" latinLnBrk="0" hangingPunct="0">
              <a:lnSpc>
                <a:spcPct val="129999"/>
              </a:lnSpc>
            </a:pPr>
            <a:r>
              <a:rPr lang="zh-CN" altLang="zh-CN" sz="2800" b="0" i="0" u="none" dirty="0">
                <a:solidFill>
                  <a:srgbClr val="000000"/>
                </a:solidFill>
                <a:effectLst/>
                <a:latin typeface="宋体" pitchFamily="28"/>
                <a:ea typeface="宋体" pitchFamily="28"/>
                <a:cs typeface="宋体" pitchFamily="28"/>
              </a:rPr>
              <a:t>（</a:t>
            </a:r>
            <a:r>
              <a:rPr lang="en-US" altLang="zh-CN" sz="2800" b="0" i="0" u="none" dirty="0">
                <a:solidFill>
                  <a:srgbClr val="000000"/>
                </a:solidFill>
                <a:effectLst/>
                <a:latin typeface="Times New Roman" pitchFamily="28"/>
                <a:ea typeface="Times New Roman" pitchFamily="28"/>
                <a:cs typeface="宋体" pitchFamily="28"/>
              </a:rPr>
              <a:t>5</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如果在向量筒倒油的过程中，有油溅出，则测得的油的密度偏</a:t>
            </a:r>
            <a:r>
              <a:rPr lang="zh-CN" altLang="zh-CN" sz="100" b="0" i="0" spc="-100" dirty="0">
                <a:solidFill>
                  <a:srgbClr val="FF0000"/>
                </a:solidFill>
                <a:effectLst/>
                <a:latin typeface="白正" pitchFamily="28"/>
                <a:ea typeface="宋体" pitchFamily="28"/>
                <a:cs typeface="宋体" pitchFamily="28"/>
              </a:rPr>
              <a:t> </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2800" b="1" i="0" u="sng" dirty="0">
                <a:solidFill>
                  <a:srgbClr val="FF0000">
                    <a:alpha val="0"/>
                  </a:srgbClr>
                </a:solidFill>
                <a:effectLst/>
                <a:uFill>
                  <a:solidFill>
                    <a:srgbClr val="000000"/>
                  </a:solidFill>
                </a:uFill>
                <a:latin typeface="Times New Roman" pitchFamily="28"/>
                <a:ea typeface="宋体" pitchFamily="28"/>
                <a:cs typeface="Times New Roman" pitchFamily="28"/>
              </a:rPr>
              <a:t>大</a:t>
            </a:r>
            <a:r>
              <a:rPr lang="zh-CN" altLang="zh-CN" sz="2800" b="0" i="0" u="sng" dirty="0">
                <a:solidFill>
                  <a:srgbClr val="000000"/>
                </a:solidFill>
                <a:effectLst/>
                <a:uFill>
                  <a:solidFill>
                    <a:srgbClr val="000000"/>
                  </a:solidFill>
                </a:uFill>
                <a:latin typeface="白正" pitchFamily="28"/>
                <a:ea typeface="宋体" pitchFamily="28"/>
                <a:cs typeface="宋体" pitchFamily="28"/>
              </a:rPr>
              <a:t>　</a:t>
            </a:r>
            <a:r>
              <a:rPr lang="zh-CN" altLang="zh-CN" sz="100" b="0" i="0" spc="-100" dirty="0">
                <a:noFill/>
                <a:effectLst/>
                <a:latin typeface="白正"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选填</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大</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或</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小</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a:t>
            </a:r>
          </a:p>
        </p:txBody>
      </p:sp>
      <p:sp>
        <p:nvSpPr>
          <p:cNvPr id="2" name="文本框 1">
            <a:extLst>
              <a:ext uri="{FF2B5EF4-FFF2-40B4-BE49-F238E27FC236}">
                <a16:creationId xmlns:a16="http://schemas.microsoft.com/office/drawing/2014/main" id="{DDAD146A-3782-EB92-B1E7-219FF45E2F7C}"/>
              </a:ext>
            </a:extLst>
          </p:cNvPr>
          <p:cNvSpPr txBox="1"/>
          <p:nvPr/>
        </p:nvSpPr>
        <p:spPr>
          <a:xfrm>
            <a:off x="1269332" y="1278112"/>
            <a:ext cx="163423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0.91</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a:t>
            </a: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10</a:t>
            </a:r>
            <a:r>
              <a:rPr kumimoji="0" lang="en-US" altLang="zh-CN" sz="2800" b="1" i="0" strike="noStrike" kern="1200" cap="none" spc="0" normalizeH="0" baseline="30000" noProof="0">
                <a:ln>
                  <a:noFill/>
                </a:ln>
                <a:solidFill>
                  <a:srgbClr val="FF0000"/>
                </a:solidFill>
                <a:effectLst/>
                <a:uLnTx/>
                <a:uFill>
                  <a:solidFill>
                    <a:srgbClr val="000000"/>
                  </a:solidFill>
                </a:uFill>
                <a:latin typeface="Times New Roman" pitchFamily="28"/>
                <a:ea typeface="Times New Roman" pitchFamily="28"/>
                <a:cs typeface="Times New Roman" pitchFamily="28"/>
              </a:rPr>
              <a:t>3</a:t>
            </a:r>
            <a:endParaRPr lang="zh-CN" altLang="en-US">
              <a:solidFill>
                <a:srgbClr val="FF0000"/>
              </a:solidFill>
            </a:endParaRPr>
          </a:p>
        </p:txBody>
      </p:sp>
      <p:sp>
        <p:nvSpPr>
          <p:cNvPr id="3" name="文本框 2">
            <a:extLst>
              <a:ext uri="{FF2B5EF4-FFF2-40B4-BE49-F238E27FC236}">
                <a16:creationId xmlns:a16="http://schemas.microsoft.com/office/drawing/2014/main" id="{E4E4824A-59D4-D4BF-616D-B0A2361AD212}"/>
              </a:ext>
            </a:extLst>
          </p:cNvPr>
          <p:cNvSpPr txBox="1"/>
          <p:nvPr/>
        </p:nvSpPr>
        <p:spPr>
          <a:xfrm>
            <a:off x="1269332" y="2387584"/>
            <a:ext cx="5372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大</a:t>
            </a:r>
            <a:endParaRPr lang="zh-CN" altLang="en-US">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45" name="yt_shape_11245"/>
          <p:cNvSpPr txBox="1"/>
          <p:nvPr/>
        </p:nvSpPr>
        <p:spPr>
          <a:xfrm>
            <a:off x="648143" y="934438"/>
            <a:ext cx="10896000" cy="3868816"/>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dirty="0">
                <a:solidFill>
                  <a:srgbClr val="000000"/>
                </a:solidFill>
                <a:effectLst/>
                <a:latin typeface="白正" pitchFamily="28"/>
                <a:ea typeface="黑体" pitchFamily="28"/>
                <a:cs typeface="宋体" pitchFamily="28"/>
              </a:rPr>
              <a:t>五、综合应用题</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黑体" pitchFamily="28"/>
                <a:cs typeface="宋体" pitchFamily="28"/>
              </a:rPr>
              <a:t>本题共</a:t>
            </a:r>
            <a:r>
              <a:rPr lang="en-US" altLang="zh-CN" sz="2800" b="0" i="0" u="none" dirty="0">
                <a:solidFill>
                  <a:srgbClr val="000000"/>
                </a:solidFill>
                <a:effectLst/>
                <a:latin typeface="Times New Roman" pitchFamily="28"/>
                <a:ea typeface="Times New Roman" pitchFamily="28"/>
                <a:cs typeface="宋体" pitchFamily="28"/>
              </a:rPr>
              <a:t>2</a:t>
            </a:r>
            <a:r>
              <a:rPr lang="zh-CN" altLang="zh-CN" sz="2800" b="0" i="0" u="none" dirty="0">
                <a:solidFill>
                  <a:srgbClr val="000000"/>
                </a:solidFill>
                <a:effectLst/>
                <a:latin typeface="白正" pitchFamily="28"/>
                <a:ea typeface="黑体" pitchFamily="28"/>
                <a:cs typeface="宋体" pitchFamily="28"/>
              </a:rPr>
              <a:t>小题，</a:t>
            </a:r>
            <a:r>
              <a:rPr lang="en-US" altLang="zh-CN" sz="2800" b="0" i="0" u="none" dirty="0">
                <a:solidFill>
                  <a:srgbClr val="000000"/>
                </a:solidFill>
                <a:effectLst/>
                <a:latin typeface="Times New Roman" pitchFamily="28"/>
                <a:ea typeface="Times New Roman" pitchFamily="28"/>
                <a:cs typeface="宋体" pitchFamily="28"/>
              </a:rPr>
              <a:t>20</a:t>
            </a:r>
            <a:r>
              <a:rPr lang="zh-CN" altLang="zh-CN" sz="2800" b="0" i="0" u="none" dirty="0">
                <a:solidFill>
                  <a:srgbClr val="000000"/>
                </a:solidFill>
                <a:effectLst/>
                <a:latin typeface="白正" pitchFamily="28"/>
                <a:ea typeface="黑体" pitchFamily="28"/>
                <a:cs typeface="宋体" pitchFamily="28"/>
              </a:rPr>
              <a:t>题</a:t>
            </a:r>
            <a:r>
              <a:rPr lang="en-US" altLang="zh-CN" sz="2800" b="0" i="0" u="none" dirty="0">
                <a:solidFill>
                  <a:srgbClr val="000000"/>
                </a:solidFill>
                <a:effectLst/>
                <a:latin typeface="Times New Roman" pitchFamily="28"/>
                <a:ea typeface="Times New Roman" pitchFamily="28"/>
                <a:cs typeface="宋体" pitchFamily="28"/>
              </a:rPr>
              <a:t>8</a:t>
            </a:r>
            <a:r>
              <a:rPr lang="zh-CN" altLang="zh-CN" sz="2800" b="0" i="0" u="none" dirty="0">
                <a:solidFill>
                  <a:srgbClr val="000000"/>
                </a:solidFill>
                <a:effectLst/>
                <a:latin typeface="白正" pitchFamily="28"/>
                <a:ea typeface="黑体" pitchFamily="28"/>
                <a:cs typeface="宋体" pitchFamily="28"/>
              </a:rPr>
              <a:t>分，</a:t>
            </a:r>
            <a:r>
              <a:rPr lang="en-US" altLang="zh-CN" sz="2800" b="0" i="0" u="none" dirty="0">
                <a:solidFill>
                  <a:srgbClr val="000000"/>
                </a:solidFill>
                <a:effectLst/>
                <a:latin typeface="Times New Roman" pitchFamily="28"/>
                <a:ea typeface="Times New Roman" pitchFamily="28"/>
                <a:cs typeface="宋体" pitchFamily="28"/>
              </a:rPr>
              <a:t>21</a:t>
            </a:r>
            <a:r>
              <a:rPr lang="zh-CN" altLang="zh-CN" sz="2800" b="0" i="0" u="none" dirty="0">
                <a:solidFill>
                  <a:srgbClr val="000000"/>
                </a:solidFill>
                <a:effectLst/>
                <a:latin typeface="白正" pitchFamily="28"/>
                <a:ea typeface="黑体" pitchFamily="28"/>
                <a:cs typeface="宋体" pitchFamily="28"/>
              </a:rPr>
              <a:t>题</a:t>
            </a:r>
            <a:r>
              <a:rPr lang="en-US" altLang="zh-CN" sz="2800" b="0" i="0" u="none" dirty="0">
                <a:solidFill>
                  <a:srgbClr val="000000"/>
                </a:solidFill>
                <a:effectLst/>
                <a:latin typeface="Times New Roman" pitchFamily="28"/>
                <a:ea typeface="Times New Roman" pitchFamily="28"/>
                <a:cs typeface="宋体" pitchFamily="28"/>
              </a:rPr>
              <a:t>9</a:t>
            </a:r>
            <a:r>
              <a:rPr lang="zh-CN" altLang="zh-CN" sz="2800" b="0" i="0" u="none" dirty="0">
                <a:solidFill>
                  <a:srgbClr val="000000"/>
                </a:solidFill>
                <a:effectLst/>
                <a:latin typeface="白正" pitchFamily="28"/>
                <a:ea typeface="黑体" pitchFamily="28"/>
                <a:cs typeface="宋体" pitchFamily="28"/>
              </a:rPr>
              <a:t>分，共</a:t>
            </a:r>
            <a:r>
              <a:rPr lang="en-US" altLang="zh-CN" sz="2800" b="0" i="0" u="none" dirty="0">
                <a:solidFill>
                  <a:srgbClr val="000000"/>
                </a:solidFill>
                <a:effectLst/>
                <a:latin typeface="Times New Roman" pitchFamily="28"/>
                <a:ea typeface="Times New Roman" pitchFamily="28"/>
                <a:cs typeface="宋体" pitchFamily="28"/>
              </a:rPr>
              <a:t>17</a:t>
            </a:r>
            <a:r>
              <a:rPr lang="zh-CN" altLang="zh-CN" sz="2800" b="0" i="0" u="none" dirty="0">
                <a:solidFill>
                  <a:srgbClr val="000000"/>
                </a:solidFill>
                <a:effectLst/>
                <a:latin typeface="白正" pitchFamily="28"/>
                <a:ea typeface="黑体" pitchFamily="28"/>
                <a:cs typeface="宋体" pitchFamily="28"/>
              </a:rPr>
              <a:t>分</a:t>
            </a:r>
            <a:r>
              <a:rPr lang="zh-CN" altLang="zh-CN" sz="2800" b="0" i="0" u="none" dirty="0">
                <a:solidFill>
                  <a:srgbClr val="000000"/>
                </a:solidFill>
                <a:effectLst/>
                <a:latin typeface="宋体" pitchFamily="28"/>
                <a:ea typeface="宋体" pitchFamily="28"/>
                <a:cs typeface="宋体" pitchFamily="28"/>
              </a:rPr>
              <a:t>）</a:t>
            </a:r>
          </a:p>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20.</a:t>
            </a:r>
            <a:r>
              <a:rPr lang="zh-CN" altLang="zh-CN" sz="2800" b="0" i="0" u="none" dirty="0">
                <a:solidFill>
                  <a:srgbClr val="000000"/>
                </a:solidFill>
                <a:effectLst/>
                <a:latin typeface="白正" pitchFamily="28"/>
                <a:ea typeface="宋体" pitchFamily="28"/>
                <a:cs typeface="宋体" pitchFamily="28"/>
              </a:rPr>
              <a:t>现在很多高速公路上采用</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区间测速</a:t>
            </a:r>
            <a:r>
              <a:rPr lang="en-US"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，其具体做法是：在某处设立一个拍照点</a:t>
            </a:r>
            <a:r>
              <a:rPr lang="en-US" altLang="zh-CN" sz="2800" b="0" i="1"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为区间起点，拍照并记下车辆通过的时刻，在一大段距离后，又设立一个拍照点</a:t>
            </a:r>
            <a:r>
              <a:rPr lang="en-US" altLang="zh-CN" sz="2800" b="0" i="1"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为区间终点，拍照并记下车辆通过的时刻。然后根据</a:t>
            </a:r>
            <a:r>
              <a:rPr lang="en-US" altLang="zh-CN" sz="2800" b="0" i="1" u="none" dirty="0">
                <a:solidFill>
                  <a:srgbClr val="000000"/>
                </a:solidFill>
                <a:effectLst/>
                <a:latin typeface="Times New Roman" pitchFamily="28"/>
                <a:ea typeface="Times New Roman" pitchFamily="28"/>
                <a:cs typeface="宋体" pitchFamily="28"/>
              </a:rPr>
              <a:t>AB</a:t>
            </a:r>
            <a:r>
              <a:rPr lang="zh-CN" altLang="zh-CN" sz="2800" b="0" i="0" u="none" dirty="0">
                <a:solidFill>
                  <a:srgbClr val="000000"/>
                </a:solidFill>
                <a:effectLst/>
                <a:latin typeface="白正" pitchFamily="28"/>
                <a:ea typeface="宋体" pitchFamily="28"/>
                <a:cs typeface="宋体" pitchFamily="28"/>
              </a:rPr>
              <a:t>间的距离和车辆行驶所用时间，判断车辆的平均速度是否超过规定，假如某段区间测速区域长度</a:t>
            </a:r>
            <a:r>
              <a:rPr lang="en-US" altLang="zh-CN" sz="2800" b="0" i="0" u="none" dirty="0">
                <a:solidFill>
                  <a:srgbClr val="000000"/>
                </a:solidFill>
                <a:effectLst/>
                <a:latin typeface="Times New Roman" pitchFamily="28"/>
                <a:ea typeface="Times New Roman" pitchFamily="28"/>
                <a:cs typeface="宋体" pitchFamily="28"/>
              </a:rPr>
              <a:t>20 km</a:t>
            </a:r>
            <a:r>
              <a:rPr lang="zh-CN" altLang="zh-CN" sz="2800" b="0" i="0" u="none" dirty="0">
                <a:solidFill>
                  <a:srgbClr val="000000"/>
                </a:solidFill>
                <a:effectLst/>
                <a:latin typeface="白正" pitchFamily="28"/>
                <a:ea typeface="宋体" pitchFamily="28"/>
                <a:cs typeface="宋体" pitchFamily="28"/>
              </a:rPr>
              <a:t>，对汽车限速</a:t>
            </a:r>
            <a:r>
              <a:rPr lang="en-US" altLang="zh-CN" sz="2800" b="0" i="0" u="none" dirty="0">
                <a:solidFill>
                  <a:srgbClr val="000000"/>
                </a:solidFill>
                <a:effectLst/>
                <a:latin typeface="Times New Roman" pitchFamily="28"/>
                <a:ea typeface="Times New Roman" pitchFamily="28"/>
                <a:cs typeface="宋体" pitchFamily="28"/>
              </a:rPr>
              <a:t>100 km/h</a:t>
            </a:r>
            <a:r>
              <a:rPr lang="zh-CN" altLang="zh-CN" sz="2800" b="0" i="0" u="none" dirty="0">
                <a:solidFill>
                  <a:srgbClr val="000000"/>
                </a:solidFill>
                <a:effectLst/>
                <a:latin typeface="白正" pitchFamily="28"/>
                <a:ea typeface="宋体" pitchFamily="28"/>
                <a:cs typeface="宋体" pitchFamily="28"/>
              </a:rPr>
              <a:t>，请回答以下问题：</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48" name="yt_shape_11248"/>
          <p:cNvSpPr txBox="1"/>
          <p:nvPr/>
        </p:nvSpPr>
        <p:spPr>
          <a:xfrm>
            <a:off x="648143" y="1549986"/>
            <a:ext cx="10896000" cy="162018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1</a:t>
            </a:r>
            <a:r>
              <a:rPr lang="zh-CN" altLang="zh-CN" sz="2800" b="1" i="0" u="none">
                <a:solidFill>
                  <a:srgbClr val="FF0000"/>
                </a:solidFill>
                <a:effectLst/>
                <a:latin typeface="Times New Roman" pitchFamily="28"/>
                <a:ea typeface="宋体" pitchFamily="28"/>
                <a:cs typeface="Times New Roman" pitchFamily="28"/>
              </a:rPr>
              <a:t>）高速路上的指示牌虽然不发光，但是它能把照射到指示牌的光进行反射，当指示牌反射的光到达驾驶员的眼睛时，驾驶员就能看到指示牌上的标志信息</a:t>
            </a:r>
          </a:p>
        </p:txBody>
      </p:sp>
      <p:sp>
        <p:nvSpPr>
          <p:cNvPr id="11249" name="yt_shape_11249"/>
          <p:cNvSpPr txBox="1"/>
          <p:nvPr/>
        </p:nvSpPr>
        <p:spPr>
          <a:xfrm>
            <a:off x="648000" y="3220961"/>
            <a:ext cx="10592643"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在区间测速区域，汽车至少运行多长时间不会被判超速行驶？</a:t>
            </a:r>
          </a:p>
        </p:txBody>
      </p:sp>
      <mc:AlternateContent xmlns:mc="http://schemas.openxmlformats.org/markup-compatibility/2006" xmlns:a14="http://schemas.microsoft.com/office/drawing/2010/main">
        <mc:Choice Requires="a14">
          <p:sp>
            <p:nvSpPr>
              <p:cNvPr id="11250" name="yt_shape_11250"/>
              <p:cNvSpPr txBox="1"/>
              <p:nvPr/>
            </p:nvSpPr>
            <p:spPr>
              <a:xfrm>
                <a:off x="648143" y="3779645"/>
                <a:ext cx="10896000" cy="1528367"/>
              </a:xfrm>
              <a:prstGeom prst="rect">
                <a:avLst/>
              </a:prstGeom>
            </p:spPr>
            <p:txBody>
              <a:bodyPr vert="horz" wrap="square" lIns="0" tIns="0" rIns="0" bIns="0" rtlCol="0">
                <a:spAutoFit/>
              </a:bodyPr>
              <a:lstStyle/>
              <a:p>
                <a:pPr algn="l" eaLnBrk="1" latinLnBrk="0" hangingPunct="0">
                  <a:lnSpc>
                    <a:spcPct val="129999"/>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2</a:t>
                </a:r>
                <a:r>
                  <a:rPr lang="zh-CN" altLang="zh-CN" sz="2800" b="1" i="0" u="none" dirty="0">
                    <a:solidFill>
                      <a:srgbClr val="FF0000"/>
                    </a:solidFill>
                    <a:effectLst/>
                    <a:latin typeface="Times New Roman" pitchFamily="28"/>
                    <a:ea typeface="宋体" pitchFamily="28"/>
                    <a:cs typeface="Times New Roman" pitchFamily="28"/>
                  </a:rPr>
                  <a:t>）由</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𝒕</m:t>
                        </m:r>
                      </m:den>
                    </m:f>
                  </m:oMath>
                </a14:m>
                <a:r>
                  <a:rPr lang="zh-CN" altLang="zh-CN" sz="2800" b="1" i="0" u="none" dirty="0">
                    <a:solidFill>
                      <a:srgbClr val="FF0000"/>
                    </a:solidFill>
                    <a:effectLst/>
                    <a:latin typeface="Times New Roman" pitchFamily="28"/>
                    <a:ea typeface="宋体" pitchFamily="28"/>
                    <a:cs typeface="Times New Roman" pitchFamily="28"/>
                  </a:rPr>
                  <a:t>可得，在区间测速区域，汽车不会被判超速行驶的最短时间</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𝒔</m:t>
                        </m:r>
                      </m:num>
                      <m:den>
                        <m:r>
                          <a:rPr lang="en-US" altLang="zh-CN" sz="2800" b="1" i="1">
                            <a:solidFill>
                              <a:srgbClr val="FF0000"/>
                            </a:solidFill>
                            <a:effectLst/>
                            <a:latin typeface="Cambria Math" panose="02040503050406030204" pitchFamily="56" charset="0"/>
                            <a:ea typeface="Cambria Math" panose="02040503050406030204" pitchFamily="56" charset="0"/>
                          </a:rPr>
                          <m:t>𝒗</m:t>
                        </m:r>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𝟐𝟎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num>
                      <m:den>
                        <m:r>
                          <a:rPr lang="en-US" altLang="zh-CN" sz="2800" b="1" i="0">
                            <a:solidFill>
                              <a:srgbClr val="FF0000"/>
                            </a:solidFill>
                            <a:effectLst/>
                            <a:latin typeface="Cambria Math" panose="02040503050406030204" pitchFamily="56" charset="0"/>
                            <a:ea typeface="Cambria Math" panose="02040503050406030204" pitchFamily="56" charset="0"/>
                          </a:rPr>
                          <m:t>𝟏𝟎𝟎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0.2 h</a:t>
                </a:r>
              </a:p>
            </p:txBody>
          </p:sp>
        </mc:Choice>
        <mc:Fallback xmlns="">
          <p:sp>
            <p:nvSpPr>
              <p:cNvPr id="11250" name="yt_shape_11250" descr="{&quot;rangeId&quot;:35,&quot;color&quot;:&quot;R&quot;,&quot;mathAnswerShape&quot;:1}"/>
              <p:cNvSpPr txBox="1">
                <a:spLocks noRot="1" noChangeAspect="1" noMove="1" noResize="1" noEditPoints="1" noAdjustHandles="1" noChangeArrowheads="1" noChangeShapeType="1" noTextEdit="1"/>
              </p:cNvSpPr>
              <p:nvPr/>
            </p:nvSpPr>
            <p:spPr>
              <a:xfrm>
                <a:off x="648143" y="3779645"/>
                <a:ext cx="10896000" cy="1528367"/>
              </a:xfrm>
              <a:prstGeom prst="rect">
                <a:avLst/>
              </a:prstGeom>
              <a:blipFill>
                <a:blip r:embed="rId2"/>
                <a:stretch>
                  <a:fillRect l="-1957" r="-1454" b="-6375"/>
                </a:stretch>
              </a:blipFill>
            </p:spPr>
            <p:txBody>
              <a:bodyPr/>
              <a:lstStyle/>
              <a:p>
                <a:r>
                  <a:rPr lang="zh-CN" altLang="en-US">
                    <a:noFill/>
                  </a:rPr>
                  <a:t> </a:t>
                </a:r>
              </a:p>
            </p:txBody>
          </p:sp>
        </mc:Fallback>
      </mc:AlternateContent>
      <p:sp>
        <p:nvSpPr>
          <p:cNvPr id="7" name="文本框 6">
            <a:extLst>
              <a:ext uri="{FF2B5EF4-FFF2-40B4-BE49-F238E27FC236}">
                <a16:creationId xmlns:a16="http://schemas.microsoft.com/office/drawing/2014/main" id="{F3DA76F3-E3F3-C5A2-FA9C-377A30698DCB}"/>
              </a:ext>
            </a:extLst>
          </p:cNvPr>
          <p:cNvSpPr txBox="1"/>
          <p:nvPr/>
        </p:nvSpPr>
        <p:spPr>
          <a:xfrm>
            <a:off x="647857" y="389604"/>
            <a:ext cx="10975183" cy="1160382"/>
          </a:xfrm>
          <a:prstGeom prst="rect">
            <a:avLst/>
          </a:prstGeom>
          <a:noFill/>
        </p:spPr>
        <p:txBody>
          <a:bodyPr wrap="square">
            <a:spAutoFit/>
          </a:bodyPr>
          <a:lstStyle/>
          <a:p>
            <a:pPr marL="0" marR="0" lvl="0" indent="0" algn="l" defTabSz="914400" rtl="0" eaLnBrk="1" fontAlgn="auto" latinLnBrk="0" hangingPunct="0">
              <a:lnSpc>
                <a:spcPct val="129999"/>
              </a:lnSpc>
              <a:spcBef>
                <a:spcPts val="0"/>
              </a:spcBef>
              <a:spcAft>
                <a:spcPts val="0"/>
              </a:spcAft>
              <a:buClrTx/>
              <a:buSzTx/>
              <a:buFontTx/>
              <a:buNone/>
              <a:tabLst/>
              <a:defRPr/>
            </a:pP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en-US" altLang="zh-CN" sz="2800" b="0" i="0" u="none" strike="noStrike" kern="1200" cap="none" spc="0" normalizeH="0" baseline="0" noProof="0" dirty="0">
                <a:ln>
                  <a:noFill/>
                </a:ln>
                <a:solidFill>
                  <a:srgbClr val="000000"/>
                </a:solidFill>
                <a:effectLst/>
                <a:uLnTx/>
                <a:uFillTx/>
                <a:latin typeface="Times New Roman" pitchFamily="28"/>
                <a:ea typeface="Times New Roman" pitchFamily="28"/>
                <a:cs typeface="宋体" pitchFamily="28"/>
              </a:rPr>
              <a:t>1</a:t>
            </a:r>
            <a:r>
              <a:rPr kumimoji="0" lang="zh-CN" altLang="zh-CN" sz="2800" b="0" i="0" u="none" strike="noStrike" kern="1200" cap="none" spc="0" normalizeH="0" baseline="0" noProof="0" dirty="0">
                <a:ln>
                  <a:noFill/>
                </a:ln>
                <a:solidFill>
                  <a:srgbClr val="000000"/>
                </a:solidFill>
                <a:effectLst/>
                <a:uLnTx/>
                <a:uFillTx/>
                <a:latin typeface="宋体" pitchFamily="28"/>
                <a:ea typeface="宋体" pitchFamily="28"/>
                <a:cs typeface="宋体" pitchFamily="28"/>
              </a:rPr>
              <a:t>）</a:t>
            </a:r>
            <a:r>
              <a:rPr kumimoji="0" lang="zh-CN" altLang="zh-CN" sz="2800" b="0" i="0" u="none" strike="noStrike" kern="1200" cap="none" spc="0" normalizeH="0" baseline="0" noProof="0" dirty="0">
                <a:ln>
                  <a:noFill/>
                </a:ln>
                <a:solidFill>
                  <a:srgbClr val="000000"/>
                </a:solidFill>
                <a:effectLst/>
                <a:uLnTx/>
                <a:uFillTx/>
                <a:latin typeface="白正" pitchFamily="28"/>
                <a:ea typeface="宋体" pitchFamily="28"/>
                <a:cs typeface="宋体" pitchFamily="28"/>
              </a:rPr>
              <a:t>高速路上的指示牌并不发光，为什么夜间行车时驾驶员能够看清楚牌上的标志信息？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48" grpId="0" build="allAtOnce"/>
      <p:bldP spid="11250"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52" name="yt_shape_11252"/>
          <p:cNvSpPr txBox="1"/>
          <p:nvPr/>
        </p:nvSpPr>
        <p:spPr>
          <a:xfrm>
            <a:off x="648143" y="164985"/>
            <a:ext cx="10896000" cy="2339167"/>
          </a:xfrm>
          <a:prstGeom prst="rect">
            <a:avLst/>
          </a:prstGeom>
        </p:spPr>
        <p:txBody>
          <a:bodyPr vert="horz" wrap="square" lIns="0" tIns="0" rIns="0" bIns="0" rtlCol="0">
            <a:spAutoFit/>
          </a:bodyPr>
          <a:lstStyle/>
          <a:p>
            <a:pPr algn="l" eaLnBrk="1" latinLnBrk="0" hangingPunct="0">
              <a:lnSpc>
                <a:spcPct val="110000"/>
              </a:lnSpc>
            </a:pPr>
            <a:r>
              <a:rPr lang="zh-CN" altLang="zh-CN" sz="2800" b="0" i="0" u="none" spc="150" dirty="0">
                <a:solidFill>
                  <a:srgbClr val="000000"/>
                </a:solidFill>
                <a:effectLst/>
                <a:latin typeface="宋体" pitchFamily="28"/>
                <a:ea typeface="宋体" pitchFamily="28"/>
                <a:cs typeface="宋体" pitchFamily="28"/>
              </a:rPr>
              <a:t>（</a:t>
            </a:r>
            <a:r>
              <a:rPr lang="en-US" altLang="zh-CN" sz="2800" b="0" i="0" u="none" spc="150" dirty="0">
                <a:solidFill>
                  <a:srgbClr val="000000"/>
                </a:solidFill>
                <a:effectLst/>
                <a:latin typeface="Times New Roman" pitchFamily="28"/>
                <a:ea typeface="Times New Roman" pitchFamily="28"/>
                <a:cs typeface="宋体" pitchFamily="28"/>
              </a:rPr>
              <a:t>3</a:t>
            </a:r>
            <a:r>
              <a:rPr lang="zh-CN" altLang="zh-CN" sz="2800" b="0" i="0" u="none" spc="150" dirty="0">
                <a:solidFill>
                  <a:srgbClr val="000000"/>
                </a:solidFill>
                <a:effectLst/>
                <a:latin typeface="宋体" pitchFamily="28"/>
                <a:ea typeface="宋体" pitchFamily="28"/>
                <a:cs typeface="宋体" pitchFamily="28"/>
              </a:rPr>
              <a:t>）</a:t>
            </a:r>
            <a:r>
              <a:rPr lang="zh-CN" altLang="zh-CN" sz="2800" b="0" i="0" u="none" spc="150" dirty="0">
                <a:solidFill>
                  <a:srgbClr val="000000"/>
                </a:solidFill>
                <a:effectLst/>
                <a:latin typeface="白正" pitchFamily="28"/>
                <a:ea typeface="宋体" pitchFamily="28"/>
                <a:cs typeface="宋体" pitchFamily="28"/>
              </a:rPr>
              <a:t>某辆车行驶在该区间测速路段时，车内导航提示说：</a:t>
            </a:r>
            <a:r>
              <a:rPr lang="en-US" altLang="zh-CN" sz="2800" b="0" i="0" u="none" spc="150" dirty="0">
                <a:solidFill>
                  <a:srgbClr val="000000"/>
                </a:solidFill>
                <a:effectLst/>
                <a:latin typeface="宋体" pitchFamily="28"/>
                <a:ea typeface="宋体" pitchFamily="28"/>
                <a:cs typeface="宋体" pitchFamily="28"/>
              </a:rPr>
              <a:t>“</a:t>
            </a:r>
            <a:r>
              <a:rPr lang="zh-CN" altLang="zh-CN" sz="2800" b="0" i="0" u="none" spc="150" dirty="0">
                <a:solidFill>
                  <a:srgbClr val="000000"/>
                </a:solidFill>
                <a:effectLst/>
                <a:latin typeface="白正" pitchFamily="28"/>
                <a:ea typeface="宋体" pitchFamily="28"/>
                <a:cs typeface="宋体" pitchFamily="28"/>
              </a:rPr>
              <a:t>您已超速，您已经驶过区间测速路段一半路程，请在余下一半路程里保持</a:t>
            </a:r>
            <a:r>
              <a:rPr lang="en-US" altLang="zh-CN" sz="2800" b="0" i="0" u="none" spc="150" dirty="0">
                <a:solidFill>
                  <a:srgbClr val="000000"/>
                </a:solidFill>
                <a:effectLst/>
                <a:latin typeface="Times New Roman" pitchFamily="28"/>
                <a:ea typeface="Times New Roman" pitchFamily="28"/>
                <a:cs typeface="宋体" pitchFamily="28"/>
              </a:rPr>
              <a:t>90 km/h</a:t>
            </a:r>
            <a:r>
              <a:rPr lang="zh-CN" altLang="zh-CN" sz="2800" b="0" i="0" u="none" spc="150" dirty="0">
                <a:solidFill>
                  <a:srgbClr val="000000"/>
                </a:solidFill>
                <a:effectLst/>
                <a:latin typeface="白正" pitchFamily="28"/>
                <a:ea typeface="宋体" pitchFamily="28"/>
                <a:cs typeface="宋体" pitchFamily="28"/>
              </a:rPr>
              <a:t>的速度行驶。</a:t>
            </a:r>
            <a:r>
              <a:rPr lang="en-US" altLang="zh-CN" sz="2800" b="0" i="0" u="none" spc="150" dirty="0">
                <a:solidFill>
                  <a:srgbClr val="000000"/>
                </a:solidFill>
                <a:effectLst/>
                <a:latin typeface="宋体" pitchFamily="28"/>
                <a:ea typeface="宋体" pitchFamily="28"/>
                <a:cs typeface="宋体" pitchFamily="28"/>
              </a:rPr>
              <a:t>”</a:t>
            </a:r>
            <a:r>
              <a:rPr lang="zh-CN" altLang="zh-CN" sz="2800" b="0" i="0" u="none" spc="150" dirty="0">
                <a:solidFill>
                  <a:srgbClr val="000000"/>
                </a:solidFill>
                <a:effectLst/>
                <a:latin typeface="白正" pitchFamily="28"/>
                <a:ea typeface="宋体" pitchFamily="28"/>
                <a:cs typeface="宋体" pitchFamily="28"/>
              </a:rPr>
              <a:t>如果司机按导航提示驾驶，则可以刚好通过区间终点而不被记录超速违法，求该车在区间测速前一半路程的速度是多大。</a:t>
            </a:r>
          </a:p>
        </p:txBody>
      </p:sp>
      <mc:AlternateContent xmlns:mc="http://schemas.openxmlformats.org/markup-compatibility/2006" xmlns:a14="http://schemas.microsoft.com/office/drawing/2010/main">
        <mc:Choice Requires="a14">
          <p:sp>
            <p:nvSpPr>
              <p:cNvPr id="2" name="yt_shape_11253">
                <a:extLst>
                  <a:ext uri="{FF2B5EF4-FFF2-40B4-BE49-F238E27FC236}">
                    <a16:creationId xmlns:a16="http://schemas.microsoft.com/office/drawing/2014/main" id="{F43DDBDD-3DB8-DBBB-72CF-3556494ECCF9}"/>
                  </a:ext>
                </a:extLst>
              </p:cNvPr>
              <p:cNvSpPr txBox="1"/>
              <p:nvPr/>
            </p:nvSpPr>
            <p:spPr>
              <a:xfrm>
                <a:off x="769920" y="2504152"/>
                <a:ext cx="7598234" cy="4199355"/>
              </a:xfrm>
              <a:prstGeom prst="rect">
                <a:avLst/>
              </a:prstGeom>
            </p:spPr>
            <p:txBody>
              <a:bodyPr vert="horz" wrap="none" lIns="0" tIns="0" rIns="0" bIns="0" rtlCol="0">
                <a:spAutoFit/>
              </a:bodyPr>
              <a:lstStyle/>
              <a:p>
                <a:pPr algn="l" eaLnBrk="1" latinLnBrk="0" hangingPunct="0">
                  <a:lnSpc>
                    <a:spcPct val="110000"/>
                  </a:lnSpc>
                </a:pPr>
                <a:r>
                  <a:rPr lang="zh-CN" altLang="zh-CN" sz="2800" b="1" i="0" u="none" dirty="0">
                    <a:solidFill>
                      <a:srgbClr val="FF0000"/>
                    </a:solidFill>
                    <a:effectLst/>
                    <a:latin typeface="Times New Roman" pitchFamily="28"/>
                    <a:ea typeface="宋体" pitchFamily="28"/>
                    <a:cs typeface="Times New Roman" pitchFamily="28"/>
                  </a:rPr>
                  <a:t>解：（</a:t>
                </a:r>
                <a:r>
                  <a:rPr lang="en-US" altLang="zh-CN" sz="2800" b="1" i="0" u="none" dirty="0">
                    <a:solidFill>
                      <a:srgbClr val="FF0000"/>
                    </a:solidFill>
                    <a:effectLst/>
                    <a:latin typeface="Times New Roman" pitchFamily="28"/>
                    <a:ea typeface="Times New Roman" pitchFamily="28"/>
                    <a:cs typeface="Times New Roman" pitchFamily="28"/>
                  </a:rPr>
                  <a:t>3</a:t>
                </a:r>
                <a:r>
                  <a:rPr lang="zh-CN" altLang="zh-CN" sz="2800" b="1" i="0" u="none" dirty="0">
                    <a:solidFill>
                      <a:srgbClr val="FF0000"/>
                    </a:solidFill>
                    <a:effectLst/>
                    <a:latin typeface="Times New Roman" pitchFamily="28"/>
                    <a:ea typeface="宋体" pitchFamily="28"/>
                    <a:cs typeface="Times New Roman" pitchFamily="28"/>
                  </a:rPr>
                  <a:t>）汽车在后半段路程的速度</a:t>
                </a: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后</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90 km/h</a:t>
                </a:r>
              </a:p>
              <a:p>
                <a:pPr algn="l" eaLnBrk="1" latinLnBrk="0" hangingPunct="0">
                  <a:lnSpc>
                    <a:spcPct val="110000"/>
                  </a:lnSpc>
                </a:pPr>
                <a:r>
                  <a:rPr lang="zh-CN" altLang="zh-CN" sz="2800" b="1" i="0" u="none" dirty="0">
                    <a:solidFill>
                      <a:srgbClr val="FF0000"/>
                    </a:solidFill>
                    <a:effectLst/>
                    <a:latin typeface="Times New Roman" pitchFamily="28"/>
                    <a:ea typeface="宋体" pitchFamily="28"/>
                    <a:cs typeface="Times New Roman" pitchFamily="28"/>
                  </a:rPr>
                  <a:t>则汽车在后半段所用时间</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0" u="none" baseline="-25000" dirty="0">
                    <a:solidFill>
                      <a:srgbClr val="FF0000"/>
                    </a:solidFill>
                    <a:effectLst/>
                    <a:latin typeface="Times New Roman" pitchFamily="28"/>
                    <a:ea typeface="宋体" pitchFamily="28"/>
                    <a:cs typeface="Times New Roman" pitchFamily="28"/>
                  </a:rPr>
                  <a:t>后</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den>
                        </m:f>
                        <m:r>
                          <a:rPr lang="en-US" altLang="zh-CN" sz="2800" b="1" i="1">
                            <a:solidFill>
                              <a:srgbClr val="FF0000"/>
                            </a:solidFill>
                            <a:effectLst/>
                            <a:latin typeface="Cambria Math" panose="02040503050406030204" pitchFamily="56" charset="0"/>
                            <a:ea typeface="Cambria Math" panose="02040503050406030204" pitchFamily="56" charset="0"/>
                          </a:rPr>
                          <m:t>𝒔</m:t>
                        </m:r>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𝒗</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后</m:t>
                            </m:r>
                          </m:sub>
                        </m:sSub>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den>
                        </m:f>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𝟐𝟎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num>
                      <m:den>
                        <m:r>
                          <a:rPr lang="en-US" altLang="zh-CN" sz="2800" b="1" i="0">
                            <a:solidFill>
                              <a:srgbClr val="FF0000"/>
                            </a:solidFill>
                            <a:effectLst/>
                            <a:latin typeface="Cambria Math" panose="02040503050406030204" pitchFamily="56" charset="0"/>
                            <a:ea typeface="Cambria Math" panose="02040503050406030204" pitchFamily="56" charset="0"/>
                          </a:rPr>
                          <m:t>𝟗𝟎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𝟗</m:t>
                        </m:r>
                      </m:den>
                    </m:f>
                  </m:oMath>
                </a14:m>
                <a:r>
                  <a:rPr lang="en-US" altLang="zh-CN" sz="2800" b="1" i="0" u="none" dirty="0">
                    <a:solidFill>
                      <a:srgbClr val="FF0000"/>
                    </a:solidFill>
                    <a:effectLst/>
                    <a:latin typeface="Times New Roman" pitchFamily="28"/>
                    <a:ea typeface="Times New Roman" pitchFamily="28"/>
                    <a:cs typeface="Times New Roman" pitchFamily="28"/>
                  </a:rPr>
                  <a:t> h</a:t>
                </a:r>
              </a:p>
              <a:p>
                <a:pPr algn="l" eaLnBrk="1" latinLnBrk="0" hangingPunct="0">
                  <a:lnSpc>
                    <a:spcPct val="110000"/>
                  </a:lnSpc>
                </a:pPr>
                <a:r>
                  <a:rPr lang="zh-CN" altLang="zh-CN" sz="2800" b="1" i="0" u="none" dirty="0">
                    <a:solidFill>
                      <a:srgbClr val="FF0000"/>
                    </a:solidFill>
                    <a:effectLst/>
                    <a:latin typeface="Times New Roman" pitchFamily="28"/>
                    <a:ea typeface="宋体" pitchFamily="28"/>
                    <a:cs typeface="Times New Roman" pitchFamily="28"/>
                  </a:rPr>
                  <a:t>由题意可得，汽车在前半段所用的时间</a:t>
                </a:r>
              </a:p>
              <a:p>
                <a:pPr algn="l" eaLnBrk="1" latinLnBrk="0" hangingPunct="0">
                  <a:lnSpc>
                    <a:spcPct val="110000"/>
                  </a:lnSpc>
                </a:pP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0" u="none" baseline="-25000" dirty="0">
                    <a:solidFill>
                      <a:srgbClr val="FF0000"/>
                    </a:solidFill>
                    <a:effectLst/>
                    <a:latin typeface="Times New Roman" pitchFamily="28"/>
                    <a:ea typeface="宋体" pitchFamily="28"/>
                    <a:cs typeface="Times New Roman" pitchFamily="28"/>
                  </a:rPr>
                  <a:t>前</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1" u="none" dirty="0">
                    <a:solidFill>
                      <a:srgbClr val="FF0000"/>
                    </a:solidFill>
                    <a:effectLst/>
                    <a:latin typeface="Times New Roman" pitchFamily="28"/>
                    <a:ea typeface="Times New Roman" pitchFamily="28"/>
                    <a:cs typeface="Times New Roman" pitchFamily="28"/>
                  </a:rPr>
                  <a:t>t</a:t>
                </a:r>
                <a:r>
                  <a:rPr lang="zh-CN" altLang="zh-CN" sz="2800" b="1" i="0" u="none" baseline="-25000" dirty="0">
                    <a:solidFill>
                      <a:srgbClr val="FF0000"/>
                    </a:solidFill>
                    <a:effectLst/>
                    <a:latin typeface="Times New Roman" pitchFamily="28"/>
                    <a:ea typeface="宋体" pitchFamily="28"/>
                    <a:cs typeface="Times New Roman" pitchFamily="28"/>
                  </a:rPr>
                  <a:t>后</a:t>
                </a:r>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0.2 h</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𝟗</m:t>
                        </m:r>
                      </m:den>
                    </m:f>
                  </m:oMath>
                </a14:m>
                <a:r>
                  <a:rPr lang="en-US" altLang="zh-CN" sz="2800" b="1" i="0" u="none" dirty="0">
                    <a:solidFill>
                      <a:srgbClr val="FF0000"/>
                    </a:solidFill>
                    <a:effectLst/>
                    <a:latin typeface="Times New Roman" pitchFamily="28"/>
                    <a:ea typeface="Times New Roman" pitchFamily="28"/>
                    <a:cs typeface="Times New Roman" pitchFamily="28"/>
                  </a:rPr>
                  <a:t> h</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𝟒</m:t>
                        </m:r>
                      </m:num>
                      <m:den>
                        <m:r>
                          <a:rPr lang="en-US" altLang="zh-CN" sz="2800" b="1" i="0">
                            <a:solidFill>
                              <a:srgbClr val="FF0000"/>
                            </a:solidFill>
                            <a:effectLst/>
                            <a:latin typeface="Cambria Math" panose="02040503050406030204" pitchFamily="56" charset="0"/>
                            <a:ea typeface="Cambria Math" panose="02040503050406030204" pitchFamily="56" charset="0"/>
                          </a:rPr>
                          <m:t>𝟒𝟓</m:t>
                        </m:r>
                      </m:den>
                    </m:f>
                  </m:oMath>
                </a14:m>
                <a:r>
                  <a:rPr lang="en-US" altLang="zh-CN" sz="2800" b="1" i="0" u="none" dirty="0">
                    <a:solidFill>
                      <a:srgbClr val="FF0000"/>
                    </a:solidFill>
                    <a:effectLst/>
                    <a:latin typeface="Times New Roman" pitchFamily="28"/>
                    <a:ea typeface="Times New Roman" pitchFamily="28"/>
                    <a:cs typeface="Times New Roman" pitchFamily="28"/>
                  </a:rPr>
                  <a:t> h</a:t>
                </a:r>
              </a:p>
              <a:p>
                <a:pPr algn="l" eaLnBrk="1" latinLnBrk="0" hangingPunct="0">
                  <a:lnSpc>
                    <a:spcPct val="110000"/>
                  </a:lnSpc>
                </a:pPr>
                <a:r>
                  <a:rPr lang="zh-CN" altLang="zh-CN" sz="2800" b="1" i="0" u="none" dirty="0">
                    <a:solidFill>
                      <a:srgbClr val="FF0000"/>
                    </a:solidFill>
                    <a:effectLst/>
                    <a:latin typeface="Times New Roman" pitchFamily="28"/>
                    <a:ea typeface="宋体" pitchFamily="28"/>
                    <a:cs typeface="Times New Roman" pitchFamily="28"/>
                  </a:rPr>
                  <a:t>该车在区间测速前一半路程的速度</a:t>
                </a:r>
              </a:p>
              <a:p>
                <a:pPr algn="l" eaLnBrk="1" latinLnBrk="0" hangingPunct="0">
                  <a:lnSpc>
                    <a:spcPct val="110000"/>
                  </a:lnSpc>
                </a:pPr>
                <a:r>
                  <a:rPr lang="en-US" altLang="zh-CN" sz="2800" b="1" i="1" u="none" dirty="0">
                    <a:solidFill>
                      <a:srgbClr val="FF0000"/>
                    </a:solidFill>
                    <a:effectLst/>
                    <a:latin typeface="Times New Roman" pitchFamily="28"/>
                    <a:ea typeface="Book Antiqua" pitchFamily="28"/>
                    <a:cs typeface="Times New Roman" pitchFamily="28"/>
                  </a:rPr>
                  <a:t>v</a:t>
                </a:r>
                <a:r>
                  <a:rPr lang="zh-CN" altLang="zh-CN" sz="2800" b="1" i="0" u="none" baseline="-25000" dirty="0">
                    <a:solidFill>
                      <a:srgbClr val="FF0000"/>
                    </a:solidFill>
                    <a:effectLst/>
                    <a:latin typeface="Times New Roman" pitchFamily="28"/>
                    <a:ea typeface="宋体" pitchFamily="28"/>
                    <a:cs typeface="Times New Roman" pitchFamily="28"/>
                  </a:rPr>
                  <a:t>前</a:t>
                </a:r>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den>
                        </m:f>
                        <m:r>
                          <a:rPr lang="en-US" altLang="zh-CN" sz="2800" b="1" i="1">
                            <a:solidFill>
                              <a:srgbClr val="FF0000"/>
                            </a:solidFill>
                            <a:effectLst/>
                            <a:latin typeface="Cambria Math" panose="02040503050406030204" pitchFamily="56" charset="0"/>
                            <a:ea typeface="Cambria Math" panose="02040503050406030204" pitchFamily="56" charset="0"/>
                          </a:rPr>
                          <m:t>𝒔</m:t>
                        </m:r>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𝒕</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前</m:t>
                            </m:r>
                          </m:sub>
                        </m:sSub>
                      </m:den>
                    </m:f>
                  </m:oMath>
                </a14:m>
                <a:r>
                  <a:rPr lang="zh-CN" altLang="zh-CN" sz="2800" b="1" i="0" u="none" dirty="0">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m:t>
                            </m:r>
                          </m:num>
                          <m:den>
                            <m:r>
                              <a:rPr lang="en-US" altLang="zh-CN" sz="2800" b="1" i="0">
                                <a:solidFill>
                                  <a:srgbClr val="FF0000"/>
                                </a:solidFill>
                                <a:effectLst/>
                                <a:latin typeface="Cambria Math" panose="02040503050406030204" pitchFamily="56" charset="0"/>
                                <a:ea typeface="Cambria Math" panose="02040503050406030204" pitchFamily="56" charset="0"/>
                              </a:rPr>
                              <m:t>𝟐</m:t>
                            </m:r>
                          </m:den>
                        </m:f>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𝟐𝟎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𝐤𝐦</m:t>
                        </m:r>
                      </m:num>
                      <m:den>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𝟒</m:t>
                            </m:r>
                          </m:num>
                          <m:den>
                            <m:r>
                              <a:rPr lang="en-US" altLang="zh-CN" sz="2800" b="1" i="0">
                                <a:solidFill>
                                  <a:srgbClr val="FF0000"/>
                                </a:solidFill>
                                <a:effectLst/>
                                <a:latin typeface="Cambria Math" panose="02040503050406030204" pitchFamily="56" charset="0"/>
                                <a:ea typeface="Cambria Math" panose="02040503050406030204" pitchFamily="56" charset="0"/>
                              </a:rPr>
                              <m:t>𝟒𝟓</m:t>
                            </m:r>
                          </m:den>
                        </m:f>
                        <m:r>
                          <a:rPr lang="en-US" altLang="zh-CN" sz="2800" b="1" i="0">
                            <a:solidFill>
                              <a:srgbClr val="FF0000"/>
                            </a:solidFill>
                            <a:effectLst/>
                            <a:latin typeface="Cambria Math" panose="02040503050406030204" pitchFamily="56" charset="0"/>
                            <a:ea typeface="Cambria Math" panose="02040503050406030204" pitchFamily="56" charset="0"/>
                          </a:rPr>
                          <m:t>𝐡</m:t>
                        </m:r>
                      </m:den>
                    </m:f>
                  </m:oMath>
                </a14:m>
                <a:r>
                  <a:rPr lang="zh-CN" altLang="zh-CN" sz="2800" b="1" i="0" u="none" dirty="0">
                    <a:solidFill>
                      <a:srgbClr val="FF0000"/>
                    </a:solidFill>
                    <a:effectLst/>
                    <a:latin typeface="Times New Roman" pitchFamily="28"/>
                    <a:ea typeface="宋体" pitchFamily="28"/>
                    <a:cs typeface="Times New Roman" pitchFamily="28"/>
                  </a:rPr>
                  <a:t>＝</a:t>
                </a:r>
                <a:r>
                  <a:rPr lang="en-US" altLang="zh-CN" sz="2800" b="1" i="0" u="none" dirty="0">
                    <a:solidFill>
                      <a:srgbClr val="FF0000"/>
                    </a:solidFill>
                    <a:effectLst/>
                    <a:latin typeface="Times New Roman" pitchFamily="28"/>
                    <a:ea typeface="Times New Roman" pitchFamily="28"/>
                    <a:cs typeface="Times New Roman" pitchFamily="28"/>
                  </a:rPr>
                  <a:t>112.5 km/h</a:t>
                </a:r>
              </a:p>
            </p:txBody>
          </p:sp>
        </mc:Choice>
        <mc:Fallback xmlns="">
          <p:sp>
            <p:nvSpPr>
              <p:cNvPr id="2" name="yt_shape_11253">
                <a:extLst>
                  <a:ext uri="{FF2B5EF4-FFF2-40B4-BE49-F238E27FC236}">
                    <a16:creationId xmlns:a16="http://schemas.microsoft.com/office/drawing/2014/main" id="{F43DDBDD-3DB8-DBBB-72CF-3556494ECCF9}"/>
                  </a:ext>
                </a:extLst>
              </p:cNvPr>
              <p:cNvSpPr txBox="1">
                <a:spLocks noRot="1" noChangeAspect="1" noMove="1" noResize="1" noEditPoints="1" noAdjustHandles="1" noChangeArrowheads="1" noChangeShapeType="1" noTextEdit="1"/>
              </p:cNvSpPr>
              <p:nvPr/>
            </p:nvSpPr>
            <p:spPr>
              <a:xfrm>
                <a:off x="769920" y="2504152"/>
                <a:ext cx="7598234" cy="4199355"/>
              </a:xfrm>
              <a:prstGeom prst="rect">
                <a:avLst/>
              </a:prstGeom>
              <a:blipFill>
                <a:blip r:embed="rId2"/>
                <a:stretch>
                  <a:fillRect l="-2807" t="-2903" r="-1524"/>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55" name="yt_shape_11255"/>
          <p:cNvSpPr txBox="1"/>
          <p:nvPr/>
        </p:nvSpPr>
        <p:spPr>
          <a:xfrm>
            <a:off x="648143" y="226252"/>
            <a:ext cx="10896000" cy="218835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21.</a:t>
            </a:r>
            <a:r>
              <a:rPr lang="zh-CN" altLang="zh-CN" sz="2800" b="0" i="0" u="none">
                <a:solidFill>
                  <a:srgbClr val="000000"/>
                </a:solidFill>
                <a:effectLst/>
                <a:latin typeface="白正" pitchFamily="28"/>
                <a:ea typeface="宋体" pitchFamily="28"/>
                <a:cs typeface="宋体" pitchFamily="28"/>
              </a:rPr>
              <a:t>小华家的晒谷场上有一堆稻谷，体积为</a:t>
            </a:r>
            <a:r>
              <a:rPr lang="en-US" altLang="zh-CN" sz="2800" b="0" i="0" u="none">
                <a:solidFill>
                  <a:srgbClr val="000000"/>
                </a:solidFill>
                <a:effectLst/>
                <a:latin typeface="Times New Roman" pitchFamily="28"/>
                <a:ea typeface="Times New Roman" pitchFamily="28"/>
                <a:cs typeface="宋体" pitchFamily="28"/>
              </a:rPr>
              <a:t>4 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，为了估测这堆稻谷的质量，他用一只空桶平平地装满一桶稻谷，测得桶中的稻谷的质量为</a:t>
            </a:r>
            <a:r>
              <a:rPr lang="en-US" altLang="zh-CN" sz="2800" b="0" i="0" u="none">
                <a:solidFill>
                  <a:srgbClr val="000000"/>
                </a:solidFill>
                <a:effectLst/>
                <a:latin typeface="Times New Roman" pitchFamily="28"/>
                <a:ea typeface="Times New Roman" pitchFamily="28"/>
                <a:cs typeface="宋体" pitchFamily="28"/>
              </a:rPr>
              <a:t>10 kg</a:t>
            </a:r>
            <a:r>
              <a:rPr lang="zh-CN" altLang="zh-CN" sz="2800" b="0" i="0" u="none">
                <a:solidFill>
                  <a:srgbClr val="000000"/>
                </a:solidFill>
                <a:effectLst/>
                <a:latin typeface="白正" pitchFamily="28"/>
                <a:ea typeface="宋体" pitchFamily="28"/>
                <a:cs typeface="宋体" pitchFamily="28"/>
              </a:rPr>
              <a:t>，再用这只桶装满一桶水，测得桶中水的质量为</a:t>
            </a:r>
            <a:r>
              <a:rPr lang="en-US" altLang="zh-CN" sz="2800" b="0" i="0" u="none">
                <a:solidFill>
                  <a:srgbClr val="000000"/>
                </a:solidFill>
                <a:effectLst/>
                <a:latin typeface="Times New Roman" pitchFamily="28"/>
                <a:ea typeface="Times New Roman" pitchFamily="28"/>
                <a:cs typeface="宋体" pitchFamily="28"/>
              </a:rPr>
              <a:t>8 kg</a:t>
            </a:r>
            <a:r>
              <a:rPr lang="zh-CN" altLang="zh-CN" sz="2800" b="0" i="0" u="none">
                <a:solidFill>
                  <a:srgbClr val="000000"/>
                </a:solid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已知水的密度为</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a:t>
            </a:r>
            <a:r>
              <a:rPr lang="en-US" altLang="zh-CN" sz="2800" b="0" i="0" u="none" baseline="30000">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Times New Roman" pitchFamily="28"/>
                <a:ea typeface="Times New Roman" pitchFamily="28"/>
                <a:cs typeface="宋体" pitchFamily="28"/>
              </a:rPr>
              <a:t> kg/m</a:t>
            </a:r>
            <a:r>
              <a:rPr lang="en-US" altLang="zh-CN" sz="2800" b="0" i="0" u="none" baseline="30000">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求：</a:t>
            </a:r>
          </a:p>
        </p:txBody>
      </p:sp>
      <p:sp>
        <p:nvSpPr>
          <p:cNvPr id="11256" name="yt_shape_11256"/>
          <p:cNvSpPr txBox="1"/>
          <p:nvPr/>
        </p:nvSpPr>
        <p:spPr>
          <a:xfrm>
            <a:off x="648000" y="2465396"/>
            <a:ext cx="3770263"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桶的容积是多少？</a:t>
            </a:r>
          </a:p>
        </p:txBody>
      </p:sp>
      <mc:AlternateContent xmlns:mc="http://schemas.openxmlformats.org/markup-compatibility/2006">
        <mc:Choice xmlns:a14="http://schemas.microsoft.com/office/drawing/2010/main" Requires="a14">
          <p:sp>
            <p:nvSpPr>
              <p:cNvPr id="11257" name="yt_shape_11257"/>
              <p:cNvSpPr txBox="1"/>
              <p:nvPr/>
            </p:nvSpPr>
            <p:spPr>
              <a:xfrm>
                <a:off x="648000" y="3024080"/>
                <a:ext cx="6231321" cy="1717906"/>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1</a:t>
                </a:r>
                <a:r>
                  <a:rPr lang="zh-CN" altLang="zh-CN" sz="2800" b="1" i="0" u="none">
                    <a:solidFill>
                      <a:srgbClr val="FF0000"/>
                    </a:solidFill>
                    <a:effectLst/>
                    <a:latin typeface="Times New Roman" pitchFamily="28"/>
                    <a:ea typeface="宋体" pitchFamily="28"/>
                    <a:cs typeface="Times New Roman" pitchFamily="28"/>
                  </a:rPr>
                  <a:t>）根据</a:t>
                </a:r>
                <a:r>
                  <a:rPr lang="en-US" altLang="zh-CN" sz="2800" b="1" i="1" u="none">
                    <a:solidFill>
                      <a:srgbClr val="FF0000"/>
                    </a:solidFill>
                    <a:effectLst/>
                    <a:latin typeface="Times New Roman" pitchFamily="28"/>
                    <a:ea typeface="Times New Roman" pitchFamily="28"/>
                    <a:cs typeface="Times New Roman" pitchFamily="28"/>
                  </a:rPr>
                  <a:t>ρ</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Times New Roman" pitchFamily="28"/>
                  </a:rPr>
                  <a:t>可得，桶的容积</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baseline="-25000">
                    <a:solidFill>
                      <a:srgbClr val="FF0000"/>
                    </a:solidFill>
                    <a:effectLst/>
                    <a:latin typeface="Times New Roman" pitchFamily="28"/>
                    <a:ea typeface="宋体" pitchFamily="28"/>
                    <a:cs typeface="Times New Roman" pitchFamily="28"/>
                  </a:rPr>
                  <a:t>水</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水</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𝝆</m:t>
                            </m:r>
                          </m:e>
                          <m:sub>
                            <m:r>
                              <m:rPr>
                                <m:nor/>
                              </m:rPr>
                              <a:rPr lang="zh-CN" altLang="zh-CN" sz="2800" b="1" i="0" baseline="-2000">
                                <a:solidFill>
                                  <a:srgbClr val="FF0000"/>
                                </a:solidFill>
                                <a:effectLst/>
                                <a:latin typeface="Times New Roman" panose="02040503050406030204" pitchFamily="56" charset="0"/>
                                <a:ea typeface="宋体" panose="02040503050406030204" pitchFamily="56" charset="0"/>
                              </a:rPr>
                              <m:t>水</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𝟖</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𝐤𝐠</m:t>
                        </m:r>
                      </m:num>
                      <m:den>
                        <m:r>
                          <a:rPr lang="en-US" altLang="zh-CN" sz="2800" b="1" i="0">
                            <a:solidFill>
                              <a:srgbClr val="FF0000"/>
                            </a:solidFill>
                            <a:effectLst/>
                            <a:latin typeface="Cambria Math" panose="02040503050406030204" pitchFamily="56" charset="0"/>
                            <a:ea typeface="Cambria Math" panose="02040503050406030204" pitchFamily="56" charset="0"/>
                          </a:rPr>
                          <m:t>𝟏</m:t>
                        </m:r>
                        <m:r>
                          <m:rPr>
                            <m:nor/>
                          </m:rPr>
                          <a:rPr lang="en-US" altLang="zh-CN" sz="2800" b="1" i="0">
                            <a:solidFill>
                              <a:srgbClr val="FF0000"/>
                            </a:solidFill>
                            <a:effectLst/>
                            <a:latin typeface="Times New Roman" panose="02040503050406030204" pitchFamily="56" charset="0"/>
                            <a:ea typeface="宋体"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𝟎</m:t>
                        </m:r>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𝟎</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r>
                          <a:rPr lang="en-US" altLang="zh-CN" sz="2800" b="1" i="0">
                            <a:solidFill>
                              <a:srgbClr val="FF0000"/>
                            </a:solidFill>
                            <a:effectLst/>
                            <a:latin typeface="Cambria Math" panose="02040503050406030204" pitchFamily="56" charset="0"/>
                            <a:ea typeface="Cambria Math" panose="02040503050406030204" pitchFamily="56" charset="0"/>
                          </a:rPr>
                          <m:t>𝐤𝐠</m:t>
                        </m:r>
                        <m:r>
                          <m:rPr>
                            <m:nor/>
                          </m:rPr>
                          <a:rPr lang="en-US" altLang="zh-CN" sz="2800" b="1" i="0">
                            <a:solidFill>
                              <a:srgbClr val="FF0000"/>
                            </a:solidFill>
                            <a:effectLst/>
                            <a:latin typeface="Times New Roman" panose="02040503050406030204" pitchFamily="56" charset="0"/>
                            <a:ea typeface="宋体" panose="02040503050406030204" pitchFamily="56" charset="0"/>
                          </a:rPr>
                          <m:t>/</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8</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zh-CN" altLang="zh-CN" sz="2800" b="1" i="0" u="none" baseline="30000">
                    <a:solidFill>
                      <a:srgbClr val="FF0000"/>
                    </a:solidFill>
                    <a:effectLst/>
                    <a:latin typeface="Times New Roman" pitchFamily="28"/>
                    <a:ea typeface="宋体" pitchFamily="28"/>
                    <a:cs typeface="Times New Roman" pitchFamily="28"/>
                  </a:rPr>
                  <a:t>－</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m</a:t>
                </a:r>
                <a:r>
                  <a:rPr lang="en-US" altLang="zh-CN" sz="2800" b="1" i="0" u="none" baseline="30000">
                    <a:solidFill>
                      <a:srgbClr val="FF0000"/>
                    </a:solidFill>
                    <a:effectLst/>
                    <a:latin typeface="Times New Roman" pitchFamily="28"/>
                    <a:ea typeface="Times New Roman" pitchFamily="28"/>
                    <a:cs typeface="Times New Roman" pitchFamily="28"/>
                  </a:rPr>
                  <a:t>3</a:t>
                </a:r>
              </a:p>
            </p:txBody>
          </p:sp>
        </mc:Choice>
        <mc:Fallback>
          <p:sp>
            <p:nvSpPr>
              <p:cNvPr id="11257" name="yt_shape_11257"/>
              <p:cNvSpPr txBox="1">
                <a:spLocks noRot="1" noChangeAspect="1" noMove="1" noResize="1" noEditPoints="1" noAdjustHandles="1" noChangeArrowheads="1" noChangeShapeType="1" noTextEdit="1"/>
              </p:cNvSpPr>
              <p:nvPr/>
            </p:nvSpPr>
            <p:spPr>
              <a:xfrm>
                <a:off x="648000" y="3024080"/>
                <a:ext cx="6231321" cy="1717906"/>
              </a:xfrm>
              <a:prstGeom prst="rect">
                <a:avLst/>
              </a:prstGeom>
              <a:blipFill>
                <a:blip r:embed="rId2"/>
                <a:stretch>
                  <a:fillRect l="-3425" r="-1566"/>
                </a:stretch>
              </a:blipFill>
            </p:spPr>
            <p:txBody>
              <a:bodyPr/>
              <a:lstStyle/>
              <a:p>
                <a:r>
                  <a:rPr lang="zh-CN" alt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5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5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57" grpId="0" build="allAtOnce"/>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259" name="yt_shape_11259"/>
          <p:cNvSpPr txBox="1"/>
          <p:nvPr/>
        </p:nvSpPr>
        <p:spPr>
          <a:xfrm>
            <a:off x="648000" y="333984"/>
            <a:ext cx="8438207"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稻谷的密度是多少？</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保留小数点后两位小数</a:t>
            </a:r>
            <a:r>
              <a:rPr lang="zh-CN" altLang="zh-CN" sz="2800" b="0" i="0" u="none">
                <a:solidFill>
                  <a:srgbClr val="000000"/>
                </a:solidFill>
                <a:effectLst/>
                <a:latin typeface="宋体" pitchFamily="28"/>
                <a:ea typeface="宋体" pitchFamily="28"/>
                <a:cs typeface="宋体" pitchFamily="28"/>
              </a:rPr>
              <a:t>）</a:t>
            </a:r>
          </a:p>
        </p:txBody>
      </p:sp>
      <mc:AlternateContent xmlns:mc="http://schemas.openxmlformats.org/markup-compatibility/2006">
        <mc:Choice xmlns:a14="http://schemas.microsoft.com/office/drawing/2010/main" Requires="a14">
          <p:sp>
            <p:nvSpPr>
              <p:cNvPr id="11260" name="yt_shape_11260"/>
              <p:cNvSpPr txBox="1"/>
              <p:nvPr/>
            </p:nvSpPr>
            <p:spPr>
              <a:xfrm>
                <a:off x="648000" y="884652"/>
                <a:ext cx="7326173" cy="1382623"/>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2</a:t>
                </a:r>
                <a:r>
                  <a:rPr lang="zh-CN" altLang="zh-CN" sz="2800" b="1" i="0" u="none">
                    <a:solidFill>
                      <a:srgbClr val="FF0000"/>
                    </a:solidFill>
                    <a:effectLst/>
                    <a:latin typeface="Times New Roman" pitchFamily="28"/>
                    <a:ea typeface="宋体" pitchFamily="28"/>
                    <a:cs typeface="Times New Roman" pitchFamily="28"/>
                  </a:rPr>
                  <a:t>）桶中稻谷的体积</a:t>
                </a:r>
                <a:r>
                  <a:rPr lang="en-US" altLang="zh-CN" sz="2800" b="1" i="1" u="none">
                    <a:solidFill>
                      <a:srgbClr val="FF0000"/>
                    </a:solidFill>
                    <a:effectLst/>
                    <a:latin typeface="Times New Roman" pitchFamily="28"/>
                    <a:ea typeface="Times New Roman" pitchFamily="28"/>
                    <a:cs typeface="Times New Roman" pitchFamily="28"/>
                  </a:rPr>
                  <a:t>V</a:t>
                </a:r>
                <a:r>
                  <a:rPr lang="en-US" altLang="zh-CN" sz="2800" b="1" i="0" u="none" baseline="-25000">
                    <a:solidFill>
                      <a:srgbClr val="FF0000"/>
                    </a:solidFill>
                    <a:effectLst/>
                    <a:latin typeface="Times New Roman" pitchFamily="28"/>
                    <a:ea typeface="Times New Roman" pitchFamily="28"/>
                    <a:cs typeface="Times New Roman" pitchFamily="28"/>
                  </a:rPr>
                  <a:t>0</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V</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8</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zh-CN" altLang="zh-CN" sz="2800" b="1" i="0" u="none" baseline="30000">
                    <a:solidFill>
                      <a:srgbClr val="FF0000"/>
                    </a:solidFill>
                    <a:effectLst/>
                    <a:latin typeface="Times New Roman" pitchFamily="28"/>
                    <a:ea typeface="宋体" pitchFamily="28"/>
                    <a:cs typeface="Times New Roman" pitchFamily="28"/>
                  </a:rPr>
                  <a:t>－</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m</a:t>
                </a:r>
                <a:r>
                  <a:rPr lang="en-US" altLang="zh-CN" sz="2800" b="1" i="0" u="none" baseline="30000">
                    <a:solidFill>
                      <a:srgbClr val="FF0000"/>
                    </a:solidFill>
                    <a:effectLst/>
                    <a:latin typeface="Times New Roman" pitchFamily="28"/>
                    <a:ea typeface="Times New Roman" pitchFamily="28"/>
                    <a:cs typeface="Times New Roman" pitchFamily="28"/>
                  </a:rPr>
                  <a:t>3</a:t>
                </a:r>
              </a:p>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稻谷的密度</a:t>
                </a:r>
                <a:r>
                  <a:rPr lang="en-US" altLang="zh-CN" sz="2800" b="1" i="1" u="none">
                    <a:solidFill>
                      <a:srgbClr val="FF0000"/>
                    </a:solidFill>
                    <a:effectLst/>
                    <a:latin typeface="Times New Roman" pitchFamily="28"/>
                    <a:ea typeface="Times New Roman" pitchFamily="28"/>
                    <a:cs typeface="Times New Roman" pitchFamily="28"/>
                  </a:rPr>
                  <a:t>ρ</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𝒎</m:t>
                            </m:r>
                          </m:e>
                          <m:sub>
                            <m:r>
                              <a:rPr lang="en-US" altLang="zh-CN" sz="2800" b="1" i="0">
                                <a:solidFill>
                                  <a:srgbClr val="FF0000"/>
                                </a:solidFill>
                                <a:effectLst/>
                                <a:latin typeface="Cambria Math" panose="02040503050406030204" pitchFamily="56" charset="0"/>
                                <a:ea typeface="Cambria Math" panose="02040503050406030204" pitchFamily="56" charset="0"/>
                              </a:rPr>
                              <m:t>𝟎</m:t>
                            </m:r>
                          </m:sub>
                        </m:sSub>
                      </m:num>
                      <m:den>
                        <m:sSub>
                          <m:sSubPr>
                            <m:ctrlPr>
                              <a:rPr lang="en-US" altLang="zh-CN" sz="2800" b="1" i="1">
                                <a:solidFill>
                                  <a:srgbClr val="FF0000"/>
                                </a:solidFill>
                                <a:effectLst/>
                                <a:latin typeface="Cambria Math" panose="02040503050406030204" pitchFamily="18" charset="0"/>
                                <a:ea typeface="Cambria Math" panose="02040503050406030204" pitchFamily="56" charset="0"/>
                              </a:rPr>
                            </m:ctrlPr>
                          </m:sSubPr>
                          <m:e>
                            <m:r>
                              <a:rPr lang="en-US" altLang="zh-CN" sz="2800" b="1" i="1">
                                <a:solidFill>
                                  <a:srgbClr val="FF0000"/>
                                </a:solidFill>
                                <a:effectLst/>
                                <a:latin typeface="Cambria Math" panose="02040503050406030204" pitchFamily="56" charset="0"/>
                                <a:ea typeface="Cambria Math" panose="02040503050406030204" pitchFamily="56" charset="0"/>
                              </a:rPr>
                              <m:t>𝑽</m:t>
                            </m:r>
                          </m:e>
                          <m:sub>
                            <m:r>
                              <a:rPr lang="en-US" altLang="zh-CN" sz="2800" b="1" i="0">
                                <a:solidFill>
                                  <a:srgbClr val="FF0000"/>
                                </a:solidFill>
                                <a:effectLst/>
                                <a:latin typeface="Cambria Math" panose="02040503050406030204" pitchFamily="56" charset="0"/>
                                <a:ea typeface="Cambria Math" panose="02040503050406030204" pitchFamily="56" charset="0"/>
                              </a:rPr>
                              <m:t>𝟎</m:t>
                            </m:r>
                          </m:sub>
                        </m:sSub>
                      </m:den>
                    </m:f>
                  </m:oMath>
                </a14:m>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0">
                            <a:solidFill>
                              <a:srgbClr val="FF0000"/>
                            </a:solidFill>
                            <a:effectLst/>
                            <a:latin typeface="Cambria Math" panose="02040503050406030204" pitchFamily="56" charset="0"/>
                            <a:ea typeface="Cambria Math" panose="02040503050406030204" pitchFamily="56" charset="0"/>
                          </a:rPr>
                          <m:t>𝟏𝟎</m:t>
                        </m:r>
                        <m:r>
                          <m:rPr>
                            <m:nor/>
                          </m:rPr>
                          <a:rPr lang="en-US" altLang="zh-CN" sz="2800" b="1" i="0">
                            <a:solidFill>
                              <a:srgbClr val="FF0000"/>
                            </a:solidFill>
                            <a:effectLst/>
                            <a:latin typeface="Times New Roman" panose="02040503050406030204" pitchFamily="56" charset="0"/>
                            <a:ea typeface="宋体" panose="02040503050406030204" pitchFamily="56" charset="0"/>
                          </a:rPr>
                          <m:t> </m:t>
                        </m:r>
                        <m:r>
                          <a:rPr lang="en-US" altLang="zh-CN" sz="2800" b="1" i="0">
                            <a:solidFill>
                              <a:srgbClr val="FF0000"/>
                            </a:solidFill>
                            <a:effectLst/>
                            <a:latin typeface="Cambria Math" panose="02040503050406030204" pitchFamily="56" charset="0"/>
                            <a:ea typeface="Cambria Math" panose="02040503050406030204" pitchFamily="56" charset="0"/>
                          </a:rPr>
                          <m:t>𝐤𝐠</m:t>
                        </m:r>
                      </m:num>
                      <m:den>
                        <m:r>
                          <a:rPr lang="en-US" altLang="zh-CN" sz="2800" b="1" i="0">
                            <a:solidFill>
                              <a:srgbClr val="FF0000"/>
                            </a:solidFill>
                            <a:effectLst/>
                            <a:latin typeface="Cambria Math" panose="02040503050406030204" pitchFamily="56" charset="0"/>
                            <a:ea typeface="Cambria Math" panose="02040503050406030204" pitchFamily="56" charset="0"/>
                          </a:rPr>
                          <m:t>𝟖</m:t>
                        </m:r>
                        <m:r>
                          <a:rPr lang="en-US" altLang="zh-CN" sz="2800" b="1" i="0">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𝟏</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𝟎</m:t>
                            </m:r>
                          </m:e>
                          <m:sup>
                            <m:r>
                              <a:rPr lang="en-US" altLang="zh-CN" sz="2800" b="1" i="1">
                                <a:solidFill>
                                  <a:srgbClr val="FF0000"/>
                                </a:solidFill>
                                <a:effectLst/>
                                <a:latin typeface="Cambria Math" panose="02040503050406030204" pitchFamily="56" charset="0"/>
                                <a:ea typeface="Cambria Math" panose="02040503050406030204" pitchFamily="56" charset="0"/>
                              </a:rPr>
                              <m:t>−</m:t>
                            </m:r>
                            <m:r>
                              <a:rPr lang="en-US" altLang="zh-CN" sz="2800" b="1" i="0">
                                <a:solidFill>
                                  <a:srgbClr val="FF0000"/>
                                </a:solidFill>
                                <a:effectLst/>
                                <a:latin typeface="Cambria Math" panose="02040503050406030204" pitchFamily="56" charset="0"/>
                                <a:ea typeface="Cambria Math" panose="02040503050406030204" pitchFamily="56" charset="0"/>
                              </a:rPr>
                              <m:t>𝟑</m:t>
                            </m:r>
                          </m:sup>
                        </m:sSup>
                        <m:r>
                          <m:rPr>
                            <m:nor/>
                          </m:rPr>
                          <a:rPr lang="en-US" altLang="zh-CN" sz="2800" b="1" i="0">
                            <a:solidFill>
                              <a:srgbClr val="FF0000"/>
                            </a:solidFill>
                            <a:effectLst/>
                            <a:latin typeface="Times New Roman" panose="02040503050406030204" pitchFamily="56" charset="0"/>
                            <a:ea typeface="宋体" panose="02040503050406030204" pitchFamily="56" charset="0"/>
                          </a:rPr>
                          <m:t> </m:t>
                        </m:r>
                        <m:sSup>
                          <m:sSupPr>
                            <m:ctrlPr>
                              <a:rPr lang="en-US" altLang="zh-CN" sz="2800" b="1" i="1">
                                <a:solidFill>
                                  <a:srgbClr val="FF0000"/>
                                </a:solidFill>
                                <a:effectLst/>
                                <a:latin typeface="Cambria Math" panose="02040503050406030204" pitchFamily="18" charset="0"/>
                                <a:ea typeface="Cambria Math" panose="02040503050406030204" pitchFamily="56" charset="0"/>
                              </a:rPr>
                            </m:ctrlPr>
                          </m:sSupPr>
                          <m:e>
                            <m:r>
                              <a:rPr lang="en-US" altLang="zh-CN" sz="2800" b="1" i="0">
                                <a:solidFill>
                                  <a:srgbClr val="FF0000"/>
                                </a:solidFill>
                                <a:effectLst/>
                                <a:latin typeface="Cambria Math" panose="02040503050406030204" pitchFamily="56" charset="0"/>
                                <a:ea typeface="Cambria Math" panose="02040503050406030204" pitchFamily="56" charset="0"/>
                              </a:rPr>
                              <m:t>𝐦</m:t>
                            </m:r>
                          </m:e>
                          <m:sup>
                            <m:r>
                              <a:rPr lang="en-US" altLang="zh-CN" sz="2800" b="1" i="0">
                                <a:solidFill>
                                  <a:srgbClr val="FF0000"/>
                                </a:solidFill>
                                <a:effectLst/>
                                <a:latin typeface="Cambria Math" panose="02040503050406030204" pitchFamily="56" charset="0"/>
                                <a:ea typeface="Cambria Math" panose="02040503050406030204" pitchFamily="56" charset="0"/>
                              </a:rPr>
                              <m:t>𝟑</m:t>
                            </m:r>
                          </m:sup>
                        </m:sSup>
                      </m:den>
                    </m:f>
                  </m:oMath>
                </a14:m>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1.25</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kg/m</a:t>
                </a:r>
                <a:r>
                  <a:rPr lang="en-US" altLang="zh-CN" sz="2800" b="1" i="0" u="none" baseline="30000">
                    <a:solidFill>
                      <a:srgbClr val="FF0000"/>
                    </a:solidFill>
                    <a:effectLst/>
                    <a:latin typeface="Times New Roman" pitchFamily="28"/>
                    <a:ea typeface="Times New Roman" pitchFamily="28"/>
                    <a:cs typeface="Times New Roman" pitchFamily="28"/>
                  </a:rPr>
                  <a:t>3</a:t>
                </a:r>
              </a:p>
            </p:txBody>
          </p:sp>
        </mc:Choice>
        <mc:Fallback>
          <p:sp>
            <p:nvSpPr>
              <p:cNvPr id="11260" name="yt_shape_11260"/>
              <p:cNvSpPr txBox="1">
                <a:spLocks noRot="1" noChangeAspect="1" noMove="1" noResize="1" noEditPoints="1" noAdjustHandles="1" noChangeArrowheads="1" noChangeShapeType="1" noTextEdit="1"/>
              </p:cNvSpPr>
              <p:nvPr/>
            </p:nvSpPr>
            <p:spPr>
              <a:xfrm>
                <a:off x="648000" y="884652"/>
                <a:ext cx="7326173" cy="1382623"/>
              </a:xfrm>
              <a:prstGeom prst="rect">
                <a:avLst/>
              </a:prstGeom>
              <a:blipFill>
                <a:blip r:embed="rId2"/>
                <a:stretch>
                  <a:fillRect l="-2912" t="-4405" r="-915" b="-5286"/>
                </a:stretch>
              </a:blipFill>
            </p:spPr>
            <p:txBody>
              <a:bodyPr/>
              <a:lstStyle/>
              <a:p>
                <a:r>
                  <a:rPr lang="zh-CN" altLang="en-US">
                    <a:noFill/>
                  </a:rPr>
                  <a:t> </a:t>
                </a:r>
              </a:p>
            </p:txBody>
          </p:sp>
        </mc:Fallback>
      </mc:AlternateContent>
      <p:sp>
        <p:nvSpPr>
          <p:cNvPr id="11262" name="yt_shape_11262"/>
          <p:cNvSpPr txBox="1"/>
          <p:nvPr/>
        </p:nvSpPr>
        <p:spPr>
          <a:xfrm>
            <a:off x="648000" y="2318063"/>
            <a:ext cx="5924699" cy="507896"/>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这堆稻谷的总质量约为多少吨？</a:t>
            </a:r>
          </a:p>
        </p:txBody>
      </p:sp>
      <mc:AlternateContent xmlns:mc="http://schemas.openxmlformats.org/markup-compatibility/2006">
        <mc:Choice xmlns:a14="http://schemas.microsoft.com/office/drawing/2010/main" Requires="a14">
          <p:sp>
            <p:nvSpPr>
              <p:cNvPr id="11263" name="yt_shape_11263"/>
              <p:cNvSpPr txBox="1"/>
              <p:nvPr/>
            </p:nvSpPr>
            <p:spPr>
              <a:xfrm>
                <a:off x="648000" y="2876747"/>
                <a:ext cx="8011809" cy="1249509"/>
              </a:xfrm>
              <a:prstGeom prst="rect">
                <a:avLst/>
              </a:prstGeom>
            </p:spPr>
            <p:txBody>
              <a:bodyPr vert="horz" wrap="none" lIns="0" tIns="0" rIns="0" bIns="0" rtlCol="0">
                <a:spAutoFit/>
              </a:bodyPr>
              <a:lstStyle/>
              <a:p>
                <a:pPr algn="l" eaLnBrk="1" latinLnBrk="0" hangingPunct="0">
                  <a:lnSpc>
                    <a:spcPct val="129999"/>
                  </a:lnSpc>
                </a:pPr>
                <a:r>
                  <a:rPr lang="zh-CN" altLang="zh-CN" sz="2800" b="1" i="0" u="none">
                    <a:solidFill>
                      <a:srgbClr val="FF0000"/>
                    </a:solidFill>
                    <a:effectLst/>
                    <a:latin typeface="Times New Roman" pitchFamily="28"/>
                    <a:ea typeface="宋体" pitchFamily="28"/>
                    <a:cs typeface="Times New Roman" pitchFamily="28"/>
                  </a:rPr>
                  <a:t>解：（</a:t>
                </a:r>
                <a:r>
                  <a:rPr lang="en-US" altLang="zh-CN" sz="2800" b="1" i="0" u="none">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）根据</a:t>
                </a:r>
                <a:r>
                  <a:rPr lang="en-US" altLang="zh-CN" sz="2800" b="1" i="1" u="none">
                    <a:solidFill>
                      <a:srgbClr val="FF0000"/>
                    </a:solidFill>
                    <a:effectLst/>
                    <a:latin typeface="Times New Roman" pitchFamily="28"/>
                    <a:ea typeface="Times New Roman" pitchFamily="28"/>
                    <a:cs typeface="Times New Roman" pitchFamily="28"/>
                  </a:rPr>
                  <a:t>ρ</a:t>
                </a:r>
                <a:r>
                  <a:rPr lang="zh-CN" altLang="zh-CN" sz="2800" b="1" i="0" u="none">
                    <a:solidFill>
                      <a:srgbClr val="FF0000"/>
                    </a:solidFill>
                    <a:effectLst/>
                    <a:latin typeface="Times New Roman" pitchFamily="28"/>
                    <a:ea typeface="宋体" pitchFamily="28"/>
                    <a:cs typeface="Times New Roman" pitchFamily="28"/>
                  </a:rPr>
                  <a:t>＝</a:t>
                </a:r>
                <a14:m>
                  <m:oMath xmlns:m="http://schemas.openxmlformats.org/officeDocument/2006/math">
                    <m:f>
                      <m:fPr>
                        <m:ctrlPr>
                          <a:rPr lang="en-US" altLang="zh-CN" sz="2800" b="1" i="1">
                            <a:solidFill>
                              <a:srgbClr val="FF0000"/>
                            </a:solidFill>
                            <a:effectLst/>
                            <a:latin typeface="Cambria Math" panose="02040503050406030204" pitchFamily="18" charset="0"/>
                            <a:ea typeface="Cambria Math" panose="02040503050406030204" pitchFamily="56" charset="0"/>
                          </a:rPr>
                        </m:ctrlPr>
                      </m:fPr>
                      <m:num>
                        <m:r>
                          <a:rPr lang="en-US" altLang="zh-CN" sz="2800" b="1" i="1">
                            <a:solidFill>
                              <a:srgbClr val="FF0000"/>
                            </a:solidFill>
                            <a:effectLst/>
                            <a:latin typeface="Cambria Math" panose="02040503050406030204" pitchFamily="56" charset="0"/>
                            <a:ea typeface="Cambria Math" panose="02040503050406030204" pitchFamily="56" charset="0"/>
                          </a:rPr>
                          <m:t>𝒎</m:t>
                        </m:r>
                      </m:num>
                      <m:den>
                        <m:r>
                          <a:rPr lang="en-US" altLang="zh-CN" sz="2800" b="1" i="1">
                            <a:solidFill>
                              <a:srgbClr val="FF0000"/>
                            </a:solidFill>
                            <a:effectLst/>
                            <a:latin typeface="Cambria Math" panose="02040503050406030204" pitchFamily="56" charset="0"/>
                            <a:ea typeface="Cambria Math" panose="02040503050406030204" pitchFamily="56" charset="0"/>
                          </a:rPr>
                          <m:t>𝑽</m:t>
                        </m:r>
                      </m:den>
                    </m:f>
                  </m:oMath>
                </a14:m>
                <a:r>
                  <a:rPr lang="zh-CN" altLang="zh-CN" sz="2800" b="1" i="0" u="none">
                    <a:solidFill>
                      <a:srgbClr val="FF0000"/>
                    </a:solidFill>
                    <a:effectLst/>
                    <a:latin typeface="Times New Roman" pitchFamily="28"/>
                    <a:ea typeface="宋体" pitchFamily="28"/>
                    <a:cs typeface="Times New Roman" pitchFamily="28"/>
                  </a:rPr>
                  <a:t>可得，这堆稻谷的总质量</a:t>
                </a:r>
              </a:p>
              <a:p>
                <a:pPr algn="l" eaLnBrk="1" latinLnBrk="0" hangingPunct="0">
                  <a:lnSpc>
                    <a:spcPct val="129999"/>
                  </a:lnSpc>
                </a:pPr>
                <a:r>
                  <a:rPr lang="en-US" altLang="zh-CN" sz="2800" b="1" i="1" u="none">
                    <a:solidFill>
                      <a:srgbClr val="FF0000"/>
                    </a:solidFill>
                    <a:effectLst/>
                    <a:latin typeface="Times New Roman" pitchFamily="28"/>
                    <a:ea typeface="Times New Roman" pitchFamily="28"/>
                    <a:cs typeface="Times New Roman" pitchFamily="28"/>
                  </a:rPr>
                  <a:t>m</a:t>
                </a:r>
                <a:r>
                  <a:rPr lang="zh-CN" altLang="zh-CN" sz="2800" b="1" i="0" u="none" baseline="-25000">
                    <a:solidFill>
                      <a:srgbClr val="FF0000"/>
                    </a:solidFill>
                    <a:effectLst/>
                    <a:latin typeface="Times New Roman" pitchFamily="28"/>
                    <a:ea typeface="宋体" pitchFamily="28"/>
                    <a:cs typeface="Times New Roman" pitchFamily="28"/>
                  </a:rPr>
                  <a:t>总</a:t>
                </a:r>
                <a:r>
                  <a:rPr lang="zh-CN" altLang="zh-CN" sz="2800" b="1" i="0" u="none">
                    <a:solidFill>
                      <a:srgbClr val="FF0000"/>
                    </a:solidFill>
                    <a:effectLst/>
                    <a:latin typeface="Times New Roman" pitchFamily="28"/>
                    <a:ea typeface="宋体" pitchFamily="28"/>
                    <a:cs typeface="Times New Roman" pitchFamily="28"/>
                  </a:rPr>
                  <a:t>＝</a:t>
                </a:r>
                <a:r>
                  <a:rPr lang="en-US" altLang="zh-CN" sz="2800" b="1" i="1" u="none">
                    <a:solidFill>
                      <a:srgbClr val="FF0000"/>
                    </a:solidFill>
                    <a:effectLst/>
                    <a:latin typeface="Times New Roman" pitchFamily="28"/>
                    <a:ea typeface="Times New Roman" pitchFamily="28"/>
                    <a:cs typeface="Times New Roman" pitchFamily="28"/>
                  </a:rPr>
                  <a:t>ρV</a:t>
                </a:r>
                <a:r>
                  <a:rPr lang="zh-CN" altLang="zh-CN" sz="2800" b="1" i="0" u="none" baseline="-25000">
                    <a:solidFill>
                      <a:srgbClr val="FF0000"/>
                    </a:solidFill>
                    <a:effectLst/>
                    <a:latin typeface="Times New Roman" pitchFamily="28"/>
                    <a:ea typeface="宋体" pitchFamily="28"/>
                    <a:cs typeface="Times New Roman" pitchFamily="28"/>
                  </a:rPr>
                  <a:t>总</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1.25</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kg/m</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4 m</a:t>
                </a:r>
                <a:r>
                  <a:rPr lang="en-US" altLang="zh-CN" sz="2800" b="1" i="0" u="none" baseline="30000">
                    <a:solidFill>
                      <a:srgbClr val="FF0000"/>
                    </a:solidFill>
                    <a:effectLst/>
                    <a:latin typeface="Times New Roman" pitchFamily="28"/>
                    <a:ea typeface="Times New Roman" pitchFamily="28"/>
                    <a:cs typeface="Times New Roman" pitchFamily="28"/>
                  </a:rPr>
                  <a:t>3</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5</a:t>
                </a:r>
                <a:r>
                  <a:rPr lang="en-US"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10</a:t>
                </a:r>
                <a:r>
                  <a:rPr lang="en-US" altLang="zh-CN" sz="2800" b="1" i="0" u="none" baseline="30000">
                    <a:solidFill>
                      <a:srgbClr val="FF0000"/>
                    </a:solidFill>
                    <a:effectLst/>
                    <a:latin typeface="Times New Roman" pitchFamily="28"/>
                    <a:ea typeface="Times New Roman" pitchFamily="28"/>
                    <a:cs typeface="Times New Roman" pitchFamily="28"/>
                  </a:rPr>
                  <a:t>3</a:t>
                </a:r>
                <a:r>
                  <a:rPr lang="en-US" altLang="zh-CN" sz="2800" b="1" i="0" u="none">
                    <a:solidFill>
                      <a:srgbClr val="FF0000"/>
                    </a:solidFill>
                    <a:effectLst/>
                    <a:latin typeface="Times New Roman" pitchFamily="28"/>
                    <a:ea typeface="Times New Roman" pitchFamily="28"/>
                    <a:cs typeface="Times New Roman" pitchFamily="28"/>
                  </a:rPr>
                  <a:t> kg</a:t>
                </a:r>
                <a:r>
                  <a:rPr lang="zh-CN" altLang="zh-CN" sz="2800" b="1" i="0" u="none">
                    <a:solidFill>
                      <a:srgbClr val="FF0000"/>
                    </a:solidFill>
                    <a:effectLst/>
                    <a:latin typeface="Times New Roman" pitchFamily="28"/>
                    <a:ea typeface="宋体" pitchFamily="28"/>
                    <a:cs typeface="Times New Roman" pitchFamily="28"/>
                  </a:rPr>
                  <a:t>＝</a:t>
                </a:r>
                <a:r>
                  <a:rPr lang="en-US" altLang="zh-CN" sz="2800" b="1" i="0" u="none">
                    <a:solidFill>
                      <a:srgbClr val="FF0000"/>
                    </a:solidFill>
                    <a:effectLst/>
                    <a:latin typeface="Times New Roman" pitchFamily="28"/>
                    <a:ea typeface="Times New Roman" pitchFamily="28"/>
                    <a:cs typeface="Times New Roman" pitchFamily="28"/>
                  </a:rPr>
                  <a:t>5 t</a:t>
                </a:r>
              </a:p>
            </p:txBody>
          </p:sp>
        </mc:Choice>
        <mc:Fallback>
          <p:sp>
            <p:nvSpPr>
              <p:cNvPr id="11263" name="yt_shape_11263"/>
              <p:cNvSpPr txBox="1">
                <a:spLocks noRot="1" noChangeAspect="1" noMove="1" noResize="1" noEditPoints="1" noAdjustHandles="1" noChangeArrowheads="1" noChangeShapeType="1" noTextEdit="1"/>
              </p:cNvSpPr>
              <p:nvPr/>
            </p:nvSpPr>
            <p:spPr>
              <a:xfrm>
                <a:off x="648000" y="2876747"/>
                <a:ext cx="8011809" cy="1249509"/>
              </a:xfrm>
              <a:prstGeom prst="rect">
                <a:avLst/>
              </a:prstGeom>
              <a:blipFill>
                <a:blip r:embed="rId3"/>
                <a:stretch>
                  <a:fillRect l="-2662" r="-1673" b="-16098"/>
                </a:stretch>
              </a:blipFill>
            </p:spPr>
            <p:txBody>
              <a:bodyPr/>
              <a:lstStyle/>
              <a:p>
                <a:r>
                  <a:rPr lang="zh-CN" alt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0">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0" grpId="0" build="allAtOnce"/>
      <p:bldP spid="11263"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31" name="yt_shape_11131"/>
          <p:cNvSpPr txBox="1"/>
          <p:nvPr/>
        </p:nvSpPr>
        <p:spPr>
          <a:xfrm>
            <a:off x="648000" y="509877"/>
            <a:ext cx="7540526" cy="499880"/>
          </a:xfrm>
          <a:prstGeom prst="rect">
            <a:avLst/>
          </a:prstGeom>
        </p:spPr>
        <p:txBody>
          <a:bodyPr vert="horz" wrap="non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一、填空题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黑体" pitchFamily="28"/>
                <a:cs typeface="宋体" pitchFamily="28"/>
              </a:rPr>
              <a:t>小题，每空</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白正" pitchFamily="28"/>
                <a:ea typeface="黑体" pitchFamily="28"/>
                <a:cs typeface="宋体" pitchFamily="28"/>
              </a:rPr>
              <a:t>分</a:t>
            </a:r>
            <a:r>
              <a:rPr lang="zh-CN" altLang="zh-CN" sz="2800" b="0" i="0" u="none">
                <a:solidFill>
                  <a:srgbClr val="000000"/>
                </a:solidFill>
                <a:effectLst/>
                <a:latin typeface="宋体" pitchFamily="28"/>
                <a:ea typeface="宋体" pitchFamily="28"/>
                <a:cs typeface="宋体" pitchFamily="28"/>
              </a:rPr>
              <a:t>）</a:t>
            </a:r>
          </a:p>
        </p:txBody>
      </p:sp>
      <p:sp>
        <p:nvSpPr>
          <p:cNvPr id="11132" name="yt_shape_11132"/>
          <p:cNvSpPr txBox="1"/>
          <p:nvPr/>
        </p:nvSpPr>
        <p:spPr>
          <a:xfrm>
            <a:off x="648143" y="1060545"/>
            <a:ext cx="10896000" cy="106804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如图</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所示是某物体的</a:t>
            </a:r>
            <a:r>
              <a:rPr lang="en-US" altLang="zh-CN" sz="2800" b="0" i="1" u="none">
                <a:solidFill>
                  <a:srgbClr val="000000"/>
                </a:solidFill>
                <a:effectLst/>
                <a:latin typeface="Times New Roman" pitchFamily="28"/>
                <a:ea typeface="Times New Roman" pitchFamily="28"/>
                <a:cs typeface="宋体" pitchFamily="28"/>
              </a:rPr>
              <a:t>s</a:t>
            </a:r>
            <a:r>
              <a:rPr lang="zh-CN" altLang="zh-CN" sz="2800" b="0" i="0" u="none">
                <a:solidFill>
                  <a:srgbClr val="000000"/>
                </a:solidFill>
                <a:effectLst/>
                <a:latin typeface="宋体" pitchFamily="28"/>
                <a:ea typeface="宋体" pitchFamily="28"/>
                <a:cs typeface="宋体" pitchFamily="28"/>
              </a:rPr>
              <a:t>－</a:t>
            </a:r>
            <a:r>
              <a:rPr lang="en-US" altLang="zh-CN" sz="2800" b="0" i="1" u="none">
                <a:solidFill>
                  <a:srgbClr val="000000"/>
                </a:solidFill>
                <a:effectLst/>
                <a:latin typeface="Times New Roman" pitchFamily="28"/>
                <a:ea typeface="Times New Roman" pitchFamily="28"/>
                <a:cs typeface="宋体" pitchFamily="28"/>
              </a:rPr>
              <a:t>t</a:t>
            </a:r>
            <a:r>
              <a:rPr lang="zh-CN" altLang="zh-CN" sz="2800" b="0" i="0" u="none">
                <a:solidFill>
                  <a:srgbClr val="000000"/>
                </a:solidFill>
                <a:effectLst/>
                <a:latin typeface="白正" pitchFamily="28"/>
                <a:ea typeface="宋体" pitchFamily="28"/>
                <a:cs typeface="宋体" pitchFamily="28"/>
              </a:rPr>
              <a:t>图象，由图象可知前</a:t>
            </a:r>
            <a:r>
              <a:rPr lang="en-US" altLang="zh-CN" sz="2800" b="0" i="0" u="none">
                <a:solidFill>
                  <a:srgbClr val="000000"/>
                </a:solidFill>
                <a:effectLst/>
                <a:latin typeface="Times New Roman" pitchFamily="28"/>
                <a:ea typeface="Times New Roman" pitchFamily="28"/>
                <a:cs typeface="宋体" pitchFamily="28"/>
              </a:rPr>
              <a:t>5 s</a:t>
            </a:r>
            <a:r>
              <a:rPr lang="zh-CN" altLang="zh-CN" sz="2800" b="0" i="0" u="none">
                <a:solidFill>
                  <a:srgbClr val="000000"/>
                </a:solidFill>
                <a:effectLst/>
                <a:latin typeface="白正" pitchFamily="28"/>
                <a:ea typeface="宋体" pitchFamily="28"/>
                <a:cs typeface="宋体" pitchFamily="28"/>
              </a:rPr>
              <a:t>内物体通过的路程是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0</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m</a:t>
            </a:r>
            <a:r>
              <a:rPr lang="zh-CN" altLang="zh-CN" sz="2800" b="0" i="0" u="none">
                <a:solidFill>
                  <a:srgbClr val="000000"/>
                </a:solidFill>
                <a:effectLst/>
                <a:latin typeface="白正" pitchFamily="28"/>
                <a:ea typeface="宋体" pitchFamily="28"/>
                <a:cs typeface="宋体" pitchFamily="28"/>
              </a:rPr>
              <a:t>，在</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10 s</a:t>
            </a:r>
            <a:r>
              <a:rPr lang="zh-CN" altLang="zh-CN" sz="2800" b="0" i="0" u="none">
                <a:solidFill>
                  <a:srgbClr val="000000"/>
                </a:solidFill>
                <a:effectLst/>
                <a:latin typeface="白正" pitchFamily="28"/>
                <a:ea typeface="宋体" pitchFamily="28"/>
                <a:cs typeface="宋体" pitchFamily="28"/>
              </a:rPr>
              <a:t>内物体运动的速度是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0.4</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m/s</a:t>
            </a:r>
            <a:r>
              <a:rPr lang="zh-CN" altLang="zh-CN" sz="2800" b="0" i="0" u="none">
                <a:solidFill>
                  <a:srgbClr val="000000"/>
                </a:solidFill>
                <a:effectLst/>
                <a:latin typeface="白正" pitchFamily="28"/>
                <a:ea typeface="宋体" pitchFamily="28"/>
                <a:cs typeface="宋体" pitchFamily="28"/>
              </a:rPr>
              <a:t>。</a:t>
            </a:r>
          </a:p>
        </p:txBody>
      </p:sp>
      <p:sp>
        <p:nvSpPr>
          <p:cNvPr id="11136" name="yt_shape_11136"/>
          <p:cNvSpPr txBox="1"/>
          <p:nvPr/>
        </p:nvSpPr>
        <p:spPr>
          <a:xfrm>
            <a:off x="648000" y="4440510"/>
            <a:ext cx="65" cy="322652"/>
          </a:xfrm>
          <a:prstGeom prst="rect">
            <a:avLst/>
          </a:prstGeom>
        </p:spPr>
        <p:txBody>
          <a:bodyPr vert="horz" wrap="none" lIns="0" tIns="0" rIns="0" bIns="0" rtlCol="0">
            <a:spAutoFit/>
          </a:bodyPr>
          <a:lstStyle/>
          <a:p>
            <a:pPr algn="l" eaLnBrk="1" latinLnBrk="0" hangingPunct="0">
              <a:lnSpc>
                <a:spcPct val="129999"/>
              </a:lnSpc>
            </a:pPr>
            <a:endParaRPr/>
          </a:p>
        </p:txBody>
      </p:sp>
      <p:pic>
        <p:nvPicPr>
          <p:cNvPr id="2" name="yt_image_11133">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5069903" y="2331746"/>
            <a:ext cx="2052193" cy="1662430"/>
          </a:xfrm>
          <a:prstGeom prst="rect">
            <a:avLst/>
          </a:prstGeom>
          <a:noFill/>
          <a:extLst>
            <a:ext uri="{909E8E84-426E-40DD-AFC4-6F175D3DCCD1}">
              <a14:hiddenFill xmlns:a14="http://schemas.microsoft.com/office/drawing/2010/main">
                <a:solidFill>
                  <a:srgbClr val="FFFFFF"/>
                </a:solidFill>
              </a14:hiddenFill>
            </a:ext>
          </a:extLst>
        </p:spPr>
      </p:pic>
      <p:sp>
        <p:nvSpPr>
          <p:cNvPr id="11135" name="yt_shape_11135"/>
          <p:cNvSpPr txBox="1"/>
          <p:nvPr/>
        </p:nvSpPr>
        <p:spPr>
          <a:xfrm>
            <a:off x="5651598" y="4030176"/>
            <a:ext cx="924802"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宋体" pitchFamily="28"/>
                <a:cs typeface="宋体" pitchFamily="28"/>
              </a:rPr>
              <a:t>　</a:t>
            </a:r>
          </a:p>
        </p:txBody>
      </p:sp>
      <p:sp>
        <p:nvSpPr>
          <p:cNvPr id="3" name="文本框 2">
            <a:extLst>
              <a:ext uri="{FF2B5EF4-FFF2-40B4-BE49-F238E27FC236}">
                <a16:creationId xmlns:a16="http://schemas.microsoft.com/office/drawing/2014/main" id="{3551BE16-5B68-F712-9912-1ADF5FB281A0}"/>
              </a:ext>
            </a:extLst>
          </p:cNvPr>
          <p:cNvSpPr txBox="1"/>
          <p:nvPr/>
        </p:nvSpPr>
        <p:spPr>
          <a:xfrm>
            <a:off x="1269332" y="1568475"/>
            <a:ext cx="3578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0</a:t>
            </a:r>
            <a:endParaRPr lang="zh-CN" altLang="en-US">
              <a:solidFill>
                <a:srgbClr val="FF0000"/>
              </a:solidFill>
            </a:endParaRPr>
          </a:p>
        </p:txBody>
      </p:sp>
      <p:sp>
        <p:nvSpPr>
          <p:cNvPr id="4" name="文本框 3">
            <a:extLst>
              <a:ext uri="{FF2B5EF4-FFF2-40B4-BE49-F238E27FC236}">
                <a16:creationId xmlns:a16="http://schemas.microsoft.com/office/drawing/2014/main" id="{D412201D-74DE-AE92-A62D-D59F843CEFDA}"/>
              </a:ext>
            </a:extLst>
          </p:cNvPr>
          <p:cNvSpPr txBox="1"/>
          <p:nvPr/>
        </p:nvSpPr>
        <p:spPr>
          <a:xfrm>
            <a:off x="7462169" y="1568475"/>
            <a:ext cx="624585"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0.4</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37" name="yt_shape_11137"/>
          <p:cNvSpPr txBox="1"/>
          <p:nvPr/>
        </p:nvSpPr>
        <p:spPr>
          <a:xfrm>
            <a:off x="648143" y="535488"/>
            <a:ext cx="10896000" cy="218835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如图</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宋体" pitchFamily="28"/>
                <a:cs typeface="宋体" pitchFamily="28"/>
              </a:rPr>
              <a:t>所示是汽车倒车示意图，倒车雷达是利用</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超声波</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超声波</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次声波</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来工作的；如果倒车雷达发出信号后，</a:t>
            </a:r>
            <a:r>
              <a:rPr lang="en-US" altLang="zh-CN" sz="2800" b="0" i="0" u="none">
                <a:solidFill>
                  <a:srgbClr val="000000"/>
                </a:solidFill>
                <a:effectLst/>
                <a:latin typeface="Times New Roman" pitchFamily="28"/>
                <a:ea typeface="Times New Roman" pitchFamily="28"/>
                <a:cs typeface="宋体" pitchFamily="28"/>
              </a:rPr>
              <a:t>0.01 s</a:t>
            </a:r>
            <a:r>
              <a:rPr lang="zh-CN" altLang="zh-CN" sz="2800" b="0" i="0" u="none">
                <a:solidFill>
                  <a:srgbClr val="000000"/>
                </a:solidFill>
                <a:effectLst/>
                <a:latin typeface="白正" pitchFamily="28"/>
                <a:ea typeface="宋体" pitchFamily="28"/>
                <a:cs typeface="宋体" pitchFamily="28"/>
              </a:rPr>
              <a:t>接收到回声，已知声波在空气中的传播速度为</a:t>
            </a:r>
            <a:r>
              <a:rPr lang="en-US" altLang="zh-CN" sz="2800" b="0" i="0" u="none">
                <a:solidFill>
                  <a:srgbClr val="000000"/>
                </a:solidFill>
                <a:effectLst/>
                <a:latin typeface="Times New Roman" pitchFamily="28"/>
                <a:ea typeface="Times New Roman" pitchFamily="28"/>
                <a:cs typeface="宋体" pitchFamily="28"/>
              </a:rPr>
              <a:t>340 m/s</a:t>
            </a:r>
            <a:r>
              <a:rPr lang="zh-CN" altLang="zh-CN" sz="2800" b="0" i="0" u="none">
                <a:solidFill>
                  <a:srgbClr val="000000"/>
                </a:solidFill>
                <a:effectLst/>
                <a:latin typeface="白正" pitchFamily="28"/>
                <a:ea typeface="宋体" pitchFamily="28"/>
                <a:cs typeface="宋体" pitchFamily="28"/>
              </a:rPr>
              <a:t>，则障碍物距离汽车为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1.7</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m</a:t>
            </a:r>
            <a:r>
              <a:rPr lang="zh-CN" altLang="zh-CN" sz="2800" b="0" i="0" u="none">
                <a:solidFill>
                  <a:srgbClr val="000000"/>
                </a:solidFill>
                <a:effectLst/>
                <a:latin typeface="白正" pitchFamily="28"/>
                <a:ea typeface="宋体" pitchFamily="28"/>
                <a:cs typeface="宋体" pitchFamily="28"/>
              </a:rPr>
              <a:t>。</a:t>
            </a:r>
          </a:p>
        </p:txBody>
      </p:sp>
      <p:sp>
        <p:nvSpPr>
          <p:cNvPr id="11141" name="yt_shape_11141"/>
          <p:cNvSpPr txBox="1"/>
          <p:nvPr/>
        </p:nvSpPr>
        <p:spPr>
          <a:xfrm>
            <a:off x="648000" y="4841620"/>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138" name="yt_shape_11138" title="H_146.7911">
            <a:extLst>
              <a:ext uri="{FF2B5EF4-FFF2-40B4-BE49-F238E27FC236}">
                <a16:creationId xmlns:a16="http://schemas.microsoft.com/office/drawing/2014/main" id="{249740F1-2B05-4C5A-B423-6F681AEFABC2}"/>
              </a:ext>
            </a:extLst>
          </p:cNvPr>
          <p:cNvGrpSpPr/>
          <p:nvPr/>
        </p:nvGrpSpPr>
        <p:grpSpPr>
          <a:xfrm>
            <a:off x="4959540" y="2926996"/>
            <a:ext cx="2272919" cy="1864247"/>
            <a:chOff x="0" y="0"/>
            <a:chExt cx="2272919" cy="1864247"/>
          </a:xfrm>
        </p:grpSpPr>
        <p:pic>
          <p:nvPicPr>
            <p:cNvPr id="2" name="yt_image_11138">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2272919" cy="1468247"/>
            </a:xfrm>
            <a:prstGeom prst="rect">
              <a:avLst/>
            </a:prstGeom>
            <a:noFill/>
            <a:extLst>
              <a:ext uri="{909E8E84-426E-40DD-AFC4-6F175D3DCCD1}">
                <a14:hiddenFill xmlns:a14="http://schemas.microsoft.com/office/drawing/2010/main">
                  <a:solidFill>
                    <a:srgbClr val="FFFFFF"/>
                  </a:solidFill>
                </a14:hiddenFill>
              </a:ext>
            </a:extLst>
          </p:spPr>
        </p:pic>
        <p:sp>
          <p:nvSpPr>
            <p:cNvPr id="11140" name="yt_shape_11140"/>
            <p:cNvSpPr txBox="1"/>
            <p:nvPr/>
          </p:nvSpPr>
          <p:spPr>
            <a:xfrm>
              <a:off x="869819" y="1504247"/>
              <a:ext cx="569281"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2</a:t>
              </a:r>
            </a:p>
          </p:txBody>
        </p:sp>
      </p:grpSp>
      <p:sp>
        <p:nvSpPr>
          <p:cNvPr id="3" name="文本框 2">
            <a:extLst>
              <a:ext uri="{FF2B5EF4-FFF2-40B4-BE49-F238E27FC236}">
                <a16:creationId xmlns:a16="http://schemas.microsoft.com/office/drawing/2014/main" id="{D8DA6F6E-F67D-76C6-C2BC-B0FF793D6112}"/>
              </a:ext>
            </a:extLst>
          </p:cNvPr>
          <p:cNvSpPr txBox="1"/>
          <p:nvPr/>
        </p:nvSpPr>
        <p:spPr>
          <a:xfrm>
            <a:off x="8470232" y="488682"/>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超声波</a:t>
            </a:r>
            <a:endParaRPr lang="zh-CN" altLang="en-US">
              <a:solidFill>
                <a:srgbClr val="FF0000"/>
              </a:solidFill>
            </a:endParaRPr>
          </a:p>
        </p:txBody>
      </p:sp>
      <p:sp>
        <p:nvSpPr>
          <p:cNvPr id="4" name="文本框 3">
            <a:extLst>
              <a:ext uri="{FF2B5EF4-FFF2-40B4-BE49-F238E27FC236}">
                <a16:creationId xmlns:a16="http://schemas.microsoft.com/office/drawing/2014/main" id="{6222B043-0E2E-881E-F0B3-8589BCF15ACC}"/>
              </a:ext>
            </a:extLst>
          </p:cNvPr>
          <p:cNvSpPr txBox="1"/>
          <p:nvPr/>
        </p:nvSpPr>
        <p:spPr>
          <a:xfrm>
            <a:off x="2691732" y="2152890"/>
            <a:ext cx="624586" cy="596596"/>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1.7</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42" name="yt_shape_11142"/>
          <p:cNvSpPr txBox="1"/>
          <p:nvPr/>
        </p:nvSpPr>
        <p:spPr>
          <a:xfrm>
            <a:off x="648143" y="754222"/>
            <a:ext cx="10896000" cy="2748509"/>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勤洗手是降低新冠病毒感染的有效措施。如图</a:t>
            </a:r>
            <a:r>
              <a:rPr lang="en-US" altLang="zh-CN" sz="2800" b="0" i="0" u="none">
                <a:solidFill>
                  <a:srgbClr val="000000"/>
                </a:solidFill>
                <a:effectLst/>
                <a:latin typeface="Times New Roman" pitchFamily="28"/>
                <a:ea typeface="Times New Roman" pitchFamily="28"/>
                <a:cs typeface="宋体" pitchFamily="28"/>
              </a:rPr>
              <a:t>3</a:t>
            </a:r>
            <a:r>
              <a:rPr lang="zh-CN" altLang="zh-CN" sz="2800" b="0" i="0" u="none">
                <a:solidFill>
                  <a:srgbClr val="000000"/>
                </a:solidFill>
                <a:effectLst/>
                <a:latin typeface="白正" pitchFamily="28"/>
                <a:ea typeface="宋体" pitchFamily="28"/>
                <a:cs typeface="宋体" pitchFamily="28"/>
              </a:rPr>
              <a:t>所示，洗手后，将手放在干手机下，干手机吹出热风，通过提高温度和加快</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手表面空气流动速度</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来加快</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蒸发</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，使手迅速变干。在进行核酸检测时，志愿者手拿扩音器组织大家排队，使用扩音器的目的是改变声音的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响度</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音调</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响度</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音色</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p:txBody>
      </p:sp>
      <p:sp>
        <p:nvSpPr>
          <p:cNvPr id="11146" name="yt_shape_11146"/>
          <p:cNvSpPr txBox="1"/>
          <p:nvPr/>
        </p:nvSpPr>
        <p:spPr>
          <a:xfrm>
            <a:off x="648000" y="5781126"/>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143" name="yt_shape_11143" title="H_159.4411">
            <a:extLst>
              <a:ext uri="{FF2B5EF4-FFF2-40B4-BE49-F238E27FC236}">
                <a16:creationId xmlns:a16="http://schemas.microsoft.com/office/drawing/2014/main" id="{249740F1-2B05-4C5A-B423-6F681AEFABC2}"/>
              </a:ext>
            </a:extLst>
          </p:cNvPr>
          <p:cNvGrpSpPr/>
          <p:nvPr/>
        </p:nvGrpSpPr>
        <p:grpSpPr>
          <a:xfrm>
            <a:off x="4872926" y="3705883"/>
            <a:ext cx="2446147" cy="2024902"/>
            <a:chOff x="0" y="0"/>
            <a:chExt cx="2446147" cy="2024902"/>
          </a:xfrm>
        </p:grpSpPr>
        <p:pic>
          <p:nvPicPr>
            <p:cNvPr id="2" name="yt_image_11143">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2446147" cy="1628902"/>
            </a:xfrm>
            <a:prstGeom prst="rect">
              <a:avLst/>
            </a:prstGeom>
            <a:noFill/>
            <a:extLst>
              <a:ext uri="{909E8E84-426E-40DD-AFC4-6F175D3DCCD1}">
                <a14:hiddenFill xmlns:a14="http://schemas.microsoft.com/office/drawing/2010/main">
                  <a:solidFill>
                    <a:srgbClr val="FFFFFF"/>
                  </a:solidFill>
                </a14:hiddenFill>
              </a:ext>
            </a:extLst>
          </p:spPr>
        </p:pic>
        <p:sp>
          <p:nvSpPr>
            <p:cNvPr id="11145" name="yt_shape_11145"/>
            <p:cNvSpPr txBox="1"/>
            <p:nvPr/>
          </p:nvSpPr>
          <p:spPr>
            <a:xfrm>
              <a:off x="956433" y="1664902"/>
              <a:ext cx="569281"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3</a:t>
              </a:r>
            </a:p>
          </p:txBody>
        </p:sp>
      </p:grpSp>
      <p:sp>
        <p:nvSpPr>
          <p:cNvPr id="3" name="文本框 2">
            <a:extLst>
              <a:ext uri="{FF2B5EF4-FFF2-40B4-BE49-F238E27FC236}">
                <a16:creationId xmlns:a16="http://schemas.microsoft.com/office/drawing/2014/main" id="{B67BDD83-2EF4-C9E4-E55F-DB62E662FEB9}"/>
              </a:ext>
            </a:extLst>
          </p:cNvPr>
          <p:cNvSpPr txBox="1"/>
          <p:nvPr/>
        </p:nvSpPr>
        <p:spPr>
          <a:xfrm>
            <a:off x="9448132" y="1262152"/>
            <a:ext cx="196602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手表面空气</a:t>
            </a:r>
            <a:endParaRPr lang="zh-CN" altLang="en-US">
              <a:solidFill>
                <a:srgbClr val="FF0000"/>
              </a:solidFill>
            </a:endParaRPr>
          </a:p>
        </p:txBody>
      </p:sp>
      <p:sp>
        <p:nvSpPr>
          <p:cNvPr id="4" name="文本框 3">
            <a:extLst>
              <a:ext uri="{FF2B5EF4-FFF2-40B4-BE49-F238E27FC236}">
                <a16:creationId xmlns:a16="http://schemas.microsoft.com/office/drawing/2014/main" id="{5B2DFA80-0EE6-2975-31A5-44136035E413}"/>
              </a:ext>
            </a:extLst>
          </p:cNvPr>
          <p:cNvSpPr txBox="1"/>
          <p:nvPr/>
        </p:nvSpPr>
        <p:spPr>
          <a:xfrm>
            <a:off x="558132" y="1816888"/>
            <a:ext cx="1608837"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流动速度</a:t>
            </a:r>
            <a:endParaRPr lang="zh-CN" altLang="en-US">
              <a:solidFill>
                <a:srgbClr val="FF0000"/>
              </a:solidFill>
            </a:endParaRPr>
          </a:p>
        </p:txBody>
      </p:sp>
      <p:sp>
        <p:nvSpPr>
          <p:cNvPr id="5" name="文本框 4">
            <a:extLst>
              <a:ext uri="{FF2B5EF4-FFF2-40B4-BE49-F238E27FC236}">
                <a16:creationId xmlns:a16="http://schemas.microsoft.com/office/drawing/2014/main" id="{867CA292-E58B-BE9D-A84E-3ACF9F049B28}"/>
              </a:ext>
            </a:extLst>
          </p:cNvPr>
          <p:cNvSpPr txBox="1"/>
          <p:nvPr/>
        </p:nvSpPr>
        <p:spPr>
          <a:xfrm>
            <a:off x="3764882" y="1816888"/>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蒸发</a:t>
            </a:r>
            <a:endParaRPr lang="zh-CN" altLang="en-US">
              <a:solidFill>
                <a:srgbClr val="FF0000"/>
              </a:solidFill>
            </a:endParaRPr>
          </a:p>
        </p:txBody>
      </p:sp>
      <p:sp>
        <p:nvSpPr>
          <p:cNvPr id="6" name="文本框 5">
            <a:extLst>
              <a:ext uri="{FF2B5EF4-FFF2-40B4-BE49-F238E27FC236}">
                <a16:creationId xmlns:a16="http://schemas.microsoft.com/office/drawing/2014/main" id="{A50D0291-8D92-37E0-0196-8DA507D2CE0A}"/>
              </a:ext>
            </a:extLst>
          </p:cNvPr>
          <p:cNvSpPr txBox="1"/>
          <p:nvPr/>
        </p:nvSpPr>
        <p:spPr>
          <a:xfrm>
            <a:off x="10870532" y="237162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响</a:t>
            </a:r>
            <a:endParaRPr lang="zh-CN" altLang="en-US">
              <a:solidFill>
                <a:srgbClr val="FF0000"/>
              </a:solidFill>
            </a:endParaRPr>
          </a:p>
        </p:txBody>
      </p:sp>
      <p:sp>
        <p:nvSpPr>
          <p:cNvPr id="7" name="文本框 6">
            <a:extLst>
              <a:ext uri="{FF2B5EF4-FFF2-40B4-BE49-F238E27FC236}">
                <a16:creationId xmlns:a16="http://schemas.microsoft.com/office/drawing/2014/main" id="{96B1ED65-8BDA-06B5-13A0-3C9F05568477}"/>
              </a:ext>
            </a:extLst>
          </p:cNvPr>
          <p:cNvSpPr txBox="1"/>
          <p:nvPr/>
        </p:nvSpPr>
        <p:spPr>
          <a:xfrm>
            <a:off x="558132" y="2926360"/>
            <a:ext cx="5372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度</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P spid="6" grpId="0" build="allAtOnce"/>
      <p:bldP spid="7"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47" name="yt_shape_11147"/>
          <p:cNvSpPr txBox="1"/>
          <p:nvPr/>
        </p:nvSpPr>
        <p:spPr>
          <a:xfrm>
            <a:off x="648143" y="460551"/>
            <a:ext cx="10896000" cy="1628203"/>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宋体" pitchFamily="28"/>
                <a:cs typeface="宋体" pitchFamily="28"/>
              </a:rPr>
              <a:t>光在空气和水的分界面处同时发生反射和折射的光路，如图</a:t>
            </a:r>
            <a:r>
              <a:rPr lang="en-US" altLang="zh-CN" sz="2800" b="0" i="0" u="none">
                <a:solidFill>
                  <a:srgbClr val="000000"/>
                </a:solidFill>
                <a:effectLst/>
                <a:latin typeface="Times New Roman" pitchFamily="28"/>
                <a:ea typeface="Times New Roman" pitchFamily="28"/>
                <a:cs typeface="宋体" pitchFamily="28"/>
              </a:rPr>
              <a:t>4</a:t>
            </a:r>
            <a:r>
              <a:rPr lang="zh-CN" altLang="zh-CN" sz="2800" b="0" i="0" u="none">
                <a:solidFill>
                  <a:srgbClr val="000000"/>
                </a:solidFill>
                <a:effectLst/>
                <a:latin typeface="白正" pitchFamily="28"/>
                <a:ea typeface="宋体" pitchFamily="28"/>
                <a:cs typeface="宋体" pitchFamily="28"/>
              </a:rPr>
              <a:t>所示，其中折射角为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en-US" altLang="zh-CN" sz="2800" b="1" i="0" u="sng">
                <a:solidFill>
                  <a:srgbClr val="FF0000">
                    <a:alpha val="0"/>
                  </a:srgbClr>
                </a:solidFill>
                <a:effectLst/>
                <a:uFill>
                  <a:solidFill>
                    <a:srgbClr val="000000"/>
                  </a:solidFill>
                </a:uFill>
                <a:latin typeface="Times New Roman" pitchFamily="28"/>
                <a:ea typeface="Times New Roman" pitchFamily="28"/>
                <a:cs typeface="Times New Roman" pitchFamily="28"/>
              </a:rPr>
              <a:t>2</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2</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3</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，分界面为</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宋体" pitchFamily="28"/>
                <a:ea typeface="宋体" pitchFamily="28"/>
                <a:cs typeface="宋体" pitchFamily="28"/>
              </a:rPr>
              <a:t>②</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选填</a:t>
            </a:r>
            <a:r>
              <a:rPr lang="en-US" altLang="zh-CN" sz="2800" b="0" i="0" u="none">
                <a:solidFill>
                  <a:srgbClr val="000000"/>
                </a:solidFill>
                <a:effectLst/>
                <a:latin typeface="宋体" pitchFamily="28"/>
                <a:ea typeface="宋体" pitchFamily="28"/>
                <a:cs typeface="宋体" pitchFamily="28"/>
              </a:rPr>
              <a:t>“①”</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“②”</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，分界面的</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上</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方为水。</a:t>
            </a:r>
          </a:p>
        </p:txBody>
      </p:sp>
      <p:sp>
        <p:nvSpPr>
          <p:cNvPr id="11151" name="yt_shape_11151"/>
          <p:cNvSpPr txBox="1"/>
          <p:nvPr/>
        </p:nvSpPr>
        <p:spPr>
          <a:xfrm>
            <a:off x="648000" y="4347596"/>
            <a:ext cx="65" cy="322652"/>
          </a:xfrm>
          <a:prstGeom prst="rect">
            <a:avLst/>
          </a:prstGeom>
        </p:spPr>
        <p:txBody>
          <a:bodyPr vert="horz" wrap="none" lIns="0" tIns="0" rIns="0" bIns="0" rtlCol="0">
            <a:spAutoFit/>
          </a:bodyPr>
          <a:lstStyle/>
          <a:p>
            <a:pPr algn="l" eaLnBrk="1" latinLnBrk="0" hangingPunct="0">
              <a:lnSpc>
                <a:spcPct val="129999"/>
              </a:lnSpc>
            </a:pPr>
            <a:endParaRPr/>
          </a:p>
        </p:txBody>
      </p:sp>
      <p:grpSp>
        <p:nvGrpSpPr>
          <p:cNvPr id="11148" name="yt_shape_11148" title="H_157.90111">
            <a:extLst>
              <a:ext uri="{FF2B5EF4-FFF2-40B4-BE49-F238E27FC236}">
                <a16:creationId xmlns:a16="http://schemas.microsoft.com/office/drawing/2014/main" id="{249740F1-2B05-4C5A-B423-6F681AEFABC2}"/>
              </a:ext>
            </a:extLst>
          </p:cNvPr>
          <p:cNvGrpSpPr/>
          <p:nvPr/>
        </p:nvGrpSpPr>
        <p:grpSpPr>
          <a:xfrm>
            <a:off x="5221477" y="2291906"/>
            <a:ext cx="1749044" cy="2005344"/>
            <a:chOff x="0" y="0"/>
            <a:chExt cx="1749044" cy="2005344"/>
          </a:xfrm>
        </p:grpSpPr>
        <p:pic>
          <p:nvPicPr>
            <p:cNvPr id="2" name="yt_image_11148">
              <a:extLst>
                <a:ext uri="">
                  <a16:creationId xmlns="" xmlns:a16="http://schemas.microsoft.com/office/drawing/2014/main" xmlns:a14="http://schemas.microsoft.com/office/drawing/2010/main" id="{5351258F-BC95-41E6-9372-C2FE361B0291}"/>
                </a:ext>
              </a:extLst>
            </p:cNvPr>
            <p:cNvPicPr>
              <a:picLocks noChangeAspect="1" noChangeArrowheads="1"/>
            </p:cNvPicPr>
            <p:nvPr/>
          </p:nvPicPr>
          <p:blipFill>
            <a:blip r:embed="rId2" cstate="print"/>
            <a:srcRect/>
            <a:stretch>
              <a:fillRect/>
            </a:stretch>
          </p:blipFill>
          <p:spPr bwMode="auto">
            <a:xfrm>
              <a:off x="0" y="0"/>
              <a:ext cx="1749044" cy="1609344"/>
            </a:xfrm>
            <a:prstGeom prst="rect">
              <a:avLst/>
            </a:prstGeom>
            <a:noFill/>
            <a:extLst>
              <a:ext uri="{909E8E84-426E-40DD-AFC4-6F175D3DCCD1}">
                <a14:hiddenFill xmlns:a14="http://schemas.microsoft.com/office/drawing/2010/main">
                  <a:solidFill>
                    <a:srgbClr val="FFFFFF"/>
                  </a:solidFill>
                </a14:hiddenFill>
              </a:ext>
            </a:extLst>
          </p:spPr>
        </p:pic>
        <p:sp>
          <p:nvSpPr>
            <p:cNvPr id="11150" name="yt_shape_11150"/>
            <p:cNvSpPr txBox="1"/>
            <p:nvPr/>
          </p:nvSpPr>
          <p:spPr>
            <a:xfrm>
              <a:off x="607881" y="1645344"/>
              <a:ext cx="569281"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4</a:t>
              </a:r>
            </a:p>
          </p:txBody>
        </p:sp>
      </p:grpSp>
      <p:sp>
        <p:nvSpPr>
          <p:cNvPr id="3" name="文本框 2">
            <a:extLst>
              <a:ext uri="{FF2B5EF4-FFF2-40B4-BE49-F238E27FC236}">
                <a16:creationId xmlns:a16="http://schemas.microsoft.com/office/drawing/2014/main" id="{20B571D1-8388-3433-4A88-1B3DA84A5AE8}"/>
              </a:ext>
            </a:extLst>
          </p:cNvPr>
          <p:cNvSpPr txBox="1"/>
          <p:nvPr/>
        </p:nvSpPr>
        <p:spPr>
          <a:xfrm>
            <a:off x="3047332" y="968481"/>
            <a:ext cx="357886" cy="64834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Times New Roman" pitchFamily="28"/>
                <a:cs typeface="Times New Roman" pitchFamily="28"/>
              </a:rPr>
              <a:t>2</a:t>
            </a:r>
            <a:endParaRPr lang="zh-CN" altLang="en-US">
              <a:solidFill>
                <a:srgbClr val="FF0000"/>
              </a:solidFill>
            </a:endParaRPr>
          </a:p>
        </p:txBody>
      </p:sp>
      <p:sp>
        <p:nvSpPr>
          <p:cNvPr id="4" name="文本框 3">
            <a:extLst>
              <a:ext uri="{FF2B5EF4-FFF2-40B4-BE49-F238E27FC236}">
                <a16:creationId xmlns:a16="http://schemas.microsoft.com/office/drawing/2014/main" id="{2A644E42-FACE-5977-940E-5500EFDE7877}"/>
              </a:ext>
            </a:extLst>
          </p:cNvPr>
          <p:cNvSpPr txBox="1"/>
          <p:nvPr/>
        </p:nvSpPr>
        <p:spPr>
          <a:xfrm>
            <a:off x="10159332" y="968481"/>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宋体" pitchFamily="28"/>
                <a:ea typeface="宋体" pitchFamily="28"/>
                <a:cs typeface="宋体" pitchFamily="28"/>
              </a:rPr>
              <a:t>②</a:t>
            </a:r>
            <a:endParaRPr lang="zh-CN" altLang="en-US">
              <a:solidFill>
                <a:srgbClr val="FF0000"/>
              </a:solidFill>
            </a:endParaRPr>
          </a:p>
        </p:txBody>
      </p:sp>
      <p:sp>
        <p:nvSpPr>
          <p:cNvPr id="5" name="文本框 4">
            <a:extLst>
              <a:ext uri="{FF2B5EF4-FFF2-40B4-BE49-F238E27FC236}">
                <a16:creationId xmlns:a16="http://schemas.microsoft.com/office/drawing/2014/main" id="{760E086E-4967-3D2B-306B-4C3C0A46F33C}"/>
              </a:ext>
            </a:extLst>
          </p:cNvPr>
          <p:cNvSpPr txBox="1"/>
          <p:nvPr/>
        </p:nvSpPr>
        <p:spPr>
          <a:xfrm>
            <a:off x="6603332" y="1523217"/>
            <a:ext cx="537274" cy="596596"/>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上</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4" grpId="0" build="allAtOnce"/>
      <p:bldP spid="5"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52" name="yt_shape_11152"/>
          <p:cNvSpPr txBox="1"/>
          <p:nvPr/>
        </p:nvSpPr>
        <p:spPr>
          <a:xfrm>
            <a:off x="648143" y="948032"/>
            <a:ext cx="10896000" cy="4961936"/>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白正" pitchFamily="28"/>
                <a:ea typeface="宋体" pitchFamily="28"/>
                <a:cs typeface="宋体" pitchFamily="28"/>
              </a:rPr>
              <a:t>现有如下光学器件：平面镜、凸面镜、凹面镜、凸透镜、凹透镜。在下列光学仪器或用具中用到了哪种器件？请把相应的序号填入空格。</a:t>
            </a:r>
            <a:r>
              <a:rPr lang="en-US" altLang="zh-CN" sz="2800" b="0" i="0" u="none">
                <a:solidFill>
                  <a:srgbClr val="000000"/>
                </a:solidFill>
                <a:effectLst/>
                <a:latin typeface="宋体" pitchFamily="28"/>
                <a:ea typeface="宋体" pitchFamily="28"/>
                <a:cs typeface="宋体" pitchFamily="28"/>
              </a:rPr>
              <a:t>①</a:t>
            </a:r>
            <a:r>
              <a:rPr lang="zh-CN" altLang="zh-CN" sz="2800" b="0" i="0" u="none">
                <a:solidFill>
                  <a:srgbClr val="000000"/>
                </a:solidFill>
                <a:effectLst/>
                <a:latin typeface="白正" pitchFamily="28"/>
                <a:ea typeface="宋体" pitchFamily="28"/>
                <a:cs typeface="宋体" pitchFamily="28"/>
              </a:rPr>
              <a:t>自制潜望镜；</a:t>
            </a:r>
            <a:r>
              <a:rPr lang="en-US" altLang="zh-CN" sz="2800" b="0" i="0" u="none">
                <a:solidFill>
                  <a:srgbClr val="000000"/>
                </a:solidFill>
                <a:effectLst/>
                <a:latin typeface="宋体" pitchFamily="28"/>
                <a:ea typeface="宋体" pitchFamily="28"/>
                <a:cs typeface="宋体" pitchFamily="28"/>
              </a:rPr>
              <a:t>②</a:t>
            </a:r>
            <a:r>
              <a:rPr lang="zh-CN" altLang="zh-CN" sz="2800" b="0" i="0" u="none">
                <a:solidFill>
                  <a:srgbClr val="000000"/>
                </a:solidFill>
                <a:effectLst/>
                <a:latin typeface="白正" pitchFamily="28"/>
                <a:ea typeface="宋体" pitchFamily="28"/>
                <a:cs typeface="宋体" pitchFamily="28"/>
              </a:rPr>
              <a:t>照相机；</a:t>
            </a:r>
            <a:r>
              <a:rPr lang="en-US" altLang="zh-CN" sz="2800" b="0" i="0" u="none">
                <a:solidFill>
                  <a:srgbClr val="000000"/>
                </a:solidFill>
                <a:effectLst/>
                <a:latin typeface="宋体" pitchFamily="28"/>
                <a:ea typeface="宋体" pitchFamily="28"/>
                <a:cs typeface="宋体" pitchFamily="28"/>
              </a:rPr>
              <a:t>③</a:t>
            </a:r>
            <a:r>
              <a:rPr lang="zh-CN" altLang="zh-CN" sz="2800" b="0" i="0" u="none">
                <a:solidFill>
                  <a:srgbClr val="000000"/>
                </a:solidFill>
                <a:effectLst/>
                <a:latin typeface="白正" pitchFamily="28"/>
                <a:ea typeface="宋体" pitchFamily="28"/>
                <a:cs typeface="宋体" pitchFamily="28"/>
              </a:rPr>
              <a:t>放大镜；</a:t>
            </a:r>
            <a:r>
              <a:rPr lang="en-US" altLang="zh-CN" sz="2800" b="0" i="0" u="none">
                <a:solidFill>
                  <a:srgbClr val="000000"/>
                </a:solidFill>
                <a:effectLst/>
                <a:latin typeface="宋体" pitchFamily="28"/>
                <a:ea typeface="宋体" pitchFamily="28"/>
                <a:cs typeface="宋体" pitchFamily="28"/>
              </a:rPr>
              <a:t>④</a:t>
            </a:r>
            <a:r>
              <a:rPr lang="zh-CN" altLang="zh-CN" sz="2800" b="0" i="0" u="none">
                <a:solidFill>
                  <a:srgbClr val="000000"/>
                </a:solidFill>
                <a:effectLst/>
                <a:latin typeface="白正" pitchFamily="28"/>
                <a:ea typeface="宋体" pitchFamily="28"/>
                <a:cs typeface="宋体" pitchFamily="28"/>
              </a:rPr>
              <a:t>老花镜；</a:t>
            </a:r>
            <a:r>
              <a:rPr lang="en-US" altLang="zh-CN" sz="2800" b="0" i="0" u="none">
                <a:solidFill>
                  <a:srgbClr val="000000"/>
                </a:solidFill>
                <a:effectLst/>
                <a:latin typeface="宋体" pitchFamily="28"/>
                <a:ea typeface="宋体" pitchFamily="28"/>
                <a:cs typeface="宋体" pitchFamily="28"/>
              </a:rPr>
              <a:t>⑤</a:t>
            </a:r>
            <a:r>
              <a:rPr lang="zh-CN" altLang="zh-CN" sz="2800" b="0" i="0" u="none">
                <a:solidFill>
                  <a:srgbClr val="000000"/>
                </a:solidFill>
                <a:effectLst/>
                <a:latin typeface="白正" pitchFamily="28"/>
                <a:ea typeface="宋体" pitchFamily="28"/>
                <a:cs typeface="宋体" pitchFamily="28"/>
              </a:rPr>
              <a:t>近视眼镜。利用平面镜的是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宋体" pitchFamily="28"/>
                <a:ea typeface="宋体" pitchFamily="28"/>
                <a:cs typeface="宋体" pitchFamily="28"/>
              </a:rPr>
              <a:t>①</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；利用凸透镜的是</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宋体" pitchFamily="28"/>
                <a:ea typeface="宋体" pitchFamily="28"/>
                <a:cs typeface="宋体" pitchFamily="28"/>
              </a:rPr>
              <a:t>②③④</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a:t>
            </a:r>
          </a:p>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宋体" pitchFamily="28"/>
                <a:cs typeface="宋体" pitchFamily="28"/>
              </a:rPr>
              <a:t>学习了如何测量物体的质量，小刘同学测量了同种物质不同体积时的质量，又测量了相同体积的几种不同物质的质量，发现同种物质质量与体积的比值一般</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相同</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，不同物质质量与体积的比值一般</a:t>
            </a:r>
            <a:r>
              <a:rPr lang="zh-CN" altLang="zh-CN" sz="100" b="0" i="0" spc="-100">
                <a:solidFill>
                  <a:srgbClr val="FF0000"/>
                </a:solidFill>
                <a:effectLst/>
                <a:latin typeface="白正" pitchFamily="28"/>
                <a:ea typeface="宋体" pitchFamily="28"/>
                <a:cs typeface="宋体" pitchFamily="28"/>
              </a:rPr>
              <a:t> </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2800" b="1" i="0" u="sng">
                <a:solidFill>
                  <a:srgbClr val="FF0000">
                    <a:alpha val="0"/>
                  </a:srgbClr>
                </a:solidFill>
                <a:effectLst/>
                <a:uFill>
                  <a:solidFill>
                    <a:srgbClr val="000000"/>
                  </a:solidFill>
                </a:uFill>
                <a:latin typeface="Times New Roman" pitchFamily="28"/>
                <a:ea typeface="宋体" pitchFamily="28"/>
                <a:cs typeface="Times New Roman" pitchFamily="28"/>
              </a:rPr>
              <a:t>不同</a:t>
            </a:r>
            <a:r>
              <a:rPr lang="zh-CN" altLang="zh-CN" sz="2800" b="0" i="0" u="sng">
                <a:solidFill>
                  <a:srgbClr val="000000"/>
                </a:solidFill>
                <a:effectLst/>
                <a:uFill>
                  <a:solidFill>
                    <a:srgbClr val="000000"/>
                  </a:solidFill>
                </a:uFill>
                <a:latin typeface="白正" pitchFamily="28"/>
                <a:ea typeface="宋体" pitchFamily="28"/>
                <a:cs typeface="宋体" pitchFamily="28"/>
              </a:rPr>
              <a:t>　</a:t>
            </a:r>
            <a:r>
              <a:rPr lang="zh-CN" altLang="zh-CN" sz="100" b="0" i="0" spc="-100">
                <a:noFill/>
                <a:effectLst/>
                <a:latin typeface="白正"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，就此认识到质量与体积的比值可用来表示物质的一种特性</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我们学习的密度。</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均选填</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相同</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或</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不同</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宋体" pitchFamily="28"/>
                <a:ea typeface="宋体" pitchFamily="28"/>
                <a:cs typeface="宋体" pitchFamily="28"/>
              </a:rPr>
              <a:t>）</a:t>
            </a:r>
          </a:p>
        </p:txBody>
      </p:sp>
      <p:sp>
        <p:nvSpPr>
          <p:cNvPr id="2" name="文本框 1">
            <a:extLst>
              <a:ext uri="{FF2B5EF4-FFF2-40B4-BE49-F238E27FC236}">
                <a16:creationId xmlns:a16="http://schemas.microsoft.com/office/drawing/2014/main" id="{60449C2E-B534-3921-7F24-494167227EF8}"/>
              </a:ext>
            </a:extLst>
          </p:cNvPr>
          <p:cNvSpPr txBox="1"/>
          <p:nvPr/>
        </p:nvSpPr>
        <p:spPr>
          <a:xfrm>
            <a:off x="3402932" y="2565434"/>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宋体" pitchFamily="28"/>
                <a:ea typeface="宋体" pitchFamily="28"/>
                <a:cs typeface="宋体" pitchFamily="28"/>
              </a:rPr>
              <a:t>①</a:t>
            </a:r>
            <a:endParaRPr lang="zh-CN" altLang="en-US">
              <a:solidFill>
                <a:srgbClr val="FF0000"/>
              </a:solidFill>
            </a:endParaRPr>
          </a:p>
        </p:txBody>
      </p:sp>
      <p:sp>
        <p:nvSpPr>
          <p:cNvPr id="3" name="文本框 2">
            <a:extLst>
              <a:ext uri="{FF2B5EF4-FFF2-40B4-BE49-F238E27FC236}">
                <a16:creationId xmlns:a16="http://schemas.microsoft.com/office/drawing/2014/main" id="{CB99A888-0870-E96B-F7C3-2AC293091043}"/>
              </a:ext>
            </a:extLst>
          </p:cNvPr>
          <p:cNvSpPr txBox="1"/>
          <p:nvPr/>
        </p:nvSpPr>
        <p:spPr>
          <a:xfrm>
            <a:off x="7316119" y="2565434"/>
            <a:ext cx="1251649"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宋体" pitchFamily="28"/>
                <a:ea typeface="宋体" pitchFamily="28"/>
                <a:cs typeface="宋体" pitchFamily="28"/>
              </a:rPr>
              <a:t>②③④</a:t>
            </a:r>
            <a:endParaRPr lang="zh-CN" altLang="en-US">
              <a:solidFill>
                <a:srgbClr val="FF0000"/>
              </a:solidFill>
            </a:endParaRPr>
          </a:p>
        </p:txBody>
      </p:sp>
      <p:sp>
        <p:nvSpPr>
          <p:cNvPr id="4" name="文本框 3">
            <a:extLst>
              <a:ext uri="{FF2B5EF4-FFF2-40B4-BE49-F238E27FC236}">
                <a16:creationId xmlns:a16="http://schemas.microsoft.com/office/drawing/2014/main" id="{3ECB1F65-AD1D-BBC7-9761-3B41B58EE0B1}"/>
              </a:ext>
            </a:extLst>
          </p:cNvPr>
          <p:cNvSpPr txBox="1"/>
          <p:nvPr/>
        </p:nvSpPr>
        <p:spPr>
          <a:xfrm>
            <a:off x="4114132" y="4229642"/>
            <a:ext cx="894461"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相同</a:t>
            </a:r>
            <a:endParaRPr lang="zh-CN" altLang="en-US">
              <a:solidFill>
                <a:srgbClr val="FF0000"/>
              </a:solidFill>
            </a:endParaRPr>
          </a:p>
        </p:txBody>
      </p:sp>
      <p:sp>
        <p:nvSpPr>
          <p:cNvPr id="5" name="文本框 4">
            <a:extLst>
              <a:ext uri="{FF2B5EF4-FFF2-40B4-BE49-F238E27FC236}">
                <a16:creationId xmlns:a16="http://schemas.microsoft.com/office/drawing/2014/main" id="{01FBE2D0-6F1E-4F6B-3546-6D759992C79D}"/>
              </a:ext>
            </a:extLst>
          </p:cNvPr>
          <p:cNvSpPr txBox="1"/>
          <p:nvPr/>
        </p:nvSpPr>
        <p:spPr>
          <a:xfrm>
            <a:off x="10873707" y="4229642"/>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不</a:t>
            </a:r>
            <a:endParaRPr lang="zh-CN" altLang="en-US">
              <a:solidFill>
                <a:srgbClr val="FF0000"/>
              </a:solidFill>
            </a:endParaRPr>
          </a:p>
        </p:txBody>
      </p:sp>
      <p:sp>
        <p:nvSpPr>
          <p:cNvPr id="6" name="文本框 5">
            <a:extLst>
              <a:ext uri="{FF2B5EF4-FFF2-40B4-BE49-F238E27FC236}">
                <a16:creationId xmlns:a16="http://schemas.microsoft.com/office/drawing/2014/main" id="{B8184BD3-68CF-B94E-74DF-F1EF5AD4A4DD}"/>
              </a:ext>
            </a:extLst>
          </p:cNvPr>
          <p:cNvSpPr txBox="1"/>
          <p:nvPr/>
        </p:nvSpPr>
        <p:spPr>
          <a:xfrm>
            <a:off x="558132" y="4784379"/>
            <a:ext cx="537274" cy="648348"/>
          </a:xfrm>
          <a:prstGeom prst="rect">
            <a:avLst/>
          </a:prstGeom>
          <a:noFill/>
        </p:spPr>
        <p:txBody>
          <a:bodyPr vert="horz" wrap="none" rtlCol="0">
            <a:noAutofit/>
          </a:bodyPr>
          <a:lstStyle/>
          <a:p>
            <a:pPr>
              <a:lnSpc>
                <a:spcPct val="129999"/>
              </a:lnSpc>
            </a:pPr>
            <a:r>
              <a:rPr kumimoji="0" lang="zh-CN" altLang="zh-CN" sz="2800" b="1" i="0" strike="noStrike" kern="1200" cap="none" spc="0" normalizeH="0" baseline="0" noProof="0">
                <a:ln>
                  <a:noFill/>
                </a:ln>
                <a:solidFill>
                  <a:srgbClr val="FF0000"/>
                </a:solidFill>
                <a:effectLst/>
                <a:uLnTx/>
                <a:uFill>
                  <a:solidFill>
                    <a:srgbClr val="000000"/>
                  </a:solidFill>
                </a:uFill>
                <a:latin typeface="Times New Roman" pitchFamily="28"/>
                <a:ea typeface="宋体" pitchFamily="28"/>
                <a:cs typeface="Times New Roman" pitchFamily="28"/>
              </a:rPr>
              <a:t>同</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3" grpId="0" build="allAtOnce"/>
      <p:bldP spid="4" grpId="0" build="allAtOnce"/>
      <p:bldP spid="5" grpId="0" build="allAtOnce"/>
      <p:bldP spid="6"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54" name="yt_shape_11154"/>
          <p:cNvSpPr txBox="1"/>
          <p:nvPr/>
        </p:nvSpPr>
        <p:spPr>
          <a:xfrm>
            <a:off x="648143" y="148124"/>
            <a:ext cx="10896000" cy="1060034"/>
          </a:xfrm>
          <a:prstGeom prst="rect">
            <a:avLst/>
          </a:prstGeom>
        </p:spPr>
        <p:txBody>
          <a:bodyPr vert="horz" wrap="square" lIns="0" tIns="0" rIns="0" bIns="0" rtlCol="0">
            <a:spAutoFit/>
          </a:bodyPr>
          <a:lstStyle/>
          <a:p>
            <a:pPr algn="l" eaLnBrk="1" latinLnBrk="0" hangingPunct="0">
              <a:lnSpc>
                <a:spcPct val="129999"/>
              </a:lnSpc>
            </a:pPr>
            <a:r>
              <a:rPr lang="zh-CN" altLang="zh-CN" sz="2800" b="0" i="0" u="none">
                <a:solidFill>
                  <a:srgbClr val="000000"/>
                </a:solidFill>
                <a:effectLst/>
                <a:latin typeface="白正" pitchFamily="28"/>
                <a:ea typeface="黑体" pitchFamily="28"/>
                <a:cs typeface="宋体" pitchFamily="28"/>
              </a:rPr>
              <a:t>二、选择题</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黑体" pitchFamily="28"/>
                <a:cs typeface="宋体" pitchFamily="28"/>
              </a:rPr>
              <a:t>本题共</a:t>
            </a:r>
            <a:r>
              <a:rPr lang="en-US" altLang="zh-CN" sz="2800" b="0" i="0" u="none">
                <a:solidFill>
                  <a:srgbClr val="000000"/>
                </a:solidFill>
                <a:effectLst/>
                <a:latin typeface="Times New Roman" pitchFamily="28"/>
                <a:ea typeface="Times New Roman" pitchFamily="28"/>
                <a:cs typeface="宋体" pitchFamily="28"/>
              </a:rPr>
              <a:t>8</a:t>
            </a:r>
            <a:r>
              <a:rPr lang="zh-CN" altLang="zh-CN" sz="2800" b="0" i="0" u="none">
                <a:solidFill>
                  <a:srgbClr val="000000"/>
                </a:solidFill>
                <a:effectLst/>
                <a:latin typeface="白正" pitchFamily="28"/>
                <a:ea typeface="黑体" pitchFamily="28"/>
                <a:cs typeface="宋体" pitchFamily="28"/>
              </a:rPr>
              <a:t>小题，每题</a:t>
            </a:r>
            <a:r>
              <a:rPr lang="en-US" altLang="zh-CN" sz="2800" b="0" i="0" u="none">
                <a:solidFill>
                  <a:srgbClr val="000000"/>
                </a:solidFill>
                <a:effectLst/>
                <a:latin typeface="Times New Roman" pitchFamily="28"/>
                <a:ea typeface="Times New Roman" pitchFamily="28"/>
                <a:cs typeface="宋体" pitchFamily="28"/>
              </a:rPr>
              <a:t>2</a:t>
            </a:r>
            <a:r>
              <a:rPr lang="zh-CN" altLang="zh-CN" sz="2800" b="0" i="0" u="none">
                <a:solidFill>
                  <a:srgbClr val="000000"/>
                </a:solidFill>
                <a:effectLst/>
                <a:latin typeface="白正" pitchFamily="28"/>
                <a:ea typeface="黑体" pitchFamily="28"/>
                <a:cs typeface="宋体" pitchFamily="28"/>
              </a:rPr>
              <a:t>分，共</a:t>
            </a:r>
            <a:r>
              <a:rPr lang="en-US" altLang="zh-CN" sz="2800" b="0" i="0" u="none">
                <a:solidFill>
                  <a:srgbClr val="000000"/>
                </a:solidFill>
                <a:effectLst/>
                <a:latin typeface="Times New Roman" pitchFamily="28"/>
                <a:ea typeface="Times New Roman" pitchFamily="28"/>
                <a:cs typeface="宋体" pitchFamily="28"/>
              </a:rPr>
              <a:t>16</a:t>
            </a:r>
            <a:r>
              <a:rPr lang="zh-CN" altLang="zh-CN" sz="2800" b="0" i="0" u="none">
                <a:solidFill>
                  <a:srgbClr val="000000"/>
                </a:solidFill>
                <a:effectLst/>
                <a:latin typeface="白正" pitchFamily="28"/>
                <a:ea typeface="黑体" pitchFamily="28"/>
                <a:cs typeface="宋体" pitchFamily="28"/>
              </a:rPr>
              <a:t>分，其中</a:t>
            </a: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12</a:t>
            </a:r>
            <a:r>
              <a:rPr lang="zh-CN" altLang="zh-CN" sz="2800" b="0" i="0" u="none">
                <a:solidFill>
                  <a:srgbClr val="000000"/>
                </a:solidFill>
                <a:effectLst/>
                <a:latin typeface="白正" pitchFamily="28"/>
                <a:ea typeface="黑体" pitchFamily="28"/>
                <a:cs typeface="宋体" pitchFamily="28"/>
              </a:rPr>
              <a:t>题为单选题，</a:t>
            </a:r>
            <a:r>
              <a:rPr lang="en-US" altLang="zh-CN" sz="2800" b="0" i="0" u="none">
                <a:solidFill>
                  <a:srgbClr val="000000"/>
                </a:solidFill>
                <a:effectLst/>
                <a:latin typeface="Times New Roman" pitchFamily="28"/>
                <a:ea typeface="Times New Roman" pitchFamily="28"/>
                <a:cs typeface="宋体" pitchFamily="28"/>
              </a:rPr>
              <a:t>13</a:t>
            </a:r>
            <a:r>
              <a:rPr lang="zh-CN" altLang="zh-CN" sz="2800" b="0" i="0" u="none">
                <a:solidFill>
                  <a:srgbClr val="000000"/>
                </a:solidFill>
                <a:effectLst/>
                <a:latin typeface="白正" pitchFamily="28"/>
                <a:ea typeface="宋体" pitchFamily="28"/>
                <a:cs typeface="宋体" pitchFamily="28"/>
              </a:rPr>
              <a:t>～</a:t>
            </a:r>
            <a:r>
              <a:rPr lang="en-US" altLang="zh-CN" sz="2800" b="0" i="0" u="none">
                <a:solidFill>
                  <a:srgbClr val="000000"/>
                </a:solidFill>
                <a:effectLst/>
                <a:latin typeface="Times New Roman" pitchFamily="28"/>
                <a:ea typeface="Times New Roman" pitchFamily="28"/>
                <a:cs typeface="宋体" pitchFamily="28"/>
              </a:rPr>
              <a:t>14</a:t>
            </a:r>
            <a:r>
              <a:rPr lang="zh-CN" altLang="zh-CN" sz="2800" b="0" i="0" u="none">
                <a:solidFill>
                  <a:srgbClr val="000000"/>
                </a:solidFill>
                <a:effectLst/>
                <a:latin typeface="白正" pitchFamily="28"/>
                <a:ea typeface="黑体" pitchFamily="28"/>
                <a:cs typeface="宋体" pitchFamily="28"/>
              </a:rPr>
              <a:t>题为双选题，选不全者得</a:t>
            </a:r>
            <a:r>
              <a:rPr lang="en-US" altLang="zh-CN" sz="2800" b="0" i="0" u="none">
                <a:solidFill>
                  <a:srgbClr val="000000"/>
                </a:solidFill>
                <a:effectLst/>
                <a:latin typeface="Times New Roman" pitchFamily="28"/>
                <a:ea typeface="Times New Roman" pitchFamily="28"/>
                <a:cs typeface="宋体" pitchFamily="28"/>
              </a:rPr>
              <a:t>1</a:t>
            </a:r>
            <a:r>
              <a:rPr lang="zh-CN" altLang="zh-CN" sz="2800" b="0" i="0" u="none">
                <a:solidFill>
                  <a:srgbClr val="000000"/>
                </a:solidFill>
                <a:effectLst/>
                <a:latin typeface="白正" pitchFamily="28"/>
                <a:ea typeface="黑体" pitchFamily="28"/>
                <a:cs typeface="宋体" pitchFamily="28"/>
              </a:rPr>
              <a:t>分，有错选的得零分</a:t>
            </a:r>
            <a:r>
              <a:rPr lang="zh-CN" altLang="zh-CN" sz="2800" b="0" i="0" u="none">
                <a:solidFill>
                  <a:srgbClr val="000000"/>
                </a:solidFill>
                <a:effectLst/>
                <a:latin typeface="宋体" pitchFamily="28"/>
                <a:ea typeface="宋体" pitchFamily="28"/>
                <a:cs typeface="宋体" pitchFamily="28"/>
              </a:rPr>
              <a:t>）</a:t>
            </a:r>
          </a:p>
        </p:txBody>
      </p:sp>
      <p:sp>
        <p:nvSpPr>
          <p:cNvPr id="11155" name="yt_shape_11155"/>
          <p:cNvSpPr txBox="1"/>
          <p:nvPr/>
        </p:nvSpPr>
        <p:spPr>
          <a:xfrm>
            <a:off x="648143" y="1258946"/>
            <a:ext cx="1089600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7.</a:t>
            </a:r>
            <a:r>
              <a:rPr lang="zh-CN" altLang="zh-CN" sz="2800" b="0" i="0" u="none">
                <a:solidFill>
                  <a:srgbClr val="000000"/>
                </a:solidFill>
                <a:effectLst/>
                <a:latin typeface="白正" pitchFamily="28"/>
                <a:ea typeface="宋体" pitchFamily="28"/>
                <a:cs typeface="宋体" pitchFamily="28"/>
              </a:rPr>
              <a:t>短跑运动员</a:t>
            </a:r>
            <a:r>
              <a:rPr lang="en-US" altLang="zh-CN" sz="2800" b="0" i="0" u="none">
                <a:solidFill>
                  <a:srgbClr val="000000"/>
                </a:solidFill>
                <a:effectLst/>
                <a:latin typeface="Times New Roman" pitchFamily="28"/>
                <a:ea typeface="Times New Roman" pitchFamily="28"/>
                <a:cs typeface="宋体" pitchFamily="28"/>
              </a:rPr>
              <a:t>5</a:t>
            </a:r>
            <a:r>
              <a:rPr lang="zh-CN" altLang="zh-CN" sz="2800" b="0" i="0" u="none">
                <a:solidFill>
                  <a:srgbClr val="000000"/>
                </a:solidFill>
                <a:effectLst/>
                <a:latin typeface="白正" pitchFamily="28"/>
                <a:ea typeface="宋体" pitchFamily="28"/>
                <a:cs typeface="宋体" pitchFamily="28"/>
              </a:rPr>
              <a:t>秒跑了</a:t>
            </a:r>
            <a:r>
              <a:rPr lang="en-US" altLang="zh-CN" sz="2800" b="0" i="0" u="none">
                <a:solidFill>
                  <a:srgbClr val="000000"/>
                </a:solidFill>
                <a:effectLst/>
                <a:latin typeface="Times New Roman" pitchFamily="28"/>
                <a:ea typeface="Times New Roman" pitchFamily="28"/>
                <a:cs typeface="宋体" pitchFamily="28"/>
              </a:rPr>
              <a:t>50</a:t>
            </a:r>
            <a:r>
              <a:rPr lang="zh-CN" altLang="zh-CN" sz="2800" b="0" i="0" u="none">
                <a:solidFill>
                  <a:srgbClr val="000000"/>
                </a:solidFill>
                <a:effectLst/>
                <a:latin typeface="白正" pitchFamily="28"/>
                <a:ea typeface="宋体" pitchFamily="28"/>
                <a:cs typeface="宋体" pitchFamily="28"/>
              </a:rPr>
              <a:t>米，羚羊奔跑速度是</a:t>
            </a:r>
            <a:r>
              <a:rPr lang="en-US" altLang="zh-CN" sz="2800" b="0" i="0" u="none">
                <a:solidFill>
                  <a:srgbClr val="000000"/>
                </a:solidFill>
                <a:effectLst/>
                <a:latin typeface="Times New Roman" pitchFamily="28"/>
                <a:ea typeface="Times New Roman" pitchFamily="28"/>
                <a:cs typeface="宋体" pitchFamily="28"/>
              </a:rPr>
              <a:t>20</a:t>
            </a:r>
            <a:r>
              <a:rPr lang="zh-CN" altLang="zh-CN" sz="2800" b="0" i="0" u="none">
                <a:solidFill>
                  <a:srgbClr val="000000"/>
                </a:solidFill>
                <a:effectLst/>
                <a:latin typeface="白正" pitchFamily="28"/>
                <a:ea typeface="宋体" pitchFamily="28"/>
                <a:cs typeface="宋体" pitchFamily="28"/>
              </a:rPr>
              <a:t>米</a:t>
            </a:r>
            <a:r>
              <a:rPr lang="en-US"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白正" pitchFamily="28"/>
                <a:ea typeface="宋体" pitchFamily="28"/>
                <a:cs typeface="宋体" pitchFamily="28"/>
              </a:rPr>
              <a:t>秒，汽车的行驶速度是</a:t>
            </a:r>
            <a:r>
              <a:rPr lang="en-US" altLang="zh-CN" sz="2800" b="0" i="0" u="none">
                <a:solidFill>
                  <a:srgbClr val="000000"/>
                </a:solidFill>
                <a:effectLst/>
                <a:latin typeface="Times New Roman" pitchFamily="28"/>
                <a:ea typeface="Times New Roman" pitchFamily="28"/>
                <a:cs typeface="宋体" pitchFamily="28"/>
              </a:rPr>
              <a:t>54</a:t>
            </a:r>
            <a:r>
              <a:rPr lang="zh-CN" altLang="zh-CN" sz="2800" b="0" i="0" u="none">
                <a:solidFill>
                  <a:srgbClr val="000000"/>
                </a:solidFill>
                <a:effectLst/>
                <a:latin typeface="白正" pitchFamily="28"/>
                <a:ea typeface="宋体" pitchFamily="28"/>
                <a:cs typeface="宋体" pitchFamily="28"/>
              </a:rPr>
              <a:t>千米</a:t>
            </a:r>
            <a:r>
              <a:rPr lang="en-US" altLang="zh-CN" sz="2800" b="0" i="0" u="none">
                <a:solidFill>
                  <a:srgbClr val="000000"/>
                </a:solidFill>
                <a:effectLst/>
                <a:latin typeface="Times New Roman" pitchFamily="28"/>
                <a:ea typeface="Times New Roman" pitchFamily="28"/>
                <a:cs typeface="宋体" pitchFamily="28"/>
              </a:rPr>
              <a:t>/</a:t>
            </a:r>
            <a:r>
              <a:rPr lang="zh-CN" altLang="zh-CN" sz="2800" b="0" i="0" u="none">
                <a:solidFill>
                  <a:srgbClr val="000000"/>
                </a:solidFill>
                <a:effectLst/>
                <a:latin typeface="白正" pitchFamily="28"/>
                <a:ea typeface="宋体" pitchFamily="28"/>
                <a:cs typeface="宋体" pitchFamily="28"/>
              </a:rPr>
              <a:t>时，三者速度从小到大的排列顺序是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156" name="yt_table_11156" title="H_87.36">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101592536"/>
              </p:ext>
            </p:extLst>
          </p:nvPr>
        </p:nvGraphicFramePr>
        <p:xfrm>
          <a:off x="648000" y="2369768"/>
          <a:ext cx="9203056" cy="1109472"/>
        </p:xfrm>
        <a:graphic>
          <a:graphicData uri="http://schemas.openxmlformats.org/drawingml/2006/table">
            <a:tbl>
              <a:tblPr/>
              <a:tblGrid>
                <a:gridCol w="4249120">
                  <a:extLst>
                    <a:ext uri="{9D8B030D-6E8A-4147-A177-3AD203B41FA5}">
                      <a16:colId xmlns:a16="http://schemas.microsoft.com/office/drawing/2014/main" val="10082"/>
                    </a:ext>
                  </a:extLst>
                </a:gridCol>
                <a:gridCol w="4953936">
                  <a:extLst>
                    <a:ext uri="{9D8B030D-6E8A-4147-A177-3AD203B41FA5}">
                      <a16:colId xmlns:a16="http://schemas.microsoft.com/office/drawing/2014/main" val="10083"/>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汽车，羚羊，运动员</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羚羊，汽车，运动员</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运动员，汽车，羚羊</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运动员，羚羊，汽车</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1"/>
                  </a:ext>
                </a:extLst>
              </a:tr>
            </a:tbl>
          </a:graphicData>
        </a:graphic>
      </p:graphicFrame>
      <p:sp>
        <p:nvSpPr>
          <p:cNvPr id="2" name="文本框 1">
            <a:extLst>
              <a:ext uri="{FF2B5EF4-FFF2-40B4-BE49-F238E27FC236}">
                <a16:creationId xmlns:a16="http://schemas.microsoft.com/office/drawing/2014/main" id="{35122740-9792-190D-23CE-2D27B862BC0C}"/>
              </a:ext>
            </a:extLst>
          </p:cNvPr>
          <p:cNvSpPr txBox="1"/>
          <p:nvPr/>
        </p:nvSpPr>
        <p:spPr>
          <a:xfrm>
            <a:off x="8479757" y="1766876"/>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
        <p:nvSpPr>
          <p:cNvPr id="3" name="yt_shape_11158">
            <a:extLst>
              <a:ext uri="{FF2B5EF4-FFF2-40B4-BE49-F238E27FC236}">
                <a16:creationId xmlns:a16="http://schemas.microsoft.com/office/drawing/2014/main" id="{484FCE70-5E1A-BF6D-F101-1225E2B4A1F5}"/>
              </a:ext>
            </a:extLst>
          </p:cNvPr>
          <p:cNvSpPr txBox="1"/>
          <p:nvPr/>
        </p:nvSpPr>
        <p:spPr>
          <a:xfrm>
            <a:off x="648000" y="3479240"/>
            <a:ext cx="11371280" cy="1060034"/>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8.</a:t>
            </a:r>
            <a:r>
              <a:rPr lang="zh-CN" altLang="zh-CN" sz="2800" b="0" i="0" u="none" dirty="0">
                <a:solidFill>
                  <a:srgbClr val="000000"/>
                </a:solidFill>
                <a:effectLst/>
                <a:latin typeface="白正" pitchFamily="28"/>
                <a:ea typeface="宋体" pitchFamily="28"/>
                <a:cs typeface="宋体" pitchFamily="28"/>
              </a:rPr>
              <a:t>如图</a:t>
            </a:r>
            <a:r>
              <a:rPr lang="en-US" altLang="zh-CN" sz="2800" b="0" i="0" u="none" dirty="0">
                <a:solidFill>
                  <a:srgbClr val="000000"/>
                </a:solidFill>
                <a:effectLst/>
                <a:latin typeface="Times New Roman" pitchFamily="28"/>
                <a:ea typeface="Times New Roman" pitchFamily="28"/>
                <a:cs typeface="宋体" pitchFamily="28"/>
              </a:rPr>
              <a:t>5</a:t>
            </a:r>
            <a:r>
              <a:rPr lang="zh-CN" altLang="zh-CN" sz="2800" b="0" i="0" u="none" dirty="0">
                <a:solidFill>
                  <a:srgbClr val="000000"/>
                </a:solidFill>
                <a:effectLst/>
                <a:latin typeface="白正" pitchFamily="28"/>
                <a:ea typeface="宋体" pitchFamily="28"/>
                <a:cs typeface="宋体" pitchFamily="28"/>
              </a:rPr>
              <a:t>所示，手机与音叉的位置保持不变，敲击音叉后，手机软件测出音叉发出的声音从</a:t>
            </a:r>
            <a:r>
              <a:rPr lang="en-US" altLang="zh-CN" sz="2800" b="0" i="0" u="none" dirty="0">
                <a:solidFill>
                  <a:srgbClr val="000000"/>
                </a:solidFill>
                <a:effectLst/>
                <a:latin typeface="Times New Roman" pitchFamily="28"/>
                <a:ea typeface="Times New Roman" pitchFamily="28"/>
                <a:cs typeface="宋体" pitchFamily="28"/>
              </a:rPr>
              <a:t>60 dB</a:t>
            </a:r>
            <a:r>
              <a:rPr lang="zh-CN" altLang="zh-CN" sz="2800" b="0" i="0" u="none" dirty="0">
                <a:solidFill>
                  <a:srgbClr val="000000"/>
                </a:solidFill>
                <a:effectLst/>
                <a:latin typeface="白正" pitchFamily="28"/>
                <a:ea typeface="宋体" pitchFamily="28"/>
                <a:cs typeface="宋体" pitchFamily="28"/>
              </a:rPr>
              <a:t>逐渐变为</a:t>
            </a:r>
            <a:r>
              <a:rPr lang="en-US" altLang="zh-CN" sz="2800" b="0" i="0" u="none" dirty="0">
                <a:solidFill>
                  <a:srgbClr val="000000"/>
                </a:solidFill>
                <a:effectLst/>
                <a:latin typeface="Times New Roman" pitchFamily="28"/>
                <a:ea typeface="Times New Roman" pitchFamily="28"/>
                <a:cs typeface="宋体" pitchFamily="28"/>
              </a:rPr>
              <a:t>40 dB</a:t>
            </a:r>
            <a:r>
              <a:rPr lang="zh-CN" altLang="zh-CN" sz="2800" b="0" i="0" u="none" dirty="0">
                <a:solidFill>
                  <a:srgbClr val="000000"/>
                </a:solidFill>
                <a:effectLst/>
                <a:latin typeface="白正" pitchFamily="28"/>
                <a:ea typeface="宋体" pitchFamily="28"/>
                <a:cs typeface="宋体" pitchFamily="28"/>
              </a:rPr>
              <a:t>。在这过程中，声音的</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　</a:t>
            </a:r>
            <a:r>
              <a:rPr lang="en-US" altLang="zh-CN" sz="2800" b="1" i="0" u="none" dirty="0">
                <a:solidFill>
                  <a:srgbClr val="FF0000">
                    <a:alpha val="0"/>
                  </a:srgbClr>
                </a:solidFill>
                <a:effectLst/>
                <a:latin typeface="Times New Roman" pitchFamily="28"/>
                <a:ea typeface="Times New Roman" pitchFamily="28"/>
                <a:cs typeface="Times New Roman" pitchFamily="28"/>
              </a:rPr>
              <a:t>B</a:t>
            </a:r>
            <a:r>
              <a:rPr lang="zh-CN" altLang="zh-CN" sz="2800" b="0" i="0" u="none" dirty="0">
                <a:solidFill>
                  <a:srgbClr val="000000"/>
                </a:solidFill>
                <a:effectLst/>
                <a:latin typeface="白正" pitchFamily="28"/>
                <a:ea typeface="宋体" pitchFamily="28"/>
                <a:cs typeface="宋体" pitchFamily="28"/>
              </a:rPr>
              <a:t>　</a:t>
            </a:r>
            <a:r>
              <a:rPr lang="zh-CN" altLang="zh-CN" sz="2800" b="0" i="0" u="none" dirty="0">
                <a:solidFill>
                  <a:srgbClr val="000000"/>
                </a:solidFill>
                <a:effectLst/>
                <a:latin typeface="宋体" pitchFamily="28"/>
                <a:ea typeface="宋体" pitchFamily="28"/>
                <a:cs typeface="宋体" pitchFamily="28"/>
              </a:rPr>
              <a:t>）</a:t>
            </a:r>
          </a:p>
        </p:txBody>
      </p:sp>
      <p:graphicFrame>
        <p:nvGraphicFramePr>
          <p:cNvPr id="4" name="yt_table_11162_skip" title="H_174.72">
            <a:extLst>
              <a:ext uri="{FF2B5EF4-FFF2-40B4-BE49-F238E27FC236}">
                <a16:creationId xmlns:a16="http://schemas.microsoft.com/office/drawing/2014/main" id="{69647B85-90AA-86F1-2D61-A76EEEC37255}"/>
              </a:ext>
            </a:extLst>
          </p:cNvPr>
          <p:cNvGraphicFramePr>
            <a:graphicFrameLocks noGrp="1"/>
          </p:cNvGraphicFramePr>
          <p:nvPr>
            <p:extLst>
              <p:ext uri="{D42A27DB-BD31-4B8C-83A1-F6EECF244321}">
                <p14:modId xmlns:p14="http://schemas.microsoft.com/office/powerpoint/2010/main" val="685204910"/>
              </p:ext>
            </p:extLst>
          </p:nvPr>
        </p:nvGraphicFramePr>
        <p:xfrm>
          <a:off x="648000" y="4588712"/>
          <a:ext cx="8546800" cy="2773680"/>
        </p:xfrm>
        <a:graphic>
          <a:graphicData uri="http://schemas.openxmlformats.org/drawingml/2006/table">
            <a:tbl>
              <a:tblPr/>
              <a:tblGrid>
                <a:gridCol w="4199002">
                  <a:extLst>
                    <a:ext uri="{9D8B030D-6E8A-4147-A177-3AD203B41FA5}">
                      <a16:colId xmlns:a16="http://schemas.microsoft.com/office/drawing/2014/main" val="10084"/>
                    </a:ext>
                  </a:extLst>
                </a:gridCol>
                <a:gridCol w="4347798">
                  <a:extLst>
                    <a:ext uri="{9D8B030D-6E8A-4147-A177-3AD203B41FA5}">
                      <a16:colId xmlns:a16="http://schemas.microsoft.com/office/drawing/2014/main" val="1450666389"/>
                    </a:ext>
                  </a:extLst>
                </a:gridCol>
              </a:tblGrid>
              <a:tr h="331938">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音调变低</a:t>
                      </a: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响度变小</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2"/>
                  </a:ext>
                </a:extLst>
              </a:tr>
              <a:tr h="663875">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音调变高</a:t>
                      </a:r>
                    </a:p>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音色发生变化</a:t>
                      </a:r>
                    </a:p>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3"/>
                  </a:ext>
                </a:extLst>
              </a:tr>
              <a:tr h="331938">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4"/>
                  </a:ext>
                </a:extLst>
              </a:tr>
              <a:tr h="331938">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5"/>
                  </a:ext>
                </a:extLst>
              </a:tr>
            </a:tbl>
          </a:graphicData>
        </a:graphic>
      </p:graphicFrame>
      <p:grpSp>
        <p:nvGrpSpPr>
          <p:cNvPr id="5" name="yt_shape_11159_skip" title="H_143.1611">
            <a:extLst>
              <a:ext uri="{FF2B5EF4-FFF2-40B4-BE49-F238E27FC236}">
                <a16:creationId xmlns:a16="http://schemas.microsoft.com/office/drawing/2014/main" id="{ACEB0067-024D-0906-E280-3C8DF4CD807C}"/>
              </a:ext>
            </a:extLst>
          </p:cNvPr>
          <p:cNvGrpSpPr/>
          <p:nvPr/>
        </p:nvGrpSpPr>
        <p:grpSpPr>
          <a:xfrm>
            <a:off x="9088992" y="4689981"/>
            <a:ext cx="1524127" cy="1818146"/>
            <a:chOff x="0" y="0"/>
            <a:chExt cx="1524127" cy="1818146"/>
          </a:xfrm>
        </p:grpSpPr>
        <p:pic>
          <p:nvPicPr>
            <p:cNvPr id="6" name="yt_image_11159">
              <a:extLst>
                <a:ext uri="{FF2B5EF4-FFF2-40B4-BE49-F238E27FC236}">
                  <a16:creationId xmlns:a16="http://schemas.microsoft.com/office/drawing/2014/main" id="{09B06E7D-47D4-A359-1D39-F51BDF7C5CED}"/>
                </a:ex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0" y="0"/>
              <a:ext cx="1524127" cy="1422146"/>
            </a:xfrm>
            <a:prstGeom prst="rect">
              <a:avLst/>
            </a:prstGeom>
            <a:noFill/>
            <a:extLst>
              <a:ext uri="{909E8E84-426E-40DD-AFC4-6F175D3DCCD1}">
                <a14:hiddenFill xmlns:a14="http://schemas.microsoft.com/office/drawing/2010/main">
                  <a:solidFill>
                    <a:srgbClr val="FFFFFF"/>
                  </a:solidFill>
                </a14:hiddenFill>
              </a:ext>
            </a:extLst>
          </p:spPr>
        </p:pic>
        <p:sp>
          <p:nvSpPr>
            <p:cNvPr id="7" name="yt_shape_11161">
              <a:extLst>
                <a:ext uri="{FF2B5EF4-FFF2-40B4-BE49-F238E27FC236}">
                  <a16:creationId xmlns:a16="http://schemas.microsoft.com/office/drawing/2014/main" id="{977683CA-3FC3-C5AB-1406-E3FDCDC24BCD}"/>
                </a:ext>
              </a:extLst>
            </p:cNvPr>
            <p:cNvSpPr txBox="1"/>
            <p:nvPr/>
          </p:nvSpPr>
          <p:spPr>
            <a:xfrm>
              <a:off x="495423" y="1458146"/>
              <a:ext cx="569281"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5</a:t>
              </a:r>
            </a:p>
          </p:txBody>
        </p:sp>
      </p:grpSp>
      <p:sp>
        <p:nvSpPr>
          <p:cNvPr id="8" name="文本框 7">
            <a:extLst>
              <a:ext uri="{FF2B5EF4-FFF2-40B4-BE49-F238E27FC236}">
                <a16:creationId xmlns:a16="http://schemas.microsoft.com/office/drawing/2014/main" id="{071A06C8-1B2C-816B-4B65-E8CA0DF1B82C}"/>
              </a:ext>
            </a:extLst>
          </p:cNvPr>
          <p:cNvSpPr txBox="1"/>
          <p:nvPr/>
        </p:nvSpPr>
        <p:spPr>
          <a:xfrm>
            <a:off x="10738309" y="3950616"/>
            <a:ext cx="416624"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B</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8"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YT"/>
        <p:cNvGrpSpPr/>
        <p:nvPr/>
      </p:nvGrpSpPr>
      <p:grpSpPr>
        <a:xfrm>
          <a:off x="0" y="0"/>
          <a:ext cx="0" cy="0"/>
          <a:chOff x="0" y="0"/>
          <a:chExt cx="0" cy="0"/>
        </a:xfrm>
      </p:grpSpPr>
      <p:sp>
        <p:nvSpPr>
          <p:cNvPr id="11164" name="yt_shape_11164"/>
          <p:cNvSpPr txBox="1"/>
          <p:nvPr/>
        </p:nvSpPr>
        <p:spPr>
          <a:xfrm>
            <a:off x="648143" y="475142"/>
            <a:ext cx="10896000" cy="1620187"/>
          </a:xfrm>
          <a:prstGeom prst="rect">
            <a:avLst/>
          </a:prstGeom>
        </p:spPr>
        <p:txBody>
          <a:bodyPr vert="horz" wrap="squar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9.</a:t>
            </a:r>
            <a:r>
              <a:rPr lang="zh-CN" altLang="zh-CN" sz="2800" b="0" i="0" u="none">
                <a:solidFill>
                  <a:srgbClr val="000000"/>
                </a:solidFill>
                <a:effectLst/>
                <a:latin typeface="白正" pitchFamily="28"/>
                <a:ea typeface="宋体" pitchFamily="28"/>
                <a:cs typeface="宋体" pitchFamily="28"/>
              </a:rPr>
              <a:t>如图</a:t>
            </a:r>
            <a:r>
              <a:rPr lang="en-US" altLang="zh-CN" sz="2800" b="0" i="0" u="none">
                <a:solidFill>
                  <a:srgbClr val="000000"/>
                </a:solidFill>
                <a:effectLst/>
                <a:latin typeface="Times New Roman" pitchFamily="28"/>
                <a:ea typeface="Times New Roman" pitchFamily="28"/>
                <a:cs typeface="宋体" pitchFamily="28"/>
              </a:rPr>
              <a:t>6</a:t>
            </a:r>
            <a:r>
              <a:rPr lang="zh-CN" altLang="zh-CN" sz="2800" b="0" i="0" u="none">
                <a:solidFill>
                  <a:srgbClr val="000000"/>
                </a:solidFill>
                <a:effectLst/>
                <a:latin typeface="白正" pitchFamily="28"/>
                <a:ea typeface="宋体" pitchFamily="28"/>
                <a:cs typeface="宋体" pitchFamily="28"/>
              </a:rPr>
              <a:t>所示，在冬季，壶口瀑布飞溅的浪花和弥天水雾在两岸的岩石和护栏上凝结成晶莹剔透的</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冰挂</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，吸引了众多游客。</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冰挂</a:t>
            </a:r>
            <a:r>
              <a:rPr lang="en-US"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形成过程中涉及的物态变化是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D</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11168" name="yt_table_11168_skip" title="H_174.72">
            <a:extLst>
              <a:ext uri="{FF2B5EF4-FFF2-40B4-BE49-F238E27FC236}">
                <a16:creationId xmlns:a16="http://schemas.microsoft.com/office/drawing/2014/main" id="{85F9CD91-DE56-4981-AD6D-3D4292DC4A24}"/>
              </a:ext>
            </a:extLst>
          </p:cNvPr>
          <p:cNvGraphicFramePr>
            <a:graphicFrameLocks noGrp="1"/>
          </p:cNvGraphicFramePr>
          <p:nvPr>
            <p:extLst>
              <p:ext uri="{D42A27DB-BD31-4B8C-83A1-F6EECF244321}">
                <p14:modId xmlns:p14="http://schemas.microsoft.com/office/powerpoint/2010/main" val="3816675985"/>
              </p:ext>
            </p:extLst>
          </p:nvPr>
        </p:nvGraphicFramePr>
        <p:xfrm>
          <a:off x="648000" y="2146117"/>
          <a:ext cx="4127199" cy="2773680"/>
        </p:xfrm>
        <a:graphic>
          <a:graphicData uri="http://schemas.openxmlformats.org/drawingml/2006/table">
            <a:tbl>
              <a:tblPr/>
              <a:tblGrid>
                <a:gridCol w="2047556">
                  <a:extLst>
                    <a:ext uri="{9D8B030D-6E8A-4147-A177-3AD203B41FA5}">
                      <a16:colId xmlns:a16="http://schemas.microsoft.com/office/drawing/2014/main" val="10085"/>
                    </a:ext>
                  </a:extLst>
                </a:gridCol>
                <a:gridCol w="2047556">
                  <a:extLst>
                    <a:ext uri="{9D8B030D-6E8A-4147-A177-3AD203B41FA5}">
                      <a16:colId xmlns:a16="http://schemas.microsoft.com/office/drawing/2014/main" val="2055117721"/>
                    </a:ext>
                  </a:extLst>
                </a:gridCol>
                <a:gridCol w="32087">
                  <a:extLst>
                    <a:ext uri="{9D8B030D-6E8A-4147-A177-3AD203B41FA5}">
                      <a16:colId xmlns:a16="http://schemas.microsoft.com/office/drawing/2014/main" val="1612474548"/>
                    </a:ext>
                  </a:extLst>
                </a:gridCol>
              </a:tblGrid>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A.</a:t>
                      </a:r>
                      <a:r>
                        <a:rPr lang="zh-CN" altLang="zh-CN" sz="2800" b="0" i="0" u="none" dirty="0">
                          <a:solidFill>
                            <a:srgbClr val="000000"/>
                          </a:solidFill>
                          <a:effectLst/>
                          <a:latin typeface="白正" pitchFamily="28"/>
                          <a:ea typeface="宋体" pitchFamily="28"/>
                          <a:cs typeface="宋体" pitchFamily="28"/>
                        </a:rPr>
                        <a:t>汽化</a:t>
                      </a: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B.</a:t>
                      </a:r>
                      <a:r>
                        <a:rPr lang="zh-CN" altLang="zh-CN" sz="2800" b="0" i="0" u="none" dirty="0">
                          <a:solidFill>
                            <a:srgbClr val="000000"/>
                          </a:solidFill>
                          <a:effectLst/>
                          <a:latin typeface="白正" pitchFamily="28"/>
                          <a:ea typeface="宋体" pitchFamily="28"/>
                          <a:cs typeface="宋体" pitchFamily="28"/>
                        </a:rPr>
                        <a:t>液化</a:t>
                      </a: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6"/>
                  </a:ext>
                </a:extLst>
              </a:tr>
              <a:tr h="370840">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C.</a:t>
                      </a:r>
                      <a:r>
                        <a:rPr lang="zh-CN" altLang="zh-CN" sz="2800" b="0" i="0" u="none" dirty="0">
                          <a:solidFill>
                            <a:srgbClr val="000000"/>
                          </a:solidFill>
                          <a:effectLst/>
                          <a:latin typeface="白正" pitchFamily="28"/>
                          <a:ea typeface="宋体" pitchFamily="28"/>
                          <a:cs typeface="宋体" pitchFamily="28"/>
                        </a:rPr>
                        <a:t>凝华</a:t>
                      </a:r>
                    </a:p>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marR="0" lvl="0" indent="0" algn="l" defTabSz="914400" rtl="0" eaLnBrk="1" fontAlgn="ctr" latinLnBrk="0" hangingPunct="0">
                        <a:lnSpc>
                          <a:spcPct val="129999"/>
                        </a:lnSpc>
                        <a:spcBef>
                          <a:spcPts val="0"/>
                        </a:spcBef>
                        <a:spcAft>
                          <a:spcPts val="0"/>
                        </a:spcAft>
                        <a:buClrTx/>
                        <a:buSzTx/>
                        <a:buFontTx/>
                        <a:buNone/>
                        <a:tabLst/>
                        <a:defRPr/>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凝固</a:t>
                      </a:r>
                    </a:p>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7"/>
                  </a:ext>
                </a:extLst>
              </a:tr>
              <a:tr h="370840">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8"/>
                  </a:ext>
                </a:extLst>
              </a:tr>
              <a:tr h="370840">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tc>
                  <a:txBody>
                    <a:bodyPr/>
                    <a:lstStyle/>
                    <a:p>
                      <a:pPr marL="0" indent="0" algn="l" eaLnBrk="1" fontAlgn="ctr" latinLnBrk="0" hangingPunct="0">
                        <a:lnSpc>
                          <a:spcPct val="129999"/>
                        </a:lnSpc>
                      </a:pPr>
                      <a:endParaRPr lang="zh-CN" altLang="zh-CN" sz="2800" b="0" i="0" u="none" dirty="0">
                        <a:solidFill>
                          <a:srgbClr val="000000"/>
                        </a:solidFill>
                        <a:effectLst/>
                        <a:latin typeface="白正" pitchFamily="28"/>
                        <a:ea typeface="宋体" pitchFamily="28"/>
                        <a:cs typeface="宋体" pitchFamily="28"/>
                      </a:endParaRP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19"/>
                  </a:ext>
                </a:extLst>
              </a:tr>
            </a:tbl>
          </a:graphicData>
        </a:graphic>
      </p:graphicFrame>
      <p:grpSp>
        <p:nvGrpSpPr>
          <p:cNvPr id="11165" name="yt_shape_11165_skip" title="H_134.0311">
            <a:extLst>
              <a:ext uri="{FF2B5EF4-FFF2-40B4-BE49-F238E27FC236}">
                <a16:creationId xmlns:a16="http://schemas.microsoft.com/office/drawing/2014/main" id="{249740F1-2B05-4C5A-B423-6F681AEFABC2}"/>
              </a:ext>
            </a:extLst>
          </p:cNvPr>
          <p:cNvGrpSpPr/>
          <p:nvPr/>
        </p:nvGrpSpPr>
        <p:grpSpPr>
          <a:xfrm>
            <a:off x="9028769" y="1590494"/>
            <a:ext cx="2066163" cy="1702195"/>
            <a:chOff x="0" y="0"/>
            <a:chExt cx="2066163" cy="1702195"/>
          </a:xfrm>
        </p:grpSpPr>
        <p:pic>
          <p:nvPicPr>
            <p:cNvPr id="2" name="yt_image_11165">
              <a:extLst>
                <a:ext uri="">
                  <a16:creationId xmlns="" xmlns:a16="http://schemas.microsoft.com/office/drawing/2014/main" xmlns:p14="http://schemas.microsoft.com/office/powerpoint/2010/main" xmlns:a14="http://schemas.microsoft.com/office/drawing/2010/main" xmlns:mc="http://schemas.openxmlformats.org/markup-compatibility/2006" id="{5351258F-BC95-41E6-9372-C2FE361B0291}"/>
                </a:ext>
              </a:extLst>
            </p:cNvPr>
            <p:cNvPicPr>
              <a:picLocks noChangeAspect="1" noChangeArrowheads="1"/>
            </p:cNvPicPr>
            <p:nvPr/>
          </p:nvPicPr>
          <p:blipFill>
            <a:blip r:embed="rId2" cstate="print"/>
            <a:srcRect/>
            <a:stretch>
              <a:fillRect/>
            </a:stretch>
          </p:blipFill>
          <p:spPr bwMode="auto">
            <a:xfrm>
              <a:off x="0" y="0"/>
              <a:ext cx="2066163" cy="1306195"/>
            </a:xfrm>
            <a:prstGeom prst="rect">
              <a:avLst/>
            </a:prstGeom>
            <a:noFill/>
            <a:extLst>
              <a:ext uri="{909E8E84-426E-40DD-AFC4-6F175D3DCCD1}">
                <a14:hiddenFill xmlns:a14="http://schemas.microsoft.com/office/drawing/2010/main">
                  <a:solidFill>
                    <a:srgbClr val="FFFFFF"/>
                  </a:solidFill>
                </a14:hiddenFill>
              </a:ext>
            </a:extLst>
          </p:spPr>
        </p:pic>
        <p:sp>
          <p:nvSpPr>
            <p:cNvPr id="11167" name="yt_shape_11167"/>
            <p:cNvSpPr txBox="1"/>
            <p:nvPr/>
          </p:nvSpPr>
          <p:spPr>
            <a:xfrm>
              <a:off x="766441" y="1342195"/>
              <a:ext cx="569281" cy="360000"/>
            </a:xfrm>
            <a:prstGeom prst="rect">
              <a:avLst/>
            </a:prstGeom>
          </p:spPr>
          <p:txBody>
            <a:bodyPr vert="horz" wrap="square" lIns="0" tIns="0" rIns="0" bIns="0" rtlCol="0">
              <a:spAutoFit/>
            </a:bodyPr>
            <a:lstStyle/>
            <a:p>
              <a:pPr algn="ctr" eaLnBrk="1" latinLnBrk="0" hangingPunct="0">
                <a:lnSpc>
                  <a:spcPct val="129999"/>
                </a:lnSpc>
              </a:pPr>
              <a:r>
                <a:rPr lang="zh-CN" altLang="zh-CN" sz="2800" b="0" i="0" u="none">
                  <a:solidFill>
                    <a:srgbClr val="000000"/>
                  </a:solidFill>
                  <a:effectLst/>
                  <a:latin typeface="白正" pitchFamily="28"/>
                  <a:ea typeface="楷体" pitchFamily="28"/>
                  <a:cs typeface="宋体" pitchFamily="28"/>
                </a:rPr>
                <a:t>图</a:t>
              </a:r>
              <a:r>
                <a:rPr lang="en-US" altLang="zh-CN" sz="2800" b="0" i="0" u="none">
                  <a:solidFill>
                    <a:srgbClr val="000000"/>
                  </a:solidFill>
                  <a:effectLst/>
                  <a:latin typeface="Times New Roman" pitchFamily="28"/>
                  <a:ea typeface="Times New Roman" pitchFamily="28"/>
                  <a:cs typeface="宋体" pitchFamily="28"/>
                </a:rPr>
                <a:t>6</a:t>
              </a:r>
            </a:p>
          </p:txBody>
        </p:sp>
      </p:grpSp>
      <p:sp>
        <p:nvSpPr>
          <p:cNvPr id="3" name="文本框 2">
            <a:extLst>
              <a:ext uri="{FF2B5EF4-FFF2-40B4-BE49-F238E27FC236}">
                <a16:creationId xmlns:a16="http://schemas.microsoft.com/office/drawing/2014/main" id="{39CEF0A4-795D-417C-1815-3F1BB7718AD8}"/>
              </a:ext>
            </a:extLst>
          </p:cNvPr>
          <p:cNvSpPr txBox="1"/>
          <p:nvPr/>
        </p:nvSpPr>
        <p:spPr>
          <a:xfrm>
            <a:off x="5536532" y="1537808"/>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D</a:t>
            </a:r>
            <a:endParaRPr lang="zh-CN" altLang="en-US">
              <a:solidFill>
                <a:srgbClr val="FF0000"/>
              </a:solidFill>
            </a:endParaRPr>
          </a:p>
        </p:txBody>
      </p:sp>
      <p:sp>
        <p:nvSpPr>
          <p:cNvPr id="4" name="yt_shape_11170">
            <a:extLst>
              <a:ext uri="{FF2B5EF4-FFF2-40B4-BE49-F238E27FC236}">
                <a16:creationId xmlns:a16="http://schemas.microsoft.com/office/drawing/2014/main" id="{E0E66F06-495E-110B-762A-CAD6C6D2102A}"/>
              </a:ext>
            </a:extLst>
          </p:cNvPr>
          <p:cNvSpPr txBox="1"/>
          <p:nvPr/>
        </p:nvSpPr>
        <p:spPr>
          <a:xfrm>
            <a:off x="646135" y="3357929"/>
            <a:ext cx="8608126" cy="499880"/>
          </a:xfrm>
          <a:prstGeom prst="rect">
            <a:avLst/>
          </a:prstGeom>
        </p:spPr>
        <p:txBody>
          <a:bodyPr vert="horz" wrap="none" lIns="0" tIns="0" rIns="0" bIns="0" rtlCol="0">
            <a:spAutoFit/>
          </a:bodyPr>
          <a:lstStyle/>
          <a:p>
            <a:pPr algn="l" eaLnBrk="1"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10.</a:t>
            </a:r>
            <a:r>
              <a:rPr lang="zh-CN" altLang="zh-CN" sz="2800" b="0" i="0" u="none">
                <a:solidFill>
                  <a:srgbClr val="000000"/>
                </a:solidFill>
                <a:effectLst/>
                <a:latin typeface="白正" pitchFamily="28"/>
                <a:ea typeface="宋体" pitchFamily="28"/>
                <a:cs typeface="宋体" pitchFamily="28"/>
              </a:rPr>
              <a:t>生活中的一些实例和对应解释，正确的是</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　</a:t>
            </a:r>
            <a:r>
              <a:rPr lang="en-US" altLang="zh-CN" sz="2800" b="1" i="0" u="none">
                <a:solidFill>
                  <a:srgbClr val="FF0000">
                    <a:alpha val="0"/>
                  </a:srgbClr>
                </a:solidFill>
                <a:effectLst/>
                <a:latin typeface="Times New Roman" pitchFamily="28"/>
                <a:ea typeface="Times New Roman" pitchFamily="28"/>
                <a:cs typeface="Times New Roman" pitchFamily="28"/>
              </a:rPr>
              <a:t>C</a:t>
            </a:r>
            <a:r>
              <a:rPr lang="zh-CN" altLang="zh-CN" sz="2800" b="0" i="0" u="none">
                <a:solidFill>
                  <a:srgbClr val="000000"/>
                </a:solidFill>
                <a:effectLst/>
                <a:latin typeface="白正" pitchFamily="28"/>
                <a:ea typeface="宋体" pitchFamily="28"/>
                <a:cs typeface="宋体" pitchFamily="28"/>
              </a:rPr>
              <a:t>　</a:t>
            </a:r>
            <a:r>
              <a:rPr lang="zh-CN" altLang="zh-CN" sz="2800" b="0" i="0" u="none">
                <a:solidFill>
                  <a:srgbClr val="000000"/>
                </a:solidFill>
                <a:effectLst/>
                <a:latin typeface="宋体" pitchFamily="28"/>
                <a:ea typeface="宋体" pitchFamily="28"/>
                <a:cs typeface="宋体" pitchFamily="28"/>
              </a:rPr>
              <a:t>）</a:t>
            </a:r>
          </a:p>
        </p:txBody>
      </p:sp>
      <p:graphicFrame>
        <p:nvGraphicFramePr>
          <p:cNvPr id="5" name="yt_table_11171" title="H_218.4">
            <a:extLst>
              <a:ext uri="{FF2B5EF4-FFF2-40B4-BE49-F238E27FC236}">
                <a16:creationId xmlns:a16="http://schemas.microsoft.com/office/drawing/2014/main" id="{91B0D212-96D9-5998-C455-D80D8C9FF3EB}"/>
              </a:ext>
            </a:extLst>
          </p:cNvPr>
          <p:cNvGraphicFramePr>
            <a:graphicFrameLocks noGrp="1"/>
          </p:cNvGraphicFramePr>
          <p:nvPr>
            <p:extLst>
              <p:ext uri="{D42A27DB-BD31-4B8C-83A1-F6EECF244321}">
                <p14:modId xmlns:p14="http://schemas.microsoft.com/office/powerpoint/2010/main" val="2271452742"/>
              </p:ext>
            </p:extLst>
          </p:nvPr>
        </p:nvGraphicFramePr>
        <p:xfrm>
          <a:off x="646135" y="3908597"/>
          <a:ext cx="11108985" cy="2218944"/>
        </p:xfrm>
        <a:graphic>
          <a:graphicData uri="http://schemas.openxmlformats.org/drawingml/2006/table">
            <a:tbl>
              <a:tblPr/>
              <a:tblGrid>
                <a:gridCol w="11108985">
                  <a:extLst>
                    <a:ext uri="{9D8B030D-6E8A-4147-A177-3AD203B41FA5}">
                      <a16:colId xmlns:a16="http://schemas.microsoft.com/office/drawing/2014/main" val="10086"/>
                    </a:ext>
                  </a:extLst>
                </a:gridCol>
              </a:tblGrid>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A.</a:t>
                      </a:r>
                      <a:r>
                        <a:rPr lang="zh-CN" altLang="zh-CN" sz="2800" b="0" i="0" u="none">
                          <a:solidFill>
                            <a:srgbClr val="000000"/>
                          </a:solidFill>
                          <a:effectLst/>
                          <a:latin typeface="白正" pitchFamily="28"/>
                          <a:ea typeface="宋体" pitchFamily="28"/>
                          <a:cs typeface="宋体" pitchFamily="28"/>
                        </a:rPr>
                        <a:t>在平静的湖面可以看到蓝天白云</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光的折射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0"/>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B.</a:t>
                      </a:r>
                      <a:r>
                        <a:rPr lang="zh-CN" altLang="zh-CN" sz="2800" b="0" i="0" u="none">
                          <a:solidFill>
                            <a:srgbClr val="000000"/>
                          </a:solidFill>
                          <a:effectLst/>
                          <a:latin typeface="白正" pitchFamily="28"/>
                          <a:ea typeface="宋体" pitchFamily="28"/>
                          <a:cs typeface="宋体" pitchFamily="28"/>
                        </a:rPr>
                        <a:t>游泳池注水后，看上去好像变浅了</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光的反射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1"/>
                  </a:ext>
                </a:extLst>
              </a:tr>
              <a:tr h="370840">
                <a:tc>
                  <a:txBody>
                    <a:bodyPr/>
                    <a:lstStyle/>
                    <a:p>
                      <a:pPr marL="0" indent="0" algn="l" eaLnBrk="1" fontAlgn="ctr" latinLnBrk="0" hangingPunct="0">
                        <a:lnSpc>
                          <a:spcPct val="129999"/>
                        </a:lnSpc>
                      </a:pPr>
                      <a:r>
                        <a:rPr lang="en-US" altLang="zh-CN" sz="2800" b="0" i="0" u="none">
                          <a:solidFill>
                            <a:srgbClr val="000000"/>
                          </a:solidFill>
                          <a:effectLst/>
                          <a:latin typeface="Times New Roman" pitchFamily="28"/>
                          <a:ea typeface="Times New Roman" pitchFamily="28"/>
                          <a:cs typeface="宋体" pitchFamily="28"/>
                        </a:rPr>
                        <a:t>C.</a:t>
                      </a:r>
                      <a:r>
                        <a:rPr lang="zh-CN" altLang="zh-CN" sz="2800" b="0" i="0" u="none">
                          <a:solidFill>
                            <a:srgbClr val="000000"/>
                          </a:solidFill>
                          <a:effectLst/>
                          <a:latin typeface="白正" pitchFamily="28"/>
                          <a:ea typeface="宋体" pitchFamily="28"/>
                          <a:cs typeface="宋体" pitchFamily="28"/>
                        </a:rPr>
                        <a:t>阳光透过树叶间的缝隙射到地面上，形成圆形光斑</a:t>
                      </a:r>
                      <a:r>
                        <a:rPr lang="zh-CN" altLang="zh-CN" sz="2800" b="0" i="0" u="none">
                          <a:solidFill>
                            <a:srgbClr val="000000"/>
                          </a:solidFill>
                          <a:effectLst/>
                          <a:latin typeface="宋体" pitchFamily="28"/>
                          <a:ea typeface="宋体" pitchFamily="28"/>
                          <a:cs typeface="宋体" pitchFamily="28"/>
                        </a:rPr>
                        <a:t>——</a:t>
                      </a:r>
                      <a:r>
                        <a:rPr lang="zh-CN" altLang="zh-CN" sz="2800" b="0" i="0" u="none">
                          <a:solidFill>
                            <a:srgbClr val="000000"/>
                          </a:solidFill>
                          <a:effectLst/>
                          <a:latin typeface="白正" pitchFamily="28"/>
                          <a:ea typeface="宋体" pitchFamily="28"/>
                          <a:cs typeface="宋体" pitchFamily="28"/>
                        </a:rPr>
                        <a:t>光的直线传播</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2"/>
                  </a:ext>
                </a:extLst>
              </a:tr>
              <a:tr h="370840">
                <a:tc>
                  <a:txBody>
                    <a:bodyPr/>
                    <a:lstStyle/>
                    <a:p>
                      <a:pPr marL="0" indent="0" algn="l" eaLnBrk="1" fontAlgn="ctr" latinLnBrk="0" hangingPunct="0">
                        <a:lnSpc>
                          <a:spcPct val="129999"/>
                        </a:lnSpc>
                      </a:pPr>
                      <a:r>
                        <a:rPr lang="en-US" altLang="zh-CN" sz="2800" b="0" i="0" u="none" dirty="0">
                          <a:solidFill>
                            <a:srgbClr val="000000"/>
                          </a:solidFill>
                          <a:effectLst/>
                          <a:latin typeface="Times New Roman" pitchFamily="28"/>
                          <a:ea typeface="Times New Roman" pitchFamily="28"/>
                          <a:cs typeface="宋体" pitchFamily="28"/>
                        </a:rPr>
                        <a:t>D.</a:t>
                      </a:r>
                      <a:r>
                        <a:rPr lang="zh-CN" altLang="zh-CN" sz="2800" b="0" i="0" u="none" dirty="0">
                          <a:solidFill>
                            <a:srgbClr val="000000"/>
                          </a:solidFill>
                          <a:effectLst/>
                          <a:latin typeface="白正" pitchFamily="28"/>
                          <a:ea typeface="宋体" pitchFamily="28"/>
                          <a:cs typeface="宋体" pitchFamily="28"/>
                        </a:rPr>
                        <a:t>早晨太阳还在地平线以下时人就可以看到它</a:t>
                      </a:r>
                      <a:r>
                        <a:rPr lang="zh-CN" altLang="zh-CN" sz="2800" b="0" i="0" u="none" dirty="0">
                          <a:solidFill>
                            <a:srgbClr val="000000"/>
                          </a:solidFill>
                          <a:effectLst/>
                          <a:latin typeface="宋体" pitchFamily="28"/>
                          <a:ea typeface="宋体" pitchFamily="28"/>
                          <a:cs typeface="宋体" pitchFamily="28"/>
                        </a:rPr>
                        <a:t>——</a:t>
                      </a:r>
                      <a:r>
                        <a:rPr lang="zh-CN" altLang="zh-CN" sz="2800" b="0" i="0" u="none" dirty="0">
                          <a:solidFill>
                            <a:srgbClr val="000000"/>
                          </a:solidFill>
                          <a:effectLst/>
                          <a:latin typeface="白正" pitchFamily="28"/>
                          <a:ea typeface="宋体" pitchFamily="28"/>
                          <a:cs typeface="宋体" pitchFamily="28"/>
                        </a:rPr>
                        <a:t>光的反射</a:t>
                      </a:r>
                    </a:p>
                  </a:txBody>
                  <a:tcPr marL="0" marR="0" marT="0" marB="0" anchor="ctr">
                    <a:lnL w="9522" cmpd="sng">
                      <a:noFill/>
                    </a:lnL>
                    <a:lnR w="9522" cmpd="sng">
                      <a:noFill/>
                    </a:lnR>
                    <a:lnT w="9522" cmpd="sng">
                      <a:noFill/>
                    </a:lnT>
                    <a:lnB w="9522" cmpd="sng">
                      <a:noFill/>
                    </a:lnB>
                  </a:tcPr>
                </a:tc>
                <a:extLst>
                  <a:ext uri="{0D108BD9-81ED-4DB2-BD59-A6C34878D82A}">
                    <a16:rowId xmlns:a16="http://schemas.microsoft.com/office/drawing/2014/main" val="10223"/>
                  </a:ext>
                </a:extLst>
              </a:tr>
            </a:tbl>
          </a:graphicData>
        </a:graphic>
      </p:graphicFrame>
      <p:sp>
        <p:nvSpPr>
          <p:cNvPr id="6" name="文本框 5">
            <a:extLst>
              <a:ext uri="{FF2B5EF4-FFF2-40B4-BE49-F238E27FC236}">
                <a16:creationId xmlns:a16="http://schemas.microsoft.com/office/drawing/2014/main" id="{D2C8C1F0-2EAA-EE0C-0516-D537FB985F7F}"/>
              </a:ext>
            </a:extLst>
          </p:cNvPr>
          <p:cNvSpPr txBox="1"/>
          <p:nvPr/>
        </p:nvSpPr>
        <p:spPr>
          <a:xfrm>
            <a:off x="8112623" y="3311123"/>
            <a:ext cx="437261" cy="588658"/>
          </a:xfrm>
          <a:prstGeom prst="rect">
            <a:avLst/>
          </a:prstGeom>
          <a:noFill/>
        </p:spPr>
        <p:txBody>
          <a:bodyPr vert="horz" wrap="none" rtlCol="0">
            <a:noAutofit/>
          </a:bodyPr>
          <a:lstStyle/>
          <a:p>
            <a:pPr>
              <a:lnSpc>
                <a:spcPct val="129999"/>
              </a:lnSpc>
            </a:pPr>
            <a:r>
              <a:rPr kumimoji="0" lang="en-US" altLang="zh-CN" sz="2800" b="1" i="0" strike="noStrike" kern="1200" cap="none" spc="0" normalizeH="0" baseline="0" noProof="0">
                <a:ln>
                  <a:noFill/>
                </a:ln>
                <a:solidFill>
                  <a:srgbClr val="FF0000"/>
                </a:solidFill>
                <a:effectLst/>
                <a:uLnTx/>
                <a:uFillTx/>
                <a:latin typeface="Times New Roman" pitchFamily="28"/>
                <a:ea typeface="Times New Roman" pitchFamily="28"/>
                <a:cs typeface="Times New Roman" pitchFamily="28"/>
              </a:rPr>
              <a:t>C</a:t>
            </a:r>
            <a:endParaRPr lang="zh-CN" altLang="en-US">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 name="COMMONDATA" val="eyJoZGlkIjoiMzIyYzhmNGY4MmViMzFlMmU0YzVmNDg0YTM1ZGU5NWM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heme/theme1.xml><?xml version="1.0" encoding="utf-8"?>
<a:theme xmlns:a="http://schemas.openxmlformats.org/drawingml/2006/main" name="1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3114</Words>
  <Application>Microsoft Office PowerPoint</Application>
  <PresentationFormat>宽屏</PresentationFormat>
  <Paragraphs>174</Paragraphs>
  <Slides>28</Slides>
  <Notes>2</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28</vt:i4>
      </vt:variant>
    </vt:vector>
  </HeadingPairs>
  <TitlesOfParts>
    <vt:vector size="39" baseType="lpstr">
      <vt:lpstr>白正</vt:lpstr>
      <vt:lpstr>楷体</vt:lpstr>
      <vt:lpstr>宋体</vt:lpstr>
      <vt:lpstr>微软雅黑 Light</vt:lpstr>
      <vt:lpstr>Arial</vt:lpstr>
      <vt:lpstr>Calibri</vt:lpstr>
      <vt:lpstr>Cambria Math</vt:lpstr>
      <vt:lpstr>Times New Roman</vt:lpstr>
      <vt:lpstr>Wingdings</vt:lpstr>
      <vt:lpstr>1_自定义设计方案</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rbm.xkw.com</dc:creator>
  <cp:lastModifiedBy>EDY</cp:lastModifiedBy>
  <cp:revision>85</cp:revision>
  <cp:lastPrinted>2021-07-28T09:09:00Z</cp:lastPrinted>
  <dcterms:created xsi:type="dcterms:W3CDTF">2021-07-28T09:09:00Z</dcterms:created>
  <dcterms:modified xsi:type="dcterms:W3CDTF">2023-10-12T02:10:28Z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03E180BF841341C1B9E9762C46E85B5F_13</vt:lpwstr>
  </property>
  <property fmtid="{D5CDD505-2E9C-101B-9397-08002B2CF9AE}" pid="7" name="KSOProductBuildVer">
    <vt:lpwstr>2052-12.1.0.15374</vt:lpwstr>
  </property>
</Properties>
</file>