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4125" r:id="rId3"/>
    <p:sldId id="4082" r:id="rId4"/>
    <p:sldId id="4084" r:id="rId5"/>
    <p:sldId id="4085" r:id="rId6"/>
    <p:sldId id="4089" r:id="rId7"/>
    <p:sldId id="4093" r:id="rId8"/>
    <p:sldId id="4095" r:id="rId9"/>
    <p:sldId id="4096" r:id="rId10"/>
    <p:sldId id="4098" r:id="rId11"/>
    <p:sldId id="4099" r:id="rId12"/>
    <p:sldId id="4101" r:id="rId13"/>
    <p:sldId id="4102" r:id="rId14"/>
    <p:sldId id="4114" r:id="rId15"/>
    <p:sldId id="4103" r:id="rId16"/>
    <p:sldId id="4104" r:id="rId17"/>
    <p:sldId id="4105" r:id="rId18"/>
    <p:sldId id="4116" r:id="rId19"/>
    <p:sldId id="4117" r:id="rId20"/>
    <p:sldId id="4106" r:id="rId21"/>
    <p:sldId id="4118" r:id="rId22"/>
    <p:sldId id="4107" r:id="rId23"/>
    <p:sldId id="4120" r:id="rId24"/>
    <p:sldId id="4108" r:id="rId25"/>
    <p:sldId id="4121" r:id="rId26"/>
    <p:sldId id="4122" r:id="rId27"/>
    <p:sldId id="4109" r:id="rId28"/>
    <p:sldId id="4123" r:id="rId29"/>
    <p:sldId id="4124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88FADD9-935F-4F2D-A4FA-866615DD10DD}">
          <p14:sldIdLst>
            <p14:sldId id="4125"/>
            <p14:sldId id="4082"/>
            <p14:sldId id="4084"/>
            <p14:sldId id="4085"/>
            <p14:sldId id="4089"/>
            <p14:sldId id="4093"/>
            <p14:sldId id="4095"/>
            <p14:sldId id="4096"/>
            <p14:sldId id="4098"/>
            <p14:sldId id="4099"/>
            <p14:sldId id="4101"/>
            <p14:sldId id="4102"/>
            <p14:sldId id="4114"/>
            <p14:sldId id="4103"/>
            <p14:sldId id="4104"/>
            <p14:sldId id="4105"/>
            <p14:sldId id="4116"/>
            <p14:sldId id="4117"/>
            <p14:sldId id="4106"/>
            <p14:sldId id="4118"/>
            <p14:sldId id="4107"/>
            <p14:sldId id="4120"/>
            <p14:sldId id="4108"/>
            <p14:sldId id="4121"/>
            <p14:sldId id="4122"/>
            <p14:sldId id="4109"/>
            <p14:sldId id="4123"/>
            <p14:sldId id="41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0" clrIdx="0"/>
  <p:cmAuthor id="2" name="walkinnet" initials="w" lastIdx="0" clrIdx="0"/>
  <p:cmAuthor id="3" name="新课标第一网" initials="新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A6500"/>
    <a:srgbClr val="F3669C"/>
    <a:srgbClr val="F9B4CD"/>
    <a:srgbClr val="FC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96349" autoAdjust="0"/>
  </p:normalViewPr>
  <p:slideViewPr>
    <p:cSldViewPr snapToGrid="0" showGuides="1">
      <p:cViewPr varScale="1">
        <p:scale>
          <a:sx n="63" d="100"/>
          <a:sy n="63" d="100"/>
        </p:scale>
        <p:origin x="508" y="48"/>
      </p:cViewPr>
      <p:guideLst>
        <p:guide orient="horz" pos="2137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00450"/>
            <a:ext cx="11501437" cy="165734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7663"/>
            <a:ext cx="11430001" cy="1657349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bin"/><Relationship Id="rId5" Type="http://schemas.openxmlformats.org/officeDocument/2006/relationships/image" Target="../media/image15.bin"/><Relationship Id="rId4" Type="http://schemas.openxmlformats.org/officeDocument/2006/relationships/image" Target="../media/image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bin"/><Relationship Id="rId4" Type="http://schemas.openxmlformats.org/officeDocument/2006/relationships/image" Target="../media/image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200628" y="796783"/>
            <a:ext cx="11991372" cy="578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1509" y="140037"/>
            <a:ext cx="5651125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</a:p>
        </p:txBody>
      </p:sp>
      <p:sp>
        <p:nvSpPr>
          <p:cNvPr id="3" name="矩形 2"/>
          <p:cNvSpPr/>
          <p:nvPr/>
        </p:nvSpPr>
        <p:spPr>
          <a:xfrm>
            <a:off x="439476" y="1315734"/>
            <a:ext cx="6022284" cy="40972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rgbClr val="AA6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刷真题</a:t>
            </a:r>
            <a:endParaRPr kumimoji="1" lang="en-US" altLang="zh-CN" sz="1600" b="1" dirty="0">
              <a:solidFill>
                <a:srgbClr val="AA6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2021—2022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孟津区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伊川县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学年（上）期末试卷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汝阳县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学年第一学期期末学科素养检测卷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新安县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宜阳县</a:t>
            </a:r>
            <a:r>
              <a:rPr kumimoji="1" lang="en-US" altLang="zh-CN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学年第一学期期末质量检测试卷</a:t>
            </a:r>
            <a:endParaRPr kumimoji="1" lang="en-US" altLang="zh-CN" sz="1600" b="1" u="sng" dirty="0">
              <a:solidFill>
                <a:srgbClr val="CC00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嵩县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9 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栾川县</a:t>
            </a:r>
            <a:r>
              <a:rPr kumimoji="1"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2022—2023</a:t>
            </a:r>
            <a:r>
              <a:rPr kumimoji="1"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</a:t>
            </a: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:a14="http://schemas.microsoft.com/office/drawing/2010/main"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2" name="yt_shape_11042"/>
          <p:cNvSpPr txBox="1"/>
          <p:nvPr/>
        </p:nvSpPr>
        <p:spPr>
          <a:xfrm>
            <a:off x="648000" y="720000"/>
            <a:ext cx="7530908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下列有关物态变化的叙述正确的是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1043" name="yt_table_11043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99594"/>
              </p:ext>
            </p:extLst>
          </p:nvPr>
        </p:nvGraphicFramePr>
        <p:xfrm>
          <a:off x="648000" y="1270668"/>
          <a:ext cx="8026400" cy="2218944"/>
        </p:xfrm>
        <a:graphic>
          <a:graphicData uri="http://schemas.openxmlformats.org/drawingml/2006/table">
            <a:tbl>
              <a:tblPr/>
              <a:tblGrid>
                <a:gridCol w="8026400">
                  <a:extLst>
                    <a:ext uri="{9D8B030D-6E8A-4147-A177-3AD203B41FA5}">
                      <a16:colId xmlns:a16="http://schemas.microsoft.com/office/drawing/2014/main" val="10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冰熔化过程中冰水混合物温度高于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0 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通常用降温的方法将液化石油气储存在钢罐内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霜是空气中的水蒸气凝华而成的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舞台上白雾是干冰升华形成的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5"/>
                  </a:ext>
                </a:extLst>
              </a:tr>
            </a:tbl>
          </a:graphicData>
        </a:graphic>
      </p:graphicFrame>
      <p:sp>
        <p:nvSpPr>
          <p:cNvPr id="11045" name="yt_shape_11045"/>
          <p:cNvSpPr txBox="1"/>
          <p:nvPr/>
        </p:nvSpPr>
        <p:spPr>
          <a:xfrm>
            <a:off x="648143" y="3539911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某粗心的护士给一高烧的病人量过体温，示数为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39.5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，消毒后没有甩就给另一病人量体温，结果显示示数为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39.5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，那么这位病人的体温是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1046" name="yt_table_11046" title="H_87.3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31049"/>
              </p:ext>
            </p:extLst>
          </p:nvPr>
        </p:nvGraphicFramePr>
        <p:xfrm>
          <a:off x="648000" y="5210886"/>
          <a:ext cx="7771130" cy="1109472"/>
        </p:xfrm>
        <a:graphic>
          <a:graphicData uri="http://schemas.openxmlformats.org/drawingml/2006/table">
            <a:tbl>
              <a:tblPr/>
              <a:tblGrid>
                <a:gridCol w="4351655">
                  <a:extLst>
                    <a:ext uri="{9D8B030D-6E8A-4147-A177-3AD203B41FA5}">
                      <a16:colId xmlns:a16="http://schemas.microsoft.com/office/drawing/2014/main" val="10077"/>
                    </a:ext>
                  </a:extLst>
                </a:gridCol>
                <a:gridCol w="3419475">
                  <a:extLst>
                    <a:ext uri="{9D8B030D-6E8A-4147-A177-3AD203B41FA5}">
                      <a16:colId xmlns:a16="http://schemas.microsoft.com/office/drawing/2014/main" val="10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一定是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39.5 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可能高于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39.5 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一定高于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39.5 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可能是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39.5 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BCBF7DE-8003-A925-0C99-632E335FB142}"/>
              </a:ext>
            </a:extLst>
          </p:cNvPr>
          <p:cNvSpPr txBox="1"/>
          <p:nvPr/>
        </p:nvSpPr>
        <p:spPr>
          <a:xfrm>
            <a:off x="7047688" y="673194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79A053-06C6-7282-1B10-D84A36E87174}"/>
              </a:ext>
            </a:extLst>
          </p:cNvPr>
          <p:cNvSpPr txBox="1"/>
          <p:nvPr/>
        </p:nvSpPr>
        <p:spPr>
          <a:xfrm>
            <a:off x="2336132" y="4602577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" name="yt_shape_11048"/>
          <p:cNvSpPr txBox="1"/>
          <p:nvPr/>
        </p:nvSpPr>
        <p:spPr>
          <a:xfrm>
            <a:off x="648143" y="1113353"/>
            <a:ext cx="10896000" cy="2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晚上，小明在自己的家庭实验室探究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光的反射现象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，他把一小平面镜放在白纸上，用手电筒正对白纸和平面镜照射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，他父亲在远离桌子的地方观察，下列对他父亲观察到的情况描述正确的应当是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AD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1052" name="yt_table_11052_skip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7385"/>
              </p:ext>
            </p:extLst>
          </p:nvPr>
        </p:nvGraphicFramePr>
        <p:xfrm>
          <a:off x="648000" y="3344481"/>
          <a:ext cx="9194710" cy="2218944"/>
        </p:xfrm>
        <a:graphic>
          <a:graphicData uri="http://schemas.openxmlformats.org/drawingml/2006/table">
            <a:tbl>
              <a:tblPr/>
              <a:tblGrid>
                <a:gridCol w="9194710">
                  <a:extLst>
                    <a:ext uri="{9D8B030D-6E8A-4147-A177-3AD203B41FA5}">
                      <a16:colId xmlns:a16="http://schemas.microsoft.com/office/drawing/2014/main" val="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白纸看上去很亮，因为电筒光在白纸上发生了漫反射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白纸看上去很亮，因为电筒光在白纸上发生了镜面反射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镜子看上去很暗，因为电筒光在镜子上发生了漫反射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镜子看上去很暗，因为电筒光在镜子上发生了镜面反射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1"/>
                  </a:ext>
                </a:extLst>
              </a:tr>
            </a:tbl>
          </a:graphicData>
        </a:graphic>
      </p:graphicFrame>
      <p:grpSp>
        <p:nvGrpSpPr>
          <p:cNvPr id="11049" name="yt_shape_11049_skip" title="H_189.03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9840765" y="3344481"/>
            <a:ext cx="1701127" cy="2540575"/>
            <a:chOff x="0" y="0"/>
            <a:chExt cx="1890141" cy="2540575"/>
          </a:xfrm>
        </p:grpSpPr>
        <p:pic>
          <p:nvPicPr>
            <p:cNvPr id="2" name="yt_image_11049">
              <a:extLst>
                <a:ext uri="">
                  <a16:creationId xmlns="" xmlns:mc="http://schemas.openxmlformats.org/markup-compatibility/2006" xmlns:a14="http://schemas.microsoft.com/office/drawing/2010/main" xmlns:p14="http://schemas.microsoft.com/office/powerpoint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890141" cy="2004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51" name="yt_shape_11051"/>
            <p:cNvSpPr txBox="1"/>
            <p:nvPr/>
          </p:nvSpPr>
          <p:spPr>
            <a:xfrm>
              <a:off x="678430" y="2040695"/>
              <a:ext cx="658409" cy="4998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8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CA0C30B-529C-9BF5-D475-BB8AE4367EC6}"/>
              </a:ext>
            </a:extLst>
          </p:cNvPr>
          <p:cNvSpPr txBox="1"/>
          <p:nvPr/>
        </p:nvSpPr>
        <p:spPr>
          <a:xfrm>
            <a:off x="4114132" y="2730755"/>
            <a:ext cx="694436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AD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4" name="yt_shape_11054"/>
          <p:cNvSpPr txBox="1"/>
          <p:nvPr/>
        </p:nvSpPr>
        <p:spPr>
          <a:xfrm>
            <a:off x="648143" y="355867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在测量液体密度的实验中，小明同学利用天平和量杯测量出液体和量杯的总质量及液体的体积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，并根据实验数据绘制了如图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所示的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－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V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图象。下列说法正确的是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graphicFrame>
        <p:nvGraphicFramePr>
          <p:cNvPr id="11058" name="yt_table_11058_skip" title="H_174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8580"/>
              </p:ext>
            </p:extLst>
          </p:nvPr>
        </p:nvGraphicFramePr>
        <p:xfrm>
          <a:off x="648000" y="2026842"/>
          <a:ext cx="5594350" cy="2218944"/>
        </p:xfrm>
        <a:graphic>
          <a:graphicData uri="http://schemas.openxmlformats.org/drawingml/2006/table">
            <a:tbl>
              <a:tblPr/>
              <a:tblGrid>
                <a:gridCol w="5594350">
                  <a:extLst>
                    <a:ext uri="{9D8B030D-6E8A-4147-A177-3AD203B41FA5}">
                      <a16:colId xmlns:a16="http://schemas.microsoft.com/office/drawing/2014/main" val="10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量杯质量为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40 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B.40 cm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的该液体质量为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40 g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被测液体密度为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1.0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  <a:cs typeface="宋体" pitchFamily="28"/>
                        </a:rPr>
                        <a:t>×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10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 kg/m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被测液体密度为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1.2 g/cm</a:t>
                      </a:r>
                      <a:r>
                        <a:rPr lang="en-US" altLang="zh-CN" sz="2800" b="0" i="0" u="none" baseline="3000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5"/>
                  </a:ext>
                </a:extLst>
              </a:tr>
            </a:tbl>
          </a:graphicData>
        </a:graphic>
      </p:graphicFrame>
      <p:grpSp>
        <p:nvGrpSpPr>
          <p:cNvPr id="11055" name="yt_shape_11055_skip" title="H_163.621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8706232" y="2026842"/>
            <a:ext cx="2835910" cy="2077988"/>
            <a:chOff x="0" y="0"/>
            <a:chExt cx="2835910" cy="2077988"/>
          </a:xfrm>
        </p:grpSpPr>
        <p:pic>
          <p:nvPicPr>
            <p:cNvPr id="2" name="yt_image_11055">
              <a:extLst>
                <a:ext uri="">
                  <a16:creationId xmlns="" xmlns:mc="http://schemas.openxmlformats.org/markup-compatibility/2006" xmlns:a14="http://schemas.microsoft.com/office/drawing/2010/main" xmlns:p14="http://schemas.microsoft.com/office/powerpoint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35910" cy="168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57" name="yt_shape_11057"/>
            <p:cNvSpPr txBox="1"/>
            <p:nvPr/>
          </p:nvSpPr>
          <p:spPr>
            <a:xfrm>
              <a:off x="1151314" y="1717988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9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66DF22B-756F-485B-4D64-77EEB635B935}"/>
              </a:ext>
            </a:extLst>
          </p:cNvPr>
          <p:cNvSpPr txBox="1"/>
          <p:nvPr/>
        </p:nvSpPr>
        <p:spPr>
          <a:xfrm>
            <a:off x="7077994" y="1418533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60" name="yt_shape_11060"/>
              <p:cNvSpPr txBox="1"/>
              <p:nvPr/>
            </p:nvSpPr>
            <p:spPr>
              <a:xfrm>
                <a:off x="648143" y="1184860"/>
                <a:ext cx="10896000" cy="44882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黑体" pitchFamily="28"/>
                    <a:cs typeface="Times New Roman" pitchFamily="28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设量杯的质量为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，液体的密度为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，由图可知，当液体体积为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时，液体和量杯的总质量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总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，根据密度公式的变形式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可得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①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，当液体体积为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80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时，液体和量杯的总质量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总</m:t>
                            </m:r>
                          </m:sub>
                        </m:sSub>
                      </m:e>
                      <m:sub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100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可得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80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100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②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②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－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①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可得液体的密度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1.0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10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 kg/m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，将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代入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itchFamily="28"/>
                    <a:ea typeface="宋体" pitchFamily="28"/>
                    <a:cs typeface="宋体" pitchFamily="28"/>
                  </a:rPr>
                  <a:t>①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得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杯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正确，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AD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错误；当液体的体积为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时，液体的质量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m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 g/cm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40 cm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40 g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正确。故选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BC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。</a:t>
                </a:r>
              </a:p>
            </p:txBody>
          </p:sp>
        </mc:Choice>
        <mc:Fallback xmlns="">
          <p:sp>
            <p:nvSpPr>
              <p:cNvPr id="11060" name="yt_shape_11060" descr="{&quot;rangeId&quot;:42,&quot;color&quot;:&quot;R&quot;,&quot;mathAnswerShape&quot;:1}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184860"/>
                <a:ext cx="10896000" cy="4488280"/>
              </a:xfrm>
              <a:prstGeom prst="rect">
                <a:avLst/>
              </a:prstGeom>
              <a:blipFill>
                <a:blip r:embed="rId2"/>
                <a:stretch>
                  <a:fillRect l="-1957" t="-1357" r="-1957" b="-3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" name="yt_shape_11062"/>
          <p:cNvSpPr txBox="1"/>
          <p:nvPr/>
        </p:nvSpPr>
        <p:spPr>
          <a:xfrm>
            <a:off x="648000" y="110400"/>
            <a:ext cx="736098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三、作图题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1063" name="yt_shape_11063"/>
          <p:cNvSpPr txBox="1"/>
          <p:nvPr/>
        </p:nvSpPr>
        <p:spPr>
          <a:xfrm>
            <a:off x="648143" y="661068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为遮光板，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S'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是点光源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在平面镜中所成的像，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发出的一条光线经平面镜反射后恰好经过凸透镜左侧焦点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。请画出：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光源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的位置。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光线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EF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的入射光线。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光线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EF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经凸透镜后的出射光线。</a:t>
            </a:r>
          </a:p>
        </p:txBody>
      </p:sp>
      <p:sp>
        <p:nvSpPr>
          <p:cNvPr id="11067" name="yt_shape_11067"/>
          <p:cNvSpPr txBox="1"/>
          <p:nvPr/>
        </p:nvSpPr>
        <p:spPr>
          <a:xfrm>
            <a:off x="648000" y="5247935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pic>
        <p:nvPicPr>
          <p:cNvPr id="2" name="yt_image_11064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670" y="2696976"/>
            <a:ext cx="2486660" cy="17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6" name="yt_shape_11066"/>
          <p:cNvSpPr txBox="1"/>
          <p:nvPr/>
        </p:nvSpPr>
        <p:spPr>
          <a:xfrm>
            <a:off x="5189198" y="4353086"/>
            <a:ext cx="1813604" cy="36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　</a:t>
            </a:r>
          </a:p>
        </p:txBody>
      </p:sp>
      <p:pic>
        <p:nvPicPr>
          <p:cNvPr id="3" name="yt_image_11068">
            <a:extLst>
              <a:ext uri="{FF2B5EF4-FFF2-40B4-BE49-F238E27FC236}">
                <a16:creationId xmlns:a16="http://schemas.microsoft.com/office/drawing/2014/main" id="{00B8FB50-A6CF-FCCC-B05C-27D05A2E4092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677" y="4980153"/>
            <a:ext cx="2303653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0" name="yt_shape_11070"/>
          <p:cNvSpPr txBox="1"/>
          <p:nvPr/>
        </p:nvSpPr>
        <p:spPr>
          <a:xfrm>
            <a:off x="648143" y="1221074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18.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表示一束光从空气射向玻璃砖并穿过玻璃砖，请在图中作出法线并大致画出这束光进入玻璃和离开玻璃后的光线。</a:t>
            </a:r>
          </a:p>
        </p:txBody>
      </p:sp>
      <p:sp>
        <p:nvSpPr>
          <p:cNvPr id="11074" name="yt_shape_11074"/>
          <p:cNvSpPr txBox="1"/>
          <p:nvPr/>
        </p:nvSpPr>
        <p:spPr>
          <a:xfrm>
            <a:off x="648000" y="3797941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1071" name="yt_shape_11071" title="H_98.83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310187" y="2492275"/>
            <a:ext cx="1571625" cy="1255155"/>
            <a:chOff x="0" y="0"/>
            <a:chExt cx="1571625" cy="1255155"/>
          </a:xfrm>
        </p:grpSpPr>
        <p:pic>
          <p:nvPicPr>
            <p:cNvPr id="2" name="yt_image_11071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71625" cy="85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73" name="yt_shape_11073"/>
            <p:cNvSpPr txBox="1"/>
            <p:nvPr/>
          </p:nvSpPr>
          <p:spPr>
            <a:xfrm>
              <a:off x="430292" y="895155"/>
              <a:ext cx="74704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11</a:t>
              </a:r>
            </a:p>
          </p:txBody>
        </p:sp>
      </p:grpSp>
      <p:pic>
        <p:nvPicPr>
          <p:cNvPr id="11075" name="yt_image_11075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297" y="4323745"/>
            <a:ext cx="1581404" cy="13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7" name="yt_shape_11077"/>
          <p:cNvSpPr txBox="1"/>
          <p:nvPr/>
        </p:nvSpPr>
        <p:spPr>
          <a:xfrm>
            <a:off x="648143" y="1139602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四、实验探究题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1078" name="yt_shape_11078"/>
          <p:cNvSpPr txBox="1"/>
          <p:nvPr/>
        </p:nvSpPr>
        <p:spPr>
          <a:xfrm>
            <a:off x="648143" y="2250424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小明与小燕利用图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中的实验装置探究光的反射规律。纸板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ENF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是用两块纸板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E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和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连接起来的，可绕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ON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折转。</a:t>
            </a:r>
          </a:p>
        </p:txBody>
      </p:sp>
      <p:sp>
        <p:nvSpPr>
          <p:cNvPr id="11082" name="yt_shape_11082"/>
          <p:cNvSpPr txBox="1"/>
          <p:nvPr/>
        </p:nvSpPr>
        <p:spPr>
          <a:xfrm>
            <a:off x="648000" y="5395745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1079" name="yt_shape_11079" title="H_143.60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5129275" y="3521625"/>
            <a:ext cx="1933448" cy="1823734"/>
            <a:chOff x="0" y="0"/>
            <a:chExt cx="1933448" cy="1823734"/>
          </a:xfrm>
        </p:grpSpPr>
        <p:pic>
          <p:nvPicPr>
            <p:cNvPr id="2" name="yt_image_11079">
              <a:extLst>
                <a:ext uri="">
                  <a16:creationId xmlns="" xmlns:a14="http://schemas.microsoft.com/office/drawing/2010/main" xmlns:p14="http://schemas.microsoft.com/office/powerpoint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933448" cy="14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81" name="yt_shape_11081"/>
            <p:cNvSpPr txBox="1"/>
            <p:nvPr/>
          </p:nvSpPr>
          <p:spPr>
            <a:xfrm>
              <a:off x="611203" y="1463734"/>
              <a:ext cx="747040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12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3" name="yt_shape_11083"/>
          <p:cNvSpPr txBox="1"/>
          <p:nvPr/>
        </p:nvSpPr>
        <p:spPr>
          <a:xfrm>
            <a:off x="648143" y="564275"/>
            <a:ext cx="10896000" cy="4428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实验时，把平面镜放在水平桌面上，为了使入射光和反射光的径迹同时显示在纸板上，应把纸板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ENF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与平面镜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垂直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放置，并使纸板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E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和纸板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在同一平面内。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若保持平面镜上的入射点位置不变，将入射光线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AO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逆时针转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10°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，则反射光线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OB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顺时针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顺时针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逆时针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转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度。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小燕让一束光沿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BO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方向射向平面镜，反射光沿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OA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方向射出，这说明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在光的反射现象中，光路可逆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584FA2-835C-D523-8F35-11AF443A5328}"/>
              </a:ext>
            </a:extLst>
          </p:cNvPr>
          <p:cNvSpPr txBox="1"/>
          <p:nvPr/>
        </p:nvSpPr>
        <p:spPr>
          <a:xfrm>
            <a:off x="7986044" y="1072205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垂直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E4789D-0F95-BF43-854A-2D21103829B7}"/>
              </a:ext>
            </a:extLst>
          </p:cNvPr>
          <p:cNvSpPr txBox="1"/>
          <p:nvPr/>
        </p:nvSpPr>
        <p:spPr>
          <a:xfrm>
            <a:off x="4020470" y="2736413"/>
            <a:ext cx="12516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顺时针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6E4D00-F5E7-10FE-2B23-7B041BE8C9A8}"/>
              </a:ext>
            </a:extLst>
          </p:cNvPr>
          <p:cNvSpPr txBox="1"/>
          <p:nvPr/>
        </p:nvSpPr>
        <p:spPr>
          <a:xfrm>
            <a:off x="1269332" y="3291149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3277C0-AD8D-066E-749B-13B4B16B503D}"/>
              </a:ext>
            </a:extLst>
          </p:cNvPr>
          <p:cNvSpPr txBox="1"/>
          <p:nvPr/>
        </p:nvSpPr>
        <p:spPr>
          <a:xfrm>
            <a:off x="1624932" y="4400621"/>
            <a:ext cx="4823523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在光的反射现象中，光路可逆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6" name="yt_shape_11086"/>
          <p:cNvSpPr txBox="1"/>
          <p:nvPr/>
        </p:nvSpPr>
        <p:spPr>
          <a:xfrm>
            <a:off x="648143" y="473818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另一小组同学利用同样的实验装置进行实验，记录的数据如下表所示，经检查三次实验中各角度的测量值都是准确的，但总结的规律却与反射定律相违背，则该同学在测量时出现的错误是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FEFEFE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反射角测的是反射光线与平面镜的夹角</a:t>
            </a:r>
            <a:r>
              <a:rPr lang="zh-CN" altLang="zh-CN" sz="2800" b="0" i="0" u="sng">
                <a:solidFill>
                  <a:srgbClr val="FEFEFE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graphicFrame>
        <p:nvGraphicFramePr>
          <p:cNvPr id="11087" name="yt_table_11087" title="H_203.5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163"/>
              </p:ext>
            </p:extLst>
          </p:nvPr>
        </p:nvGraphicFramePr>
        <p:xfrm>
          <a:off x="648000" y="2865326"/>
          <a:ext cx="10896000" cy="2584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3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实验次数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入射角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反射角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15°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75°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30°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60°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45°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45°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87819383-F01B-2187-FB00-593B7E95A52A}"/>
              </a:ext>
            </a:extLst>
          </p:cNvPr>
          <p:cNvSpPr txBox="1"/>
          <p:nvPr/>
        </p:nvSpPr>
        <p:spPr>
          <a:xfrm>
            <a:off x="9448132" y="1536484"/>
            <a:ext cx="19660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反射角测的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AB04B4-3575-F68F-E16C-65FC46B1F65C}"/>
              </a:ext>
            </a:extLst>
          </p:cNvPr>
          <p:cNvSpPr txBox="1"/>
          <p:nvPr/>
        </p:nvSpPr>
        <p:spPr>
          <a:xfrm>
            <a:off x="558132" y="2091220"/>
            <a:ext cx="446633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是反射光线与平面镜的夹角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" name="yt_shape_11089"/>
          <p:cNvSpPr txBox="1"/>
          <p:nvPr/>
        </p:nvSpPr>
        <p:spPr>
          <a:xfrm>
            <a:off x="648000" y="538242"/>
            <a:ext cx="5834931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在探究凸透镜成像规律的实验中：</a:t>
            </a:r>
          </a:p>
        </p:txBody>
      </p:sp>
      <p:pic>
        <p:nvPicPr>
          <p:cNvPr id="11090" name="yt_image_11090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250" y="1249290"/>
            <a:ext cx="3320669" cy="9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1" name="yt_image_11091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919" y="1249290"/>
            <a:ext cx="3320669" cy="9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94" name="yt_shape_11094"/>
          <p:cNvSpPr txBox="1"/>
          <p:nvPr/>
        </p:nvSpPr>
        <p:spPr>
          <a:xfrm>
            <a:off x="3838824" y="2160134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1095" name="yt_shape_11095"/>
          <p:cNvSpPr txBox="1"/>
          <p:nvPr/>
        </p:nvSpPr>
        <p:spPr>
          <a:xfrm>
            <a:off x="7519493" y="2160134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1096" name="yt_shape_11096"/>
          <p:cNvSpPr txBox="1"/>
          <p:nvPr/>
        </p:nvSpPr>
        <p:spPr>
          <a:xfrm>
            <a:off x="5736927" y="2738807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</a:p>
        </p:txBody>
      </p:sp>
      <p:sp>
        <p:nvSpPr>
          <p:cNvPr id="11097" name="yt_shape_11097"/>
          <p:cNvSpPr txBox="1"/>
          <p:nvPr/>
        </p:nvSpPr>
        <p:spPr>
          <a:xfrm>
            <a:off x="648143" y="3289475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甲所示，平行光正对凸透镜照射，光屏上出现一个很小很亮的光斑，则凸透镜的焦距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＝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10.0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。调整烛焰、凸透镜和光屏，使它们的中心大致在同一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高度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上。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ECFCFE-3EE0-04EF-355B-8F4A321ED0F2}"/>
              </a:ext>
            </a:extLst>
          </p:cNvPr>
          <p:cNvSpPr txBox="1"/>
          <p:nvPr/>
        </p:nvSpPr>
        <p:spPr>
          <a:xfrm>
            <a:off x="5634957" y="3797405"/>
            <a:ext cx="8023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10.0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6D803D-C99E-5D9E-66AD-FCFD15C6FFDA}"/>
              </a:ext>
            </a:extLst>
          </p:cNvPr>
          <p:cNvSpPr txBox="1"/>
          <p:nvPr/>
        </p:nvSpPr>
        <p:spPr>
          <a:xfrm>
            <a:off x="5536532" y="4352141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高度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100314" y="796783"/>
            <a:ext cx="11991372" cy="5783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" y="1102250"/>
            <a:ext cx="2160416" cy="166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51" y="3268325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4800" dirty="0"/>
              <a:t>宜阳县2022—2023学年第一学期期末质量检测试卷</a:t>
            </a:r>
          </a:p>
        </p:txBody>
      </p:sp>
      <p:sp>
        <p:nvSpPr>
          <p:cNvPr id="5" name="矩形 4"/>
          <p:cNvSpPr/>
          <p:nvPr/>
        </p:nvSpPr>
        <p:spPr>
          <a:xfrm>
            <a:off x="3291509" y="140037"/>
            <a:ext cx="5651125" cy="73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 xmlns:a14="http://schemas.microsoft.com/office/drawing/2010/main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8" name="yt_shape_11098"/>
          <p:cNvSpPr txBox="1"/>
          <p:nvPr/>
        </p:nvSpPr>
        <p:spPr>
          <a:xfrm>
            <a:off x="648143" y="720159"/>
            <a:ext cx="10896000" cy="5646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图乙中的光屏上得到了一个清晰的倒立、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放大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的实像，生活中利用这个规律制成了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投影仪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。保持凸透镜位置不变，把蜡烛移至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刻度线处，则应该将光屏适当向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靠近凸透镜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靠近凸透镜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远离凸透镜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方向移动一些，才能在光屏上再次得到清晰的像。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将一副眼镜的一个镜片放在图乙的烛焰和凸透镜之间，发现光屏上的像由清晰变模糊了，将光屏向远离凸透镜方向移动适当距离后光屏上再次呈现清晰的像，则该眼镜是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近视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近视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远视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眼镜。</a:t>
            </a:r>
          </a:p>
          <a:p>
            <a:pPr algn="l" eaLnBrk="1" latinLnBrk="0" hangingPunct="0">
              <a:lnSpc>
                <a:spcPct val="12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实验一段时间后，蜡烛燃烧变短，此时烛焰的像会出现在光屏上偏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上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上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方的位置。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7DFFBD-EC3F-5ED7-4E61-AE06F9B95887}"/>
              </a:ext>
            </a:extLst>
          </p:cNvPr>
          <p:cNvSpPr txBox="1"/>
          <p:nvPr/>
        </p:nvSpPr>
        <p:spPr>
          <a:xfrm>
            <a:off x="8203532" y="673353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放大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B6E053-77EF-EB4D-0B49-D494FF149321}"/>
              </a:ext>
            </a:extLst>
          </p:cNvPr>
          <p:cNvSpPr txBox="1"/>
          <p:nvPr/>
        </p:nvSpPr>
        <p:spPr>
          <a:xfrm>
            <a:off x="4469732" y="1185417"/>
            <a:ext cx="1251649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投影仪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F46F8A-1FD4-AE70-CE1E-6B60BE603E9A}"/>
              </a:ext>
            </a:extLst>
          </p:cNvPr>
          <p:cNvSpPr txBox="1"/>
          <p:nvPr/>
        </p:nvSpPr>
        <p:spPr>
          <a:xfrm>
            <a:off x="6947819" y="1697481"/>
            <a:ext cx="1966024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靠近凸透镜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CF0122-662C-2084-1FBC-12FA60FD1EB4}"/>
              </a:ext>
            </a:extLst>
          </p:cNvPr>
          <p:cNvSpPr txBox="1"/>
          <p:nvPr/>
        </p:nvSpPr>
        <p:spPr>
          <a:xfrm>
            <a:off x="6603332" y="4257801"/>
            <a:ext cx="894461" cy="605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近视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FC2101-659F-D1E2-ACB4-5E22F7B41BD7}"/>
              </a:ext>
            </a:extLst>
          </p:cNvPr>
          <p:cNvSpPr txBox="1"/>
          <p:nvPr/>
        </p:nvSpPr>
        <p:spPr>
          <a:xfrm>
            <a:off x="1269332" y="5793993"/>
            <a:ext cx="537274" cy="5645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上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1" name="yt_shape_11101"/>
          <p:cNvSpPr txBox="1"/>
          <p:nvPr/>
        </p:nvSpPr>
        <p:spPr>
          <a:xfrm>
            <a:off x="648143" y="1054264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小明想酱油是咸的，它的密度一定比水的密度大，于是他和小亮用天平和量筒做了如下实验测量酱油的密度。</a:t>
            </a:r>
          </a:p>
        </p:txBody>
      </p:sp>
      <p:pic>
        <p:nvPicPr>
          <p:cNvPr id="11102" name="yt_image_11102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14" y="3424904"/>
            <a:ext cx="2902966" cy="13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3" name="yt_image_11103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380" y="2325465"/>
            <a:ext cx="874522" cy="24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6" name="yt_shape_11106"/>
          <p:cNvSpPr txBox="1"/>
          <p:nvPr/>
        </p:nvSpPr>
        <p:spPr>
          <a:xfrm>
            <a:off x="4884136" y="4725511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1107" name="yt_shape_11107"/>
          <p:cNvSpPr txBox="1"/>
          <p:nvPr/>
        </p:nvSpPr>
        <p:spPr>
          <a:xfrm>
            <a:off x="7132880" y="4725511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1108" name="yt_shape_11108"/>
          <p:cNvSpPr txBox="1"/>
          <p:nvPr/>
        </p:nvSpPr>
        <p:spPr>
          <a:xfrm>
            <a:off x="5736927" y="5303856"/>
            <a:ext cx="718145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9" name="yt_shape_11109"/>
          <p:cNvSpPr txBox="1"/>
          <p:nvPr/>
        </p:nvSpPr>
        <p:spPr>
          <a:xfrm>
            <a:off x="648143" y="934438"/>
            <a:ext cx="10896000" cy="4989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将天平放在水平台上，把游码放在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标尺零刻度线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处，发现指针指在分度盘的右侧，要使横梁平衡，应将平衡螺母向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左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左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调。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用天平测出空烧杯的质量为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17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，在烧杯中倒入适量的酱油，测出烧杯和酱油的总质量如图甲所示，将烧杯中的酱油全部倒入量筒中，酱油的体积如图乙所示，则烧杯中酱油的质量为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45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，酱油的密度为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1.125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lang="en-US" altLang="zh-CN" sz="2800" b="1" i="0" u="sng" baseline="3000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kg/m</a:t>
            </a:r>
            <a:r>
              <a:rPr lang="en-US" altLang="zh-CN" sz="2800" b="0" i="0" u="none" baseline="3000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小明用这种方法测得酱油密度会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偏大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偏小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50BEDCE-9C0F-C769-31EF-4F270C4C3FEE}"/>
              </a:ext>
            </a:extLst>
          </p:cNvPr>
          <p:cNvSpPr txBox="1"/>
          <p:nvPr/>
        </p:nvSpPr>
        <p:spPr>
          <a:xfrm>
            <a:off x="7136732" y="887632"/>
            <a:ext cx="232321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标尺零刻度线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7032BD-FD47-1066-9BB9-1FA288CE0E19}"/>
              </a:ext>
            </a:extLst>
          </p:cNvPr>
          <p:cNvSpPr txBox="1"/>
          <p:nvPr/>
        </p:nvSpPr>
        <p:spPr>
          <a:xfrm>
            <a:off x="9448132" y="1442368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40DBA4-E1DD-CDBA-90A6-64F1EC54E3FA}"/>
              </a:ext>
            </a:extLst>
          </p:cNvPr>
          <p:cNvSpPr txBox="1"/>
          <p:nvPr/>
        </p:nvSpPr>
        <p:spPr>
          <a:xfrm>
            <a:off x="9092532" y="3661312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45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BCBD81-E510-1EAB-9326-23EEA1331ABA}"/>
              </a:ext>
            </a:extLst>
          </p:cNvPr>
          <p:cNvSpPr txBox="1"/>
          <p:nvPr/>
        </p:nvSpPr>
        <p:spPr>
          <a:xfrm>
            <a:off x="1980532" y="4216048"/>
            <a:ext cx="181203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1.125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10</a:t>
            </a:r>
            <a:r>
              <a:rPr kumimoji="0" lang="en-US" altLang="zh-CN" sz="2800" b="1" i="0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62ABF93-36FB-886D-A706-6E75C431A1A7}"/>
              </a:ext>
            </a:extLst>
          </p:cNvPr>
          <p:cNvSpPr txBox="1"/>
          <p:nvPr/>
        </p:nvSpPr>
        <p:spPr>
          <a:xfrm>
            <a:off x="6781132" y="4770784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偏大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2" name="yt_shape_11112"/>
          <p:cNvSpPr txBox="1"/>
          <p:nvPr/>
        </p:nvSpPr>
        <p:spPr>
          <a:xfrm>
            <a:off x="648000" y="385858"/>
            <a:ext cx="7899598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五、综合应用题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1113" name="yt_shape_11113"/>
          <p:cNvSpPr txBox="1"/>
          <p:nvPr/>
        </p:nvSpPr>
        <p:spPr>
          <a:xfrm>
            <a:off x="648143" y="936526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国庆节期间，小陆从洛阳乘火车去北京旅游，他乘坐的火车全长为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500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。途中当火车以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72 km/h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的速度匀速穿过一条隧道时，小陆测出自己通过该隧道的时间为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min 5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1114" name="yt_shape_11114"/>
          <p:cNvSpPr txBox="1"/>
          <p:nvPr/>
        </p:nvSpPr>
        <p:spPr>
          <a:xfrm>
            <a:off x="648000" y="2615517"/>
            <a:ext cx="4767331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该隧道的长度为多少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？</a:t>
            </a:r>
          </a:p>
        </p:txBody>
      </p:sp>
      <p:sp>
        <p:nvSpPr>
          <p:cNvPr id="11115" name="yt_shape_11115"/>
          <p:cNvSpPr txBox="1"/>
          <p:nvPr/>
        </p:nvSpPr>
        <p:spPr>
          <a:xfrm>
            <a:off x="648000" y="3174201"/>
            <a:ext cx="8705909" cy="21803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解：（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）由题意可得，火车的速度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Book Antiqua" pitchFamily="28"/>
                <a:cs typeface="Times New Roman" pitchFamily="28"/>
              </a:rPr>
              <a:t>v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72 km/h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20 m/s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小陆通过隧道的时间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t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 min 5 s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65 s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由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s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Book Antiqua" pitchFamily="28"/>
                <a:cs typeface="Times New Roman" pitchFamily="28"/>
              </a:rPr>
              <a:t>v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t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可得，隧道的长度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s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隧道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Book Antiqua" pitchFamily="28"/>
                <a:cs typeface="Times New Roman" pitchFamily="28"/>
              </a:rPr>
              <a:t>v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t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20 m/s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×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65 s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1 300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6" name="yt_shape_11116"/>
          <p:cNvSpPr txBox="1"/>
          <p:nvPr/>
        </p:nvSpPr>
        <p:spPr>
          <a:xfrm>
            <a:off x="648000" y="551939"/>
            <a:ext cx="7500451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火车完全通过该隧道需要的时间为多少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17" name="yt_shape_11117"/>
              <p:cNvSpPr txBox="1"/>
              <p:nvPr/>
            </p:nvSpPr>
            <p:spPr>
              <a:xfrm>
                <a:off x="648000" y="1110623"/>
                <a:ext cx="7578998" cy="3183757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）由题意可得，火车的长度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火车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500 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火车完全通过隧道的路程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s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隧道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火车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1 300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＋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1 800 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可得，火车完全通过隧道的时间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t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𝟖𝟎𝟎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𝐦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/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𝐬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90 s</a:t>
                </a:r>
              </a:p>
            </p:txBody>
          </p:sp>
        </mc:Choice>
        <mc:Fallback>
          <p:sp>
            <p:nvSpPr>
              <p:cNvPr id="11117" name="yt_shape_11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110623"/>
                <a:ext cx="7578998" cy="3183757"/>
              </a:xfrm>
              <a:prstGeom prst="rect">
                <a:avLst/>
              </a:prstGeom>
              <a:blipFill>
                <a:blip r:embed="rId2"/>
                <a:stretch>
                  <a:fillRect l="-2814" t="-1916" r="-1849" b="-3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9" name="yt_shape_11119"/>
          <p:cNvSpPr txBox="1"/>
          <p:nvPr/>
        </p:nvSpPr>
        <p:spPr>
          <a:xfrm>
            <a:off x="648143" y="457422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若该火车通过一座长为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0.8 km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的大桥时，火车完全在桥上的时间为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，则该火车完全在桥上时的平均速度为多少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m/s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20" name="yt_shape_11120"/>
              <p:cNvSpPr txBox="1"/>
              <p:nvPr/>
            </p:nvSpPr>
            <p:spPr>
              <a:xfrm>
                <a:off x="648000" y="1576259"/>
                <a:ext cx="8978420" cy="3056478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）由题意可得，大桥的长度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大桥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0.8 km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800 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所以火车完全在桥上的路程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s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大桥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L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火车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800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500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300 m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火车完全在桥上的时间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t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12 s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所以火车过桥时的平均速度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Book Antiqua" pitchFamily="28"/>
                    <a:cs typeface="Times New Roman" pitchFamily="28"/>
                  </a:rPr>
                  <a:t>v</a:t>
                </a:r>
                <a:r>
                  <a:rPr lang="en-US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𝟑𝟎𝟎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𝐬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25 m/s</a:t>
                </a:r>
              </a:p>
            </p:txBody>
          </p:sp>
        </mc:Choice>
        <mc:Fallback>
          <p:sp>
            <p:nvSpPr>
              <p:cNvPr id="11120" name="yt_shape_11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576259"/>
                <a:ext cx="8978420" cy="3056478"/>
              </a:xfrm>
              <a:prstGeom prst="rect">
                <a:avLst/>
              </a:prstGeom>
              <a:blipFill>
                <a:blip r:embed="rId2"/>
                <a:stretch>
                  <a:fillRect l="-2376" t="-1996" r="-1426" b="-1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2" name="yt_shape_11122"/>
          <p:cNvSpPr txBox="1"/>
          <p:nvPr/>
        </p:nvSpPr>
        <p:spPr>
          <a:xfrm>
            <a:off x="648143" y="411595"/>
            <a:ext cx="10896000" cy="3308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素有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中国山芋之乡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的泗县今年种植山芋又获得了大丰收。小明想：山芋的密度是多少呢？于是，他将山芋带到学校实验室，用天平、溢水杯来测量山芋的密度，他用天平测出一个山芋的质量是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253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，测得装满水的溢水杯的总质量是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600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；然后使这个山芋浸没在溢水杯中，当溢水杯停止排水后再取出山芋，接着测得溢水杯的总质量是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370 g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。请根据上述实验过程解答下列问题：</a:t>
            </a:r>
          </a:p>
        </p:txBody>
      </p:sp>
      <p:sp>
        <p:nvSpPr>
          <p:cNvPr id="11123" name="yt_shape_11123"/>
          <p:cNvSpPr txBox="1"/>
          <p:nvPr/>
        </p:nvSpPr>
        <p:spPr>
          <a:xfrm>
            <a:off x="648000" y="3771046"/>
            <a:ext cx="5924699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溢水杯中排出水的质量是多大？</a:t>
            </a:r>
          </a:p>
        </p:txBody>
      </p:sp>
      <p:sp>
        <p:nvSpPr>
          <p:cNvPr id="11124" name="yt_shape_11124"/>
          <p:cNvSpPr txBox="1"/>
          <p:nvPr/>
        </p:nvSpPr>
        <p:spPr>
          <a:xfrm>
            <a:off x="648000" y="4329730"/>
            <a:ext cx="5243423" cy="10600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解：（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）溢水杯中排出水的质量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m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600 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370 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230 g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  <a:cs typeface="Times New Roman" pitchFamily="28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0.23 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5" name="yt_shape_11125"/>
          <p:cNvSpPr txBox="1"/>
          <p:nvPr/>
        </p:nvSpPr>
        <p:spPr>
          <a:xfrm>
            <a:off x="648000" y="595528"/>
            <a:ext cx="6283771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这个山芋的体积和密度各是多大？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26" name="yt_shape_11126"/>
              <p:cNvSpPr txBox="1"/>
              <p:nvPr/>
            </p:nvSpPr>
            <p:spPr>
              <a:xfrm>
                <a:off x="648000" y="1154212"/>
                <a:ext cx="9269845" cy="3177858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得，溢水杯排出水的体积，即山芋的体积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山芋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排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水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𝟐𝟑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2.3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10</a:t>
                </a:r>
                <a:r>
                  <a:rPr lang="zh-CN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－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4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 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山芋的密度</a:t>
                </a:r>
              </a:p>
              <a:p>
                <a:pPr algn="l" eaLnBrk="1" latinLnBrk="0" hangingPunct="0">
                  <a:lnSpc>
                    <a:spcPct val="129999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山芋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𝒎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山芋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𝑽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40503050406030204" pitchFamily="56" charset="0"/>
                                <a:ea typeface="宋体" panose="02040503050406030204" pitchFamily="56" charset="0"/>
                              </a:rPr>
                              <m:t>山芋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𝟐𝟓𝟑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𝐤𝐠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.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𝟑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×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−</m:t>
                            </m:r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40503050406030204" pitchFamily="56" charset="0"/>
                            <a:ea typeface="宋体" panose="02040503050406030204" pitchFamily="56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56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56" charset="0"/>
                                <a:ea typeface="Cambria Math" panose="02040503050406030204" pitchFamily="56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1.1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×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10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 kg/m</a:t>
                </a:r>
                <a:r>
                  <a:rPr lang="en-US" altLang="zh-CN" sz="2800" b="1" i="0" u="none" baseline="3000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</a:p>
            </p:txBody>
          </p:sp>
        </mc:Choice>
        <mc:Fallback>
          <p:sp>
            <p:nvSpPr>
              <p:cNvPr id="11126" name="yt_shape_11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1154212"/>
                <a:ext cx="9269845" cy="3177858"/>
              </a:xfrm>
              <a:prstGeom prst="rect">
                <a:avLst/>
              </a:prstGeom>
              <a:blipFill>
                <a:blip r:embed="rId2"/>
                <a:stretch>
                  <a:fillRect l="-2301" r="-1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8" name="yt_shape_11128"/>
          <p:cNvSpPr txBox="1"/>
          <p:nvPr/>
        </p:nvSpPr>
        <p:spPr>
          <a:xfrm>
            <a:off x="648143" y="747182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小明用这种方法测出的这个山芋的密度与它的实际密度比较，是偏大还是偏小？并说明理由。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29" name="yt_shape_11129"/>
              <p:cNvSpPr txBox="1"/>
              <p:nvPr/>
            </p:nvSpPr>
            <p:spPr>
              <a:xfrm>
                <a:off x="648143" y="1866019"/>
                <a:ext cx="10896000" cy="182280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29999"/>
                  </a:lnSpc>
                </a:pP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解：（</a:t>
                </a:r>
                <a:r>
                  <a:rPr lang="en-US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3</a:t>
                </a: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）偏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小。理由：从溢水杯中取出山芋时，山芋表面会沾出一点水，使得排出水的质量测量值偏大，从而使山芋体积的测量值偏大，由</a:t>
                </a:r>
                <a:r>
                  <a:rPr lang="en-US" altLang="zh-CN" sz="2800" b="1" i="1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Times New Roman" pitchFamily="28"/>
                    <a:cs typeface="Times New Roman" pitchFamily="28"/>
                  </a:rPr>
                  <a:t>ρ</a:t>
                </a:r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56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56" charset="0"/>
                            <a:ea typeface="Cambria Math" panose="02040503050406030204" pitchFamily="56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zh-CN" altLang="zh-CN" sz="2800" b="1" i="0" u="none" dirty="0">
                    <a:solidFill>
                      <a:srgbClr val="FF0000"/>
                    </a:solidFill>
                    <a:effectLst/>
                    <a:latin typeface="Times New Roman" pitchFamily="28"/>
                    <a:ea typeface="宋体" pitchFamily="28"/>
                    <a:cs typeface="Times New Roman" pitchFamily="28"/>
                  </a:rPr>
                  <a:t>得，测得的密度偏小。</a:t>
                </a:r>
              </a:p>
            </p:txBody>
          </p:sp>
        </mc:Choice>
        <mc:Fallback>
          <p:sp>
            <p:nvSpPr>
              <p:cNvPr id="11129" name="yt_shape_11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866019"/>
                <a:ext cx="10896000" cy="1822807"/>
              </a:xfrm>
              <a:prstGeom prst="rect">
                <a:avLst/>
              </a:prstGeom>
              <a:blipFill>
                <a:blip r:embed="rId2"/>
                <a:stretch>
                  <a:fillRect l="-1957" t="-3344" r="-1957" b="-6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3" name="yt_shape_10983"/>
          <p:cNvSpPr txBox="1"/>
          <p:nvPr/>
        </p:nvSpPr>
        <p:spPr>
          <a:xfrm>
            <a:off x="718280" y="2895389"/>
            <a:ext cx="108960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春季到，桃花开！我们能看到桃花是由于光在桃花上发生了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反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反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射；用照相机拍摄桃花时，照相机的镜头相当于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凸透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镜；某同学拍摄了桃花的照片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，如果他想拍一张尺寸相同，但桃花看起来更大的照片，那么照相机离桃花的距离要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变近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变远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0987" name="yt_shape_10987"/>
          <p:cNvSpPr txBox="1"/>
          <p:nvPr/>
        </p:nvSpPr>
        <p:spPr>
          <a:xfrm>
            <a:off x="648000" y="6589334"/>
            <a:ext cx="65" cy="322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pic>
        <p:nvPicPr>
          <p:cNvPr id="2" name="yt_image_10984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617" y="5084028"/>
            <a:ext cx="1694687" cy="10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86" name="yt_shape_10986"/>
          <p:cNvSpPr txBox="1"/>
          <p:nvPr/>
        </p:nvSpPr>
        <p:spPr>
          <a:xfrm>
            <a:off x="5765087" y="6146818"/>
            <a:ext cx="924802" cy="50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675D6A-9695-F808-2F25-F08A4C60C435}"/>
              </a:ext>
            </a:extLst>
          </p:cNvPr>
          <p:cNvSpPr txBox="1"/>
          <p:nvPr/>
        </p:nvSpPr>
        <p:spPr>
          <a:xfrm>
            <a:off x="10478313" y="2711491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BB351D-6F98-3464-CC50-CE8C3BC00845}"/>
              </a:ext>
            </a:extLst>
          </p:cNvPr>
          <p:cNvSpPr txBox="1"/>
          <p:nvPr/>
        </p:nvSpPr>
        <p:spPr>
          <a:xfrm>
            <a:off x="1677213" y="3608037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凸透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CA50AE-15C9-A931-2731-C9698DFF6306}"/>
              </a:ext>
            </a:extLst>
          </p:cNvPr>
          <p:cNvSpPr txBox="1"/>
          <p:nvPr/>
        </p:nvSpPr>
        <p:spPr>
          <a:xfrm>
            <a:off x="1677213" y="4425831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变近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yt_shape_10977">
            <a:extLst>
              <a:ext uri="{FF2B5EF4-FFF2-40B4-BE49-F238E27FC236}">
                <a16:creationId xmlns:a16="http://schemas.microsoft.com/office/drawing/2014/main" id="{93E9F6A1-3E5B-8BB1-C9B3-967AA3EED2F4}"/>
              </a:ext>
            </a:extLst>
          </p:cNvPr>
          <p:cNvSpPr txBox="1"/>
          <p:nvPr/>
        </p:nvSpPr>
        <p:spPr>
          <a:xfrm>
            <a:off x="647857" y="29968"/>
            <a:ext cx="7540526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一、填空题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7" name="yt_shape_10978">
            <a:extLst>
              <a:ext uri="{FF2B5EF4-FFF2-40B4-BE49-F238E27FC236}">
                <a16:creationId xmlns:a16="http://schemas.microsoft.com/office/drawing/2014/main" id="{3E556158-8497-E1DC-9F1C-CC28A74E729A}"/>
              </a:ext>
            </a:extLst>
          </p:cNvPr>
          <p:cNvSpPr txBox="1"/>
          <p:nvPr/>
        </p:nvSpPr>
        <p:spPr>
          <a:xfrm>
            <a:off x="648000" y="580636"/>
            <a:ext cx="10896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所示是测量一铁管外径的示意图，该刻度尺的分度值为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mm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，该管的外径</a:t>
            </a:r>
            <a:r>
              <a:rPr lang="en-US" altLang="zh-CN" sz="2800" b="0" i="1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D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1.20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cm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8" name="yt_shape_10982">
            <a:extLst>
              <a:ext uri="{FF2B5EF4-FFF2-40B4-BE49-F238E27FC236}">
                <a16:creationId xmlns:a16="http://schemas.microsoft.com/office/drawing/2014/main" id="{39E923D9-72C7-6359-DB53-FFD9F565D9FB}"/>
              </a:ext>
            </a:extLst>
          </p:cNvPr>
          <p:cNvSpPr txBox="1"/>
          <p:nvPr/>
        </p:nvSpPr>
        <p:spPr>
          <a:xfrm>
            <a:off x="700138" y="3811281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9" name="yt_shape_10979" title="H_113.6811">
            <a:extLst>
              <a:ext uri="{FF2B5EF4-FFF2-40B4-BE49-F238E27FC236}">
                <a16:creationId xmlns:a16="http://schemas.microsoft.com/office/drawing/2014/main" id="{CAE838E4-6FB9-D8E1-9179-A394C542778B}"/>
              </a:ext>
            </a:extLst>
          </p:cNvPr>
          <p:cNvGrpSpPr/>
          <p:nvPr/>
        </p:nvGrpSpPr>
        <p:grpSpPr>
          <a:xfrm>
            <a:off x="4466027" y="1493198"/>
            <a:ext cx="1892057" cy="1402191"/>
            <a:chOff x="0" y="0"/>
            <a:chExt cx="2074545" cy="1537431"/>
          </a:xfrm>
        </p:grpSpPr>
        <p:pic>
          <p:nvPicPr>
            <p:cNvPr id="10" name="yt_image_10979">
              <a:extLst>
                <a:ext uri="{FF2B5EF4-FFF2-40B4-BE49-F238E27FC236}">
                  <a16:creationId xmlns:a16="http://schemas.microsoft.com/office/drawing/2014/main" id="{622CD73D-E2A7-F484-5F2C-00206A5FDA28}"/>
                </a:ex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7454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yt_shape_10981">
              <a:extLst>
                <a:ext uri="{FF2B5EF4-FFF2-40B4-BE49-F238E27FC236}">
                  <a16:creationId xmlns:a16="http://schemas.microsoft.com/office/drawing/2014/main" id="{3075DD30-DB09-27D6-2DB9-8E043C85D2B3}"/>
                </a:ext>
              </a:extLst>
            </p:cNvPr>
            <p:cNvSpPr txBox="1"/>
            <p:nvPr/>
          </p:nvSpPr>
          <p:spPr>
            <a:xfrm>
              <a:off x="752630" y="989338"/>
              <a:ext cx="887456" cy="5480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1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FAF56BC-2069-1EF4-02DA-89CBEB9ADB92}"/>
              </a:ext>
            </a:extLst>
          </p:cNvPr>
          <p:cNvSpPr txBox="1"/>
          <p:nvPr/>
        </p:nvSpPr>
        <p:spPr>
          <a:xfrm>
            <a:off x="1267046" y="912328"/>
            <a:ext cx="3578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AE3059-1C4E-682A-F3CB-35B845C399D9}"/>
              </a:ext>
            </a:extLst>
          </p:cNvPr>
          <p:cNvSpPr txBox="1"/>
          <p:nvPr/>
        </p:nvSpPr>
        <p:spPr>
          <a:xfrm>
            <a:off x="5363894" y="879071"/>
            <a:ext cx="8023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1.20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12" grpId="0" build="allAtOnce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8" name="yt_shape_10988"/>
          <p:cNvSpPr txBox="1"/>
          <p:nvPr/>
        </p:nvSpPr>
        <p:spPr>
          <a:xfrm>
            <a:off x="648143" y="407472"/>
            <a:ext cx="10896000" cy="3868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小明面向穿衣镜，站在镜前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处，镜中的像与他相距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；若他靠近镜时，像的大小将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不变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变小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不变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所示是美丽的杭州西湖风景，我们能从不同角度看到湖边山上的尖塔，是因为光在尖塔表面产生了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漫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反射；我们从湖面看到尖塔的倒影是光的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反射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形成的；我们看到西湖水里游的鱼，实际上是光的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折射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形成的虚像。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B79517E-5F4E-523F-4651-59A73175109A}"/>
              </a:ext>
            </a:extLst>
          </p:cNvPr>
          <p:cNvSpPr txBox="1"/>
          <p:nvPr/>
        </p:nvSpPr>
        <p:spPr>
          <a:xfrm>
            <a:off x="9546557" y="360666"/>
            <a:ext cx="3578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667D58-77F8-9864-CA01-FCAA5289653F}"/>
              </a:ext>
            </a:extLst>
          </p:cNvPr>
          <p:cNvSpPr txBox="1"/>
          <p:nvPr/>
        </p:nvSpPr>
        <p:spPr>
          <a:xfrm>
            <a:off x="4469732" y="91540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不变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81A77A-4968-56CD-5E6B-CF256D6E679F}"/>
              </a:ext>
            </a:extLst>
          </p:cNvPr>
          <p:cNvSpPr txBox="1"/>
          <p:nvPr/>
        </p:nvSpPr>
        <p:spPr>
          <a:xfrm>
            <a:off x="6603332" y="2579610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漫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F56629-A9FA-F856-9507-6BD1B4D6A894}"/>
              </a:ext>
            </a:extLst>
          </p:cNvPr>
          <p:cNvSpPr txBox="1"/>
          <p:nvPr/>
        </p:nvSpPr>
        <p:spPr>
          <a:xfrm>
            <a:off x="3402932" y="313434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反射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E35353-EF41-FAAE-E21E-D96970CD5311}"/>
              </a:ext>
            </a:extLst>
          </p:cNvPr>
          <p:cNvSpPr txBox="1"/>
          <p:nvPr/>
        </p:nvSpPr>
        <p:spPr>
          <a:xfrm>
            <a:off x="1980532" y="3689082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折射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yt_shape_10993">
            <a:extLst>
              <a:ext uri="{FF2B5EF4-FFF2-40B4-BE49-F238E27FC236}">
                <a16:creationId xmlns:a16="http://schemas.microsoft.com/office/drawing/2014/main" id="{FC500167-4F4B-A8DB-0ACC-8D54260FA918}"/>
              </a:ext>
            </a:extLst>
          </p:cNvPr>
          <p:cNvSpPr txBox="1"/>
          <p:nvPr/>
        </p:nvSpPr>
        <p:spPr>
          <a:xfrm>
            <a:off x="648143" y="6348242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8" name="yt_shape_10990" title="H_130.9511">
            <a:extLst>
              <a:ext uri="{FF2B5EF4-FFF2-40B4-BE49-F238E27FC236}">
                <a16:creationId xmlns:a16="http://schemas.microsoft.com/office/drawing/2014/main" id="{891BB342-D405-C890-2429-F65DE692C873}"/>
              </a:ext>
            </a:extLst>
          </p:cNvPr>
          <p:cNvGrpSpPr/>
          <p:nvPr/>
        </p:nvGrpSpPr>
        <p:grpSpPr>
          <a:xfrm>
            <a:off x="5002291" y="4634742"/>
            <a:ext cx="2187702" cy="1663079"/>
            <a:chOff x="0" y="0"/>
            <a:chExt cx="2187702" cy="1663079"/>
          </a:xfrm>
        </p:grpSpPr>
        <p:pic>
          <p:nvPicPr>
            <p:cNvPr id="9" name="yt_image_10990">
              <a:extLst>
                <a:ext uri="{FF2B5EF4-FFF2-40B4-BE49-F238E27FC236}">
                  <a16:creationId xmlns:a16="http://schemas.microsoft.com/office/drawing/2014/main" id="{205B3CC7-A60B-EB55-A6C6-B14D231E7E73}"/>
                </a:ex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87702" cy="1267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yt_shape_10992">
              <a:extLst>
                <a:ext uri="{FF2B5EF4-FFF2-40B4-BE49-F238E27FC236}">
                  <a16:creationId xmlns:a16="http://schemas.microsoft.com/office/drawing/2014/main" id="{E74859EC-C0C1-725A-6E52-8D538A601081}"/>
                </a:ext>
              </a:extLst>
            </p:cNvPr>
            <p:cNvSpPr txBox="1"/>
            <p:nvPr/>
          </p:nvSpPr>
          <p:spPr>
            <a:xfrm>
              <a:off x="827210" y="1303079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4" name="yt_shape_10994"/>
          <p:cNvSpPr txBox="1"/>
          <p:nvPr/>
        </p:nvSpPr>
        <p:spPr>
          <a:xfrm>
            <a:off x="648000" y="201840"/>
            <a:ext cx="108960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声是由物体的振动产生的。风吹树叶哗哗响，是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树叶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在振动；笛子等管乐器发出动听的声音，是由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空气柱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振动产生的；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响鼓还要重锤敲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这句话说明声音的响度跟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振幅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有关。经常看中央电视台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新闻联播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节目的观众，只需听声音就知道是谁在播音，这是观众根据声音的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音色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进行判断的。</a:t>
            </a:r>
          </a:p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小明在观察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碘锤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中的物态变化之前，查阅资料得知：酒精灯外焰的温度约为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800 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，碘的熔点为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113.7 ℃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，采用图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中的两种方式加热，图甲的碘颗粒吸热会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升华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填物态变化名称，下同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，图乙中的碘颗粒吸热除了发生图甲中的物态变化外，还可能会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熔化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；两种方式停止加热后，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碘锤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中的碘蒸气会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凝华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EF67BA-A7A4-AB80-70D0-4B08DF138353}"/>
              </a:ext>
            </a:extLst>
          </p:cNvPr>
          <p:cNvSpPr txBox="1"/>
          <p:nvPr/>
        </p:nvSpPr>
        <p:spPr>
          <a:xfrm>
            <a:off x="8648032" y="108851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树叶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3B468C-F273-79C9-A18B-5CAC93A65587}"/>
              </a:ext>
            </a:extLst>
          </p:cNvPr>
          <p:cNvSpPr txBox="1"/>
          <p:nvPr/>
        </p:nvSpPr>
        <p:spPr>
          <a:xfrm>
            <a:off x="6584897" y="533948"/>
            <a:ext cx="12516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空气柱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70C560-8B51-861C-C2D7-5FB80C4D7D82}"/>
              </a:ext>
            </a:extLst>
          </p:cNvPr>
          <p:cNvSpPr txBox="1"/>
          <p:nvPr/>
        </p:nvSpPr>
        <p:spPr>
          <a:xfrm>
            <a:off x="6897719" y="951111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振幅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CCCAAC-B0C5-686B-C32B-2915494130E2}"/>
              </a:ext>
            </a:extLst>
          </p:cNvPr>
          <p:cNvSpPr txBox="1"/>
          <p:nvPr/>
        </p:nvSpPr>
        <p:spPr>
          <a:xfrm>
            <a:off x="3362292" y="1768888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音色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748C5C-162F-E8F5-F456-686DE4FC0A78}"/>
              </a:ext>
            </a:extLst>
          </p:cNvPr>
          <p:cNvSpPr txBox="1"/>
          <p:nvPr/>
        </p:nvSpPr>
        <p:spPr>
          <a:xfrm>
            <a:off x="4754212" y="306282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升华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155D30-2A9E-9C5B-136E-B73323794D65}"/>
              </a:ext>
            </a:extLst>
          </p:cNvPr>
          <p:cNvSpPr txBox="1"/>
          <p:nvPr/>
        </p:nvSpPr>
        <p:spPr>
          <a:xfrm>
            <a:off x="9754885" y="3475322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熔化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D7B108-A726-D1E9-14DB-AB2E1C2B3B54}"/>
              </a:ext>
            </a:extLst>
          </p:cNvPr>
          <p:cNvSpPr txBox="1"/>
          <p:nvPr/>
        </p:nvSpPr>
        <p:spPr>
          <a:xfrm>
            <a:off x="7836546" y="3914116"/>
            <a:ext cx="89446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凝华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yt_image_10996" title="H_129.8">
            <a:extLst>
              <a:ext uri="{FF2B5EF4-FFF2-40B4-BE49-F238E27FC236}">
                <a16:creationId xmlns:a16="http://schemas.microsoft.com/office/drawing/2014/main" id="{2A950D90-5509-DA90-A47C-2FB320B92756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030" y="4510712"/>
            <a:ext cx="1657473" cy="1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t_shape_10998">
            <a:extLst>
              <a:ext uri="{FF2B5EF4-FFF2-40B4-BE49-F238E27FC236}">
                <a16:creationId xmlns:a16="http://schemas.microsoft.com/office/drawing/2014/main" id="{B349E76A-5117-84C0-38DE-1DC918F25460}"/>
              </a:ext>
            </a:extLst>
          </p:cNvPr>
          <p:cNvSpPr txBox="1"/>
          <p:nvPr/>
        </p:nvSpPr>
        <p:spPr>
          <a:xfrm>
            <a:off x="4754212" y="5804546"/>
            <a:ext cx="1436291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/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  <a:p>
            <a:pPr algn="ctr" eaLnBrk="1" latinLnBrk="0" hangingPunct="0"/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0" name="yt_shape_11000"/>
          <p:cNvSpPr txBox="1"/>
          <p:nvPr/>
        </p:nvSpPr>
        <p:spPr>
          <a:xfrm>
            <a:off x="648143" y="325289"/>
            <a:ext cx="108960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5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所示，甲、乙两种相同体积的实心小球，放在调好的天平的左、右两盘，天平恰好平衡。则甲、乙两种小球的质量之比是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宋体" pitchFamily="28"/>
              </a:rPr>
              <a:t>∶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，密度之比是</a:t>
            </a:r>
            <a:r>
              <a:rPr lang="zh-CN" altLang="zh-CN" sz="100" b="0" i="0" spc="-100" dirty="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宋体" pitchFamily="28"/>
              </a:rPr>
              <a:t>∶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r>
              <a:rPr lang="zh-CN" altLang="zh-CN" sz="2800" b="0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 dirty="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11004" name="yt_shape_11004"/>
          <p:cNvSpPr txBox="1"/>
          <p:nvPr/>
        </p:nvSpPr>
        <p:spPr>
          <a:xfrm>
            <a:off x="648000" y="3568458"/>
            <a:ext cx="65" cy="3226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endParaRPr/>
          </a:p>
        </p:txBody>
      </p:sp>
      <p:grpSp>
        <p:nvGrpSpPr>
          <p:cNvPr id="11001" name="yt_shape_11001" title="H_107.1911">
            <a:extLst>
              <a:ext uri="{FF2B5EF4-FFF2-40B4-BE49-F238E27FC236}">
                <a16:creationId xmlns:a16="http://schemas.microsoft.com/office/drawing/2014/main" id="{249740F1-2B05-4C5A-B423-6F681AEFABC2}"/>
              </a:ext>
            </a:extLst>
          </p:cNvPr>
          <p:cNvGrpSpPr/>
          <p:nvPr/>
        </p:nvGrpSpPr>
        <p:grpSpPr>
          <a:xfrm>
            <a:off x="4586541" y="1686383"/>
            <a:ext cx="3018917" cy="1361327"/>
            <a:chOff x="0" y="0"/>
            <a:chExt cx="3018917" cy="1361327"/>
          </a:xfrm>
        </p:grpSpPr>
        <p:pic>
          <p:nvPicPr>
            <p:cNvPr id="2" name="yt_image_11001">
              <a:extLs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018917" cy="965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03" name="yt_shape_11003"/>
            <p:cNvSpPr txBox="1"/>
            <p:nvPr/>
          </p:nvSpPr>
          <p:spPr>
            <a:xfrm>
              <a:off x="1242818" y="1001327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5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856B6F07-C3D1-7657-92CC-C340DAA65DD5}"/>
              </a:ext>
            </a:extLst>
          </p:cNvPr>
          <p:cNvSpPr txBox="1"/>
          <p:nvPr/>
        </p:nvSpPr>
        <p:spPr>
          <a:xfrm>
            <a:off x="1259172" y="1047870"/>
            <a:ext cx="89287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宋体" pitchFamily="28"/>
              </a:rPr>
              <a:t>∶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613F57-BEAB-5B4C-8801-EFE5946133C6}"/>
              </a:ext>
            </a:extLst>
          </p:cNvPr>
          <p:cNvSpPr txBox="1"/>
          <p:nvPr/>
        </p:nvSpPr>
        <p:spPr>
          <a:xfrm>
            <a:off x="4857400" y="1047870"/>
            <a:ext cx="89287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2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8"/>
                <a:ea typeface="宋体" pitchFamily="28"/>
                <a:cs typeface="宋体" pitchFamily="28"/>
              </a:rPr>
              <a:t>∶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Times New Roman" pitchFamily="28"/>
                <a:cs typeface="Times New Roman" pitchFamily="28"/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yt_shape_11005">
            <a:extLst>
              <a:ext uri="{FF2B5EF4-FFF2-40B4-BE49-F238E27FC236}">
                <a16:creationId xmlns:a16="http://schemas.microsoft.com/office/drawing/2014/main" id="{A4D4CE05-56F0-177E-7D49-6B67B637C79E}"/>
              </a:ext>
            </a:extLst>
          </p:cNvPr>
          <p:cNvSpPr txBox="1"/>
          <p:nvPr/>
        </p:nvSpPr>
        <p:spPr>
          <a:xfrm>
            <a:off x="738011" y="3299709"/>
            <a:ext cx="108960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有一则科学笑话，说的是清朝末年，洋人请清廷官员吃冰棍，官员见冰棍冒着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白气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，以为是热腾腾的食品，大吃一口，吞吐两难。官员请洋人吃炖鸡蛋，表面平淡无奇，其温度接近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100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，洋人大吃一口，烫的满嘴是泡！冰棍冒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白气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的原因是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水蒸气遇到冷的冰棍液化成小水滴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。炖鸡蛋的表面有一层猪油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其沸点约为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260 ℃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，说明猪油在这里的作用是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阻碍了水的蒸发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itchFamily="28"/>
                <a:cs typeface="宋体" pitchFamily="28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01AADA-04FB-2A76-2326-7B97D80C2025}"/>
              </a:ext>
            </a:extLst>
          </p:cNvPr>
          <p:cNvSpPr txBox="1"/>
          <p:nvPr/>
        </p:nvSpPr>
        <p:spPr>
          <a:xfrm>
            <a:off x="8237520" y="4541570"/>
            <a:ext cx="30375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水蒸气遇到冷的冰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4C7546-648F-05CE-7EEB-6BF929FF4ADE}"/>
              </a:ext>
            </a:extLst>
          </p:cNvPr>
          <p:cNvSpPr txBox="1"/>
          <p:nvPr/>
        </p:nvSpPr>
        <p:spPr>
          <a:xfrm>
            <a:off x="648000" y="4913047"/>
            <a:ext cx="268039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棍液化成小水滴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257F5F-624C-394D-7BF0-69EFF9654C9F}"/>
              </a:ext>
            </a:extLst>
          </p:cNvPr>
          <p:cNvSpPr txBox="1"/>
          <p:nvPr/>
        </p:nvSpPr>
        <p:spPr>
          <a:xfrm>
            <a:off x="5908658" y="5337695"/>
            <a:ext cx="2680399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Times New Roman" pitchFamily="28"/>
              </a:rPr>
              <a:t>阻碍了水的蒸发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6" name="yt_shape_11006"/>
          <p:cNvSpPr txBox="1"/>
          <p:nvPr/>
        </p:nvSpPr>
        <p:spPr>
          <a:xfrm>
            <a:off x="648143" y="96915"/>
            <a:ext cx="10896000" cy="5545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二、选择题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本题共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8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小题，每题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分，共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24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分。第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～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14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题每小题只有一个选项符合题目要求，第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15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～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16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题每小题有两个选项符合题目要求，全部选对的得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3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分，选对但不全的得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分，有选错的得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0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黑体" pitchFamily="28"/>
                <a:cs typeface="宋体" pitchFamily="28"/>
              </a:rPr>
              <a:t>分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9.2020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年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月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日，新年第一场天文奇观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——“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日偏食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如约而至，如图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6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所示是东营市民拍摄的日偏食照片。下列选项中光现象与日偏食形成原因相同的是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　　　　　　</a:t>
            </a:r>
          </a:p>
          <a:p>
            <a:pPr algn="l" eaLnBrk="1" latinLnBrk="0" hangingPunct="0">
              <a:lnSpc>
                <a:spcPct val="129999"/>
              </a:lnSpc>
            </a:pPr>
            <a:endParaRPr lang="en-US" altLang="zh-CN" sz="2800" b="0" i="0" u="none" dirty="0">
              <a:solidFill>
                <a:srgbClr val="000000"/>
              </a:solidFill>
              <a:effectLst/>
              <a:latin typeface="Times New Roman" pitchFamily="28"/>
              <a:ea typeface="Times New Roman" pitchFamily="28"/>
              <a:cs typeface="宋体" pitchFamily="28"/>
            </a:endParaRPr>
          </a:p>
          <a:p>
            <a:pPr algn="l" eaLnBrk="1" latinLnBrk="0" hangingPunct="0">
              <a:lnSpc>
                <a:spcPct val="129999"/>
              </a:lnSpc>
            </a:pPr>
            <a:endParaRPr lang="en-US" altLang="zh-CN" sz="2800" dirty="0">
              <a:solidFill>
                <a:srgbClr val="000000"/>
              </a:solidFill>
              <a:latin typeface="Times New Roman" pitchFamily="28"/>
              <a:ea typeface="Times New Roman" pitchFamily="28"/>
              <a:cs typeface="宋体" pitchFamily="28"/>
            </a:endParaRPr>
          </a:p>
          <a:p>
            <a:pPr algn="l" eaLnBrk="1" latinLnBrk="0" hangingPunct="0">
              <a:lnSpc>
                <a:spcPct val="129999"/>
              </a:lnSpc>
            </a:pPr>
            <a:endParaRPr lang="en-US" altLang="zh-CN" sz="2800" dirty="0">
              <a:solidFill>
                <a:srgbClr val="000000"/>
              </a:solidFill>
              <a:latin typeface="Times New Roman" pitchFamily="28"/>
              <a:ea typeface="Times New Roman" pitchFamily="28"/>
              <a:cs typeface="宋体" pitchFamily="28"/>
            </a:endParaRPr>
          </a:p>
          <a:p>
            <a:pPr algn="l" eaLnBrk="1" latinLnBrk="0" hangingPunct="0">
              <a:lnSpc>
                <a:spcPct val="129999"/>
              </a:lnSpc>
            </a:pPr>
            <a:endParaRPr lang="en-US" altLang="zh-CN" sz="2800" dirty="0">
              <a:solidFill>
                <a:srgbClr val="000000"/>
              </a:solidFill>
              <a:latin typeface="Times New Roman" pitchFamily="28"/>
              <a:ea typeface="Times New Roman" pitchFamily="28"/>
              <a:cs typeface="宋体" pitchFamily="28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4D690D-7D78-14BD-EADD-66C9938B4A9C}"/>
              </a:ext>
            </a:extLst>
          </p:cNvPr>
          <p:cNvSpPr txBox="1"/>
          <p:nvPr/>
        </p:nvSpPr>
        <p:spPr>
          <a:xfrm>
            <a:off x="3728052" y="2827455"/>
            <a:ext cx="4166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yt_shape_11019">
            <a:extLst>
              <a:ext uri="{FF2B5EF4-FFF2-40B4-BE49-F238E27FC236}">
                <a16:creationId xmlns:a16="http://schemas.microsoft.com/office/drawing/2014/main" id="{513E79C2-C3F7-ECF7-5E06-85AF65C18F05}"/>
              </a:ext>
            </a:extLst>
          </p:cNvPr>
          <p:cNvSpPr txBox="1"/>
          <p:nvPr/>
        </p:nvSpPr>
        <p:spPr>
          <a:xfrm>
            <a:off x="469610" y="6071411"/>
            <a:ext cx="10665749" cy="50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筷子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折断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	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小孔成像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        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雨后彩虹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	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D.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水中倒影</a:t>
            </a:r>
          </a:p>
        </p:txBody>
      </p:sp>
      <p:pic>
        <p:nvPicPr>
          <p:cNvPr id="4" name="yt_image_11012" title="H_105.49">
            <a:extLst>
              <a:ext uri="{FF2B5EF4-FFF2-40B4-BE49-F238E27FC236}">
                <a16:creationId xmlns:a16="http://schemas.microsoft.com/office/drawing/2014/main" id="{6B7BAFC1-D18F-77F0-8FCD-9D3B95772CE4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37" y="4481576"/>
            <a:ext cx="1810512" cy="13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t_image_11013" title="H_97.13">
            <a:extLst>
              <a:ext uri="{FF2B5EF4-FFF2-40B4-BE49-F238E27FC236}">
                <a16:creationId xmlns:a16="http://schemas.microsoft.com/office/drawing/2014/main" id="{D5788FBD-7071-22F5-9C92-33897ED3B462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606" y="4594483"/>
            <a:ext cx="2207260" cy="12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yt_image_11015">
            <a:extLst>
              <a:ext uri="{FF2B5EF4-FFF2-40B4-BE49-F238E27FC236}">
                <a16:creationId xmlns:a16="http://schemas.microsoft.com/office/drawing/2014/main" id="{5F16CAC3-C200-1575-52AD-8007904ACBE1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073" y="4527426"/>
            <a:ext cx="1966976" cy="13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yt_image_11016">
            <a:extLst>
              <a:ext uri="{FF2B5EF4-FFF2-40B4-BE49-F238E27FC236}">
                <a16:creationId xmlns:a16="http://schemas.microsoft.com/office/drawing/2014/main" id="{A83A4107-E85E-64A4-A14D-901AB105889D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2460" y="4527426"/>
            <a:ext cx="1915287" cy="13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yt_shape_11009" title="H_119.8411">
            <a:extLst>
              <a:ext uri="{FF2B5EF4-FFF2-40B4-BE49-F238E27FC236}">
                <a16:creationId xmlns:a16="http://schemas.microsoft.com/office/drawing/2014/main" id="{95BD3A5B-2513-86C4-7A08-A58384BF0B8C}"/>
              </a:ext>
            </a:extLst>
          </p:cNvPr>
          <p:cNvGrpSpPr/>
          <p:nvPr/>
        </p:nvGrpSpPr>
        <p:grpSpPr>
          <a:xfrm>
            <a:off x="5541200" y="2917371"/>
            <a:ext cx="1683385" cy="1411623"/>
            <a:chOff x="0" y="0"/>
            <a:chExt cx="1683385" cy="1411623"/>
          </a:xfrm>
        </p:grpSpPr>
        <p:pic>
          <p:nvPicPr>
            <p:cNvPr id="9" name="yt_image_11009">
              <a:extLst>
                <a:ext uri="{FF2B5EF4-FFF2-40B4-BE49-F238E27FC236}">
                  <a16:creationId xmlns:a16="http://schemas.microsoft.com/office/drawing/2014/main" id="{526405F1-167E-53A1-1FF0-DA2E2F05F8DD}"/>
                </a:ext>
                <a:ext uri="">
                  <a16:creationId xmlns="" xmlns:a14="http://schemas.microsoft.com/office/drawing/2010/main" xmlns:a16="http://schemas.microsoft.com/office/drawing/2014/main" id="{5351258F-BC95-41E6-9372-C2FE361B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683385" cy="112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yt_shape_11011">
              <a:extLst>
                <a:ext uri="{FF2B5EF4-FFF2-40B4-BE49-F238E27FC236}">
                  <a16:creationId xmlns:a16="http://schemas.microsoft.com/office/drawing/2014/main" id="{70E041A7-9C73-2B1E-8682-604F422C209F}"/>
                </a:ext>
              </a:extLst>
            </p:cNvPr>
            <p:cNvSpPr txBox="1"/>
            <p:nvPr/>
          </p:nvSpPr>
          <p:spPr>
            <a:xfrm>
              <a:off x="557051" y="1051623"/>
              <a:ext cx="569281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29999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itchFamily="28"/>
                  <a:cs typeface="宋体" pitchFamily="28"/>
                </a:rPr>
                <a:t>图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itchFamily="28"/>
                  <a:ea typeface="Times New Roman" pitchFamily="28"/>
                  <a:cs typeface="宋体" pitchFamily="28"/>
                </a:rPr>
                <a:t>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0" name="yt_shape_11020"/>
          <p:cNvSpPr txBox="1"/>
          <p:nvPr/>
        </p:nvSpPr>
        <p:spPr>
          <a:xfrm>
            <a:off x="648143" y="242944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红外线体温检测仪是利用红外线工作的，测量体温时不用跟人体直接接触，可以有效防止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新冠肺炎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的交叉传播。下列仪器是利用红外线工作的是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sp>
        <p:nvSpPr>
          <p:cNvPr id="11021" name="yt_shape_11021"/>
          <p:cNvSpPr txBox="1"/>
          <p:nvPr/>
        </p:nvSpPr>
        <p:spPr>
          <a:xfrm>
            <a:off x="648000" y="1913919"/>
            <a:ext cx="1436291" cy="4807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　　　　</a:t>
            </a:r>
          </a:p>
        </p:txBody>
      </p:sp>
      <p:sp>
        <p:nvSpPr>
          <p:cNvPr id="11024" name="yt_shape_11024"/>
          <p:cNvSpPr txBox="1"/>
          <p:nvPr/>
        </p:nvSpPr>
        <p:spPr>
          <a:xfrm>
            <a:off x="589418" y="3669448"/>
            <a:ext cx="10608673" cy="10750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hangingPunct="0">
              <a:lnSpc>
                <a:spcPct val="129999"/>
              </a:lnSpc>
            </a:pP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A.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验钞机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	       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B.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交通测速器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          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C.B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超仪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  <a:cs typeface="宋体" pitchFamily="28"/>
              </a:rPr>
              <a:t>	            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D.</a:t>
            </a:r>
            <a:r>
              <a:rPr lang="zh-CN" altLang="zh-CN" sz="2800" b="0" i="0" u="none" dirty="0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电视遥控器</a:t>
            </a:r>
          </a:p>
          <a:p>
            <a:pPr algn="l" eaLnBrk="1" latinLnBrk="0" hangingPunct="0">
              <a:lnSpc>
                <a:spcPct val="129999"/>
              </a:lnSpc>
            </a:pPr>
            <a:endParaRPr lang="zh-CN" altLang="zh-CN" sz="2800" b="0" i="0" u="none" dirty="0">
              <a:solidFill>
                <a:srgbClr val="000000"/>
              </a:solidFill>
              <a:effectLst/>
              <a:latin typeface="白正" pitchFamily="28"/>
              <a:ea typeface="宋体" pitchFamily="28"/>
              <a:cs typeface="宋体" pitchFamily="28"/>
            </a:endParaRPr>
          </a:p>
        </p:txBody>
      </p:sp>
      <p:pic>
        <p:nvPicPr>
          <p:cNvPr id="11022" name="yt_image_11022" title="H_123.53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61" y="2065984"/>
            <a:ext cx="1735074" cy="15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2A366E-633D-9D98-7226-E3EF6A5679CC}"/>
              </a:ext>
            </a:extLst>
          </p:cNvPr>
          <p:cNvSpPr txBox="1"/>
          <p:nvPr/>
        </p:nvSpPr>
        <p:spPr>
          <a:xfrm>
            <a:off x="3402932" y="1305610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yt_image_11023" title="H_121.33">
            <a:extLst>
              <a:ext uri="{FF2B5EF4-FFF2-40B4-BE49-F238E27FC236}">
                <a16:creationId xmlns:a16="http://schemas.microsoft.com/office/drawing/2014/main" id="{6DA2621D-5ADC-22F4-8E87-4E6170C857C6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961" y="1976492"/>
            <a:ext cx="1965579" cy="154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t_image_11025">
            <a:extLst>
              <a:ext uri="{FF2B5EF4-FFF2-40B4-BE49-F238E27FC236}">
                <a16:creationId xmlns:a16="http://schemas.microsoft.com/office/drawing/2014/main" id="{2242D42E-E1F1-7ABF-C5A4-8AB0016F2CC7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65984"/>
            <a:ext cx="1971167" cy="14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t_image_11026">
            <a:extLst>
              <a:ext uri="{FF2B5EF4-FFF2-40B4-BE49-F238E27FC236}">
                <a16:creationId xmlns:a16="http://schemas.microsoft.com/office/drawing/2014/main" id="{614B4256-B5AC-E790-0EE2-4E84E59A1DF8}"/>
              </a:ex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1212" y="2082663"/>
            <a:ext cx="1363472" cy="14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t_shape_11030">
            <a:extLst>
              <a:ext uri="{FF2B5EF4-FFF2-40B4-BE49-F238E27FC236}">
                <a16:creationId xmlns:a16="http://schemas.microsoft.com/office/drawing/2014/main" id="{93515FF1-B3C4-7EEC-6EC9-017393887D55}"/>
              </a:ext>
            </a:extLst>
          </p:cNvPr>
          <p:cNvSpPr txBox="1"/>
          <p:nvPr/>
        </p:nvSpPr>
        <p:spPr>
          <a:xfrm>
            <a:off x="589561" y="4304591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一只钢瓶内储有压缩气体，气体密度为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ρ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，若从瓶中放出一半质量的气体，则瓶内剩余气体的密度将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yt_table_11031" title="H_94.460075">
                <a:extLst>
                  <a:ext uri="{FF2B5EF4-FFF2-40B4-BE49-F238E27FC236}">
                    <a16:creationId xmlns:a16="http://schemas.microsoft.com/office/drawing/2014/main" id="{2E5DC83A-6F24-3CF1-0677-9F358CE4D5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034417"/>
                  </p:ext>
                </p:extLst>
              </p:nvPr>
            </p:nvGraphicFramePr>
            <p:xfrm>
              <a:off x="589418" y="5415413"/>
              <a:ext cx="5456556" cy="1199643"/>
            </p:xfrm>
            <a:graphic>
              <a:graphicData uri="http://schemas.openxmlformats.org/drawingml/2006/table">
                <a:tbl>
                  <a:tblPr/>
                  <a:tblGrid>
                    <a:gridCol w="2732902">
                      <a:extLst>
                        <a:ext uri="{9D8B030D-6E8A-4147-A177-3AD203B41FA5}">
                          <a16:colId xmlns:a16="http://schemas.microsoft.com/office/drawing/2014/main" val="10073"/>
                        </a:ext>
                      </a:extLst>
                    </a:gridCol>
                    <a:gridCol w="2723654">
                      <a:extLst>
                        <a:ext uri="{9D8B030D-6E8A-4147-A177-3AD203B41FA5}">
                          <a16:colId xmlns:a16="http://schemas.microsoft.com/office/drawing/2014/main" val="100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A.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变为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2ρ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B.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变为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56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b="0" i="1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altLang="zh-CN" sz="2800" b="0" i="0">
                                      <a:solidFill>
                                        <a:srgbClr val="010000"/>
                                      </a:solidFill>
                                      <a:effectLst/>
                                      <a:latin typeface="Cambria Math" panose="02040503050406030204" pitchFamily="56" charset="0"/>
                                      <a:ea typeface="Cambria Math" panose="02040503050406030204" pitchFamily="56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CN" altLang="zh-CN" sz="2800" b="0" i="0" u="none">
                            <a:solidFill>
                              <a:srgbClr val="000000"/>
                            </a:solidFill>
                            <a:effectLst/>
                            <a:latin typeface="白正" pitchFamily="28"/>
                            <a:ea typeface="宋体" pitchFamily="28"/>
                            <a:cs typeface="宋体" pitchFamily="28"/>
                          </a:endParaRP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C.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仍然为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ρ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D.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无法确定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yt_table_11031" title="H_94.460075">
                <a:extLst>
                  <a:ext uri="{FF2B5EF4-FFF2-40B4-BE49-F238E27FC236}">
                    <a16:creationId xmlns:a16="http://schemas.microsoft.com/office/drawing/2014/main" id="{2E5DC83A-6F24-3CF1-0677-9F358CE4D5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8034417"/>
                  </p:ext>
                </p:extLst>
              </p:nvPr>
            </p:nvGraphicFramePr>
            <p:xfrm>
              <a:off x="589418" y="5415413"/>
              <a:ext cx="5456556" cy="1199643"/>
            </p:xfrm>
            <a:graphic>
              <a:graphicData uri="http://schemas.openxmlformats.org/drawingml/2006/table">
                <a:tbl>
                  <a:tblPr/>
                  <a:tblGrid>
                    <a:gridCol w="2732902">
                      <a:extLst>
                        <a:ext uri="{9D8B030D-6E8A-4147-A177-3AD203B41FA5}">
                          <a16:colId xmlns:a16="http://schemas.microsoft.com/office/drawing/2014/main" val="10073"/>
                        </a:ext>
                      </a:extLst>
                    </a:gridCol>
                    <a:gridCol w="2723654">
                      <a:extLst>
                        <a:ext uri="{9D8B030D-6E8A-4147-A177-3AD203B41FA5}">
                          <a16:colId xmlns:a16="http://schemas.microsoft.com/office/drawing/2014/main" val="10074"/>
                        </a:ext>
                      </a:extLst>
                    </a:gridCol>
                  </a:tblGrid>
                  <a:tr h="696659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A.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变为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2ρ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  <a:blipFill>
                          <a:blip r:embed="rId6"/>
                          <a:stretch>
                            <a:fillRect l="-100447" b="-10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86"/>
                      </a:ext>
                    </a:extLst>
                  </a:tr>
                  <a:tr h="502984"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C.</a:t>
                          </a:r>
                          <a:r>
                            <a:rPr lang="zh-CN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仍然为</a:t>
                          </a:r>
                          <a:r>
                            <a:rPr lang="en-US" altLang="zh-CN" sz="2800" b="0" i="0" u="none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ρ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eaLnBrk="1" latinLnBrk="0" hangingPunct="0">
                            <a:lnSpc>
                              <a:spcPct val="129999"/>
                            </a:lnSpc>
                          </a:pPr>
                          <a:r>
                            <a:rPr lang="en-US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Times New Roman" pitchFamily="28"/>
                              <a:ea typeface="Times New Roman" pitchFamily="28"/>
                              <a:cs typeface="宋体" pitchFamily="28"/>
                            </a:rPr>
                            <a:t>D.</a:t>
                          </a:r>
                          <a:r>
                            <a:rPr lang="zh-CN" altLang="zh-CN" sz="2800" b="0" i="0" u="none" dirty="0">
                              <a:solidFill>
                                <a:srgbClr val="000000"/>
                              </a:solidFill>
                              <a:effectLst/>
                              <a:latin typeface="白正" pitchFamily="28"/>
                              <a:ea typeface="宋体" pitchFamily="28"/>
                              <a:cs typeface="宋体" pitchFamily="28"/>
                            </a:rPr>
                            <a:t>无法确定</a:t>
                          </a:r>
                        </a:p>
                      </a:txBody>
                      <a:tcPr marL="0" marR="0" marT="0" marB="0" anchor="ctr">
                        <a:lnL w="9522" cmpd="sng">
                          <a:noFill/>
                        </a:lnL>
                        <a:lnR w="9522" cmpd="sng">
                          <a:noFill/>
                        </a:lnR>
                        <a:lnT w="9522" cmpd="sng">
                          <a:noFill/>
                        </a:lnT>
                        <a:lnB w="9522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F9F2E74-1CE8-4DBD-C9BF-7F93AB017F50}"/>
              </a:ext>
            </a:extLst>
          </p:cNvPr>
          <p:cNvSpPr txBox="1"/>
          <p:nvPr/>
        </p:nvSpPr>
        <p:spPr>
          <a:xfrm>
            <a:off x="6544750" y="4812521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2" name="yt_shape_11032"/>
          <p:cNvSpPr txBox="1"/>
          <p:nvPr/>
        </p:nvSpPr>
        <p:spPr>
          <a:xfrm>
            <a:off x="648143" y="171104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12.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用如图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甲所示的装置测出凸透镜的焦距，并探究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凸透镜成像规律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，当蜡烛、透镜、光屏位置如图乙所示时，在光屏上可成清晰的像。下列说法正确的是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itchFamily="28"/>
                <a:cs typeface="宋体" pitchFamily="28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  <a:cs typeface="宋体" pitchFamily="28"/>
              </a:rPr>
              <a:t>）</a:t>
            </a:r>
          </a:p>
        </p:txBody>
      </p:sp>
      <p:pic>
        <p:nvPicPr>
          <p:cNvPr id="11033" name="yt_image_11033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388" y="2068484"/>
            <a:ext cx="2504821" cy="8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4" name="yt_image_11034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993" y="1944099"/>
            <a:ext cx="3911600" cy="9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7" name="yt_shape_11037"/>
          <p:cNvSpPr txBox="1"/>
          <p:nvPr/>
        </p:nvSpPr>
        <p:spPr>
          <a:xfrm>
            <a:off x="3410038" y="2966755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甲</a:t>
            </a:r>
          </a:p>
        </p:txBody>
      </p:sp>
      <p:sp>
        <p:nvSpPr>
          <p:cNvPr id="11038" name="yt_shape_11038"/>
          <p:cNvSpPr txBox="1"/>
          <p:nvPr/>
        </p:nvSpPr>
        <p:spPr>
          <a:xfrm>
            <a:off x="6978248" y="2966755"/>
            <a:ext cx="535521" cy="5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乙</a:t>
            </a:r>
          </a:p>
        </p:txBody>
      </p:sp>
      <p:sp>
        <p:nvSpPr>
          <p:cNvPr id="11039" name="yt_shape_11039"/>
          <p:cNvSpPr txBox="1"/>
          <p:nvPr/>
        </p:nvSpPr>
        <p:spPr>
          <a:xfrm>
            <a:off x="5415619" y="3311639"/>
            <a:ext cx="538609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29999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itchFamily="28"/>
                <a:cs typeface="宋体" pitchFamily="28"/>
              </a:rPr>
              <a:t>图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  <a:cs typeface="宋体" pitchFamily="28"/>
              </a:rPr>
              <a:t>7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6B6759-83F9-BCBE-71D4-55555C5DBFA3}"/>
              </a:ext>
            </a:extLst>
          </p:cNvPr>
          <p:cNvSpPr txBox="1"/>
          <p:nvPr/>
        </p:nvSpPr>
        <p:spPr>
          <a:xfrm>
            <a:off x="4825332" y="1233770"/>
            <a:ext cx="416624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Times New Roman" pitchFamily="28"/>
                <a:cs typeface="Times New Roman" pitchFamily="28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yt_table_11040" title="H_218.4">
            <a:extLst>
              <a:ext uri="{FF2B5EF4-FFF2-40B4-BE49-F238E27FC236}">
                <a16:creationId xmlns:a16="http://schemas.microsoft.com/office/drawing/2014/main" id="{2601AE23-2DFD-E8FF-AFB0-DBC8A1371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20190"/>
              </p:ext>
            </p:extLst>
          </p:nvPr>
        </p:nvGraphicFramePr>
        <p:xfrm>
          <a:off x="648306" y="3811519"/>
          <a:ext cx="10895837" cy="2773680"/>
        </p:xfrm>
        <a:graphic>
          <a:graphicData uri="http://schemas.openxmlformats.org/drawingml/2006/table">
            <a:tbl>
              <a:tblPr/>
              <a:tblGrid>
                <a:gridCol w="10895837">
                  <a:extLst>
                    <a:ext uri="{9D8B030D-6E8A-4147-A177-3AD203B41FA5}">
                      <a16:colId xmlns:a16="http://schemas.microsoft.com/office/drawing/2014/main" val="10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凸透镜的焦距是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30 cm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B.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图乙中烛焰成的是倒立、放大的像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照相机成像特点与图乙中所成像的特点相同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  <a:cs typeface="宋体" pitchFamily="28"/>
                        </a:rPr>
                        <a:t>D.</a:t>
                      </a:r>
                      <a:r>
                        <a:rPr lang="zh-CN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itchFamily="28"/>
                          <a:cs typeface="宋体" pitchFamily="28"/>
                        </a:rPr>
                        <a:t>保持凸透镜、光屏位置不变，将蜡烛远离凸透镜，烛焰仍可在光屏上成清晰的像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IyYzhmNGY4MmViMzFlMmU0YzVmNDg0YTM1ZGU5NW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3436</Words>
  <Application>Microsoft Office PowerPoint</Application>
  <PresentationFormat>宽屏</PresentationFormat>
  <Paragraphs>192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白正</vt:lpstr>
      <vt:lpstr>楷体</vt:lpstr>
      <vt:lpstr>宋体</vt:lpstr>
      <vt:lpstr>微软雅黑 Light</vt:lpstr>
      <vt:lpstr>Arial</vt:lpstr>
      <vt:lpstr>Calibri</vt:lpstr>
      <vt:lpstr>Cambria Math</vt:lpstr>
      <vt:lpstr>Times New Roman</vt:lpstr>
      <vt:lpstr>Wingdings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EDY</cp:lastModifiedBy>
  <cp:revision>89</cp:revision>
  <cp:lastPrinted>2021-07-28T09:09:00Z</cp:lastPrinted>
  <dcterms:created xsi:type="dcterms:W3CDTF">2021-07-28T09:09:00Z</dcterms:created>
  <dcterms:modified xsi:type="dcterms:W3CDTF">2023-10-12T02:16:20Z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03E180BF841341C1B9E9762C46E85B5F_13</vt:lpwstr>
  </property>
  <property fmtid="{D5CDD505-2E9C-101B-9397-08002B2CF9AE}" pid="7" name="KSOProductBuildVer">
    <vt:lpwstr>2052-12.1.0.15374</vt:lpwstr>
  </property>
</Properties>
</file>