
<file path=[Content_Types].xml><?xml version="1.0" encoding="utf-8"?>
<Types xmlns="http://schemas.openxmlformats.org/package/2006/content-types">
  <Default Extension="bin" ContentType="image/png"/>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2.xml" ContentType="application/vnd.openxmlformats-officedocument.presentationml.tags+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2"/>
  </p:sldMasterIdLst>
  <p:notesMasterIdLst>
    <p:notesMasterId r:id="rId30"/>
  </p:notesMasterIdLst>
  <p:handoutMasterIdLst>
    <p:handoutMasterId r:id="rId31"/>
  </p:handoutMasterIdLst>
  <p:sldIdLst>
    <p:sldId id="4122" r:id="rId3"/>
    <p:sldId id="4082" r:id="rId4"/>
    <p:sldId id="4083" r:id="rId5"/>
    <p:sldId id="4088" r:id="rId6"/>
    <p:sldId id="4089" r:id="rId7"/>
    <p:sldId id="4090" r:id="rId8"/>
    <p:sldId id="4093" r:id="rId9"/>
    <p:sldId id="4094" r:id="rId10"/>
    <p:sldId id="4096" r:id="rId11"/>
    <p:sldId id="4097" r:id="rId12"/>
    <p:sldId id="4099" r:id="rId13"/>
    <p:sldId id="4100" r:id="rId14"/>
    <p:sldId id="4110" r:id="rId15"/>
    <p:sldId id="4101" r:id="rId16"/>
    <p:sldId id="4102" r:id="rId17"/>
    <p:sldId id="4103" r:id="rId18"/>
    <p:sldId id="4112" r:id="rId19"/>
    <p:sldId id="4104" r:id="rId20"/>
    <p:sldId id="4113" r:id="rId21"/>
    <p:sldId id="4105" r:id="rId22"/>
    <p:sldId id="4114" r:id="rId23"/>
    <p:sldId id="4106" r:id="rId24"/>
    <p:sldId id="4115" r:id="rId25"/>
    <p:sldId id="4107" r:id="rId26"/>
    <p:sldId id="4117" r:id="rId27"/>
    <p:sldId id="4119" r:id="rId28"/>
    <p:sldId id="4120" r:id="rId29"/>
  </p:sldIdLst>
  <p:sldSz cx="12192000" cy="6858000"/>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088FADD9-935F-4F2D-A4FA-866615DD10DD}">
          <p14:sldIdLst>
            <p14:sldId id="4122"/>
            <p14:sldId id="4082"/>
            <p14:sldId id="4083"/>
            <p14:sldId id="4088"/>
            <p14:sldId id="4089"/>
            <p14:sldId id="4090"/>
            <p14:sldId id="4093"/>
            <p14:sldId id="4094"/>
            <p14:sldId id="4096"/>
            <p14:sldId id="4097"/>
            <p14:sldId id="4099"/>
            <p14:sldId id="4100"/>
            <p14:sldId id="4110"/>
            <p14:sldId id="4101"/>
            <p14:sldId id="4102"/>
            <p14:sldId id="4103"/>
            <p14:sldId id="4112"/>
            <p14:sldId id="4104"/>
            <p14:sldId id="4113"/>
            <p14:sldId id="4105"/>
            <p14:sldId id="4114"/>
            <p14:sldId id="4106"/>
            <p14:sldId id="4115"/>
            <p14:sldId id="4107"/>
            <p14:sldId id="4117"/>
            <p14:sldId id="4119"/>
            <p14:sldId id="4120"/>
          </p14:sldIdLst>
        </p14:section>
      </p14:sectionLst>
    </p:ext>
    <p:ext uri="{EFAFB233-063F-42B5-8137-9DF3F51BA10A}">
      <p15:sldGuideLst xmlns:p15="http://schemas.microsoft.com/office/powerpoint/2012/main">
        <p15:guide id="1" orient="horz" pos="2137" userDrawn="1">
          <p15:clr>
            <a:srgbClr val="A4A3A4"/>
          </p15:clr>
        </p15:guide>
        <p15:guide id="2" pos="3999"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ww.xkb1.com" initials="w" lastIdx="0" clrIdx="0"/>
  <p:cmAuthor id="2" name="walkinnet" initials="w" lastIdx="0" clrIdx="0"/>
  <p:cmAuthor id="3" name="新课标第一网" initials="新" lastIdx="0" clrIdx="0"/>
  <p:cmAuthor id="4" name="Administrat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FF"/>
    <a:srgbClr val="AA6500"/>
    <a:srgbClr val="F3669C"/>
    <a:srgbClr val="F9B4CD"/>
    <a:srgbClr val="FCCC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738" autoAdjust="0"/>
    <p:restoredTop sz="96349" autoAdjust="0"/>
  </p:normalViewPr>
  <p:slideViewPr>
    <p:cSldViewPr snapToGrid="0" showGuides="1">
      <p:cViewPr varScale="1">
        <p:scale>
          <a:sx n="63" d="100"/>
          <a:sy n="63" d="100"/>
        </p:scale>
        <p:origin x="508" y="48"/>
      </p:cViewPr>
      <p:guideLst>
        <p:guide orient="horz" pos="2137"/>
        <p:guide pos="3999"/>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2023/10/12</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EAF039-AB69-4C4E-B352-C973400BBE8E}" type="datetimeFigureOut">
              <a:rPr lang="zh-CN" altLang="en-US" smtClean="0"/>
              <a:t>2023/10/12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4E5803-944E-4CCB-A36B-5BBC78F81D16}"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8CAEED6-F3CE-4989-8114-EA4976C9EDF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Arial" panose="020B0604020202020204"/>
              </a:r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Arial" panose="020B0604020202020204"/>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8CAEED6-F3CE-4989-8114-EA4976C9EDF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Arial" panose="020B0604020202020204"/>
              </a:r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Arial" panose="020B0604020202020204"/>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64E5803-944E-4CCB-A36B-5BBC78F81D16}" type="slidenum">
              <a:rPr lang="zh-CN" altLang="en-US" smtClean="0"/>
              <a:t>21</a:t>
            </a:fld>
            <a:endParaRPr lang="zh-CN" altLang="en-US"/>
          </a:p>
        </p:txBody>
      </p:sp>
    </p:spTree>
    <p:extLst>
      <p:ext uri="{BB962C8B-B14F-4D97-AF65-F5344CB8AC3E}">
        <p14:creationId xmlns:p14="http://schemas.microsoft.com/office/powerpoint/2010/main" val="4146715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heme" Target="../theme/them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7" Type="http://schemas.microsoft.com/office/2007/relationships/hdphoto" Target="../media/hdphoto1.wdp"/><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0" name="图片 9"/>
          <p:cNvPicPr>
            <a:picLocks noChangeAspect="1"/>
          </p:cNvPicPr>
          <p:nvPr userDrawn="1"/>
        </p:nvPicPr>
        <p:blipFill>
          <a:blip r:embed="rId5">
            <a:duotone>
              <a:schemeClr val="accent2">
                <a:shade val="45000"/>
                <a:satMod val="135000"/>
              </a:schemeClr>
              <a:prstClr val="white"/>
            </a:duotone>
            <a:extLst>
              <a:ext uri="{BEBA8EAE-BF5A-486C-A8C5-ECC9F3942E4B}">
                <a14:imgProps xmlns:a14="http://schemas.microsoft.com/office/drawing/2010/main">
                  <a14:imgLayer r:embed="rId6">
                    <a14:imgEffect>
                      <a14:colorTemperature colorTemp="4700"/>
                    </a14:imgEffect>
                  </a14:imgLayer>
                </a14:imgProps>
              </a:ext>
              <a:ext uri="{28A0092B-C50C-407E-A947-70E740481C1C}">
                <a14:useLocalDpi xmlns:a14="http://schemas.microsoft.com/office/drawing/2010/main" val="0"/>
              </a:ext>
            </a:extLst>
          </a:blip>
          <a:stretch>
            <a:fillRect/>
          </a:stretch>
        </p:blipFill>
        <p:spPr>
          <a:xfrm>
            <a:off x="414338" y="3600450"/>
            <a:ext cx="11501437" cy="1657349"/>
          </a:xfrm>
          <a:prstGeom prst="rect">
            <a:avLst/>
          </a:prstGeom>
        </p:spPr>
      </p:pic>
    </p:spTree>
    <p:custDataLst>
      <p:tags r:id="rId3"/>
    </p:custDataLst>
  </p:cSld>
  <p:clrMap bg1="lt1" tx1="dk1" bg2="lt2" tx2="dk2" accent1="accent1" accent2="accent2" accent3="accent3" accent4="accent4" accent5="accent5" accent6="accent6" hlink="hlink" folHlink="folHlink"/>
  <p:sldLayoutIdLst>
    <p:sldLayoutId id="2147483649" r:id="rId1"/>
  </p:sldLayoutIdLst>
  <p:transition/>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图片 9"/>
          <p:cNvPicPr>
            <a:picLocks noChangeAspect="1"/>
          </p:cNvPicPr>
          <p:nvPr userDrawn="1"/>
        </p:nvPicPr>
        <p:blipFill>
          <a:blip r:embed="rId6">
            <a:duotone>
              <a:schemeClr val="accent3">
                <a:shade val="45000"/>
                <a:satMod val="135000"/>
              </a:schemeClr>
              <a:prstClr val="white"/>
            </a:duotone>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Lst>
          </a:blip>
          <a:stretch>
            <a:fillRect/>
          </a:stretch>
        </p:blipFill>
        <p:spPr>
          <a:xfrm>
            <a:off x="380999" y="4157663"/>
            <a:ext cx="11430001" cy="1657349"/>
          </a:xfrm>
          <a:prstGeom prst="rect">
            <a:avLst/>
          </a:prstGeom>
        </p:spPr>
      </p:pic>
    </p:spTree>
    <p:custDataLst>
      <p:tags r:id="rId4"/>
    </p:custDataLst>
  </p:cSld>
  <p:clrMap bg1="lt1" tx1="dk1" bg2="lt2" tx2="dk2" accent1="accent1" accent2="accent2" accent3="accent3" accent4="accent4" accent5="accent5" accent6="accent6" hlink="hlink" folHlink="folHlink"/>
  <p:sldLayoutIdLst>
    <p:sldLayoutId id="2147483651" r:id="rId1"/>
    <p:sldLayoutId id="2147483652" r:id="rId2"/>
  </p:sldLayoutIdLst>
  <p:transition/>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6.bin"/><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4.bin"/><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5.bin"/><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0.bin"/><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rotWithShape="1">
          <a:blip r:embed="rId3">
            <a:duotone>
              <a:schemeClr val="accent3">
                <a:shade val="45000"/>
                <a:satMod val="135000"/>
              </a:schemeClr>
              <a:prstClr val="white"/>
            </a:duotone>
            <a:extLst>
              <a:ext uri="{28A0092B-C50C-407E-A947-70E740481C1C}">
                <a14:useLocalDpi xmlns:a14="http://schemas.microsoft.com/office/drawing/2010/main" val="0"/>
              </a:ext>
            </a:extLst>
          </a:blip>
          <a:srcRect r="3102"/>
          <a:stretch>
            <a:fillRect/>
          </a:stretch>
        </p:blipFill>
        <p:spPr>
          <a:xfrm>
            <a:off x="200628" y="796783"/>
            <a:ext cx="11991372" cy="5783668"/>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8952" y="277549"/>
            <a:ext cx="2160416" cy="1378424"/>
          </a:xfrm>
          <a:prstGeom prst="rect">
            <a:avLst/>
          </a:prstGeom>
        </p:spPr>
      </p:pic>
      <p:pic>
        <p:nvPicPr>
          <p:cNvPr id="8" name="图片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28748" y="4695272"/>
            <a:ext cx="2455592" cy="2022691"/>
          </a:xfrm>
          <a:prstGeom prst="rect">
            <a:avLst/>
          </a:prstGeom>
        </p:spPr>
      </p:pic>
      <p:sp>
        <p:nvSpPr>
          <p:cNvPr id="9" name="矩形 8"/>
          <p:cNvSpPr/>
          <p:nvPr/>
        </p:nvSpPr>
        <p:spPr>
          <a:xfrm>
            <a:off x="3291509" y="140037"/>
            <a:ext cx="5651125" cy="734368"/>
          </a:xfrm>
          <a:prstGeom prst="rect">
            <a:avLst/>
          </a:prstGeom>
        </p:spPr>
        <p:txBody>
          <a:bodyPr wrap="square">
            <a:spAutoFit/>
          </a:bodyPr>
          <a:lstStyle/>
          <a:p>
            <a:pPr marL="0" marR="0" lvl="0" indent="0" algn="ctr" defTabSz="914400" rtl="0" eaLnBrk="1" fontAlgn="auto" latinLnBrk="0" hangingPunct="1">
              <a:lnSpc>
                <a:spcPct val="149000"/>
              </a:lnSpc>
              <a:spcBef>
                <a:spcPts val="0"/>
              </a:spcBef>
              <a:spcAft>
                <a:spcPts val="0"/>
              </a:spcAft>
              <a:buClrTx/>
              <a:buSzTx/>
              <a:buFont typeface="Arial" panose="020B0604020202020204" pitchFamily="34" charset="0"/>
              <a:buNone/>
              <a:defRPr/>
            </a:pPr>
            <a:r>
              <a:rPr kumimoji="1" lang="en-US" altLang="zh-CN" sz="28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ea"/>
                <a:sym typeface="+mn-lt"/>
              </a:rPr>
              <a:t>《</a:t>
            </a:r>
            <a:r>
              <a:rPr kumimoji="1" lang="zh-CN" altLang="en-US" sz="28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ea"/>
                <a:sym typeface="+mn-lt"/>
              </a:rPr>
              <a:t>期末考试</a:t>
            </a:r>
            <a:r>
              <a:rPr kumimoji="1" lang="en-US" altLang="zh-CN" sz="28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ea"/>
                <a:sym typeface="+mn-lt"/>
              </a:rPr>
              <a:t>》</a:t>
            </a:r>
            <a:r>
              <a:rPr kumimoji="1" lang="zh-CN" altLang="en-US" sz="28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ea"/>
                <a:sym typeface="+mn-lt"/>
              </a:rPr>
              <a:t>人教</a:t>
            </a:r>
            <a:r>
              <a:rPr kumimoji="1" lang="en-US" altLang="zh-CN" sz="28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ea"/>
                <a:sym typeface="+mn-lt"/>
              </a:rPr>
              <a:t>8</a:t>
            </a:r>
            <a:r>
              <a:rPr kumimoji="1" lang="zh-CN" altLang="en-US" sz="2800" b="1" dirty="0">
                <a:solidFill>
                  <a:srgbClr val="000000"/>
                </a:solidFill>
                <a:latin typeface="楷体" panose="02010609060101010101" pitchFamily="49" charset="-122"/>
                <a:ea typeface="楷体" panose="02010609060101010101" pitchFamily="49" charset="-122"/>
                <a:cs typeface="+mn-ea"/>
                <a:sym typeface="+mn-lt"/>
              </a:rPr>
              <a:t>物</a:t>
            </a:r>
            <a:r>
              <a:rPr kumimoji="1" lang="zh-CN" altLang="en-US" sz="28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ea"/>
                <a:sym typeface="+mn-lt"/>
              </a:rPr>
              <a:t>上</a:t>
            </a:r>
          </a:p>
        </p:txBody>
      </p:sp>
      <p:sp>
        <p:nvSpPr>
          <p:cNvPr id="3" name="矩形 2"/>
          <p:cNvSpPr/>
          <p:nvPr/>
        </p:nvSpPr>
        <p:spPr>
          <a:xfrm>
            <a:off x="439476" y="1315734"/>
            <a:ext cx="6022284" cy="4097275"/>
          </a:xfrm>
          <a:prstGeom prst="rect">
            <a:avLst/>
          </a:prstGeom>
          <a:noFill/>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defRPr/>
            </a:pPr>
            <a:r>
              <a:rPr kumimoji="1" lang="zh-CN" altLang="en-US" sz="1600" b="1" dirty="0">
                <a:solidFill>
                  <a:srgbClr val="AA6500"/>
                </a:solidFill>
                <a:effectLst>
                  <a:outerShdw blurRad="38100" dist="38100" dir="2700000" algn="tl">
                    <a:srgbClr val="000000">
                      <a:alpha val="43137"/>
                    </a:srgbClr>
                  </a:outerShdw>
                </a:effectLst>
                <a:latin typeface="微软雅黑 Light" panose="020B0502040204020203" pitchFamily="34" charset="-122"/>
                <a:ea typeface="微软雅黑 Light" panose="020B0502040204020203" pitchFamily="34" charset="-122"/>
                <a:cs typeface="+mn-ea"/>
                <a:sym typeface="+mn-lt"/>
              </a:rPr>
              <a:t>刷真题</a:t>
            </a:r>
            <a:endParaRPr kumimoji="1" lang="en-US" altLang="zh-CN" sz="1600" b="1" dirty="0">
              <a:solidFill>
                <a:srgbClr val="AA6500"/>
              </a:solidFill>
              <a:effectLst>
                <a:outerShdw blurRad="38100" dist="38100" dir="2700000" algn="tl">
                  <a:srgbClr val="000000">
                    <a:alpha val="43137"/>
                  </a:srgbClr>
                </a:outerShdw>
              </a:effectLst>
              <a:latin typeface="微软雅黑 Light" panose="020B0502040204020203" pitchFamily="34" charset="-122"/>
              <a:ea typeface="微软雅黑 Light" panose="020B0502040204020203" pitchFamily="34" charset="-122"/>
              <a:cs typeface="+mn-ea"/>
              <a:sym typeface="+mn-lt"/>
            </a:endParaRPr>
          </a:p>
          <a:p>
            <a:pPr>
              <a:lnSpc>
                <a:spcPct val="150000"/>
              </a:lnSpc>
              <a:defRPr/>
            </a:pPr>
            <a:r>
              <a:rPr kumimoji="1" lang="zh-CN" altLang="en-US" sz="1600" b="1" dirty="0">
                <a:solidFill>
                  <a:schemeClr val="tx1"/>
                </a:solidFill>
                <a:latin typeface="楷体" panose="02010609060101010101" pitchFamily="49" charset="-122"/>
                <a:ea typeface="楷体" panose="02010609060101010101" pitchFamily="49" charset="-122"/>
                <a:cs typeface="+mn-ea"/>
                <a:sym typeface="+mn-lt"/>
              </a:rPr>
              <a:t>试卷</a:t>
            </a:r>
            <a:r>
              <a:rPr kumimoji="1" lang="en-US" altLang="zh-CN" sz="1600" b="1" dirty="0">
                <a:solidFill>
                  <a:schemeClr val="tx1"/>
                </a:solidFill>
                <a:latin typeface="楷体" panose="02010609060101010101" pitchFamily="49" charset="-122"/>
                <a:ea typeface="楷体" panose="02010609060101010101" pitchFamily="49" charset="-122"/>
                <a:cs typeface="+mn-ea"/>
                <a:sym typeface="+mn-lt"/>
              </a:rPr>
              <a:t>1 </a:t>
            </a:r>
            <a:r>
              <a:rPr kumimoji="1" lang="zh-CN" altLang="en-US" sz="1600" b="1" dirty="0">
                <a:solidFill>
                  <a:schemeClr val="tx1"/>
                </a:solidFill>
                <a:latin typeface="楷体" panose="02010609060101010101" pitchFamily="49" charset="-122"/>
                <a:ea typeface="楷体" panose="02010609060101010101" pitchFamily="49" charset="-122"/>
                <a:cs typeface="+mn-ea"/>
                <a:sym typeface="+mn-lt"/>
              </a:rPr>
              <a:t>洛阳市</a:t>
            </a:r>
            <a:r>
              <a:rPr kumimoji="1" lang="en-US" altLang="zh-CN" sz="1600" b="1" dirty="0">
                <a:solidFill>
                  <a:schemeClr val="tx1"/>
                </a:solidFill>
                <a:latin typeface="楷体" panose="02010609060101010101" pitchFamily="49" charset="-122"/>
                <a:ea typeface="楷体" panose="02010609060101010101" pitchFamily="49" charset="-122"/>
                <a:cs typeface="+mn-ea"/>
                <a:sym typeface="+mn-lt"/>
              </a:rPr>
              <a:t>2022—2023</a:t>
            </a:r>
            <a:r>
              <a:rPr kumimoji="1" lang="zh-CN" altLang="en-US" sz="1600" b="1" dirty="0">
                <a:solidFill>
                  <a:schemeClr val="tx1"/>
                </a:solidFill>
                <a:latin typeface="楷体" panose="02010609060101010101" pitchFamily="49" charset="-122"/>
                <a:ea typeface="楷体" panose="02010609060101010101" pitchFamily="49" charset="-122"/>
                <a:cs typeface="+mn-ea"/>
                <a:sym typeface="+mn-lt"/>
              </a:rPr>
              <a:t>学年第一学期期末考试试卷</a:t>
            </a:r>
            <a:endParaRPr kumimoji="1" lang="en-US" altLang="zh-CN" sz="1600" b="1" dirty="0">
              <a:solidFill>
                <a:schemeClr val="tx1"/>
              </a:solidFill>
              <a:latin typeface="楷体" panose="02010609060101010101" pitchFamily="49" charset="-122"/>
              <a:ea typeface="楷体" panose="02010609060101010101" pitchFamily="49" charset="-122"/>
              <a:cs typeface="+mn-ea"/>
              <a:sym typeface="+mn-lt"/>
            </a:endParaRPr>
          </a:p>
          <a:p>
            <a:pPr>
              <a:lnSpc>
                <a:spcPct val="150000"/>
              </a:lnSpc>
              <a:defRPr/>
            </a:pPr>
            <a:r>
              <a:rPr kumimoji="1" lang="zh-CN" altLang="en-US" sz="1600" b="1" dirty="0">
                <a:solidFill>
                  <a:schemeClr val="tx1"/>
                </a:solidFill>
                <a:latin typeface="楷体" panose="02010609060101010101" pitchFamily="49" charset="-122"/>
                <a:ea typeface="楷体" panose="02010609060101010101" pitchFamily="49" charset="-122"/>
                <a:cs typeface="+mn-ea"/>
                <a:sym typeface="+mn-lt"/>
              </a:rPr>
              <a:t>试卷</a:t>
            </a:r>
            <a:r>
              <a:rPr kumimoji="1" lang="en-US" altLang="zh-CN" sz="1600" b="1" dirty="0">
                <a:solidFill>
                  <a:schemeClr val="tx1"/>
                </a:solidFill>
                <a:latin typeface="楷体" panose="02010609060101010101" pitchFamily="49" charset="-122"/>
                <a:ea typeface="楷体" panose="02010609060101010101" pitchFamily="49" charset="-122"/>
                <a:cs typeface="+mn-ea"/>
                <a:sym typeface="+mn-lt"/>
              </a:rPr>
              <a:t>2 </a:t>
            </a:r>
            <a:r>
              <a:rPr kumimoji="1" lang="zh-CN" altLang="en-US" sz="1600" b="1" dirty="0">
                <a:solidFill>
                  <a:schemeClr val="tx1"/>
                </a:solidFill>
                <a:latin typeface="楷体" panose="02010609060101010101" pitchFamily="49" charset="-122"/>
                <a:ea typeface="楷体" panose="02010609060101010101" pitchFamily="49" charset="-122"/>
                <a:cs typeface="+mn-ea"/>
                <a:sym typeface="+mn-lt"/>
              </a:rPr>
              <a:t>洛阳市</a:t>
            </a:r>
            <a:r>
              <a:rPr kumimoji="1" lang="en-US" altLang="zh-CN" sz="1600" b="1" dirty="0">
                <a:solidFill>
                  <a:schemeClr val="tx1"/>
                </a:solidFill>
                <a:latin typeface="楷体" panose="02010609060101010101" pitchFamily="49" charset="-122"/>
                <a:ea typeface="楷体" panose="02010609060101010101" pitchFamily="49" charset="-122"/>
                <a:cs typeface="+mn-ea"/>
                <a:sym typeface="+mn-lt"/>
              </a:rPr>
              <a:t>2021—2022</a:t>
            </a:r>
            <a:r>
              <a:rPr kumimoji="1" lang="zh-CN" altLang="en-US" sz="1600" b="1" dirty="0">
                <a:solidFill>
                  <a:schemeClr val="tx1"/>
                </a:solidFill>
                <a:latin typeface="楷体" panose="02010609060101010101" pitchFamily="49" charset="-122"/>
                <a:ea typeface="楷体" panose="02010609060101010101" pitchFamily="49" charset="-122"/>
                <a:cs typeface="+mn-ea"/>
                <a:sym typeface="+mn-lt"/>
              </a:rPr>
              <a:t>学年第一学期期末考试试卷</a:t>
            </a:r>
            <a:endParaRPr kumimoji="1" lang="en-US" altLang="zh-CN" sz="1600" b="1" dirty="0">
              <a:solidFill>
                <a:schemeClr val="tx1"/>
              </a:solidFill>
              <a:latin typeface="楷体" panose="02010609060101010101" pitchFamily="49" charset="-122"/>
              <a:ea typeface="楷体" panose="02010609060101010101" pitchFamily="49" charset="-122"/>
              <a:cs typeface="+mn-ea"/>
              <a:sym typeface="+mn-lt"/>
            </a:endParaRPr>
          </a:p>
          <a:p>
            <a:pPr>
              <a:lnSpc>
                <a:spcPct val="150000"/>
              </a:lnSpc>
              <a:defRPr/>
            </a:pPr>
            <a:r>
              <a:rPr kumimoji="1" lang="zh-CN" altLang="en-US" sz="1600" b="1" u="sng" dirty="0">
                <a:solidFill>
                  <a:srgbClr val="CC00FF"/>
                </a:solidFill>
                <a:latin typeface="楷体" panose="02010609060101010101" pitchFamily="49" charset="-122"/>
                <a:ea typeface="楷体" panose="02010609060101010101" pitchFamily="49" charset="-122"/>
                <a:cs typeface="+mn-ea"/>
                <a:sym typeface="+mn-lt"/>
              </a:rPr>
              <a:t>试卷</a:t>
            </a:r>
            <a:r>
              <a:rPr kumimoji="1" lang="en-US" altLang="zh-CN" sz="1600" b="1" u="sng" dirty="0">
                <a:solidFill>
                  <a:srgbClr val="CC00FF"/>
                </a:solidFill>
                <a:latin typeface="楷体" panose="02010609060101010101" pitchFamily="49" charset="-122"/>
                <a:ea typeface="楷体" panose="02010609060101010101" pitchFamily="49" charset="-122"/>
                <a:cs typeface="+mn-ea"/>
                <a:sym typeface="+mn-lt"/>
              </a:rPr>
              <a:t>3 </a:t>
            </a:r>
            <a:r>
              <a:rPr kumimoji="1" lang="zh-CN" altLang="en-US" sz="1600" b="1" u="sng" dirty="0">
                <a:solidFill>
                  <a:srgbClr val="CC00FF"/>
                </a:solidFill>
                <a:latin typeface="楷体" panose="02010609060101010101" pitchFamily="49" charset="-122"/>
                <a:ea typeface="楷体" panose="02010609060101010101" pitchFamily="49" charset="-122"/>
                <a:cs typeface="+mn-ea"/>
                <a:sym typeface="+mn-lt"/>
              </a:rPr>
              <a:t>孟津区</a:t>
            </a:r>
            <a:r>
              <a:rPr kumimoji="1" lang="en-US" altLang="zh-CN" sz="1600" b="1" u="sng" dirty="0">
                <a:solidFill>
                  <a:srgbClr val="CC00FF"/>
                </a:solidFill>
                <a:latin typeface="楷体" panose="02010609060101010101" pitchFamily="49" charset="-122"/>
                <a:ea typeface="楷体" panose="02010609060101010101" pitchFamily="49" charset="-122"/>
                <a:cs typeface="+mn-ea"/>
                <a:sym typeface="+mn-lt"/>
              </a:rPr>
              <a:t>2022—2023</a:t>
            </a:r>
            <a:r>
              <a:rPr kumimoji="1" lang="zh-CN" altLang="en-US" sz="1600" b="1" u="sng" dirty="0">
                <a:solidFill>
                  <a:srgbClr val="CC00FF"/>
                </a:solidFill>
                <a:latin typeface="楷体" panose="02010609060101010101" pitchFamily="49" charset="-122"/>
                <a:ea typeface="楷体" panose="02010609060101010101" pitchFamily="49" charset="-122"/>
                <a:cs typeface="+mn-ea"/>
                <a:sym typeface="+mn-lt"/>
              </a:rPr>
              <a:t>学年第一学期期末考试试卷</a:t>
            </a:r>
            <a:endParaRPr kumimoji="1" lang="en-US" altLang="zh-CN" sz="1600" b="1" u="sng" dirty="0">
              <a:solidFill>
                <a:srgbClr val="CC00FF"/>
              </a:solidFill>
              <a:latin typeface="楷体" panose="02010609060101010101" pitchFamily="49" charset="-122"/>
              <a:ea typeface="楷体" panose="02010609060101010101" pitchFamily="49" charset="-122"/>
              <a:cs typeface="+mn-ea"/>
              <a:sym typeface="+mn-lt"/>
            </a:endParaRP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defRPr/>
            </a:pPr>
            <a:r>
              <a:rPr kumimoji="1" lang="zh-CN" altLang="en-US" sz="1600" b="1" dirty="0">
                <a:solidFill>
                  <a:schemeClr val="tx1"/>
                </a:solidFill>
                <a:latin typeface="楷体" panose="02010609060101010101" pitchFamily="49" charset="-122"/>
                <a:ea typeface="楷体" panose="02010609060101010101" pitchFamily="49" charset="-122"/>
                <a:cs typeface="+mn-ea"/>
                <a:sym typeface="+mn-lt"/>
              </a:rPr>
              <a:t>试卷</a:t>
            </a:r>
            <a:r>
              <a:rPr kumimoji="1" lang="en-US" altLang="zh-CN" sz="1600" b="1" dirty="0">
                <a:solidFill>
                  <a:schemeClr val="tx1"/>
                </a:solidFill>
                <a:latin typeface="楷体" panose="02010609060101010101" pitchFamily="49" charset="-122"/>
                <a:ea typeface="楷体" panose="02010609060101010101" pitchFamily="49" charset="-122"/>
                <a:cs typeface="+mn-ea"/>
                <a:sym typeface="+mn-lt"/>
              </a:rPr>
              <a:t>4 </a:t>
            </a:r>
            <a:r>
              <a:rPr kumimoji="1" lang="zh-CN" altLang="en-US" sz="1600" b="1" dirty="0">
                <a:solidFill>
                  <a:schemeClr val="tx1"/>
                </a:solidFill>
                <a:latin typeface="楷体" panose="02010609060101010101" pitchFamily="49" charset="-122"/>
                <a:ea typeface="楷体" panose="02010609060101010101" pitchFamily="49" charset="-122"/>
                <a:cs typeface="+mn-ea"/>
                <a:sym typeface="+mn-lt"/>
              </a:rPr>
              <a:t>伊川县</a:t>
            </a:r>
            <a:r>
              <a:rPr kumimoji="1" lang="en-US" altLang="zh-CN" sz="1600" b="1" dirty="0">
                <a:solidFill>
                  <a:schemeClr val="tx1"/>
                </a:solidFill>
                <a:latin typeface="楷体" panose="02010609060101010101" pitchFamily="49" charset="-122"/>
                <a:ea typeface="楷体" panose="02010609060101010101" pitchFamily="49" charset="-122"/>
                <a:cs typeface="+mn-ea"/>
                <a:sym typeface="+mn-lt"/>
              </a:rPr>
              <a:t>2022—2023</a:t>
            </a:r>
            <a:r>
              <a:rPr kumimoji="1" lang="zh-CN" altLang="en-US" sz="1600" b="1" dirty="0">
                <a:solidFill>
                  <a:schemeClr val="tx1"/>
                </a:solidFill>
                <a:latin typeface="楷体" panose="02010609060101010101" pitchFamily="49" charset="-122"/>
                <a:ea typeface="楷体" panose="02010609060101010101" pitchFamily="49" charset="-122"/>
                <a:cs typeface="+mn-ea"/>
                <a:sym typeface="+mn-lt"/>
              </a:rPr>
              <a:t>学年（上）期末试卷</a:t>
            </a:r>
            <a:endParaRPr kumimoji="1" lang="en-US" altLang="zh-CN" sz="1600" b="1" dirty="0">
              <a:solidFill>
                <a:schemeClr val="tx1"/>
              </a:solidFill>
              <a:latin typeface="楷体" panose="02010609060101010101" pitchFamily="49" charset="-122"/>
              <a:ea typeface="楷体" panose="02010609060101010101" pitchFamily="49" charset="-122"/>
              <a:cs typeface="+mn-ea"/>
              <a:sym typeface="+mn-lt"/>
            </a:endParaRPr>
          </a:p>
          <a:p>
            <a:pPr>
              <a:lnSpc>
                <a:spcPct val="150000"/>
              </a:lnSpc>
              <a:defRPr/>
            </a:pPr>
            <a:r>
              <a:rPr kumimoji="1" lang="zh-CN" altLang="en-US" sz="1600" b="1" dirty="0">
                <a:solidFill>
                  <a:schemeClr val="tx1"/>
                </a:solidFill>
                <a:latin typeface="楷体" panose="02010609060101010101" pitchFamily="49" charset="-122"/>
                <a:ea typeface="楷体" panose="02010609060101010101" pitchFamily="49" charset="-122"/>
                <a:cs typeface="+mn-ea"/>
                <a:sym typeface="+mn-lt"/>
              </a:rPr>
              <a:t>试卷</a:t>
            </a:r>
            <a:r>
              <a:rPr kumimoji="1" lang="en-US" altLang="zh-CN" sz="1600" b="1" dirty="0">
                <a:solidFill>
                  <a:schemeClr val="tx1"/>
                </a:solidFill>
                <a:latin typeface="楷体" panose="02010609060101010101" pitchFamily="49" charset="-122"/>
                <a:ea typeface="楷体" panose="02010609060101010101" pitchFamily="49" charset="-122"/>
                <a:cs typeface="+mn-ea"/>
                <a:sym typeface="+mn-lt"/>
              </a:rPr>
              <a:t>5 </a:t>
            </a:r>
            <a:r>
              <a:rPr kumimoji="1" lang="zh-CN" altLang="en-US" sz="1600" b="1" dirty="0">
                <a:solidFill>
                  <a:schemeClr val="tx1"/>
                </a:solidFill>
                <a:latin typeface="楷体" panose="02010609060101010101" pitchFamily="49" charset="-122"/>
                <a:ea typeface="楷体" panose="02010609060101010101" pitchFamily="49" charset="-122"/>
                <a:cs typeface="+mn-ea"/>
                <a:sym typeface="+mn-lt"/>
              </a:rPr>
              <a:t>汝阳县</a:t>
            </a:r>
            <a:r>
              <a:rPr kumimoji="1" lang="en-US" altLang="zh-CN" sz="1600" b="1" dirty="0">
                <a:solidFill>
                  <a:schemeClr val="tx1"/>
                </a:solidFill>
                <a:latin typeface="楷体" panose="02010609060101010101" pitchFamily="49" charset="-122"/>
                <a:ea typeface="楷体" panose="02010609060101010101" pitchFamily="49" charset="-122"/>
                <a:cs typeface="+mn-ea"/>
                <a:sym typeface="+mn-lt"/>
              </a:rPr>
              <a:t>2022—2023</a:t>
            </a:r>
            <a:r>
              <a:rPr kumimoji="1" lang="zh-CN" altLang="en-US" sz="1600" b="1" dirty="0">
                <a:solidFill>
                  <a:schemeClr val="tx1"/>
                </a:solidFill>
                <a:latin typeface="楷体" panose="02010609060101010101" pitchFamily="49" charset="-122"/>
                <a:ea typeface="楷体" panose="02010609060101010101" pitchFamily="49" charset="-122"/>
                <a:cs typeface="+mn-ea"/>
                <a:sym typeface="+mn-lt"/>
              </a:rPr>
              <a:t>学年第一学期期末学科素养检测卷</a:t>
            </a:r>
            <a:endParaRPr kumimoji="1" lang="en-US" altLang="zh-CN" sz="1600" b="1" dirty="0">
              <a:solidFill>
                <a:schemeClr val="tx1"/>
              </a:solidFill>
              <a:latin typeface="楷体" panose="02010609060101010101" pitchFamily="49" charset="-122"/>
              <a:ea typeface="楷体" panose="02010609060101010101" pitchFamily="49" charset="-122"/>
              <a:cs typeface="+mn-ea"/>
              <a:sym typeface="+mn-lt"/>
            </a:endParaRP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defRPr/>
            </a:pPr>
            <a:r>
              <a:rPr kumimoji="1" lang="zh-CN" altLang="en-US" sz="1600" b="1" dirty="0">
                <a:solidFill>
                  <a:schemeClr val="tx1"/>
                </a:solidFill>
                <a:latin typeface="楷体" panose="02010609060101010101" pitchFamily="49" charset="-122"/>
                <a:ea typeface="楷体" panose="02010609060101010101" pitchFamily="49" charset="-122"/>
                <a:cs typeface="+mn-ea"/>
                <a:sym typeface="+mn-lt"/>
              </a:rPr>
              <a:t>试卷</a:t>
            </a:r>
            <a:r>
              <a:rPr kumimoji="1" lang="en-US" altLang="zh-CN" sz="1600" b="1" dirty="0">
                <a:solidFill>
                  <a:schemeClr val="tx1"/>
                </a:solidFill>
                <a:latin typeface="楷体" panose="02010609060101010101" pitchFamily="49" charset="-122"/>
                <a:ea typeface="楷体" panose="02010609060101010101" pitchFamily="49" charset="-122"/>
                <a:cs typeface="+mn-ea"/>
                <a:sym typeface="+mn-lt"/>
              </a:rPr>
              <a:t>6 </a:t>
            </a:r>
            <a:r>
              <a:rPr kumimoji="1" lang="zh-CN" altLang="en-US" sz="1600" b="1" dirty="0">
                <a:solidFill>
                  <a:schemeClr val="tx1"/>
                </a:solidFill>
                <a:latin typeface="楷体" panose="02010609060101010101" pitchFamily="49" charset="-122"/>
                <a:ea typeface="楷体" panose="02010609060101010101" pitchFamily="49" charset="-122"/>
                <a:cs typeface="+mn-ea"/>
                <a:sym typeface="+mn-lt"/>
              </a:rPr>
              <a:t>新安县</a:t>
            </a:r>
            <a:r>
              <a:rPr kumimoji="1" lang="en-US" altLang="zh-CN" sz="1600" b="1" dirty="0">
                <a:solidFill>
                  <a:schemeClr val="tx1"/>
                </a:solidFill>
                <a:latin typeface="楷体" panose="02010609060101010101" pitchFamily="49" charset="-122"/>
                <a:ea typeface="楷体" panose="02010609060101010101" pitchFamily="49" charset="-122"/>
                <a:cs typeface="+mn-ea"/>
                <a:sym typeface="+mn-lt"/>
              </a:rPr>
              <a:t>2022—2023</a:t>
            </a:r>
            <a:r>
              <a:rPr kumimoji="1" lang="zh-CN" altLang="en-US" sz="1600" b="1" dirty="0">
                <a:solidFill>
                  <a:schemeClr val="tx1"/>
                </a:solidFill>
                <a:latin typeface="楷体" panose="02010609060101010101" pitchFamily="49" charset="-122"/>
                <a:ea typeface="楷体" panose="02010609060101010101" pitchFamily="49" charset="-122"/>
                <a:cs typeface="+mn-ea"/>
                <a:sym typeface="+mn-lt"/>
              </a:rPr>
              <a:t>学年第一学期期末教学质量检测试卷</a:t>
            </a:r>
            <a:endParaRPr kumimoji="1" lang="en-US" altLang="zh-CN" sz="1600" b="1" dirty="0">
              <a:solidFill>
                <a:schemeClr val="tx1"/>
              </a:solidFill>
              <a:latin typeface="楷体" panose="02010609060101010101" pitchFamily="49" charset="-122"/>
              <a:ea typeface="楷体" panose="02010609060101010101" pitchFamily="49" charset="-122"/>
              <a:cs typeface="+mn-ea"/>
              <a:sym typeface="+mn-lt"/>
            </a:endParaRP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defRPr/>
            </a:pPr>
            <a:r>
              <a:rPr kumimoji="1" lang="zh-CN" altLang="en-US" sz="1600" b="1" dirty="0">
                <a:solidFill>
                  <a:schemeClr val="tx1"/>
                </a:solidFill>
                <a:latin typeface="楷体" panose="02010609060101010101" pitchFamily="49" charset="-122"/>
                <a:ea typeface="楷体" panose="02010609060101010101" pitchFamily="49" charset="-122"/>
                <a:cs typeface="+mn-ea"/>
                <a:sym typeface="+mn-lt"/>
              </a:rPr>
              <a:t>试卷</a:t>
            </a:r>
            <a:r>
              <a:rPr kumimoji="1" lang="en-US" altLang="zh-CN" sz="1600" b="1" dirty="0">
                <a:solidFill>
                  <a:schemeClr val="tx1"/>
                </a:solidFill>
                <a:latin typeface="楷体" panose="02010609060101010101" pitchFamily="49" charset="-122"/>
                <a:ea typeface="楷体" panose="02010609060101010101" pitchFamily="49" charset="-122"/>
                <a:cs typeface="+mn-ea"/>
                <a:sym typeface="+mn-lt"/>
              </a:rPr>
              <a:t>7 </a:t>
            </a:r>
            <a:r>
              <a:rPr kumimoji="1" lang="zh-CN" altLang="en-US" sz="1600" b="1" dirty="0">
                <a:solidFill>
                  <a:schemeClr val="tx1"/>
                </a:solidFill>
                <a:latin typeface="楷体" panose="02010609060101010101" pitchFamily="49" charset="-122"/>
                <a:ea typeface="楷体" panose="02010609060101010101" pitchFamily="49" charset="-122"/>
                <a:cs typeface="+mn-ea"/>
                <a:sym typeface="+mn-lt"/>
              </a:rPr>
              <a:t>宜阳县</a:t>
            </a:r>
            <a:r>
              <a:rPr kumimoji="1" lang="en-US" altLang="zh-CN" sz="1600" b="1" dirty="0">
                <a:solidFill>
                  <a:schemeClr val="tx1"/>
                </a:solidFill>
                <a:latin typeface="楷体" panose="02010609060101010101" pitchFamily="49" charset="-122"/>
                <a:ea typeface="楷体" panose="02010609060101010101" pitchFamily="49" charset="-122"/>
                <a:cs typeface="+mn-ea"/>
                <a:sym typeface="+mn-lt"/>
              </a:rPr>
              <a:t>2022—2023</a:t>
            </a:r>
            <a:r>
              <a:rPr kumimoji="1" lang="zh-CN" altLang="en-US" sz="1600" b="1" dirty="0">
                <a:solidFill>
                  <a:schemeClr val="tx1"/>
                </a:solidFill>
                <a:latin typeface="楷体" panose="02010609060101010101" pitchFamily="49" charset="-122"/>
                <a:ea typeface="楷体" panose="02010609060101010101" pitchFamily="49" charset="-122"/>
                <a:cs typeface="+mn-ea"/>
                <a:sym typeface="+mn-lt"/>
              </a:rPr>
              <a:t>学年第一学期期末质量检测试卷</a:t>
            </a:r>
            <a:endParaRPr kumimoji="1" lang="en-US" altLang="zh-CN" sz="1600" b="1" dirty="0">
              <a:solidFill>
                <a:schemeClr val="tx1"/>
              </a:solidFill>
              <a:latin typeface="楷体" panose="02010609060101010101" pitchFamily="49" charset="-122"/>
              <a:ea typeface="楷体" panose="02010609060101010101" pitchFamily="49" charset="-122"/>
              <a:cs typeface="+mn-ea"/>
              <a:sym typeface="+mn-lt"/>
            </a:endParaRP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defRPr/>
            </a:pPr>
            <a:r>
              <a:rPr kumimoji="1" lang="zh-CN" altLang="en-US" sz="1600" b="1" dirty="0">
                <a:solidFill>
                  <a:schemeClr val="tx1"/>
                </a:solidFill>
                <a:latin typeface="楷体" panose="02010609060101010101" pitchFamily="49" charset="-122"/>
                <a:ea typeface="楷体" panose="02010609060101010101" pitchFamily="49" charset="-122"/>
                <a:cs typeface="+mn-ea"/>
                <a:sym typeface="+mn-lt"/>
              </a:rPr>
              <a:t>试卷</a:t>
            </a:r>
            <a:r>
              <a:rPr kumimoji="1" lang="en-US" altLang="zh-CN" sz="1600" b="1" dirty="0">
                <a:solidFill>
                  <a:schemeClr val="tx1"/>
                </a:solidFill>
                <a:latin typeface="楷体" panose="02010609060101010101" pitchFamily="49" charset="-122"/>
                <a:ea typeface="楷体" panose="02010609060101010101" pitchFamily="49" charset="-122"/>
                <a:cs typeface="+mn-ea"/>
                <a:sym typeface="+mn-lt"/>
              </a:rPr>
              <a:t>8 </a:t>
            </a:r>
            <a:r>
              <a:rPr kumimoji="1" lang="zh-CN" altLang="en-US" sz="1600" b="1" dirty="0">
                <a:solidFill>
                  <a:schemeClr val="tx1"/>
                </a:solidFill>
                <a:latin typeface="楷体" panose="02010609060101010101" pitchFamily="49" charset="-122"/>
                <a:ea typeface="楷体" panose="02010609060101010101" pitchFamily="49" charset="-122"/>
                <a:cs typeface="+mn-ea"/>
                <a:sym typeface="+mn-lt"/>
              </a:rPr>
              <a:t>嵩县</a:t>
            </a:r>
            <a:r>
              <a:rPr kumimoji="1" lang="en-US" altLang="zh-CN" sz="1600" b="1" dirty="0">
                <a:solidFill>
                  <a:schemeClr val="tx1"/>
                </a:solidFill>
                <a:latin typeface="楷体" panose="02010609060101010101" pitchFamily="49" charset="-122"/>
                <a:ea typeface="楷体" panose="02010609060101010101" pitchFamily="49" charset="-122"/>
                <a:cs typeface="+mn-ea"/>
                <a:sym typeface="+mn-lt"/>
              </a:rPr>
              <a:t>2022—2023</a:t>
            </a:r>
            <a:r>
              <a:rPr kumimoji="1" lang="zh-CN" altLang="en-US" sz="1600" b="1" dirty="0">
                <a:solidFill>
                  <a:schemeClr val="tx1"/>
                </a:solidFill>
                <a:latin typeface="楷体" panose="02010609060101010101" pitchFamily="49" charset="-122"/>
                <a:ea typeface="楷体" panose="02010609060101010101" pitchFamily="49" charset="-122"/>
                <a:cs typeface="+mn-ea"/>
                <a:sym typeface="+mn-lt"/>
              </a:rPr>
              <a:t>学年第一学期期末考试试卷</a:t>
            </a:r>
            <a:endParaRPr kumimoji="1" lang="en-US" altLang="zh-CN" sz="1600" b="1" dirty="0">
              <a:solidFill>
                <a:schemeClr val="tx1"/>
              </a:solidFill>
              <a:latin typeface="楷体" panose="02010609060101010101" pitchFamily="49" charset="-122"/>
              <a:ea typeface="楷体" panose="02010609060101010101" pitchFamily="49" charset="-122"/>
              <a:cs typeface="+mn-ea"/>
              <a:sym typeface="+mn-lt"/>
            </a:endParaRP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defRPr/>
            </a:pPr>
            <a:r>
              <a:rPr kumimoji="1" lang="zh-CN" altLang="en-US" sz="1600" b="1" dirty="0">
                <a:solidFill>
                  <a:schemeClr val="tx1"/>
                </a:solidFill>
                <a:latin typeface="楷体" panose="02010609060101010101" pitchFamily="49" charset="-122"/>
                <a:ea typeface="楷体" panose="02010609060101010101" pitchFamily="49" charset="-122"/>
                <a:cs typeface="+mn-ea"/>
                <a:sym typeface="+mn-lt"/>
              </a:rPr>
              <a:t>试卷</a:t>
            </a:r>
            <a:r>
              <a:rPr kumimoji="1" lang="en-US" altLang="zh-CN" sz="1600" b="1" dirty="0">
                <a:solidFill>
                  <a:schemeClr val="tx1"/>
                </a:solidFill>
                <a:latin typeface="楷体" panose="02010609060101010101" pitchFamily="49" charset="-122"/>
                <a:ea typeface="楷体" panose="02010609060101010101" pitchFamily="49" charset="-122"/>
                <a:cs typeface="+mn-ea"/>
                <a:sym typeface="+mn-lt"/>
              </a:rPr>
              <a:t>9 </a:t>
            </a:r>
            <a:r>
              <a:rPr kumimoji="1" lang="zh-CN" altLang="en-US" sz="1600" b="1" dirty="0">
                <a:solidFill>
                  <a:schemeClr val="tx1"/>
                </a:solidFill>
                <a:latin typeface="楷体" panose="02010609060101010101" pitchFamily="49" charset="-122"/>
                <a:ea typeface="楷体" panose="02010609060101010101" pitchFamily="49" charset="-122"/>
                <a:cs typeface="+mn-ea"/>
                <a:sym typeface="+mn-lt"/>
              </a:rPr>
              <a:t>栾川县</a:t>
            </a:r>
            <a:r>
              <a:rPr kumimoji="1" lang="en-US" altLang="zh-CN" sz="1600" b="1" dirty="0">
                <a:solidFill>
                  <a:schemeClr val="tx1"/>
                </a:solidFill>
                <a:latin typeface="楷体" panose="02010609060101010101" pitchFamily="49" charset="-122"/>
                <a:ea typeface="楷体" panose="02010609060101010101" pitchFamily="49" charset="-122"/>
                <a:cs typeface="+mn-ea"/>
                <a:sym typeface="+mn-lt"/>
              </a:rPr>
              <a:t>2022—2023</a:t>
            </a:r>
            <a:r>
              <a:rPr kumimoji="1" lang="zh-CN" altLang="en-US" sz="1600" b="1" dirty="0">
                <a:solidFill>
                  <a:schemeClr val="tx1"/>
                </a:solidFill>
                <a:latin typeface="楷体" panose="02010609060101010101" pitchFamily="49" charset="-122"/>
                <a:ea typeface="楷体" panose="02010609060101010101" pitchFamily="49" charset="-122"/>
                <a:cs typeface="+mn-ea"/>
                <a:sym typeface="+mn-lt"/>
              </a:rPr>
              <a:t>学年第一学期期末教学质量检测</a:t>
            </a:r>
            <a:endParaRPr kumimoji="1" lang="en-US" altLang="zh-CN" sz="1600" b="1" dirty="0">
              <a:solidFill>
                <a:schemeClr val="tx1"/>
              </a:solidFill>
              <a:latin typeface="楷体" panose="02010609060101010101" pitchFamily="49" charset="-122"/>
              <a:ea typeface="楷体" panose="02010609060101010101" pitchFamily="49" charset="-122"/>
              <a:cs typeface="+mn-ea"/>
              <a:sym typeface="+mn-lt"/>
            </a:endParaRP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defRPr/>
            </a:pPr>
            <a:endParaRPr kumimoji="1" lang="en-US" altLang="zh-CN" sz="1600" b="1" dirty="0">
              <a:solidFill>
                <a:schemeClr val="tx1"/>
              </a:solidFill>
              <a:latin typeface="楷体" panose="02010609060101010101" pitchFamily="49" charset="-122"/>
              <a:ea typeface="楷体" panose="02010609060101010101" pitchFamily="49" charset="-122"/>
              <a:cs typeface="+mn-ea"/>
            </a:endParaRPr>
          </a:p>
        </p:txBody>
      </p:sp>
    </p:spTree>
  </p:cSld>
  <p:clrMapOvr>
    <a:masterClrMapping/>
  </p:clrMapOvr>
  <mc:AlternateContent xmlns:mc="http://schemas.openxmlformats.org/markup-compatibility/2006" xmlns:p14="http://schemas.microsoft.com/office/powerpoint/2010/main">
    <mc:Choice Requires="p14">
      <p:transition spd="slow" p14:dur="2000" advClick="0">
        <p:random/>
      </p:transition>
    </mc:Choice>
    <mc:Fallback xmlns:a14="http://schemas.microsoft.com/office/drawing/2010/main"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0451" name="yt_shape_10451"/>
          <p:cNvSpPr txBox="1"/>
          <p:nvPr/>
        </p:nvSpPr>
        <p:spPr>
          <a:xfrm>
            <a:off x="648143" y="223216"/>
            <a:ext cx="10896000" cy="1060034"/>
          </a:xfrm>
          <a:prstGeom prst="rect">
            <a:avLst/>
          </a:prstGeom>
        </p:spPr>
        <p:txBody>
          <a:bodyPr vert="horz" wrap="square" lIns="0" tIns="0" rIns="0" bIns="0" rtlCol="0">
            <a:spAutoFit/>
          </a:bodyPr>
          <a:lstStyle/>
          <a:p>
            <a:pPr algn="l" eaLnBrk="1"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11.</a:t>
            </a:r>
            <a:r>
              <a:rPr lang="zh-CN" altLang="zh-CN" sz="2800" b="0" i="0" u="none">
                <a:solidFill>
                  <a:srgbClr val="000000"/>
                </a:solidFill>
                <a:effectLst/>
                <a:latin typeface="白正" pitchFamily="28"/>
                <a:ea typeface="宋体" pitchFamily="28"/>
                <a:cs typeface="宋体" pitchFamily="28"/>
              </a:rPr>
              <a:t>如图所示为探究甲、乙两种物质质量跟体积的关系时作出的图象，以下分析正确的是</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　</a:t>
            </a:r>
            <a:r>
              <a:rPr lang="en-US" altLang="zh-CN" sz="2800" b="1" i="0" u="none">
                <a:solidFill>
                  <a:srgbClr val="FF0000">
                    <a:alpha val="0"/>
                  </a:srgbClr>
                </a:solidFill>
                <a:effectLst/>
                <a:latin typeface="Times New Roman" pitchFamily="28"/>
                <a:ea typeface="Times New Roman" pitchFamily="28"/>
                <a:cs typeface="Times New Roman" pitchFamily="28"/>
              </a:rPr>
              <a:t>C</a:t>
            </a:r>
            <a:r>
              <a:rPr lang="zh-CN" altLang="zh-CN" sz="2800" b="0" i="0" u="none">
                <a:solidFill>
                  <a:srgbClr val="000000"/>
                </a:solidFill>
                <a:effectLst/>
                <a:latin typeface="白正" pitchFamily="28"/>
                <a:ea typeface="宋体" pitchFamily="28"/>
                <a:cs typeface="宋体" pitchFamily="28"/>
              </a:rPr>
              <a:t>　</a:t>
            </a:r>
            <a:r>
              <a:rPr lang="zh-CN" altLang="zh-CN" sz="2800" b="0" i="0" u="none">
                <a:solidFill>
                  <a:srgbClr val="000000"/>
                </a:solidFill>
                <a:effectLst/>
                <a:latin typeface="宋体" pitchFamily="28"/>
                <a:ea typeface="宋体" pitchFamily="28"/>
                <a:cs typeface="宋体" pitchFamily="28"/>
              </a:rPr>
              <a:t>）</a:t>
            </a:r>
          </a:p>
        </p:txBody>
      </p:sp>
      <p:graphicFrame>
        <p:nvGraphicFramePr>
          <p:cNvPr id="10455" name="yt_table_10455_skip" title="H_174.72">
            <a:extLst>
              <a:ext uri="{FF2B5EF4-FFF2-40B4-BE49-F238E27FC236}">
                <a16:creationId xmlns:a16="http://schemas.microsoft.com/office/drawing/2014/main" id="{85F9CD91-DE56-4981-AD6D-3D4292DC4A24}"/>
              </a:ext>
            </a:extLst>
          </p:cNvPr>
          <p:cNvGraphicFramePr>
            <a:graphicFrameLocks noGrp="1"/>
          </p:cNvGraphicFramePr>
          <p:nvPr>
            <p:extLst>
              <p:ext uri="{D42A27DB-BD31-4B8C-83A1-F6EECF244321}">
                <p14:modId xmlns:p14="http://schemas.microsoft.com/office/powerpoint/2010/main" val="2920806101"/>
              </p:ext>
            </p:extLst>
          </p:nvPr>
        </p:nvGraphicFramePr>
        <p:xfrm>
          <a:off x="648000" y="1334038"/>
          <a:ext cx="7335839" cy="2218944"/>
        </p:xfrm>
        <a:graphic>
          <a:graphicData uri="http://schemas.openxmlformats.org/drawingml/2006/table">
            <a:tbl>
              <a:tblPr/>
              <a:tblGrid>
                <a:gridCol w="7335839">
                  <a:extLst>
                    <a:ext uri="{9D8B030D-6E8A-4147-A177-3AD203B41FA5}">
                      <a16:colId xmlns:a16="http://schemas.microsoft.com/office/drawing/2014/main" val="10033"/>
                    </a:ext>
                  </a:extLst>
                </a:gridCol>
              </a:tblGrid>
              <a:tr h="370840">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A.</a:t>
                      </a:r>
                      <a:r>
                        <a:rPr lang="zh-CN" altLang="zh-CN" sz="2800" b="0" i="0" u="none">
                          <a:solidFill>
                            <a:srgbClr val="000000"/>
                          </a:solidFill>
                          <a:effectLst/>
                          <a:latin typeface="白正" pitchFamily="28"/>
                          <a:ea typeface="宋体" pitchFamily="28"/>
                          <a:cs typeface="宋体" pitchFamily="28"/>
                        </a:rPr>
                        <a:t>同种物质的质量跟体积的比值是不同的</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078"/>
                  </a:ext>
                </a:extLst>
              </a:tr>
              <a:tr h="370840">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B.</a:t>
                      </a:r>
                      <a:r>
                        <a:rPr lang="zh-CN" altLang="zh-CN" sz="2800" b="0" i="0" u="none">
                          <a:solidFill>
                            <a:srgbClr val="000000"/>
                          </a:solidFill>
                          <a:effectLst/>
                          <a:latin typeface="白正" pitchFamily="28"/>
                          <a:ea typeface="宋体" pitchFamily="28"/>
                          <a:cs typeface="宋体" pitchFamily="28"/>
                        </a:rPr>
                        <a:t>甲物质的质量跟体积的比值是</a:t>
                      </a:r>
                      <a:r>
                        <a:rPr lang="en-US" altLang="zh-CN" sz="2800" b="0" i="0" u="none">
                          <a:solidFill>
                            <a:srgbClr val="000000"/>
                          </a:solidFill>
                          <a:effectLst/>
                          <a:latin typeface="Times New Roman" pitchFamily="28"/>
                          <a:ea typeface="Times New Roman" pitchFamily="28"/>
                          <a:cs typeface="宋体" pitchFamily="28"/>
                        </a:rPr>
                        <a:t>0.5 g/cm</a:t>
                      </a:r>
                      <a:r>
                        <a:rPr lang="en-US" altLang="zh-CN" sz="2800" b="0" i="0" u="none" baseline="30000">
                          <a:solidFill>
                            <a:srgbClr val="000000"/>
                          </a:solidFill>
                          <a:effectLst/>
                          <a:latin typeface="Times New Roman" pitchFamily="28"/>
                          <a:ea typeface="Times New Roman" pitchFamily="28"/>
                          <a:cs typeface="宋体" pitchFamily="28"/>
                        </a:rPr>
                        <a:t>3</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079"/>
                  </a:ext>
                </a:extLst>
              </a:tr>
              <a:tr h="370840">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C.</a:t>
                      </a:r>
                      <a:r>
                        <a:rPr lang="zh-CN" altLang="zh-CN" sz="2800" b="0" i="0" u="none">
                          <a:solidFill>
                            <a:srgbClr val="000000"/>
                          </a:solidFill>
                          <a:effectLst/>
                          <a:latin typeface="白正" pitchFamily="28"/>
                          <a:ea typeface="宋体" pitchFamily="28"/>
                          <a:cs typeface="宋体" pitchFamily="28"/>
                        </a:rPr>
                        <a:t>甲物质的质量跟体积的比值比乙物质的大</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080"/>
                  </a:ext>
                </a:extLst>
              </a:tr>
              <a:tr h="370840">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D.</a:t>
                      </a:r>
                      <a:r>
                        <a:rPr lang="zh-CN" altLang="zh-CN" sz="2800" b="0" i="0" u="none">
                          <a:solidFill>
                            <a:srgbClr val="000000"/>
                          </a:solidFill>
                          <a:effectLst/>
                          <a:latin typeface="白正" pitchFamily="28"/>
                          <a:ea typeface="宋体" pitchFamily="28"/>
                          <a:cs typeface="宋体" pitchFamily="28"/>
                        </a:rPr>
                        <a:t>甲物质的质量跟体积的比值大于水的密度</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081"/>
                  </a:ext>
                </a:extLst>
              </a:tr>
            </a:tbl>
          </a:graphicData>
        </a:graphic>
      </p:graphicFrame>
      <p:grpSp>
        <p:nvGrpSpPr>
          <p:cNvPr id="10452" name="yt_shape_10452_skip" title="H_179.0211">
            <a:extLst>
              <a:ext uri="{FF2B5EF4-FFF2-40B4-BE49-F238E27FC236}">
                <a16:creationId xmlns:a16="http://schemas.microsoft.com/office/drawing/2014/main" id="{249740F1-2B05-4C5A-B423-6F681AEFABC2}"/>
              </a:ext>
            </a:extLst>
          </p:cNvPr>
          <p:cNvGrpSpPr/>
          <p:nvPr/>
        </p:nvGrpSpPr>
        <p:grpSpPr>
          <a:xfrm>
            <a:off x="9017694" y="1334038"/>
            <a:ext cx="2524379" cy="2273568"/>
            <a:chOff x="0" y="0"/>
            <a:chExt cx="2524379" cy="2273568"/>
          </a:xfrm>
        </p:grpSpPr>
        <p:pic>
          <p:nvPicPr>
            <p:cNvPr id="2" name="yt_image_10452">
              <a:extLst>
                <a:ext uri="">
                  <a16:creationId xmlns="" xmlns:a16="http://schemas.microsoft.com/office/drawing/2014/main" xmlns:p14="http://schemas.microsoft.com/office/powerpoint/2010/main" xmlns:a14="http://schemas.microsoft.com/office/drawing/2010/main" xmlns:mc="http://schemas.openxmlformats.org/markup-compatibility/2006" id="{5351258F-BC95-41E6-9372-C2FE361B0291}"/>
                </a:ext>
              </a:extLst>
            </p:cNvPr>
            <p:cNvPicPr>
              <a:picLocks noChangeAspect="1" noChangeArrowheads="1"/>
            </p:cNvPicPr>
            <p:nvPr/>
          </p:nvPicPr>
          <p:blipFill>
            <a:blip r:embed="rId2" cstate="print"/>
            <a:srcRect/>
            <a:stretch>
              <a:fillRect/>
            </a:stretch>
          </p:blipFill>
          <p:spPr bwMode="auto">
            <a:xfrm>
              <a:off x="0" y="0"/>
              <a:ext cx="2524379" cy="1877568"/>
            </a:xfrm>
            <a:prstGeom prst="rect">
              <a:avLst/>
            </a:prstGeom>
            <a:noFill/>
            <a:extLst>
              <a:ext uri="{909E8E84-426E-40DD-AFC4-6F175D3DCCD1}">
                <a14:hiddenFill xmlns:a14="http://schemas.microsoft.com/office/drawing/2010/main">
                  <a:solidFill>
                    <a:srgbClr val="FFFFFF"/>
                  </a:solidFill>
                </a14:hiddenFill>
              </a:ext>
            </a:extLst>
          </p:spPr>
        </p:pic>
        <p:sp>
          <p:nvSpPr>
            <p:cNvPr id="10454" name="yt_shape_10454"/>
            <p:cNvSpPr txBox="1"/>
            <p:nvPr/>
          </p:nvSpPr>
          <p:spPr>
            <a:xfrm>
              <a:off x="551148" y="1913568"/>
              <a:ext cx="1458083" cy="360000"/>
            </a:xfrm>
            <a:prstGeom prst="rect">
              <a:avLst/>
            </a:prstGeom>
          </p:spPr>
          <p:txBody>
            <a:bodyPr vert="horz" wrap="square" lIns="0" tIns="0" rIns="0" bIns="0" rtlCol="0">
              <a:spAutoFit/>
            </a:bodyPr>
            <a:lstStyle/>
            <a:p>
              <a:pPr algn="ctr" eaLnBrk="1" latinLnBrk="0" hangingPunct="0">
                <a:lnSpc>
                  <a:spcPct val="129999"/>
                </a:lnSpc>
              </a:pPr>
              <a:r>
                <a:rPr lang="zh-CN" altLang="zh-CN" sz="2800" b="0" i="0" u="none">
                  <a:solidFill>
                    <a:srgbClr val="000000"/>
                  </a:solidFill>
                  <a:effectLst/>
                  <a:latin typeface="白正" pitchFamily="28"/>
                  <a:ea typeface="楷体" pitchFamily="28"/>
                  <a:cs typeface="宋体" pitchFamily="28"/>
                </a:rPr>
                <a:t>第</a:t>
              </a:r>
              <a:r>
                <a:rPr lang="en-US" altLang="zh-CN" sz="2800" b="0" i="0" u="none">
                  <a:solidFill>
                    <a:srgbClr val="000000"/>
                  </a:solidFill>
                  <a:effectLst/>
                  <a:latin typeface="Times New Roman" pitchFamily="28"/>
                  <a:ea typeface="Times New Roman" pitchFamily="28"/>
                  <a:cs typeface="宋体" pitchFamily="28"/>
                </a:rPr>
                <a:t>11</a:t>
              </a:r>
              <a:r>
                <a:rPr lang="zh-CN" altLang="zh-CN" sz="2800" b="0" i="0" u="none">
                  <a:solidFill>
                    <a:srgbClr val="000000"/>
                  </a:solidFill>
                  <a:effectLst/>
                  <a:latin typeface="白正" pitchFamily="28"/>
                  <a:ea typeface="楷体" pitchFamily="28"/>
                  <a:cs typeface="宋体" pitchFamily="28"/>
                </a:rPr>
                <a:t>题图</a:t>
              </a:r>
            </a:p>
          </p:txBody>
        </p:sp>
      </p:grpSp>
      <p:sp>
        <p:nvSpPr>
          <p:cNvPr id="3" name="文本框 2">
            <a:extLst>
              <a:ext uri="{FF2B5EF4-FFF2-40B4-BE49-F238E27FC236}">
                <a16:creationId xmlns:a16="http://schemas.microsoft.com/office/drawing/2014/main" id="{DE1F1A6B-F23D-EE38-F01E-37B9B1B1DD14}"/>
              </a:ext>
            </a:extLst>
          </p:cNvPr>
          <p:cNvSpPr txBox="1"/>
          <p:nvPr/>
        </p:nvSpPr>
        <p:spPr>
          <a:xfrm>
            <a:off x="4114132" y="731146"/>
            <a:ext cx="437261" cy="588658"/>
          </a:xfrm>
          <a:prstGeom prst="rect">
            <a:avLst/>
          </a:prstGeom>
          <a:noFill/>
        </p:spPr>
        <p:txBody>
          <a:bodyPr vert="horz" wrap="none" rtlCol="0">
            <a:noAutofit/>
          </a:bodyPr>
          <a:lstStyle/>
          <a:p>
            <a:pPr>
              <a:lnSpc>
                <a:spcPct val="129999"/>
              </a:lnSpc>
            </a:pPr>
            <a:r>
              <a:rPr kumimoji="0" lang="en-US" altLang="zh-CN" sz="2800" b="1" i="0" strike="noStrike" kern="1200" cap="none" spc="0" normalizeH="0" baseline="0" noProof="0">
                <a:ln>
                  <a:noFill/>
                </a:ln>
                <a:solidFill>
                  <a:srgbClr val="FF0000"/>
                </a:solidFill>
                <a:effectLst/>
                <a:uLnTx/>
                <a:uFillTx/>
                <a:latin typeface="Times New Roman" pitchFamily="28"/>
                <a:ea typeface="Times New Roman" pitchFamily="28"/>
                <a:cs typeface="Times New Roman" pitchFamily="28"/>
              </a:rPr>
              <a:t>C</a:t>
            </a:r>
            <a:endParaRPr lang="zh-CN" altLang="en-US">
              <a:solidFill>
                <a:srgbClr val="FF0000"/>
              </a:solidFill>
            </a:endParaRPr>
          </a:p>
        </p:txBody>
      </p:sp>
      <mc:AlternateContent xmlns:mc="http://schemas.openxmlformats.org/markup-compatibility/2006" xmlns:a14="http://schemas.microsoft.com/office/drawing/2010/main">
        <mc:Choice Requires="a14">
          <p:sp>
            <p:nvSpPr>
              <p:cNvPr id="4" name="yt_shape_10457">
                <a:extLst>
                  <a:ext uri="{FF2B5EF4-FFF2-40B4-BE49-F238E27FC236}">
                    <a16:creationId xmlns:a16="http://schemas.microsoft.com/office/drawing/2014/main" id="{82BD6AC4-D072-6654-F39A-2ACC8AD3F5ED}"/>
                  </a:ext>
                </a:extLst>
              </p:cNvPr>
              <p:cNvSpPr txBox="1"/>
              <p:nvPr/>
            </p:nvSpPr>
            <p:spPr>
              <a:xfrm>
                <a:off x="646073" y="3822052"/>
                <a:ext cx="10896000" cy="1455848"/>
              </a:xfrm>
              <a:prstGeom prst="rect">
                <a:avLst/>
              </a:prstGeom>
            </p:spPr>
            <p:txBody>
              <a:bodyPr vert="horz" wrap="square" lIns="0" tIns="0" rIns="0" bIns="0" rtlCol="0">
                <a:spAutoFit/>
              </a:bodyPr>
              <a:lstStyle/>
              <a:p>
                <a:pPr algn="l" eaLnBrk="1"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12.</a:t>
                </a:r>
                <a:r>
                  <a:rPr lang="zh-CN" altLang="zh-CN" sz="2800" b="0" i="0" u="none">
                    <a:solidFill>
                      <a:srgbClr val="000000"/>
                    </a:solidFill>
                    <a:effectLst/>
                    <a:latin typeface="白正" pitchFamily="28"/>
                    <a:ea typeface="宋体" pitchFamily="28"/>
                    <a:cs typeface="宋体" pitchFamily="28"/>
                  </a:rPr>
                  <a:t>比值定义法是定义物理概念常用的方法，下列关于速度</a:t>
                </a:r>
                <a:r>
                  <a:rPr lang="en-US" altLang="zh-CN" sz="2800" b="0" i="1" u="none">
                    <a:solidFill>
                      <a:srgbClr val="000000"/>
                    </a:solidFill>
                    <a:effectLst/>
                    <a:latin typeface="Book Antiqua" pitchFamily="28"/>
                    <a:ea typeface="Book Antiqua" pitchFamily="28"/>
                    <a:cs typeface="宋体" pitchFamily="28"/>
                  </a:rPr>
                  <a:t>v</a:t>
                </a:r>
                <a:r>
                  <a:rPr lang="zh-CN" altLang="zh-CN" sz="2800" b="0" i="0" u="none">
                    <a:solidFill>
                      <a:srgbClr val="000000"/>
                    </a:solidFill>
                    <a:effectLst/>
                    <a:latin typeface="白正" pitchFamily="28"/>
                    <a:ea typeface="宋体" pitchFamily="28"/>
                    <a:cs typeface="宋体" pitchFamily="28"/>
                  </a:rPr>
                  <a:t>＝</a:t>
                </a:r>
                <a14:m>
                  <m:oMath xmlns:m="http://schemas.openxmlformats.org/officeDocument/2006/math">
                    <m:f>
                      <m:fPr>
                        <m:ctrlPr>
                          <a:rPr lang="en-US" altLang="zh-CN" sz="2800" b="0" i="1">
                            <a:solidFill>
                              <a:srgbClr val="010000"/>
                            </a:solidFill>
                            <a:effectLst/>
                            <a:latin typeface="Cambria Math" panose="02040503050406030204" pitchFamily="18" charset="0"/>
                            <a:ea typeface="Cambria Math" panose="02040503050406030204" pitchFamily="56" charset="0"/>
                          </a:rPr>
                        </m:ctrlPr>
                      </m:fPr>
                      <m:num>
                        <m:r>
                          <a:rPr lang="en-US" altLang="zh-CN" sz="2800" b="0" i="1">
                            <a:solidFill>
                              <a:srgbClr val="010000"/>
                            </a:solidFill>
                            <a:effectLst/>
                            <a:latin typeface="Cambria Math" panose="02040503050406030204" pitchFamily="56" charset="0"/>
                            <a:ea typeface="Cambria Math" panose="02040503050406030204" pitchFamily="56" charset="0"/>
                          </a:rPr>
                          <m:t>𝑠</m:t>
                        </m:r>
                      </m:num>
                      <m:den>
                        <m:r>
                          <a:rPr lang="en-US" altLang="zh-CN" sz="2800" b="0" i="1">
                            <a:solidFill>
                              <a:srgbClr val="010000"/>
                            </a:solidFill>
                            <a:effectLst/>
                            <a:latin typeface="Cambria Math" panose="02040503050406030204" pitchFamily="56" charset="0"/>
                            <a:ea typeface="Cambria Math" panose="02040503050406030204" pitchFamily="56" charset="0"/>
                          </a:rPr>
                          <m:t>𝑡</m:t>
                        </m:r>
                      </m:den>
                    </m:f>
                  </m:oMath>
                </a14:m>
                <a:r>
                  <a:rPr lang="zh-CN" altLang="zh-CN" sz="2800" b="0" i="0" u="none">
                    <a:solidFill>
                      <a:srgbClr val="000000"/>
                    </a:solidFill>
                    <a:effectLst/>
                    <a:latin typeface="白正" pitchFamily="28"/>
                    <a:ea typeface="宋体" pitchFamily="28"/>
                    <a:cs typeface="宋体" pitchFamily="28"/>
                  </a:rPr>
                  <a:t>和密度</a:t>
                </a:r>
                <a:r>
                  <a:rPr lang="en-US" altLang="zh-CN" sz="2800" b="0" i="0" u="none">
                    <a:solidFill>
                      <a:srgbClr val="000000"/>
                    </a:solidFill>
                    <a:effectLst/>
                    <a:latin typeface="Times New Roman" pitchFamily="28"/>
                    <a:ea typeface="Times New Roman" pitchFamily="28"/>
                    <a:cs typeface="宋体" pitchFamily="28"/>
                  </a:rPr>
                  <a:t>ρ</a:t>
                </a:r>
                <a:r>
                  <a:rPr lang="zh-CN" altLang="zh-CN" sz="2800" b="0" i="0" u="none">
                    <a:solidFill>
                      <a:srgbClr val="000000"/>
                    </a:solidFill>
                    <a:effectLst/>
                    <a:latin typeface="白正" pitchFamily="28"/>
                    <a:ea typeface="宋体" pitchFamily="28"/>
                    <a:cs typeface="宋体" pitchFamily="28"/>
                  </a:rPr>
                  <a:t>＝</a:t>
                </a:r>
                <a14:m>
                  <m:oMath xmlns:m="http://schemas.openxmlformats.org/officeDocument/2006/math">
                    <m:f>
                      <m:fPr>
                        <m:ctrlPr>
                          <a:rPr lang="en-US" altLang="zh-CN" sz="2800" b="0" i="1">
                            <a:solidFill>
                              <a:srgbClr val="010000"/>
                            </a:solidFill>
                            <a:effectLst/>
                            <a:latin typeface="Cambria Math" panose="02040503050406030204" pitchFamily="18" charset="0"/>
                            <a:ea typeface="Cambria Math" panose="02040503050406030204" pitchFamily="56" charset="0"/>
                          </a:rPr>
                        </m:ctrlPr>
                      </m:fPr>
                      <m:num>
                        <m:r>
                          <a:rPr lang="en-US" altLang="zh-CN" sz="2800" b="0" i="1">
                            <a:solidFill>
                              <a:srgbClr val="010000"/>
                            </a:solidFill>
                            <a:effectLst/>
                            <a:latin typeface="Cambria Math" panose="02040503050406030204" pitchFamily="56" charset="0"/>
                            <a:ea typeface="Cambria Math" panose="02040503050406030204" pitchFamily="56" charset="0"/>
                          </a:rPr>
                          <m:t>𝑚</m:t>
                        </m:r>
                      </m:num>
                      <m:den>
                        <m:r>
                          <a:rPr lang="en-US" altLang="zh-CN" sz="2800" b="0" i="1">
                            <a:solidFill>
                              <a:srgbClr val="010000"/>
                            </a:solidFill>
                            <a:effectLst/>
                            <a:latin typeface="Cambria Math" panose="02040503050406030204" pitchFamily="56" charset="0"/>
                            <a:ea typeface="Cambria Math" panose="02040503050406030204" pitchFamily="56" charset="0"/>
                          </a:rPr>
                          <m:t>𝑉</m:t>
                        </m:r>
                      </m:den>
                    </m:f>
                  </m:oMath>
                </a14:m>
                <a:r>
                  <a:rPr lang="zh-CN" altLang="zh-CN" sz="2800" b="0" i="0" u="none">
                    <a:solidFill>
                      <a:srgbClr val="000000"/>
                    </a:solidFill>
                    <a:effectLst/>
                    <a:latin typeface="白正" pitchFamily="28"/>
                    <a:ea typeface="宋体" pitchFamily="28"/>
                    <a:cs typeface="宋体" pitchFamily="28"/>
                  </a:rPr>
                  <a:t>两个表达式属于比值定义式的说法正确的是</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　</a:t>
                </a:r>
                <a:r>
                  <a:rPr lang="en-US" altLang="zh-CN" sz="2800" b="1" i="0" u="none">
                    <a:solidFill>
                      <a:srgbClr val="FF0000">
                        <a:alpha val="0"/>
                      </a:srgbClr>
                    </a:solidFill>
                    <a:effectLst/>
                    <a:latin typeface="Times New Roman" pitchFamily="28"/>
                    <a:ea typeface="Times New Roman" pitchFamily="28"/>
                    <a:cs typeface="Times New Roman" pitchFamily="28"/>
                  </a:rPr>
                  <a:t>C</a:t>
                </a:r>
                <a:r>
                  <a:rPr lang="zh-CN" altLang="zh-CN" sz="2800" b="0" i="0" u="none">
                    <a:solidFill>
                      <a:srgbClr val="000000"/>
                    </a:solidFill>
                    <a:effectLst/>
                    <a:latin typeface="白正" pitchFamily="28"/>
                    <a:ea typeface="宋体" pitchFamily="28"/>
                    <a:cs typeface="宋体" pitchFamily="28"/>
                  </a:rPr>
                  <a:t>　</a:t>
                </a:r>
                <a:r>
                  <a:rPr lang="zh-CN" altLang="zh-CN" sz="2800" b="0" i="0" u="none">
                    <a:solidFill>
                      <a:srgbClr val="000000"/>
                    </a:solidFill>
                    <a:effectLst/>
                    <a:latin typeface="宋体" pitchFamily="28"/>
                    <a:ea typeface="宋体" pitchFamily="28"/>
                    <a:cs typeface="宋体" pitchFamily="28"/>
                  </a:rPr>
                  <a:t>）</a:t>
                </a:r>
              </a:p>
            </p:txBody>
          </p:sp>
        </mc:Choice>
        <mc:Fallback xmlns="">
          <p:sp>
            <p:nvSpPr>
              <p:cNvPr id="4" name="yt_shape_10457">
                <a:extLst>
                  <a:ext uri="{FF2B5EF4-FFF2-40B4-BE49-F238E27FC236}">
                    <a16:creationId xmlns:a16="http://schemas.microsoft.com/office/drawing/2014/main" id="{82BD6AC4-D072-6654-F39A-2ACC8AD3F5ED}"/>
                  </a:ext>
                </a:extLst>
              </p:cNvPr>
              <p:cNvSpPr txBox="1">
                <a:spLocks noRot="1" noChangeAspect="1" noMove="1" noResize="1" noEditPoints="1" noAdjustHandles="1" noChangeArrowheads="1" noChangeShapeType="1" noTextEdit="1"/>
              </p:cNvSpPr>
              <p:nvPr/>
            </p:nvSpPr>
            <p:spPr>
              <a:xfrm>
                <a:off x="646073" y="3822052"/>
                <a:ext cx="10896000" cy="1455848"/>
              </a:xfrm>
              <a:prstGeom prst="rect">
                <a:avLst/>
              </a:prstGeom>
              <a:blipFill>
                <a:blip r:embed="rId3"/>
                <a:stretch>
                  <a:fillRect l="-2015" r="-1623" b="-711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graphicFrame>
            <p:nvGraphicFramePr>
              <p:cNvPr id="5" name="yt_table_10459" title="H_94.69008">
                <a:extLst>
                  <a:ext uri="{FF2B5EF4-FFF2-40B4-BE49-F238E27FC236}">
                    <a16:creationId xmlns:a16="http://schemas.microsoft.com/office/drawing/2014/main" id="{D486664D-9BC2-CC7C-07FB-EEA381C23FC6}"/>
                  </a:ext>
                </a:extLst>
              </p:cNvPr>
              <p:cNvGraphicFramePr>
                <a:graphicFrameLocks noGrp="1"/>
              </p:cNvGraphicFramePr>
              <p:nvPr>
                <p:extLst>
                  <p:ext uri="{D42A27DB-BD31-4B8C-83A1-F6EECF244321}">
                    <p14:modId xmlns:p14="http://schemas.microsoft.com/office/powerpoint/2010/main" val="1229382052"/>
                  </p:ext>
                </p:extLst>
              </p:nvPr>
            </p:nvGraphicFramePr>
            <p:xfrm>
              <a:off x="645930" y="5328688"/>
              <a:ext cx="10249218" cy="1202564"/>
            </p:xfrm>
            <a:graphic>
              <a:graphicData uri="http://schemas.openxmlformats.org/drawingml/2006/table">
                <a:tbl>
                  <a:tblPr/>
                  <a:tblGrid>
                    <a:gridCol w="5402580">
                      <a:extLst>
                        <a:ext uri="{9D8B030D-6E8A-4147-A177-3AD203B41FA5}">
                          <a16:colId xmlns:a16="http://schemas.microsoft.com/office/drawing/2014/main" val="10034"/>
                        </a:ext>
                      </a:extLst>
                    </a:gridCol>
                    <a:gridCol w="4846638">
                      <a:extLst>
                        <a:ext uri="{9D8B030D-6E8A-4147-A177-3AD203B41FA5}">
                          <a16:colId xmlns:a16="http://schemas.microsoft.com/office/drawing/2014/main" val="10035"/>
                        </a:ext>
                      </a:extLst>
                    </a:gridCol>
                  </a:tblGrid>
                  <a:tr h="370840">
                    <a:tc>
                      <a:txBody>
                        <a:bodyPr/>
                        <a:lstStyle/>
                        <a:p>
                          <a:pPr marL="0" indent="0" algn="l" eaLnBrk="1"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A.</a:t>
                          </a:r>
                          <a:r>
                            <a:rPr lang="zh-CN" altLang="zh-CN" sz="2800" b="0" i="0" u="none">
                              <a:solidFill>
                                <a:srgbClr val="000000"/>
                              </a:solidFill>
                              <a:effectLst/>
                              <a:latin typeface="白正" pitchFamily="28"/>
                              <a:ea typeface="宋体" pitchFamily="28"/>
                              <a:cs typeface="宋体" pitchFamily="28"/>
                            </a:rPr>
                            <a:t>只有速度</a:t>
                          </a:r>
                          <a:r>
                            <a:rPr lang="en-US" altLang="zh-CN" sz="2800" b="0" i="1" u="none">
                              <a:solidFill>
                                <a:srgbClr val="000000"/>
                              </a:solidFill>
                              <a:effectLst/>
                              <a:latin typeface="Book Antiqua" pitchFamily="28"/>
                              <a:ea typeface="Book Antiqua" pitchFamily="28"/>
                              <a:cs typeface="宋体" pitchFamily="28"/>
                            </a:rPr>
                            <a:t>v</a:t>
                          </a:r>
                          <a:r>
                            <a:rPr lang="zh-CN" altLang="zh-CN" sz="2800" b="0" i="0" u="none">
                              <a:solidFill>
                                <a:srgbClr val="000000"/>
                              </a:solidFill>
                              <a:effectLst/>
                              <a:latin typeface="白正" pitchFamily="28"/>
                              <a:ea typeface="宋体" pitchFamily="28"/>
                              <a:cs typeface="宋体" pitchFamily="28"/>
                            </a:rPr>
                            <a:t>＝</a:t>
                          </a:r>
                          <a14:m>
                            <m:oMath xmlns:m="http://schemas.openxmlformats.org/officeDocument/2006/math">
                              <m:f>
                                <m:fPr>
                                  <m:ctrlPr>
                                    <a:rPr lang="en-US" altLang="zh-CN" sz="2800" b="0" i="1">
                                      <a:solidFill>
                                        <a:srgbClr val="010000"/>
                                      </a:solidFill>
                                      <a:effectLst/>
                                      <a:latin typeface="Cambria Math" panose="02040503050406030204" pitchFamily="18" charset="0"/>
                                      <a:ea typeface="Cambria Math" panose="02040503050406030204" pitchFamily="56" charset="0"/>
                                    </a:rPr>
                                  </m:ctrlPr>
                                </m:fPr>
                                <m:num>
                                  <m:r>
                                    <a:rPr lang="en-US" altLang="zh-CN" sz="2800" b="0" i="1">
                                      <a:solidFill>
                                        <a:srgbClr val="010000"/>
                                      </a:solidFill>
                                      <a:effectLst/>
                                      <a:latin typeface="Cambria Math" panose="02040503050406030204" pitchFamily="56" charset="0"/>
                                      <a:ea typeface="Cambria Math" panose="02040503050406030204" pitchFamily="56" charset="0"/>
                                    </a:rPr>
                                    <m:t>𝑠</m:t>
                                  </m:r>
                                </m:num>
                                <m:den>
                                  <m:r>
                                    <a:rPr lang="en-US" altLang="zh-CN" sz="2800" b="0" i="1">
                                      <a:solidFill>
                                        <a:srgbClr val="010000"/>
                                      </a:solidFill>
                                      <a:effectLst/>
                                      <a:latin typeface="Cambria Math" panose="02040503050406030204" pitchFamily="56" charset="0"/>
                                      <a:ea typeface="Cambria Math" panose="02040503050406030204" pitchFamily="56" charset="0"/>
                                    </a:rPr>
                                    <m:t>𝑡</m:t>
                                  </m:r>
                                </m:den>
                              </m:f>
                            </m:oMath>
                          </a14:m>
                          <a:r>
                            <a:rPr lang="zh-CN" altLang="zh-CN" sz="2800" b="0" i="0" u="none">
                              <a:solidFill>
                                <a:srgbClr val="000000"/>
                              </a:solidFill>
                              <a:effectLst/>
                              <a:latin typeface="白正" pitchFamily="28"/>
                              <a:ea typeface="宋体" pitchFamily="28"/>
                              <a:cs typeface="宋体" pitchFamily="28"/>
                            </a:rPr>
                            <a:t>属于</a:t>
                          </a:r>
                        </a:p>
                      </a:txBody>
                      <a:tcPr marL="0" marR="0" marT="0" marB="0" anchor="ctr">
                        <a:lnL w="9522" cmpd="sng">
                          <a:noFill/>
                        </a:lnL>
                        <a:lnR w="9522" cmpd="sng">
                          <a:noFill/>
                        </a:lnR>
                        <a:lnT w="9522" cmpd="sng">
                          <a:noFill/>
                        </a:lnT>
                        <a:lnB w="9522" cmpd="sng">
                          <a:noFill/>
                        </a:lnB>
                      </a:tcPr>
                    </a:tc>
                    <a:tc>
                      <a:txBody>
                        <a:bodyPr/>
                        <a:lstStyle/>
                        <a:p>
                          <a:pPr marL="0" indent="0" algn="l" eaLnBrk="1"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B.</a:t>
                          </a:r>
                          <a:r>
                            <a:rPr lang="zh-CN" altLang="zh-CN" sz="2800" b="0" i="0" u="none">
                              <a:solidFill>
                                <a:srgbClr val="000000"/>
                              </a:solidFill>
                              <a:effectLst/>
                              <a:latin typeface="白正" pitchFamily="28"/>
                              <a:ea typeface="宋体" pitchFamily="28"/>
                              <a:cs typeface="宋体" pitchFamily="28"/>
                            </a:rPr>
                            <a:t>只有密度</a:t>
                          </a:r>
                          <a:r>
                            <a:rPr lang="en-US" altLang="zh-CN" sz="2800" b="0" i="0" u="none">
                              <a:solidFill>
                                <a:srgbClr val="000000"/>
                              </a:solidFill>
                              <a:effectLst/>
                              <a:latin typeface="Times New Roman" pitchFamily="28"/>
                              <a:ea typeface="Times New Roman" pitchFamily="28"/>
                              <a:cs typeface="宋体" pitchFamily="28"/>
                            </a:rPr>
                            <a:t>ρ</a:t>
                          </a:r>
                          <a:r>
                            <a:rPr lang="zh-CN" altLang="zh-CN" sz="2800" b="0" i="0" u="none">
                              <a:solidFill>
                                <a:srgbClr val="000000"/>
                              </a:solidFill>
                              <a:effectLst/>
                              <a:latin typeface="白正" pitchFamily="28"/>
                              <a:ea typeface="宋体" pitchFamily="28"/>
                              <a:cs typeface="宋体" pitchFamily="28"/>
                            </a:rPr>
                            <a:t>＝</a:t>
                          </a:r>
                          <a14:m>
                            <m:oMath xmlns:m="http://schemas.openxmlformats.org/officeDocument/2006/math">
                              <m:f>
                                <m:fPr>
                                  <m:ctrlPr>
                                    <a:rPr lang="en-US" altLang="zh-CN" sz="2800" b="0" i="1">
                                      <a:solidFill>
                                        <a:srgbClr val="010000"/>
                                      </a:solidFill>
                                      <a:effectLst/>
                                      <a:latin typeface="Cambria Math" panose="02040503050406030204" pitchFamily="18" charset="0"/>
                                      <a:ea typeface="Cambria Math" panose="02040503050406030204" pitchFamily="56" charset="0"/>
                                    </a:rPr>
                                  </m:ctrlPr>
                                </m:fPr>
                                <m:num>
                                  <m:r>
                                    <a:rPr lang="en-US" altLang="zh-CN" sz="2800" b="0" i="1">
                                      <a:solidFill>
                                        <a:srgbClr val="010000"/>
                                      </a:solidFill>
                                      <a:effectLst/>
                                      <a:latin typeface="Cambria Math" panose="02040503050406030204" pitchFamily="56" charset="0"/>
                                      <a:ea typeface="Cambria Math" panose="02040503050406030204" pitchFamily="56" charset="0"/>
                                    </a:rPr>
                                    <m:t>𝑚</m:t>
                                  </m:r>
                                </m:num>
                                <m:den>
                                  <m:r>
                                    <a:rPr lang="en-US" altLang="zh-CN" sz="2800" b="0" i="1">
                                      <a:solidFill>
                                        <a:srgbClr val="010000"/>
                                      </a:solidFill>
                                      <a:effectLst/>
                                      <a:latin typeface="Cambria Math" panose="02040503050406030204" pitchFamily="56" charset="0"/>
                                      <a:ea typeface="Cambria Math" panose="02040503050406030204" pitchFamily="56" charset="0"/>
                                    </a:rPr>
                                    <m:t>𝑉</m:t>
                                  </m:r>
                                </m:den>
                              </m:f>
                            </m:oMath>
                          </a14:m>
                          <a:r>
                            <a:rPr lang="zh-CN" altLang="zh-CN" sz="2800" b="0" i="0" u="none">
                              <a:solidFill>
                                <a:srgbClr val="000000"/>
                              </a:solidFill>
                              <a:effectLst/>
                              <a:latin typeface="白正" pitchFamily="28"/>
                              <a:ea typeface="宋体" pitchFamily="28"/>
                              <a:cs typeface="宋体" pitchFamily="28"/>
                            </a:rPr>
                            <a:t>属于</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082"/>
                      </a:ext>
                    </a:extLst>
                  </a:tr>
                  <a:tr h="370840">
                    <a:tc>
                      <a:txBody>
                        <a:bodyPr/>
                        <a:lstStyle/>
                        <a:p>
                          <a:pPr marL="0" indent="0" algn="l" eaLnBrk="1"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C.</a:t>
                          </a:r>
                          <a:r>
                            <a:rPr lang="zh-CN" altLang="zh-CN" sz="2800" b="0" i="0" u="none">
                              <a:solidFill>
                                <a:srgbClr val="000000"/>
                              </a:solidFill>
                              <a:effectLst/>
                              <a:latin typeface="白正" pitchFamily="28"/>
                              <a:ea typeface="宋体" pitchFamily="28"/>
                              <a:cs typeface="宋体" pitchFamily="28"/>
                            </a:rPr>
                            <a:t>速度和密度两个都属于</a:t>
                          </a:r>
                        </a:p>
                      </a:txBody>
                      <a:tcPr marL="0" marR="0" marT="0" marB="0" anchor="ctr">
                        <a:lnL w="9522" cmpd="sng">
                          <a:noFill/>
                        </a:lnL>
                        <a:lnR w="9522" cmpd="sng">
                          <a:noFill/>
                        </a:lnR>
                        <a:lnT w="9522" cmpd="sng">
                          <a:noFill/>
                        </a:lnT>
                        <a:lnB w="9522" cmpd="sng">
                          <a:noFill/>
                        </a:lnB>
                      </a:tcPr>
                    </a:tc>
                    <a:tc>
                      <a:txBody>
                        <a:bodyPr/>
                        <a:lstStyle/>
                        <a:p>
                          <a:pPr marL="0" indent="0" algn="l" eaLnBrk="1"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D.</a:t>
                          </a:r>
                          <a:r>
                            <a:rPr lang="zh-CN" altLang="zh-CN" sz="2800" b="0" i="0" u="none">
                              <a:solidFill>
                                <a:srgbClr val="000000"/>
                              </a:solidFill>
                              <a:effectLst/>
                              <a:latin typeface="白正" pitchFamily="28"/>
                              <a:ea typeface="宋体" pitchFamily="28"/>
                              <a:cs typeface="宋体" pitchFamily="28"/>
                            </a:rPr>
                            <a:t>速度和密度两个都不属于</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083"/>
                      </a:ext>
                    </a:extLst>
                  </a:tr>
                </a:tbl>
              </a:graphicData>
            </a:graphic>
          </p:graphicFrame>
        </mc:Choice>
        <mc:Fallback xmlns="">
          <p:graphicFrame>
            <p:nvGraphicFramePr>
              <p:cNvPr id="5" name="yt_table_10459" title="H_94.69008">
                <a:extLst>
                  <a:ext uri="{FF2B5EF4-FFF2-40B4-BE49-F238E27FC236}">
                    <a16:creationId xmlns:a16="http://schemas.microsoft.com/office/drawing/2014/main" id="{D486664D-9BC2-CC7C-07FB-EEA381C23FC6}"/>
                  </a:ext>
                </a:extLst>
              </p:cNvPr>
              <p:cNvGraphicFramePr>
                <a:graphicFrameLocks noGrp="1"/>
              </p:cNvGraphicFramePr>
              <p:nvPr>
                <p:extLst>
                  <p:ext uri="{D42A27DB-BD31-4B8C-83A1-F6EECF244321}">
                    <p14:modId xmlns:p14="http://schemas.microsoft.com/office/powerpoint/2010/main" val="1229382052"/>
                  </p:ext>
                </p:extLst>
              </p:nvPr>
            </p:nvGraphicFramePr>
            <p:xfrm>
              <a:off x="645930" y="5328688"/>
              <a:ext cx="10249218" cy="1202564"/>
            </p:xfrm>
            <a:graphic>
              <a:graphicData uri="http://schemas.openxmlformats.org/drawingml/2006/table">
                <a:tbl>
                  <a:tblPr/>
                  <a:tblGrid>
                    <a:gridCol w="5402580">
                      <a:extLst>
                        <a:ext uri="{9D8B030D-6E8A-4147-A177-3AD203B41FA5}">
                          <a16:colId xmlns:a16="http://schemas.microsoft.com/office/drawing/2014/main" val="10034"/>
                        </a:ext>
                      </a:extLst>
                    </a:gridCol>
                    <a:gridCol w="4846638">
                      <a:extLst>
                        <a:ext uri="{9D8B030D-6E8A-4147-A177-3AD203B41FA5}">
                          <a16:colId xmlns:a16="http://schemas.microsoft.com/office/drawing/2014/main" val="10035"/>
                        </a:ext>
                      </a:extLst>
                    </a:gridCol>
                  </a:tblGrid>
                  <a:tr h="699580">
                    <a:tc>
                      <a:txBody>
                        <a:bodyPr/>
                        <a:lstStyle/>
                        <a:p>
                          <a:endParaRPr lang="zh-CN"/>
                        </a:p>
                      </a:txBody>
                      <a:tcPr marL="0" marR="0" marT="0" marB="0" anchor="ctr">
                        <a:lnL w="9522" cmpd="sng">
                          <a:noFill/>
                        </a:lnL>
                        <a:lnR w="9522" cmpd="sng">
                          <a:noFill/>
                        </a:lnR>
                        <a:lnT w="9522" cmpd="sng">
                          <a:noFill/>
                        </a:lnT>
                        <a:lnB w="9522" cmpd="sng">
                          <a:noFill/>
                        </a:lnB>
                        <a:blipFill>
                          <a:blip r:embed="rId4"/>
                          <a:stretch>
                            <a:fillRect r="-89741" b="-101739"/>
                          </a:stretch>
                        </a:blipFill>
                      </a:tcPr>
                    </a:tc>
                    <a:tc>
                      <a:txBody>
                        <a:bodyPr/>
                        <a:lstStyle/>
                        <a:p>
                          <a:endParaRPr lang="zh-CN"/>
                        </a:p>
                      </a:txBody>
                      <a:tcPr marL="0" marR="0" marT="0" marB="0" anchor="ctr">
                        <a:lnL w="9522" cmpd="sng">
                          <a:noFill/>
                        </a:lnL>
                        <a:lnR w="9522" cmpd="sng">
                          <a:noFill/>
                        </a:lnR>
                        <a:lnT w="9522" cmpd="sng">
                          <a:noFill/>
                        </a:lnT>
                        <a:lnB w="9522" cmpd="sng">
                          <a:noFill/>
                        </a:lnB>
                        <a:blipFill>
                          <a:blip r:embed="rId4"/>
                          <a:stretch>
                            <a:fillRect l="-111432" b="-101739"/>
                          </a:stretch>
                        </a:blipFill>
                      </a:tcPr>
                    </a:tc>
                    <a:extLst>
                      <a:ext uri="{0D108BD9-81ED-4DB2-BD59-A6C34878D82A}">
                        <a16:rowId xmlns:a16="http://schemas.microsoft.com/office/drawing/2014/main" val="10082"/>
                      </a:ext>
                    </a:extLst>
                  </a:tr>
                  <a:tr h="502984">
                    <a:tc>
                      <a:txBody>
                        <a:bodyPr/>
                        <a:lstStyle/>
                        <a:p>
                          <a:pPr marL="0" indent="0" algn="l" eaLnBrk="1"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C.</a:t>
                          </a:r>
                          <a:r>
                            <a:rPr lang="zh-CN" altLang="zh-CN" sz="2800" b="0" i="0" u="none">
                              <a:solidFill>
                                <a:srgbClr val="000000"/>
                              </a:solidFill>
                              <a:effectLst/>
                              <a:latin typeface="白正" pitchFamily="28"/>
                              <a:ea typeface="宋体" pitchFamily="28"/>
                              <a:cs typeface="宋体" pitchFamily="28"/>
                            </a:rPr>
                            <a:t>速度和密度两个都属于</a:t>
                          </a:r>
                        </a:p>
                      </a:txBody>
                      <a:tcPr marL="0" marR="0" marT="0" marB="0" anchor="ctr">
                        <a:lnL w="9522" cmpd="sng">
                          <a:noFill/>
                        </a:lnL>
                        <a:lnR w="9522" cmpd="sng">
                          <a:noFill/>
                        </a:lnR>
                        <a:lnT w="9522" cmpd="sng">
                          <a:noFill/>
                        </a:lnT>
                        <a:lnB w="9522" cmpd="sng">
                          <a:noFill/>
                        </a:lnB>
                      </a:tcPr>
                    </a:tc>
                    <a:tc>
                      <a:txBody>
                        <a:bodyPr/>
                        <a:lstStyle/>
                        <a:p>
                          <a:pPr marL="0" indent="0" algn="l" eaLnBrk="1"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D.</a:t>
                          </a:r>
                          <a:r>
                            <a:rPr lang="zh-CN" altLang="zh-CN" sz="2800" b="0" i="0" u="none">
                              <a:solidFill>
                                <a:srgbClr val="000000"/>
                              </a:solidFill>
                              <a:effectLst/>
                              <a:latin typeface="白正" pitchFamily="28"/>
                              <a:ea typeface="宋体" pitchFamily="28"/>
                              <a:cs typeface="宋体" pitchFamily="28"/>
                            </a:rPr>
                            <a:t>速度和密度两个都不属于</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083"/>
                      </a:ext>
                    </a:extLst>
                  </a:tr>
                </a:tbl>
              </a:graphicData>
            </a:graphic>
          </p:graphicFrame>
        </mc:Fallback>
      </mc:AlternateContent>
      <p:sp>
        <p:nvSpPr>
          <p:cNvPr id="6" name="文本框 5">
            <a:extLst>
              <a:ext uri="{FF2B5EF4-FFF2-40B4-BE49-F238E27FC236}">
                <a16:creationId xmlns:a16="http://schemas.microsoft.com/office/drawing/2014/main" id="{469142D5-845C-05DB-2A55-F4ADDADDF9AF}"/>
              </a:ext>
            </a:extLst>
          </p:cNvPr>
          <p:cNvSpPr txBox="1"/>
          <p:nvPr/>
        </p:nvSpPr>
        <p:spPr>
          <a:xfrm>
            <a:off x="8626595" y="4517434"/>
            <a:ext cx="437261" cy="793192"/>
          </a:xfrm>
          <a:prstGeom prst="rect">
            <a:avLst/>
          </a:prstGeom>
          <a:noFill/>
        </p:spPr>
        <p:txBody>
          <a:bodyPr vert="horz" wrap="none" rtlCol="0" anchor="ctr">
            <a:noAutofit/>
          </a:bodyPr>
          <a:lstStyle/>
          <a:p>
            <a:pPr>
              <a:lnSpc>
                <a:spcPct val="129999"/>
              </a:lnSpc>
            </a:pPr>
            <a:r>
              <a:rPr kumimoji="0" lang="en-US" altLang="zh-CN" sz="2800" b="1" i="0" strike="noStrike" kern="1200" cap="none" spc="0" normalizeH="0" baseline="0" noProof="0">
                <a:ln>
                  <a:noFill/>
                </a:ln>
                <a:solidFill>
                  <a:srgbClr val="FF0000"/>
                </a:solidFill>
                <a:effectLst/>
                <a:uLnTx/>
                <a:uFillTx/>
                <a:latin typeface="Times New Roman" pitchFamily="28"/>
                <a:ea typeface="Times New Roman" pitchFamily="28"/>
                <a:cs typeface="Times New Roman" pitchFamily="28"/>
              </a:rPr>
              <a:t>C</a:t>
            </a:r>
            <a:endParaRPr lang="zh-CN" altLang="en-US">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6"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0460" name="yt_shape_10460"/>
          <p:cNvSpPr txBox="1"/>
          <p:nvPr/>
        </p:nvSpPr>
        <p:spPr>
          <a:xfrm>
            <a:off x="648143" y="137584"/>
            <a:ext cx="10896000" cy="909223"/>
          </a:xfrm>
          <a:prstGeom prst="rect">
            <a:avLst/>
          </a:prstGeom>
        </p:spPr>
        <p:txBody>
          <a:bodyPr vert="horz" wrap="square" lIns="0" tIns="0" rIns="0" bIns="0" rtlCol="0">
            <a:spAutoFit/>
          </a:bodyPr>
          <a:lstStyle/>
          <a:p>
            <a:pPr algn="l" eaLnBrk="1" latinLnBrk="0" hangingPunct="0">
              <a:lnSpc>
                <a:spcPct val="110000"/>
              </a:lnSpc>
            </a:pPr>
            <a:r>
              <a:rPr lang="en-US" altLang="zh-CN" sz="2800" b="0" i="0" u="none" dirty="0">
                <a:solidFill>
                  <a:srgbClr val="000000"/>
                </a:solidFill>
                <a:effectLst/>
                <a:latin typeface="Times New Roman" pitchFamily="28"/>
                <a:ea typeface="Times New Roman" pitchFamily="28"/>
                <a:cs typeface="宋体" pitchFamily="28"/>
              </a:rPr>
              <a:t>13.</a:t>
            </a:r>
            <a:r>
              <a:rPr lang="zh-CN" altLang="zh-CN" sz="2800" b="0" i="0" u="none" dirty="0">
                <a:solidFill>
                  <a:srgbClr val="000000"/>
                </a:solidFill>
                <a:effectLst/>
                <a:latin typeface="宋体" pitchFamily="28"/>
                <a:ea typeface="宋体" pitchFamily="28"/>
                <a:cs typeface="宋体" pitchFamily="28"/>
              </a:rPr>
              <a:t>（</a:t>
            </a:r>
            <a:r>
              <a:rPr lang="zh-CN" altLang="zh-CN" sz="2800" b="0" i="0" u="none" dirty="0">
                <a:solidFill>
                  <a:srgbClr val="000000"/>
                </a:solidFill>
                <a:effectLst/>
                <a:latin typeface="白正" pitchFamily="28"/>
                <a:ea typeface="宋体" pitchFamily="28"/>
                <a:cs typeface="宋体" pitchFamily="28"/>
              </a:rPr>
              <a:t>双选</a:t>
            </a:r>
            <a:r>
              <a:rPr lang="zh-CN" altLang="zh-CN" sz="2800" b="0" i="0" u="none" dirty="0">
                <a:solidFill>
                  <a:srgbClr val="000000"/>
                </a:solidFill>
                <a:effectLst/>
                <a:latin typeface="宋体" pitchFamily="28"/>
                <a:ea typeface="宋体" pitchFamily="28"/>
                <a:cs typeface="宋体" pitchFamily="28"/>
              </a:rPr>
              <a:t>）</a:t>
            </a:r>
            <a:r>
              <a:rPr lang="zh-CN" altLang="zh-CN" sz="2800" b="0" i="0" u="none" dirty="0">
                <a:solidFill>
                  <a:srgbClr val="000000"/>
                </a:solidFill>
                <a:effectLst/>
                <a:latin typeface="白正" pitchFamily="28"/>
                <a:ea typeface="宋体" pitchFamily="28"/>
                <a:cs typeface="宋体" pitchFamily="28"/>
              </a:rPr>
              <a:t>如上中图所示，是疫情期间语文老师利用手机通过网络直播上课时的情景，下列说法正确的是</a:t>
            </a:r>
            <a:r>
              <a:rPr lang="zh-CN" altLang="zh-CN" sz="2800" b="0" i="0" u="none" dirty="0">
                <a:solidFill>
                  <a:srgbClr val="000000"/>
                </a:solidFill>
                <a:effectLst/>
                <a:latin typeface="宋体" pitchFamily="28"/>
                <a:ea typeface="宋体" pitchFamily="28"/>
                <a:cs typeface="宋体" pitchFamily="28"/>
              </a:rPr>
              <a:t>（</a:t>
            </a:r>
            <a:r>
              <a:rPr lang="zh-CN" altLang="zh-CN" sz="2800" b="0" i="0" u="none" dirty="0">
                <a:solidFill>
                  <a:srgbClr val="000000"/>
                </a:solidFill>
                <a:effectLst/>
                <a:latin typeface="白正" pitchFamily="28"/>
                <a:ea typeface="宋体" pitchFamily="28"/>
                <a:cs typeface="宋体" pitchFamily="28"/>
              </a:rPr>
              <a:t>　</a:t>
            </a:r>
            <a:r>
              <a:rPr lang="en-US" altLang="zh-CN" sz="2800" b="1" i="0" u="none" dirty="0">
                <a:solidFill>
                  <a:srgbClr val="FF0000">
                    <a:alpha val="0"/>
                  </a:srgbClr>
                </a:solidFill>
                <a:effectLst/>
                <a:latin typeface="Times New Roman" pitchFamily="28"/>
                <a:ea typeface="Times New Roman" pitchFamily="28"/>
                <a:cs typeface="Times New Roman" pitchFamily="28"/>
              </a:rPr>
              <a:t>AC</a:t>
            </a:r>
            <a:r>
              <a:rPr lang="zh-CN" altLang="zh-CN" sz="2800" b="0" i="0" u="none" dirty="0">
                <a:solidFill>
                  <a:srgbClr val="000000"/>
                </a:solidFill>
                <a:effectLst/>
                <a:latin typeface="白正" pitchFamily="28"/>
                <a:ea typeface="宋体" pitchFamily="28"/>
                <a:cs typeface="宋体" pitchFamily="28"/>
              </a:rPr>
              <a:t>　</a:t>
            </a:r>
            <a:r>
              <a:rPr lang="zh-CN" altLang="zh-CN" sz="2800" b="0" i="0" u="none" dirty="0">
                <a:solidFill>
                  <a:srgbClr val="000000"/>
                </a:solidFill>
                <a:effectLst/>
                <a:latin typeface="宋体" pitchFamily="28"/>
                <a:ea typeface="宋体" pitchFamily="28"/>
                <a:cs typeface="宋体" pitchFamily="28"/>
              </a:rPr>
              <a:t>）</a:t>
            </a:r>
          </a:p>
        </p:txBody>
      </p:sp>
      <p:graphicFrame>
        <p:nvGraphicFramePr>
          <p:cNvPr id="10464" name="yt_table_10464_skip" title="H_218.4">
            <a:extLst>
              <a:ext uri="{FF2B5EF4-FFF2-40B4-BE49-F238E27FC236}">
                <a16:creationId xmlns:a16="http://schemas.microsoft.com/office/drawing/2014/main" id="{85F9CD91-DE56-4981-AD6D-3D4292DC4A24}"/>
              </a:ext>
            </a:extLst>
          </p:cNvPr>
          <p:cNvGraphicFramePr>
            <a:graphicFrameLocks noGrp="1"/>
          </p:cNvGraphicFramePr>
          <p:nvPr>
            <p:extLst>
              <p:ext uri="{D42A27DB-BD31-4B8C-83A1-F6EECF244321}">
                <p14:modId xmlns:p14="http://schemas.microsoft.com/office/powerpoint/2010/main" val="2116457723"/>
              </p:ext>
            </p:extLst>
          </p:nvPr>
        </p:nvGraphicFramePr>
        <p:xfrm>
          <a:off x="648143" y="1082040"/>
          <a:ext cx="8763457" cy="2346960"/>
        </p:xfrm>
        <a:graphic>
          <a:graphicData uri="http://schemas.openxmlformats.org/drawingml/2006/table">
            <a:tbl>
              <a:tblPr/>
              <a:tblGrid>
                <a:gridCol w="8763457">
                  <a:extLst>
                    <a:ext uri="{9D8B030D-6E8A-4147-A177-3AD203B41FA5}">
                      <a16:colId xmlns:a16="http://schemas.microsoft.com/office/drawing/2014/main" val="10036"/>
                    </a:ext>
                  </a:extLst>
                </a:gridCol>
              </a:tblGrid>
              <a:tr h="370840">
                <a:tc>
                  <a:txBody>
                    <a:bodyPr/>
                    <a:lstStyle/>
                    <a:p>
                      <a:pPr marL="0" indent="0" algn="l" eaLnBrk="1" fontAlgn="ctr" latinLnBrk="0" hangingPunct="0">
                        <a:lnSpc>
                          <a:spcPct val="110000"/>
                        </a:lnSpc>
                      </a:pPr>
                      <a:r>
                        <a:rPr lang="en-US" altLang="zh-CN" sz="2800" b="0" i="0" u="none" dirty="0">
                          <a:solidFill>
                            <a:srgbClr val="000000"/>
                          </a:solidFill>
                          <a:effectLst/>
                          <a:latin typeface="Times New Roman" pitchFamily="28"/>
                          <a:ea typeface="Times New Roman" pitchFamily="28"/>
                          <a:cs typeface="宋体" pitchFamily="28"/>
                        </a:rPr>
                        <a:t>A.</a:t>
                      </a:r>
                      <a:r>
                        <a:rPr lang="zh-CN" altLang="zh-CN" sz="2800" b="0" i="0" u="none" dirty="0">
                          <a:solidFill>
                            <a:srgbClr val="000000"/>
                          </a:solidFill>
                          <a:effectLst/>
                          <a:latin typeface="白正" pitchFamily="28"/>
                          <a:ea typeface="宋体" pitchFamily="28"/>
                          <a:cs typeface="宋体" pitchFamily="28"/>
                        </a:rPr>
                        <a:t>手机摄像的镜头相当于一个凸透镜</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084"/>
                  </a:ext>
                </a:extLst>
              </a:tr>
              <a:tr h="370840">
                <a:tc>
                  <a:txBody>
                    <a:bodyPr/>
                    <a:lstStyle/>
                    <a:p>
                      <a:pPr marL="0" indent="0" algn="l" eaLnBrk="1" fontAlgn="ctr" latinLnBrk="0" hangingPunct="0">
                        <a:lnSpc>
                          <a:spcPct val="110000"/>
                        </a:lnSpc>
                      </a:pPr>
                      <a:r>
                        <a:rPr lang="en-US" altLang="zh-CN" sz="2800" b="0" i="0" u="none">
                          <a:solidFill>
                            <a:srgbClr val="000000"/>
                          </a:solidFill>
                          <a:effectLst/>
                          <a:latin typeface="Times New Roman" pitchFamily="28"/>
                          <a:ea typeface="Times New Roman" pitchFamily="28"/>
                          <a:cs typeface="宋体" pitchFamily="28"/>
                        </a:rPr>
                        <a:t>B.</a:t>
                      </a:r>
                      <a:r>
                        <a:rPr lang="zh-CN" altLang="zh-CN" sz="2800" b="0" i="0" u="none">
                          <a:solidFill>
                            <a:srgbClr val="000000"/>
                          </a:solidFill>
                          <a:effectLst/>
                          <a:latin typeface="白正" pitchFamily="28"/>
                          <a:ea typeface="宋体" pitchFamily="28"/>
                          <a:cs typeface="宋体" pitchFamily="28"/>
                        </a:rPr>
                        <a:t>老师戴的近视眼镜和摄像头是相同类型的透镜</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085"/>
                  </a:ext>
                </a:extLst>
              </a:tr>
              <a:tr h="370840">
                <a:tc>
                  <a:txBody>
                    <a:bodyPr/>
                    <a:lstStyle/>
                    <a:p>
                      <a:pPr marL="0" indent="0" algn="l" eaLnBrk="1" fontAlgn="ctr" latinLnBrk="0" hangingPunct="0">
                        <a:lnSpc>
                          <a:spcPct val="110000"/>
                        </a:lnSpc>
                      </a:pPr>
                      <a:r>
                        <a:rPr lang="en-US" altLang="zh-CN" sz="2800" b="0" i="0" u="none">
                          <a:solidFill>
                            <a:srgbClr val="000000"/>
                          </a:solidFill>
                          <a:effectLst/>
                          <a:latin typeface="Times New Roman" pitchFamily="28"/>
                          <a:ea typeface="Times New Roman" pitchFamily="28"/>
                          <a:cs typeface="宋体" pitchFamily="28"/>
                        </a:rPr>
                        <a:t>C.</a:t>
                      </a:r>
                      <a:r>
                        <a:rPr lang="zh-CN" altLang="zh-CN" sz="2800" b="0" i="0" u="none">
                          <a:solidFill>
                            <a:srgbClr val="000000"/>
                          </a:solidFill>
                          <a:effectLst/>
                          <a:latin typeface="白正" pitchFamily="28"/>
                          <a:ea typeface="宋体" pitchFamily="28"/>
                          <a:cs typeface="宋体" pitchFamily="28"/>
                        </a:rPr>
                        <a:t>同学们接收到的视频和音频都是通过电磁波传播的</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086"/>
                  </a:ext>
                </a:extLst>
              </a:tr>
              <a:tr h="370840">
                <a:tc>
                  <a:txBody>
                    <a:bodyPr/>
                    <a:lstStyle/>
                    <a:p>
                      <a:pPr marL="0" indent="0" algn="l" eaLnBrk="1" fontAlgn="ctr" latinLnBrk="0" hangingPunct="0">
                        <a:lnSpc>
                          <a:spcPct val="110000"/>
                        </a:lnSpc>
                      </a:pPr>
                      <a:r>
                        <a:rPr lang="en-US" altLang="zh-CN" sz="2800" b="0" i="0" u="none" dirty="0">
                          <a:solidFill>
                            <a:srgbClr val="000000"/>
                          </a:solidFill>
                          <a:effectLst/>
                          <a:latin typeface="Times New Roman" pitchFamily="28"/>
                          <a:ea typeface="Times New Roman" pitchFamily="28"/>
                          <a:cs typeface="宋体" pitchFamily="28"/>
                        </a:rPr>
                        <a:t>D.</a:t>
                      </a:r>
                      <a:r>
                        <a:rPr lang="zh-CN" altLang="zh-CN" sz="2800" b="0" i="0" u="none" dirty="0">
                          <a:solidFill>
                            <a:srgbClr val="000000"/>
                          </a:solidFill>
                          <a:effectLst/>
                          <a:latin typeface="白正" pitchFamily="28"/>
                          <a:ea typeface="宋体" pitchFamily="28"/>
                          <a:cs typeface="宋体" pitchFamily="28"/>
                        </a:rPr>
                        <a:t>听课的同学看到显示屏里书本上的字变大是因为老师将手机镜头远离书本</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087"/>
                  </a:ext>
                </a:extLst>
              </a:tr>
            </a:tbl>
          </a:graphicData>
        </a:graphic>
      </p:graphicFrame>
      <p:grpSp>
        <p:nvGrpSpPr>
          <p:cNvPr id="10461" name="yt_shape_10461_skip" title="H_155.7011">
            <a:extLst>
              <a:ext uri="{FF2B5EF4-FFF2-40B4-BE49-F238E27FC236}">
                <a16:creationId xmlns:a16="http://schemas.microsoft.com/office/drawing/2014/main" id="{249740F1-2B05-4C5A-B423-6F681AEFABC2}"/>
              </a:ext>
            </a:extLst>
          </p:cNvPr>
          <p:cNvGrpSpPr/>
          <p:nvPr/>
        </p:nvGrpSpPr>
        <p:grpSpPr>
          <a:xfrm>
            <a:off x="9409606" y="1248406"/>
            <a:ext cx="2132381" cy="2125300"/>
            <a:chOff x="0" y="0"/>
            <a:chExt cx="2369312" cy="2125300"/>
          </a:xfrm>
        </p:grpSpPr>
        <p:pic>
          <p:nvPicPr>
            <p:cNvPr id="2" name="yt_image_10461">
              <a:extLst>
                <a:ext uri="">
                  <a16:creationId xmlns="" xmlns:a16="http://schemas.microsoft.com/office/drawing/2014/main" xmlns:p14="http://schemas.microsoft.com/office/powerpoint/2010/main" xmlns:a14="http://schemas.microsoft.com/office/drawing/2010/main" xmlns:mc="http://schemas.openxmlformats.org/markup-compatibility/2006" id="{5351258F-BC95-41E6-9372-C2FE361B0291}"/>
                </a:ext>
              </a:extLst>
            </p:cNvPr>
            <p:cNvPicPr>
              <a:picLocks noChangeAspect="1" noChangeArrowheads="1"/>
            </p:cNvPicPr>
            <p:nvPr/>
          </p:nvPicPr>
          <p:blipFill>
            <a:blip r:embed="rId2" cstate="print"/>
            <a:srcRect/>
            <a:stretch>
              <a:fillRect/>
            </a:stretch>
          </p:blipFill>
          <p:spPr bwMode="auto">
            <a:xfrm>
              <a:off x="0" y="0"/>
              <a:ext cx="2369312" cy="1581404"/>
            </a:xfrm>
            <a:prstGeom prst="rect">
              <a:avLst/>
            </a:prstGeom>
            <a:noFill/>
            <a:extLst>
              <a:ext uri="{909E8E84-426E-40DD-AFC4-6F175D3DCCD1}">
                <a14:hiddenFill xmlns:a14="http://schemas.microsoft.com/office/drawing/2010/main">
                  <a:solidFill>
                    <a:srgbClr val="FFFFFF"/>
                  </a:solidFill>
                </a14:hiddenFill>
              </a:ext>
            </a:extLst>
          </p:spPr>
        </p:pic>
        <p:sp>
          <p:nvSpPr>
            <p:cNvPr id="10463" name="yt_shape_10463"/>
            <p:cNvSpPr txBox="1"/>
            <p:nvPr/>
          </p:nvSpPr>
          <p:spPr>
            <a:xfrm>
              <a:off x="473614" y="1617404"/>
              <a:ext cx="1748690" cy="507896"/>
            </a:xfrm>
            <a:prstGeom prst="rect">
              <a:avLst/>
            </a:prstGeom>
          </p:spPr>
          <p:txBody>
            <a:bodyPr vert="horz" wrap="square" lIns="0" tIns="0" rIns="0" bIns="0" rtlCol="0">
              <a:spAutoFit/>
            </a:bodyPr>
            <a:lstStyle/>
            <a:p>
              <a:pPr algn="ctr" eaLnBrk="1" latinLnBrk="0" hangingPunct="0">
                <a:lnSpc>
                  <a:spcPct val="129999"/>
                </a:lnSpc>
              </a:pPr>
              <a:r>
                <a:rPr lang="zh-CN" altLang="zh-CN" sz="2800" b="0" i="0" u="none" dirty="0">
                  <a:solidFill>
                    <a:srgbClr val="000000"/>
                  </a:solidFill>
                  <a:effectLst/>
                  <a:latin typeface="白正" pitchFamily="28"/>
                  <a:ea typeface="楷体" pitchFamily="28"/>
                  <a:cs typeface="宋体" pitchFamily="28"/>
                </a:rPr>
                <a:t>第</a:t>
              </a:r>
              <a:r>
                <a:rPr lang="en-US" altLang="zh-CN" sz="2800" b="0" i="0" u="none" dirty="0">
                  <a:solidFill>
                    <a:srgbClr val="000000"/>
                  </a:solidFill>
                  <a:effectLst/>
                  <a:latin typeface="Times New Roman" pitchFamily="28"/>
                  <a:ea typeface="Times New Roman" pitchFamily="28"/>
                  <a:cs typeface="宋体" pitchFamily="28"/>
                </a:rPr>
                <a:t>13</a:t>
              </a:r>
              <a:r>
                <a:rPr lang="zh-CN" altLang="zh-CN" sz="2800" b="0" i="0" u="none" dirty="0">
                  <a:solidFill>
                    <a:srgbClr val="000000"/>
                  </a:solidFill>
                  <a:effectLst/>
                  <a:latin typeface="白正" pitchFamily="28"/>
                  <a:ea typeface="楷体" pitchFamily="28"/>
                  <a:cs typeface="宋体" pitchFamily="28"/>
                </a:rPr>
                <a:t>题图</a:t>
              </a:r>
            </a:p>
          </p:txBody>
        </p:sp>
      </p:grpSp>
      <p:sp>
        <p:nvSpPr>
          <p:cNvPr id="3" name="文本框 2">
            <a:extLst>
              <a:ext uri="{FF2B5EF4-FFF2-40B4-BE49-F238E27FC236}">
                <a16:creationId xmlns:a16="http://schemas.microsoft.com/office/drawing/2014/main" id="{B1A1FAA5-D697-7ED8-9321-754C6EEA6FCF}"/>
              </a:ext>
            </a:extLst>
          </p:cNvPr>
          <p:cNvSpPr txBox="1"/>
          <p:nvPr/>
        </p:nvSpPr>
        <p:spPr>
          <a:xfrm>
            <a:off x="6969092" y="517672"/>
            <a:ext cx="694436" cy="588658"/>
          </a:xfrm>
          <a:prstGeom prst="rect">
            <a:avLst/>
          </a:prstGeom>
          <a:noFill/>
        </p:spPr>
        <p:txBody>
          <a:bodyPr vert="horz" wrap="none" rtlCol="0">
            <a:noAutofit/>
          </a:bodyPr>
          <a:lstStyle/>
          <a:p>
            <a:pPr>
              <a:lnSpc>
                <a:spcPct val="129999"/>
              </a:lnSpc>
            </a:pPr>
            <a:r>
              <a:rPr kumimoji="0" lang="en-US" altLang="zh-CN" sz="2800" b="1" i="0" strike="noStrike" kern="1200" cap="none" spc="0" normalizeH="0" baseline="0" noProof="0" dirty="0">
                <a:ln>
                  <a:noFill/>
                </a:ln>
                <a:solidFill>
                  <a:srgbClr val="FF0000"/>
                </a:solidFill>
                <a:effectLst/>
                <a:uLnTx/>
                <a:uFillTx/>
                <a:latin typeface="Times New Roman" pitchFamily="28"/>
                <a:ea typeface="Times New Roman" pitchFamily="28"/>
                <a:cs typeface="Times New Roman" pitchFamily="28"/>
              </a:rPr>
              <a:t>AC</a:t>
            </a:r>
            <a:endParaRPr lang="zh-CN" altLang="en-US" dirty="0">
              <a:solidFill>
                <a:srgbClr val="FF0000"/>
              </a:solidFill>
            </a:endParaRPr>
          </a:p>
        </p:txBody>
      </p:sp>
      <p:sp>
        <p:nvSpPr>
          <p:cNvPr id="4" name="yt_shape_10466">
            <a:extLst>
              <a:ext uri="{FF2B5EF4-FFF2-40B4-BE49-F238E27FC236}">
                <a16:creationId xmlns:a16="http://schemas.microsoft.com/office/drawing/2014/main" id="{4AA315BE-2B71-9180-57B5-C01E77DB5F57}"/>
              </a:ext>
            </a:extLst>
          </p:cNvPr>
          <p:cNvSpPr txBox="1"/>
          <p:nvPr/>
        </p:nvSpPr>
        <p:spPr>
          <a:xfrm>
            <a:off x="394143" y="3548045"/>
            <a:ext cx="10896000" cy="2805127"/>
          </a:xfrm>
          <a:prstGeom prst="rect">
            <a:avLst/>
          </a:prstGeom>
        </p:spPr>
        <p:txBody>
          <a:bodyPr vert="horz" wrap="square" lIns="0" tIns="0" rIns="0" bIns="0" rtlCol="0">
            <a:spAutoFit/>
          </a:bodyPr>
          <a:lstStyle/>
          <a:p>
            <a:pPr algn="l" eaLnBrk="1" latinLnBrk="0" hangingPunct="0">
              <a:lnSpc>
                <a:spcPct val="110000"/>
              </a:lnSpc>
            </a:pPr>
            <a:r>
              <a:rPr lang="zh-CN" altLang="zh-CN" sz="2800" b="1" i="0" u="none" dirty="0">
                <a:solidFill>
                  <a:srgbClr val="FF0000"/>
                </a:solidFill>
                <a:effectLst/>
                <a:latin typeface="Times New Roman" pitchFamily="28"/>
                <a:ea typeface="黑体" pitchFamily="28"/>
                <a:cs typeface="Times New Roman" pitchFamily="28"/>
              </a:rPr>
              <a:t>【解析】</a:t>
            </a:r>
            <a:r>
              <a:rPr lang="zh-CN" altLang="zh-CN" sz="2800" b="1" i="0" u="none" dirty="0">
                <a:solidFill>
                  <a:srgbClr val="FF0000"/>
                </a:solidFill>
                <a:effectLst/>
                <a:latin typeface="Times New Roman" pitchFamily="28"/>
                <a:ea typeface="宋体" pitchFamily="28"/>
                <a:cs typeface="Times New Roman" pitchFamily="28"/>
              </a:rPr>
              <a:t>手机摄像的镜头相当于一个凸透镜，能够成倒立、缩小的实像，与照相机的原理是相同的，</a:t>
            </a:r>
            <a:r>
              <a:rPr lang="en-US" altLang="zh-CN" sz="2800" b="1" i="0" u="none" dirty="0">
                <a:solidFill>
                  <a:srgbClr val="FF0000"/>
                </a:solidFill>
                <a:effectLst/>
                <a:latin typeface="Times New Roman" pitchFamily="28"/>
                <a:ea typeface="Times New Roman" pitchFamily="28"/>
                <a:cs typeface="Times New Roman" pitchFamily="28"/>
              </a:rPr>
              <a:t>A</a:t>
            </a:r>
            <a:r>
              <a:rPr lang="zh-CN" altLang="zh-CN" sz="2800" b="1" i="0" u="none" dirty="0">
                <a:solidFill>
                  <a:srgbClr val="FF0000"/>
                </a:solidFill>
                <a:effectLst/>
                <a:latin typeface="Times New Roman" pitchFamily="28"/>
                <a:ea typeface="宋体" pitchFamily="28"/>
                <a:cs typeface="Times New Roman" pitchFamily="28"/>
              </a:rPr>
              <a:t>正确；老师戴的近视眼镜是凹透镜，摄像头是凸透镜，</a:t>
            </a:r>
            <a:r>
              <a:rPr lang="en-US" altLang="zh-CN" sz="2800" b="1" i="0" u="none" dirty="0">
                <a:solidFill>
                  <a:srgbClr val="FF0000"/>
                </a:solidFill>
                <a:effectLst/>
                <a:latin typeface="Times New Roman" pitchFamily="28"/>
                <a:ea typeface="Times New Roman" pitchFamily="28"/>
                <a:cs typeface="Times New Roman" pitchFamily="28"/>
              </a:rPr>
              <a:t>B</a:t>
            </a:r>
            <a:r>
              <a:rPr lang="zh-CN" altLang="zh-CN" sz="2800" b="1" i="0" u="none" dirty="0">
                <a:solidFill>
                  <a:srgbClr val="FF0000"/>
                </a:solidFill>
                <a:effectLst/>
                <a:latin typeface="Times New Roman" pitchFamily="28"/>
                <a:ea typeface="宋体" pitchFamily="28"/>
                <a:cs typeface="Times New Roman" pitchFamily="28"/>
              </a:rPr>
              <a:t>错误；电磁波可以传递信息，同学们接收到的视频和音频都是通过电磁波传播的，</a:t>
            </a:r>
            <a:r>
              <a:rPr lang="en-US" altLang="zh-CN" sz="2800" b="1" i="0" u="none" dirty="0">
                <a:solidFill>
                  <a:srgbClr val="FF0000"/>
                </a:solidFill>
                <a:effectLst/>
                <a:latin typeface="Times New Roman" pitchFamily="28"/>
                <a:ea typeface="Times New Roman" pitchFamily="28"/>
                <a:cs typeface="Times New Roman" pitchFamily="28"/>
              </a:rPr>
              <a:t>C</a:t>
            </a:r>
            <a:r>
              <a:rPr lang="zh-CN" altLang="zh-CN" sz="2800" b="1" i="0" u="none" dirty="0">
                <a:solidFill>
                  <a:srgbClr val="FF0000"/>
                </a:solidFill>
                <a:effectLst/>
                <a:latin typeface="Times New Roman" pitchFamily="28"/>
                <a:ea typeface="宋体" pitchFamily="28"/>
                <a:cs typeface="Times New Roman" pitchFamily="28"/>
              </a:rPr>
              <a:t>正确；听课的同学看到显示屏里书本上的字变大了，像变大，像距变大，物距变小，手机镜头离书本变近了，</a:t>
            </a:r>
            <a:r>
              <a:rPr lang="en-US" altLang="zh-CN" sz="2800" b="1" i="0" u="none" dirty="0">
                <a:solidFill>
                  <a:srgbClr val="FF0000"/>
                </a:solidFill>
                <a:effectLst/>
                <a:latin typeface="Times New Roman" pitchFamily="28"/>
                <a:ea typeface="Times New Roman" pitchFamily="28"/>
                <a:cs typeface="Times New Roman" pitchFamily="28"/>
              </a:rPr>
              <a:t>D</a:t>
            </a:r>
            <a:r>
              <a:rPr lang="zh-CN" altLang="zh-CN" sz="2800" b="1" i="0" u="none" dirty="0">
                <a:solidFill>
                  <a:srgbClr val="FF0000"/>
                </a:solidFill>
                <a:effectLst/>
                <a:latin typeface="Times New Roman" pitchFamily="28"/>
                <a:ea typeface="宋体" pitchFamily="28"/>
                <a:cs typeface="Times New Roman" pitchFamily="28"/>
              </a:rPr>
              <a:t>错误。故选</a:t>
            </a:r>
            <a:r>
              <a:rPr lang="en-US" altLang="zh-CN" sz="2800" b="1" i="0" u="none" dirty="0">
                <a:solidFill>
                  <a:srgbClr val="FF0000"/>
                </a:solidFill>
                <a:effectLst/>
                <a:latin typeface="Times New Roman" pitchFamily="28"/>
                <a:ea typeface="Times New Roman" pitchFamily="28"/>
                <a:cs typeface="Times New Roman" pitchFamily="28"/>
              </a:rPr>
              <a:t>AC</a:t>
            </a:r>
            <a:r>
              <a:rPr lang="zh-CN" altLang="zh-CN" sz="2800" b="1" i="0" u="none" dirty="0">
                <a:solidFill>
                  <a:srgbClr val="FF0000"/>
                </a:solidFill>
                <a:effectLst/>
                <a:latin typeface="Times New Roman" pitchFamily="28"/>
                <a:ea typeface="宋体" pitchFamily="28"/>
                <a:cs typeface="Times New Roman" pitchFamily="28"/>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4"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0467" name="yt_shape_10467"/>
          <p:cNvSpPr txBox="1"/>
          <p:nvPr/>
        </p:nvSpPr>
        <p:spPr>
          <a:xfrm>
            <a:off x="648143" y="402656"/>
            <a:ext cx="10896000" cy="1620187"/>
          </a:xfrm>
          <a:prstGeom prst="rect">
            <a:avLst/>
          </a:prstGeom>
        </p:spPr>
        <p:txBody>
          <a:bodyPr vert="horz" wrap="square" lIns="0" tIns="0" rIns="0" bIns="0" rtlCol="0">
            <a:spAutoFit/>
          </a:bodyPr>
          <a:lstStyle/>
          <a:p>
            <a:pPr algn="l" eaLnBrk="1"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14.</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双选</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如上如图所示的是有些商店还在使用的一种案秤，它的工作原理与天平相同，不过两臂长度不等，则下列说法中正确的是</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　</a:t>
            </a:r>
            <a:r>
              <a:rPr lang="en-US" altLang="zh-CN" sz="2800" b="1" i="0" u="none">
                <a:solidFill>
                  <a:srgbClr val="FF0000">
                    <a:alpha val="0"/>
                  </a:srgbClr>
                </a:solidFill>
                <a:effectLst/>
                <a:latin typeface="Times New Roman" pitchFamily="28"/>
                <a:ea typeface="Times New Roman" pitchFamily="28"/>
                <a:cs typeface="Times New Roman" pitchFamily="28"/>
              </a:rPr>
              <a:t>AD</a:t>
            </a:r>
            <a:r>
              <a:rPr lang="zh-CN" altLang="zh-CN" sz="2800" b="0" i="0" u="none">
                <a:solidFill>
                  <a:srgbClr val="000000"/>
                </a:solidFill>
                <a:effectLst/>
                <a:latin typeface="白正" pitchFamily="28"/>
                <a:ea typeface="宋体" pitchFamily="28"/>
                <a:cs typeface="宋体" pitchFamily="28"/>
              </a:rPr>
              <a:t>　</a:t>
            </a:r>
            <a:r>
              <a:rPr lang="zh-CN" altLang="zh-CN" sz="2800" b="0" i="0" u="none">
                <a:solidFill>
                  <a:srgbClr val="000000"/>
                </a:solidFill>
                <a:effectLst/>
                <a:latin typeface="宋体" pitchFamily="28"/>
                <a:ea typeface="宋体" pitchFamily="28"/>
                <a:cs typeface="宋体" pitchFamily="28"/>
              </a:rPr>
              <a:t>）</a:t>
            </a:r>
          </a:p>
        </p:txBody>
      </p:sp>
      <p:graphicFrame>
        <p:nvGraphicFramePr>
          <p:cNvPr id="10471" name="yt_table_10471_skip" title="H_174.72">
            <a:extLst>
              <a:ext uri="{FF2B5EF4-FFF2-40B4-BE49-F238E27FC236}">
                <a16:creationId xmlns:a16="http://schemas.microsoft.com/office/drawing/2014/main" id="{85F9CD91-DE56-4981-AD6D-3D4292DC4A24}"/>
              </a:ext>
            </a:extLst>
          </p:cNvPr>
          <p:cNvGraphicFramePr>
            <a:graphicFrameLocks noGrp="1"/>
          </p:cNvGraphicFramePr>
          <p:nvPr>
            <p:extLst>
              <p:ext uri="{D42A27DB-BD31-4B8C-83A1-F6EECF244321}">
                <p14:modId xmlns:p14="http://schemas.microsoft.com/office/powerpoint/2010/main" val="707092866"/>
              </p:ext>
            </p:extLst>
          </p:nvPr>
        </p:nvGraphicFramePr>
        <p:xfrm>
          <a:off x="648000" y="2073631"/>
          <a:ext cx="8372436" cy="2773680"/>
        </p:xfrm>
        <a:graphic>
          <a:graphicData uri="http://schemas.openxmlformats.org/drawingml/2006/table">
            <a:tbl>
              <a:tblPr/>
              <a:tblGrid>
                <a:gridCol w="8372436">
                  <a:extLst>
                    <a:ext uri="{9D8B030D-6E8A-4147-A177-3AD203B41FA5}">
                      <a16:colId xmlns:a16="http://schemas.microsoft.com/office/drawing/2014/main" val="10037"/>
                    </a:ext>
                  </a:extLst>
                </a:gridCol>
              </a:tblGrid>
              <a:tr h="370840">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A.</a:t>
                      </a:r>
                      <a:r>
                        <a:rPr lang="zh-CN" altLang="zh-CN" sz="2800" b="0" i="0" u="none">
                          <a:solidFill>
                            <a:srgbClr val="000000"/>
                          </a:solidFill>
                          <a:effectLst/>
                          <a:latin typeface="白正" pitchFamily="28"/>
                          <a:ea typeface="宋体" pitchFamily="28"/>
                          <a:cs typeface="宋体" pitchFamily="28"/>
                        </a:rPr>
                        <a:t>使用前应将游码放到秤杆左端的零刻度线处</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088"/>
                  </a:ext>
                </a:extLst>
              </a:tr>
              <a:tr h="370840">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B.</a:t>
                      </a:r>
                      <a:r>
                        <a:rPr lang="zh-CN" altLang="zh-CN" sz="2800" b="0" i="0" u="none">
                          <a:solidFill>
                            <a:srgbClr val="000000"/>
                          </a:solidFill>
                          <a:effectLst/>
                          <a:latin typeface="白正" pitchFamily="28"/>
                          <a:ea typeface="宋体" pitchFamily="28"/>
                          <a:cs typeface="宋体" pitchFamily="28"/>
                        </a:rPr>
                        <a:t>称量时应通过调整调零螺丝使秤杆水平平衡</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089"/>
                  </a:ext>
                </a:extLst>
              </a:tr>
              <a:tr h="370840">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C.</a:t>
                      </a:r>
                      <a:r>
                        <a:rPr lang="zh-CN" altLang="zh-CN" sz="2800" b="0" i="0" u="none">
                          <a:solidFill>
                            <a:srgbClr val="000000"/>
                          </a:solidFill>
                          <a:effectLst/>
                          <a:latin typeface="白正" pitchFamily="28"/>
                          <a:ea typeface="宋体" pitchFamily="28"/>
                          <a:cs typeface="宋体" pitchFamily="28"/>
                        </a:rPr>
                        <a:t>称量时向右移动游码相当于增加了秤盘的质量</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090"/>
                  </a:ext>
                </a:extLst>
              </a:tr>
              <a:tr h="370840">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D.</a:t>
                      </a:r>
                      <a:r>
                        <a:rPr lang="zh-CN" altLang="zh-CN" sz="2800" b="0" i="0" u="none">
                          <a:solidFill>
                            <a:srgbClr val="000000"/>
                          </a:solidFill>
                          <a:effectLst/>
                          <a:latin typeface="白正" pitchFamily="28"/>
                          <a:ea typeface="宋体" pitchFamily="28"/>
                          <a:cs typeface="宋体" pitchFamily="28"/>
                        </a:rPr>
                        <a:t>被测物体的质量等于砝码盘中槽码质量加上游码对应的刻度值</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091"/>
                  </a:ext>
                </a:extLst>
              </a:tr>
            </a:tbl>
          </a:graphicData>
        </a:graphic>
      </p:graphicFrame>
      <p:grpSp>
        <p:nvGrpSpPr>
          <p:cNvPr id="10468" name="yt_shape_10468_skip" title="H_156.2511">
            <a:extLst>
              <a:ext uri="{FF2B5EF4-FFF2-40B4-BE49-F238E27FC236}">
                <a16:creationId xmlns:a16="http://schemas.microsoft.com/office/drawing/2014/main" id="{249740F1-2B05-4C5A-B423-6F681AEFABC2}"/>
              </a:ext>
            </a:extLst>
          </p:cNvPr>
          <p:cNvGrpSpPr/>
          <p:nvPr/>
        </p:nvGrpSpPr>
        <p:grpSpPr>
          <a:xfrm>
            <a:off x="9018672" y="2073631"/>
            <a:ext cx="2523401" cy="2132285"/>
            <a:chOff x="0" y="0"/>
            <a:chExt cx="2803779" cy="2132285"/>
          </a:xfrm>
        </p:grpSpPr>
        <p:pic>
          <p:nvPicPr>
            <p:cNvPr id="2" name="yt_image_10468">
              <a:extLst>
                <a:ext uri="">
                  <a16:creationId xmlns="" xmlns:a16="http://schemas.microsoft.com/office/drawing/2014/main" xmlns:p14="http://schemas.microsoft.com/office/powerpoint/2010/main" xmlns:a14="http://schemas.microsoft.com/office/drawing/2010/main" xmlns:mc="http://schemas.openxmlformats.org/markup-compatibility/2006" id="{5351258F-BC95-41E6-9372-C2FE361B0291}"/>
                </a:ext>
              </a:extLst>
            </p:cNvPr>
            <p:cNvPicPr>
              <a:picLocks noChangeAspect="1" noChangeArrowheads="1"/>
            </p:cNvPicPr>
            <p:nvPr/>
          </p:nvPicPr>
          <p:blipFill>
            <a:blip r:embed="rId2" cstate="print"/>
            <a:srcRect/>
            <a:stretch>
              <a:fillRect/>
            </a:stretch>
          </p:blipFill>
          <p:spPr bwMode="auto">
            <a:xfrm>
              <a:off x="0" y="0"/>
              <a:ext cx="2803779" cy="1588389"/>
            </a:xfrm>
            <a:prstGeom prst="rect">
              <a:avLst/>
            </a:prstGeom>
            <a:noFill/>
            <a:extLst>
              <a:ext uri="{909E8E84-426E-40DD-AFC4-6F175D3DCCD1}">
                <a14:hiddenFill xmlns:a14="http://schemas.microsoft.com/office/drawing/2010/main">
                  <a:solidFill>
                    <a:srgbClr val="FFFFFF"/>
                  </a:solidFill>
                </a14:hiddenFill>
              </a:ext>
            </a:extLst>
          </p:spPr>
        </p:pic>
        <p:sp>
          <p:nvSpPr>
            <p:cNvPr id="10470" name="yt_shape_10470"/>
            <p:cNvSpPr txBox="1"/>
            <p:nvPr/>
          </p:nvSpPr>
          <p:spPr>
            <a:xfrm>
              <a:off x="690848" y="1624389"/>
              <a:ext cx="1751339" cy="507896"/>
            </a:xfrm>
            <a:prstGeom prst="rect">
              <a:avLst/>
            </a:prstGeom>
          </p:spPr>
          <p:txBody>
            <a:bodyPr vert="horz" wrap="square" lIns="0" tIns="0" rIns="0" bIns="0" rtlCol="0">
              <a:spAutoFit/>
            </a:bodyPr>
            <a:lstStyle/>
            <a:p>
              <a:pPr algn="ctr" eaLnBrk="1" latinLnBrk="0" hangingPunct="0">
                <a:lnSpc>
                  <a:spcPct val="129999"/>
                </a:lnSpc>
              </a:pPr>
              <a:r>
                <a:rPr lang="zh-CN" altLang="zh-CN" sz="2800" b="0" i="0" u="none" dirty="0">
                  <a:solidFill>
                    <a:srgbClr val="000000"/>
                  </a:solidFill>
                  <a:effectLst/>
                  <a:latin typeface="白正" pitchFamily="28"/>
                  <a:ea typeface="楷体" pitchFamily="28"/>
                  <a:cs typeface="宋体" pitchFamily="28"/>
                </a:rPr>
                <a:t>第</a:t>
              </a:r>
              <a:r>
                <a:rPr lang="en-US" altLang="zh-CN" sz="2800" b="0" i="0" u="none" dirty="0">
                  <a:solidFill>
                    <a:srgbClr val="000000"/>
                  </a:solidFill>
                  <a:effectLst/>
                  <a:latin typeface="Times New Roman" pitchFamily="28"/>
                  <a:ea typeface="Times New Roman" pitchFamily="28"/>
                  <a:cs typeface="宋体" pitchFamily="28"/>
                </a:rPr>
                <a:t>14</a:t>
              </a:r>
              <a:r>
                <a:rPr lang="zh-CN" altLang="zh-CN" sz="2800" b="0" i="0" u="none" dirty="0">
                  <a:solidFill>
                    <a:srgbClr val="000000"/>
                  </a:solidFill>
                  <a:effectLst/>
                  <a:latin typeface="白正" pitchFamily="28"/>
                  <a:ea typeface="楷体" pitchFamily="28"/>
                  <a:cs typeface="宋体" pitchFamily="28"/>
                </a:rPr>
                <a:t>题图</a:t>
              </a:r>
            </a:p>
          </p:txBody>
        </p:sp>
      </p:grpSp>
      <p:sp>
        <p:nvSpPr>
          <p:cNvPr id="3" name="文本框 2">
            <a:extLst>
              <a:ext uri="{FF2B5EF4-FFF2-40B4-BE49-F238E27FC236}">
                <a16:creationId xmlns:a16="http://schemas.microsoft.com/office/drawing/2014/main" id="{E0687525-BBED-6C12-50E0-2C65AB205C07}"/>
              </a:ext>
            </a:extLst>
          </p:cNvPr>
          <p:cNvSpPr txBox="1"/>
          <p:nvPr/>
        </p:nvSpPr>
        <p:spPr>
          <a:xfrm>
            <a:off x="1269332" y="1465322"/>
            <a:ext cx="694436" cy="588658"/>
          </a:xfrm>
          <a:prstGeom prst="rect">
            <a:avLst/>
          </a:prstGeom>
          <a:noFill/>
        </p:spPr>
        <p:txBody>
          <a:bodyPr vert="horz" wrap="none" rtlCol="0">
            <a:noAutofit/>
          </a:bodyPr>
          <a:lstStyle/>
          <a:p>
            <a:pPr>
              <a:lnSpc>
                <a:spcPct val="129999"/>
              </a:lnSpc>
            </a:pPr>
            <a:r>
              <a:rPr kumimoji="0" lang="en-US" altLang="zh-CN" sz="2800" b="1" i="0" strike="noStrike" kern="1200" cap="none" spc="0" normalizeH="0" baseline="0" noProof="0">
                <a:ln>
                  <a:noFill/>
                </a:ln>
                <a:solidFill>
                  <a:srgbClr val="FF0000"/>
                </a:solidFill>
                <a:effectLst/>
                <a:uLnTx/>
                <a:uFillTx/>
                <a:latin typeface="Times New Roman" pitchFamily="28"/>
                <a:ea typeface="Times New Roman" pitchFamily="28"/>
                <a:cs typeface="Times New Roman" pitchFamily="28"/>
              </a:rPr>
              <a:t>AD</a:t>
            </a:r>
            <a:endParaRPr lang="zh-CN" altLang="en-US">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0473" name="yt_shape_10473"/>
          <p:cNvSpPr txBox="1"/>
          <p:nvPr/>
        </p:nvSpPr>
        <p:spPr>
          <a:xfrm>
            <a:off x="648143" y="630596"/>
            <a:ext cx="10896000" cy="3300647"/>
          </a:xfrm>
          <a:prstGeom prst="rect">
            <a:avLst/>
          </a:prstGeom>
        </p:spPr>
        <p:txBody>
          <a:bodyPr vert="horz" wrap="square" lIns="0" tIns="0" rIns="0" bIns="0" rtlCol="0">
            <a:spAutoFit/>
          </a:bodyPr>
          <a:lstStyle/>
          <a:p>
            <a:pPr algn="l" eaLnBrk="1" latinLnBrk="0" hangingPunct="0">
              <a:lnSpc>
                <a:spcPct val="129999"/>
              </a:lnSpc>
            </a:pPr>
            <a:r>
              <a:rPr lang="zh-CN" altLang="zh-CN" sz="2800" b="1" i="0" u="none">
                <a:solidFill>
                  <a:srgbClr val="FF0000"/>
                </a:solidFill>
                <a:effectLst/>
                <a:latin typeface="Times New Roman" pitchFamily="28"/>
                <a:ea typeface="黑体" pitchFamily="28"/>
                <a:cs typeface="Times New Roman" pitchFamily="28"/>
              </a:rPr>
              <a:t>【解析】</a:t>
            </a:r>
            <a:r>
              <a:rPr lang="zh-CN" altLang="zh-CN" sz="2800" b="1" i="0" u="none">
                <a:solidFill>
                  <a:srgbClr val="FF0000"/>
                </a:solidFill>
                <a:effectLst/>
                <a:latin typeface="Times New Roman" pitchFamily="28"/>
                <a:ea typeface="宋体" pitchFamily="28"/>
                <a:cs typeface="Times New Roman" pitchFamily="28"/>
              </a:rPr>
              <a:t>案秤的秤盘和砝码盘相当于天平的两个盘，槽码相当于天平的砝码，游码在杆秤上，使用前应将游码放到秤杆左端的零刻度线处，</a:t>
            </a:r>
            <a:r>
              <a:rPr lang="en-US" altLang="zh-CN" sz="2800" b="1" i="0" u="none">
                <a:solidFill>
                  <a:srgbClr val="FF0000"/>
                </a:solidFill>
                <a:effectLst/>
                <a:latin typeface="Times New Roman" pitchFamily="28"/>
                <a:ea typeface="Times New Roman" pitchFamily="28"/>
                <a:cs typeface="Times New Roman" pitchFamily="28"/>
              </a:rPr>
              <a:t>A</a:t>
            </a:r>
            <a:r>
              <a:rPr lang="zh-CN" altLang="zh-CN" sz="2800" b="1" i="0" u="none">
                <a:solidFill>
                  <a:srgbClr val="FF0000"/>
                </a:solidFill>
                <a:effectLst/>
                <a:latin typeface="Times New Roman" pitchFamily="28"/>
                <a:ea typeface="宋体" pitchFamily="28"/>
                <a:cs typeface="Times New Roman" pitchFamily="28"/>
              </a:rPr>
              <a:t>正确；称量时不能通过调整调零螺丝使秤杆水平平衡，而是通过移动游码使秤杆水平平衡，</a:t>
            </a:r>
            <a:r>
              <a:rPr lang="en-US" altLang="zh-CN" sz="2800" b="1" i="0" u="none">
                <a:solidFill>
                  <a:srgbClr val="FF0000"/>
                </a:solidFill>
                <a:effectLst/>
                <a:latin typeface="Times New Roman" pitchFamily="28"/>
                <a:ea typeface="Times New Roman" pitchFamily="28"/>
                <a:cs typeface="Times New Roman" pitchFamily="28"/>
              </a:rPr>
              <a:t>B</a:t>
            </a:r>
            <a:r>
              <a:rPr lang="zh-CN" altLang="zh-CN" sz="2800" b="1" i="0" u="none">
                <a:solidFill>
                  <a:srgbClr val="FF0000"/>
                </a:solidFill>
                <a:effectLst/>
                <a:latin typeface="Times New Roman" pitchFamily="28"/>
                <a:ea typeface="宋体" pitchFamily="28"/>
                <a:cs typeface="Times New Roman" pitchFamily="28"/>
              </a:rPr>
              <a:t>错误；称量时向右移动游码相当于增加了砝码的质量，</a:t>
            </a:r>
            <a:r>
              <a:rPr lang="en-US" altLang="zh-CN" sz="2800" b="1" i="0" u="none">
                <a:solidFill>
                  <a:srgbClr val="FF0000"/>
                </a:solidFill>
                <a:effectLst/>
                <a:latin typeface="Times New Roman" pitchFamily="28"/>
                <a:ea typeface="Times New Roman" pitchFamily="28"/>
                <a:cs typeface="Times New Roman" pitchFamily="28"/>
              </a:rPr>
              <a:t>C</a:t>
            </a:r>
            <a:r>
              <a:rPr lang="zh-CN" altLang="zh-CN" sz="2800" b="1" i="0" u="none">
                <a:solidFill>
                  <a:srgbClr val="FF0000"/>
                </a:solidFill>
                <a:effectLst/>
                <a:latin typeface="Times New Roman" pitchFamily="28"/>
                <a:ea typeface="宋体" pitchFamily="28"/>
                <a:cs typeface="Times New Roman" pitchFamily="28"/>
              </a:rPr>
              <a:t>错误；被测物体的质量等于槽码盘中槽码质量加上游码对应的刻度值，</a:t>
            </a:r>
            <a:r>
              <a:rPr lang="en-US" altLang="zh-CN" sz="2800" b="1" i="0" u="none">
                <a:solidFill>
                  <a:srgbClr val="FF0000"/>
                </a:solidFill>
                <a:effectLst/>
                <a:latin typeface="Times New Roman" pitchFamily="28"/>
                <a:ea typeface="Times New Roman" pitchFamily="28"/>
                <a:cs typeface="Times New Roman" pitchFamily="28"/>
              </a:rPr>
              <a:t>D</a:t>
            </a:r>
            <a:r>
              <a:rPr lang="zh-CN" altLang="zh-CN" sz="2800" b="1" i="0" u="none">
                <a:solidFill>
                  <a:srgbClr val="FF0000"/>
                </a:solidFill>
                <a:effectLst/>
                <a:latin typeface="Times New Roman" pitchFamily="28"/>
                <a:ea typeface="宋体" pitchFamily="28"/>
                <a:cs typeface="Times New Roman" pitchFamily="28"/>
              </a:rPr>
              <a:t>正确。故选</a:t>
            </a:r>
            <a:r>
              <a:rPr lang="en-US" altLang="zh-CN" sz="2800" b="1" i="0" u="none">
                <a:solidFill>
                  <a:srgbClr val="FF0000"/>
                </a:solidFill>
                <a:effectLst/>
                <a:latin typeface="Times New Roman" pitchFamily="28"/>
                <a:ea typeface="Times New Roman" pitchFamily="28"/>
                <a:cs typeface="Times New Roman" pitchFamily="28"/>
              </a:rPr>
              <a:t>AD</a:t>
            </a:r>
            <a:r>
              <a:rPr lang="zh-CN" altLang="zh-CN" sz="2800" b="1" i="0" u="none">
                <a:solidFill>
                  <a:srgbClr val="FF0000"/>
                </a:solidFill>
                <a:effectLst/>
                <a:latin typeface="Times New Roman" pitchFamily="28"/>
                <a:ea typeface="宋体" pitchFamily="28"/>
                <a:cs typeface="Times New Roman" pitchFamily="28"/>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7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73"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0474" name="yt_shape_10474"/>
          <p:cNvSpPr txBox="1"/>
          <p:nvPr/>
        </p:nvSpPr>
        <p:spPr>
          <a:xfrm>
            <a:off x="648000" y="720000"/>
            <a:ext cx="7720062" cy="499880"/>
          </a:xfrm>
          <a:prstGeom prst="rect">
            <a:avLst/>
          </a:prstGeom>
        </p:spPr>
        <p:txBody>
          <a:bodyPr vert="horz" wrap="none" lIns="0" tIns="0" rIns="0" bIns="0" rtlCol="0">
            <a:spAutoFit/>
          </a:bodyPr>
          <a:lstStyle/>
          <a:p>
            <a:pPr algn="l" eaLnBrk="1" latinLnBrk="0" hangingPunct="0">
              <a:lnSpc>
                <a:spcPct val="129999"/>
              </a:lnSpc>
            </a:pPr>
            <a:r>
              <a:rPr lang="zh-CN" altLang="zh-CN" sz="2800" b="0" i="0" u="none">
                <a:solidFill>
                  <a:srgbClr val="000000"/>
                </a:solidFill>
                <a:effectLst/>
                <a:latin typeface="白正" pitchFamily="28"/>
                <a:ea typeface="黑体" pitchFamily="28"/>
                <a:cs typeface="宋体" pitchFamily="28"/>
              </a:rPr>
              <a:t>三、作图题</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黑体" pitchFamily="28"/>
                <a:cs typeface="宋体" pitchFamily="28"/>
              </a:rPr>
              <a:t>本题共</a:t>
            </a:r>
            <a:r>
              <a:rPr lang="en-US" altLang="zh-CN" sz="2800" b="0" i="0" u="none">
                <a:solidFill>
                  <a:srgbClr val="000000"/>
                </a:solidFill>
                <a:effectLst/>
                <a:latin typeface="Times New Roman" pitchFamily="28"/>
                <a:ea typeface="Times New Roman" pitchFamily="28"/>
                <a:cs typeface="宋体" pitchFamily="28"/>
              </a:rPr>
              <a:t>2</a:t>
            </a:r>
            <a:r>
              <a:rPr lang="zh-CN" altLang="zh-CN" sz="2800" b="0" i="0" u="none">
                <a:solidFill>
                  <a:srgbClr val="000000"/>
                </a:solidFill>
                <a:effectLst/>
                <a:latin typeface="白正" pitchFamily="28"/>
                <a:ea typeface="黑体" pitchFamily="28"/>
                <a:cs typeface="宋体" pitchFamily="28"/>
              </a:rPr>
              <a:t>小题，每小题</a:t>
            </a:r>
            <a:r>
              <a:rPr lang="en-US" altLang="zh-CN" sz="2800" b="0" i="0" u="none">
                <a:solidFill>
                  <a:srgbClr val="000000"/>
                </a:solidFill>
                <a:effectLst/>
                <a:latin typeface="Times New Roman" pitchFamily="28"/>
                <a:ea typeface="Times New Roman" pitchFamily="28"/>
                <a:cs typeface="宋体" pitchFamily="28"/>
              </a:rPr>
              <a:t>3</a:t>
            </a:r>
            <a:r>
              <a:rPr lang="zh-CN" altLang="zh-CN" sz="2800" b="0" i="0" u="none">
                <a:solidFill>
                  <a:srgbClr val="000000"/>
                </a:solidFill>
                <a:effectLst/>
                <a:latin typeface="白正" pitchFamily="28"/>
                <a:ea typeface="黑体" pitchFamily="28"/>
                <a:cs typeface="宋体" pitchFamily="28"/>
              </a:rPr>
              <a:t>分，共</a:t>
            </a:r>
            <a:r>
              <a:rPr lang="en-US" altLang="zh-CN" sz="2800" b="0" i="0" u="none">
                <a:solidFill>
                  <a:srgbClr val="000000"/>
                </a:solidFill>
                <a:effectLst/>
                <a:latin typeface="Times New Roman" pitchFamily="28"/>
                <a:ea typeface="Times New Roman" pitchFamily="28"/>
                <a:cs typeface="宋体" pitchFamily="28"/>
              </a:rPr>
              <a:t>6</a:t>
            </a:r>
            <a:r>
              <a:rPr lang="zh-CN" altLang="zh-CN" sz="2800" b="0" i="0" u="none">
                <a:solidFill>
                  <a:srgbClr val="000000"/>
                </a:solidFill>
                <a:effectLst/>
                <a:latin typeface="白正" pitchFamily="28"/>
                <a:ea typeface="黑体" pitchFamily="28"/>
                <a:cs typeface="宋体" pitchFamily="28"/>
              </a:rPr>
              <a:t>分</a:t>
            </a:r>
            <a:r>
              <a:rPr lang="zh-CN" altLang="zh-CN" sz="2800" b="0" i="0" u="none">
                <a:solidFill>
                  <a:srgbClr val="000000"/>
                </a:solidFill>
                <a:effectLst/>
                <a:latin typeface="宋体" pitchFamily="28"/>
                <a:ea typeface="宋体" pitchFamily="28"/>
                <a:cs typeface="宋体" pitchFamily="28"/>
              </a:rPr>
              <a:t>）</a:t>
            </a:r>
          </a:p>
        </p:txBody>
      </p:sp>
      <p:sp>
        <p:nvSpPr>
          <p:cNvPr id="10475" name="yt_shape_10475"/>
          <p:cNvSpPr txBox="1"/>
          <p:nvPr/>
        </p:nvSpPr>
        <p:spPr>
          <a:xfrm>
            <a:off x="648143" y="1270668"/>
            <a:ext cx="10896000" cy="1068049"/>
          </a:xfrm>
          <a:prstGeom prst="rect">
            <a:avLst/>
          </a:prstGeom>
        </p:spPr>
        <p:txBody>
          <a:bodyPr vert="horz" wrap="square" lIns="0" tIns="0" rIns="0" bIns="0" rtlCol="0">
            <a:spAutoFit/>
          </a:bodyPr>
          <a:lstStyle/>
          <a:p>
            <a:pPr algn="l" eaLnBrk="1"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15.</a:t>
            </a:r>
            <a:r>
              <a:rPr lang="zh-CN" altLang="zh-CN" sz="2800" b="0" i="0" u="none">
                <a:solidFill>
                  <a:srgbClr val="000000"/>
                </a:solidFill>
                <a:effectLst/>
                <a:latin typeface="白正" pitchFamily="28"/>
                <a:ea typeface="宋体" pitchFamily="28"/>
                <a:cs typeface="宋体" pitchFamily="28"/>
              </a:rPr>
              <a:t>如下如图所示，小明想要利用一块平面镜使此时的太阳光竖直射入井中，请你通过作图标出平面镜的放置，并标出反射角的度数。</a:t>
            </a:r>
          </a:p>
        </p:txBody>
      </p:sp>
      <p:pic>
        <p:nvPicPr>
          <p:cNvPr id="10476" name="yt_image_10476">
            <a:extLst>
              <a:ext uri="">
                <a16:creationId xmlns="" xmlns:a16="http://schemas.microsoft.com/office/drawing/2014/main" xmlns:a14="http://schemas.microsoft.com/office/drawing/2010/main" id="{5351258F-BC95-41E6-9372-C2FE361B0291}"/>
              </a:ext>
            </a:extLst>
          </p:cNvPr>
          <p:cNvPicPr>
            <a:picLocks noChangeAspect="1" noChangeArrowheads="1"/>
          </p:cNvPicPr>
          <p:nvPr/>
        </p:nvPicPr>
        <p:blipFill>
          <a:blip r:embed="rId2" cstate="print"/>
          <a:srcRect/>
          <a:stretch>
            <a:fillRect/>
          </a:stretch>
        </p:blipFill>
        <p:spPr bwMode="auto">
          <a:xfrm>
            <a:off x="5336031" y="2389505"/>
            <a:ext cx="1519936" cy="2084324"/>
          </a:xfrm>
          <a:prstGeom prst="rect">
            <a:avLst/>
          </a:prstGeom>
          <a:noFill/>
          <a:extLst>
            <a:ext uri="{909E8E84-426E-40DD-AFC4-6F175D3DCCD1}">
              <a14:hiddenFill xmlns:a14="http://schemas.microsoft.com/office/drawing/2010/main">
                <a:solidFill>
                  <a:srgbClr val="FFFFFF"/>
                </a:solidFill>
              </a14:hiddenFill>
            </a:ext>
          </a:extLst>
        </p:spPr>
      </p:pic>
      <p:pic>
        <p:nvPicPr>
          <p:cNvPr id="10478" name="yt_image_10478">
            <a:extLst>
              <a:ext uri="">
                <a16:creationId xmlns="" xmlns:a16="http://schemas.microsoft.com/office/drawing/2014/main" xmlns:a14="http://schemas.microsoft.com/office/drawing/2010/main" id="{5351258F-BC95-41E6-9372-C2FE361B0291}"/>
              </a:ext>
            </a:extLst>
          </p:cNvPr>
          <p:cNvPicPr>
            <a:picLocks noChangeAspect="1" noChangeArrowheads="1"/>
          </p:cNvPicPr>
          <p:nvPr/>
        </p:nvPicPr>
        <p:blipFill>
          <a:blip r:embed="rId3" cstate="print"/>
          <a:srcRect/>
          <a:stretch>
            <a:fillRect/>
          </a:stretch>
        </p:blipFill>
        <p:spPr bwMode="auto">
          <a:xfrm>
            <a:off x="5416359" y="4676521"/>
            <a:ext cx="1359281" cy="17699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0480" name="yt_shape_10480"/>
          <p:cNvSpPr txBox="1"/>
          <p:nvPr/>
        </p:nvSpPr>
        <p:spPr>
          <a:xfrm>
            <a:off x="648143" y="811684"/>
            <a:ext cx="10896000" cy="1068049"/>
          </a:xfrm>
          <a:prstGeom prst="rect">
            <a:avLst/>
          </a:prstGeom>
        </p:spPr>
        <p:txBody>
          <a:bodyPr vert="horz" wrap="square" lIns="0" tIns="0" rIns="0" bIns="0" rtlCol="0">
            <a:spAutoFit/>
          </a:bodyPr>
          <a:lstStyle/>
          <a:p>
            <a:pPr algn="l" eaLnBrk="1" latinLnBrk="0" hangingPunct="0">
              <a:lnSpc>
                <a:spcPct val="129999"/>
              </a:lnSpc>
            </a:pPr>
            <a:r>
              <a:rPr lang="en-US" altLang="zh-CN" sz="2800" b="0" i="0" u="none" spc="150">
                <a:solidFill>
                  <a:srgbClr val="000000"/>
                </a:solidFill>
                <a:effectLst/>
                <a:latin typeface="Times New Roman" pitchFamily="28"/>
                <a:ea typeface="Times New Roman" pitchFamily="28"/>
                <a:cs typeface="宋体" pitchFamily="28"/>
              </a:rPr>
              <a:t>16.</a:t>
            </a:r>
            <a:r>
              <a:rPr lang="zh-CN" altLang="zh-CN" sz="2800" b="0" i="0" u="none" spc="150">
                <a:solidFill>
                  <a:srgbClr val="000000"/>
                </a:solidFill>
                <a:effectLst/>
                <a:latin typeface="白正" pitchFamily="28"/>
                <a:ea typeface="宋体" pitchFamily="28"/>
                <a:cs typeface="宋体" pitchFamily="28"/>
              </a:rPr>
              <a:t>试画出上如图中小丑</a:t>
            </a:r>
            <a:r>
              <a:rPr lang="zh-CN" altLang="zh-CN" sz="2800" b="0" i="0" u="none" spc="150">
                <a:solidFill>
                  <a:srgbClr val="000000"/>
                </a:solidFill>
                <a:effectLst/>
                <a:latin typeface="宋体" pitchFamily="28"/>
                <a:ea typeface="宋体" pitchFamily="28"/>
                <a:cs typeface="宋体" pitchFamily="28"/>
              </a:rPr>
              <a:t>（</a:t>
            </a:r>
            <a:r>
              <a:rPr lang="en-US" altLang="zh-CN" sz="2800" b="0" i="1" u="none" spc="150">
                <a:solidFill>
                  <a:srgbClr val="000000"/>
                </a:solidFill>
                <a:effectLst/>
                <a:latin typeface="Times New Roman" pitchFamily="28"/>
                <a:ea typeface="Times New Roman" pitchFamily="28"/>
                <a:cs typeface="宋体" pitchFamily="28"/>
              </a:rPr>
              <a:t>A</a:t>
            </a:r>
            <a:r>
              <a:rPr lang="zh-CN" altLang="zh-CN" sz="2800" b="0" i="0" u="none" spc="150">
                <a:solidFill>
                  <a:srgbClr val="000000"/>
                </a:solidFill>
                <a:effectLst/>
                <a:latin typeface="白正" pitchFamily="28"/>
                <a:ea typeface="宋体" pitchFamily="28"/>
                <a:cs typeface="宋体" pitchFamily="28"/>
              </a:rPr>
              <a:t>眼</a:t>
            </a:r>
            <a:r>
              <a:rPr lang="zh-CN" altLang="zh-CN" sz="2800" b="0" i="0" u="none" spc="150">
                <a:solidFill>
                  <a:srgbClr val="000000"/>
                </a:solidFill>
                <a:effectLst/>
                <a:latin typeface="宋体" pitchFamily="28"/>
                <a:ea typeface="宋体" pitchFamily="28"/>
                <a:cs typeface="宋体" pitchFamily="28"/>
              </a:rPr>
              <a:t>）</a:t>
            </a:r>
            <a:r>
              <a:rPr lang="zh-CN" altLang="zh-CN" sz="2800" b="0" i="0" u="none" spc="150">
                <a:solidFill>
                  <a:srgbClr val="000000"/>
                </a:solidFill>
                <a:effectLst/>
                <a:latin typeface="白正" pitchFamily="28"/>
                <a:ea typeface="宋体" pitchFamily="28"/>
                <a:cs typeface="宋体" pitchFamily="28"/>
              </a:rPr>
              <a:t>看到帽子上</a:t>
            </a:r>
            <a:r>
              <a:rPr lang="en-US" altLang="zh-CN" sz="2800" b="0" i="1" u="none" spc="150">
                <a:solidFill>
                  <a:srgbClr val="000000"/>
                </a:solidFill>
                <a:effectLst/>
                <a:latin typeface="Times New Roman" pitchFamily="28"/>
                <a:ea typeface="Times New Roman" pitchFamily="28"/>
                <a:cs typeface="宋体" pitchFamily="28"/>
              </a:rPr>
              <a:t>C</a:t>
            </a:r>
            <a:r>
              <a:rPr lang="zh-CN" altLang="zh-CN" sz="2800" b="0" i="0" u="none" spc="150">
                <a:solidFill>
                  <a:srgbClr val="000000"/>
                </a:solidFill>
                <a:effectLst/>
                <a:latin typeface="白正" pitchFamily="28"/>
                <a:ea typeface="宋体" pitchFamily="28"/>
                <a:cs typeface="宋体" pitchFamily="28"/>
              </a:rPr>
              <a:t>点在平面镜中像的光路图。</a:t>
            </a:r>
          </a:p>
        </p:txBody>
      </p:sp>
      <p:pic>
        <p:nvPicPr>
          <p:cNvPr id="10481" name="yt_image_10481">
            <a:extLst>
              <a:ext uri="">
                <a16:creationId xmlns="" xmlns:a16="http://schemas.microsoft.com/office/drawing/2014/main" xmlns:a14="http://schemas.microsoft.com/office/drawing/2010/main" id="{5351258F-BC95-41E6-9372-C2FE361B0291}"/>
              </a:ext>
            </a:extLst>
          </p:cNvPr>
          <p:cNvPicPr>
            <a:picLocks noChangeAspect="1" noChangeArrowheads="1"/>
          </p:cNvPicPr>
          <p:nvPr/>
        </p:nvPicPr>
        <p:blipFill>
          <a:blip r:embed="rId2" cstate="print"/>
          <a:srcRect/>
          <a:stretch>
            <a:fillRect/>
          </a:stretch>
        </p:blipFill>
        <p:spPr bwMode="auto">
          <a:xfrm>
            <a:off x="5403087" y="1646005"/>
            <a:ext cx="1525524" cy="2024253"/>
          </a:xfrm>
          <a:prstGeom prst="rect">
            <a:avLst/>
          </a:prstGeom>
          <a:noFill/>
          <a:extLst>
            <a:ext uri="{909E8E84-426E-40DD-AFC4-6F175D3DCCD1}">
              <a14:hiddenFill xmlns:a14="http://schemas.microsoft.com/office/drawing/2010/main">
                <a:solidFill>
                  <a:srgbClr val="FFFFFF"/>
                </a:solidFill>
              </a14:hiddenFill>
            </a:ext>
          </a:extLst>
        </p:spPr>
      </p:pic>
      <p:pic>
        <p:nvPicPr>
          <p:cNvPr id="10483" name="yt_image_10483">
            <a:extLst>
              <a:ext uri="">
                <a16:creationId xmlns="" xmlns:a16="http://schemas.microsoft.com/office/drawing/2014/main" xmlns:a14="http://schemas.microsoft.com/office/drawing/2010/main" id="{5351258F-BC95-41E6-9372-C2FE361B0291}"/>
              </a:ext>
            </a:extLst>
          </p:cNvPr>
          <p:cNvPicPr>
            <a:picLocks noChangeAspect="1" noChangeArrowheads="1"/>
          </p:cNvPicPr>
          <p:nvPr/>
        </p:nvPicPr>
        <p:blipFill>
          <a:blip r:embed="rId3" cstate="print"/>
          <a:srcRect/>
          <a:stretch>
            <a:fillRect/>
          </a:stretch>
        </p:blipFill>
        <p:spPr bwMode="auto">
          <a:xfrm>
            <a:off x="5263387" y="4309843"/>
            <a:ext cx="1665224" cy="17364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0485" name="yt_shape_10485"/>
          <p:cNvSpPr txBox="1"/>
          <p:nvPr/>
        </p:nvSpPr>
        <p:spPr>
          <a:xfrm>
            <a:off x="648143" y="1037528"/>
            <a:ext cx="10896000" cy="1060034"/>
          </a:xfrm>
          <a:prstGeom prst="rect">
            <a:avLst/>
          </a:prstGeom>
        </p:spPr>
        <p:txBody>
          <a:bodyPr vert="horz" wrap="square" lIns="0" tIns="0" rIns="0" bIns="0" rtlCol="0">
            <a:spAutoFit/>
          </a:bodyPr>
          <a:lstStyle/>
          <a:p>
            <a:pPr algn="l" eaLnBrk="1" latinLnBrk="0" hangingPunct="0">
              <a:lnSpc>
                <a:spcPct val="129999"/>
              </a:lnSpc>
            </a:pPr>
            <a:r>
              <a:rPr lang="zh-CN" altLang="zh-CN" sz="2800" b="0" i="0" u="none">
                <a:solidFill>
                  <a:srgbClr val="000000"/>
                </a:solidFill>
                <a:effectLst/>
                <a:latin typeface="白正" pitchFamily="28"/>
                <a:ea typeface="黑体" pitchFamily="28"/>
                <a:cs typeface="宋体" pitchFamily="28"/>
              </a:rPr>
              <a:t>四、实验探究题</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黑体" pitchFamily="28"/>
                <a:cs typeface="宋体" pitchFamily="28"/>
              </a:rPr>
              <a:t>本题共</a:t>
            </a:r>
            <a:r>
              <a:rPr lang="en-US" altLang="zh-CN" sz="2800" b="0" i="0" u="none">
                <a:solidFill>
                  <a:srgbClr val="000000"/>
                </a:solidFill>
                <a:effectLst/>
                <a:latin typeface="Times New Roman" pitchFamily="28"/>
                <a:ea typeface="Times New Roman" pitchFamily="28"/>
                <a:cs typeface="宋体" pitchFamily="28"/>
              </a:rPr>
              <a:t>3</a:t>
            </a:r>
            <a:r>
              <a:rPr lang="zh-CN" altLang="zh-CN" sz="2800" b="0" i="0" u="none">
                <a:solidFill>
                  <a:srgbClr val="000000"/>
                </a:solidFill>
                <a:effectLst/>
                <a:latin typeface="白正" pitchFamily="28"/>
                <a:ea typeface="黑体" pitchFamily="28"/>
                <a:cs typeface="宋体" pitchFamily="28"/>
              </a:rPr>
              <a:t>小题，第</a:t>
            </a:r>
            <a:r>
              <a:rPr lang="en-US" altLang="zh-CN" sz="2800" b="0" i="0" u="none">
                <a:solidFill>
                  <a:srgbClr val="000000"/>
                </a:solidFill>
                <a:effectLst/>
                <a:latin typeface="Times New Roman" pitchFamily="28"/>
                <a:ea typeface="Times New Roman" pitchFamily="28"/>
                <a:cs typeface="宋体" pitchFamily="28"/>
              </a:rPr>
              <a:t>17</a:t>
            </a:r>
            <a:r>
              <a:rPr lang="zh-CN" altLang="zh-CN" sz="2800" b="0" i="0" u="none">
                <a:solidFill>
                  <a:srgbClr val="000000"/>
                </a:solidFill>
                <a:effectLst/>
                <a:latin typeface="白正" pitchFamily="28"/>
                <a:ea typeface="黑体" pitchFamily="28"/>
                <a:cs typeface="宋体" pitchFamily="28"/>
              </a:rPr>
              <a:t>题</a:t>
            </a:r>
            <a:r>
              <a:rPr lang="en-US" altLang="zh-CN" sz="2800" b="0" i="0" u="none">
                <a:solidFill>
                  <a:srgbClr val="000000"/>
                </a:solidFill>
                <a:effectLst/>
                <a:latin typeface="Times New Roman" pitchFamily="28"/>
                <a:ea typeface="Times New Roman" pitchFamily="28"/>
                <a:cs typeface="宋体" pitchFamily="28"/>
              </a:rPr>
              <a:t>4</a:t>
            </a:r>
            <a:r>
              <a:rPr lang="zh-CN" altLang="zh-CN" sz="2800" b="0" i="0" u="none">
                <a:solidFill>
                  <a:srgbClr val="000000"/>
                </a:solidFill>
                <a:effectLst/>
                <a:latin typeface="白正" pitchFamily="28"/>
                <a:ea typeface="黑体" pitchFamily="28"/>
                <a:cs typeface="宋体" pitchFamily="28"/>
              </a:rPr>
              <a:t>分，第</a:t>
            </a:r>
            <a:r>
              <a:rPr lang="en-US" altLang="zh-CN" sz="2800" b="0" i="0" u="none">
                <a:solidFill>
                  <a:srgbClr val="000000"/>
                </a:solidFill>
                <a:effectLst/>
                <a:latin typeface="Times New Roman" pitchFamily="28"/>
                <a:ea typeface="Times New Roman" pitchFamily="28"/>
                <a:cs typeface="宋体" pitchFamily="28"/>
              </a:rPr>
              <a:t>18</a:t>
            </a:r>
            <a:r>
              <a:rPr lang="zh-CN" altLang="zh-CN" sz="2800" b="0" i="0" u="none">
                <a:solidFill>
                  <a:srgbClr val="000000"/>
                </a:solidFill>
                <a:effectLst/>
                <a:latin typeface="白正" pitchFamily="28"/>
                <a:ea typeface="黑体" pitchFamily="28"/>
                <a:cs typeface="宋体" pitchFamily="28"/>
              </a:rPr>
              <a:t>题</a:t>
            </a:r>
            <a:r>
              <a:rPr lang="en-US" altLang="zh-CN" sz="2800" b="0" i="0" u="none">
                <a:solidFill>
                  <a:srgbClr val="000000"/>
                </a:solidFill>
                <a:effectLst/>
                <a:latin typeface="Times New Roman" pitchFamily="28"/>
                <a:ea typeface="Times New Roman" pitchFamily="28"/>
                <a:cs typeface="宋体" pitchFamily="28"/>
              </a:rPr>
              <a:t>6</a:t>
            </a:r>
            <a:r>
              <a:rPr lang="zh-CN" altLang="zh-CN" sz="2800" b="0" i="0" u="none">
                <a:solidFill>
                  <a:srgbClr val="000000"/>
                </a:solidFill>
                <a:effectLst/>
                <a:latin typeface="白正" pitchFamily="28"/>
                <a:ea typeface="黑体" pitchFamily="28"/>
                <a:cs typeface="宋体" pitchFamily="28"/>
              </a:rPr>
              <a:t>分，第</a:t>
            </a:r>
            <a:r>
              <a:rPr lang="en-US" altLang="zh-CN" sz="2800" b="0" i="0" u="none">
                <a:solidFill>
                  <a:srgbClr val="000000"/>
                </a:solidFill>
                <a:effectLst/>
                <a:latin typeface="Times New Roman" pitchFamily="28"/>
                <a:ea typeface="Times New Roman" pitchFamily="28"/>
                <a:cs typeface="宋体" pitchFamily="28"/>
              </a:rPr>
              <a:t>19</a:t>
            </a:r>
            <a:r>
              <a:rPr lang="zh-CN" altLang="zh-CN" sz="2800" b="0" i="0" u="none">
                <a:solidFill>
                  <a:srgbClr val="000000"/>
                </a:solidFill>
                <a:effectLst/>
                <a:latin typeface="白正" pitchFamily="28"/>
                <a:ea typeface="黑体" pitchFamily="28"/>
                <a:cs typeface="宋体" pitchFamily="28"/>
              </a:rPr>
              <a:t>题</a:t>
            </a:r>
            <a:r>
              <a:rPr lang="en-US" altLang="zh-CN" sz="2800" b="0" i="0" u="none">
                <a:solidFill>
                  <a:srgbClr val="000000"/>
                </a:solidFill>
                <a:effectLst/>
                <a:latin typeface="Times New Roman" pitchFamily="28"/>
                <a:ea typeface="Times New Roman" pitchFamily="28"/>
                <a:cs typeface="宋体" pitchFamily="28"/>
              </a:rPr>
              <a:t>12</a:t>
            </a:r>
            <a:r>
              <a:rPr lang="zh-CN" altLang="zh-CN" sz="2800" b="0" i="0" u="none">
                <a:solidFill>
                  <a:srgbClr val="000000"/>
                </a:solidFill>
                <a:effectLst/>
                <a:latin typeface="白正" pitchFamily="28"/>
                <a:ea typeface="黑体" pitchFamily="28"/>
                <a:cs typeface="宋体" pitchFamily="28"/>
              </a:rPr>
              <a:t>分，共</a:t>
            </a:r>
            <a:r>
              <a:rPr lang="en-US" altLang="zh-CN" sz="2800" b="0" i="0" u="none">
                <a:solidFill>
                  <a:srgbClr val="000000"/>
                </a:solidFill>
                <a:effectLst/>
                <a:latin typeface="Times New Roman" pitchFamily="28"/>
                <a:ea typeface="Times New Roman" pitchFamily="28"/>
                <a:cs typeface="宋体" pitchFamily="28"/>
              </a:rPr>
              <a:t>22</a:t>
            </a:r>
            <a:r>
              <a:rPr lang="zh-CN" altLang="zh-CN" sz="2800" b="0" i="0" u="none">
                <a:solidFill>
                  <a:srgbClr val="000000"/>
                </a:solidFill>
                <a:effectLst/>
                <a:latin typeface="白正" pitchFamily="28"/>
                <a:ea typeface="黑体" pitchFamily="28"/>
                <a:cs typeface="宋体" pitchFamily="28"/>
              </a:rPr>
              <a:t>分</a:t>
            </a:r>
            <a:r>
              <a:rPr lang="zh-CN" altLang="zh-CN" sz="2800" b="0" i="0" u="none">
                <a:solidFill>
                  <a:srgbClr val="000000"/>
                </a:solidFill>
                <a:effectLst/>
                <a:latin typeface="宋体" pitchFamily="28"/>
                <a:ea typeface="宋体" pitchFamily="28"/>
                <a:cs typeface="宋体" pitchFamily="28"/>
              </a:rPr>
              <a:t>）</a:t>
            </a:r>
          </a:p>
        </p:txBody>
      </p:sp>
      <p:sp>
        <p:nvSpPr>
          <p:cNvPr id="10486" name="yt_shape_10486"/>
          <p:cNvSpPr txBox="1"/>
          <p:nvPr/>
        </p:nvSpPr>
        <p:spPr>
          <a:xfrm>
            <a:off x="648143" y="2148350"/>
            <a:ext cx="10896000" cy="1068049"/>
          </a:xfrm>
          <a:prstGeom prst="rect">
            <a:avLst/>
          </a:prstGeom>
        </p:spPr>
        <p:txBody>
          <a:bodyPr vert="horz" wrap="square" lIns="0" tIns="0" rIns="0" bIns="0" rtlCol="0">
            <a:spAutoFit/>
          </a:bodyPr>
          <a:lstStyle/>
          <a:p>
            <a:pPr algn="l" eaLnBrk="1"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17.</a:t>
            </a:r>
            <a:r>
              <a:rPr lang="zh-CN" altLang="zh-CN" sz="2800" b="0" i="0" u="none">
                <a:solidFill>
                  <a:srgbClr val="000000"/>
                </a:solidFill>
                <a:effectLst/>
                <a:latin typeface="白正" pitchFamily="28"/>
                <a:ea typeface="宋体" pitchFamily="28"/>
                <a:cs typeface="宋体" pitchFamily="28"/>
              </a:rPr>
              <a:t>如图所示，小明把正在响铃的闹钟放在玻璃罩内，逐渐抽出其中的空气。</a:t>
            </a:r>
          </a:p>
        </p:txBody>
      </p:sp>
      <p:pic>
        <p:nvPicPr>
          <p:cNvPr id="10487" name="yt_image_10487">
            <a:extLst>
              <a:ext uri="">
                <a16:creationId xmlns="" xmlns:a16="http://schemas.microsoft.com/office/drawing/2014/main" xmlns:p14="http://schemas.microsoft.com/office/powerpoint/2010/main" xmlns:mc="http://schemas.openxmlformats.org/markup-compatibility/2006" xmlns:a14="http://schemas.microsoft.com/office/drawing/2010/main" id="{5351258F-BC95-41E6-9372-C2FE361B0291}"/>
              </a:ext>
            </a:extLst>
          </p:cNvPr>
          <p:cNvPicPr>
            <a:picLocks noChangeAspect="1" noChangeArrowheads="1"/>
          </p:cNvPicPr>
          <p:nvPr/>
        </p:nvPicPr>
        <p:blipFill>
          <a:blip r:embed="rId2" cstate="print"/>
          <a:srcRect/>
          <a:stretch>
            <a:fillRect/>
          </a:stretch>
        </p:blipFill>
        <p:spPr bwMode="auto">
          <a:xfrm>
            <a:off x="4835905" y="3419551"/>
            <a:ext cx="2520188" cy="184264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0490" name="yt_shape_10490"/>
          <p:cNvSpPr txBox="1"/>
          <p:nvPr/>
        </p:nvSpPr>
        <p:spPr>
          <a:xfrm>
            <a:off x="648143" y="1270918"/>
            <a:ext cx="10896000" cy="2188356"/>
          </a:xfrm>
          <a:prstGeom prst="rect">
            <a:avLst/>
          </a:prstGeom>
        </p:spPr>
        <p:txBody>
          <a:bodyPr vert="horz" wrap="square" lIns="0" tIns="0" rIns="0" bIns="0" rtlCol="0">
            <a:spAutoFit/>
          </a:bodyPr>
          <a:lstStyle/>
          <a:p>
            <a:pPr algn="l" eaLnBrk="1" latinLnBrk="0" hangingPunct="0">
              <a:lnSpc>
                <a:spcPct val="129999"/>
              </a:lnSpc>
            </a:pPr>
            <a:r>
              <a:rPr lang="zh-CN" altLang="zh-CN" sz="2800" b="0" i="0" u="none">
                <a:solidFill>
                  <a:srgbClr val="000000"/>
                </a:solidFill>
                <a:effectLst/>
                <a:latin typeface="宋体"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2</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实验时没有将闹钟直接放于玻璃罩的底盘上，而是放于泡沫塑料上，老师这样做的目的是</a:t>
            </a:r>
            <a:r>
              <a:rPr lang="zh-CN" altLang="zh-CN" sz="100" b="0" i="0" spc="-100">
                <a:solidFill>
                  <a:srgbClr val="FF0000"/>
                </a:solidFill>
                <a:effectLst/>
                <a:latin typeface="白正" pitchFamily="28"/>
                <a:ea typeface="宋体" pitchFamily="28"/>
                <a:cs typeface="宋体" pitchFamily="28"/>
              </a:rPr>
              <a:t> </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2800" b="1" i="0" u="sng">
                <a:solidFill>
                  <a:srgbClr val="FF0000">
                    <a:alpha val="0"/>
                  </a:srgbClr>
                </a:solidFill>
                <a:effectLst/>
                <a:uFill>
                  <a:solidFill>
                    <a:srgbClr val="000000"/>
                  </a:solidFill>
                </a:uFill>
                <a:latin typeface="Times New Roman" pitchFamily="28"/>
                <a:ea typeface="宋体" pitchFamily="28"/>
                <a:cs typeface="Times New Roman" pitchFamily="28"/>
              </a:rPr>
              <a:t>减弱</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100" b="0" i="0" spc="-100">
                <a:noFill/>
                <a:effectLst/>
                <a:latin typeface="白正" pitchFamily="28"/>
                <a:ea typeface="宋体" pitchFamily="28"/>
                <a:cs typeface="宋体" pitchFamily="28"/>
              </a:rPr>
              <a:t>⁠</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选填</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减弱</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或</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增强</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声音通过底盘传出；抽气一段时间后小明发现听到的铃声没有明显变化，造成这一现象的原因可能是</a:t>
            </a:r>
            <a:r>
              <a:rPr lang="zh-CN" altLang="zh-CN" sz="100" b="0" i="0" spc="-100">
                <a:solidFill>
                  <a:srgbClr val="FF0000"/>
                </a:solidFill>
                <a:effectLst/>
                <a:latin typeface="白正" pitchFamily="28"/>
                <a:ea typeface="宋体" pitchFamily="28"/>
                <a:cs typeface="宋体" pitchFamily="28"/>
              </a:rPr>
              <a:t> </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en-US" altLang="zh-CN" sz="2800" b="1" i="0" u="sng">
                <a:solidFill>
                  <a:srgbClr val="FF0000">
                    <a:alpha val="0"/>
                  </a:srgbClr>
                </a:solidFill>
                <a:effectLst/>
                <a:uFill>
                  <a:solidFill>
                    <a:srgbClr val="000000"/>
                  </a:solidFill>
                </a:uFill>
                <a:latin typeface="Times New Roman" pitchFamily="28"/>
                <a:ea typeface="Times New Roman" pitchFamily="28"/>
                <a:cs typeface="Times New Roman" pitchFamily="28"/>
              </a:rPr>
              <a:t>C</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100" b="0" i="0" spc="-100">
                <a:noFill/>
                <a:effectLst/>
                <a:latin typeface="白正" pitchFamily="28"/>
                <a:ea typeface="宋体" pitchFamily="28"/>
                <a:cs typeface="宋体" pitchFamily="28"/>
              </a:rPr>
              <a:t>⁠</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选填字母</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a:t>
            </a:r>
          </a:p>
        </p:txBody>
      </p:sp>
      <p:graphicFrame>
        <p:nvGraphicFramePr>
          <p:cNvPr id="10491" name="yt_table_10491" title="H_87.36">
            <a:extLst>
              <a:ext uri="{FF2B5EF4-FFF2-40B4-BE49-F238E27FC236}">
                <a16:creationId xmlns:a16="http://schemas.microsoft.com/office/drawing/2014/main" id="{85F9CD91-DE56-4981-AD6D-3D4292DC4A24}"/>
              </a:ext>
            </a:extLst>
          </p:cNvPr>
          <p:cNvGraphicFramePr>
            <a:graphicFrameLocks noGrp="1"/>
          </p:cNvGraphicFramePr>
          <p:nvPr>
            <p:extLst>
              <p:ext uri="{D42A27DB-BD31-4B8C-83A1-F6EECF244321}">
                <p14:modId xmlns:p14="http://schemas.microsoft.com/office/powerpoint/2010/main" val="3256417872"/>
              </p:ext>
            </p:extLst>
          </p:nvPr>
        </p:nvGraphicFramePr>
        <p:xfrm>
          <a:off x="648000" y="3510062"/>
          <a:ext cx="7760018" cy="1109472"/>
        </p:xfrm>
        <a:graphic>
          <a:graphicData uri="http://schemas.openxmlformats.org/drawingml/2006/table">
            <a:tbl>
              <a:tblPr/>
              <a:tblGrid>
                <a:gridCol w="4356418">
                  <a:extLst>
                    <a:ext uri="{9D8B030D-6E8A-4147-A177-3AD203B41FA5}">
                      <a16:colId xmlns:a16="http://schemas.microsoft.com/office/drawing/2014/main" val="10038"/>
                    </a:ext>
                  </a:extLst>
                </a:gridCol>
                <a:gridCol w="3403600">
                  <a:extLst>
                    <a:ext uri="{9D8B030D-6E8A-4147-A177-3AD203B41FA5}">
                      <a16:colId xmlns:a16="http://schemas.microsoft.com/office/drawing/2014/main" val="10039"/>
                    </a:ext>
                  </a:extLst>
                </a:gridCol>
              </a:tblGrid>
              <a:tr h="370840">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A.</a:t>
                      </a:r>
                      <a:r>
                        <a:rPr lang="zh-CN" altLang="zh-CN" sz="2800" b="0" i="0" u="none">
                          <a:solidFill>
                            <a:srgbClr val="000000"/>
                          </a:solidFill>
                          <a:effectLst/>
                          <a:latin typeface="白正" pitchFamily="28"/>
                          <a:ea typeface="宋体" pitchFamily="28"/>
                          <a:cs typeface="宋体" pitchFamily="28"/>
                        </a:rPr>
                        <a:t>铃声的响度太大</a:t>
                      </a:r>
                    </a:p>
                  </a:txBody>
                  <a:tcPr marL="0" marR="0" marT="0" marB="0" anchor="ctr">
                    <a:lnL w="9522" cmpd="sng">
                      <a:noFill/>
                    </a:lnL>
                    <a:lnR w="9522" cmpd="sng">
                      <a:noFill/>
                    </a:lnR>
                    <a:lnT w="9522" cmpd="sng">
                      <a:noFill/>
                    </a:lnT>
                    <a:lnB w="9522" cmpd="sng">
                      <a:noFill/>
                    </a:lnB>
                  </a:tcPr>
                </a:tc>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B.</a:t>
                      </a:r>
                      <a:r>
                        <a:rPr lang="zh-CN" altLang="zh-CN" sz="2800" b="0" i="0" u="none">
                          <a:solidFill>
                            <a:srgbClr val="000000"/>
                          </a:solidFill>
                          <a:effectLst/>
                          <a:latin typeface="白正" pitchFamily="28"/>
                          <a:ea typeface="宋体" pitchFamily="28"/>
                          <a:cs typeface="宋体" pitchFamily="28"/>
                        </a:rPr>
                        <a:t>铃声的音调太高</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092"/>
                  </a:ext>
                </a:extLst>
              </a:tr>
              <a:tr h="370840">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C.</a:t>
                      </a:r>
                      <a:r>
                        <a:rPr lang="zh-CN" altLang="zh-CN" sz="2800" b="0" i="0" u="none">
                          <a:solidFill>
                            <a:srgbClr val="000000"/>
                          </a:solidFill>
                          <a:effectLst/>
                          <a:latin typeface="白正" pitchFamily="28"/>
                          <a:ea typeface="宋体" pitchFamily="28"/>
                          <a:cs typeface="宋体" pitchFamily="28"/>
                        </a:rPr>
                        <a:t>玻璃罩存在漏气</a:t>
                      </a:r>
                    </a:p>
                  </a:txBody>
                  <a:tcPr marL="0" marR="0" marT="0" marB="0" anchor="ctr">
                    <a:lnL w="9522" cmpd="sng">
                      <a:noFill/>
                    </a:lnL>
                    <a:lnR w="9522" cmpd="sng">
                      <a:noFill/>
                    </a:lnR>
                    <a:lnT w="9522" cmpd="sng">
                      <a:noFill/>
                    </a:lnT>
                    <a:lnB w="9522" cmpd="sng">
                      <a:noFill/>
                    </a:lnB>
                  </a:tcPr>
                </a:tc>
                <a:tc>
                  <a:txBody>
                    <a:bodyPr/>
                    <a:lstStyle/>
                    <a:p>
                      <a:pPr marL="0" indent="0" eaLnBrk="1" fontAlgn="ctr" latinLnBrk="0" hangingPunct="0">
                        <a:lnSpc>
                          <a:spcPct val="129999"/>
                        </a:lnSpc>
                      </a:pPr>
                      <a:endParaRP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093"/>
                  </a:ext>
                </a:extLst>
              </a:tr>
            </a:tbl>
          </a:graphicData>
        </a:graphic>
      </p:graphicFrame>
      <p:sp>
        <p:nvSpPr>
          <p:cNvPr id="10493" name="yt_shape_10493"/>
          <p:cNvSpPr txBox="1"/>
          <p:nvPr/>
        </p:nvSpPr>
        <p:spPr>
          <a:xfrm>
            <a:off x="648143" y="4670077"/>
            <a:ext cx="10896000" cy="1628203"/>
          </a:xfrm>
          <a:prstGeom prst="rect">
            <a:avLst/>
          </a:prstGeom>
        </p:spPr>
        <p:txBody>
          <a:bodyPr vert="horz" wrap="square" lIns="0" tIns="0" rIns="0" bIns="0" rtlCol="0">
            <a:spAutoFit/>
          </a:bodyPr>
          <a:lstStyle/>
          <a:p>
            <a:pPr algn="l" eaLnBrk="1" latinLnBrk="0" hangingPunct="0">
              <a:lnSpc>
                <a:spcPct val="129999"/>
              </a:lnSpc>
            </a:pPr>
            <a:r>
              <a:rPr lang="zh-CN" altLang="zh-CN" sz="2800" b="0" i="0" u="none">
                <a:solidFill>
                  <a:srgbClr val="000000"/>
                </a:solidFill>
                <a:effectLst/>
                <a:latin typeface="宋体"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3</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经调整使器件完好后，再次用抽气筒不断地向外抽气的过程中，随着瓶内空气逐渐减少，发现听到铃声的</a:t>
            </a:r>
            <a:r>
              <a:rPr lang="zh-CN" altLang="zh-CN" sz="100" b="0" i="0" spc="-100">
                <a:solidFill>
                  <a:srgbClr val="FF0000"/>
                </a:solidFill>
                <a:effectLst/>
                <a:latin typeface="白正" pitchFamily="28"/>
                <a:ea typeface="宋体" pitchFamily="28"/>
                <a:cs typeface="宋体" pitchFamily="28"/>
              </a:rPr>
              <a:t> </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2800" b="1" i="0" u="sng">
                <a:solidFill>
                  <a:srgbClr val="FF0000">
                    <a:alpha val="0"/>
                  </a:srgbClr>
                </a:solidFill>
                <a:effectLst/>
                <a:uFill>
                  <a:solidFill>
                    <a:srgbClr val="000000"/>
                  </a:solidFill>
                </a:uFill>
                <a:latin typeface="Times New Roman" pitchFamily="28"/>
                <a:ea typeface="宋体" pitchFamily="28"/>
                <a:cs typeface="Times New Roman" pitchFamily="28"/>
              </a:rPr>
              <a:t>响度</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100" b="0" i="0" spc="-100">
                <a:noFill/>
                <a:effectLst/>
                <a:latin typeface="白正" pitchFamily="28"/>
                <a:ea typeface="宋体" pitchFamily="28"/>
                <a:cs typeface="宋体" pitchFamily="28"/>
              </a:rPr>
              <a:t>⁠</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选填</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音调</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响度</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或</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音色</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发生改变。</a:t>
            </a:r>
          </a:p>
        </p:txBody>
      </p:sp>
      <p:sp>
        <p:nvSpPr>
          <p:cNvPr id="2" name="文本框 1">
            <a:extLst>
              <a:ext uri="{FF2B5EF4-FFF2-40B4-BE49-F238E27FC236}">
                <a16:creationId xmlns:a16="http://schemas.microsoft.com/office/drawing/2014/main" id="{ABACF8A5-9EDE-AB28-2739-45F44AC63B35}"/>
              </a:ext>
            </a:extLst>
          </p:cNvPr>
          <p:cNvSpPr txBox="1"/>
          <p:nvPr/>
        </p:nvSpPr>
        <p:spPr>
          <a:xfrm>
            <a:off x="4825332" y="1778848"/>
            <a:ext cx="894461" cy="64834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Times New Roman" pitchFamily="28"/>
              </a:rPr>
              <a:t>减弱</a:t>
            </a:r>
            <a:endParaRPr lang="zh-CN" altLang="en-US">
              <a:solidFill>
                <a:srgbClr val="FF0000"/>
              </a:solidFill>
            </a:endParaRPr>
          </a:p>
        </p:txBody>
      </p:sp>
      <p:sp>
        <p:nvSpPr>
          <p:cNvPr id="3" name="文本框 2">
            <a:extLst>
              <a:ext uri="{FF2B5EF4-FFF2-40B4-BE49-F238E27FC236}">
                <a16:creationId xmlns:a16="http://schemas.microsoft.com/office/drawing/2014/main" id="{0A53249A-17CC-551C-6361-9B08AD488F80}"/>
              </a:ext>
            </a:extLst>
          </p:cNvPr>
          <p:cNvSpPr txBox="1"/>
          <p:nvPr/>
        </p:nvSpPr>
        <p:spPr>
          <a:xfrm>
            <a:off x="5180932" y="2888320"/>
            <a:ext cx="437261" cy="596596"/>
          </a:xfrm>
          <a:prstGeom prst="rect">
            <a:avLst/>
          </a:prstGeom>
          <a:noFill/>
        </p:spPr>
        <p:txBody>
          <a:bodyPr vert="horz" wrap="none" rtlCol="0">
            <a:noAutofit/>
          </a:bodyPr>
          <a:lstStyle/>
          <a:p>
            <a:pPr>
              <a:lnSpc>
                <a:spcPct val="129999"/>
              </a:lnSpc>
            </a:pPr>
            <a:r>
              <a:rPr kumimoji="0" lang="en-US"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Times New Roman" pitchFamily="28"/>
                <a:cs typeface="Times New Roman" pitchFamily="28"/>
              </a:rPr>
              <a:t>C</a:t>
            </a:r>
            <a:endParaRPr lang="zh-CN" altLang="en-US">
              <a:solidFill>
                <a:srgbClr val="FF0000"/>
              </a:solidFill>
            </a:endParaRPr>
          </a:p>
        </p:txBody>
      </p:sp>
      <p:sp>
        <p:nvSpPr>
          <p:cNvPr id="4" name="文本框 3">
            <a:extLst>
              <a:ext uri="{FF2B5EF4-FFF2-40B4-BE49-F238E27FC236}">
                <a16:creationId xmlns:a16="http://schemas.microsoft.com/office/drawing/2014/main" id="{E178253A-0A9E-D888-B511-C4458583412E}"/>
              </a:ext>
            </a:extLst>
          </p:cNvPr>
          <p:cNvSpPr txBox="1"/>
          <p:nvPr/>
        </p:nvSpPr>
        <p:spPr>
          <a:xfrm>
            <a:off x="7314532" y="5178007"/>
            <a:ext cx="894461" cy="64834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Times New Roman" pitchFamily="28"/>
              </a:rPr>
              <a:t>响度</a:t>
            </a:r>
            <a:endParaRPr lang="zh-CN" altLang="en-US">
              <a:solidFill>
                <a:srgbClr val="FF0000"/>
              </a:solidFill>
            </a:endParaRPr>
          </a:p>
        </p:txBody>
      </p:sp>
      <p:sp>
        <p:nvSpPr>
          <p:cNvPr id="5" name="yt_shape_10489">
            <a:extLst>
              <a:ext uri="{FF2B5EF4-FFF2-40B4-BE49-F238E27FC236}">
                <a16:creationId xmlns:a16="http://schemas.microsoft.com/office/drawing/2014/main" id="{C45983D9-D48B-0C40-8AE9-AED4820EAFE2}"/>
              </a:ext>
            </a:extLst>
          </p:cNvPr>
          <p:cNvSpPr txBox="1"/>
          <p:nvPr/>
        </p:nvSpPr>
        <p:spPr>
          <a:xfrm>
            <a:off x="648000" y="693278"/>
            <a:ext cx="7008329" cy="507896"/>
          </a:xfrm>
          <a:prstGeom prst="rect">
            <a:avLst/>
          </a:prstGeom>
        </p:spPr>
        <p:txBody>
          <a:bodyPr vert="horz" wrap="none" lIns="0" tIns="0" rIns="0" bIns="0" rtlCol="0">
            <a:spAutoFit/>
          </a:bodyPr>
          <a:lstStyle/>
          <a:p>
            <a:pPr algn="l" eaLnBrk="1" latinLnBrk="0" hangingPunct="0">
              <a:lnSpc>
                <a:spcPct val="129999"/>
              </a:lnSpc>
            </a:pPr>
            <a:r>
              <a:rPr lang="zh-CN" altLang="zh-CN" sz="2800" b="0" i="0" u="none">
                <a:solidFill>
                  <a:srgbClr val="000000"/>
                </a:solidFill>
                <a:effectLst/>
                <a:latin typeface="宋体"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1</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该实验中闹钟的作用是</a:t>
            </a:r>
            <a:r>
              <a:rPr lang="zh-CN" altLang="zh-CN" sz="100" b="0" i="0" spc="-100">
                <a:solidFill>
                  <a:srgbClr val="FF0000"/>
                </a:solidFill>
                <a:effectLst/>
                <a:latin typeface="白正" pitchFamily="28"/>
                <a:ea typeface="宋体" pitchFamily="28"/>
                <a:cs typeface="宋体" pitchFamily="28"/>
              </a:rPr>
              <a:t> </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2800" b="1" i="0" u="sng">
                <a:solidFill>
                  <a:srgbClr val="FF0000">
                    <a:alpha val="0"/>
                  </a:srgbClr>
                </a:solidFill>
                <a:effectLst/>
                <a:uFill>
                  <a:solidFill>
                    <a:srgbClr val="000000"/>
                  </a:solidFill>
                </a:uFill>
                <a:latin typeface="Times New Roman" pitchFamily="28"/>
                <a:ea typeface="宋体" pitchFamily="28"/>
                <a:cs typeface="Times New Roman" pitchFamily="28"/>
              </a:rPr>
              <a:t>产生声音</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100" b="0" i="0" spc="-100">
                <a:noFill/>
                <a:effectLst/>
                <a:latin typeface="白正"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a:t>
            </a:r>
          </a:p>
        </p:txBody>
      </p:sp>
      <p:sp>
        <p:nvSpPr>
          <p:cNvPr id="6" name="文本框 5">
            <a:extLst>
              <a:ext uri="{FF2B5EF4-FFF2-40B4-BE49-F238E27FC236}">
                <a16:creationId xmlns:a16="http://schemas.microsoft.com/office/drawing/2014/main" id="{47A40683-90B0-4854-DDDA-32F9FD5B4EC9}"/>
              </a:ext>
            </a:extLst>
          </p:cNvPr>
          <p:cNvSpPr txBox="1"/>
          <p:nvPr/>
        </p:nvSpPr>
        <p:spPr>
          <a:xfrm>
            <a:off x="5358589" y="646472"/>
            <a:ext cx="1608837" cy="596596"/>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Times New Roman" pitchFamily="28"/>
              </a:rPr>
              <a:t>产生声音</a:t>
            </a:r>
            <a:endParaRPr lang="zh-CN" altLang="en-US">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3" grpId="0" build="allAtOnce"/>
      <p:bldP spid="4" grpId="0" build="allAtOnce"/>
      <p:bldP spid="6"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0494" name="yt_shape_10494"/>
          <p:cNvSpPr txBox="1"/>
          <p:nvPr/>
        </p:nvSpPr>
        <p:spPr>
          <a:xfrm>
            <a:off x="648000" y="772892"/>
            <a:ext cx="10143803" cy="507896"/>
          </a:xfrm>
          <a:prstGeom prst="rect">
            <a:avLst/>
          </a:prstGeom>
        </p:spPr>
        <p:txBody>
          <a:bodyPr vert="horz" wrap="none" lIns="0" tIns="0" rIns="0" bIns="0" rtlCol="0">
            <a:spAutoFit/>
          </a:bodyPr>
          <a:lstStyle/>
          <a:p>
            <a:pPr algn="l" eaLnBrk="1"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18.</a:t>
            </a:r>
            <a:r>
              <a:rPr lang="zh-CN" altLang="zh-CN" sz="2800" b="0" i="0" u="none">
                <a:solidFill>
                  <a:srgbClr val="000000"/>
                </a:solidFill>
                <a:effectLst/>
                <a:latin typeface="白正" pitchFamily="28"/>
                <a:ea typeface="宋体" pitchFamily="28"/>
                <a:cs typeface="宋体" pitchFamily="28"/>
              </a:rPr>
              <a:t>在</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探究凸透镜的成像规律</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实验中，小华进行了以下探究：</a:t>
            </a:r>
          </a:p>
        </p:txBody>
      </p:sp>
      <p:pic>
        <p:nvPicPr>
          <p:cNvPr id="10495" name="yt_image_10495">
            <a:extLst>
              <a:ext uri="">
                <a16:creationId xmlns="" xmlns:a16="http://schemas.microsoft.com/office/drawing/2014/main" xmlns:a14="http://schemas.microsoft.com/office/drawing/2010/main" id="{5351258F-BC95-41E6-9372-C2FE361B0291}"/>
              </a:ext>
            </a:extLst>
          </p:cNvPr>
          <p:cNvPicPr>
            <a:picLocks noChangeAspect="1" noChangeArrowheads="1"/>
          </p:cNvPicPr>
          <p:nvPr/>
        </p:nvPicPr>
        <p:blipFill>
          <a:blip r:embed="rId2" cstate="print"/>
          <a:srcRect/>
          <a:stretch>
            <a:fillRect/>
          </a:stretch>
        </p:blipFill>
        <p:spPr bwMode="auto">
          <a:xfrm>
            <a:off x="2678586" y="1483940"/>
            <a:ext cx="1779778" cy="1274064"/>
          </a:xfrm>
          <a:prstGeom prst="rect">
            <a:avLst/>
          </a:prstGeom>
          <a:noFill/>
          <a:extLst>
            <a:ext uri="{909E8E84-426E-40DD-AFC4-6F175D3DCCD1}">
              <a14:hiddenFill xmlns:a14="http://schemas.microsoft.com/office/drawing/2010/main">
                <a:solidFill>
                  <a:srgbClr val="FFFFFF"/>
                </a:solidFill>
              </a14:hiddenFill>
            </a:ext>
          </a:extLst>
        </p:spPr>
      </p:pic>
      <p:pic>
        <p:nvPicPr>
          <p:cNvPr id="10496" name="yt_image_10496">
            <a:extLst>
              <a:ext uri="">
                <a16:creationId xmlns="" xmlns:a16="http://schemas.microsoft.com/office/drawing/2014/main" xmlns:a14="http://schemas.microsoft.com/office/drawing/2010/main" id="{5351258F-BC95-41E6-9372-C2FE361B0291}"/>
              </a:ext>
            </a:extLst>
          </p:cNvPr>
          <p:cNvPicPr>
            <a:picLocks noChangeAspect="1" noChangeArrowheads="1"/>
          </p:cNvPicPr>
          <p:nvPr/>
        </p:nvPicPr>
        <p:blipFill>
          <a:blip r:embed="rId3" cstate="print"/>
          <a:srcRect/>
          <a:stretch>
            <a:fillRect/>
          </a:stretch>
        </p:blipFill>
        <p:spPr bwMode="auto">
          <a:xfrm>
            <a:off x="4818364" y="1531438"/>
            <a:ext cx="4485767" cy="1226566"/>
          </a:xfrm>
          <a:prstGeom prst="rect">
            <a:avLst/>
          </a:prstGeom>
          <a:noFill/>
          <a:extLst>
            <a:ext uri="{909E8E84-426E-40DD-AFC4-6F175D3DCCD1}">
              <a14:hiddenFill xmlns:a14="http://schemas.microsoft.com/office/drawing/2010/main">
                <a:solidFill>
                  <a:srgbClr val="FFFFFF"/>
                </a:solidFill>
              </a14:hiddenFill>
            </a:ext>
          </a:extLst>
        </p:spPr>
      </p:pic>
      <p:sp>
        <p:nvSpPr>
          <p:cNvPr id="10499" name="yt_shape_10499"/>
          <p:cNvSpPr txBox="1"/>
          <p:nvPr/>
        </p:nvSpPr>
        <p:spPr>
          <a:xfrm>
            <a:off x="3300714" y="2758004"/>
            <a:ext cx="535521" cy="528203"/>
          </a:xfrm>
          <a:prstGeom prst="rect">
            <a:avLst/>
          </a:prstGeom>
        </p:spPr>
        <p:txBody>
          <a:bodyPr vert="horz" wrap="square" lIns="0" tIns="0" rIns="0" bIns="0" rtlCol="0">
            <a:spAutoFit/>
          </a:bodyPr>
          <a:lstStyle/>
          <a:p>
            <a:pPr algn="ctr" eaLnBrk="1" latinLnBrk="0" hangingPunct="0">
              <a:lnSpc>
                <a:spcPct val="129999"/>
              </a:lnSpc>
            </a:pPr>
            <a:r>
              <a:rPr lang="zh-CN" altLang="zh-CN" sz="2800" b="0" i="0" u="none">
                <a:solidFill>
                  <a:srgbClr val="000000"/>
                </a:solidFill>
                <a:effectLst/>
                <a:latin typeface="白正" pitchFamily="28"/>
                <a:ea typeface="楷体" pitchFamily="28"/>
                <a:cs typeface="宋体" pitchFamily="28"/>
              </a:rPr>
              <a:t>甲</a:t>
            </a:r>
          </a:p>
        </p:txBody>
      </p:sp>
      <p:sp>
        <p:nvSpPr>
          <p:cNvPr id="10500" name="yt_shape_10500"/>
          <p:cNvSpPr txBox="1"/>
          <p:nvPr/>
        </p:nvSpPr>
        <p:spPr>
          <a:xfrm>
            <a:off x="6793487" y="2758004"/>
            <a:ext cx="535521" cy="528203"/>
          </a:xfrm>
          <a:prstGeom prst="rect">
            <a:avLst/>
          </a:prstGeom>
        </p:spPr>
        <p:txBody>
          <a:bodyPr vert="horz" wrap="square" lIns="0" tIns="0" rIns="0" bIns="0" rtlCol="0">
            <a:spAutoFit/>
          </a:bodyPr>
          <a:lstStyle/>
          <a:p>
            <a:pPr algn="ctr" eaLnBrk="1" latinLnBrk="0" hangingPunct="0">
              <a:lnSpc>
                <a:spcPct val="129999"/>
              </a:lnSpc>
            </a:pPr>
            <a:r>
              <a:rPr lang="zh-CN" altLang="zh-CN" sz="2800" b="0" i="0" u="none">
                <a:solidFill>
                  <a:srgbClr val="000000"/>
                </a:solidFill>
                <a:effectLst/>
                <a:latin typeface="白正" pitchFamily="28"/>
                <a:ea typeface="楷体" pitchFamily="28"/>
                <a:cs typeface="宋体" pitchFamily="28"/>
              </a:rPr>
              <a:t>乙</a:t>
            </a:r>
          </a:p>
        </p:txBody>
      </p:sp>
      <p:sp>
        <p:nvSpPr>
          <p:cNvPr id="10501" name="yt_shape_10501"/>
          <p:cNvSpPr txBox="1"/>
          <p:nvPr/>
        </p:nvSpPr>
        <p:spPr>
          <a:xfrm>
            <a:off x="648143" y="3336597"/>
            <a:ext cx="10896000" cy="2748509"/>
          </a:xfrm>
          <a:prstGeom prst="rect">
            <a:avLst/>
          </a:prstGeom>
        </p:spPr>
        <p:txBody>
          <a:bodyPr vert="horz" wrap="square" lIns="0" tIns="0" rIns="0" bIns="0" rtlCol="0">
            <a:spAutoFit/>
          </a:bodyPr>
          <a:lstStyle/>
          <a:p>
            <a:pPr algn="l" eaLnBrk="1" latinLnBrk="0" hangingPunct="0">
              <a:lnSpc>
                <a:spcPct val="129999"/>
              </a:lnSpc>
            </a:pPr>
            <a:r>
              <a:rPr lang="zh-CN" altLang="zh-CN" sz="2800" b="0" i="0" u="none">
                <a:solidFill>
                  <a:srgbClr val="000000"/>
                </a:solidFill>
                <a:effectLst/>
                <a:latin typeface="宋体"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1</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课间，小华到室外利用太阳光来测量凸透镜的焦距，他将该凸透镜正对着太阳光，如图甲所示，此时纸上呈现一个并非最小的光斑，测得这个光斑到凸透镜的距离为</a:t>
            </a:r>
            <a:r>
              <a:rPr lang="en-US" altLang="zh-CN" sz="2800" b="0" i="1" u="none">
                <a:solidFill>
                  <a:srgbClr val="000000"/>
                </a:solidFill>
                <a:effectLst/>
                <a:latin typeface="Times New Roman" pitchFamily="28"/>
                <a:ea typeface="Times New Roman" pitchFamily="28"/>
                <a:cs typeface="宋体" pitchFamily="28"/>
              </a:rPr>
              <a:t>L</a:t>
            </a:r>
            <a:r>
              <a:rPr lang="zh-CN" altLang="zh-CN" sz="2800" b="0" i="0" u="none">
                <a:solidFill>
                  <a:srgbClr val="000000"/>
                </a:solidFill>
                <a:effectLst/>
                <a:latin typeface="白正" pitchFamily="28"/>
                <a:ea typeface="宋体" pitchFamily="28"/>
                <a:cs typeface="宋体" pitchFamily="28"/>
              </a:rPr>
              <a:t>，此时再将这个凸透镜与纸之间的距离稍微增大，发现光斑变大，该凸透镜的焦距</a:t>
            </a:r>
            <a:r>
              <a:rPr lang="en-US" altLang="zh-CN" sz="2800" b="0" i="1" u="none">
                <a:solidFill>
                  <a:srgbClr val="000000"/>
                </a:solidFill>
                <a:effectLst/>
                <a:latin typeface="Times New Roman" pitchFamily="28"/>
                <a:ea typeface="Times New Roman" pitchFamily="28"/>
                <a:cs typeface="宋体" pitchFamily="28"/>
              </a:rPr>
              <a:t>f</a:t>
            </a:r>
            <a:r>
              <a:rPr lang="zh-CN" altLang="zh-CN" sz="100" b="0" i="0" spc="-100">
                <a:solidFill>
                  <a:srgbClr val="FF0000"/>
                </a:solidFill>
                <a:effectLst/>
                <a:latin typeface="白正" pitchFamily="28"/>
                <a:ea typeface="宋体" pitchFamily="28"/>
                <a:cs typeface="宋体" pitchFamily="28"/>
              </a:rPr>
              <a:t> </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2800" b="1" i="0" u="sng">
                <a:solidFill>
                  <a:srgbClr val="FF0000">
                    <a:alpha val="0"/>
                  </a:srgbClr>
                </a:solidFill>
                <a:effectLst/>
                <a:uFill>
                  <a:solidFill>
                    <a:srgbClr val="000000"/>
                  </a:solidFill>
                </a:uFill>
                <a:latin typeface="Times New Roman" pitchFamily="28"/>
                <a:ea typeface="宋体" pitchFamily="28"/>
                <a:cs typeface="Times New Roman" pitchFamily="28"/>
              </a:rPr>
              <a:t>＜</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100" b="0" i="0" spc="-100">
                <a:noFill/>
                <a:effectLst/>
                <a:latin typeface="白正" pitchFamily="28"/>
                <a:ea typeface="宋体" pitchFamily="28"/>
                <a:cs typeface="宋体" pitchFamily="28"/>
              </a:rPr>
              <a:t>⁠</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选填</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或</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宋体" pitchFamily="28"/>
                <a:ea typeface="宋体" pitchFamily="28"/>
                <a:cs typeface="宋体" pitchFamily="28"/>
              </a:rPr>
              <a:t>）</a:t>
            </a:r>
            <a:r>
              <a:rPr lang="en-US" altLang="zh-CN" sz="2800" b="0" i="1" u="none">
                <a:solidFill>
                  <a:srgbClr val="000000"/>
                </a:solidFill>
                <a:effectLst/>
                <a:latin typeface="Times New Roman" pitchFamily="28"/>
                <a:ea typeface="Times New Roman" pitchFamily="28"/>
                <a:cs typeface="宋体" pitchFamily="28"/>
              </a:rPr>
              <a:t>L</a:t>
            </a:r>
            <a:r>
              <a:rPr lang="zh-CN" altLang="zh-CN" sz="2800" b="0" i="0" u="none">
                <a:solidFill>
                  <a:srgbClr val="000000"/>
                </a:solidFill>
                <a:effectLst/>
                <a:latin typeface="白正" pitchFamily="28"/>
                <a:ea typeface="宋体" pitchFamily="28"/>
                <a:cs typeface="宋体" pitchFamily="28"/>
              </a:rPr>
              <a:t>。</a:t>
            </a:r>
          </a:p>
        </p:txBody>
      </p:sp>
      <p:sp>
        <p:nvSpPr>
          <p:cNvPr id="2" name="文本框 1">
            <a:extLst>
              <a:ext uri="{FF2B5EF4-FFF2-40B4-BE49-F238E27FC236}">
                <a16:creationId xmlns:a16="http://schemas.microsoft.com/office/drawing/2014/main" id="{1B8DE2B2-853F-6A22-E537-31A03FD9CF98}"/>
              </a:ext>
            </a:extLst>
          </p:cNvPr>
          <p:cNvSpPr txBox="1"/>
          <p:nvPr/>
        </p:nvSpPr>
        <p:spPr>
          <a:xfrm>
            <a:off x="8124157" y="4953999"/>
            <a:ext cx="537274" cy="64834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Times New Roman" pitchFamily="28"/>
              </a:rPr>
              <a:t>＜</a:t>
            </a:r>
            <a:endParaRPr lang="zh-CN" altLang="en-US">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0502" name="yt_shape_10502"/>
          <p:cNvSpPr txBox="1"/>
          <p:nvPr/>
        </p:nvSpPr>
        <p:spPr>
          <a:xfrm>
            <a:off x="648143" y="728188"/>
            <a:ext cx="10896000" cy="3308663"/>
          </a:xfrm>
          <a:prstGeom prst="rect">
            <a:avLst/>
          </a:prstGeom>
        </p:spPr>
        <p:txBody>
          <a:bodyPr vert="horz" wrap="square" lIns="0" tIns="0" rIns="0" bIns="0" rtlCol="0">
            <a:spAutoFit/>
          </a:bodyPr>
          <a:lstStyle/>
          <a:p>
            <a:pPr algn="l" eaLnBrk="1" latinLnBrk="0" hangingPunct="0">
              <a:lnSpc>
                <a:spcPct val="129999"/>
              </a:lnSpc>
            </a:pPr>
            <a:r>
              <a:rPr lang="zh-CN" altLang="zh-CN" sz="2800" b="0" i="0" u="none">
                <a:solidFill>
                  <a:srgbClr val="000000"/>
                </a:solidFill>
                <a:effectLst/>
                <a:latin typeface="宋体"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2</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他将蜡烛、凸透镜、光屏在图乙的光具座上依次摆放，点燃蜡烛后进行实验。</a:t>
            </a:r>
          </a:p>
          <a:p>
            <a:pPr algn="l" eaLnBrk="1" latinLnBrk="0" hangingPunct="0">
              <a:lnSpc>
                <a:spcPct val="129999"/>
              </a:lnSpc>
            </a:pPr>
            <a:r>
              <a:rPr lang="zh-CN" altLang="zh-CN" sz="2800" b="0" i="0" u="none">
                <a:solidFill>
                  <a:srgbClr val="000000"/>
                </a:solidFill>
                <a:effectLst/>
                <a:latin typeface="白正" pitchFamily="28"/>
                <a:ea typeface="宋体" pitchFamily="28"/>
                <a:cs typeface="宋体" pitchFamily="28"/>
              </a:rPr>
              <a:t>实验一段时间后，蜡烛因燃烧变短，像成在光屏的上方，要使像仍能成在光屏的中央，应将凸透镜向</a:t>
            </a:r>
            <a:r>
              <a:rPr lang="zh-CN" altLang="zh-CN" sz="100" b="0" i="0" spc="-100">
                <a:solidFill>
                  <a:srgbClr val="FF0000"/>
                </a:solidFill>
                <a:effectLst/>
                <a:latin typeface="白正" pitchFamily="28"/>
                <a:ea typeface="宋体" pitchFamily="28"/>
                <a:cs typeface="宋体" pitchFamily="28"/>
              </a:rPr>
              <a:t> </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2800" b="1" i="0" u="sng">
                <a:solidFill>
                  <a:srgbClr val="FF0000">
                    <a:alpha val="0"/>
                  </a:srgbClr>
                </a:solidFill>
                <a:effectLst/>
                <a:uFill>
                  <a:solidFill>
                    <a:srgbClr val="000000"/>
                  </a:solidFill>
                </a:uFill>
                <a:latin typeface="Times New Roman" pitchFamily="28"/>
                <a:ea typeface="宋体" pitchFamily="28"/>
                <a:cs typeface="Times New Roman" pitchFamily="28"/>
              </a:rPr>
              <a:t>下</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100" b="0" i="0" spc="-100">
                <a:noFill/>
                <a:effectLst/>
                <a:latin typeface="白正" pitchFamily="28"/>
                <a:ea typeface="宋体" pitchFamily="28"/>
                <a:cs typeface="宋体" pitchFamily="28"/>
              </a:rPr>
              <a:t>⁠</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选填</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上</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或</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下</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调整。如果将透镜遮住一部分，在光屏上</a:t>
            </a:r>
            <a:r>
              <a:rPr lang="zh-CN" altLang="zh-CN" sz="100" b="0" i="0" spc="-100">
                <a:solidFill>
                  <a:srgbClr val="FF0000"/>
                </a:solidFill>
                <a:effectLst/>
                <a:latin typeface="白正" pitchFamily="28"/>
                <a:ea typeface="宋体" pitchFamily="28"/>
                <a:cs typeface="宋体" pitchFamily="28"/>
              </a:rPr>
              <a:t> </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2800" b="1" i="0" u="sng">
                <a:solidFill>
                  <a:srgbClr val="FF0000">
                    <a:alpha val="0"/>
                  </a:srgbClr>
                </a:solidFill>
                <a:effectLst/>
                <a:uFill>
                  <a:solidFill>
                    <a:srgbClr val="000000"/>
                  </a:solidFill>
                </a:uFill>
                <a:latin typeface="Times New Roman" pitchFamily="28"/>
                <a:ea typeface="宋体" pitchFamily="28"/>
                <a:cs typeface="Times New Roman" pitchFamily="28"/>
              </a:rPr>
              <a:t>能</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100" b="0" i="0" spc="-100">
                <a:noFill/>
                <a:effectLst/>
                <a:latin typeface="白正" pitchFamily="28"/>
                <a:ea typeface="宋体" pitchFamily="28"/>
                <a:cs typeface="宋体" pitchFamily="28"/>
              </a:rPr>
              <a:t>⁠</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选填</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能</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或</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不能</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看到完整的像。</a:t>
            </a:r>
          </a:p>
        </p:txBody>
      </p:sp>
      <p:sp>
        <p:nvSpPr>
          <p:cNvPr id="2" name="文本框 1">
            <a:extLst>
              <a:ext uri="{FF2B5EF4-FFF2-40B4-BE49-F238E27FC236}">
                <a16:creationId xmlns:a16="http://schemas.microsoft.com/office/drawing/2014/main" id="{FF3D5F14-3ACA-B6AD-EBCC-BBFCEB76449A}"/>
              </a:ext>
            </a:extLst>
          </p:cNvPr>
          <p:cNvSpPr txBox="1"/>
          <p:nvPr/>
        </p:nvSpPr>
        <p:spPr>
          <a:xfrm>
            <a:off x="5892132" y="2345590"/>
            <a:ext cx="537274" cy="64834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Times New Roman" pitchFamily="28"/>
              </a:rPr>
              <a:t>下</a:t>
            </a:r>
            <a:endParaRPr lang="zh-CN" altLang="en-US">
              <a:solidFill>
                <a:srgbClr val="FF0000"/>
              </a:solidFill>
            </a:endParaRPr>
          </a:p>
        </p:txBody>
      </p:sp>
      <p:sp>
        <p:nvSpPr>
          <p:cNvPr id="3" name="文本框 2">
            <a:extLst>
              <a:ext uri="{FF2B5EF4-FFF2-40B4-BE49-F238E27FC236}">
                <a16:creationId xmlns:a16="http://schemas.microsoft.com/office/drawing/2014/main" id="{2D7C8456-2D6B-0BCB-0F81-AB69E525465B}"/>
              </a:ext>
            </a:extLst>
          </p:cNvPr>
          <p:cNvSpPr txBox="1"/>
          <p:nvPr/>
        </p:nvSpPr>
        <p:spPr>
          <a:xfrm>
            <a:off x="6958932" y="2900326"/>
            <a:ext cx="537274" cy="64834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Times New Roman" pitchFamily="28"/>
              </a:rPr>
              <a:t>能</a:t>
            </a:r>
            <a:endParaRPr lang="zh-CN" altLang="en-US">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3"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图片 13"/>
          <p:cNvPicPr>
            <a:picLocks noChangeAspect="1"/>
          </p:cNvPicPr>
          <p:nvPr/>
        </p:nvPicPr>
        <p:blipFill rotWithShape="1">
          <a:blip r:embed="rId3">
            <a:duotone>
              <a:schemeClr val="accent3">
                <a:shade val="45000"/>
                <a:satMod val="135000"/>
              </a:schemeClr>
              <a:prstClr val="white"/>
            </a:duotone>
            <a:extLst>
              <a:ext uri="{28A0092B-C50C-407E-A947-70E740481C1C}">
                <a14:useLocalDpi xmlns:a14="http://schemas.microsoft.com/office/drawing/2010/main" val="0"/>
              </a:ext>
            </a:extLst>
          </a:blip>
          <a:srcRect r="3102"/>
          <a:stretch>
            <a:fillRect/>
          </a:stretch>
        </p:blipFill>
        <p:spPr>
          <a:xfrm>
            <a:off x="100314" y="796783"/>
            <a:ext cx="11991372" cy="5783668"/>
          </a:xfrm>
          <a:prstGeom prst="rect">
            <a:avLst/>
          </a:prstGeom>
        </p:spPr>
      </p:pic>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7412" y="1102250"/>
            <a:ext cx="2160416" cy="1663699"/>
          </a:xfrm>
          <a:prstGeom prst="ellipse">
            <a:avLst/>
          </a:prstGeom>
          <a:ln>
            <a:noFill/>
          </a:ln>
          <a:effectLst>
            <a:softEdge rad="112500"/>
          </a:effectLst>
        </p:spPr>
      </p:pic>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8952" y="277549"/>
            <a:ext cx="2160416" cy="1378424"/>
          </a:xfrm>
          <a:prstGeom prst="rect">
            <a:avLst/>
          </a:prstGeom>
        </p:spPr>
      </p:pic>
      <p:pic>
        <p:nvPicPr>
          <p:cNvPr id="8" name="图片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28748" y="4695272"/>
            <a:ext cx="2455592" cy="2022691"/>
          </a:xfrm>
          <a:prstGeom prst="rect">
            <a:avLst/>
          </a:prstGeom>
        </p:spPr>
      </p:pic>
      <p:sp>
        <p:nvSpPr>
          <p:cNvPr id="4" name="文本框 3"/>
          <p:cNvSpPr txBox="1"/>
          <p:nvPr/>
        </p:nvSpPr>
        <p:spPr>
          <a:xfrm>
            <a:off x="285751" y="3268325"/>
            <a:ext cx="11544300" cy="830997"/>
          </a:xfrm>
          <a:prstGeom prst="rect">
            <a:avLst/>
          </a:prstGeom>
          <a:noFill/>
        </p:spPr>
        <p:txBody>
          <a:bodyPr wrap="square" rtlCol="0">
            <a:spAutoFit/>
          </a:bodyPr>
          <a:lstStyle/>
          <a:p>
            <a:pPr algn="ctr" eaLnBrk="1" latinLnBrk="0" hangingPunct="0"/>
            <a:r>
              <a:rPr lang="zh-CN" altLang="en-US" sz="4800" dirty="0"/>
              <a:t>孟津区2022—2023学年第一学期期末考试试卷</a:t>
            </a:r>
          </a:p>
        </p:txBody>
      </p:sp>
      <p:sp>
        <p:nvSpPr>
          <p:cNvPr id="5" name="矩形 4"/>
          <p:cNvSpPr/>
          <p:nvPr/>
        </p:nvSpPr>
        <p:spPr>
          <a:xfrm>
            <a:off x="3291509" y="140037"/>
            <a:ext cx="5651125" cy="732790"/>
          </a:xfrm>
          <a:prstGeom prst="rect">
            <a:avLst/>
          </a:prstGeom>
        </p:spPr>
        <p:txBody>
          <a:bodyPr wrap="square">
            <a:spAutoFit/>
          </a:bodyPr>
          <a:lstStyle/>
          <a:p>
            <a:pPr marL="0" marR="0" lvl="0" indent="0" algn="ctr" defTabSz="914400" rtl="0" eaLnBrk="1" fontAlgn="auto" latinLnBrk="0" hangingPunct="1">
              <a:lnSpc>
                <a:spcPct val="149000"/>
              </a:lnSpc>
              <a:spcBef>
                <a:spcPts val="0"/>
              </a:spcBef>
              <a:spcAft>
                <a:spcPts val="0"/>
              </a:spcAft>
              <a:buClrTx/>
              <a:buSzTx/>
              <a:buFont typeface="Arial" panose="020B0604020202020204" pitchFamily="34" charset="0"/>
              <a:buNone/>
              <a:defRPr/>
            </a:pPr>
            <a:r>
              <a:rPr kumimoji="1" lang="en-US" altLang="zh-CN" sz="2800" b="1" noProof="0" dirty="0">
                <a:ln>
                  <a:noFill/>
                </a:ln>
                <a:solidFill>
                  <a:srgbClr val="000000"/>
                </a:solidFill>
                <a:effectLst/>
                <a:uLnTx/>
                <a:uFillTx/>
                <a:latin typeface="楷体" panose="02010609060101010101" pitchFamily="49" charset="-122"/>
                <a:ea typeface="楷体" panose="02010609060101010101" pitchFamily="49" charset="-122"/>
                <a:cs typeface="+mn-ea"/>
                <a:sym typeface="+mn-lt"/>
              </a:rPr>
              <a:t>《</a:t>
            </a:r>
            <a:r>
              <a:rPr kumimoji="1" lang="zh-CN" altLang="en-US" sz="2800" b="1" noProof="0" dirty="0">
                <a:ln>
                  <a:noFill/>
                </a:ln>
                <a:solidFill>
                  <a:srgbClr val="000000"/>
                </a:solidFill>
                <a:effectLst/>
                <a:uLnTx/>
                <a:uFillTx/>
                <a:latin typeface="楷体" panose="02010609060101010101" pitchFamily="49" charset="-122"/>
                <a:ea typeface="楷体" panose="02010609060101010101" pitchFamily="49" charset="-122"/>
                <a:cs typeface="+mn-ea"/>
                <a:sym typeface="+mn-lt"/>
              </a:rPr>
              <a:t>期末考试</a:t>
            </a:r>
            <a:r>
              <a:rPr kumimoji="1" lang="en-US" altLang="zh-CN" sz="2800" b="1" noProof="0" dirty="0">
                <a:ln>
                  <a:noFill/>
                </a:ln>
                <a:solidFill>
                  <a:srgbClr val="000000"/>
                </a:solidFill>
                <a:effectLst/>
                <a:uLnTx/>
                <a:uFillTx/>
                <a:latin typeface="楷体" panose="02010609060101010101" pitchFamily="49" charset="-122"/>
                <a:ea typeface="楷体" panose="02010609060101010101" pitchFamily="49" charset="-122"/>
                <a:cs typeface="+mn-ea"/>
                <a:sym typeface="+mn-lt"/>
              </a:rPr>
              <a:t>》</a:t>
            </a:r>
            <a:r>
              <a:rPr kumimoji="1" lang="zh-CN" altLang="en-US" sz="2800" b="1" noProof="0" dirty="0">
                <a:ln>
                  <a:noFill/>
                </a:ln>
                <a:solidFill>
                  <a:srgbClr val="000000"/>
                </a:solidFill>
                <a:effectLst/>
                <a:uLnTx/>
                <a:uFillTx/>
                <a:latin typeface="楷体" panose="02010609060101010101" pitchFamily="49" charset="-122"/>
                <a:ea typeface="楷体" panose="02010609060101010101" pitchFamily="49" charset="-122"/>
                <a:cs typeface="+mn-ea"/>
                <a:sym typeface="+mn-lt"/>
              </a:rPr>
              <a:t>人教</a:t>
            </a:r>
            <a:r>
              <a:rPr kumimoji="1" lang="en-US" altLang="zh-CN" sz="2800" b="1" dirty="0">
                <a:solidFill>
                  <a:srgbClr val="000000"/>
                </a:solidFill>
                <a:latin typeface="楷体" panose="02010609060101010101" pitchFamily="49" charset="-122"/>
                <a:ea typeface="楷体" panose="02010609060101010101" pitchFamily="49" charset="-122"/>
                <a:cs typeface="+mn-ea"/>
                <a:sym typeface="+mn-lt"/>
              </a:rPr>
              <a:t>8</a:t>
            </a:r>
            <a:r>
              <a:rPr kumimoji="1" lang="zh-CN" altLang="en-US" sz="2800" b="1">
                <a:solidFill>
                  <a:srgbClr val="000000"/>
                </a:solidFill>
                <a:latin typeface="楷体" panose="02010609060101010101" pitchFamily="49" charset="-122"/>
                <a:ea typeface="楷体" panose="02010609060101010101" pitchFamily="49" charset="-122"/>
                <a:cs typeface="+mn-ea"/>
                <a:sym typeface="+mn-lt"/>
              </a:rPr>
              <a:t>物</a:t>
            </a:r>
            <a:r>
              <a:rPr kumimoji="1" lang="zh-CN" altLang="en-US" sz="2800" b="1" noProof="0" dirty="0">
                <a:ln>
                  <a:noFill/>
                </a:ln>
                <a:solidFill>
                  <a:srgbClr val="000000"/>
                </a:solidFill>
                <a:effectLst/>
                <a:uLnTx/>
                <a:uFillTx/>
                <a:latin typeface="楷体" panose="02010609060101010101" pitchFamily="49" charset="-122"/>
                <a:ea typeface="楷体" panose="02010609060101010101" pitchFamily="49" charset="-122"/>
                <a:cs typeface="+mn-ea"/>
                <a:sym typeface="+mn-lt"/>
              </a:rPr>
              <a:t>上</a:t>
            </a:r>
            <a:endParaRPr kumimoji="1" lang="zh-CN" altLang="en-US" sz="28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Click="0">
        <p:random/>
      </p:transition>
    </mc:Choice>
    <mc:Fallback xmlns="" xmlns:a14="http://schemas.microsoft.com/office/drawing/2010/main">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0504" name="yt_shape_10504"/>
          <p:cNvSpPr txBox="1"/>
          <p:nvPr/>
        </p:nvSpPr>
        <p:spPr>
          <a:xfrm>
            <a:off x="648000" y="1130565"/>
            <a:ext cx="9784730" cy="507896"/>
          </a:xfrm>
          <a:prstGeom prst="rect">
            <a:avLst/>
          </a:prstGeom>
        </p:spPr>
        <p:txBody>
          <a:bodyPr vert="horz" wrap="none" lIns="0" tIns="0" rIns="0" bIns="0" rtlCol="0">
            <a:spAutoFit/>
          </a:bodyPr>
          <a:lstStyle/>
          <a:p>
            <a:pPr algn="l" eaLnBrk="1"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19.</a:t>
            </a:r>
            <a:r>
              <a:rPr lang="zh-CN" altLang="zh-CN" sz="2800" b="0" i="0" u="none">
                <a:solidFill>
                  <a:srgbClr val="000000"/>
                </a:solidFill>
                <a:effectLst/>
                <a:latin typeface="白正" pitchFamily="28"/>
                <a:ea typeface="宋体" pitchFamily="28"/>
                <a:cs typeface="宋体" pitchFamily="28"/>
              </a:rPr>
              <a:t>小刚利用天平和量筒测量土豆的密度，他进行了如下测量：</a:t>
            </a:r>
          </a:p>
        </p:txBody>
      </p:sp>
      <p:pic>
        <p:nvPicPr>
          <p:cNvPr id="10505" name="yt_image_10505">
            <a:extLst>
              <a:ext uri="">
                <a16:creationId xmlns="" xmlns:a16="http://schemas.microsoft.com/office/drawing/2014/main" xmlns:a14="http://schemas.microsoft.com/office/drawing/2010/main" id="{5351258F-BC95-41E6-9372-C2FE361B0291}"/>
              </a:ext>
            </a:extLst>
          </p:cNvPr>
          <p:cNvPicPr>
            <a:picLocks noChangeAspect="1" noChangeArrowheads="1"/>
          </p:cNvPicPr>
          <p:nvPr/>
        </p:nvPicPr>
        <p:blipFill>
          <a:blip r:embed="rId2" cstate="print"/>
          <a:srcRect/>
          <a:stretch>
            <a:fillRect/>
          </a:stretch>
        </p:blipFill>
        <p:spPr bwMode="auto">
          <a:xfrm>
            <a:off x="4256498" y="2760839"/>
            <a:ext cx="2127631" cy="1320165"/>
          </a:xfrm>
          <a:prstGeom prst="rect">
            <a:avLst/>
          </a:prstGeom>
          <a:noFill/>
          <a:extLst>
            <a:ext uri="{909E8E84-426E-40DD-AFC4-6F175D3DCCD1}">
              <a14:hiddenFill xmlns:a14="http://schemas.microsoft.com/office/drawing/2010/main">
                <a:solidFill>
                  <a:srgbClr val="FFFFFF"/>
                </a:solidFill>
              </a14:hiddenFill>
            </a:ext>
          </a:extLst>
        </p:spPr>
      </p:pic>
      <p:pic>
        <p:nvPicPr>
          <p:cNvPr id="10506" name="yt_image_10506">
            <a:extLst>
              <a:ext uri="">
                <a16:creationId xmlns="" xmlns:a16="http://schemas.microsoft.com/office/drawing/2014/main" xmlns:a14="http://schemas.microsoft.com/office/drawing/2010/main" id="{5351258F-BC95-41E6-9372-C2FE361B0291}"/>
              </a:ext>
            </a:extLst>
          </p:cNvPr>
          <p:cNvPicPr>
            <a:picLocks noChangeAspect="1" noChangeArrowheads="1"/>
          </p:cNvPicPr>
          <p:nvPr/>
        </p:nvPicPr>
        <p:blipFill>
          <a:blip r:embed="rId3" cstate="print"/>
          <a:srcRect/>
          <a:stretch>
            <a:fillRect/>
          </a:stretch>
        </p:blipFill>
        <p:spPr bwMode="auto">
          <a:xfrm>
            <a:off x="6744129" y="1841613"/>
            <a:ext cx="982091" cy="2239391"/>
          </a:xfrm>
          <a:prstGeom prst="rect">
            <a:avLst/>
          </a:prstGeom>
          <a:noFill/>
          <a:extLst>
            <a:ext uri="{909E8E84-426E-40DD-AFC4-6F175D3DCCD1}">
              <a14:hiddenFill xmlns:a14="http://schemas.microsoft.com/office/drawing/2010/main">
                <a:solidFill>
                  <a:srgbClr val="FFFFFF"/>
                </a:solidFill>
              </a14:hiddenFill>
            </a:ext>
          </a:extLst>
        </p:spPr>
      </p:pic>
      <p:sp>
        <p:nvSpPr>
          <p:cNvPr id="10509" name="yt_shape_10509"/>
          <p:cNvSpPr txBox="1"/>
          <p:nvPr/>
        </p:nvSpPr>
        <p:spPr>
          <a:xfrm>
            <a:off x="5052553" y="4081004"/>
            <a:ext cx="535521" cy="528203"/>
          </a:xfrm>
          <a:prstGeom prst="rect">
            <a:avLst/>
          </a:prstGeom>
        </p:spPr>
        <p:txBody>
          <a:bodyPr vert="horz" wrap="square" lIns="0" tIns="0" rIns="0" bIns="0" rtlCol="0">
            <a:spAutoFit/>
          </a:bodyPr>
          <a:lstStyle/>
          <a:p>
            <a:pPr algn="ctr" eaLnBrk="1" latinLnBrk="0" hangingPunct="0">
              <a:lnSpc>
                <a:spcPct val="129999"/>
              </a:lnSpc>
            </a:pPr>
            <a:r>
              <a:rPr lang="zh-CN" altLang="zh-CN" sz="2800" b="0" i="0" u="none">
                <a:solidFill>
                  <a:srgbClr val="000000"/>
                </a:solidFill>
                <a:effectLst/>
                <a:latin typeface="白正" pitchFamily="28"/>
                <a:ea typeface="楷体" pitchFamily="28"/>
                <a:cs typeface="宋体" pitchFamily="28"/>
              </a:rPr>
              <a:t>甲</a:t>
            </a:r>
          </a:p>
        </p:txBody>
      </p:sp>
      <p:sp>
        <p:nvSpPr>
          <p:cNvPr id="10510" name="yt_shape_10510"/>
          <p:cNvSpPr txBox="1"/>
          <p:nvPr/>
        </p:nvSpPr>
        <p:spPr>
          <a:xfrm>
            <a:off x="6967414" y="4081004"/>
            <a:ext cx="535521" cy="528203"/>
          </a:xfrm>
          <a:prstGeom prst="rect">
            <a:avLst/>
          </a:prstGeom>
        </p:spPr>
        <p:txBody>
          <a:bodyPr vert="horz" wrap="square" lIns="0" tIns="0" rIns="0" bIns="0" rtlCol="0">
            <a:spAutoFit/>
          </a:bodyPr>
          <a:lstStyle/>
          <a:p>
            <a:pPr algn="ctr" eaLnBrk="1" latinLnBrk="0" hangingPunct="0">
              <a:lnSpc>
                <a:spcPct val="129999"/>
              </a:lnSpc>
            </a:pPr>
            <a:r>
              <a:rPr lang="zh-CN" altLang="zh-CN" sz="2800" b="0" i="0" u="none">
                <a:solidFill>
                  <a:srgbClr val="000000"/>
                </a:solidFill>
                <a:effectLst/>
                <a:latin typeface="白正" pitchFamily="28"/>
                <a:ea typeface="楷体" pitchFamily="28"/>
                <a:cs typeface="宋体" pitchFamily="28"/>
              </a:rPr>
              <a:t>乙</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0512" name="yt_shape_10512"/>
          <p:cNvSpPr txBox="1"/>
          <p:nvPr/>
        </p:nvSpPr>
        <p:spPr>
          <a:xfrm>
            <a:off x="648143" y="1156880"/>
            <a:ext cx="10896000" cy="5549276"/>
          </a:xfrm>
          <a:prstGeom prst="rect">
            <a:avLst/>
          </a:prstGeom>
        </p:spPr>
        <p:txBody>
          <a:bodyPr vert="horz" wrap="square" lIns="0" tIns="0" rIns="0" bIns="0" rtlCol="0">
            <a:spAutoFit/>
          </a:bodyPr>
          <a:lstStyle/>
          <a:p>
            <a:pPr algn="l" eaLnBrk="1" latinLnBrk="0" hangingPunct="0">
              <a:lnSpc>
                <a:spcPct val="129999"/>
              </a:lnSpc>
            </a:pPr>
            <a:r>
              <a:rPr lang="zh-CN" altLang="zh-CN" sz="2800" b="0" i="0" u="none" dirty="0">
                <a:solidFill>
                  <a:srgbClr val="000000"/>
                </a:solidFill>
                <a:effectLst/>
                <a:latin typeface="宋体" pitchFamily="28"/>
                <a:ea typeface="宋体" pitchFamily="28"/>
                <a:cs typeface="宋体" pitchFamily="28"/>
              </a:rPr>
              <a:t>（</a:t>
            </a:r>
            <a:r>
              <a:rPr lang="en-US" altLang="zh-CN" sz="2800" b="0" i="0" u="none" dirty="0">
                <a:solidFill>
                  <a:srgbClr val="000000"/>
                </a:solidFill>
                <a:effectLst/>
                <a:latin typeface="Times New Roman" pitchFamily="28"/>
                <a:ea typeface="Times New Roman" pitchFamily="28"/>
                <a:cs typeface="宋体" pitchFamily="28"/>
              </a:rPr>
              <a:t>2</a:t>
            </a:r>
            <a:r>
              <a:rPr lang="zh-CN" altLang="zh-CN" sz="2800" b="0" i="0" u="none" dirty="0">
                <a:solidFill>
                  <a:srgbClr val="000000"/>
                </a:solidFill>
                <a:effectLst/>
                <a:latin typeface="宋体" pitchFamily="28"/>
                <a:ea typeface="宋体" pitchFamily="28"/>
                <a:cs typeface="宋体" pitchFamily="28"/>
              </a:rPr>
              <a:t>）</a:t>
            </a:r>
            <a:r>
              <a:rPr lang="zh-CN" altLang="zh-CN" sz="2800" b="0" i="0" u="none" dirty="0">
                <a:solidFill>
                  <a:srgbClr val="000000"/>
                </a:solidFill>
                <a:effectLst/>
                <a:latin typeface="白正" pitchFamily="28"/>
                <a:ea typeface="宋体" pitchFamily="28"/>
                <a:cs typeface="宋体" pitchFamily="28"/>
              </a:rPr>
              <a:t>将土豆块放在天平</a:t>
            </a:r>
            <a:r>
              <a:rPr lang="zh-CN" altLang="zh-CN" sz="100" b="0" i="0" spc="-100" dirty="0">
                <a:solidFill>
                  <a:srgbClr val="FF0000"/>
                </a:solidFill>
                <a:effectLst/>
                <a:latin typeface="白正" pitchFamily="28"/>
                <a:ea typeface="宋体" pitchFamily="28"/>
                <a:cs typeface="宋体" pitchFamily="28"/>
              </a:rPr>
              <a:t> </a:t>
            </a:r>
            <a:r>
              <a:rPr lang="zh-CN" altLang="zh-CN" sz="2800" b="0" i="0" u="sng" dirty="0">
                <a:solidFill>
                  <a:srgbClr val="000000"/>
                </a:solidFill>
                <a:effectLst/>
                <a:uFill>
                  <a:solidFill>
                    <a:srgbClr val="000000"/>
                  </a:solidFill>
                </a:uFill>
                <a:latin typeface="白正" pitchFamily="28"/>
                <a:ea typeface="宋体" pitchFamily="28"/>
                <a:cs typeface="宋体" pitchFamily="28"/>
              </a:rPr>
              <a:t>　</a:t>
            </a:r>
            <a:r>
              <a:rPr lang="zh-CN" altLang="zh-CN" sz="2800" b="1" i="0" u="sng" dirty="0">
                <a:solidFill>
                  <a:srgbClr val="FF0000">
                    <a:alpha val="0"/>
                  </a:srgbClr>
                </a:solidFill>
                <a:effectLst/>
                <a:uFill>
                  <a:solidFill>
                    <a:srgbClr val="000000"/>
                  </a:solidFill>
                </a:uFill>
                <a:latin typeface="Times New Roman" pitchFamily="28"/>
                <a:ea typeface="宋体" pitchFamily="28"/>
                <a:cs typeface="Times New Roman" pitchFamily="28"/>
              </a:rPr>
              <a:t>左</a:t>
            </a:r>
            <a:r>
              <a:rPr lang="zh-CN" altLang="zh-CN" sz="2800" b="0" i="0" u="sng" dirty="0">
                <a:solidFill>
                  <a:srgbClr val="000000"/>
                </a:solidFill>
                <a:effectLst/>
                <a:uFill>
                  <a:solidFill>
                    <a:srgbClr val="000000"/>
                  </a:solidFill>
                </a:uFill>
                <a:latin typeface="白正" pitchFamily="28"/>
                <a:ea typeface="宋体" pitchFamily="28"/>
                <a:cs typeface="宋体" pitchFamily="28"/>
              </a:rPr>
              <a:t>　</a:t>
            </a:r>
            <a:r>
              <a:rPr lang="zh-CN" altLang="zh-CN" sz="100" b="0" i="0" spc="-100" dirty="0">
                <a:noFill/>
                <a:effectLst/>
                <a:latin typeface="白正" pitchFamily="28"/>
                <a:ea typeface="宋体" pitchFamily="28"/>
                <a:cs typeface="宋体" pitchFamily="28"/>
              </a:rPr>
              <a:t>⁠</a:t>
            </a:r>
            <a:r>
              <a:rPr lang="zh-CN" altLang="zh-CN" sz="2800" b="0" i="0" u="none" dirty="0">
                <a:solidFill>
                  <a:srgbClr val="000000"/>
                </a:solidFill>
                <a:effectLst/>
                <a:latin typeface="宋体" pitchFamily="28"/>
                <a:ea typeface="宋体" pitchFamily="28"/>
                <a:cs typeface="宋体" pitchFamily="28"/>
              </a:rPr>
              <a:t>（</a:t>
            </a:r>
            <a:r>
              <a:rPr lang="zh-CN" altLang="zh-CN" sz="2800" b="0" i="0" u="none" dirty="0">
                <a:solidFill>
                  <a:srgbClr val="000000"/>
                </a:solidFill>
                <a:effectLst/>
                <a:latin typeface="白正" pitchFamily="28"/>
                <a:ea typeface="宋体" pitchFamily="28"/>
                <a:cs typeface="宋体" pitchFamily="28"/>
              </a:rPr>
              <a:t>选填</a:t>
            </a:r>
            <a:r>
              <a:rPr lang="en-US" altLang="zh-CN" sz="2800" b="0" i="0" u="none" dirty="0">
                <a:solidFill>
                  <a:srgbClr val="000000"/>
                </a:solidFill>
                <a:effectLst/>
                <a:latin typeface="宋体" pitchFamily="28"/>
                <a:ea typeface="宋体" pitchFamily="28"/>
                <a:cs typeface="宋体" pitchFamily="28"/>
              </a:rPr>
              <a:t>“</a:t>
            </a:r>
            <a:r>
              <a:rPr lang="zh-CN" altLang="zh-CN" sz="2800" b="0" i="0" u="none" dirty="0">
                <a:solidFill>
                  <a:srgbClr val="000000"/>
                </a:solidFill>
                <a:effectLst/>
                <a:latin typeface="白正" pitchFamily="28"/>
                <a:ea typeface="宋体" pitchFamily="28"/>
                <a:cs typeface="宋体" pitchFamily="28"/>
              </a:rPr>
              <a:t>左</a:t>
            </a:r>
            <a:r>
              <a:rPr lang="en-US" altLang="zh-CN" sz="2800" b="0" i="0" u="none" dirty="0">
                <a:solidFill>
                  <a:srgbClr val="000000"/>
                </a:solidFill>
                <a:effectLst/>
                <a:latin typeface="宋体" pitchFamily="28"/>
                <a:ea typeface="宋体" pitchFamily="28"/>
                <a:cs typeface="宋体" pitchFamily="28"/>
              </a:rPr>
              <a:t>”</a:t>
            </a:r>
            <a:r>
              <a:rPr lang="zh-CN" altLang="zh-CN" sz="2800" b="0" i="0" u="none" dirty="0">
                <a:solidFill>
                  <a:srgbClr val="000000"/>
                </a:solidFill>
                <a:effectLst/>
                <a:latin typeface="白正" pitchFamily="28"/>
                <a:ea typeface="宋体" pitchFamily="28"/>
                <a:cs typeface="宋体" pitchFamily="28"/>
              </a:rPr>
              <a:t>或</a:t>
            </a:r>
            <a:r>
              <a:rPr lang="en-US" altLang="zh-CN" sz="2800" b="0" i="0" u="none" dirty="0">
                <a:solidFill>
                  <a:srgbClr val="000000"/>
                </a:solidFill>
                <a:effectLst/>
                <a:latin typeface="宋体" pitchFamily="28"/>
                <a:ea typeface="宋体" pitchFamily="28"/>
                <a:cs typeface="宋体" pitchFamily="28"/>
              </a:rPr>
              <a:t>“</a:t>
            </a:r>
            <a:r>
              <a:rPr lang="zh-CN" altLang="zh-CN" sz="2800" b="0" i="0" u="none" dirty="0">
                <a:solidFill>
                  <a:srgbClr val="000000"/>
                </a:solidFill>
                <a:effectLst/>
                <a:latin typeface="白正" pitchFamily="28"/>
                <a:ea typeface="宋体" pitchFamily="28"/>
                <a:cs typeface="宋体" pitchFamily="28"/>
              </a:rPr>
              <a:t>右</a:t>
            </a:r>
            <a:r>
              <a:rPr lang="en-US" altLang="zh-CN" sz="2800" b="0" i="0" u="none" dirty="0">
                <a:solidFill>
                  <a:srgbClr val="000000"/>
                </a:solidFill>
                <a:effectLst/>
                <a:latin typeface="宋体" pitchFamily="28"/>
                <a:ea typeface="宋体" pitchFamily="28"/>
                <a:cs typeface="宋体" pitchFamily="28"/>
              </a:rPr>
              <a:t>”</a:t>
            </a:r>
            <a:r>
              <a:rPr lang="zh-CN" altLang="zh-CN" sz="2800" b="0" i="0" u="none" dirty="0">
                <a:solidFill>
                  <a:srgbClr val="000000"/>
                </a:solidFill>
                <a:effectLst/>
                <a:latin typeface="宋体" pitchFamily="28"/>
                <a:ea typeface="宋体" pitchFamily="28"/>
                <a:cs typeface="宋体" pitchFamily="28"/>
              </a:rPr>
              <a:t>）</a:t>
            </a:r>
            <a:r>
              <a:rPr lang="zh-CN" altLang="zh-CN" sz="2800" b="0" i="0" u="none" dirty="0">
                <a:solidFill>
                  <a:srgbClr val="000000"/>
                </a:solidFill>
                <a:effectLst/>
                <a:latin typeface="白正" pitchFamily="28"/>
                <a:ea typeface="宋体" pitchFamily="28"/>
                <a:cs typeface="宋体" pitchFamily="28"/>
              </a:rPr>
              <a:t>盘，天平平衡时砝码盘中所加砝码和游码的位置如图甲所示，则土豆块的质量为</a:t>
            </a:r>
            <a:r>
              <a:rPr lang="zh-CN" altLang="zh-CN" sz="100" b="0" i="0" spc="-100" dirty="0">
                <a:solidFill>
                  <a:srgbClr val="FF0000"/>
                </a:solidFill>
                <a:effectLst/>
                <a:latin typeface="白正" pitchFamily="28"/>
                <a:ea typeface="宋体" pitchFamily="28"/>
                <a:cs typeface="宋体" pitchFamily="28"/>
              </a:rPr>
              <a:t> </a:t>
            </a:r>
            <a:r>
              <a:rPr lang="zh-CN" altLang="zh-CN" sz="2800" b="0" i="0" u="sng" dirty="0">
                <a:solidFill>
                  <a:srgbClr val="000000"/>
                </a:solidFill>
                <a:effectLst/>
                <a:uFill>
                  <a:solidFill>
                    <a:srgbClr val="000000"/>
                  </a:solidFill>
                </a:uFill>
                <a:latin typeface="白正" pitchFamily="28"/>
                <a:ea typeface="宋体" pitchFamily="28"/>
                <a:cs typeface="宋体" pitchFamily="28"/>
              </a:rPr>
              <a:t>　</a:t>
            </a:r>
            <a:r>
              <a:rPr lang="en-US" altLang="zh-CN" sz="2800" b="1" i="0" u="sng" dirty="0">
                <a:solidFill>
                  <a:srgbClr val="FF0000">
                    <a:alpha val="0"/>
                  </a:srgbClr>
                </a:solidFill>
                <a:effectLst/>
                <a:uFill>
                  <a:solidFill>
                    <a:srgbClr val="000000"/>
                  </a:solidFill>
                </a:uFill>
                <a:latin typeface="Times New Roman" pitchFamily="28"/>
                <a:ea typeface="Times New Roman" pitchFamily="28"/>
                <a:cs typeface="Times New Roman" pitchFamily="28"/>
              </a:rPr>
              <a:t>127.6</a:t>
            </a:r>
            <a:r>
              <a:rPr lang="zh-CN" altLang="zh-CN" sz="2800" b="0" i="0" u="sng" dirty="0">
                <a:solidFill>
                  <a:srgbClr val="000000"/>
                </a:solidFill>
                <a:effectLst/>
                <a:uFill>
                  <a:solidFill>
                    <a:srgbClr val="000000"/>
                  </a:solidFill>
                </a:uFill>
                <a:latin typeface="白正" pitchFamily="28"/>
                <a:ea typeface="宋体" pitchFamily="28"/>
                <a:cs typeface="宋体" pitchFamily="28"/>
              </a:rPr>
              <a:t>　</a:t>
            </a:r>
            <a:r>
              <a:rPr lang="zh-CN" altLang="zh-CN" sz="100" b="0" i="0" spc="-100" dirty="0">
                <a:noFill/>
                <a:effectLst/>
                <a:latin typeface="白正" pitchFamily="28"/>
                <a:ea typeface="宋体" pitchFamily="28"/>
                <a:cs typeface="宋体" pitchFamily="28"/>
              </a:rPr>
              <a:t>⁠</a:t>
            </a:r>
            <a:r>
              <a:rPr lang="en-US" altLang="zh-CN" sz="2800" b="0" i="0" u="none" dirty="0">
                <a:solidFill>
                  <a:srgbClr val="000000"/>
                </a:solidFill>
                <a:effectLst/>
                <a:latin typeface="Times New Roman" pitchFamily="28"/>
                <a:ea typeface="Times New Roman" pitchFamily="28"/>
                <a:cs typeface="宋体" pitchFamily="28"/>
              </a:rPr>
              <a:t>g</a:t>
            </a:r>
            <a:r>
              <a:rPr lang="zh-CN" altLang="zh-CN" sz="2800" b="0" i="0" u="none" dirty="0">
                <a:solidFill>
                  <a:srgbClr val="000000"/>
                </a:solidFill>
                <a:effectLst/>
                <a:latin typeface="白正" pitchFamily="28"/>
                <a:ea typeface="宋体" pitchFamily="28"/>
                <a:cs typeface="宋体" pitchFamily="28"/>
              </a:rPr>
              <a:t>。</a:t>
            </a:r>
          </a:p>
          <a:p>
            <a:pPr algn="l" eaLnBrk="1" latinLnBrk="0" hangingPunct="0">
              <a:lnSpc>
                <a:spcPct val="129999"/>
              </a:lnSpc>
            </a:pPr>
            <a:r>
              <a:rPr lang="zh-CN" altLang="zh-CN" sz="2800" b="0" i="0" u="none" dirty="0">
                <a:solidFill>
                  <a:srgbClr val="000000"/>
                </a:solidFill>
                <a:effectLst/>
                <a:latin typeface="宋体" pitchFamily="28"/>
                <a:ea typeface="宋体" pitchFamily="28"/>
                <a:cs typeface="宋体" pitchFamily="28"/>
              </a:rPr>
              <a:t>（</a:t>
            </a:r>
            <a:r>
              <a:rPr lang="en-US" altLang="zh-CN" sz="2800" b="0" i="0" u="none" dirty="0">
                <a:solidFill>
                  <a:srgbClr val="000000"/>
                </a:solidFill>
                <a:effectLst/>
                <a:latin typeface="Times New Roman" pitchFamily="28"/>
                <a:ea typeface="Times New Roman" pitchFamily="28"/>
                <a:cs typeface="宋体" pitchFamily="28"/>
              </a:rPr>
              <a:t>3</a:t>
            </a:r>
            <a:r>
              <a:rPr lang="zh-CN" altLang="zh-CN" sz="2800" b="0" i="0" u="none" dirty="0">
                <a:solidFill>
                  <a:srgbClr val="000000"/>
                </a:solidFill>
                <a:effectLst/>
                <a:latin typeface="宋体" pitchFamily="28"/>
                <a:ea typeface="宋体" pitchFamily="28"/>
                <a:cs typeface="宋体" pitchFamily="28"/>
              </a:rPr>
              <a:t>）</a:t>
            </a:r>
            <a:r>
              <a:rPr lang="zh-CN" altLang="zh-CN" sz="2800" b="0" i="0" u="none" dirty="0">
                <a:solidFill>
                  <a:srgbClr val="000000"/>
                </a:solidFill>
                <a:effectLst/>
                <a:latin typeface="白正" pitchFamily="28"/>
                <a:ea typeface="宋体" pitchFamily="28"/>
                <a:cs typeface="宋体" pitchFamily="28"/>
              </a:rPr>
              <a:t>由于土豆放不进量筒，他用一个大烧杯自制溢水杯，在自制溢水杯中加满水，将土豆块缓慢浸没在大烧杯中，同时用小桶收集溢出的水，再将小桶中的水倒入量筒中，如图乙所示。则土豆块的体积为</a:t>
            </a:r>
            <a:r>
              <a:rPr lang="zh-CN" altLang="zh-CN" sz="100" b="0" i="0" spc="-100" dirty="0">
                <a:solidFill>
                  <a:srgbClr val="FF0000"/>
                </a:solidFill>
                <a:effectLst/>
                <a:latin typeface="白正" pitchFamily="28"/>
                <a:ea typeface="宋体" pitchFamily="28"/>
                <a:cs typeface="宋体" pitchFamily="28"/>
              </a:rPr>
              <a:t> </a:t>
            </a:r>
            <a:r>
              <a:rPr lang="zh-CN" altLang="zh-CN" sz="2800" b="0" i="0" u="sng" dirty="0">
                <a:solidFill>
                  <a:srgbClr val="000000"/>
                </a:solidFill>
                <a:effectLst/>
                <a:uFill>
                  <a:solidFill>
                    <a:srgbClr val="000000"/>
                  </a:solidFill>
                </a:uFill>
                <a:latin typeface="白正" pitchFamily="28"/>
                <a:ea typeface="宋体" pitchFamily="28"/>
                <a:cs typeface="宋体" pitchFamily="28"/>
              </a:rPr>
              <a:t>　</a:t>
            </a:r>
            <a:r>
              <a:rPr lang="en-US" altLang="zh-CN" sz="2800" b="1" i="0" u="sng" dirty="0">
                <a:solidFill>
                  <a:srgbClr val="FF0000">
                    <a:alpha val="0"/>
                  </a:srgbClr>
                </a:solidFill>
                <a:effectLst/>
                <a:uFill>
                  <a:solidFill>
                    <a:srgbClr val="000000"/>
                  </a:solidFill>
                </a:uFill>
                <a:latin typeface="Times New Roman" pitchFamily="28"/>
                <a:ea typeface="Times New Roman" pitchFamily="28"/>
                <a:cs typeface="Times New Roman" pitchFamily="28"/>
              </a:rPr>
              <a:t>116</a:t>
            </a:r>
            <a:r>
              <a:rPr lang="zh-CN" altLang="zh-CN" sz="2800" b="0" i="0" u="sng" dirty="0">
                <a:solidFill>
                  <a:srgbClr val="000000"/>
                </a:solidFill>
                <a:effectLst/>
                <a:uFill>
                  <a:solidFill>
                    <a:srgbClr val="000000"/>
                  </a:solidFill>
                </a:uFill>
                <a:latin typeface="白正" pitchFamily="28"/>
                <a:ea typeface="宋体" pitchFamily="28"/>
                <a:cs typeface="宋体" pitchFamily="28"/>
              </a:rPr>
              <a:t>　</a:t>
            </a:r>
            <a:r>
              <a:rPr lang="zh-CN" altLang="zh-CN" sz="100" b="0" i="0" spc="-100" dirty="0">
                <a:noFill/>
                <a:effectLst/>
                <a:latin typeface="白正" pitchFamily="28"/>
                <a:ea typeface="宋体" pitchFamily="28"/>
                <a:cs typeface="宋体" pitchFamily="28"/>
              </a:rPr>
              <a:t>⁠</a:t>
            </a:r>
            <a:r>
              <a:rPr lang="en-US" altLang="zh-CN" sz="2800" b="0" i="0" u="none" dirty="0">
                <a:solidFill>
                  <a:srgbClr val="000000"/>
                </a:solidFill>
                <a:effectLst/>
                <a:latin typeface="Times New Roman" pitchFamily="28"/>
                <a:ea typeface="Times New Roman" pitchFamily="28"/>
                <a:cs typeface="宋体" pitchFamily="28"/>
              </a:rPr>
              <a:t>cm</a:t>
            </a:r>
            <a:r>
              <a:rPr lang="en-US" altLang="zh-CN" sz="2800" b="0" i="0" u="none" baseline="30000" dirty="0">
                <a:solidFill>
                  <a:srgbClr val="000000"/>
                </a:solidFill>
                <a:effectLst/>
                <a:latin typeface="Times New Roman" pitchFamily="28"/>
                <a:ea typeface="Times New Roman" pitchFamily="28"/>
                <a:cs typeface="宋体" pitchFamily="28"/>
              </a:rPr>
              <a:t>3</a:t>
            </a:r>
            <a:r>
              <a:rPr lang="zh-CN" altLang="zh-CN" sz="2800" b="0" i="0" u="none" dirty="0">
                <a:solidFill>
                  <a:srgbClr val="000000"/>
                </a:solidFill>
                <a:effectLst/>
                <a:latin typeface="白正" pitchFamily="28"/>
                <a:ea typeface="宋体" pitchFamily="28"/>
                <a:cs typeface="宋体" pitchFamily="28"/>
              </a:rPr>
              <a:t>。</a:t>
            </a:r>
          </a:p>
          <a:p>
            <a:pPr algn="l" eaLnBrk="1" latinLnBrk="0" hangingPunct="0">
              <a:lnSpc>
                <a:spcPct val="129999"/>
              </a:lnSpc>
            </a:pPr>
            <a:r>
              <a:rPr lang="zh-CN" altLang="zh-CN" sz="2800" b="0" i="0" u="none" dirty="0">
                <a:solidFill>
                  <a:srgbClr val="000000"/>
                </a:solidFill>
                <a:effectLst/>
                <a:latin typeface="宋体" pitchFamily="28"/>
                <a:ea typeface="宋体" pitchFamily="28"/>
                <a:cs typeface="宋体" pitchFamily="28"/>
              </a:rPr>
              <a:t>（</a:t>
            </a:r>
            <a:r>
              <a:rPr lang="en-US" altLang="zh-CN" sz="2800" b="0" i="0" u="none" dirty="0">
                <a:solidFill>
                  <a:srgbClr val="000000"/>
                </a:solidFill>
                <a:effectLst/>
                <a:latin typeface="Times New Roman" pitchFamily="28"/>
                <a:ea typeface="Times New Roman" pitchFamily="28"/>
                <a:cs typeface="宋体" pitchFamily="28"/>
              </a:rPr>
              <a:t>4</a:t>
            </a:r>
            <a:r>
              <a:rPr lang="zh-CN" altLang="zh-CN" sz="2800" b="0" i="0" u="none" dirty="0">
                <a:solidFill>
                  <a:srgbClr val="000000"/>
                </a:solidFill>
                <a:effectLst/>
                <a:latin typeface="宋体" pitchFamily="28"/>
                <a:ea typeface="宋体" pitchFamily="28"/>
                <a:cs typeface="宋体" pitchFamily="28"/>
              </a:rPr>
              <a:t>）</a:t>
            </a:r>
            <a:r>
              <a:rPr lang="zh-CN" altLang="zh-CN" sz="2800" b="0" i="0" u="none" dirty="0">
                <a:solidFill>
                  <a:srgbClr val="000000"/>
                </a:solidFill>
                <a:effectLst/>
                <a:latin typeface="白正" pitchFamily="28"/>
                <a:ea typeface="宋体" pitchFamily="28"/>
                <a:cs typeface="宋体" pitchFamily="28"/>
              </a:rPr>
              <a:t>计算出这种土豆的密度为</a:t>
            </a:r>
            <a:r>
              <a:rPr lang="zh-CN" altLang="zh-CN" sz="100" b="0" i="0" spc="-100" dirty="0">
                <a:solidFill>
                  <a:srgbClr val="FF0000"/>
                </a:solidFill>
                <a:effectLst/>
                <a:latin typeface="白正" pitchFamily="28"/>
                <a:ea typeface="宋体" pitchFamily="28"/>
                <a:cs typeface="宋体" pitchFamily="28"/>
              </a:rPr>
              <a:t> </a:t>
            </a:r>
            <a:r>
              <a:rPr lang="zh-CN" altLang="zh-CN" sz="2800" b="0" i="0" u="sng" dirty="0">
                <a:solidFill>
                  <a:srgbClr val="000000"/>
                </a:solidFill>
                <a:effectLst/>
                <a:uFill>
                  <a:solidFill>
                    <a:srgbClr val="000000"/>
                  </a:solidFill>
                </a:uFill>
                <a:latin typeface="白正" pitchFamily="28"/>
                <a:ea typeface="宋体" pitchFamily="28"/>
                <a:cs typeface="宋体" pitchFamily="28"/>
              </a:rPr>
              <a:t>　</a:t>
            </a:r>
            <a:r>
              <a:rPr lang="en-US" altLang="zh-CN" sz="2800" b="1" i="0" u="sng" dirty="0">
                <a:solidFill>
                  <a:srgbClr val="FF0000">
                    <a:alpha val="0"/>
                  </a:srgbClr>
                </a:solidFill>
                <a:effectLst/>
                <a:uFill>
                  <a:solidFill>
                    <a:srgbClr val="000000"/>
                  </a:solidFill>
                </a:uFill>
                <a:latin typeface="Times New Roman" pitchFamily="28"/>
                <a:ea typeface="Times New Roman" pitchFamily="28"/>
                <a:cs typeface="Times New Roman" pitchFamily="28"/>
              </a:rPr>
              <a:t>1.1</a:t>
            </a:r>
            <a:r>
              <a:rPr lang="en-US" altLang="zh-CN" sz="2800" b="1" i="0" u="sng" dirty="0">
                <a:solidFill>
                  <a:srgbClr val="FF0000">
                    <a:alpha val="0"/>
                  </a:srgbClr>
                </a:solidFill>
                <a:effectLst/>
                <a:uFill>
                  <a:solidFill>
                    <a:srgbClr val="000000"/>
                  </a:solidFill>
                </a:uFill>
                <a:latin typeface="Times New Roman" pitchFamily="28"/>
                <a:ea typeface="宋体" pitchFamily="28"/>
                <a:cs typeface="Times New Roman" pitchFamily="28"/>
              </a:rPr>
              <a:t>×</a:t>
            </a:r>
            <a:r>
              <a:rPr lang="en-US" altLang="zh-CN" sz="2800" b="1" i="0" u="sng" dirty="0">
                <a:solidFill>
                  <a:srgbClr val="FF0000">
                    <a:alpha val="0"/>
                  </a:srgbClr>
                </a:solidFill>
                <a:effectLst/>
                <a:uFill>
                  <a:solidFill>
                    <a:srgbClr val="000000"/>
                  </a:solidFill>
                </a:uFill>
                <a:latin typeface="Times New Roman" pitchFamily="28"/>
                <a:ea typeface="Times New Roman" pitchFamily="28"/>
                <a:cs typeface="Times New Roman" pitchFamily="28"/>
              </a:rPr>
              <a:t>10</a:t>
            </a:r>
            <a:r>
              <a:rPr lang="en-US" altLang="zh-CN" sz="2800" b="1" i="0" u="sng" baseline="30000" dirty="0">
                <a:solidFill>
                  <a:srgbClr val="FF0000">
                    <a:alpha val="0"/>
                  </a:srgbClr>
                </a:solidFill>
                <a:effectLst/>
                <a:uFill>
                  <a:solidFill>
                    <a:srgbClr val="000000"/>
                  </a:solidFill>
                </a:uFill>
                <a:latin typeface="Times New Roman" pitchFamily="28"/>
                <a:ea typeface="Times New Roman" pitchFamily="28"/>
                <a:cs typeface="Times New Roman" pitchFamily="28"/>
              </a:rPr>
              <a:t>3</a:t>
            </a:r>
            <a:r>
              <a:rPr lang="zh-CN" altLang="zh-CN" sz="2800" b="0" i="0" u="sng" dirty="0">
                <a:solidFill>
                  <a:srgbClr val="000000"/>
                </a:solidFill>
                <a:effectLst/>
                <a:uFill>
                  <a:solidFill>
                    <a:srgbClr val="000000"/>
                  </a:solidFill>
                </a:uFill>
                <a:latin typeface="白正" pitchFamily="28"/>
                <a:ea typeface="宋体" pitchFamily="28"/>
                <a:cs typeface="宋体" pitchFamily="28"/>
              </a:rPr>
              <a:t>　</a:t>
            </a:r>
            <a:r>
              <a:rPr lang="zh-CN" altLang="zh-CN" sz="100" b="0" i="0" spc="-100" dirty="0">
                <a:noFill/>
                <a:effectLst/>
                <a:latin typeface="白正" pitchFamily="28"/>
                <a:ea typeface="宋体" pitchFamily="28"/>
                <a:cs typeface="宋体" pitchFamily="28"/>
              </a:rPr>
              <a:t>⁠</a:t>
            </a:r>
            <a:r>
              <a:rPr lang="en-US" altLang="zh-CN" sz="2800" b="0" i="0" u="none" dirty="0">
                <a:solidFill>
                  <a:srgbClr val="000000"/>
                </a:solidFill>
                <a:effectLst/>
                <a:latin typeface="Times New Roman" pitchFamily="28"/>
                <a:ea typeface="Times New Roman" pitchFamily="28"/>
                <a:cs typeface="宋体" pitchFamily="28"/>
              </a:rPr>
              <a:t>kg/m</a:t>
            </a:r>
            <a:r>
              <a:rPr lang="en-US" altLang="zh-CN" sz="2800" b="0" i="0" u="none" baseline="30000" dirty="0">
                <a:solidFill>
                  <a:srgbClr val="000000"/>
                </a:solidFill>
                <a:effectLst/>
                <a:latin typeface="Times New Roman" pitchFamily="28"/>
                <a:ea typeface="Times New Roman" pitchFamily="28"/>
                <a:cs typeface="宋体" pitchFamily="28"/>
              </a:rPr>
              <a:t>3</a:t>
            </a:r>
            <a:r>
              <a:rPr lang="zh-CN" altLang="zh-CN" sz="2800" b="0" i="0" u="none" dirty="0">
                <a:solidFill>
                  <a:srgbClr val="000000"/>
                </a:solidFill>
                <a:effectLst/>
                <a:latin typeface="白正" pitchFamily="28"/>
                <a:ea typeface="宋体" pitchFamily="28"/>
                <a:cs typeface="宋体" pitchFamily="28"/>
              </a:rPr>
              <a:t>。</a:t>
            </a:r>
          </a:p>
          <a:p>
            <a:pPr algn="l" eaLnBrk="1" latinLnBrk="0" hangingPunct="0">
              <a:lnSpc>
                <a:spcPct val="129999"/>
              </a:lnSpc>
            </a:pPr>
            <a:r>
              <a:rPr lang="zh-CN" altLang="zh-CN" sz="2800" b="0" i="0" u="none" dirty="0">
                <a:solidFill>
                  <a:srgbClr val="000000"/>
                </a:solidFill>
                <a:effectLst/>
                <a:latin typeface="宋体" pitchFamily="28"/>
                <a:ea typeface="宋体" pitchFamily="28"/>
                <a:cs typeface="宋体" pitchFamily="28"/>
              </a:rPr>
              <a:t>（</a:t>
            </a:r>
            <a:r>
              <a:rPr lang="en-US" altLang="zh-CN" sz="2800" b="0" i="0" u="none" dirty="0">
                <a:solidFill>
                  <a:srgbClr val="000000"/>
                </a:solidFill>
                <a:effectLst/>
                <a:latin typeface="Times New Roman" pitchFamily="28"/>
                <a:ea typeface="Times New Roman" pitchFamily="28"/>
                <a:cs typeface="宋体" pitchFamily="28"/>
              </a:rPr>
              <a:t>5</a:t>
            </a:r>
            <a:r>
              <a:rPr lang="zh-CN" altLang="zh-CN" sz="2800" b="0" i="0" u="none" dirty="0">
                <a:solidFill>
                  <a:srgbClr val="000000"/>
                </a:solidFill>
                <a:effectLst/>
                <a:latin typeface="宋体" pitchFamily="28"/>
                <a:ea typeface="宋体" pitchFamily="28"/>
                <a:cs typeface="宋体" pitchFamily="28"/>
              </a:rPr>
              <a:t>）</a:t>
            </a:r>
            <a:r>
              <a:rPr lang="zh-CN" altLang="zh-CN" sz="2800" b="0" i="0" u="none" dirty="0">
                <a:solidFill>
                  <a:srgbClr val="000000"/>
                </a:solidFill>
                <a:effectLst/>
                <a:latin typeface="白正" pitchFamily="28"/>
                <a:ea typeface="宋体" pitchFamily="28"/>
                <a:cs typeface="宋体" pitchFamily="28"/>
              </a:rPr>
              <a:t>用此方法测出土豆的密度值和真实值相比</a:t>
            </a:r>
            <a:r>
              <a:rPr lang="zh-CN" altLang="zh-CN" sz="100" b="0" i="0" spc="-100" dirty="0">
                <a:solidFill>
                  <a:srgbClr val="FF0000"/>
                </a:solidFill>
                <a:effectLst/>
                <a:latin typeface="白正" pitchFamily="28"/>
                <a:ea typeface="宋体" pitchFamily="28"/>
                <a:cs typeface="宋体" pitchFamily="28"/>
              </a:rPr>
              <a:t> </a:t>
            </a:r>
            <a:r>
              <a:rPr lang="zh-CN" altLang="zh-CN" sz="2800" b="0" i="0" u="sng" dirty="0">
                <a:solidFill>
                  <a:srgbClr val="000000"/>
                </a:solidFill>
                <a:effectLst/>
                <a:uFill>
                  <a:solidFill>
                    <a:srgbClr val="000000"/>
                  </a:solidFill>
                </a:uFill>
                <a:latin typeface="白正" pitchFamily="28"/>
                <a:ea typeface="宋体" pitchFamily="28"/>
                <a:cs typeface="宋体" pitchFamily="28"/>
              </a:rPr>
              <a:t>　</a:t>
            </a:r>
            <a:r>
              <a:rPr lang="zh-CN" altLang="zh-CN" sz="2800" b="1" i="0" u="sng" dirty="0">
                <a:solidFill>
                  <a:srgbClr val="FF0000">
                    <a:alpha val="0"/>
                  </a:srgbClr>
                </a:solidFill>
                <a:effectLst/>
                <a:uFill>
                  <a:solidFill>
                    <a:srgbClr val="000000"/>
                  </a:solidFill>
                </a:uFill>
                <a:latin typeface="Times New Roman" pitchFamily="28"/>
                <a:ea typeface="宋体" pitchFamily="28"/>
                <a:cs typeface="Times New Roman" pitchFamily="28"/>
              </a:rPr>
              <a:t>偏大</a:t>
            </a:r>
            <a:r>
              <a:rPr lang="zh-CN" altLang="zh-CN" sz="2800" b="0" i="0" u="sng" dirty="0">
                <a:solidFill>
                  <a:srgbClr val="000000"/>
                </a:solidFill>
                <a:effectLst/>
                <a:uFill>
                  <a:solidFill>
                    <a:srgbClr val="000000"/>
                  </a:solidFill>
                </a:uFill>
                <a:latin typeface="白正" pitchFamily="28"/>
                <a:ea typeface="宋体" pitchFamily="28"/>
                <a:cs typeface="宋体" pitchFamily="28"/>
              </a:rPr>
              <a:t>　</a:t>
            </a:r>
            <a:r>
              <a:rPr lang="zh-CN" altLang="zh-CN" sz="100" b="0" i="0" spc="-100" dirty="0">
                <a:noFill/>
                <a:effectLst/>
                <a:latin typeface="白正" pitchFamily="28"/>
                <a:ea typeface="宋体" pitchFamily="28"/>
                <a:cs typeface="宋体" pitchFamily="28"/>
              </a:rPr>
              <a:t>⁠</a:t>
            </a:r>
            <a:r>
              <a:rPr lang="zh-CN" altLang="zh-CN" sz="2800" b="0" i="0" u="none" dirty="0">
                <a:solidFill>
                  <a:srgbClr val="000000"/>
                </a:solidFill>
                <a:effectLst/>
                <a:latin typeface="宋体" pitchFamily="28"/>
                <a:ea typeface="宋体" pitchFamily="28"/>
                <a:cs typeface="宋体" pitchFamily="28"/>
              </a:rPr>
              <a:t>（</a:t>
            </a:r>
            <a:r>
              <a:rPr lang="zh-CN" altLang="zh-CN" sz="2800" b="0" i="0" u="none" dirty="0">
                <a:solidFill>
                  <a:srgbClr val="000000"/>
                </a:solidFill>
                <a:effectLst/>
                <a:latin typeface="白正" pitchFamily="28"/>
                <a:ea typeface="宋体" pitchFamily="28"/>
                <a:cs typeface="宋体" pitchFamily="28"/>
              </a:rPr>
              <a:t>选填</a:t>
            </a:r>
            <a:r>
              <a:rPr lang="en-US" altLang="zh-CN" sz="2800" b="0" i="0" u="none" dirty="0">
                <a:solidFill>
                  <a:srgbClr val="000000"/>
                </a:solidFill>
                <a:effectLst/>
                <a:latin typeface="宋体" pitchFamily="28"/>
                <a:ea typeface="宋体" pitchFamily="28"/>
                <a:cs typeface="宋体" pitchFamily="28"/>
              </a:rPr>
              <a:t>“</a:t>
            </a:r>
            <a:r>
              <a:rPr lang="zh-CN" altLang="zh-CN" sz="2800" b="0" i="0" u="none" dirty="0">
                <a:solidFill>
                  <a:srgbClr val="000000"/>
                </a:solidFill>
                <a:effectLst/>
                <a:latin typeface="白正" pitchFamily="28"/>
                <a:ea typeface="宋体" pitchFamily="28"/>
                <a:cs typeface="宋体" pitchFamily="28"/>
              </a:rPr>
              <a:t>偏大</a:t>
            </a:r>
            <a:r>
              <a:rPr lang="en-US" altLang="zh-CN" sz="2800" b="0" i="0" u="none" dirty="0">
                <a:solidFill>
                  <a:srgbClr val="000000"/>
                </a:solidFill>
                <a:effectLst/>
                <a:latin typeface="宋体" pitchFamily="28"/>
                <a:ea typeface="宋体" pitchFamily="28"/>
                <a:cs typeface="宋体" pitchFamily="28"/>
              </a:rPr>
              <a:t>”“</a:t>
            </a:r>
            <a:r>
              <a:rPr lang="zh-CN" altLang="zh-CN" sz="2800" b="0" i="0" u="none" dirty="0">
                <a:solidFill>
                  <a:srgbClr val="000000"/>
                </a:solidFill>
                <a:effectLst/>
                <a:latin typeface="白正" pitchFamily="28"/>
                <a:ea typeface="宋体" pitchFamily="28"/>
                <a:cs typeface="宋体" pitchFamily="28"/>
              </a:rPr>
              <a:t>偏小</a:t>
            </a:r>
            <a:r>
              <a:rPr lang="en-US" altLang="zh-CN" sz="2800" b="0" i="0" u="none" dirty="0">
                <a:solidFill>
                  <a:srgbClr val="000000"/>
                </a:solidFill>
                <a:effectLst/>
                <a:latin typeface="宋体" pitchFamily="28"/>
                <a:ea typeface="宋体" pitchFamily="28"/>
                <a:cs typeface="宋体" pitchFamily="28"/>
              </a:rPr>
              <a:t>”</a:t>
            </a:r>
            <a:r>
              <a:rPr lang="zh-CN" altLang="zh-CN" sz="2800" b="0" i="0" u="none" dirty="0">
                <a:solidFill>
                  <a:srgbClr val="000000"/>
                </a:solidFill>
                <a:effectLst/>
                <a:latin typeface="白正" pitchFamily="28"/>
                <a:ea typeface="宋体" pitchFamily="28"/>
                <a:cs typeface="宋体" pitchFamily="28"/>
              </a:rPr>
              <a:t>或</a:t>
            </a:r>
            <a:r>
              <a:rPr lang="en-US" altLang="zh-CN" sz="2800" b="0" i="0" u="none" dirty="0">
                <a:solidFill>
                  <a:srgbClr val="000000"/>
                </a:solidFill>
                <a:effectLst/>
                <a:latin typeface="宋体" pitchFamily="28"/>
                <a:ea typeface="宋体" pitchFamily="28"/>
                <a:cs typeface="宋体" pitchFamily="28"/>
              </a:rPr>
              <a:t>“</a:t>
            </a:r>
            <a:r>
              <a:rPr lang="zh-CN" altLang="zh-CN" sz="2800" b="0" i="0" u="none" dirty="0">
                <a:solidFill>
                  <a:srgbClr val="000000"/>
                </a:solidFill>
                <a:effectLst/>
                <a:latin typeface="白正" pitchFamily="28"/>
                <a:ea typeface="宋体" pitchFamily="28"/>
                <a:cs typeface="宋体" pitchFamily="28"/>
              </a:rPr>
              <a:t>不变</a:t>
            </a:r>
            <a:r>
              <a:rPr lang="en-US" altLang="zh-CN" sz="2800" b="0" i="0" u="none" dirty="0">
                <a:solidFill>
                  <a:srgbClr val="000000"/>
                </a:solidFill>
                <a:effectLst/>
                <a:latin typeface="宋体" pitchFamily="28"/>
                <a:ea typeface="宋体" pitchFamily="28"/>
                <a:cs typeface="宋体" pitchFamily="28"/>
              </a:rPr>
              <a:t>”</a:t>
            </a:r>
            <a:r>
              <a:rPr lang="zh-CN" altLang="zh-CN" sz="2800" b="0" i="0" u="none" dirty="0">
                <a:solidFill>
                  <a:srgbClr val="000000"/>
                </a:solidFill>
                <a:effectLst/>
                <a:latin typeface="宋体" pitchFamily="28"/>
                <a:ea typeface="宋体" pitchFamily="28"/>
                <a:cs typeface="宋体" pitchFamily="28"/>
              </a:rPr>
              <a:t>）</a:t>
            </a:r>
            <a:r>
              <a:rPr lang="zh-CN" altLang="zh-CN" sz="2800" b="0" i="0" u="none" dirty="0">
                <a:solidFill>
                  <a:srgbClr val="000000"/>
                </a:solidFill>
                <a:effectLst/>
                <a:latin typeface="白正" pitchFamily="28"/>
                <a:ea typeface="宋体" pitchFamily="28"/>
                <a:cs typeface="宋体" pitchFamily="28"/>
              </a:rPr>
              <a:t>。</a:t>
            </a:r>
          </a:p>
        </p:txBody>
      </p:sp>
      <p:sp>
        <p:nvSpPr>
          <p:cNvPr id="2" name="文本框 1">
            <a:extLst>
              <a:ext uri="{FF2B5EF4-FFF2-40B4-BE49-F238E27FC236}">
                <a16:creationId xmlns:a16="http://schemas.microsoft.com/office/drawing/2014/main" id="{C30A3204-FE22-665C-900B-81707653CAF7}"/>
              </a:ext>
            </a:extLst>
          </p:cNvPr>
          <p:cNvSpPr txBox="1"/>
          <p:nvPr/>
        </p:nvSpPr>
        <p:spPr>
          <a:xfrm>
            <a:off x="4647532" y="1110074"/>
            <a:ext cx="537274" cy="64834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Times New Roman" pitchFamily="28"/>
              </a:rPr>
              <a:t>左</a:t>
            </a:r>
            <a:endParaRPr lang="zh-CN" altLang="en-US">
              <a:solidFill>
                <a:srgbClr val="FF0000"/>
              </a:solidFill>
            </a:endParaRPr>
          </a:p>
        </p:txBody>
      </p:sp>
      <p:sp>
        <p:nvSpPr>
          <p:cNvPr id="3" name="文本框 2">
            <a:extLst>
              <a:ext uri="{FF2B5EF4-FFF2-40B4-BE49-F238E27FC236}">
                <a16:creationId xmlns:a16="http://schemas.microsoft.com/office/drawing/2014/main" id="{1DA326ED-E814-4CD4-5586-86643600B08E}"/>
              </a:ext>
            </a:extLst>
          </p:cNvPr>
          <p:cNvSpPr txBox="1"/>
          <p:nvPr/>
        </p:nvSpPr>
        <p:spPr>
          <a:xfrm>
            <a:off x="1269332" y="2219546"/>
            <a:ext cx="980186" cy="648348"/>
          </a:xfrm>
          <a:prstGeom prst="rect">
            <a:avLst/>
          </a:prstGeom>
          <a:noFill/>
        </p:spPr>
        <p:txBody>
          <a:bodyPr vert="horz" wrap="none" rtlCol="0">
            <a:noAutofit/>
          </a:bodyPr>
          <a:lstStyle/>
          <a:p>
            <a:pPr>
              <a:lnSpc>
                <a:spcPct val="129999"/>
              </a:lnSpc>
            </a:pPr>
            <a:r>
              <a:rPr kumimoji="0" lang="en-US"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Times New Roman" pitchFamily="28"/>
                <a:cs typeface="Times New Roman" pitchFamily="28"/>
              </a:rPr>
              <a:t>127.6</a:t>
            </a:r>
            <a:endParaRPr lang="zh-CN" altLang="en-US">
              <a:solidFill>
                <a:srgbClr val="FF0000"/>
              </a:solidFill>
            </a:endParaRPr>
          </a:p>
        </p:txBody>
      </p:sp>
      <p:sp>
        <p:nvSpPr>
          <p:cNvPr id="4" name="文本框 3">
            <a:extLst>
              <a:ext uri="{FF2B5EF4-FFF2-40B4-BE49-F238E27FC236}">
                <a16:creationId xmlns:a16="http://schemas.microsoft.com/office/drawing/2014/main" id="{C8ACB307-F5F9-DEC9-0E35-BCA6BEB80EAC}"/>
              </a:ext>
            </a:extLst>
          </p:cNvPr>
          <p:cNvSpPr txBox="1"/>
          <p:nvPr/>
        </p:nvSpPr>
        <p:spPr>
          <a:xfrm>
            <a:off x="1269332" y="4438490"/>
            <a:ext cx="693864" cy="648348"/>
          </a:xfrm>
          <a:prstGeom prst="rect">
            <a:avLst/>
          </a:prstGeom>
          <a:noFill/>
        </p:spPr>
        <p:txBody>
          <a:bodyPr vert="horz" wrap="none" rtlCol="0">
            <a:noAutofit/>
          </a:bodyPr>
          <a:lstStyle/>
          <a:p>
            <a:pPr>
              <a:lnSpc>
                <a:spcPct val="129999"/>
              </a:lnSpc>
            </a:pPr>
            <a:r>
              <a:rPr kumimoji="0" lang="en-US"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Times New Roman" pitchFamily="28"/>
                <a:cs typeface="Times New Roman" pitchFamily="28"/>
              </a:rPr>
              <a:t>116</a:t>
            </a:r>
            <a:endParaRPr lang="zh-CN" altLang="en-US">
              <a:solidFill>
                <a:srgbClr val="FF0000"/>
              </a:solidFill>
            </a:endParaRPr>
          </a:p>
        </p:txBody>
      </p:sp>
      <p:sp>
        <p:nvSpPr>
          <p:cNvPr id="5" name="文本框 4">
            <a:extLst>
              <a:ext uri="{FF2B5EF4-FFF2-40B4-BE49-F238E27FC236}">
                <a16:creationId xmlns:a16="http://schemas.microsoft.com/office/drawing/2014/main" id="{FF7B856F-79B6-8A99-4EE4-C38CE39BA1E1}"/>
              </a:ext>
            </a:extLst>
          </p:cNvPr>
          <p:cNvSpPr txBox="1"/>
          <p:nvPr/>
        </p:nvSpPr>
        <p:spPr>
          <a:xfrm>
            <a:off x="5714332" y="4993226"/>
            <a:ext cx="1456437" cy="648348"/>
          </a:xfrm>
          <a:prstGeom prst="rect">
            <a:avLst/>
          </a:prstGeom>
          <a:noFill/>
        </p:spPr>
        <p:txBody>
          <a:bodyPr vert="horz" wrap="none" rtlCol="0">
            <a:noAutofit/>
          </a:bodyPr>
          <a:lstStyle/>
          <a:p>
            <a:pPr>
              <a:lnSpc>
                <a:spcPct val="129999"/>
              </a:lnSpc>
            </a:pPr>
            <a:r>
              <a:rPr kumimoji="0" lang="en-US"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Times New Roman" pitchFamily="28"/>
                <a:cs typeface="Times New Roman" pitchFamily="28"/>
              </a:rPr>
              <a:t>1.1</a:t>
            </a:r>
            <a:r>
              <a:rPr kumimoji="0" lang="en-US"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Times New Roman" pitchFamily="28"/>
              </a:rPr>
              <a:t>×</a:t>
            </a:r>
            <a:r>
              <a:rPr kumimoji="0" lang="en-US"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Times New Roman" pitchFamily="28"/>
                <a:cs typeface="Times New Roman" pitchFamily="28"/>
              </a:rPr>
              <a:t>10</a:t>
            </a:r>
            <a:r>
              <a:rPr kumimoji="0" lang="en-US" altLang="zh-CN" sz="2800" b="1" i="0" strike="noStrike" kern="1200" cap="none" spc="0" normalizeH="0" baseline="30000" noProof="0">
                <a:ln>
                  <a:noFill/>
                </a:ln>
                <a:solidFill>
                  <a:srgbClr val="FF0000"/>
                </a:solidFill>
                <a:effectLst/>
                <a:uLnTx/>
                <a:uFill>
                  <a:solidFill>
                    <a:srgbClr val="000000"/>
                  </a:solidFill>
                </a:uFill>
                <a:latin typeface="Times New Roman" pitchFamily="28"/>
                <a:ea typeface="Times New Roman" pitchFamily="28"/>
                <a:cs typeface="Times New Roman" pitchFamily="28"/>
              </a:rPr>
              <a:t>3</a:t>
            </a:r>
            <a:endParaRPr lang="zh-CN" altLang="en-US">
              <a:solidFill>
                <a:srgbClr val="FF0000"/>
              </a:solidFill>
            </a:endParaRPr>
          </a:p>
        </p:txBody>
      </p:sp>
      <p:sp>
        <p:nvSpPr>
          <p:cNvPr id="6" name="文本框 5">
            <a:extLst>
              <a:ext uri="{FF2B5EF4-FFF2-40B4-BE49-F238E27FC236}">
                <a16:creationId xmlns:a16="http://schemas.microsoft.com/office/drawing/2014/main" id="{5DAE7CC8-5A95-0A94-4876-7302054FB533}"/>
              </a:ext>
            </a:extLst>
          </p:cNvPr>
          <p:cNvSpPr txBox="1"/>
          <p:nvPr/>
        </p:nvSpPr>
        <p:spPr>
          <a:xfrm>
            <a:off x="8203532" y="5547962"/>
            <a:ext cx="894461" cy="64834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Times New Roman" pitchFamily="28"/>
              </a:rPr>
              <a:t>偏大</a:t>
            </a:r>
            <a:endParaRPr lang="zh-CN" altLang="en-US">
              <a:solidFill>
                <a:srgbClr val="FF0000"/>
              </a:solidFill>
            </a:endParaRPr>
          </a:p>
        </p:txBody>
      </p:sp>
      <p:sp>
        <p:nvSpPr>
          <p:cNvPr id="7" name="yt_shape_10511">
            <a:extLst>
              <a:ext uri="{FF2B5EF4-FFF2-40B4-BE49-F238E27FC236}">
                <a16:creationId xmlns:a16="http://schemas.microsoft.com/office/drawing/2014/main" id="{D6EABDCD-3444-848D-0053-CE426E653979}"/>
              </a:ext>
            </a:extLst>
          </p:cNvPr>
          <p:cNvSpPr txBox="1"/>
          <p:nvPr/>
        </p:nvSpPr>
        <p:spPr>
          <a:xfrm>
            <a:off x="647857" y="117926"/>
            <a:ext cx="10896000" cy="1068049"/>
          </a:xfrm>
          <a:prstGeom prst="rect">
            <a:avLst/>
          </a:prstGeom>
        </p:spPr>
        <p:txBody>
          <a:bodyPr vert="horz" wrap="square" lIns="0" tIns="0" rIns="0" bIns="0" rtlCol="0">
            <a:spAutoFit/>
          </a:bodyPr>
          <a:lstStyle/>
          <a:p>
            <a:pPr algn="l" eaLnBrk="1" latinLnBrk="0" hangingPunct="0">
              <a:lnSpc>
                <a:spcPct val="129999"/>
              </a:lnSpc>
            </a:pPr>
            <a:r>
              <a:rPr lang="zh-CN" altLang="zh-CN" sz="2800" b="0" i="0" u="none">
                <a:solidFill>
                  <a:srgbClr val="000000"/>
                </a:solidFill>
                <a:effectLst/>
                <a:latin typeface="宋体"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1</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将天平放在</a:t>
            </a:r>
            <a:r>
              <a:rPr lang="zh-CN" altLang="zh-CN" sz="100" b="0" i="0" spc="-100">
                <a:solidFill>
                  <a:srgbClr val="FF0000"/>
                </a:solidFill>
                <a:effectLst/>
                <a:latin typeface="白正" pitchFamily="28"/>
                <a:ea typeface="宋体" pitchFamily="28"/>
                <a:cs typeface="宋体" pitchFamily="28"/>
              </a:rPr>
              <a:t> </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2800" b="1" i="0" u="sng">
                <a:solidFill>
                  <a:srgbClr val="FF0000">
                    <a:alpha val="0"/>
                  </a:srgbClr>
                </a:solidFill>
                <a:effectLst/>
                <a:uFill>
                  <a:solidFill>
                    <a:srgbClr val="000000"/>
                  </a:solidFill>
                </a:uFill>
                <a:latin typeface="Times New Roman" pitchFamily="28"/>
                <a:ea typeface="宋体" pitchFamily="28"/>
                <a:cs typeface="Times New Roman" pitchFamily="28"/>
              </a:rPr>
              <a:t>水平台</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100" b="0" i="0" spc="-100">
                <a:noFill/>
                <a:effectLst/>
                <a:latin typeface="白正"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上，把游码移到标尺左端零刻度线处，然后调节平衡螺母使横梁平衡。</a:t>
            </a:r>
          </a:p>
        </p:txBody>
      </p:sp>
      <p:sp>
        <p:nvSpPr>
          <p:cNvPr id="8" name="文本框 7">
            <a:extLst>
              <a:ext uri="{FF2B5EF4-FFF2-40B4-BE49-F238E27FC236}">
                <a16:creationId xmlns:a16="http://schemas.microsoft.com/office/drawing/2014/main" id="{20FFF783-9A75-5CF0-A02E-654F2305B052}"/>
              </a:ext>
            </a:extLst>
          </p:cNvPr>
          <p:cNvSpPr txBox="1"/>
          <p:nvPr/>
        </p:nvSpPr>
        <p:spPr>
          <a:xfrm>
            <a:off x="3580446" y="71120"/>
            <a:ext cx="1251649" cy="64834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Times New Roman" pitchFamily="28"/>
              </a:rPr>
              <a:t>水平台</a:t>
            </a:r>
            <a:endParaRPr lang="zh-CN" altLang="en-US">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3" grpId="0" build="allAtOnce"/>
      <p:bldP spid="4" grpId="0" build="allAtOnce"/>
      <p:bldP spid="5" grpId="0" build="allAtOnce"/>
      <p:bldP spid="6" grpId="0" build="allAtOnce"/>
      <p:bldP spid="8"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0516" name="yt_shape_10516"/>
          <p:cNvSpPr txBox="1"/>
          <p:nvPr/>
        </p:nvSpPr>
        <p:spPr>
          <a:xfrm>
            <a:off x="648000" y="494568"/>
            <a:ext cx="8797280" cy="499880"/>
          </a:xfrm>
          <a:prstGeom prst="rect">
            <a:avLst/>
          </a:prstGeom>
        </p:spPr>
        <p:txBody>
          <a:bodyPr vert="horz" wrap="none" lIns="0" tIns="0" rIns="0" bIns="0" rtlCol="0">
            <a:spAutoFit/>
          </a:bodyPr>
          <a:lstStyle/>
          <a:p>
            <a:pPr algn="l" eaLnBrk="1" latinLnBrk="0" hangingPunct="0">
              <a:lnSpc>
                <a:spcPct val="129999"/>
              </a:lnSpc>
            </a:pPr>
            <a:r>
              <a:rPr lang="zh-CN" altLang="zh-CN" sz="2800" b="0" i="0" u="none">
                <a:solidFill>
                  <a:srgbClr val="000000"/>
                </a:solidFill>
                <a:effectLst/>
                <a:latin typeface="白正" pitchFamily="28"/>
                <a:ea typeface="黑体" pitchFamily="28"/>
                <a:cs typeface="宋体" pitchFamily="28"/>
              </a:rPr>
              <a:t>五、综合应用题</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黑体" pitchFamily="28"/>
                <a:cs typeface="宋体" pitchFamily="28"/>
              </a:rPr>
              <a:t>本题共</a:t>
            </a:r>
            <a:r>
              <a:rPr lang="en-US" altLang="zh-CN" sz="2800" b="0" i="0" u="none">
                <a:solidFill>
                  <a:srgbClr val="000000"/>
                </a:solidFill>
                <a:effectLst/>
                <a:latin typeface="Times New Roman" pitchFamily="28"/>
                <a:ea typeface="Times New Roman" pitchFamily="28"/>
                <a:cs typeface="宋体" pitchFamily="28"/>
              </a:rPr>
              <a:t>2</a:t>
            </a:r>
            <a:r>
              <a:rPr lang="zh-CN" altLang="zh-CN" sz="2800" b="0" i="0" u="none">
                <a:solidFill>
                  <a:srgbClr val="000000"/>
                </a:solidFill>
                <a:effectLst/>
                <a:latin typeface="白正" pitchFamily="28"/>
                <a:ea typeface="黑体" pitchFamily="28"/>
                <a:cs typeface="宋体" pitchFamily="28"/>
              </a:rPr>
              <a:t>小题，每小题</a:t>
            </a:r>
            <a:r>
              <a:rPr lang="en-US" altLang="zh-CN" sz="2800" b="0" i="0" u="none">
                <a:solidFill>
                  <a:srgbClr val="000000"/>
                </a:solidFill>
                <a:effectLst/>
                <a:latin typeface="Times New Roman" pitchFamily="28"/>
                <a:ea typeface="Times New Roman" pitchFamily="28"/>
                <a:cs typeface="宋体" pitchFamily="28"/>
              </a:rPr>
              <a:t>10</a:t>
            </a:r>
            <a:r>
              <a:rPr lang="zh-CN" altLang="zh-CN" sz="2800" b="0" i="0" u="none">
                <a:solidFill>
                  <a:srgbClr val="000000"/>
                </a:solidFill>
                <a:effectLst/>
                <a:latin typeface="白正" pitchFamily="28"/>
                <a:ea typeface="黑体" pitchFamily="28"/>
                <a:cs typeface="宋体" pitchFamily="28"/>
              </a:rPr>
              <a:t>分，共</a:t>
            </a:r>
            <a:r>
              <a:rPr lang="en-US" altLang="zh-CN" sz="2800" b="0" i="0" u="none">
                <a:solidFill>
                  <a:srgbClr val="000000"/>
                </a:solidFill>
                <a:effectLst/>
                <a:latin typeface="Times New Roman" pitchFamily="28"/>
                <a:ea typeface="Times New Roman" pitchFamily="28"/>
                <a:cs typeface="宋体" pitchFamily="28"/>
              </a:rPr>
              <a:t>20</a:t>
            </a:r>
            <a:r>
              <a:rPr lang="zh-CN" altLang="zh-CN" sz="2800" b="0" i="0" u="none">
                <a:solidFill>
                  <a:srgbClr val="000000"/>
                </a:solidFill>
                <a:effectLst/>
                <a:latin typeface="白正" pitchFamily="28"/>
                <a:ea typeface="黑体" pitchFamily="28"/>
                <a:cs typeface="宋体" pitchFamily="28"/>
              </a:rPr>
              <a:t>分</a:t>
            </a:r>
            <a:r>
              <a:rPr lang="zh-CN" altLang="zh-CN" sz="2800" b="0" i="0" u="none">
                <a:solidFill>
                  <a:srgbClr val="000000"/>
                </a:solidFill>
                <a:effectLst/>
                <a:latin typeface="宋体" pitchFamily="28"/>
                <a:ea typeface="宋体" pitchFamily="28"/>
                <a:cs typeface="宋体" pitchFamily="28"/>
              </a:rPr>
              <a:t>）</a:t>
            </a:r>
          </a:p>
        </p:txBody>
      </p:sp>
      <p:sp>
        <p:nvSpPr>
          <p:cNvPr id="10517" name="yt_shape_10517"/>
          <p:cNvSpPr txBox="1"/>
          <p:nvPr/>
        </p:nvSpPr>
        <p:spPr>
          <a:xfrm>
            <a:off x="648143" y="1045236"/>
            <a:ext cx="10896000" cy="1068049"/>
          </a:xfrm>
          <a:prstGeom prst="rect">
            <a:avLst/>
          </a:prstGeom>
        </p:spPr>
        <p:txBody>
          <a:bodyPr vert="horz" wrap="square" lIns="0" tIns="0" rIns="0" bIns="0" rtlCol="0">
            <a:spAutoFit/>
          </a:bodyPr>
          <a:lstStyle/>
          <a:p>
            <a:pPr algn="l" eaLnBrk="1"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20.</a:t>
            </a:r>
            <a:r>
              <a:rPr lang="zh-CN" altLang="zh-CN" sz="2800" b="0" i="0" u="none">
                <a:solidFill>
                  <a:srgbClr val="000000"/>
                </a:solidFill>
                <a:effectLst/>
                <a:latin typeface="白正" pitchFamily="28"/>
                <a:ea typeface="宋体" pitchFamily="28"/>
                <a:cs typeface="宋体" pitchFamily="28"/>
              </a:rPr>
              <a:t>体育锻炼用的一个实心铅球的质量是</a:t>
            </a:r>
            <a:r>
              <a:rPr lang="en-US" altLang="zh-CN" sz="2800" b="0" i="0" u="none">
                <a:solidFill>
                  <a:srgbClr val="000000"/>
                </a:solidFill>
                <a:effectLst/>
                <a:latin typeface="Times New Roman" pitchFamily="28"/>
                <a:ea typeface="Times New Roman" pitchFamily="28"/>
                <a:cs typeface="宋体" pitchFamily="28"/>
              </a:rPr>
              <a:t>4 kg</a:t>
            </a:r>
            <a:r>
              <a:rPr lang="zh-CN" altLang="zh-CN" sz="2800" b="0" i="0" u="none">
                <a:solidFill>
                  <a:srgbClr val="000000"/>
                </a:solidFill>
                <a:effectLst/>
                <a:latin typeface="白正" pitchFamily="28"/>
                <a:ea typeface="宋体" pitchFamily="28"/>
                <a:cs typeface="宋体" pitchFamily="28"/>
              </a:rPr>
              <a:t>，经测量知道它的体积是</a:t>
            </a:r>
            <a:r>
              <a:rPr lang="en-US" altLang="zh-CN" sz="2800" b="0" i="0" u="none">
                <a:solidFill>
                  <a:srgbClr val="000000"/>
                </a:solidFill>
                <a:effectLst/>
                <a:latin typeface="Times New Roman" pitchFamily="28"/>
                <a:ea typeface="Times New Roman" pitchFamily="28"/>
                <a:cs typeface="宋体" pitchFamily="28"/>
              </a:rPr>
              <a:t>0.57 dm</a:t>
            </a:r>
            <a:r>
              <a:rPr lang="en-US" altLang="zh-CN" sz="2800" b="0" i="0" u="none" baseline="30000">
                <a:solidFill>
                  <a:srgbClr val="000000"/>
                </a:solidFill>
                <a:effectLst/>
                <a:latin typeface="Times New Roman" pitchFamily="28"/>
                <a:ea typeface="Times New Roman" pitchFamily="28"/>
                <a:cs typeface="宋体" pitchFamily="28"/>
              </a:rPr>
              <a:t>3</a:t>
            </a:r>
            <a:r>
              <a:rPr lang="zh-CN" altLang="zh-CN" sz="2800" b="0" i="0" u="none">
                <a:solidFill>
                  <a:srgbClr val="000000"/>
                </a:solidFill>
                <a:effectLst/>
                <a:latin typeface="白正" pitchFamily="28"/>
                <a:ea typeface="宋体" pitchFamily="28"/>
                <a:cs typeface="宋体" pitchFamily="28"/>
              </a:rPr>
              <a:t>。已知铅的密度是</a:t>
            </a:r>
            <a:r>
              <a:rPr lang="en-US" altLang="zh-CN" sz="2800" b="0" i="0" u="none">
                <a:solidFill>
                  <a:srgbClr val="000000"/>
                </a:solidFill>
                <a:effectLst/>
                <a:latin typeface="Times New Roman" pitchFamily="28"/>
                <a:ea typeface="Times New Roman" pitchFamily="28"/>
                <a:cs typeface="宋体" pitchFamily="28"/>
              </a:rPr>
              <a:t>11.3</a:t>
            </a:r>
            <a:r>
              <a:rPr lang="en-US" altLang="zh-CN" sz="2800" b="0" i="0" u="none">
                <a:solidFill>
                  <a:srgbClr val="000000"/>
                </a:solidFill>
                <a:effectLst/>
                <a:latin typeface="宋体"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10</a:t>
            </a:r>
            <a:r>
              <a:rPr lang="en-US" altLang="zh-CN" sz="2800" b="0" i="0" u="none" baseline="30000">
                <a:solidFill>
                  <a:srgbClr val="000000"/>
                </a:solidFill>
                <a:effectLst/>
                <a:latin typeface="Times New Roman" pitchFamily="28"/>
                <a:ea typeface="Times New Roman" pitchFamily="28"/>
                <a:cs typeface="宋体" pitchFamily="28"/>
              </a:rPr>
              <a:t>3</a:t>
            </a:r>
            <a:r>
              <a:rPr lang="en-US" altLang="zh-CN" sz="2800" b="0" i="0" u="none">
                <a:solidFill>
                  <a:srgbClr val="000000"/>
                </a:solidFill>
                <a:effectLst/>
                <a:latin typeface="Times New Roman" pitchFamily="28"/>
                <a:ea typeface="Times New Roman" pitchFamily="28"/>
                <a:cs typeface="宋体" pitchFamily="28"/>
              </a:rPr>
              <a:t> kg/m</a:t>
            </a:r>
            <a:r>
              <a:rPr lang="en-US" altLang="zh-CN" sz="2800" b="0" i="0" u="none" baseline="30000">
                <a:solidFill>
                  <a:srgbClr val="000000"/>
                </a:solidFill>
                <a:effectLst/>
                <a:latin typeface="Times New Roman" pitchFamily="28"/>
                <a:ea typeface="Times New Roman" pitchFamily="28"/>
                <a:cs typeface="宋体" pitchFamily="28"/>
              </a:rPr>
              <a:t>3</a:t>
            </a:r>
            <a:r>
              <a:rPr lang="zh-CN" altLang="zh-CN" sz="2800" b="0" i="0" u="none">
                <a:solidFill>
                  <a:srgbClr val="000000"/>
                </a:solidFill>
                <a:effectLst/>
                <a:latin typeface="白正" pitchFamily="28"/>
                <a:ea typeface="宋体" pitchFamily="28"/>
                <a:cs typeface="宋体" pitchFamily="28"/>
              </a:rPr>
              <a:t>，则：</a:t>
            </a:r>
          </a:p>
        </p:txBody>
      </p:sp>
      <p:sp>
        <p:nvSpPr>
          <p:cNvPr id="10518" name="yt_shape_10518"/>
          <p:cNvSpPr txBox="1"/>
          <p:nvPr/>
        </p:nvSpPr>
        <p:spPr>
          <a:xfrm>
            <a:off x="648143" y="2164073"/>
            <a:ext cx="10896000" cy="1068049"/>
          </a:xfrm>
          <a:prstGeom prst="rect">
            <a:avLst/>
          </a:prstGeom>
        </p:spPr>
        <p:txBody>
          <a:bodyPr vert="horz" wrap="square" lIns="0" tIns="0" rIns="0" bIns="0" rtlCol="0">
            <a:spAutoFit/>
          </a:bodyPr>
          <a:lstStyle/>
          <a:p>
            <a:pPr algn="l" eaLnBrk="1" latinLnBrk="0" hangingPunct="0">
              <a:lnSpc>
                <a:spcPct val="129999"/>
              </a:lnSpc>
            </a:pPr>
            <a:r>
              <a:rPr lang="zh-CN" altLang="zh-CN" sz="2800" b="0" i="0" u="none">
                <a:solidFill>
                  <a:srgbClr val="000000"/>
                </a:solidFill>
                <a:effectLst/>
                <a:latin typeface="宋体"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1</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铅的密度是</a:t>
            </a:r>
            <a:r>
              <a:rPr lang="en-US" altLang="zh-CN" sz="2800" b="0" i="0" u="none">
                <a:solidFill>
                  <a:srgbClr val="000000"/>
                </a:solidFill>
                <a:effectLst/>
                <a:latin typeface="Times New Roman" pitchFamily="28"/>
                <a:ea typeface="Times New Roman" pitchFamily="28"/>
                <a:cs typeface="宋体" pitchFamily="28"/>
              </a:rPr>
              <a:t>11.3</a:t>
            </a:r>
            <a:r>
              <a:rPr lang="en-US" altLang="zh-CN" sz="2800" b="0" i="0" u="none">
                <a:solidFill>
                  <a:srgbClr val="000000"/>
                </a:solidFill>
                <a:effectLst/>
                <a:latin typeface="宋体"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10</a:t>
            </a:r>
            <a:r>
              <a:rPr lang="en-US" altLang="zh-CN" sz="2800" b="0" i="0" u="none" baseline="30000">
                <a:solidFill>
                  <a:srgbClr val="000000"/>
                </a:solidFill>
                <a:effectLst/>
                <a:latin typeface="Times New Roman" pitchFamily="28"/>
                <a:ea typeface="Times New Roman" pitchFamily="28"/>
                <a:cs typeface="宋体" pitchFamily="28"/>
              </a:rPr>
              <a:t>3</a:t>
            </a:r>
            <a:r>
              <a:rPr lang="en-US" altLang="zh-CN" sz="2800" b="0" i="0" u="none">
                <a:solidFill>
                  <a:srgbClr val="000000"/>
                </a:solidFill>
                <a:effectLst/>
                <a:latin typeface="Times New Roman" pitchFamily="28"/>
                <a:ea typeface="Times New Roman" pitchFamily="28"/>
                <a:cs typeface="宋体" pitchFamily="28"/>
              </a:rPr>
              <a:t> kg/m</a:t>
            </a:r>
            <a:r>
              <a:rPr lang="en-US" altLang="zh-CN" sz="2800" b="0" i="0" u="none" baseline="30000">
                <a:solidFill>
                  <a:srgbClr val="000000"/>
                </a:solidFill>
                <a:effectLst/>
                <a:latin typeface="Times New Roman" pitchFamily="28"/>
                <a:ea typeface="Times New Roman" pitchFamily="28"/>
                <a:cs typeface="宋体" pitchFamily="28"/>
              </a:rPr>
              <a:t>3</a:t>
            </a:r>
            <a:r>
              <a:rPr lang="zh-CN" altLang="zh-CN" sz="2800" b="0" i="0" u="none">
                <a:solidFill>
                  <a:srgbClr val="000000"/>
                </a:solidFill>
                <a:effectLst/>
                <a:latin typeface="白正" pitchFamily="28"/>
                <a:ea typeface="宋体" pitchFamily="28"/>
                <a:cs typeface="宋体" pitchFamily="28"/>
              </a:rPr>
              <a:t>的物理意义是</a:t>
            </a:r>
            <a:r>
              <a:rPr lang="zh-CN" altLang="zh-CN" sz="100" b="0" i="0" spc="-100">
                <a:solidFill>
                  <a:srgbClr val="FF0000"/>
                </a:solidFill>
                <a:effectLst/>
                <a:latin typeface="白正" pitchFamily="28"/>
                <a:ea typeface="宋体" pitchFamily="28"/>
                <a:cs typeface="宋体" pitchFamily="28"/>
              </a:rPr>
              <a:t> </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2800" b="1" i="0" u="sng">
                <a:solidFill>
                  <a:srgbClr val="FF0000">
                    <a:alpha val="0"/>
                  </a:srgbClr>
                </a:solidFill>
                <a:effectLst/>
                <a:uFill>
                  <a:solidFill>
                    <a:srgbClr val="000000"/>
                  </a:solidFill>
                </a:uFill>
                <a:latin typeface="Times New Roman" pitchFamily="28"/>
                <a:ea typeface="宋体" pitchFamily="28"/>
                <a:cs typeface="Times New Roman" pitchFamily="28"/>
              </a:rPr>
              <a:t>体积为</a:t>
            </a:r>
            <a:r>
              <a:rPr lang="en-US" altLang="zh-CN" sz="2800" b="1" i="0" u="sng">
                <a:solidFill>
                  <a:srgbClr val="FF0000">
                    <a:alpha val="0"/>
                  </a:srgbClr>
                </a:solidFill>
                <a:effectLst/>
                <a:uFill>
                  <a:solidFill>
                    <a:srgbClr val="000000"/>
                  </a:solidFill>
                </a:uFill>
                <a:latin typeface="Times New Roman" pitchFamily="28"/>
                <a:ea typeface="Times New Roman" pitchFamily="28"/>
                <a:cs typeface="Times New Roman" pitchFamily="28"/>
              </a:rPr>
              <a:t>1 m</a:t>
            </a:r>
            <a:r>
              <a:rPr lang="en-US" altLang="zh-CN" sz="2800" b="1" i="0" u="sng" baseline="30000">
                <a:solidFill>
                  <a:srgbClr val="FF0000">
                    <a:alpha val="0"/>
                  </a:srgbClr>
                </a:solidFill>
                <a:effectLst/>
                <a:uFill>
                  <a:solidFill>
                    <a:srgbClr val="000000"/>
                  </a:solidFill>
                </a:uFill>
                <a:latin typeface="Times New Roman" pitchFamily="28"/>
                <a:ea typeface="Times New Roman" pitchFamily="28"/>
                <a:cs typeface="Times New Roman" pitchFamily="28"/>
              </a:rPr>
              <a:t>3</a:t>
            </a:r>
            <a:r>
              <a:rPr lang="zh-CN" altLang="zh-CN" sz="2800" b="1" i="0" u="sng">
                <a:solidFill>
                  <a:srgbClr val="FF0000">
                    <a:alpha val="0"/>
                  </a:srgbClr>
                </a:solidFill>
                <a:effectLst/>
                <a:uFill>
                  <a:solidFill>
                    <a:srgbClr val="000000"/>
                  </a:solidFill>
                </a:uFill>
                <a:latin typeface="Times New Roman" pitchFamily="28"/>
                <a:ea typeface="宋体" pitchFamily="28"/>
                <a:cs typeface="Times New Roman" pitchFamily="28"/>
              </a:rPr>
              <a:t>的铅的质量是</a:t>
            </a:r>
            <a:r>
              <a:rPr lang="en-US" altLang="zh-CN" sz="2800" b="1" i="0" u="sng">
                <a:solidFill>
                  <a:srgbClr val="FF0000">
                    <a:alpha val="0"/>
                  </a:srgbClr>
                </a:solidFill>
                <a:effectLst/>
                <a:uFill>
                  <a:solidFill>
                    <a:srgbClr val="000000"/>
                  </a:solidFill>
                </a:uFill>
                <a:latin typeface="Times New Roman" pitchFamily="28"/>
                <a:ea typeface="Times New Roman" pitchFamily="28"/>
                <a:cs typeface="Times New Roman" pitchFamily="28"/>
              </a:rPr>
              <a:t>11.3</a:t>
            </a:r>
            <a:r>
              <a:rPr lang="en-US" altLang="zh-CN" sz="2800" b="1" i="0" u="sng">
                <a:solidFill>
                  <a:srgbClr val="FF0000">
                    <a:alpha val="0"/>
                  </a:srgbClr>
                </a:solidFill>
                <a:effectLst/>
                <a:uFill>
                  <a:solidFill>
                    <a:srgbClr val="000000"/>
                  </a:solidFill>
                </a:uFill>
                <a:latin typeface="Times New Roman" pitchFamily="28"/>
                <a:ea typeface="宋体" pitchFamily="28"/>
                <a:cs typeface="Times New Roman" pitchFamily="28"/>
              </a:rPr>
              <a:t>×</a:t>
            </a:r>
            <a:r>
              <a:rPr lang="en-US" altLang="zh-CN" sz="2800" b="1" i="0" u="sng">
                <a:solidFill>
                  <a:srgbClr val="FF0000">
                    <a:alpha val="0"/>
                  </a:srgbClr>
                </a:solidFill>
                <a:effectLst/>
                <a:uFill>
                  <a:solidFill>
                    <a:srgbClr val="000000"/>
                  </a:solidFill>
                </a:uFill>
                <a:latin typeface="Times New Roman" pitchFamily="28"/>
                <a:ea typeface="Times New Roman" pitchFamily="28"/>
                <a:cs typeface="Times New Roman" pitchFamily="28"/>
              </a:rPr>
              <a:t>10</a:t>
            </a:r>
            <a:r>
              <a:rPr lang="en-US" altLang="zh-CN" sz="2800" b="1" i="0" u="sng" baseline="30000">
                <a:solidFill>
                  <a:srgbClr val="FF0000">
                    <a:alpha val="0"/>
                  </a:srgbClr>
                </a:solidFill>
                <a:effectLst/>
                <a:uFill>
                  <a:solidFill>
                    <a:srgbClr val="000000"/>
                  </a:solidFill>
                </a:uFill>
                <a:latin typeface="Times New Roman" pitchFamily="28"/>
                <a:ea typeface="Times New Roman" pitchFamily="28"/>
                <a:cs typeface="Times New Roman" pitchFamily="28"/>
              </a:rPr>
              <a:t>3</a:t>
            </a:r>
            <a:r>
              <a:rPr lang="en-US" altLang="zh-CN" sz="2800" b="1" i="0" u="sng">
                <a:solidFill>
                  <a:srgbClr val="FF0000">
                    <a:alpha val="0"/>
                  </a:srgbClr>
                </a:solidFill>
                <a:effectLst/>
                <a:uFill>
                  <a:solidFill>
                    <a:srgbClr val="000000"/>
                  </a:solidFill>
                </a:uFill>
                <a:latin typeface="Times New Roman" pitchFamily="28"/>
                <a:ea typeface="Times New Roman" pitchFamily="28"/>
                <a:cs typeface="Times New Roman" pitchFamily="28"/>
              </a:rPr>
              <a:t> kg</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100" b="0" i="0" spc="-100">
                <a:noFill/>
                <a:effectLst/>
                <a:latin typeface="白正"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a:t>
            </a:r>
          </a:p>
        </p:txBody>
      </p:sp>
      <p:sp>
        <p:nvSpPr>
          <p:cNvPr id="2" name="文本框 1">
            <a:extLst>
              <a:ext uri="{FF2B5EF4-FFF2-40B4-BE49-F238E27FC236}">
                <a16:creationId xmlns:a16="http://schemas.microsoft.com/office/drawing/2014/main" id="{CF326498-A555-AB2F-A030-50EB95D96D21}"/>
              </a:ext>
            </a:extLst>
          </p:cNvPr>
          <p:cNvSpPr txBox="1"/>
          <p:nvPr/>
        </p:nvSpPr>
        <p:spPr>
          <a:xfrm>
            <a:off x="8091898" y="2117267"/>
            <a:ext cx="3363023" cy="64834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Times New Roman" pitchFamily="28"/>
              </a:rPr>
              <a:t>体积为</a:t>
            </a:r>
            <a:r>
              <a:rPr kumimoji="0" lang="en-US"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Times New Roman" pitchFamily="28"/>
                <a:cs typeface="Times New Roman" pitchFamily="28"/>
              </a:rPr>
              <a:t>1 m</a:t>
            </a:r>
            <a:r>
              <a:rPr kumimoji="0" lang="en-US" altLang="zh-CN" sz="2800" b="1" i="0" strike="noStrike" kern="1200" cap="none" spc="0" normalizeH="0" baseline="30000" noProof="0">
                <a:ln>
                  <a:noFill/>
                </a:ln>
                <a:solidFill>
                  <a:srgbClr val="FF0000"/>
                </a:solidFill>
                <a:effectLst/>
                <a:uLnTx/>
                <a:uFill>
                  <a:solidFill>
                    <a:srgbClr val="000000"/>
                  </a:solidFill>
                </a:uFill>
                <a:latin typeface="Times New Roman" pitchFamily="28"/>
                <a:ea typeface="Times New Roman" pitchFamily="28"/>
                <a:cs typeface="Times New Roman" pitchFamily="28"/>
              </a:rPr>
              <a:t>3</a:t>
            </a: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Times New Roman" pitchFamily="28"/>
              </a:rPr>
              <a:t>的铅的质</a:t>
            </a:r>
            <a:endParaRPr lang="zh-CN" altLang="en-US">
              <a:solidFill>
                <a:srgbClr val="FF0000"/>
              </a:solidFill>
            </a:endParaRPr>
          </a:p>
        </p:txBody>
      </p:sp>
      <p:sp>
        <p:nvSpPr>
          <p:cNvPr id="3" name="文本框 2">
            <a:extLst>
              <a:ext uri="{FF2B5EF4-FFF2-40B4-BE49-F238E27FC236}">
                <a16:creationId xmlns:a16="http://schemas.microsoft.com/office/drawing/2014/main" id="{E6ADF549-CD25-CD80-BBB0-74ADFADD3CBF}"/>
              </a:ext>
            </a:extLst>
          </p:cNvPr>
          <p:cNvSpPr txBox="1"/>
          <p:nvPr/>
        </p:nvSpPr>
        <p:spPr>
          <a:xfrm>
            <a:off x="558132" y="2638785"/>
            <a:ext cx="2794128" cy="596596"/>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Times New Roman" pitchFamily="28"/>
              </a:rPr>
              <a:t>量是</a:t>
            </a:r>
            <a:r>
              <a:rPr kumimoji="0" lang="en-US"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Times New Roman" pitchFamily="28"/>
                <a:cs typeface="Times New Roman" pitchFamily="28"/>
              </a:rPr>
              <a:t>11.3</a:t>
            </a:r>
            <a:r>
              <a:rPr kumimoji="0" lang="en-US"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Times New Roman" pitchFamily="28"/>
              </a:rPr>
              <a:t>×</a:t>
            </a:r>
            <a:r>
              <a:rPr kumimoji="0" lang="en-US"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Times New Roman" pitchFamily="28"/>
                <a:cs typeface="Times New Roman" pitchFamily="28"/>
              </a:rPr>
              <a:t>10</a:t>
            </a:r>
            <a:r>
              <a:rPr kumimoji="0" lang="en-US" altLang="zh-CN" sz="2800" b="1" i="0" strike="noStrike" kern="1200" cap="none" spc="0" normalizeH="0" baseline="30000" noProof="0">
                <a:ln>
                  <a:noFill/>
                </a:ln>
                <a:solidFill>
                  <a:srgbClr val="FF0000"/>
                </a:solidFill>
                <a:effectLst/>
                <a:uLnTx/>
                <a:uFill>
                  <a:solidFill>
                    <a:srgbClr val="000000"/>
                  </a:solidFill>
                </a:uFill>
                <a:latin typeface="Times New Roman" pitchFamily="28"/>
                <a:ea typeface="Times New Roman" pitchFamily="28"/>
                <a:cs typeface="Times New Roman" pitchFamily="28"/>
              </a:rPr>
              <a:t>3</a:t>
            </a:r>
            <a:r>
              <a:rPr kumimoji="0" lang="en-US"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Times New Roman" pitchFamily="28"/>
                <a:cs typeface="Times New Roman" pitchFamily="28"/>
              </a:rPr>
              <a:t> kg</a:t>
            </a:r>
            <a:endParaRPr lang="zh-CN" altLang="en-US">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3" grpId="0"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0520" name="yt_shape_10520"/>
          <p:cNvSpPr txBox="1"/>
          <p:nvPr/>
        </p:nvSpPr>
        <p:spPr>
          <a:xfrm>
            <a:off x="648000" y="720000"/>
            <a:ext cx="5206554" cy="507896"/>
          </a:xfrm>
          <a:prstGeom prst="rect">
            <a:avLst/>
          </a:prstGeom>
        </p:spPr>
        <p:txBody>
          <a:bodyPr vert="horz" wrap="none" lIns="0" tIns="0" rIns="0" bIns="0" rtlCol="0">
            <a:spAutoFit/>
          </a:bodyPr>
          <a:lstStyle/>
          <a:p>
            <a:pPr algn="l" eaLnBrk="1" latinLnBrk="0" hangingPunct="0">
              <a:lnSpc>
                <a:spcPct val="129999"/>
              </a:lnSpc>
            </a:pPr>
            <a:r>
              <a:rPr lang="zh-CN" altLang="zh-CN" sz="2800" b="0" i="0" u="none">
                <a:solidFill>
                  <a:srgbClr val="000000"/>
                </a:solidFill>
                <a:effectLst/>
                <a:latin typeface="宋体"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2</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这个铅球是用铅制造的吗？</a:t>
            </a:r>
          </a:p>
        </p:txBody>
      </p:sp>
      <mc:AlternateContent xmlns:mc="http://schemas.openxmlformats.org/markup-compatibility/2006" xmlns:a14="http://schemas.microsoft.com/office/drawing/2010/main">
        <mc:Choice Requires="a14">
          <p:sp>
            <p:nvSpPr>
              <p:cNvPr id="10521" name="yt_shape_10521"/>
              <p:cNvSpPr txBox="1"/>
              <p:nvPr/>
            </p:nvSpPr>
            <p:spPr>
              <a:xfrm>
                <a:off x="648000" y="1278684"/>
                <a:ext cx="7694927" cy="3005375"/>
              </a:xfrm>
              <a:prstGeom prst="rect">
                <a:avLst/>
              </a:prstGeom>
            </p:spPr>
            <p:txBody>
              <a:bodyPr vert="horz" wrap="none" lIns="0" tIns="0" rIns="0" bIns="0" rtlCol="0">
                <a:spAutoFit/>
              </a:bodyPr>
              <a:lstStyle/>
              <a:p>
                <a:pPr algn="l" eaLnBrk="1" latinLnBrk="0" hangingPunct="0">
                  <a:lnSpc>
                    <a:spcPct val="129999"/>
                  </a:lnSpc>
                </a:pPr>
                <a:r>
                  <a:rPr lang="zh-CN" altLang="zh-CN" sz="2800" b="1" i="0" u="none">
                    <a:solidFill>
                      <a:srgbClr val="FF0000"/>
                    </a:solidFill>
                    <a:effectLst/>
                    <a:latin typeface="Times New Roman" pitchFamily="28"/>
                    <a:ea typeface="宋体" pitchFamily="28"/>
                    <a:cs typeface="Times New Roman" pitchFamily="28"/>
                  </a:rPr>
                  <a:t>解：（</a:t>
                </a:r>
                <a:r>
                  <a:rPr lang="en-US" altLang="zh-CN" sz="2800" b="1" i="0" u="none">
                    <a:solidFill>
                      <a:srgbClr val="FF0000"/>
                    </a:solidFill>
                    <a:effectLst/>
                    <a:latin typeface="Times New Roman" pitchFamily="28"/>
                    <a:ea typeface="Times New Roman" pitchFamily="28"/>
                    <a:cs typeface="Times New Roman" pitchFamily="28"/>
                  </a:rPr>
                  <a:t>2</a:t>
                </a:r>
                <a:r>
                  <a:rPr lang="zh-CN" altLang="zh-CN" sz="2800" b="1" i="0" u="none">
                    <a:solidFill>
                      <a:srgbClr val="FF0000"/>
                    </a:solidFill>
                    <a:effectLst/>
                    <a:latin typeface="Times New Roman" pitchFamily="28"/>
                    <a:ea typeface="宋体" pitchFamily="28"/>
                    <a:cs typeface="Times New Roman" pitchFamily="28"/>
                  </a:rPr>
                  <a:t>）实心铅球的质量</a:t>
                </a:r>
                <a:r>
                  <a:rPr lang="en-US" altLang="zh-CN" sz="2800" b="1" i="1" u="none">
                    <a:solidFill>
                      <a:srgbClr val="FF0000"/>
                    </a:solidFill>
                    <a:effectLst/>
                    <a:latin typeface="Times New Roman" pitchFamily="28"/>
                    <a:ea typeface="Times New Roman" pitchFamily="28"/>
                    <a:cs typeface="Times New Roman" pitchFamily="28"/>
                  </a:rPr>
                  <a:t>m</a:t>
                </a:r>
                <a:r>
                  <a:rPr lang="zh-CN" altLang="zh-CN" sz="2800" b="1" i="0" u="none">
                    <a:solidFill>
                      <a:srgbClr val="FF0000"/>
                    </a:solidFill>
                    <a:effectLst/>
                    <a:latin typeface="Times New Roman" pitchFamily="28"/>
                    <a:ea typeface="宋体" pitchFamily="28"/>
                    <a:cs typeface="Times New Roman" pitchFamily="28"/>
                  </a:rPr>
                  <a:t>＝</a:t>
                </a:r>
                <a:r>
                  <a:rPr lang="en-US" altLang="zh-CN" sz="2800" b="1" i="0" u="none">
                    <a:solidFill>
                      <a:srgbClr val="FF0000"/>
                    </a:solidFill>
                    <a:effectLst/>
                    <a:latin typeface="Times New Roman" pitchFamily="28"/>
                    <a:ea typeface="Times New Roman" pitchFamily="28"/>
                    <a:cs typeface="Times New Roman" pitchFamily="28"/>
                  </a:rPr>
                  <a:t>4 kg</a:t>
                </a:r>
              </a:p>
              <a:p>
                <a:pPr algn="l" eaLnBrk="1" latinLnBrk="0" hangingPunct="0">
                  <a:lnSpc>
                    <a:spcPct val="129999"/>
                  </a:lnSpc>
                </a:pPr>
                <a:r>
                  <a:rPr lang="zh-CN" altLang="zh-CN" sz="2800" b="1" i="0" u="none">
                    <a:solidFill>
                      <a:srgbClr val="FF0000"/>
                    </a:solidFill>
                    <a:effectLst/>
                    <a:latin typeface="Times New Roman" pitchFamily="28"/>
                    <a:ea typeface="宋体" pitchFamily="28"/>
                    <a:cs typeface="Times New Roman" pitchFamily="28"/>
                  </a:rPr>
                  <a:t>体积</a:t>
                </a:r>
                <a:r>
                  <a:rPr lang="en-US" altLang="zh-CN" sz="2800" b="1" i="1" u="none">
                    <a:solidFill>
                      <a:srgbClr val="FF0000"/>
                    </a:solidFill>
                    <a:effectLst/>
                    <a:latin typeface="Times New Roman" pitchFamily="28"/>
                    <a:ea typeface="Times New Roman" pitchFamily="28"/>
                    <a:cs typeface="Times New Roman" pitchFamily="28"/>
                  </a:rPr>
                  <a:t>V</a:t>
                </a:r>
                <a:r>
                  <a:rPr lang="zh-CN" altLang="zh-CN" sz="2800" b="1" i="0" u="none">
                    <a:solidFill>
                      <a:srgbClr val="FF0000"/>
                    </a:solidFill>
                    <a:effectLst/>
                    <a:latin typeface="Times New Roman" pitchFamily="28"/>
                    <a:ea typeface="宋体" pitchFamily="28"/>
                    <a:cs typeface="Times New Roman" pitchFamily="28"/>
                  </a:rPr>
                  <a:t>＝</a:t>
                </a:r>
                <a:r>
                  <a:rPr lang="en-US" altLang="zh-CN" sz="2800" b="1" i="0" u="none">
                    <a:solidFill>
                      <a:srgbClr val="FF0000"/>
                    </a:solidFill>
                    <a:effectLst/>
                    <a:latin typeface="Times New Roman" pitchFamily="28"/>
                    <a:ea typeface="Times New Roman" pitchFamily="28"/>
                    <a:cs typeface="Times New Roman" pitchFamily="28"/>
                  </a:rPr>
                  <a:t>0.57 dm</a:t>
                </a:r>
                <a:r>
                  <a:rPr lang="en-US" altLang="zh-CN" sz="2800" b="1" i="0" u="none" baseline="30000">
                    <a:solidFill>
                      <a:srgbClr val="FF0000"/>
                    </a:solidFill>
                    <a:effectLst/>
                    <a:latin typeface="Times New Roman" pitchFamily="28"/>
                    <a:ea typeface="Times New Roman" pitchFamily="28"/>
                    <a:cs typeface="Times New Roman" pitchFamily="28"/>
                  </a:rPr>
                  <a:t>3</a:t>
                </a:r>
                <a:r>
                  <a:rPr lang="zh-CN" altLang="zh-CN" sz="2800" b="1" i="0" u="none">
                    <a:solidFill>
                      <a:srgbClr val="FF0000"/>
                    </a:solidFill>
                    <a:effectLst/>
                    <a:latin typeface="Times New Roman" pitchFamily="28"/>
                    <a:ea typeface="宋体" pitchFamily="28"/>
                    <a:cs typeface="Times New Roman" pitchFamily="28"/>
                  </a:rPr>
                  <a:t>＝</a:t>
                </a:r>
                <a:r>
                  <a:rPr lang="en-US" altLang="zh-CN" sz="2800" b="1" i="0" u="none">
                    <a:solidFill>
                      <a:srgbClr val="FF0000"/>
                    </a:solidFill>
                    <a:effectLst/>
                    <a:latin typeface="Times New Roman" pitchFamily="28"/>
                    <a:ea typeface="Times New Roman" pitchFamily="28"/>
                    <a:cs typeface="Times New Roman" pitchFamily="28"/>
                  </a:rPr>
                  <a:t>0.57</a:t>
                </a:r>
                <a:r>
                  <a:rPr lang="en-US" altLang="zh-CN" sz="2800" b="1" i="0" u="none">
                    <a:solidFill>
                      <a:srgbClr val="FF0000"/>
                    </a:solidFill>
                    <a:effectLst/>
                    <a:latin typeface="Times New Roman" pitchFamily="28"/>
                    <a:ea typeface="宋体" pitchFamily="28"/>
                    <a:cs typeface="Times New Roman" pitchFamily="28"/>
                  </a:rPr>
                  <a:t>×</a:t>
                </a:r>
                <a:r>
                  <a:rPr lang="en-US" altLang="zh-CN" sz="2800" b="1" i="0" u="none">
                    <a:solidFill>
                      <a:srgbClr val="FF0000"/>
                    </a:solidFill>
                    <a:effectLst/>
                    <a:latin typeface="Times New Roman" pitchFamily="28"/>
                    <a:ea typeface="Times New Roman" pitchFamily="28"/>
                    <a:cs typeface="Times New Roman" pitchFamily="28"/>
                  </a:rPr>
                  <a:t>10</a:t>
                </a:r>
                <a:r>
                  <a:rPr lang="zh-CN" altLang="zh-CN" sz="2800" b="1" i="0" u="none" baseline="30000">
                    <a:solidFill>
                      <a:srgbClr val="FF0000"/>
                    </a:solidFill>
                    <a:effectLst/>
                    <a:latin typeface="Times New Roman" pitchFamily="28"/>
                    <a:ea typeface="宋体" pitchFamily="28"/>
                    <a:cs typeface="Times New Roman" pitchFamily="28"/>
                  </a:rPr>
                  <a:t>－</a:t>
                </a:r>
                <a:r>
                  <a:rPr lang="en-US" altLang="zh-CN" sz="2800" b="1" i="0" u="none" baseline="30000">
                    <a:solidFill>
                      <a:srgbClr val="FF0000"/>
                    </a:solidFill>
                    <a:effectLst/>
                    <a:latin typeface="Times New Roman" pitchFamily="28"/>
                    <a:ea typeface="Times New Roman" pitchFamily="28"/>
                    <a:cs typeface="Times New Roman" pitchFamily="28"/>
                  </a:rPr>
                  <a:t>3</a:t>
                </a:r>
                <a:r>
                  <a:rPr lang="en-US" altLang="zh-CN" sz="2800" b="1" i="0" u="none">
                    <a:solidFill>
                      <a:srgbClr val="FF0000"/>
                    </a:solidFill>
                    <a:effectLst/>
                    <a:latin typeface="Times New Roman" pitchFamily="28"/>
                    <a:ea typeface="Times New Roman" pitchFamily="28"/>
                    <a:cs typeface="Times New Roman" pitchFamily="28"/>
                  </a:rPr>
                  <a:t> m</a:t>
                </a:r>
                <a:r>
                  <a:rPr lang="en-US" altLang="zh-CN" sz="2800" b="1" i="0" u="none" baseline="30000">
                    <a:solidFill>
                      <a:srgbClr val="FF0000"/>
                    </a:solidFill>
                    <a:effectLst/>
                    <a:latin typeface="Times New Roman" pitchFamily="28"/>
                    <a:ea typeface="Times New Roman" pitchFamily="28"/>
                    <a:cs typeface="Times New Roman" pitchFamily="28"/>
                  </a:rPr>
                  <a:t>3</a:t>
                </a:r>
              </a:p>
              <a:p>
                <a:pPr algn="l" eaLnBrk="1" latinLnBrk="0" hangingPunct="0">
                  <a:lnSpc>
                    <a:spcPct val="129999"/>
                  </a:lnSpc>
                </a:pPr>
                <a:r>
                  <a:rPr lang="zh-CN" altLang="zh-CN" sz="2800" b="1" i="0" u="none">
                    <a:solidFill>
                      <a:srgbClr val="FF0000"/>
                    </a:solidFill>
                    <a:effectLst/>
                    <a:latin typeface="Times New Roman" pitchFamily="28"/>
                    <a:ea typeface="宋体" pitchFamily="28"/>
                    <a:cs typeface="Times New Roman" pitchFamily="28"/>
                  </a:rPr>
                  <a:t>实心铅球的密度</a:t>
                </a:r>
                <a:r>
                  <a:rPr lang="en-US" altLang="zh-CN" sz="2800" b="1" i="1" u="none">
                    <a:solidFill>
                      <a:srgbClr val="FF0000"/>
                    </a:solidFill>
                    <a:effectLst/>
                    <a:latin typeface="Times New Roman" pitchFamily="28"/>
                    <a:ea typeface="Times New Roman" pitchFamily="28"/>
                    <a:cs typeface="Times New Roman" pitchFamily="28"/>
                  </a:rPr>
                  <a:t>ρ</a:t>
                </a:r>
                <a:r>
                  <a:rPr lang="zh-CN" altLang="zh-CN" sz="2800" b="1" i="0" u="none">
                    <a:solidFill>
                      <a:srgbClr val="FF0000"/>
                    </a:solidFill>
                    <a:effectLst/>
                    <a:latin typeface="Times New Roman" pitchFamily="28"/>
                    <a:ea typeface="宋体" pitchFamily="28"/>
                    <a:cs typeface="Times New Roman" pitchFamily="28"/>
                  </a:rPr>
                  <a:t>＝</a:t>
                </a:r>
                <a14:m>
                  <m:oMath xmlns:m="http://schemas.openxmlformats.org/officeDocument/2006/math">
                    <m:f>
                      <m:fPr>
                        <m:ctrlPr>
                          <a:rPr lang="en-US" altLang="zh-CN" sz="2800" b="1" i="1">
                            <a:solidFill>
                              <a:srgbClr val="FF0000"/>
                            </a:solidFill>
                            <a:effectLst/>
                            <a:latin typeface="Cambria Math" panose="02040503050406030204" pitchFamily="18" charset="0"/>
                            <a:ea typeface="Cambria Math" panose="02040503050406030204" pitchFamily="56" charset="0"/>
                          </a:rPr>
                        </m:ctrlPr>
                      </m:fPr>
                      <m:num>
                        <m:r>
                          <a:rPr lang="en-US" altLang="zh-CN" sz="2800" b="1" i="1">
                            <a:solidFill>
                              <a:srgbClr val="FF0000"/>
                            </a:solidFill>
                            <a:effectLst/>
                            <a:latin typeface="Cambria Math" panose="02040503050406030204" pitchFamily="56" charset="0"/>
                            <a:ea typeface="Cambria Math" panose="02040503050406030204" pitchFamily="56" charset="0"/>
                          </a:rPr>
                          <m:t>𝒎</m:t>
                        </m:r>
                      </m:num>
                      <m:den>
                        <m:r>
                          <a:rPr lang="en-US" altLang="zh-CN" sz="2800" b="1" i="1">
                            <a:solidFill>
                              <a:srgbClr val="FF0000"/>
                            </a:solidFill>
                            <a:effectLst/>
                            <a:latin typeface="Cambria Math" panose="02040503050406030204" pitchFamily="56" charset="0"/>
                            <a:ea typeface="Cambria Math" panose="02040503050406030204" pitchFamily="56" charset="0"/>
                          </a:rPr>
                          <m:t>𝑽</m:t>
                        </m:r>
                      </m:den>
                    </m:f>
                  </m:oMath>
                </a14:m>
                <a:r>
                  <a:rPr lang="zh-CN" altLang="zh-CN" sz="2800" b="1" i="0" u="none">
                    <a:solidFill>
                      <a:srgbClr val="FF0000"/>
                    </a:solidFill>
                    <a:effectLst/>
                    <a:latin typeface="Times New Roman" pitchFamily="28"/>
                    <a:ea typeface="宋体" pitchFamily="28"/>
                    <a:cs typeface="Times New Roman" pitchFamily="28"/>
                  </a:rPr>
                  <a:t>＝</a:t>
                </a:r>
                <a14:m>
                  <m:oMath xmlns:m="http://schemas.openxmlformats.org/officeDocument/2006/math">
                    <m:f>
                      <m:fPr>
                        <m:ctrlPr>
                          <a:rPr lang="en-US" altLang="zh-CN" sz="2800" b="1" i="1">
                            <a:solidFill>
                              <a:srgbClr val="FF0000"/>
                            </a:solidFill>
                            <a:effectLst/>
                            <a:latin typeface="Cambria Math" panose="02040503050406030204" pitchFamily="18" charset="0"/>
                            <a:ea typeface="Cambria Math" panose="02040503050406030204" pitchFamily="56" charset="0"/>
                          </a:rPr>
                        </m:ctrlPr>
                      </m:fPr>
                      <m:num>
                        <m:r>
                          <a:rPr lang="en-US" altLang="zh-CN" sz="2800" b="1" i="0">
                            <a:solidFill>
                              <a:srgbClr val="FF0000"/>
                            </a:solidFill>
                            <a:effectLst/>
                            <a:latin typeface="Cambria Math" panose="02040503050406030204" pitchFamily="56" charset="0"/>
                            <a:ea typeface="Cambria Math" panose="02040503050406030204" pitchFamily="56" charset="0"/>
                          </a:rPr>
                          <m:t>𝟒</m:t>
                        </m:r>
                        <m:r>
                          <m:rPr>
                            <m:nor/>
                          </m:rPr>
                          <a:rPr lang="en-US" altLang="zh-CN" sz="2800" b="1" i="0">
                            <a:solidFill>
                              <a:srgbClr val="FF0000"/>
                            </a:solidFill>
                            <a:effectLst/>
                            <a:latin typeface="Times New Roman" panose="02040503050406030204" pitchFamily="56" charset="0"/>
                            <a:ea typeface="宋体" panose="02040503050406030204" pitchFamily="56" charset="0"/>
                          </a:rPr>
                          <m:t> </m:t>
                        </m:r>
                        <m:r>
                          <a:rPr lang="en-US" altLang="zh-CN" sz="2800" b="1" i="0">
                            <a:solidFill>
                              <a:srgbClr val="FF0000"/>
                            </a:solidFill>
                            <a:effectLst/>
                            <a:latin typeface="Cambria Math" panose="02040503050406030204" pitchFamily="56" charset="0"/>
                            <a:ea typeface="Cambria Math" panose="02040503050406030204" pitchFamily="56" charset="0"/>
                          </a:rPr>
                          <m:t>𝐤𝐠</m:t>
                        </m:r>
                      </m:num>
                      <m:den>
                        <m:r>
                          <a:rPr lang="en-US" altLang="zh-CN" sz="2800" b="1" i="0">
                            <a:solidFill>
                              <a:srgbClr val="FF0000"/>
                            </a:solidFill>
                            <a:effectLst/>
                            <a:latin typeface="Cambria Math" panose="02040503050406030204" pitchFamily="56" charset="0"/>
                            <a:ea typeface="Cambria Math" panose="02040503050406030204" pitchFamily="56" charset="0"/>
                          </a:rPr>
                          <m:t>𝟎</m:t>
                        </m:r>
                        <m:r>
                          <m:rPr>
                            <m:nor/>
                          </m:rPr>
                          <a:rPr lang="en-US" altLang="zh-CN" sz="2800" b="1" i="0">
                            <a:solidFill>
                              <a:srgbClr val="FF0000"/>
                            </a:solidFill>
                            <a:effectLst/>
                            <a:latin typeface="Times New Roman" panose="02040503050406030204" pitchFamily="56" charset="0"/>
                            <a:ea typeface="宋体" panose="02040503050406030204" pitchFamily="56" charset="0"/>
                          </a:rPr>
                          <m:t>.</m:t>
                        </m:r>
                        <m:r>
                          <a:rPr lang="en-US" altLang="zh-CN" sz="2800" b="1" i="0">
                            <a:solidFill>
                              <a:srgbClr val="FF0000"/>
                            </a:solidFill>
                            <a:effectLst/>
                            <a:latin typeface="Cambria Math" panose="02040503050406030204" pitchFamily="56" charset="0"/>
                            <a:ea typeface="Cambria Math" panose="02040503050406030204" pitchFamily="56" charset="0"/>
                          </a:rPr>
                          <m:t>𝟓𝟕</m:t>
                        </m:r>
                        <m:r>
                          <a:rPr lang="en-US" altLang="zh-CN" sz="2800" b="1" i="0">
                            <a:solidFill>
                              <a:srgbClr val="FF0000"/>
                            </a:solidFill>
                            <a:effectLst/>
                            <a:latin typeface="Cambria Math" panose="02040503050406030204" pitchFamily="56" charset="0"/>
                            <a:ea typeface="Cambria Math" panose="02040503050406030204" pitchFamily="56" charset="0"/>
                          </a:rPr>
                          <m:t>×</m:t>
                        </m:r>
                        <m:r>
                          <a:rPr lang="en-US" altLang="zh-CN" sz="2800" b="1" i="0">
                            <a:solidFill>
                              <a:srgbClr val="FF0000"/>
                            </a:solidFill>
                            <a:effectLst/>
                            <a:latin typeface="Cambria Math" panose="02040503050406030204" pitchFamily="56" charset="0"/>
                            <a:ea typeface="Cambria Math" panose="02040503050406030204" pitchFamily="56" charset="0"/>
                          </a:rPr>
                          <m:t>𝟏</m:t>
                        </m:r>
                        <m:sSup>
                          <m:sSupPr>
                            <m:ctrlPr>
                              <a:rPr lang="en-US" altLang="zh-CN" sz="2800" b="1" i="1">
                                <a:solidFill>
                                  <a:srgbClr val="FF0000"/>
                                </a:solidFill>
                                <a:effectLst/>
                                <a:latin typeface="Cambria Math" panose="02040503050406030204" pitchFamily="18" charset="0"/>
                                <a:ea typeface="Cambria Math" panose="02040503050406030204" pitchFamily="56" charset="0"/>
                              </a:rPr>
                            </m:ctrlPr>
                          </m:sSupPr>
                          <m:e>
                            <m:r>
                              <a:rPr lang="en-US" altLang="zh-CN" sz="2800" b="1" i="0">
                                <a:solidFill>
                                  <a:srgbClr val="FF0000"/>
                                </a:solidFill>
                                <a:effectLst/>
                                <a:latin typeface="Cambria Math" panose="02040503050406030204" pitchFamily="56" charset="0"/>
                                <a:ea typeface="Cambria Math" panose="02040503050406030204" pitchFamily="56" charset="0"/>
                              </a:rPr>
                              <m:t>𝟎</m:t>
                            </m:r>
                          </m:e>
                          <m:sup>
                            <m:r>
                              <a:rPr lang="en-US" altLang="zh-CN" sz="2800" b="1" i="1">
                                <a:solidFill>
                                  <a:srgbClr val="FF0000"/>
                                </a:solidFill>
                                <a:effectLst/>
                                <a:latin typeface="Cambria Math" panose="02040503050406030204" pitchFamily="56" charset="0"/>
                                <a:ea typeface="Cambria Math" panose="02040503050406030204" pitchFamily="56" charset="0"/>
                              </a:rPr>
                              <m:t>−</m:t>
                            </m:r>
                            <m:r>
                              <a:rPr lang="en-US" altLang="zh-CN" sz="2800" b="1" i="0">
                                <a:solidFill>
                                  <a:srgbClr val="FF0000"/>
                                </a:solidFill>
                                <a:effectLst/>
                                <a:latin typeface="Cambria Math" panose="02040503050406030204" pitchFamily="56" charset="0"/>
                                <a:ea typeface="Cambria Math" panose="02040503050406030204" pitchFamily="56" charset="0"/>
                              </a:rPr>
                              <m:t>𝟑</m:t>
                            </m:r>
                          </m:sup>
                        </m:sSup>
                        <m:r>
                          <m:rPr>
                            <m:nor/>
                          </m:rPr>
                          <a:rPr lang="en-US" altLang="zh-CN" sz="2800" b="1" i="0">
                            <a:solidFill>
                              <a:srgbClr val="FF0000"/>
                            </a:solidFill>
                            <a:effectLst/>
                            <a:latin typeface="Times New Roman" panose="02040503050406030204" pitchFamily="56" charset="0"/>
                            <a:ea typeface="宋体" panose="02040503050406030204" pitchFamily="56" charset="0"/>
                          </a:rPr>
                          <m:t> </m:t>
                        </m:r>
                        <m:sSup>
                          <m:sSupPr>
                            <m:ctrlPr>
                              <a:rPr lang="en-US" altLang="zh-CN" sz="2800" b="1" i="1">
                                <a:solidFill>
                                  <a:srgbClr val="FF0000"/>
                                </a:solidFill>
                                <a:effectLst/>
                                <a:latin typeface="Cambria Math" panose="02040503050406030204" pitchFamily="18" charset="0"/>
                                <a:ea typeface="Cambria Math" panose="02040503050406030204" pitchFamily="56" charset="0"/>
                              </a:rPr>
                            </m:ctrlPr>
                          </m:sSupPr>
                          <m:e>
                            <m:r>
                              <a:rPr lang="en-US" altLang="zh-CN" sz="2800" b="1" i="0">
                                <a:solidFill>
                                  <a:srgbClr val="FF0000"/>
                                </a:solidFill>
                                <a:effectLst/>
                                <a:latin typeface="Cambria Math" panose="02040503050406030204" pitchFamily="56" charset="0"/>
                                <a:ea typeface="Cambria Math" panose="02040503050406030204" pitchFamily="56" charset="0"/>
                              </a:rPr>
                              <m:t>𝐦</m:t>
                            </m:r>
                          </m:e>
                          <m:sup>
                            <m:r>
                              <a:rPr lang="en-US" altLang="zh-CN" sz="2800" b="1" i="0">
                                <a:solidFill>
                                  <a:srgbClr val="FF0000"/>
                                </a:solidFill>
                                <a:effectLst/>
                                <a:latin typeface="Cambria Math" panose="02040503050406030204" pitchFamily="56" charset="0"/>
                                <a:ea typeface="Cambria Math" panose="02040503050406030204" pitchFamily="56" charset="0"/>
                              </a:rPr>
                              <m:t>𝟑</m:t>
                            </m:r>
                          </m:sup>
                        </m:sSup>
                      </m:den>
                    </m:f>
                  </m:oMath>
                </a14:m>
                <a:r>
                  <a:rPr lang="en-US" altLang="zh-CN" sz="2800" b="1" i="0" u="none">
                    <a:solidFill>
                      <a:srgbClr val="FF0000"/>
                    </a:solidFill>
                    <a:effectLst/>
                    <a:latin typeface="Times New Roman" pitchFamily="28"/>
                    <a:ea typeface="宋体" pitchFamily="28"/>
                    <a:cs typeface="Times New Roman" pitchFamily="28"/>
                  </a:rPr>
                  <a:t>≈</a:t>
                </a:r>
                <a:r>
                  <a:rPr lang="en-US" altLang="zh-CN" sz="2800" b="1" i="0" u="none">
                    <a:solidFill>
                      <a:srgbClr val="FF0000"/>
                    </a:solidFill>
                    <a:effectLst/>
                    <a:latin typeface="Times New Roman" pitchFamily="28"/>
                    <a:ea typeface="Times New Roman" pitchFamily="28"/>
                    <a:cs typeface="Times New Roman" pitchFamily="28"/>
                  </a:rPr>
                  <a:t>7</a:t>
                </a:r>
                <a:r>
                  <a:rPr lang="en-US" altLang="zh-CN" sz="2800" b="1" i="0" u="none">
                    <a:solidFill>
                      <a:srgbClr val="FF0000"/>
                    </a:solidFill>
                    <a:effectLst/>
                    <a:latin typeface="Times New Roman" pitchFamily="28"/>
                    <a:ea typeface="宋体" pitchFamily="28"/>
                    <a:cs typeface="Times New Roman" pitchFamily="28"/>
                  </a:rPr>
                  <a:t>×</a:t>
                </a:r>
                <a:r>
                  <a:rPr lang="en-US" altLang="zh-CN" sz="2800" b="1" i="0" u="none">
                    <a:solidFill>
                      <a:srgbClr val="FF0000"/>
                    </a:solidFill>
                    <a:effectLst/>
                    <a:latin typeface="Times New Roman" pitchFamily="28"/>
                    <a:ea typeface="Times New Roman" pitchFamily="28"/>
                    <a:cs typeface="Times New Roman" pitchFamily="28"/>
                  </a:rPr>
                  <a:t>10</a:t>
                </a:r>
                <a:r>
                  <a:rPr lang="en-US" altLang="zh-CN" sz="2800" b="1" i="0" u="none" baseline="30000">
                    <a:solidFill>
                      <a:srgbClr val="FF0000"/>
                    </a:solidFill>
                    <a:effectLst/>
                    <a:latin typeface="Times New Roman" pitchFamily="28"/>
                    <a:ea typeface="Times New Roman" pitchFamily="28"/>
                    <a:cs typeface="Times New Roman" pitchFamily="28"/>
                  </a:rPr>
                  <a:t>3</a:t>
                </a:r>
                <a:r>
                  <a:rPr lang="en-US" altLang="zh-CN" sz="2800" b="1" i="0" u="none">
                    <a:solidFill>
                      <a:srgbClr val="FF0000"/>
                    </a:solidFill>
                    <a:effectLst/>
                    <a:latin typeface="Times New Roman" pitchFamily="28"/>
                    <a:ea typeface="Times New Roman" pitchFamily="28"/>
                    <a:cs typeface="Times New Roman" pitchFamily="28"/>
                  </a:rPr>
                  <a:t> kg/m</a:t>
                </a:r>
                <a:r>
                  <a:rPr lang="en-US" altLang="zh-CN" sz="2800" b="1" i="0" u="none" baseline="30000">
                    <a:solidFill>
                      <a:srgbClr val="FF0000"/>
                    </a:solidFill>
                    <a:effectLst/>
                    <a:latin typeface="Times New Roman" pitchFamily="28"/>
                    <a:ea typeface="Times New Roman" pitchFamily="28"/>
                    <a:cs typeface="Times New Roman" pitchFamily="28"/>
                  </a:rPr>
                  <a:t>3</a:t>
                </a:r>
              </a:p>
              <a:p>
                <a:pPr algn="l" eaLnBrk="1" latinLnBrk="0" hangingPunct="0">
                  <a:lnSpc>
                    <a:spcPct val="129999"/>
                  </a:lnSpc>
                </a:pPr>
                <a:r>
                  <a:rPr lang="zh-CN" altLang="zh-CN" sz="2800" b="1" i="0" u="none">
                    <a:solidFill>
                      <a:srgbClr val="FF0000"/>
                    </a:solidFill>
                    <a:effectLst/>
                    <a:latin typeface="Times New Roman" pitchFamily="28"/>
                    <a:ea typeface="宋体" pitchFamily="28"/>
                    <a:cs typeface="Times New Roman" pitchFamily="28"/>
                  </a:rPr>
                  <a:t>因为</a:t>
                </a:r>
                <a:r>
                  <a:rPr lang="en-US" altLang="zh-CN" sz="2800" b="1" i="0" u="none">
                    <a:solidFill>
                      <a:srgbClr val="FF0000"/>
                    </a:solidFill>
                    <a:effectLst/>
                    <a:latin typeface="Times New Roman" pitchFamily="28"/>
                    <a:ea typeface="Times New Roman" pitchFamily="28"/>
                    <a:cs typeface="Times New Roman" pitchFamily="28"/>
                  </a:rPr>
                  <a:t>7</a:t>
                </a:r>
                <a:r>
                  <a:rPr lang="en-US" altLang="zh-CN" sz="2800" b="1" i="0" u="none">
                    <a:solidFill>
                      <a:srgbClr val="FF0000"/>
                    </a:solidFill>
                    <a:effectLst/>
                    <a:latin typeface="Times New Roman" pitchFamily="28"/>
                    <a:ea typeface="宋体" pitchFamily="28"/>
                    <a:cs typeface="Times New Roman" pitchFamily="28"/>
                  </a:rPr>
                  <a:t>×</a:t>
                </a:r>
                <a:r>
                  <a:rPr lang="en-US" altLang="zh-CN" sz="2800" b="1" i="0" u="none">
                    <a:solidFill>
                      <a:srgbClr val="FF0000"/>
                    </a:solidFill>
                    <a:effectLst/>
                    <a:latin typeface="Times New Roman" pitchFamily="28"/>
                    <a:ea typeface="Times New Roman" pitchFamily="28"/>
                    <a:cs typeface="Times New Roman" pitchFamily="28"/>
                  </a:rPr>
                  <a:t>10</a:t>
                </a:r>
                <a:r>
                  <a:rPr lang="en-US" altLang="zh-CN" sz="2800" b="1" i="0" u="none" baseline="30000">
                    <a:solidFill>
                      <a:srgbClr val="FF0000"/>
                    </a:solidFill>
                    <a:effectLst/>
                    <a:latin typeface="Times New Roman" pitchFamily="28"/>
                    <a:ea typeface="Times New Roman" pitchFamily="28"/>
                    <a:cs typeface="Times New Roman" pitchFamily="28"/>
                  </a:rPr>
                  <a:t>3</a:t>
                </a:r>
                <a:r>
                  <a:rPr lang="en-US" altLang="zh-CN" sz="2800" b="1" i="0" u="none">
                    <a:solidFill>
                      <a:srgbClr val="FF0000"/>
                    </a:solidFill>
                    <a:effectLst/>
                    <a:latin typeface="Times New Roman" pitchFamily="28"/>
                    <a:ea typeface="Times New Roman" pitchFamily="28"/>
                    <a:cs typeface="Times New Roman" pitchFamily="28"/>
                  </a:rPr>
                  <a:t> kg/m</a:t>
                </a:r>
                <a:r>
                  <a:rPr lang="en-US" altLang="zh-CN" sz="2800" b="1" i="0" u="none" baseline="30000">
                    <a:solidFill>
                      <a:srgbClr val="FF0000"/>
                    </a:solidFill>
                    <a:effectLst/>
                    <a:latin typeface="Times New Roman" pitchFamily="28"/>
                    <a:ea typeface="Times New Roman" pitchFamily="28"/>
                    <a:cs typeface="Times New Roman" pitchFamily="28"/>
                  </a:rPr>
                  <a:t>3</a:t>
                </a:r>
                <a:r>
                  <a:rPr lang="zh-CN" altLang="zh-CN" sz="2800" b="1" i="0" u="none">
                    <a:solidFill>
                      <a:srgbClr val="FF0000"/>
                    </a:solidFill>
                    <a:effectLst/>
                    <a:latin typeface="Times New Roman" pitchFamily="28"/>
                    <a:ea typeface="宋体" pitchFamily="28"/>
                    <a:cs typeface="Times New Roman" pitchFamily="28"/>
                  </a:rPr>
                  <a:t>＜</a:t>
                </a:r>
                <a:r>
                  <a:rPr lang="en-US" altLang="zh-CN" sz="2800" b="1" i="0" u="none">
                    <a:solidFill>
                      <a:srgbClr val="FF0000"/>
                    </a:solidFill>
                    <a:effectLst/>
                    <a:latin typeface="Times New Roman" pitchFamily="28"/>
                    <a:ea typeface="Times New Roman" pitchFamily="28"/>
                    <a:cs typeface="Times New Roman" pitchFamily="28"/>
                  </a:rPr>
                  <a:t>11.3</a:t>
                </a:r>
                <a:r>
                  <a:rPr lang="en-US" altLang="zh-CN" sz="2800" b="1" i="0" u="none">
                    <a:solidFill>
                      <a:srgbClr val="FF0000"/>
                    </a:solidFill>
                    <a:effectLst/>
                    <a:latin typeface="Times New Roman" pitchFamily="28"/>
                    <a:ea typeface="宋体" pitchFamily="28"/>
                    <a:cs typeface="Times New Roman" pitchFamily="28"/>
                  </a:rPr>
                  <a:t>×</a:t>
                </a:r>
                <a:r>
                  <a:rPr lang="en-US" altLang="zh-CN" sz="2800" b="1" i="0" u="none">
                    <a:solidFill>
                      <a:srgbClr val="FF0000"/>
                    </a:solidFill>
                    <a:effectLst/>
                    <a:latin typeface="Times New Roman" pitchFamily="28"/>
                    <a:ea typeface="Times New Roman" pitchFamily="28"/>
                    <a:cs typeface="Times New Roman" pitchFamily="28"/>
                  </a:rPr>
                  <a:t>10</a:t>
                </a:r>
                <a:r>
                  <a:rPr lang="en-US" altLang="zh-CN" sz="2800" b="1" i="0" u="none" baseline="30000">
                    <a:solidFill>
                      <a:srgbClr val="FF0000"/>
                    </a:solidFill>
                    <a:effectLst/>
                    <a:latin typeface="Times New Roman" pitchFamily="28"/>
                    <a:ea typeface="Times New Roman" pitchFamily="28"/>
                    <a:cs typeface="Times New Roman" pitchFamily="28"/>
                  </a:rPr>
                  <a:t>3</a:t>
                </a:r>
                <a:r>
                  <a:rPr lang="en-US" altLang="zh-CN" sz="2800" b="1" i="0" u="none">
                    <a:solidFill>
                      <a:srgbClr val="FF0000"/>
                    </a:solidFill>
                    <a:effectLst/>
                    <a:latin typeface="Times New Roman" pitchFamily="28"/>
                    <a:ea typeface="Times New Roman" pitchFamily="28"/>
                    <a:cs typeface="Times New Roman" pitchFamily="28"/>
                  </a:rPr>
                  <a:t> kg/m</a:t>
                </a:r>
                <a:r>
                  <a:rPr lang="en-US" altLang="zh-CN" sz="2800" b="1" i="0" u="none" baseline="30000">
                    <a:solidFill>
                      <a:srgbClr val="FF0000"/>
                    </a:solidFill>
                    <a:effectLst/>
                    <a:latin typeface="Times New Roman" pitchFamily="28"/>
                    <a:ea typeface="Times New Roman" pitchFamily="28"/>
                    <a:cs typeface="Times New Roman" pitchFamily="28"/>
                  </a:rPr>
                  <a:t>3</a:t>
                </a:r>
                <a:r>
                  <a:rPr lang="zh-CN" altLang="zh-CN" sz="2800" b="1" i="0" u="none">
                    <a:solidFill>
                      <a:srgbClr val="FF0000"/>
                    </a:solidFill>
                    <a:effectLst/>
                    <a:latin typeface="Times New Roman" pitchFamily="28"/>
                    <a:ea typeface="宋体" pitchFamily="28"/>
                    <a:cs typeface="Times New Roman" pitchFamily="28"/>
                  </a:rPr>
                  <a:t>，</a:t>
                </a:r>
              </a:p>
              <a:p>
                <a:pPr algn="l" eaLnBrk="1" latinLnBrk="0" hangingPunct="0">
                  <a:lnSpc>
                    <a:spcPct val="129999"/>
                  </a:lnSpc>
                </a:pPr>
                <a:r>
                  <a:rPr lang="zh-CN" altLang="zh-CN" sz="2800" b="1" i="0" u="none">
                    <a:solidFill>
                      <a:srgbClr val="FF0000"/>
                    </a:solidFill>
                    <a:effectLst/>
                    <a:latin typeface="Times New Roman" pitchFamily="28"/>
                    <a:ea typeface="宋体" pitchFamily="28"/>
                    <a:cs typeface="Times New Roman" pitchFamily="28"/>
                  </a:rPr>
                  <a:t>所以这个铅球不是用铅做的。</a:t>
                </a:r>
              </a:p>
            </p:txBody>
          </p:sp>
        </mc:Choice>
        <mc:Fallback xmlns="">
          <p:sp>
            <p:nvSpPr>
              <p:cNvPr id="10521" name="yt_shape_10521" descr="{&quot;rangeId&quot;:49,&quot;color&quot;:&quot;R&quot;,&quot;mathAnswerShape&quot;:1}"/>
              <p:cNvSpPr txBox="1">
                <a:spLocks noRot="1" noChangeAspect="1" noMove="1" noResize="1" noEditPoints="1" noAdjustHandles="1" noChangeArrowheads="1" noChangeShapeType="1" noTextEdit="1"/>
              </p:cNvSpPr>
              <p:nvPr/>
            </p:nvSpPr>
            <p:spPr>
              <a:xfrm>
                <a:off x="648000" y="1278684"/>
                <a:ext cx="7694927" cy="3005375"/>
              </a:xfrm>
              <a:prstGeom prst="rect">
                <a:avLst/>
              </a:prstGeom>
              <a:blipFill>
                <a:blip r:embed="rId2"/>
                <a:stretch>
                  <a:fillRect l="-2771" t="-2028" r="-950" b="-5477"/>
                </a:stretch>
              </a:blipFill>
            </p:spPr>
            <p:txBody>
              <a:bodyPr/>
              <a:lstStyle/>
              <a:p>
                <a:r>
                  <a:rPr lang="zh-CN" altLang="en-US">
                    <a:noFill/>
                  </a:rPr>
                  <a:t> </a:t>
                </a:r>
              </a:p>
            </p:txBody>
          </p:sp>
        </mc:Fallback>
      </mc:AlternateContent>
      <p:sp>
        <p:nvSpPr>
          <p:cNvPr id="10523" name="yt_shape_10523"/>
          <p:cNvSpPr txBox="1"/>
          <p:nvPr/>
        </p:nvSpPr>
        <p:spPr>
          <a:xfrm>
            <a:off x="648143" y="4334847"/>
            <a:ext cx="10896000" cy="1628203"/>
          </a:xfrm>
          <a:prstGeom prst="rect">
            <a:avLst/>
          </a:prstGeom>
        </p:spPr>
        <p:txBody>
          <a:bodyPr vert="horz" wrap="square" lIns="0" tIns="0" rIns="0" bIns="0" rtlCol="0">
            <a:spAutoFit/>
          </a:bodyPr>
          <a:lstStyle/>
          <a:p>
            <a:pPr algn="l" eaLnBrk="1" latinLnBrk="0" hangingPunct="0">
              <a:lnSpc>
                <a:spcPct val="129999"/>
              </a:lnSpc>
            </a:pPr>
            <a:r>
              <a:rPr lang="zh-CN" altLang="zh-CN" sz="2800" b="0" i="0" u="none">
                <a:solidFill>
                  <a:srgbClr val="000000"/>
                </a:solidFill>
                <a:effectLst/>
                <a:latin typeface="宋体"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3</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通过学习我们知道，不同物质的密度一般不同，可以根据密度来鉴别物质。如果仅通过密度无法鉴别，就需要根据物质的其他性质进一步鉴别。请你举出两个物质的其他性质。</a:t>
            </a:r>
          </a:p>
        </p:txBody>
      </p:sp>
      <p:sp>
        <p:nvSpPr>
          <p:cNvPr id="10524" name="yt_shape_10524"/>
          <p:cNvSpPr txBox="1"/>
          <p:nvPr/>
        </p:nvSpPr>
        <p:spPr>
          <a:xfrm>
            <a:off x="648000" y="6013838"/>
            <a:ext cx="5950347" cy="499880"/>
          </a:xfrm>
          <a:prstGeom prst="rect">
            <a:avLst/>
          </a:prstGeom>
        </p:spPr>
        <p:txBody>
          <a:bodyPr vert="horz" wrap="none" lIns="0" tIns="0" rIns="0" bIns="0" rtlCol="0">
            <a:spAutoFit/>
          </a:bodyPr>
          <a:lstStyle/>
          <a:p>
            <a:pPr algn="l" eaLnBrk="1" latinLnBrk="0" hangingPunct="0">
              <a:lnSpc>
                <a:spcPct val="129999"/>
              </a:lnSpc>
            </a:pPr>
            <a:r>
              <a:rPr lang="zh-CN" altLang="zh-CN" sz="2800" b="1" i="0" u="none">
                <a:solidFill>
                  <a:srgbClr val="FF0000"/>
                </a:solidFill>
                <a:effectLst/>
                <a:latin typeface="Times New Roman" pitchFamily="28"/>
                <a:ea typeface="宋体" pitchFamily="28"/>
                <a:cs typeface="Times New Roman" pitchFamily="28"/>
              </a:rPr>
              <a:t>解：（</a:t>
            </a:r>
            <a:r>
              <a:rPr lang="en-US" altLang="zh-CN" sz="2800" b="1" i="0" u="none">
                <a:solidFill>
                  <a:srgbClr val="FF0000"/>
                </a:solidFill>
                <a:effectLst/>
                <a:latin typeface="Times New Roman" pitchFamily="28"/>
                <a:ea typeface="Times New Roman" pitchFamily="28"/>
                <a:cs typeface="Times New Roman" pitchFamily="28"/>
              </a:rPr>
              <a:t>3</a:t>
            </a:r>
            <a:r>
              <a:rPr lang="zh-CN" altLang="zh-CN" sz="2800" b="1" i="0" u="none">
                <a:solidFill>
                  <a:srgbClr val="FF0000"/>
                </a:solidFill>
                <a:effectLst/>
                <a:latin typeface="Times New Roman" pitchFamily="28"/>
                <a:ea typeface="宋体" pitchFamily="28"/>
                <a:cs typeface="Times New Roman" pitchFamily="28"/>
              </a:rPr>
              <a:t>）颜色、气味（答案不唯一）</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52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52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52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52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52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52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21" grpId="0" build="allAtOnce"/>
      <p:bldP spid="10524" grpId="0" build="allAtOnce"/>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0525" name="yt_shape_10525"/>
          <p:cNvSpPr txBox="1"/>
          <p:nvPr/>
        </p:nvSpPr>
        <p:spPr>
          <a:xfrm>
            <a:off x="648143" y="941178"/>
            <a:ext cx="10896000" cy="2188356"/>
          </a:xfrm>
          <a:prstGeom prst="rect">
            <a:avLst/>
          </a:prstGeom>
        </p:spPr>
        <p:txBody>
          <a:bodyPr vert="horz" wrap="square" lIns="0" tIns="0" rIns="0" bIns="0" rtlCol="0">
            <a:spAutoFit/>
          </a:bodyPr>
          <a:lstStyle/>
          <a:p>
            <a:pPr algn="l" eaLnBrk="1"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21.</a:t>
            </a:r>
            <a:r>
              <a:rPr lang="zh-CN" altLang="zh-CN" sz="2800" b="0" i="0" u="none">
                <a:solidFill>
                  <a:srgbClr val="000000"/>
                </a:solidFill>
                <a:effectLst/>
                <a:latin typeface="白正" pitchFamily="28"/>
                <a:ea typeface="宋体" pitchFamily="28"/>
                <a:cs typeface="宋体" pitchFamily="28"/>
              </a:rPr>
              <a:t>便捷的交通与互联网给人们出行带来很大的方便。某天，王爷爷带孙子小明和孙女小红驾车到萍乡北站，然后乘高铁去南昌参观滕王阁。</a:t>
            </a:r>
            <a:r>
              <a:rPr lang="en-US" altLang="zh-CN" sz="2800" b="0" i="0" u="none">
                <a:solidFill>
                  <a:srgbClr val="000000"/>
                </a:solidFill>
                <a:effectLst/>
                <a:latin typeface="Times New Roman" pitchFamily="28"/>
                <a:ea typeface="Times New Roman" pitchFamily="28"/>
                <a:cs typeface="宋体" pitchFamily="28"/>
              </a:rPr>
              <a:t>8</a:t>
            </a:r>
            <a:r>
              <a:rPr lang="zh-CN" altLang="zh-CN" sz="2800" b="0" i="0" u="none">
                <a:solidFill>
                  <a:srgbClr val="000000"/>
                </a:solidFill>
                <a:effectLst/>
                <a:latin typeface="白正"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20</a:t>
            </a:r>
            <a:r>
              <a:rPr lang="zh-CN" altLang="zh-CN" sz="2800" b="0" i="0" u="none">
                <a:solidFill>
                  <a:srgbClr val="000000"/>
                </a:solidFill>
                <a:effectLst/>
                <a:latin typeface="白正" pitchFamily="28"/>
                <a:ea typeface="宋体" pitchFamily="28"/>
                <a:cs typeface="宋体" pitchFamily="28"/>
              </a:rPr>
              <a:t>开车出发，并看到路边如图所示的交通标志牌，此刻吩咐孙子小明通过铁路</a:t>
            </a:r>
            <a:r>
              <a:rPr lang="en-US" altLang="zh-CN" sz="2800" b="0" i="0" u="none">
                <a:solidFill>
                  <a:srgbClr val="000000"/>
                </a:solidFill>
                <a:effectLst/>
                <a:latin typeface="Times New Roman" pitchFamily="28"/>
                <a:ea typeface="Times New Roman" pitchFamily="28"/>
                <a:cs typeface="宋体" pitchFamily="28"/>
              </a:rPr>
              <a:t>12306</a:t>
            </a:r>
            <a:r>
              <a:rPr lang="zh-CN" altLang="zh-CN" sz="2800" b="0" i="0" u="none">
                <a:solidFill>
                  <a:srgbClr val="000000"/>
                </a:solidFill>
                <a:effectLst/>
                <a:latin typeface="白正" pitchFamily="28"/>
                <a:ea typeface="宋体" pitchFamily="28"/>
                <a:cs typeface="宋体" pitchFamily="28"/>
              </a:rPr>
              <a:t>网站查询到列车时刻表如下表所示。</a:t>
            </a:r>
          </a:p>
        </p:txBody>
      </p:sp>
      <p:graphicFrame>
        <p:nvGraphicFramePr>
          <p:cNvPr id="10526" name="yt_table_10526" title="H_203.52">
            <a:extLst>
              <a:ext uri="{FF2B5EF4-FFF2-40B4-BE49-F238E27FC236}">
                <a16:creationId xmlns:a16="http://schemas.microsoft.com/office/drawing/2014/main" id="{85F9CD91-DE56-4981-AD6D-3D4292DC4A24}"/>
              </a:ext>
            </a:extLst>
          </p:cNvPr>
          <p:cNvGraphicFramePr>
            <a:graphicFrameLocks noGrp="1"/>
          </p:cNvGraphicFramePr>
          <p:nvPr>
            <p:extLst>
              <p:ext uri="{D42A27DB-BD31-4B8C-83A1-F6EECF244321}">
                <p14:modId xmlns:p14="http://schemas.microsoft.com/office/powerpoint/2010/main" val="3930895698"/>
              </p:ext>
            </p:extLst>
          </p:nvPr>
        </p:nvGraphicFramePr>
        <p:xfrm>
          <a:off x="4023360" y="3332686"/>
          <a:ext cx="7520640" cy="2584704"/>
        </p:xfrm>
        <a:graphic>
          <a:graphicData uri="http://schemas.openxmlformats.org/drawingml/2006/table">
            <a:tbl>
              <a:tblPr>
                <a:tableStyleId>{5940675A-B579-460E-94D1-54222C63F5DA}</a:tableStyleId>
              </a:tblPr>
              <a:tblGrid>
                <a:gridCol w="1879809">
                  <a:extLst>
                    <a:ext uri="{9D8B030D-6E8A-4147-A177-3AD203B41FA5}">
                      <a16:colId xmlns:a16="http://schemas.microsoft.com/office/drawing/2014/main" val="20000"/>
                    </a:ext>
                  </a:extLst>
                </a:gridCol>
                <a:gridCol w="1880277">
                  <a:extLst>
                    <a:ext uri="{9D8B030D-6E8A-4147-A177-3AD203B41FA5}">
                      <a16:colId xmlns:a16="http://schemas.microsoft.com/office/drawing/2014/main" val="20001"/>
                    </a:ext>
                  </a:extLst>
                </a:gridCol>
                <a:gridCol w="1880277">
                  <a:extLst>
                    <a:ext uri="{9D8B030D-6E8A-4147-A177-3AD203B41FA5}">
                      <a16:colId xmlns:a16="http://schemas.microsoft.com/office/drawing/2014/main" val="20002"/>
                    </a:ext>
                  </a:extLst>
                </a:gridCol>
                <a:gridCol w="1880277">
                  <a:extLst>
                    <a:ext uri="{9D8B030D-6E8A-4147-A177-3AD203B41FA5}">
                      <a16:colId xmlns:a16="http://schemas.microsoft.com/office/drawing/2014/main" val="20003"/>
                    </a:ext>
                  </a:extLst>
                </a:gridCol>
              </a:tblGrid>
              <a:tr h="467999">
                <a:tc>
                  <a:txBody>
                    <a:bodyPr/>
                    <a:lstStyle/>
                    <a:p>
                      <a:pPr algn="ctr" eaLnBrk="1" fontAlgn="ctr" latinLnBrk="0" hangingPunct="0">
                        <a:lnSpc>
                          <a:spcPct val="129999"/>
                        </a:lnSpc>
                      </a:pPr>
                      <a:r>
                        <a:rPr lang="zh-CN" altLang="zh-CN" sz="2800" b="0" i="0" u="none">
                          <a:solidFill>
                            <a:srgbClr val="000000"/>
                          </a:solidFill>
                          <a:effectLst/>
                          <a:latin typeface="白正" pitchFamily="28"/>
                          <a:ea typeface="宋体" pitchFamily="28"/>
                          <a:cs typeface="宋体" pitchFamily="28"/>
                        </a:rPr>
                        <a:t>车次</a:t>
                      </a:r>
                    </a:p>
                  </a:txBody>
                  <a:tcPr anchor="ctr">
                    <a:lnL w="9522" cap="flat" cmpd="sng" algn="ctr">
                      <a:solidFill>
                        <a:srgbClr val="000000"/>
                      </a:solidFill>
                      <a:prstDash val="solid"/>
                      <a:round/>
                    </a:lnL>
                    <a:lnR w="9522" cap="flat" cmpd="sng" algn="ctr">
                      <a:solidFill>
                        <a:srgbClr val="000000"/>
                      </a:solidFill>
                      <a:prstDash val="solid"/>
                      <a:round/>
                    </a:lnR>
                    <a:lnT w="9522" cap="flat" cmpd="sng" algn="ctr">
                      <a:solidFill>
                        <a:srgbClr val="000000"/>
                      </a:solidFill>
                      <a:prstDash val="solid"/>
                      <a:round/>
                    </a:lnT>
                    <a:lnB w="9522" cap="flat" cmpd="sng" algn="ctr">
                      <a:solidFill>
                        <a:srgbClr val="000000"/>
                      </a:solidFill>
                      <a:prstDash val="solid"/>
                      <a:round/>
                    </a:lnB>
                  </a:tcPr>
                </a:tc>
                <a:tc>
                  <a:txBody>
                    <a:bodyPr/>
                    <a:lstStyle/>
                    <a:p>
                      <a:pPr algn="ctr" eaLnBrk="1" fontAlgn="ctr" latinLnBrk="0" hangingPunct="0">
                        <a:lnSpc>
                          <a:spcPct val="129999"/>
                        </a:lnSpc>
                      </a:pPr>
                      <a:r>
                        <a:rPr lang="zh-CN" altLang="zh-CN" sz="2800" b="0" i="0" u="none">
                          <a:solidFill>
                            <a:srgbClr val="000000"/>
                          </a:solidFill>
                          <a:effectLst/>
                          <a:latin typeface="白正" pitchFamily="28"/>
                          <a:ea typeface="宋体" pitchFamily="28"/>
                          <a:cs typeface="宋体" pitchFamily="28"/>
                        </a:rPr>
                        <a:t>萍乡北开</a:t>
                      </a:r>
                    </a:p>
                  </a:txBody>
                  <a:tcPr anchor="ctr">
                    <a:lnL w="9522" cap="flat" cmpd="sng" algn="ctr">
                      <a:solidFill>
                        <a:srgbClr val="000000"/>
                      </a:solidFill>
                      <a:prstDash val="solid"/>
                      <a:round/>
                    </a:lnL>
                    <a:lnR w="9522" cap="flat" cmpd="sng" algn="ctr">
                      <a:solidFill>
                        <a:srgbClr val="000000"/>
                      </a:solidFill>
                      <a:prstDash val="solid"/>
                      <a:round/>
                    </a:lnR>
                    <a:lnT w="9522" cap="flat" cmpd="sng" algn="ctr">
                      <a:solidFill>
                        <a:srgbClr val="000000"/>
                      </a:solidFill>
                      <a:prstDash val="solid"/>
                      <a:round/>
                    </a:lnT>
                    <a:lnB w="9522" cap="flat" cmpd="sng" algn="ctr">
                      <a:solidFill>
                        <a:srgbClr val="000000"/>
                      </a:solidFill>
                      <a:prstDash val="solid"/>
                      <a:round/>
                    </a:lnB>
                  </a:tcPr>
                </a:tc>
                <a:tc>
                  <a:txBody>
                    <a:bodyPr/>
                    <a:lstStyle/>
                    <a:p>
                      <a:pPr algn="ctr" eaLnBrk="1" fontAlgn="ctr" latinLnBrk="0" hangingPunct="0">
                        <a:lnSpc>
                          <a:spcPct val="129999"/>
                        </a:lnSpc>
                      </a:pPr>
                      <a:r>
                        <a:rPr lang="zh-CN" altLang="zh-CN" sz="2800" b="0" i="0" u="none">
                          <a:solidFill>
                            <a:srgbClr val="000000"/>
                          </a:solidFill>
                          <a:effectLst/>
                          <a:latin typeface="白正" pitchFamily="28"/>
                          <a:ea typeface="宋体" pitchFamily="28"/>
                          <a:cs typeface="宋体" pitchFamily="28"/>
                        </a:rPr>
                        <a:t>南昌西到</a:t>
                      </a:r>
                    </a:p>
                  </a:txBody>
                  <a:tcPr anchor="ctr">
                    <a:lnL w="9522" cap="flat" cmpd="sng" algn="ctr">
                      <a:solidFill>
                        <a:srgbClr val="000000"/>
                      </a:solidFill>
                      <a:prstDash val="solid"/>
                      <a:round/>
                    </a:lnL>
                    <a:lnR w="9522" cap="flat" cmpd="sng" algn="ctr">
                      <a:solidFill>
                        <a:srgbClr val="000000"/>
                      </a:solidFill>
                      <a:prstDash val="solid"/>
                      <a:round/>
                    </a:lnR>
                    <a:lnT w="9522" cap="flat" cmpd="sng" algn="ctr">
                      <a:solidFill>
                        <a:srgbClr val="000000"/>
                      </a:solidFill>
                      <a:prstDash val="solid"/>
                      <a:round/>
                    </a:lnT>
                    <a:lnB w="9522" cap="flat" cmpd="sng" algn="ctr">
                      <a:solidFill>
                        <a:srgbClr val="000000"/>
                      </a:solidFill>
                      <a:prstDash val="solid"/>
                      <a:round/>
                    </a:lnB>
                  </a:tcPr>
                </a:tc>
                <a:tc>
                  <a:txBody>
                    <a:bodyPr/>
                    <a:lstStyle/>
                    <a:p>
                      <a:pPr algn="ctr" eaLnBrk="1" fontAlgn="ctr" latinLnBrk="0" hangingPunct="0">
                        <a:lnSpc>
                          <a:spcPct val="129999"/>
                        </a:lnSpc>
                      </a:pPr>
                      <a:r>
                        <a:rPr lang="zh-CN" altLang="zh-CN" sz="2800" b="0" i="0" u="none">
                          <a:solidFill>
                            <a:srgbClr val="000000"/>
                          </a:solidFill>
                          <a:effectLst/>
                          <a:latin typeface="白正" pitchFamily="28"/>
                          <a:ea typeface="宋体" pitchFamily="28"/>
                          <a:cs typeface="宋体" pitchFamily="28"/>
                        </a:rPr>
                        <a:t>运行距离</a:t>
                      </a:r>
                    </a:p>
                  </a:txBody>
                  <a:tcPr anchor="ctr">
                    <a:lnL w="9522" cap="flat" cmpd="sng" algn="ctr">
                      <a:solidFill>
                        <a:srgbClr val="000000"/>
                      </a:solidFill>
                      <a:prstDash val="solid"/>
                      <a:round/>
                    </a:lnL>
                    <a:lnR w="9522" cap="flat" cmpd="sng" algn="ctr">
                      <a:solidFill>
                        <a:srgbClr val="000000"/>
                      </a:solidFill>
                      <a:prstDash val="solid"/>
                      <a:round/>
                    </a:lnR>
                    <a:lnT w="9522" cap="flat" cmpd="sng" algn="ctr">
                      <a:solidFill>
                        <a:srgbClr val="000000"/>
                      </a:solidFill>
                      <a:prstDash val="solid"/>
                      <a:round/>
                    </a:lnT>
                    <a:lnB w="9522" cap="flat" cmpd="sng" algn="ctr">
                      <a:solidFill>
                        <a:srgbClr val="000000"/>
                      </a:solidFill>
                      <a:prstDash val="solid"/>
                      <a:round/>
                    </a:lnB>
                  </a:tcPr>
                </a:tc>
                <a:extLst>
                  <a:ext uri="{0D108BD9-81ED-4DB2-BD59-A6C34878D82A}">
                    <a16:rowId xmlns:a16="http://schemas.microsoft.com/office/drawing/2014/main" val="10000"/>
                  </a:ext>
                </a:extLst>
              </a:tr>
              <a:tr h="467999">
                <a:tc>
                  <a:txBody>
                    <a:bodyPr/>
                    <a:lstStyle/>
                    <a:p>
                      <a:pPr algn="ctr"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G1346</a:t>
                      </a:r>
                    </a:p>
                  </a:txBody>
                  <a:tcPr anchor="ctr">
                    <a:lnL w="9522" cap="flat" cmpd="sng" algn="ctr">
                      <a:solidFill>
                        <a:srgbClr val="000000"/>
                      </a:solidFill>
                      <a:prstDash val="solid"/>
                      <a:round/>
                    </a:lnL>
                    <a:lnR w="9522" cap="flat" cmpd="sng" algn="ctr">
                      <a:solidFill>
                        <a:srgbClr val="000000"/>
                      </a:solidFill>
                      <a:prstDash val="solid"/>
                      <a:round/>
                    </a:lnR>
                    <a:lnT w="9522" cap="flat" cmpd="sng" algn="ctr">
                      <a:solidFill>
                        <a:srgbClr val="000000"/>
                      </a:solidFill>
                      <a:prstDash val="solid"/>
                      <a:round/>
                    </a:lnT>
                    <a:lnB w="9522" cap="flat" cmpd="sng" algn="ctr">
                      <a:solidFill>
                        <a:srgbClr val="000000"/>
                      </a:solidFill>
                      <a:prstDash val="solid"/>
                      <a:round/>
                    </a:lnB>
                  </a:tcPr>
                </a:tc>
                <a:tc>
                  <a:txBody>
                    <a:bodyPr/>
                    <a:lstStyle/>
                    <a:p>
                      <a:pPr algn="ctr"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08</a:t>
                      </a:r>
                      <a:r>
                        <a:rPr lang="zh-CN" altLang="zh-CN" sz="2800" b="0" i="0" u="none">
                          <a:solidFill>
                            <a:srgbClr val="000000"/>
                          </a:solidFill>
                          <a:effectLst/>
                          <a:latin typeface="白正"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38</a:t>
                      </a:r>
                    </a:p>
                  </a:txBody>
                  <a:tcPr anchor="ctr">
                    <a:lnL w="9522" cap="flat" cmpd="sng" algn="ctr">
                      <a:solidFill>
                        <a:srgbClr val="000000"/>
                      </a:solidFill>
                      <a:prstDash val="solid"/>
                      <a:round/>
                    </a:lnL>
                    <a:lnR w="9522" cap="flat" cmpd="sng" algn="ctr">
                      <a:solidFill>
                        <a:srgbClr val="000000"/>
                      </a:solidFill>
                      <a:prstDash val="solid"/>
                      <a:round/>
                    </a:lnR>
                    <a:lnT w="9522" cap="flat" cmpd="sng" algn="ctr">
                      <a:solidFill>
                        <a:srgbClr val="000000"/>
                      </a:solidFill>
                      <a:prstDash val="solid"/>
                      <a:round/>
                    </a:lnT>
                    <a:lnB w="9522" cap="flat" cmpd="sng" algn="ctr">
                      <a:solidFill>
                        <a:srgbClr val="000000"/>
                      </a:solidFill>
                      <a:prstDash val="solid"/>
                      <a:round/>
                    </a:lnB>
                  </a:tcPr>
                </a:tc>
                <a:tc>
                  <a:txBody>
                    <a:bodyPr/>
                    <a:lstStyle/>
                    <a:p>
                      <a:pPr algn="ctr"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09</a:t>
                      </a:r>
                      <a:r>
                        <a:rPr lang="zh-CN" altLang="zh-CN" sz="2800" b="0" i="0" u="none">
                          <a:solidFill>
                            <a:srgbClr val="000000"/>
                          </a:solidFill>
                          <a:effectLst/>
                          <a:latin typeface="白正"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40</a:t>
                      </a:r>
                    </a:p>
                  </a:txBody>
                  <a:tcPr anchor="ctr">
                    <a:lnL w="9522" cap="flat" cmpd="sng" algn="ctr">
                      <a:solidFill>
                        <a:srgbClr val="000000"/>
                      </a:solidFill>
                      <a:prstDash val="solid"/>
                      <a:round/>
                    </a:lnL>
                    <a:lnR w="9522" cap="flat" cmpd="sng" algn="ctr">
                      <a:solidFill>
                        <a:srgbClr val="000000"/>
                      </a:solidFill>
                      <a:prstDash val="solid"/>
                      <a:round/>
                    </a:lnR>
                    <a:lnT w="9522" cap="flat" cmpd="sng" algn="ctr">
                      <a:solidFill>
                        <a:srgbClr val="000000"/>
                      </a:solidFill>
                      <a:prstDash val="solid"/>
                      <a:round/>
                    </a:lnT>
                    <a:lnB w="9522" cap="flat" cmpd="sng" algn="ctr">
                      <a:solidFill>
                        <a:srgbClr val="000000"/>
                      </a:solidFill>
                      <a:prstDash val="solid"/>
                      <a:round/>
                    </a:lnB>
                  </a:tcPr>
                </a:tc>
                <a:tc>
                  <a:txBody>
                    <a:bodyPr/>
                    <a:lstStyle/>
                    <a:p>
                      <a:pPr algn="ctr"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240 km</a:t>
                      </a:r>
                    </a:p>
                  </a:txBody>
                  <a:tcPr anchor="ctr">
                    <a:lnL w="9522" cap="flat" cmpd="sng" algn="ctr">
                      <a:solidFill>
                        <a:srgbClr val="000000"/>
                      </a:solidFill>
                      <a:prstDash val="solid"/>
                      <a:round/>
                    </a:lnL>
                    <a:lnR w="9522" cap="flat" cmpd="sng" algn="ctr">
                      <a:solidFill>
                        <a:srgbClr val="000000"/>
                      </a:solidFill>
                      <a:prstDash val="solid"/>
                      <a:round/>
                    </a:lnR>
                    <a:lnT w="9522" cap="flat" cmpd="sng" algn="ctr">
                      <a:solidFill>
                        <a:srgbClr val="000000"/>
                      </a:solidFill>
                      <a:prstDash val="solid"/>
                      <a:round/>
                    </a:lnT>
                    <a:lnB w="9522" cap="flat" cmpd="sng" algn="ctr">
                      <a:solidFill>
                        <a:srgbClr val="000000"/>
                      </a:solidFill>
                      <a:prstDash val="solid"/>
                      <a:round/>
                    </a:lnB>
                  </a:tcPr>
                </a:tc>
                <a:extLst>
                  <a:ext uri="{0D108BD9-81ED-4DB2-BD59-A6C34878D82A}">
                    <a16:rowId xmlns:a16="http://schemas.microsoft.com/office/drawing/2014/main" val="10001"/>
                  </a:ext>
                </a:extLst>
              </a:tr>
              <a:tr h="467999">
                <a:tc>
                  <a:txBody>
                    <a:bodyPr/>
                    <a:lstStyle/>
                    <a:p>
                      <a:pPr algn="ctr"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G1692</a:t>
                      </a:r>
                    </a:p>
                  </a:txBody>
                  <a:tcPr anchor="ctr">
                    <a:lnL w="9522" cap="flat" cmpd="sng" algn="ctr">
                      <a:solidFill>
                        <a:srgbClr val="000000"/>
                      </a:solidFill>
                      <a:prstDash val="solid"/>
                      <a:round/>
                    </a:lnL>
                    <a:lnR w="9522" cap="flat" cmpd="sng" algn="ctr">
                      <a:solidFill>
                        <a:srgbClr val="000000"/>
                      </a:solidFill>
                      <a:prstDash val="solid"/>
                      <a:round/>
                    </a:lnR>
                    <a:lnT w="9522" cap="flat" cmpd="sng" algn="ctr">
                      <a:solidFill>
                        <a:srgbClr val="000000"/>
                      </a:solidFill>
                      <a:prstDash val="solid"/>
                      <a:round/>
                    </a:lnT>
                    <a:lnB w="9522" cap="flat" cmpd="sng" algn="ctr">
                      <a:solidFill>
                        <a:srgbClr val="000000"/>
                      </a:solidFill>
                      <a:prstDash val="solid"/>
                      <a:round/>
                    </a:lnB>
                  </a:tcPr>
                </a:tc>
                <a:tc>
                  <a:txBody>
                    <a:bodyPr/>
                    <a:lstStyle/>
                    <a:p>
                      <a:pPr algn="ctr"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08</a:t>
                      </a:r>
                      <a:r>
                        <a:rPr lang="zh-CN" altLang="zh-CN" sz="2800" b="0" i="0" u="none">
                          <a:solidFill>
                            <a:srgbClr val="000000"/>
                          </a:solidFill>
                          <a:effectLst/>
                          <a:latin typeface="白正"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49</a:t>
                      </a:r>
                    </a:p>
                  </a:txBody>
                  <a:tcPr anchor="ctr">
                    <a:lnL w="9522" cap="flat" cmpd="sng" algn="ctr">
                      <a:solidFill>
                        <a:srgbClr val="000000"/>
                      </a:solidFill>
                      <a:prstDash val="solid"/>
                      <a:round/>
                    </a:lnL>
                    <a:lnR w="9522" cap="flat" cmpd="sng" algn="ctr">
                      <a:solidFill>
                        <a:srgbClr val="000000"/>
                      </a:solidFill>
                      <a:prstDash val="solid"/>
                      <a:round/>
                    </a:lnR>
                    <a:lnT w="9522" cap="flat" cmpd="sng" algn="ctr">
                      <a:solidFill>
                        <a:srgbClr val="000000"/>
                      </a:solidFill>
                      <a:prstDash val="solid"/>
                      <a:round/>
                    </a:lnT>
                    <a:lnB w="9522" cap="flat" cmpd="sng" algn="ctr">
                      <a:solidFill>
                        <a:srgbClr val="000000"/>
                      </a:solidFill>
                      <a:prstDash val="solid"/>
                      <a:round/>
                    </a:lnB>
                  </a:tcPr>
                </a:tc>
                <a:tc>
                  <a:txBody>
                    <a:bodyPr/>
                    <a:lstStyle/>
                    <a:p>
                      <a:pPr algn="ctr"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10</a:t>
                      </a:r>
                      <a:r>
                        <a:rPr lang="zh-CN" altLang="zh-CN" sz="2800" b="0" i="0" u="none">
                          <a:solidFill>
                            <a:srgbClr val="000000"/>
                          </a:solidFill>
                          <a:effectLst/>
                          <a:latin typeface="白正"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05</a:t>
                      </a:r>
                    </a:p>
                  </a:txBody>
                  <a:tcPr anchor="ctr">
                    <a:lnL w="9522" cap="flat" cmpd="sng" algn="ctr">
                      <a:solidFill>
                        <a:srgbClr val="000000"/>
                      </a:solidFill>
                      <a:prstDash val="solid"/>
                      <a:round/>
                    </a:lnL>
                    <a:lnR w="9522" cap="flat" cmpd="sng" algn="ctr">
                      <a:solidFill>
                        <a:srgbClr val="000000"/>
                      </a:solidFill>
                      <a:prstDash val="solid"/>
                      <a:round/>
                    </a:lnR>
                    <a:lnT w="9522" cap="flat" cmpd="sng" algn="ctr">
                      <a:solidFill>
                        <a:srgbClr val="000000"/>
                      </a:solidFill>
                      <a:prstDash val="solid"/>
                      <a:round/>
                    </a:lnT>
                    <a:lnB w="9522" cap="flat" cmpd="sng" algn="ctr">
                      <a:solidFill>
                        <a:srgbClr val="000000"/>
                      </a:solidFill>
                      <a:prstDash val="solid"/>
                      <a:round/>
                    </a:lnB>
                  </a:tcPr>
                </a:tc>
                <a:tc>
                  <a:txBody>
                    <a:bodyPr/>
                    <a:lstStyle/>
                    <a:p>
                      <a:pPr algn="ctr"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240 km</a:t>
                      </a:r>
                    </a:p>
                  </a:txBody>
                  <a:tcPr anchor="ctr">
                    <a:lnL w="9522" cap="flat" cmpd="sng" algn="ctr">
                      <a:solidFill>
                        <a:srgbClr val="000000"/>
                      </a:solidFill>
                      <a:prstDash val="solid"/>
                      <a:round/>
                    </a:lnL>
                    <a:lnR w="9522" cap="flat" cmpd="sng" algn="ctr">
                      <a:solidFill>
                        <a:srgbClr val="000000"/>
                      </a:solidFill>
                      <a:prstDash val="solid"/>
                      <a:round/>
                    </a:lnR>
                    <a:lnT w="9522" cap="flat" cmpd="sng" algn="ctr">
                      <a:solidFill>
                        <a:srgbClr val="000000"/>
                      </a:solidFill>
                      <a:prstDash val="solid"/>
                      <a:round/>
                    </a:lnT>
                    <a:lnB w="9522" cap="flat" cmpd="sng" algn="ctr">
                      <a:solidFill>
                        <a:srgbClr val="000000"/>
                      </a:solidFill>
                      <a:prstDash val="solid"/>
                      <a:round/>
                    </a:lnB>
                  </a:tcPr>
                </a:tc>
                <a:extLst>
                  <a:ext uri="{0D108BD9-81ED-4DB2-BD59-A6C34878D82A}">
                    <a16:rowId xmlns:a16="http://schemas.microsoft.com/office/drawing/2014/main" val="10002"/>
                  </a:ext>
                </a:extLst>
              </a:tr>
              <a:tr h="467999">
                <a:tc>
                  <a:txBody>
                    <a:bodyPr/>
                    <a:lstStyle/>
                    <a:p>
                      <a:pPr algn="ctr"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G1482</a:t>
                      </a:r>
                    </a:p>
                  </a:txBody>
                  <a:tcPr anchor="ctr">
                    <a:lnL w="9522" cap="flat" cmpd="sng" algn="ctr">
                      <a:solidFill>
                        <a:srgbClr val="000000"/>
                      </a:solidFill>
                      <a:prstDash val="solid"/>
                      <a:round/>
                    </a:lnL>
                    <a:lnR w="9522" cap="flat" cmpd="sng" algn="ctr">
                      <a:solidFill>
                        <a:srgbClr val="000000"/>
                      </a:solidFill>
                      <a:prstDash val="solid"/>
                      <a:round/>
                    </a:lnR>
                    <a:lnT w="9522" cap="flat" cmpd="sng" algn="ctr">
                      <a:solidFill>
                        <a:srgbClr val="000000"/>
                      </a:solidFill>
                      <a:prstDash val="solid"/>
                      <a:round/>
                    </a:lnT>
                    <a:lnB w="9522" cap="flat" cmpd="sng" algn="ctr">
                      <a:solidFill>
                        <a:srgbClr val="000000"/>
                      </a:solidFill>
                      <a:prstDash val="solid"/>
                      <a:round/>
                    </a:lnB>
                  </a:tcPr>
                </a:tc>
                <a:tc>
                  <a:txBody>
                    <a:bodyPr/>
                    <a:lstStyle/>
                    <a:p>
                      <a:pPr algn="ctr"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09</a:t>
                      </a:r>
                      <a:r>
                        <a:rPr lang="zh-CN" altLang="zh-CN" sz="2800" b="0" i="0" u="none">
                          <a:solidFill>
                            <a:srgbClr val="000000"/>
                          </a:solidFill>
                          <a:effectLst/>
                          <a:latin typeface="白正"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11</a:t>
                      </a:r>
                    </a:p>
                  </a:txBody>
                  <a:tcPr anchor="ctr">
                    <a:lnL w="9522" cap="flat" cmpd="sng" algn="ctr">
                      <a:solidFill>
                        <a:srgbClr val="000000"/>
                      </a:solidFill>
                      <a:prstDash val="solid"/>
                      <a:round/>
                    </a:lnL>
                    <a:lnR w="9522" cap="flat" cmpd="sng" algn="ctr">
                      <a:solidFill>
                        <a:srgbClr val="000000"/>
                      </a:solidFill>
                      <a:prstDash val="solid"/>
                      <a:round/>
                    </a:lnR>
                    <a:lnT w="9522" cap="flat" cmpd="sng" algn="ctr">
                      <a:solidFill>
                        <a:srgbClr val="000000"/>
                      </a:solidFill>
                      <a:prstDash val="solid"/>
                      <a:round/>
                    </a:lnT>
                    <a:lnB w="9522" cap="flat" cmpd="sng" algn="ctr">
                      <a:solidFill>
                        <a:srgbClr val="000000"/>
                      </a:solidFill>
                      <a:prstDash val="solid"/>
                      <a:round/>
                    </a:lnB>
                  </a:tcPr>
                </a:tc>
                <a:tc>
                  <a:txBody>
                    <a:bodyPr/>
                    <a:lstStyle/>
                    <a:p>
                      <a:pPr algn="ctr"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10</a:t>
                      </a:r>
                      <a:r>
                        <a:rPr lang="zh-CN" altLang="zh-CN" sz="2800" b="0" i="0" u="none">
                          <a:solidFill>
                            <a:srgbClr val="000000"/>
                          </a:solidFill>
                          <a:effectLst/>
                          <a:latin typeface="白正"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31</a:t>
                      </a:r>
                    </a:p>
                  </a:txBody>
                  <a:tcPr anchor="ctr">
                    <a:lnL w="9522" cap="flat" cmpd="sng" algn="ctr">
                      <a:solidFill>
                        <a:srgbClr val="000000"/>
                      </a:solidFill>
                      <a:prstDash val="solid"/>
                      <a:round/>
                    </a:lnL>
                    <a:lnR w="9522" cap="flat" cmpd="sng" algn="ctr">
                      <a:solidFill>
                        <a:srgbClr val="000000"/>
                      </a:solidFill>
                      <a:prstDash val="solid"/>
                      <a:round/>
                    </a:lnR>
                    <a:lnT w="9522" cap="flat" cmpd="sng" algn="ctr">
                      <a:solidFill>
                        <a:srgbClr val="000000"/>
                      </a:solidFill>
                      <a:prstDash val="solid"/>
                      <a:round/>
                    </a:lnT>
                    <a:lnB w="9522" cap="flat" cmpd="sng" algn="ctr">
                      <a:solidFill>
                        <a:srgbClr val="000000"/>
                      </a:solidFill>
                      <a:prstDash val="solid"/>
                      <a:round/>
                    </a:lnB>
                  </a:tcPr>
                </a:tc>
                <a:tc>
                  <a:txBody>
                    <a:bodyPr/>
                    <a:lstStyle/>
                    <a:p>
                      <a:pPr algn="ctr" eaLnBrk="1" fontAlgn="ctr" latinLnBrk="0" hangingPunct="0">
                        <a:lnSpc>
                          <a:spcPct val="129999"/>
                        </a:lnSpc>
                      </a:pPr>
                      <a:r>
                        <a:rPr lang="en-US" altLang="zh-CN" sz="2800" b="0" i="0" u="none" dirty="0">
                          <a:solidFill>
                            <a:srgbClr val="000000"/>
                          </a:solidFill>
                          <a:effectLst/>
                          <a:latin typeface="Times New Roman" pitchFamily="28"/>
                          <a:ea typeface="Times New Roman" pitchFamily="28"/>
                          <a:cs typeface="宋体" pitchFamily="28"/>
                        </a:rPr>
                        <a:t>240 km</a:t>
                      </a:r>
                    </a:p>
                  </a:txBody>
                  <a:tcPr anchor="ctr">
                    <a:lnL w="9522" cap="flat" cmpd="sng" algn="ctr">
                      <a:solidFill>
                        <a:srgbClr val="000000"/>
                      </a:solidFill>
                      <a:prstDash val="solid"/>
                      <a:round/>
                    </a:lnL>
                    <a:lnR w="9522" cap="flat" cmpd="sng" algn="ctr">
                      <a:solidFill>
                        <a:srgbClr val="000000"/>
                      </a:solidFill>
                      <a:prstDash val="solid"/>
                      <a:round/>
                    </a:lnR>
                    <a:lnT w="9522" cap="flat" cmpd="sng" algn="ctr">
                      <a:solidFill>
                        <a:srgbClr val="000000"/>
                      </a:solidFill>
                      <a:prstDash val="solid"/>
                      <a:round/>
                    </a:lnT>
                    <a:lnB w="9522" cap="flat" cmpd="sng" algn="ctr">
                      <a:solidFill>
                        <a:srgbClr val="000000"/>
                      </a:solidFill>
                      <a:prstDash val="solid"/>
                      <a:round/>
                    </a:lnB>
                  </a:tcPr>
                </a:tc>
                <a:extLst>
                  <a:ext uri="{0D108BD9-81ED-4DB2-BD59-A6C34878D82A}">
                    <a16:rowId xmlns:a16="http://schemas.microsoft.com/office/drawing/2014/main" val="10003"/>
                  </a:ext>
                </a:extLst>
              </a:tr>
            </a:tbl>
          </a:graphicData>
        </a:graphic>
      </p:graphicFrame>
      <p:pic>
        <p:nvPicPr>
          <p:cNvPr id="2" name="yt_image_10528">
            <a:extLst>
              <a:ext uri="{FF2B5EF4-FFF2-40B4-BE49-F238E27FC236}">
                <a16:creationId xmlns:a16="http://schemas.microsoft.com/office/drawing/2014/main" id="{FED7B3B9-A210-EB08-F683-61C639454812}"/>
              </a:ext>
              <a:ext uri="">
                <a16:creationId xmlns="" xmlns:a16="http://schemas.microsoft.com/office/drawing/2014/main" xmlns:mc="http://schemas.openxmlformats.org/markup-compatibility/2006" xmlns:a14="http://schemas.microsoft.com/office/drawing/2010/main" xmlns:p14="http://schemas.microsoft.com/office/powerpoint/2010/main" id="{5351258F-BC95-41E6-9372-C2FE361B0291}"/>
              </a:ext>
            </a:extLst>
          </p:cNvPr>
          <p:cNvPicPr>
            <a:picLocks noChangeAspect="1" noChangeArrowheads="1"/>
          </p:cNvPicPr>
          <p:nvPr/>
        </p:nvPicPr>
        <p:blipFill>
          <a:blip r:embed="rId2" cstate="print"/>
          <a:srcRect/>
          <a:stretch>
            <a:fillRect/>
          </a:stretch>
        </p:blipFill>
        <p:spPr bwMode="auto">
          <a:xfrm>
            <a:off x="1351724" y="3728467"/>
            <a:ext cx="2071751" cy="17490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0530" name="yt_shape_10530"/>
          <p:cNvSpPr txBox="1"/>
          <p:nvPr/>
        </p:nvSpPr>
        <p:spPr>
          <a:xfrm>
            <a:off x="648143" y="583124"/>
            <a:ext cx="10896000" cy="507896"/>
          </a:xfrm>
          <a:prstGeom prst="rect">
            <a:avLst/>
          </a:prstGeom>
        </p:spPr>
        <p:txBody>
          <a:bodyPr vert="horz" wrap="square" lIns="0" tIns="0" rIns="0" bIns="0" rtlCol="0">
            <a:spAutoFit/>
          </a:bodyPr>
          <a:lstStyle/>
          <a:p>
            <a:pPr algn="l" eaLnBrk="1" latinLnBrk="0" hangingPunct="0">
              <a:lnSpc>
                <a:spcPct val="129999"/>
              </a:lnSpc>
            </a:pPr>
            <a:r>
              <a:rPr lang="zh-CN" altLang="zh-CN" sz="2800" b="0" i="0" u="none" dirty="0">
                <a:solidFill>
                  <a:srgbClr val="000000"/>
                </a:solidFill>
                <a:effectLst/>
                <a:latin typeface="宋体" pitchFamily="28"/>
                <a:ea typeface="宋体" pitchFamily="28"/>
                <a:cs typeface="宋体" pitchFamily="28"/>
              </a:rPr>
              <a:t>（</a:t>
            </a:r>
            <a:r>
              <a:rPr lang="en-US" altLang="zh-CN" sz="2800" b="0" i="0" u="none" dirty="0">
                <a:solidFill>
                  <a:srgbClr val="000000"/>
                </a:solidFill>
                <a:effectLst/>
                <a:latin typeface="Times New Roman" pitchFamily="28"/>
                <a:ea typeface="Times New Roman" pitchFamily="28"/>
                <a:cs typeface="宋体" pitchFamily="28"/>
              </a:rPr>
              <a:t>1</a:t>
            </a:r>
            <a:r>
              <a:rPr lang="zh-CN" altLang="zh-CN" sz="2800" b="0" i="0" u="none" dirty="0">
                <a:solidFill>
                  <a:srgbClr val="000000"/>
                </a:solidFill>
                <a:effectLst/>
                <a:latin typeface="宋体" pitchFamily="28"/>
                <a:ea typeface="宋体" pitchFamily="28"/>
                <a:cs typeface="宋体" pitchFamily="28"/>
              </a:rPr>
              <a:t>）</a:t>
            </a:r>
            <a:r>
              <a:rPr lang="zh-CN" altLang="zh-CN" sz="2800" b="0" i="0" u="none" dirty="0">
                <a:solidFill>
                  <a:srgbClr val="000000"/>
                </a:solidFill>
                <a:effectLst/>
                <a:latin typeface="白正" pitchFamily="28"/>
                <a:ea typeface="宋体" pitchFamily="28"/>
                <a:cs typeface="宋体" pitchFamily="28"/>
              </a:rPr>
              <a:t>如图所示的交通标识牌中</a:t>
            </a:r>
            <a:r>
              <a:rPr lang="en-US" altLang="zh-CN" sz="2800" b="0" i="0" u="none" dirty="0">
                <a:solidFill>
                  <a:srgbClr val="000000"/>
                </a:solidFill>
                <a:effectLst/>
                <a:latin typeface="宋体" pitchFamily="28"/>
                <a:ea typeface="宋体" pitchFamily="28"/>
                <a:cs typeface="宋体" pitchFamily="28"/>
              </a:rPr>
              <a:t>“</a:t>
            </a:r>
            <a:r>
              <a:rPr lang="en-US" altLang="zh-CN" sz="2800" b="0" i="0" u="none" dirty="0">
                <a:solidFill>
                  <a:srgbClr val="000000"/>
                </a:solidFill>
                <a:effectLst/>
                <a:latin typeface="Times New Roman" pitchFamily="28"/>
                <a:ea typeface="Times New Roman" pitchFamily="28"/>
                <a:cs typeface="宋体" pitchFamily="28"/>
              </a:rPr>
              <a:t>60</a:t>
            </a:r>
            <a:r>
              <a:rPr lang="en-US" altLang="zh-CN" sz="2800" b="0" i="0" u="none" dirty="0">
                <a:solidFill>
                  <a:srgbClr val="000000"/>
                </a:solidFill>
                <a:effectLst/>
                <a:latin typeface="宋体" pitchFamily="28"/>
                <a:ea typeface="宋体" pitchFamily="28"/>
                <a:cs typeface="宋体" pitchFamily="28"/>
              </a:rPr>
              <a:t>”</a:t>
            </a:r>
            <a:r>
              <a:rPr lang="zh-CN" altLang="zh-CN" sz="2800" b="0" i="0" u="none" dirty="0">
                <a:solidFill>
                  <a:srgbClr val="000000"/>
                </a:solidFill>
                <a:effectLst/>
                <a:latin typeface="白正" pitchFamily="28"/>
                <a:ea typeface="宋体" pitchFamily="28"/>
                <a:cs typeface="宋体" pitchFamily="28"/>
              </a:rPr>
              <a:t>的含义是</a:t>
            </a:r>
            <a:r>
              <a:rPr lang="zh-CN" altLang="zh-CN" sz="100" b="0" i="0" spc="-100" dirty="0">
                <a:solidFill>
                  <a:srgbClr val="FF0000"/>
                </a:solidFill>
                <a:effectLst/>
                <a:latin typeface="白正" pitchFamily="28"/>
                <a:ea typeface="宋体" pitchFamily="28"/>
                <a:cs typeface="宋体" pitchFamily="28"/>
              </a:rPr>
              <a:t> </a:t>
            </a:r>
            <a:r>
              <a:rPr lang="zh-CN" altLang="zh-CN" sz="2800" b="0" i="0" u="sng" dirty="0">
                <a:solidFill>
                  <a:srgbClr val="000000"/>
                </a:solidFill>
                <a:effectLst/>
                <a:uFill>
                  <a:solidFill>
                    <a:srgbClr val="000000"/>
                  </a:solidFill>
                </a:uFill>
                <a:latin typeface="白正" pitchFamily="28"/>
                <a:ea typeface="宋体" pitchFamily="28"/>
                <a:cs typeface="宋体" pitchFamily="28"/>
              </a:rPr>
              <a:t>　</a:t>
            </a:r>
            <a:r>
              <a:rPr lang="zh-CN" altLang="zh-CN" sz="2800" b="1" i="0" u="sng" dirty="0">
                <a:solidFill>
                  <a:srgbClr val="FF0000">
                    <a:alpha val="0"/>
                  </a:srgbClr>
                </a:solidFill>
                <a:effectLst/>
                <a:uFill>
                  <a:solidFill>
                    <a:srgbClr val="000000"/>
                  </a:solidFill>
                </a:uFill>
                <a:latin typeface="Times New Roman" pitchFamily="28"/>
                <a:ea typeface="宋体" pitchFamily="28"/>
                <a:cs typeface="Times New Roman" pitchFamily="28"/>
              </a:rPr>
              <a:t>该路段限</a:t>
            </a:r>
            <a:r>
              <a:rPr lang="en-US" altLang="zh-CN" sz="2800" b="1" i="0" u="sng" dirty="0">
                <a:solidFill>
                  <a:srgbClr val="FF0000">
                    <a:alpha val="0"/>
                  </a:srgbClr>
                </a:solidFill>
                <a:effectLst/>
                <a:uFill>
                  <a:solidFill>
                    <a:srgbClr val="000000"/>
                  </a:solidFill>
                </a:uFill>
                <a:latin typeface="Times New Roman" pitchFamily="28"/>
                <a:ea typeface="宋体" pitchFamily="28"/>
                <a:cs typeface="Times New Roman" pitchFamily="28"/>
              </a:rPr>
              <a:t>     </a:t>
            </a:r>
            <a:r>
              <a:rPr lang="zh-CN" altLang="zh-CN" sz="2800" b="1" i="0" u="sng" dirty="0">
                <a:solidFill>
                  <a:srgbClr val="FF0000">
                    <a:alpha val="0"/>
                  </a:srgbClr>
                </a:solidFill>
                <a:effectLst/>
                <a:uFill>
                  <a:solidFill>
                    <a:srgbClr val="000000"/>
                  </a:solidFill>
                </a:uFill>
                <a:latin typeface="Times New Roman" pitchFamily="28"/>
                <a:ea typeface="宋体" pitchFamily="28"/>
                <a:cs typeface="Times New Roman" pitchFamily="28"/>
              </a:rPr>
              <a:t>速</a:t>
            </a:r>
            <a:r>
              <a:rPr lang="en-US" altLang="zh-CN" sz="2800" b="1" i="0" u="sng" dirty="0">
                <a:solidFill>
                  <a:srgbClr val="FF0000">
                    <a:alpha val="0"/>
                  </a:srgbClr>
                </a:solidFill>
                <a:effectLst/>
                <a:uFill>
                  <a:solidFill>
                    <a:srgbClr val="000000"/>
                  </a:solidFill>
                </a:uFill>
                <a:latin typeface="Times New Roman" pitchFamily="28"/>
                <a:ea typeface="宋体" pitchFamily="28"/>
                <a:cs typeface="Times New Roman" pitchFamily="28"/>
              </a:rPr>
              <a:t>     </a:t>
            </a:r>
            <a:r>
              <a:rPr lang="zh-CN" altLang="zh-CN" sz="100" b="0" i="0" spc="-100" dirty="0">
                <a:noFill/>
                <a:effectLst/>
                <a:latin typeface="白正" pitchFamily="28"/>
                <a:ea typeface="宋体" pitchFamily="28"/>
                <a:cs typeface="宋体" pitchFamily="28"/>
              </a:rPr>
              <a:t>⁠</a:t>
            </a:r>
            <a:r>
              <a:rPr lang="zh-CN" altLang="zh-CN" sz="2800" b="0" i="0" u="none" dirty="0">
                <a:solidFill>
                  <a:srgbClr val="000000"/>
                </a:solidFill>
                <a:effectLst/>
                <a:latin typeface="白正" pitchFamily="28"/>
                <a:ea typeface="宋体" pitchFamily="28"/>
                <a:cs typeface="宋体" pitchFamily="28"/>
              </a:rPr>
              <a:t>。</a:t>
            </a:r>
          </a:p>
        </p:txBody>
      </p:sp>
      <p:sp>
        <p:nvSpPr>
          <p:cNvPr id="2" name="文本框 1">
            <a:extLst>
              <a:ext uri="{FF2B5EF4-FFF2-40B4-BE49-F238E27FC236}">
                <a16:creationId xmlns:a16="http://schemas.microsoft.com/office/drawing/2014/main" id="{F5A9F0D1-BFA0-1369-A881-14697A7FE33F}"/>
              </a:ext>
            </a:extLst>
          </p:cNvPr>
          <p:cNvSpPr txBox="1"/>
          <p:nvPr/>
        </p:nvSpPr>
        <p:spPr>
          <a:xfrm>
            <a:off x="7868252" y="492760"/>
            <a:ext cx="2410524" cy="64834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dirty="0">
                <a:ln>
                  <a:noFill/>
                </a:ln>
                <a:solidFill>
                  <a:srgbClr val="FF0000"/>
                </a:solidFill>
                <a:effectLst/>
                <a:uLnTx/>
                <a:uFill>
                  <a:solidFill>
                    <a:srgbClr val="000000"/>
                  </a:solidFill>
                </a:uFill>
                <a:latin typeface="Times New Roman" pitchFamily="28"/>
                <a:ea typeface="宋体" pitchFamily="28"/>
                <a:cs typeface="Times New Roman" pitchFamily="28"/>
              </a:rPr>
              <a:t>该路段限速</a:t>
            </a:r>
            <a:r>
              <a:rPr kumimoji="0" lang="en-US" altLang="zh-CN" sz="2800" b="1" i="0" strike="noStrike" kern="1200" cap="none" spc="0" normalizeH="0" baseline="0" noProof="0" dirty="0">
                <a:ln>
                  <a:noFill/>
                </a:ln>
                <a:solidFill>
                  <a:srgbClr val="FF0000"/>
                </a:solidFill>
                <a:effectLst/>
                <a:uLnTx/>
                <a:uFill>
                  <a:solidFill>
                    <a:srgbClr val="000000"/>
                  </a:solidFill>
                </a:uFill>
                <a:latin typeface="Times New Roman" pitchFamily="28"/>
                <a:ea typeface="Times New Roman" pitchFamily="28"/>
                <a:cs typeface="Times New Roman" pitchFamily="28"/>
              </a:rPr>
              <a:t>60 </a:t>
            </a:r>
            <a:endParaRPr lang="zh-CN" altLang="en-US" dirty="0">
              <a:solidFill>
                <a:srgbClr val="FF0000"/>
              </a:solidFill>
            </a:endParaRPr>
          </a:p>
        </p:txBody>
      </p:sp>
      <p:sp>
        <p:nvSpPr>
          <p:cNvPr id="3" name="文本框 2">
            <a:extLst>
              <a:ext uri="{FF2B5EF4-FFF2-40B4-BE49-F238E27FC236}">
                <a16:creationId xmlns:a16="http://schemas.microsoft.com/office/drawing/2014/main" id="{B39071F6-525B-D24A-37A3-ADAEC9FD40A2}"/>
              </a:ext>
            </a:extLst>
          </p:cNvPr>
          <p:cNvSpPr txBox="1"/>
          <p:nvPr/>
        </p:nvSpPr>
        <p:spPr>
          <a:xfrm>
            <a:off x="10042904" y="486500"/>
            <a:ext cx="972249" cy="596596"/>
          </a:xfrm>
          <a:prstGeom prst="rect">
            <a:avLst/>
          </a:prstGeom>
          <a:noFill/>
        </p:spPr>
        <p:txBody>
          <a:bodyPr vert="horz" wrap="none" rtlCol="0">
            <a:noAutofit/>
          </a:bodyPr>
          <a:lstStyle/>
          <a:p>
            <a:pPr>
              <a:lnSpc>
                <a:spcPct val="129999"/>
              </a:lnSpc>
            </a:pPr>
            <a:r>
              <a:rPr kumimoji="0" lang="en-US" altLang="zh-CN" sz="2800" b="1" i="0" strike="noStrike" kern="1200" cap="none" spc="0" normalizeH="0" baseline="0" noProof="0" dirty="0">
                <a:ln>
                  <a:noFill/>
                </a:ln>
                <a:solidFill>
                  <a:srgbClr val="FF0000"/>
                </a:solidFill>
                <a:effectLst/>
                <a:uLnTx/>
                <a:uFill>
                  <a:solidFill>
                    <a:srgbClr val="000000"/>
                  </a:solidFill>
                </a:uFill>
                <a:latin typeface="Times New Roman" pitchFamily="28"/>
                <a:ea typeface="Times New Roman" pitchFamily="28"/>
                <a:cs typeface="Times New Roman" pitchFamily="28"/>
              </a:rPr>
              <a:t>km/h</a:t>
            </a:r>
            <a:endParaRPr lang="zh-CN" altLang="en-US" dirty="0">
              <a:solidFill>
                <a:srgbClr val="FF0000"/>
              </a:solidFill>
            </a:endParaRPr>
          </a:p>
        </p:txBody>
      </p:sp>
      <p:sp>
        <p:nvSpPr>
          <p:cNvPr id="4" name="yt_shape_10532">
            <a:extLst>
              <a:ext uri="{FF2B5EF4-FFF2-40B4-BE49-F238E27FC236}">
                <a16:creationId xmlns:a16="http://schemas.microsoft.com/office/drawing/2014/main" id="{F370BF3A-C0ED-4482-7506-C6CC47502E46}"/>
              </a:ext>
            </a:extLst>
          </p:cNvPr>
          <p:cNvSpPr txBox="1"/>
          <p:nvPr/>
        </p:nvSpPr>
        <p:spPr>
          <a:xfrm>
            <a:off x="648143" y="1145160"/>
            <a:ext cx="10896000" cy="1068049"/>
          </a:xfrm>
          <a:prstGeom prst="rect">
            <a:avLst/>
          </a:prstGeom>
        </p:spPr>
        <p:txBody>
          <a:bodyPr vert="horz" wrap="square" lIns="0" tIns="0" rIns="0" bIns="0" rtlCol="0">
            <a:spAutoFit/>
          </a:bodyPr>
          <a:lstStyle/>
          <a:p>
            <a:pPr algn="l" eaLnBrk="1" latinLnBrk="0" hangingPunct="0">
              <a:lnSpc>
                <a:spcPct val="129999"/>
              </a:lnSpc>
            </a:pPr>
            <a:r>
              <a:rPr lang="zh-CN" altLang="zh-CN" sz="2800" b="0" i="0" u="none">
                <a:solidFill>
                  <a:srgbClr val="000000"/>
                </a:solidFill>
                <a:effectLst/>
                <a:latin typeface="宋体"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2</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在交通正常情况下，依据以上信息并通过计算，爷孙仨最快能赶上哪一车次？</a:t>
            </a:r>
          </a:p>
        </p:txBody>
      </p:sp>
      <mc:AlternateContent xmlns:mc="http://schemas.openxmlformats.org/markup-compatibility/2006" xmlns:a14="http://schemas.microsoft.com/office/drawing/2010/main">
        <mc:Choice Requires="a14">
          <p:sp>
            <p:nvSpPr>
              <p:cNvPr id="5" name="yt_shape_10533">
                <a:extLst>
                  <a:ext uri="{FF2B5EF4-FFF2-40B4-BE49-F238E27FC236}">
                    <a16:creationId xmlns:a16="http://schemas.microsoft.com/office/drawing/2014/main" id="{E8EC2332-F2D9-EF98-1469-400F8494527C}"/>
                  </a:ext>
                </a:extLst>
              </p:cNvPr>
              <p:cNvSpPr txBox="1"/>
              <p:nvPr/>
            </p:nvSpPr>
            <p:spPr>
              <a:xfrm>
                <a:off x="648000" y="2263997"/>
                <a:ext cx="8765798" cy="2636043"/>
              </a:xfrm>
              <a:prstGeom prst="rect">
                <a:avLst/>
              </a:prstGeom>
            </p:spPr>
            <p:txBody>
              <a:bodyPr vert="horz" wrap="none" lIns="0" tIns="0" rIns="0" bIns="0" rtlCol="0">
                <a:spAutoFit/>
              </a:bodyPr>
              <a:lstStyle/>
              <a:p>
                <a:pPr algn="l" eaLnBrk="1" latinLnBrk="0" hangingPunct="0">
                  <a:lnSpc>
                    <a:spcPct val="129999"/>
                  </a:lnSpc>
                </a:pPr>
                <a:r>
                  <a:rPr lang="zh-CN" altLang="zh-CN" sz="2800" b="1" i="0" u="none">
                    <a:solidFill>
                      <a:srgbClr val="FF0000"/>
                    </a:solidFill>
                    <a:effectLst/>
                    <a:latin typeface="Times New Roman" pitchFamily="28"/>
                    <a:ea typeface="宋体" pitchFamily="28"/>
                    <a:cs typeface="Times New Roman" pitchFamily="28"/>
                  </a:rPr>
                  <a:t>解：（</a:t>
                </a:r>
                <a:r>
                  <a:rPr lang="en-US" altLang="zh-CN" sz="2800" b="1" i="0" u="none">
                    <a:solidFill>
                      <a:srgbClr val="FF0000"/>
                    </a:solidFill>
                    <a:effectLst/>
                    <a:latin typeface="Times New Roman" pitchFamily="28"/>
                    <a:ea typeface="Times New Roman" pitchFamily="28"/>
                    <a:cs typeface="Times New Roman" pitchFamily="28"/>
                  </a:rPr>
                  <a:t>2</a:t>
                </a:r>
                <a:r>
                  <a:rPr lang="zh-CN" altLang="zh-CN" sz="2800" b="1" i="0" u="none">
                    <a:solidFill>
                      <a:srgbClr val="FF0000"/>
                    </a:solidFill>
                    <a:effectLst/>
                    <a:latin typeface="Times New Roman" pitchFamily="28"/>
                    <a:ea typeface="宋体" pitchFamily="28"/>
                    <a:cs typeface="Times New Roman" pitchFamily="28"/>
                  </a:rPr>
                  <a:t>）由</a:t>
                </a:r>
                <a:r>
                  <a:rPr lang="en-US" altLang="zh-CN" sz="2800" b="1" i="1" u="none">
                    <a:solidFill>
                      <a:srgbClr val="FF0000"/>
                    </a:solidFill>
                    <a:effectLst/>
                    <a:latin typeface="Times New Roman" pitchFamily="28"/>
                    <a:ea typeface="Book Antiqua" pitchFamily="28"/>
                    <a:cs typeface="Times New Roman" pitchFamily="28"/>
                  </a:rPr>
                  <a:t>v</a:t>
                </a:r>
                <a:r>
                  <a:rPr lang="zh-CN" altLang="zh-CN" sz="2800" b="1" i="0" u="none">
                    <a:solidFill>
                      <a:srgbClr val="FF0000"/>
                    </a:solidFill>
                    <a:effectLst/>
                    <a:latin typeface="Times New Roman" pitchFamily="28"/>
                    <a:ea typeface="宋体" pitchFamily="28"/>
                    <a:cs typeface="Times New Roman" pitchFamily="28"/>
                  </a:rPr>
                  <a:t>＝</a:t>
                </a:r>
                <a14:m>
                  <m:oMath xmlns:m="http://schemas.openxmlformats.org/officeDocument/2006/math">
                    <m:f>
                      <m:fPr>
                        <m:ctrlPr>
                          <a:rPr lang="en-US" altLang="zh-CN" sz="2800" b="1" i="1">
                            <a:solidFill>
                              <a:srgbClr val="FF0000"/>
                            </a:solidFill>
                            <a:effectLst/>
                            <a:latin typeface="Cambria Math" panose="02040503050406030204" pitchFamily="18" charset="0"/>
                            <a:ea typeface="Cambria Math" panose="02040503050406030204" pitchFamily="56" charset="0"/>
                          </a:rPr>
                        </m:ctrlPr>
                      </m:fPr>
                      <m:num>
                        <m:r>
                          <a:rPr lang="en-US" altLang="zh-CN" sz="2800" b="1" i="1">
                            <a:solidFill>
                              <a:srgbClr val="FF0000"/>
                            </a:solidFill>
                            <a:effectLst/>
                            <a:latin typeface="Cambria Math" panose="02040503050406030204" pitchFamily="56" charset="0"/>
                            <a:ea typeface="Cambria Math" panose="02040503050406030204" pitchFamily="56" charset="0"/>
                          </a:rPr>
                          <m:t>𝒔</m:t>
                        </m:r>
                      </m:num>
                      <m:den>
                        <m:r>
                          <a:rPr lang="en-US" altLang="zh-CN" sz="2800" b="1" i="1">
                            <a:solidFill>
                              <a:srgbClr val="FF0000"/>
                            </a:solidFill>
                            <a:effectLst/>
                            <a:latin typeface="Cambria Math" panose="02040503050406030204" pitchFamily="56" charset="0"/>
                            <a:ea typeface="Cambria Math" panose="02040503050406030204" pitchFamily="56" charset="0"/>
                          </a:rPr>
                          <m:t>𝒕</m:t>
                        </m:r>
                      </m:den>
                    </m:f>
                  </m:oMath>
                </a14:m>
                <a:r>
                  <a:rPr lang="zh-CN" altLang="zh-CN" sz="2800" b="1" i="0" u="none">
                    <a:solidFill>
                      <a:srgbClr val="FF0000"/>
                    </a:solidFill>
                    <a:effectLst/>
                    <a:latin typeface="Times New Roman" pitchFamily="28"/>
                    <a:ea typeface="宋体" pitchFamily="28"/>
                    <a:cs typeface="Times New Roman" pitchFamily="28"/>
                  </a:rPr>
                  <a:t>可知，驾车到萍乡北站所用的最少时间</a:t>
                </a:r>
              </a:p>
              <a:p>
                <a:pPr algn="l" eaLnBrk="1" latinLnBrk="0" hangingPunct="0">
                  <a:lnSpc>
                    <a:spcPct val="129999"/>
                  </a:lnSpc>
                </a:pPr>
                <a:r>
                  <a:rPr lang="en-US" altLang="zh-CN" sz="2800" b="1" i="1" u="none">
                    <a:solidFill>
                      <a:srgbClr val="FF0000"/>
                    </a:solidFill>
                    <a:effectLst/>
                    <a:latin typeface="Times New Roman" pitchFamily="28"/>
                    <a:ea typeface="Times New Roman" pitchFamily="28"/>
                    <a:cs typeface="Times New Roman" pitchFamily="28"/>
                  </a:rPr>
                  <a:t>t</a:t>
                </a:r>
                <a:r>
                  <a:rPr lang="zh-CN" altLang="zh-CN" sz="2800" b="1" i="0" u="none">
                    <a:solidFill>
                      <a:srgbClr val="FF0000"/>
                    </a:solidFill>
                    <a:effectLst/>
                    <a:latin typeface="Times New Roman" pitchFamily="28"/>
                    <a:ea typeface="宋体" pitchFamily="28"/>
                    <a:cs typeface="Times New Roman" pitchFamily="28"/>
                  </a:rPr>
                  <a:t>＝</a:t>
                </a:r>
                <a14:m>
                  <m:oMath xmlns:m="http://schemas.openxmlformats.org/officeDocument/2006/math">
                    <m:f>
                      <m:fPr>
                        <m:ctrlPr>
                          <a:rPr lang="en-US" altLang="zh-CN" sz="2800" b="1" i="1">
                            <a:solidFill>
                              <a:srgbClr val="FF0000"/>
                            </a:solidFill>
                            <a:effectLst/>
                            <a:latin typeface="Cambria Math" panose="02040503050406030204" pitchFamily="18" charset="0"/>
                            <a:ea typeface="Cambria Math" panose="02040503050406030204" pitchFamily="56" charset="0"/>
                          </a:rPr>
                        </m:ctrlPr>
                      </m:fPr>
                      <m:num>
                        <m:r>
                          <a:rPr lang="en-US" altLang="zh-CN" sz="2800" b="1" i="1">
                            <a:solidFill>
                              <a:srgbClr val="FF0000"/>
                            </a:solidFill>
                            <a:effectLst/>
                            <a:latin typeface="Cambria Math" panose="02040503050406030204" pitchFamily="56" charset="0"/>
                            <a:ea typeface="Cambria Math" panose="02040503050406030204" pitchFamily="56" charset="0"/>
                          </a:rPr>
                          <m:t>𝒔</m:t>
                        </m:r>
                      </m:num>
                      <m:den>
                        <m:r>
                          <a:rPr lang="en-US" altLang="zh-CN" sz="2800" b="1" i="1">
                            <a:solidFill>
                              <a:srgbClr val="FF0000"/>
                            </a:solidFill>
                            <a:effectLst/>
                            <a:latin typeface="Cambria Math" panose="02040503050406030204" pitchFamily="56" charset="0"/>
                            <a:ea typeface="Cambria Math" panose="02040503050406030204" pitchFamily="56" charset="0"/>
                          </a:rPr>
                          <m:t>𝒗</m:t>
                        </m:r>
                      </m:den>
                    </m:f>
                  </m:oMath>
                </a14:m>
                <a:r>
                  <a:rPr lang="zh-CN" altLang="zh-CN" sz="2800" b="1" i="0" u="none">
                    <a:solidFill>
                      <a:srgbClr val="FF0000"/>
                    </a:solidFill>
                    <a:effectLst/>
                    <a:latin typeface="Times New Roman" pitchFamily="28"/>
                    <a:ea typeface="宋体" pitchFamily="28"/>
                    <a:cs typeface="Times New Roman" pitchFamily="28"/>
                  </a:rPr>
                  <a:t>＝</a:t>
                </a:r>
                <a14:m>
                  <m:oMath xmlns:m="http://schemas.openxmlformats.org/officeDocument/2006/math">
                    <m:f>
                      <m:fPr>
                        <m:ctrlPr>
                          <a:rPr lang="en-US" altLang="zh-CN" sz="2800" b="1" i="1">
                            <a:solidFill>
                              <a:srgbClr val="FF0000"/>
                            </a:solidFill>
                            <a:effectLst/>
                            <a:latin typeface="Cambria Math" panose="02040503050406030204" pitchFamily="18" charset="0"/>
                            <a:ea typeface="Cambria Math" panose="02040503050406030204" pitchFamily="56" charset="0"/>
                          </a:rPr>
                        </m:ctrlPr>
                      </m:fPr>
                      <m:num>
                        <m:r>
                          <a:rPr lang="en-US" altLang="zh-CN" sz="2800" b="1" i="0">
                            <a:solidFill>
                              <a:srgbClr val="FF0000"/>
                            </a:solidFill>
                            <a:effectLst/>
                            <a:latin typeface="Cambria Math" panose="02040503050406030204" pitchFamily="56" charset="0"/>
                            <a:ea typeface="Cambria Math" panose="02040503050406030204" pitchFamily="56" charset="0"/>
                          </a:rPr>
                          <m:t>𝟑𝟎</m:t>
                        </m:r>
                        <m:r>
                          <m:rPr>
                            <m:nor/>
                          </m:rPr>
                          <a:rPr lang="en-US" altLang="zh-CN" sz="2800" b="1" i="0">
                            <a:solidFill>
                              <a:srgbClr val="FF0000"/>
                            </a:solidFill>
                            <a:effectLst/>
                            <a:latin typeface="Times New Roman" panose="02040503050406030204" pitchFamily="56" charset="0"/>
                            <a:ea typeface="宋体" panose="02040503050406030204" pitchFamily="56" charset="0"/>
                          </a:rPr>
                          <m:t> </m:t>
                        </m:r>
                        <m:r>
                          <a:rPr lang="en-US" altLang="zh-CN" sz="2800" b="1" i="0">
                            <a:solidFill>
                              <a:srgbClr val="FF0000"/>
                            </a:solidFill>
                            <a:effectLst/>
                            <a:latin typeface="Cambria Math" panose="02040503050406030204" pitchFamily="56" charset="0"/>
                            <a:ea typeface="Cambria Math" panose="02040503050406030204" pitchFamily="56" charset="0"/>
                          </a:rPr>
                          <m:t>𝐤𝐦</m:t>
                        </m:r>
                      </m:num>
                      <m:den>
                        <m:r>
                          <a:rPr lang="en-US" altLang="zh-CN" sz="2800" b="1" i="0">
                            <a:solidFill>
                              <a:srgbClr val="FF0000"/>
                            </a:solidFill>
                            <a:effectLst/>
                            <a:latin typeface="Cambria Math" panose="02040503050406030204" pitchFamily="56" charset="0"/>
                            <a:ea typeface="Cambria Math" panose="02040503050406030204" pitchFamily="56" charset="0"/>
                          </a:rPr>
                          <m:t>𝟔𝟎</m:t>
                        </m:r>
                        <m:r>
                          <m:rPr>
                            <m:nor/>
                          </m:rPr>
                          <a:rPr lang="en-US" altLang="zh-CN" sz="2800" b="1" i="0">
                            <a:solidFill>
                              <a:srgbClr val="FF0000"/>
                            </a:solidFill>
                            <a:effectLst/>
                            <a:latin typeface="Times New Roman" panose="02040503050406030204" pitchFamily="56" charset="0"/>
                            <a:ea typeface="宋体" panose="02040503050406030204" pitchFamily="56" charset="0"/>
                          </a:rPr>
                          <m:t> </m:t>
                        </m:r>
                        <m:r>
                          <a:rPr lang="en-US" altLang="zh-CN" sz="2800" b="1" i="0">
                            <a:solidFill>
                              <a:srgbClr val="FF0000"/>
                            </a:solidFill>
                            <a:effectLst/>
                            <a:latin typeface="Cambria Math" panose="02040503050406030204" pitchFamily="56" charset="0"/>
                            <a:ea typeface="Cambria Math" panose="02040503050406030204" pitchFamily="56" charset="0"/>
                          </a:rPr>
                          <m:t>𝐤𝐦</m:t>
                        </m:r>
                        <m:r>
                          <m:rPr>
                            <m:nor/>
                          </m:rPr>
                          <a:rPr lang="en-US" altLang="zh-CN" sz="2800" b="1" i="0">
                            <a:solidFill>
                              <a:srgbClr val="FF0000"/>
                            </a:solidFill>
                            <a:effectLst/>
                            <a:latin typeface="Times New Roman" panose="02040503050406030204" pitchFamily="56" charset="0"/>
                            <a:ea typeface="宋体" panose="02040503050406030204" pitchFamily="56" charset="0"/>
                          </a:rPr>
                          <m:t>/</m:t>
                        </m:r>
                        <m:r>
                          <a:rPr lang="en-US" altLang="zh-CN" sz="2800" b="1" i="0">
                            <a:solidFill>
                              <a:srgbClr val="FF0000"/>
                            </a:solidFill>
                            <a:effectLst/>
                            <a:latin typeface="Cambria Math" panose="02040503050406030204" pitchFamily="56" charset="0"/>
                            <a:ea typeface="Cambria Math" panose="02040503050406030204" pitchFamily="56" charset="0"/>
                          </a:rPr>
                          <m:t>𝐡</m:t>
                        </m:r>
                      </m:den>
                    </m:f>
                  </m:oMath>
                </a14:m>
                <a:r>
                  <a:rPr lang="zh-CN" altLang="zh-CN" sz="2800" b="1" i="0" u="none">
                    <a:solidFill>
                      <a:srgbClr val="FF0000"/>
                    </a:solidFill>
                    <a:effectLst/>
                    <a:latin typeface="Times New Roman" pitchFamily="28"/>
                    <a:ea typeface="宋体" pitchFamily="28"/>
                    <a:cs typeface="Times New Roman" pitchFamily="28"/>
                  </a:rPr>
                  <a:t>＝</a:t>
                </a:r>
                <a:r>
                  <a:rPr lang="en-US" altLang="zh-CN" sz="2800" b="1" i="0" u="none">
                    <a:solidFill>
                      <a:srgbClr val="FF0000"/>
                    </a:solidFill>
                    <a:effectLst/>
                    <a:latin typeface="Times New Roman" pitchFamily="28"/>
                    <a:ea typeface="Times New Roman" pitchFamily="28"/>
                    <a:cs typeface="Times New Roman" pitchFamily="28"/>
                  </a:rPr>
                  <a:t>0.5 h</a:t>
                </a:r>
                <a:r>
                  <a:rPr lang="zh-CN" altLang="zh-CN" sz="2800" b="1" i="0" u="none">
                    <a:solidFill>
                      <a:srgbClr val="FF0000"/>
                    </a:solidFill>
                    <a:effectLst/>
                    <a:latin typeface="Times New Roman" pitchFamily="28"/>
                    <a:ea typeface="宋体" pitchFamily="28"/>
                    <a:cs typeface="Times New Roman" pitchFamily="28"/>
                  </a:rPr>
                  <a:t>＝</a:t>
                </a:r>
                <a:r>
                  <a:rPr lang="en-US" altLang="zh-CN" sz="2800" b="1" i="0" u="none">
                    <a:solidFill>
                      <a:srgbClr val="FF0000"/>
                    </a:solidFill>
                    <a:effectLst/>
                    <a:latin typeface="Times New Roman" pitchFamily="28"/>
                    <a:ea typeface="Times New Roman" pitchFamily="28"/>
                    <a:cs typeface="Times New Roman" pitchFamily="28"/>
                  </a:rPr>
                  <a:t>30 min</a:t>
                </a:r>
              </a:p>
              <a:p>
                <a:pPr algn="l" eaLnBrk="1" latinLnBrk="0" hangingPunct="0">
                  <a:lnSpc>
                    <a:spcPct val="129999"/>
                  </a:lnSpc>
                </a:pPr>
                <a:r>
                  <a:rPr lang="zh-CN" altLang="zh-CN" sz="2800" b="1" i="0" u="none">
                    <a:solidFill>
                      <a:srgbClr val="FF0000"/>
                    </a:solidFill>
                    <a:effectLst/>
                    <a:latin typeface="Times New Roman" pitchFamily="28"/>
                    <a:ea typeface="宋体" pitchFamily="28"/>
                    <a:cs typeface="Times New Roman" pitchFamily="28"/>
                  </a:rPr>
                  <a:t>他们</a:t>
                </a:r>
                <a:r>
                  <a:rPr lang="en-US" altLang="zh-CN" sz="2800" b="1" i="0" u="none">
                    <a:solidFill>
                      <a:srgbClr val="FF0000"/>
                    </a:solidFill>
                    <a:effectLst/>
                    <a:latin typeface="Times New Roman" pitchFamily="28"/>
                    <a:ea typeface="Times New Roman" pitchFamily="28"/>
                    <a:cs typeface="Times New Roman" pitchFamily="28"/>
                  </a:rPr>
                  <a:t>8</a:t>
                </a:r>
                <a:r>
                  <a:rPr lang="zh-CN" altLang="zh-CN" sz="2800" b="1" i="0" u="none">
                    <a:solidFill>
                      <a:srgbClr val="FF0000"/>
                    </a:solidFill>
                    <a:effectLst/>
                    <a:latin typeface="Times New Roman" pitchFamily="28"/>
                    <a:ea typeface="宋体" pitchFamily="28"/>
                    <a:cs typeface="Times New Roman" pitchFamily="28"/>
                  </a:rPr>
                  <a:t>：</a:t>
                </a:r>
                <a:r>
                  <a:rPr lang="en-US" altLang="zh-CN" sz="2800" b="1" i="0" u="none">
                    <a:solidFill>
                      <a:srgbClr val="FF0000"/>
                    </a:solidFill>
                    <a:effectLst/>
                    <a:latin typeface="Times New Roman" pitchFamily="28"/>
                    <a:ea typeface="Times New Roman" pitchFamily="28"/>
                    <a:cs typeface="Times New Roman" pitchFamily="28"/>
                  </a:rPr>
                  <a:t>20</a:t>
                </a:r>
                <a:r>
                  <a:rPr lang="zh-CN" altLang="zh-CN" sz="2800" b="1" i="0" u="none">
                    <a:solidFill>
                      <a:srgbClr val="FF0000"/>
                    </a:solidFill>
                    <a:effectLst/>
                    <a:latin typeface="Times New Roman" pitchFamily="28"/>
                    <a:ea typeface="宋体" pitchFamily="28"/>
                    <a:cs typeface="Times New Roman" pitchFamily="28"/>
                  </a:rPr>
                  <a:t>开车出发，则到达萍乡北站的时间为</a:t>
                </a:r>
                <a:r>
                  <a:rPr lang="en-US" altLang="zh-CN" sz="2800" b="1" i="0" u="none">
                    <a:solidFill>
                      <a:srgbClr val="FF0000"/>
                    </a:solidFill>
                    <a:effectLst/>
                    <a:latin typeface="Times New Roman" pitchFamily="28"/>
                    <a:ea typeface="Times New Roman" pitchFamily="28"/>
                    <a:cs typeface="Times New Roman" pitchFamily="28"/>
                  </a:rPr>
                  <a:t>8</a:t>
                </a:r>
                <a:r>
                  <a:rPr lang="zh-CN" altLang="zh-CN" sz="2800" b="1" i="0" u="none">
                    <a:solidFill>
                      <a:srgbClr val="FF0000"/>
                    </a:solidFill>
                    <a:effectLst/>
                    <a:latin typeface="Times New Roman" pitchFamily="28"/>
                    <a:ea typeface="宋体" pitchFamily="28"/>
                    <a:cs typeface="Times New Roman" pitchFamily="28"/>
                  </a:rPr>
                  <a:t>：</a:t>
                </a:r>
                <a:r>
                  <a:rPr lang="en-US" altLang="zh-CN" sz="2800" b="1" i="0" u="none">
                    <a:solidFill>
                      <a:srgbClr val="FF0000"/>
                    </a:solidFill>
                    <a:effectLst/>
                    <a:latin typeface="Times New Roman" pitchFamily="28"/>
                    <a:ea typeface="Times New Roman" pitchFamily="28"/>
                    <a:cs typeface="Times New Roman" pitchFamily="28"/>
                  </a:rPr>
                  <a:t>50</a:t>
                </a:r>
              </a:p>
              <a:p>
                <a:pPr algn="l" eaLnBrk="1" latinLnBrk="0" hangingPunct="0">
                  <a:lnSpc>
                    <a:spcPct val="129999"/>
                  </a:lnSpc>
                </a:pPr>
                <a:r>
                  <a:rPr lang="zh-CN" altLang="zh-CN" sz="2800" b="1" i="0" u="none">
                    <a:solidFill>
                      <a:srgbClr val="FF0000"/>
                    </a:solidFill>
                    <a:effectLst/>
                    <a:latin typeface="Times New Roman" pitchFamily="28"/>
                    <a:ea typeface="宋体" pitchFamily="28"/>
                    <a:cs typeface="Times New Roman" pitchFamily="28"/>
                  </a:rPr>
                  <a:t>由列车时刻表可知，爷孙仨最快只能赶上</a:t>
                </a:r>
                <a:r>
                  <a:rPr lang="en-US" altLang="zh-CN" sz="2800" b="1" i="0" u="none">
                    <a:solidFill>
                      <a:srgbClr val="FF0000"/>
                    </a:solidFill>
                    <a:effectLst/>
                    <a:latin typeface="Times New Roman" pitchFamily="28"/>
                    <a:ea typeface="Times New Roman" pitchFamily="28"/>
                    <a:cs typeface="Times New Roman" pitchFamily="28"/>
                  </a:rPr>
                  <a:t>G1482</a:t>
                </a:r>
                <a:r>
                  <a:rPr lang="zh-CN" altLang="zh-CN" sz="2800" b="1" i="0" u="none">
                    <a:solidFill>
                      <a:srgbClr val="FF0000"/>
                    </a:solidFill>
                    <a:effectLst/>
                    <a:latin typeface="Times New Roman" pitchFamily="28"/>
                    <a:ea typeface="宋体" pitchFamily="28"/>
                    <a:cs typeface="Times New Roman" pitchFamily="28"/>
                  </a:rPr>
                  <a:t>车次</a:t>
                </a:r>
              </a:p>
            </p:txBody>
          </p:sp>
        </mc:Choice>
        <mc:Fallback xmlns="">
          <p:sp>
            <p:nvSpPr>
              <p:cNvPr id="5" name="yt_shape_10533">
                <a:extLst>
                  <a:ext uri="{FF2B5EF4-FFF2-40B4-BE49-F238E27FC236}">
                    <a16:creationId xmlns:a16="http://schemas.microsoft.com/office/drawing/2014/main" id="{E8EC2332-F2D9-EF98-1469-400F8494527C}"/>
                  </a:ext>
                </a:extLst>
              </p:cNvPr>
              <p:cNvSpPr txBox="1">
                <a:spLocks noRot="1" noChangeAspect="1" noMove="1" noResize="1" noEditPoints="1" noAdjustHandles="1" noChangeArrowheads="1" noChangeShapeType="1" noTextEdit="1"/>
              </p:cNvSpPr>
              <p:nvPr/>
            </p:nvSpPr>
            <p:spPr>
              <a:xfrm>
                <a:off x="648000" y="2263997"/>
                <a:ext cx="8765798" cy="2636043"/>
              </a:xfrm>
              <a:prstGeom prst="rect">
                <a:avLst/>
              </a:prstGeom>
              <a:blipFill>
                <a:blip r:embed="rId2"/>
                <a:stretch>
                  <a:fillRect l="-2434" r="-1739" b="-7159"/>
                </a:stretch>
              </a:blipFill>
            </p:spPr>
            <p:txBody>
              <a:bodyPr/>
              <a:lstStyle/>
              <a:p>
                <a:r>
                  <a:rPr lang="zh-CN"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3" grpId="0" build="allAtOnce"/>
      <p:bldP spid="5" grpId="0" build="allAtOnce"/>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0535" name="yt_shape_10535"/>
          <p:cNvSpPr txBox="1"/>
          <p:nvPr/>
        </p:nvSpPr>
        <p:spPr>
          <a:xfrm>
            <a:off x="648000" y="893134"/>
            <a:ext cx="7460376" cy="507896"/>
          </a:xfrm>
          <a:prstGeom prst="rect">
            <a:avLst/>
          </a:prstGeom>
        </p:spPr>
        <p:txBody>
          <a:bodyPr vert="horz" wrap="none" lIns="0" tIns="0" rIns="0" bIns="0" rtlCol="0">
            <a:spAutoFit/>
          </a:bodyPr>
          <a:lstStyle/>
          <a:p>
            <a:pPr algn="l" eaLnBrk="1" latinLnBrk="0" hangingPunct="0">
              <a:lnSpc>
                <a:spcPct val="129999"/>
              </a:lnSpc>
            </a:pPr>
            <a:r>
              <a:rPr lang="zh-CN" altLang="zh-CN" sz="2800" b="0" i="0" u="none">
                <a:solidFill>
                  <a:srgbClr val="000000"/>
                </a:solidFill>
                <a:effectLst/>
                <a:latin typeface="宋体"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3</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该趟高铁运行的平均速度为多少千米</a:t>
            </a:r>
            <a:r>
              <a:rPr lang="en-US" altLang="zh-CN" sz="2800" b="0" i="0" u="none">
                <a:solidFill>
                  <a:srgbClr val="000000"/>
                </a:solidFill>
                <a:effectLst/>
                <a:latin typeface="Times New Roman" pitchFamily="28"/>
                <a:ea typeface="Times New Roman" pitchFamily="28"/>
                <a:cs typeface="宋体" pitchFamily="28"/>
              </a:rPr>
              <a:t>/</a:t>
            </a:r>
            <a:r>
              <a:rPr lang="zh-CN" altLang="zh-CN" sz="2800" b="0" i="0" u="none">
                <a:solidFill>
                  <a:srgbClr val="000000"/>
                </a:solidFill>
                <a:effectLst/>
                <a:latin typeface="白正" pitchFamily="28"/>
                <a:ea typeface="宋体" pitchFamily="28"/>
                <a:cs typeface="宋体" pitchFamily="28"/>
              </a:rPr>
              <a:t>时？</a:t>
            </a:r>
          </a:p>
        </p:txBody>
      </p:sp>
      <mc:AlternateContent xmlns:mc="http://schemas.openxmlformats.org/markup-compatibility/2006" xmlns:a14="http://schemas.microsoft.com/office/drawing/2010/main">
        <mc:Choice Requires="a14">
          <p:sp>
            <p:nvSpPr>
              <p:cNvPr id="10536" name="yt_shape_10536"/>
              <p:cNvSpPr txBox="1"/>
              <p:nvPr/>
            </p:nvSpPr>
            <p:spPr>
              <a:xfrm>
                <a:off x="648143" y="1451818"/>
                <a:ext cx="10896000" cy="2420086"/>
              </a:xfrm>
              <a:prstGeom prst="rect">
                <a:avLst/>
              </a:prstGeom>
            </p:spPr>
            <p:txBody>
              <a:bodyPr vert="horz" wrap="square" lIns="0" tIns="0" rIns="0" bIns="0" rtlCol="0">
                <a:spAutoFit/>
              </a:bodyPr>
              <a:lstStyle/>
              <a:p>
                <a:pPr algn="l" eaLnBrk="1" latinLnBrk="0" hangingPunct="0">
                  <a:lnSpc>
                    <a:spcPct val="129999"/>
                  </a:lnSpc>
                </a:pPr>
                <a:r>
                  <a:rPr lang="zh-CN" altLang="zh-CN" sz="2800" b="1" i="0" u="none" dirty="0">
                    <a:solidFill>
                      <a:srgbClr val="FF0000"/>
                    </a:solidFill>
                    <a:effectLst/>
                    <a:latin typeface="Times New Roman" pitchFamily="28"/>
                    <a:ea typeface="宋体" pitchFamily="28"/>
                    <a:cs typeface="Times New Roman" pitchFamily="28"/>
                  </a:rPr>
                  <a:t>解：（</a:t>
                </a:r>
                <a:r>
                  <a:rPr lang="en-US" altLang="zh-CN" sz="2800" b="1" i="0" u="none" dirty="0">
                    <a:solidFill>
                      <a:srgbClr val="FF0000"/>
                    </a:solidFill>
                    <a:effectLst/>
                    <a:latin typeface="Times New Roman" pitchFamily="28"/>
                    <a:ea typeface="Times New Roman" pitchFamily="28"/>
                    <a:cs typeface="Times New Roman" pitchFamily="28"/>
                  </a:rPr>
                  <a:t>3</a:t>
                </a:r>
                <a:r>
                  <a:rPr lang="zh-CN" altLang="zh-CN" sz="2800" b="1" i="0" u="none" dirty="0">
                    <a:solidFill>
                      <a:srgbClr val="FF0000"/>
                    </a:solidFill>
                    <a:effectLst/>
                    <a:latin typeface="Times New Roman" pitchFamily="28"/>
                    <a:ea typeface="宋体" pitchFamily="28"/>
                    <a:cs typeface="Times New Roman" pitchFamily="28"/>
                  </a:rPr>
                  <a:t>）由列车时刻表可知，</a:t>
                </a:r>
                <a:endParaRPr lang="en-US" altLang="zh-CN" sz="2800" b="1" i="0" u="none" dirty="0">
                  <a:solidFill>
                    <a:srgbClr val="FF0000"/>
                  </a:solidFill>
                  <a:effectLst/>
                  <a:latin typeface="Times New Roman" pitchFamily="28"/>
                  <a:ea typeface="宋体" pitchFamily="28"/>
                  <a:cs typeface="Times New Roman" pitchFamily="28"/>
                </a:endParaRPr>
              </a:p>
              <a:p>
                <a:pPr algn="l" eaLnBrk="1" latinLnBrk="0" hangingPunct="0">
                  <a:lnSpc>
                    <a:spcPct val="129999"/>
                  </a:lnSpc>
                </a:pPr>
                <a:r>
                  <a:rPr lang="zh-CN" altLang="zh-CN" sz="2800" b="1" i="0" u="none" dirty="0">
                    <a:solidFill>
                      <a:srgbClr val="FF0000"/>
                    </a:solidFill>
                    <a:effectLst/>
                    <a:latin typeface="Times New Roman" pitchFamily="28"/>
                    <a:ea typeface="宋体" pitchFamily="28"/>
                    <a:cs typeface="Times New Roman" pitchFamily="28"/>
                  </a:rPr>
                  <a:t>乘坐</a:t>
                </a:r>
                <a:r>
                  <a:rPr lang="en-US" altLang="zh-CN" sz="2800" b="1" i="0" u="none" dirty="0">
                    <a:solidFill>
                      <a:srgbClr val="FF0000"/>
                    </a:solidFill>
                    <a:effectLst/>
                    <a:latin typeface="Times New Roman" pitchFamily="28"/>
                    <a:ea typeface="Times New Roman" pitchFamily="28"/>
                    <a:cs typeface="Times New Roman" pitchFamily="28"/>
                  </a:rPr>
                  <a:t>G1482</a:t>
                </a:r>
                <a:r>
                  <a:rPr lang="zh-CN" altLang="zh-CN" sz="2800" b="1" i="0" u="none" dirty="0">
                    <a:solidFill>
                      <a:srgbClr val="FF0000"/>
                    </a:solidFill>
                    <a:effectLst/>
                    <a:latin typeface="Times New Roman" pitchFamily="28"/>
                    <a:ea typeface="宋体" pitchFamily="28"/>
                    <a:cs typeface="Times New Roman" pitchFamily="28"/>
                  </a:rPr>
                  <a:t>到达南昌所用时间</a:t>
                </a:r>
                <a:r>
                  <a:rPr lang="en-US" altLang="zh-CN" sz="2800" b="1" i="1" u="none" dirty="0">
                    <a:solidFill>
                      <a:srgbClr val="FF0000"/>
                    </a:solidFill>
                    <a:effectLst/>
                    <a:latin typeface="Times New Roman" pitchFamily="28"/>
                    <a:ea typeface="Times New Roman" pitchFamily="28"/>
                    <a:cs typeface="Times New Roman" pitchFamily="28"/>
                  </a:rPr>
                  <a:t>t'</a:t>
                </a:r>
                <a:r>
                  <a:rPr lang="zh-CN" altLang="zh-CN" sz="2800" b="1" i="0" u="none" dirty="0">
                    <a:solidFill>
                      <a:srgbClr val="FF0000"/>
                    </a:solidFill>
                    <a:effectLst/>
                    <a:latin typeface="Times New Roman" pitchFamily="28"/>
                    <a:ea typeface="宋体" pitchFamily="28"/>
                    <a:cs typeface="Times New Roman" pitchFamily="28"/>
                  </a:rPr>
                  <a:t>＝</a:t>
                </a:r>
                <a:r>
                  <a:rPr lang="en-US" altLang="zh-CN" sz="2800" b="1" i="0" u="none" dirty="0">
                    <a:solidFill>
                      <a:srgbClr val="FF0000"/>
                    </a:solidFill>
                    <a:effectLst/>
                    <a:latin typeface="Times New Roman" pitchFamily="28"/>
                    <a:ea typeface="Times New Roman" pitchFamily="28"/>
                    <a:cs typeface="Times New Roman" pitchFamily="28"/>
                  </a:rPr>
                  <a:t>10</a:t>
                </a:r>
                <a:r>
                  <a:rPr lang="zh-CN" altLang="zh-CN" sz="2800" b="1" i="0" u="none" dirty="0">
                    <a:solidFill>
                      <a:srgbClr val="FF0000"/>
                    </a:solidFill>
                    <a:effectLst/>
                    <a:latin typeface="Times New Roman" pitchFamily="28"/>
                    <a:ea typeface="宋体" pitchFamily="28"/>
                    <a:cs typeface="Times New Roman" pitchFamily="28"/>
                  </a:rPr>
                  <a:t>：</a:t>
                </a:r>
                <a:r>
                  <a:rPr lang="en-US" altLang="zh-CN" sz="2800" b="1" i="0" u="none" dirty="0">
                    <a:solidFill>
                      <a:srgbClr val="FF0000"/>
                    </a:solidFill>
                    <a:effectLst/>
                    <a:latin typeface="Times New Roman" pitchFamily="28"/>
                    <a:ea typeface="Times New Roman" pitchFamily="28"/>
                    <a:cs typeface="Times New Roman" pitchFamily="28"/>
                  </a:rPr>
                  <a:t>31</a:t>
                </a:r>
                <a:r>
                  <a:rPr lang="zh-CN" altLang="zh-CN" sz="2800" b="1" i="0" u="none" dirty="0">
                    <a:solidFill>
                      <a:srgbClr val="FF0000"/>
                    </a:solidFill>
                    <a:effectLst/>
                    <a:latin typeface="Times New Roman" pitchFamily="28"/>
                    <a:ea typeface="宋体" pitchFamily="28"/>
                    <a:cs typeface="Times New Roman" pitchFamily="28"/>
                  </a:rPr>
                  <a:t>－</a:t>
                </a:r>
                <a:r>
                  <a:rPr lang="en-US" altLang="zh-CN" sz="2800" b="1" i="0" u="none" dirty="0">
                    <a:solidFill>
                      <a:srgbClr val="FF0000"/>
                    </a:solidFill>
                    <a:effectLst/>
                    <a:latin typeface="Times New Roman" pitchFamily="28"/>
                    <a:ea typeface="Times New Roman" pitchFamily="28"/>
                    <a:cs typeface="Times New Roman" pitchFamily="28"/>
                  </a:rPr>
                  <a:t>9</a:t>
                </a:r>
                <a:r>
                  <a:rPr lang="zh-CN" altLang="zh-CN" sz="2800" b="1" i="0" u="none" dirty="0">
                    <a:solidFill>
                      <a:srgbClr val="FF0000"/>
                    </a:solidFill>
                    <a:effectLst/>
                    <a:latin typeface="Times New Roman" pitchFamily="28"/>
                    <a:ea typeface="宋体" pitchFamily="28"/>
                    <a:cs typeface="Times New Roman" pitchFamily="28"/>
                  </a:rPr>
                  <a:t>：</a:t>
                </a:r>
                <a:r>
                  <a:rPr lang="en-US" altLang="zh-CN" sz="2800" b="1" i="0" u="none" dirty="0">
                    <a:solidFill>
                      <a:srgbClr val="FF0000"/>
                    </a:solidFill>
                    <a:effectLst/>
                    <a:latin typeface="Times New Roman" pitchFamily="28"/>
                    <a:ea typeface="Times New Roman" pitchFamily="28"/>
                    <a:cs typeface="Times New Roman" pitchFamily="28"/>
                  </a:rPr>
                  <a:t>11</a:t>
                </a:r>
                <a:r>
                  <a:rPr lang="zh-CN" altLang="zh-CN" sz="2800" b="1" i="0" u="none" dirty="0">
                    <a:solidFill>
                      <a:srgbClr val="FF0000"/>
                    </a:solidFill>
                    <a:effectLst/>
                    <a:latin typeface="Times New Roman" pitchFamily="28"/>
                    <a:ea typeface="宋体" pitchFamily="28"/>
                    <a:cs typeface="Times New Roman" pitchFamily="28"/>
                  </a:rPr>
                  <a:t>＝</a:t>
                </a:r>
                <a:r>
                  <a:rPr lang="en-US" altLang="zh-CN" sz="2800" b="1" i="0" u="none" dirty="0">
                    <a:solidFill>
                      <a:srgbClr val="FF0000"/>
                    </a:solidFill>
                    <a:effectLst/>
                    <a:latin typeface="Times New Roman" pitchFamily="28"/>
                    <a:ea typeface="Times New Roman" pitchFamily="28"/>
                    <a:cs typeface="Times New Roman" pitchFamily="28"/>
                  </a:rPr>
                  <a:t>1 h 20 min</a:t>
                </a:r>
                <a:r>
                  <a:rPr lang="zh-CN" altLang="zh-CN" sz="2800" b="1" i="0" u="none" dirty="0">
                    <a:solidFill>
                      <a:srgbClr val="FF0000"/>
                    </a:solidFill>
                    <a:effectLst/>
                    <a:latin typeface="Times New Roman" pitchFamily="28"/>
                    <a:ea typeface="宋体" pitchFamily="28"/>
                    <a:cs typeface="Times New Roman" pitchFamily="28"/>
                  </a:rPr>
                  <a:t>＝</a:t>
                </a:r>
                <a14:m>
                  <m:oMath xmlns:m="http://schemas.openxmlformats.org/officeDocument/2006/math">
                    <m:f>
                      <m:fPr>
                        <m:ctrlPr>
                          <a:rPr lang="en-US" altLang="zh-CN" sz="2800" b="1" i="1">
                            <a:solidFill>
                              <a:srgbClr val="FF0000"/>
                            </a:solidFill>
                            <a:effectLst/>
                            <a:latin typeface="Cambria Math" panose="02040503050406030204" pitchFamily="18" charset="0"/>
                            <a:ea typeface="Cambria Math" panose="02040503050406030204" pitchFamily="56" charset="0"/>
                          </a:rPr>
                        </m:ctrlPr>
                      </m:fPr>
                      <m:num>
                        <m:r>
                          <a:rPr lang="en-US" altLang="zh-CN" sz="2800" b="1" i="0">
                            <a:solidFill>
                              <a:srgbClr val="FF0000"/>
                            </a:solidFill>
                            <a:effectLst/>
                            <a:latin typeface="Cambria Math" panose="02040503050406030204" pitchFamily="56" charset="0"/>
                            <a:ea typeface="Cambria Math" panose="02040503050406030204" pitchFamily="56" charset="0"/>
                          </a:rPr>
                          <m:t>𝟒</m:t>
                        </m:r>
                      </m:num>
                      <m:den>
                        <m:r>
                          <a:rPr lang="en-US" altLang="zh-CN" sz="2800" b="1" i="0">
                            <a:solidFill>
                              <a:srgbClr val="FF0000"/>
                            </a:solidFill>
                            <a:effectLst/>
                            <a:latin typeface="Cambria Math" panose="02040503050406030204" pitchFamily="56" charset="0"/>
                            <a:ea typeface="Cambria Math" panose="02040503050406030204" pitchFamily="56" charset="0"/>
                          </a:rPr>
                          <m:t>𝟑</m:t>
                        </m:r>
                      </m:den>
                    </m:f>
                  </m:oMath>
                </a14:m>
                <a:r>
                  <a:rPr lang="en-US" altLang="zh-CN" sz="2800" b="1" i="0" u="none" dirty="0">
                    <a:solidFill>
                      <a:srgbClr val="FF0000"/>
                    </a:solidFill>
                    <a:effectLst/>
                    <a:latin typeface="Times New Roman" pitchFamily="28"/>
                    <a:ea typeface="Times New Roman" pitchFamily="28"/>
                    <a:cs typeface="Times New Roman" pitchFamily="28"/>
                  </a:rPr>
                  <a:t> h</a:t>
                </a:r>
              </a:p>
              <a:p>
                <a:pPr algn="l" eaLnBrk="1" latinLnBrk="0" hangingPunct="0">
                  <a:lnSpc>
                    <a:spcPct val="129999"/>
                  </a:lnSpc>
                </a:pPr>
                <a:r>
                  <a:rPr lang="zh-CN" altLang="zh-CN" sz="2800" b="1" i="0" u="none" dirty="0">
                    <a:solidFill>
                      <a:srgbClr val="FF0000"/>
                    </a:solidFill>
                    <a:effectLst/>
                    <a:latin typeface="Times New Roman" pitchFamily="28"/>
                    <a:ea typeface="宋体" pitchFamily="28"/>
                    <a:cs typeface="Times New Roman" pitchFamily="28"/>
                  </a:rPr>
                  <a:t>该趟高铁运行的平均速度</a:t>
                </a:r>
                <a:r>
                  <a:rPr lang="en-US" altLang="zh-CN" sz="2800" b="1" i="1" u="none" dirty="0">
                    <a:solidFill>
                      <a:srgbClr val="FF0000"/>
                    </a:solidFill>
                    <a:effectLst/>
                    <a:latin typeface="Times New Roman" pitchFamily="28"/>
                    <a:ea typeface="Book Antiqua" pitchFamily="28"/>
                    <a:cs typeface="Times New Roman" pitchFamily="28"/>
                  </a:rPr>
                  <a:t>v</a:t>
                </a:r>
                <a:r>
                  <a:rPr lang="en-US" altLang="zh-CN" sz="2800" b="1" i="1" u="none" dirty="0">
                    <a:solidFill>
                      <a:srgbClr val="FF0000"/>
                    </a:solidFill>
                    <a:effectLst/>
                    <a:latin typeface="Times New Roman" pitchFamily="28"/>
                    <a:ea typeface="Times New Roman" pitchFamily="28"/>
                    <a:cs typeface="Times New Roman" pitchFamily="28"/>
                  </a:rPr>
                  <a:t>'</a:t>
                </a:r>
                <a:r>
                  <a:rPr lang="zh-CN" altLang="zh-CN" sz="2800" b="1" i="0" u="none" dirty="0">
                    <a:solidFill>
                      <a:srgbClr val="FF0000"/>
                    </a:solidFill>
                    <a:effectLst/>
                    <a:latin typeface="Times New Roman" pitchFamily="28"/>
                    <a:ea typeface="宋体" pitchFamily="28"/>
                    <a:cs typeface="Times New Roman" pitchFamily="28"/>
                  </a:rPr>
                  <a:t>＝</a:t>
                </a:r>
                <a14:m>
                  <m:oMath xmlns:m="http://schemas.openxmlformats.org/officeDocument/2006/math">
                    <m:f>
                      <m:fPr>
                        <m:ctrlPr>
                          <a:rPr lang="en-US" altLang="zh-CN" sz="2800" b="1" i="1">
                            <a:solidFill>
                              <a:srgbClr val="FF0000"/>
                            </a:solidFill>
                            <a:effectLst/>
                            <a:latin typeface="Cambria Math" panose="02040503050406030204" pitchFamily="18" charset="0"/>
                            <a:ea typeface="Cambria Math" panose="02040503050406030204" pitchFamily="56" charset="0"/>
                          </a:rPr>
                        </m:ctrlPr>
                      </m:fPr>
                      <m:num>
                        <m:r>
                          <a:rPr lang="en-US" altLang="zh-CN" sz="2800" b="1" i="1">
                            <a:solidFill>
                              <a:srgbClr val="FF0000"/>
                            </a:solidFill>
                            <a:effectLst/>
                            <a:latin typeface="Cambria Math" panose="02040503050406030204" pitchFamily="56" charset="0"/>
                            <a:ea typeface="Cambria Math" panose="02040503050406030204" pitchFamily="56" charset="0"/>
                          </a:rPr>
                          <m:t>𝒔</m:t>
                        </m:r>
                        <m:r>
                          <m:rPr>
                            <m:nor/>
                          </m:rPr>
                          <a:rPr lang="en-US" altLang="zh-CN" sz="2800" b="1" i="0">
                            <a:solidFill>
                              <a:srgbClr val="FF0000"/>
                            </a:solidFill>
                            <a:effectLst/>
                            <a:latin typeface="Times New Roman" panose="02040503050406030204" pitchFamily="56" charset="0"/>
                            <a:ea typeface="宋体" panose="02040503050406030204" pitchFamily="56" charset="0"/>
                          </a:rPr>
                          <m:t>′</m:t>
                        </m:r>
                      </m:num>
                      <m:den>
                        <m:r>
                          <a:rPr lang="en-US" altLang="zh-CN" sz="2800" b="1" i="1">
                            <a:solidFill>
                              <a:srgbClr val="FF0000"/>
                            </a:solidFill>
                            <a:effectLst/>
                            <a:latin typeface="Cambria Math" panose="02040503050406030204" pitchFamily="56" charset="0"/>
                            <a:ea typeface="Cambria Math" panose="02040503050406030204" pitchFamily="56" charset="0"/>
                          </a:rPr>
                          <m:t>𝒕</m:t>
                        </m:r>
                        <m:r>
                          <m:rPr>
                            <m:nor/>
                          </m:rPr>
                          <a:rPr lang="en-US" altLang="zh-CN" sz="2800" b="1" i="0">
                            <a:solidFill>
                              <a:srgbClr val="FF0000"/>
                            </a:solidFill>
                            <a:effectLst/>
                            <a:latin typeface="Times New Roman" panose="02040503050406030204" pitchFamily="56" charset="0"/>
                            <a:ea typeface="宋体" panose="02040503050406030204" pitchFamily="56" charset="0"/>
                          </a:rPr>
                          <m:t>′</m:t>
                        </m:r>
                      </m:den>
                    </m:f>
                  </m:oMath>
                </a14:m>
                <a:r>
                  <a:rPr lang="zh-CN" altLang="zh-CN" sz="2800" b="1" i="0" u="none" dirty="0">
                    <a:solidFill>
                      <a:srgbClr val="FF0000"/>
                    </a:solidFill>
                    <a:effectLst/>
                    <a:latin typeface="Times New Roman" pitchFamily="28"/>
                    <a:ea typeface="宋体" pitchFamily="28"/>
                    <a:cs typeface="Times New Roman" pitchFamily="28"/>
                  </a:rPr>
                  <a:t>＝</a:t>
                </a:r>
                <a14:m>
                  <m:oMath xmlns:m="http://schemas.openxmlformats.org/officeDocument/2006/math">
                    <m:f>
                      <m:fPr>
                        <m:ctrlPr>
                          <a:rPr lang="en-US" altLang="zh-CN" sz="2800" b="1" i="1">
                            <a:solidFill>
                              <a:srgbClr val="FF0000"/>
                            </a:solidFill>
                            <a:effectLst/>
                            <a:latin typeface="Cambria Math" panose="02040503050406030204" pitchFamily="18" charset="0"/>
                            <a:ea typeface="Cambria Math" panose="02040503050406030204" pitchFamily="56" charset="0"/>
                          </a:rPr>
                        </m:ctrlPr>
                      </m:fPr>
                      <m:num>
                        <m:r>
                          <a:rPr lang="en-US" altLang="zh-CN" sz="2800" b="1" i="0">
                            <a:solidFill>
                              <a:srgbClr val="FF0000"/>
                            </a:solidFill>
                            <a:effectLst/>
                            <a:latin typeface="Cambria Math" panose="02040503050406030204" pitchFamily="56" charset="0"/>
                            <a:ea typeface="Cambria Math" panose="02040503050406030204" pitchFamily="56" charset="0"/>
                          </a:rPr>
                          <m:t>𝟐𝟒𝟎</m:t>
                        </m:r>
                        <m:r>
                          <m:rPr>
                            <m:nor/>
                          </m:rPr>
                          <a:rPr lang="en-US" altLang="zh-CN" sz="2800" b="1" i="0">
                            <a:solidFill>
                              <a:srgbClr val="FF0000"/>
                            </a:solidFill>
                            <a:effectLst/>
                            <a:latin typeface="Times New Roman" panose="02040503050406030204" pitchFamily="56" charset="0"/>
                            <a:ea typeface="宋体" panose="02040503050406030204" pitchFamily="56" charset="0"/>
                          </a:rPr>
                          <m:t> </m:t>
                        </m:r>
                        <m:r>
                          <a:rPr lang="en-US" altLang="zh-CN" sz="2800" b="1" i="0">
                            <a:solidFill>
                              <a:srgbClr val="FF0000"/>
                            </a:solidFill>
                            <a:effectLst/>
                            <a:latin typeface="Cambria Math" panose="02040503050406030204" pitchFamily="56" charset="0"/>
                            <a:ea typeface="Cambria Math" panose="02040503050406030204" pitchFamily="56" charset="0"/>
                          </a:rPr>
                          <m:t>𝐤𝐦</m:t>
                        </m:r>
                      </m:num>
                      <m:den>
                        <m:f>
                          <m:fPr>
                            <m:ctrlPr>
                              <a:rPr lang="en-US" altLang="zh-CN" sz="2800" b="1" i="1">
                                <a:solidFill>
                                  <a:srgbClr val="FF0000"/>
                                </a:solidFill>
                                <a:effectLst/>
                                <a:latin typeface="Cambria Math" panose="02040503050406030204" pitchFamily="18" charset="0"/>
                                <a:ea typeface="Cambria Math" panose="02040503050406030204" pitchFamily="56" charset="0"/>
                              </a:rPr>
                            </m:ctrlPr>
                          </m:fPr>
                          <m:num>
                            <m:r>
                              <a:rPr lang="en-US" altLang="zh-CN" sz="2800" b="1" i="0">
                                <a:solidFill>
                                  <a:srgbClr val="FF0000"/>
                                </a:solidFill>
                                <a:effectLst/>
                                <a:latin typeface="Cambria Math" panose="02040503050406030204" pitchFamily="56" charset="0"/>
                                <a:ea typeface="Cambria Math" panose="02040503050406030204" pitchFamily="56" charset="0"/>
                              </a:rPr>
                              <m:t>𝟒</m:t>
                            </m:r>
                          </m:num>
                          <m:den>
                            <m:r>
                              <a:rPr lang="en-US" altLang="zh-CN" sz="2800" b="1" i="0">
                                <a:solidFill>
                                  <a:srgbClr val="FF0000"/>
                                </a:solidFill>
                                <a:effectLst/>
                                <a:latin typeface="Cambria Math" panose="02040503050406030204" pitchFamily="56" charset="0"/>
                                <a:ea typeface="Cambria Math" panose="02040503050406030204" pitchFamily="56" charset="0"/>
                              </a:rPr>
                              <m:t>𝟑</m:t>
                            </m:r>
                          </m:den>
                        </m:f>
                        <m:r>
                          <a:rPr lang="en-US" altLang="zh-CN" sz="2800" b="1" i="0">
                            <a:solidFill>
                              <a:srgbClr val="FF0000"/>
                            </a:solidFill>
                            <a:effectLst/>
                            <a:latin typeface="Cambria Math" panose="02040503050406030204" pitchFamily="56" charset="0"/>
                            <a:ea typeface="Cambria Math" panose="02040503050406030204" pitchFamily="56" charset="0"/>
                          </a:rPr>
                          <m:t>𝐡</m:t>
                        </m:r>
                      </m:den>
                    </m:f>
                  </m:oMath>
                </a14:m>
                <a:r>
                  <a:rPr lang="zh-CN" altLang="zh-CN" sz="2800" b="1" i="0" u="none" dirty="0">
                    <a:solidFill>
                      <a:srgbClr val="FF0000"/>
                    </a:solidFill>
                    <a:effectLst/>
                    <a:latin typeface="Times New Roman" pitchFamily="28"/>
                    <a:ea typeface="宋体" pitchFamily="28"/>
                    <a:cs typeface="Times New Roman" pitchFamily="28"/>
                  </a:rPr>
                  <a:t>＝</a:t>
                </a:r>
                <a:r>
                  <a:rPr lang="en-US" altLang="zh-CN" sz="2800" b="1" i="0" u="none" dirty="0">
                    <a:solidFill>
                      <a:srgbClr val="FF0000"/>
                    </a:solidFill>
                    <a:effectLst/>
                    <a:latin typeface="Times New Roman" pitchFamily="28"/>
                    <a:ea typeface="Times New Roman" pitchFamily="28"/>
                    <a:cs typeface="Times New Roman" pitchFamily="28"/>
                  </a:rPr>
                  <a:t>180 km/h</a:t>
                </a:r>
              </a:p>
            </p:txBody>
          </p:sp>
        </mc:Choice>
        <mc:Fallback xmlns="">
          <p:sp>
            <p:nvSpPr>
              <p:cNvPr id="10536" name="yt_shape_10536"/>
              <p:cNvSpPr txBox="1">
                <a:spLocks noRot="1" noChangeAspect="1" noMove="1" noResize="1" noEditPoints="1" noAdjustHandles="1" noChangeArrowheads="1" noChangeShapeType="1" noTextEdit="1"/>
              </p:cNvSpPr>
              <p:nvPr/>
            </p:nvSpPr>
            <p:spPr>
              <a:xfrm>
                <a:off x="648143" y="1451818"/>
                <a:ext cx="10896000" cy="2420086"/>
              </a:xfrm>
              <a:prstGeom prst="rect">
                <a:avLst/>
              </a:prstGeom>
              <a:blipFill>
                <a:blip r:embed="rId2"/>
                <a:stretch>
                  <a:fillRect l="-1957" t="-2519" b="-252"/>
                </a:stretch>
              </a:blipFill>
            </p:spPr>
            <p:txBody>
              <a:bodyPr/>
              <a:lstStyle/>
              <a:p>
                <a:r>
                  <a:rPr lang="zh-CN"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53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53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53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36" grpId="0" uiExpand="1" build="allAtOnce"/>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0538" name="yt_shape_10538"/>
          <p:cNvSpPr txBox="1"/>
          <p:nvPr/>
        </p:nvSpPr>
        <p:spPr>
          <a:xfrm>
            <a:off x="647998" y="474190"/>
            <a:ext cx="10896000" cy="2339167"/>
          </a:xfrm>
          <a:prstGeom prst="rect">
            <a:avLst/>
          </a:prstGeom>
        </p:spPr>
        <p:txBody>
          <a:bodyPr vert="horz" wrap="square" lIns="0" tIns="0" rIns="0" bIns="0" rtlCol="0">
            <a:spAutoFit/>
          </a:bodyPr>
          <a:lstStyle/>
          <a:p>
            <a:pPr algn="l" eaLnBrk="1" latinLnBrk="0" hangingPunct="0">
              <a:lnSpc>
                <a:spcPct val="110000"/>
              </a:lnSpc>
            </a:pPr>
            <a:r>
              <a:rPr lang="zh-CN" altLang="zh-CN" sz="2800" b="0" i="0" u="none" dirty="0">
                <a:solidFill>
                  <a:srgbClr val="000000"/>
                </a:solidFill>
                <a:effectLst/>
                <a:latin typeface="宋体" pitchFamily="28"/>
                <a:ea typeface="宋体" pitchFamily="28"/>
                <a:cs typeface="宋体" pitchFamily="28"/>
              </a:rPr>
              <a:t>（</a:t>
            </a:r>
            <a:r>
              <a:rPr lang="en-US" altLang="zh-CN" sz="2800" b="0" i="0" u="none" dirty="0">
                <a:solidFill>
                  <a:srgbClr val="000000"/>
                </a:solidFill>
                <a:effectLst/>
                <a:latin typeface="Times New Roman" pitchFamily="28"/>
                <a:ea typeface="Times New Roman" pitchFamily="28"/>
                <a:cs typeface="宋体" pitchFamily="28"/>
              </a:rPr>
              <a:t>4</a:t>
            </a:r>
            <a:r>
              <a:rPr lang="zh-CN" altLang="zh-CN" sz="2800" b="0" i="0" u="none" dirty="0">
                <a:solidFill>
                  <a:srgbClr val="000000"/>
                </a:solidFill>
                <a:effectLst/>
                <a:latin typeface="宋体" pitchFamily="28"/>
                <a:ea typeface="宋体" pitchFamily="28"/>
                <a:cs typeface="宋体" pitchFamily="28"/>
              </a:rPr>
              <a:t>）</a:t>
            </a:r>
            <a:r>
              <a:rPr lang="zh-CN" altLang="zh-CN" sz="2800" b="0" i="0" u="none" dirty="0">
                <a:solidFill>
                  <a:srgbClr val="000000"/>
                </a:solidFill>
                <a:effectLst/>
                <a:latin typeface="白正" pitchFamily="28"/>
                <a:ea typeface="宋体" pitchFamily="28"/>
                <a:cs typeface="宋体" pitchFamily="28"/>
              </a:rPr>
              <a:t>他们到达车站后，发现有两列火车并排停在站台上，当他们坐在列车厢中向另一列车厢观望</a:t>
            </a:r>
            <a:r>
              <a:rPr lang="zh-CN" altLang="zh-CN" sz="2800" b="0" i="0" u="none" dirty="0">
                <a:solidFill>
                  <a:srgbClr val="000000"/>
                </a:solidFill>
                <a:effectLst/>
                <a:latin typeface="宋体" pitchFamily="28"/>
                <a:ea typeface="宋体" pitchFamily="28"/>
                <a:cs typeface="宋体" pitchFamily="28"/>
              </a:rPr>
              <a:t>（</a:t>
            </a:r>
            <a:r>
              <a:rPr lang="zh-CN" altLang="zh-CN" sz="2800" b="0" i="0" u="none" dirty="0">
                <a:solidFill>
                  <a:srgbClr val="000000"/>
                </a:solidFill>
                <a:effectLst/>
                <a:latin typeface="白正" pitchFamily="28"/>
                <a:ea typeface="宋体" pitchFamily="28"/>
                <a:cs typeface="宋体" pitchFamily="28"/>
              </a:rPr>
              <a:t>如图所示</a:t>
            </a:r>
            <a:r>
              <a:rPr lang="zh-CN" altLang="zh-CN" sz="2800" b="0" i="0" u="none" dirty="0">
                <a:solidFill>
                  <a:srgbClr val="000000"/>
                </a:solidFill>
                <a:effectLst/>
                <a:latin typeface="宋体" pitchFamily="28"/>
                <a:ea typeface="宋体" pitchFamily="28"/>
                <a:cs typeface="宋体" pitchFamily="28"/>
              </a:rPr>
              <a:t>）</a:t>
            </a:r>
            <a:r>
              <a:rPr lang="zh-CN" altLang="zh-CN" sz="2800" b="0" i="0" u="none" dirty="0">
                <a:solidFill>
                  <a:srgbClr val="000000"/>
                </a:solidFill>
                <a:effectLst/>
                <a:latin typeface="白正" pitchFamily="28"/>
                <a:ea typeface="宋体" pitchFamily="28"/>
                <a:cs typeface="宋体" pitchFamily="28"/>
              </a:rPr>
              <a:t>，突然，小明觉得自己的列车开始缓缓地前进了，但是，</a:t>
            </a:r>
            <a:r>
              <a:rPr lang="en-US" altLang="zh-CN" sz="2800" b="0" i="0" u="none" dirty="0">
                <a:solidFill>
                  <a:srgbClr val="000000"/>
                </a:solidFill>
                <a:effectLst/>
                <a:latin typeface="宋体" pitchFamily="28"/>
                <a:ea typeface="宋体" pitchFamily="28"/>
                <a:cs typeface="宋体" pitchFamily="28"/>
              </a:rPr>
              <a:t>“</a:t>
            </a:r>
            <a:r>
              <a:rPr lang="zh-CN" altLang="zh-CN" sz="2800" b="0" i="0" u="none" dirty="0">
                <a:solidFill>
                  <a:srgbClr val="000000"/>
                </a:solidFill>
                <a:effectLst/>
                <a:latin typeface="白正" pitchFamily="28"/>
                <a:ea typeface="宋体" pitchFamily="28"/>
                <a:cs typeface="宋体" pitchFamily="28"/>
              </a:rPr>
              <a:t>驶过</a:t>
            </a:r>
            <a:r>
              <a:rPr lang="en-US" altLang="zh-CN" sz="2800" b="0" i="0" u="none" dirty="0">
                <a:solidFill>
                  <a:srgbClr val="000000"/>
                </a:solidFill>
                <a:effectLst/>
                <a:latin typeface="宋体" pitchFamily="28"/>
                <a:ea typeface="宋体" pitchFamily="28"/>
                <a:cs typeface="宋体" pitchFamily="28"/>
              </a:rPr>
              <a:t>”</a:t>
            </a:r>
            <a:r>
              <a:rPr lang="zh-CN" altLang="zh-CN" sz="2800" b="0" i="0" u="none" dirty="0">
                <a:solidFill>
                  <a:srgbClr val="000000"/>
                </a:solidFill>
                <a:effectLst/>
                <a:latin typeface="白正" pitchFamily="28"/>
                <a:ea typeface="宋体" pitchFamily="28"/>
                <a:cs typeface="宋体" pitchFamily="28"/>
              </a:rPr>
              <a:t>了旁边列车的车尾他才发现，实际上他们乘坐的列车还停在站台上，而旁边的列车却向相反方向开去了。这是怎么回事呢？请你应用所学的知识进行解释。</a:t>
            </a:r>
          </a:p>
        </p:txBody>
      </p:sp>
      <p:pic>
        <p:nvPicPr>
          <p:cNvPr id="10539" name="yt_image_10539">
            <a:extLst>
              <a:ext uri="">
                <a16:creationId xmlns="" xmlns:a16="http://schemas.microsoft.com/office/drawing/2014/main" xmlns:mc="http://schemas.openxmlformats.org/markup-compatibility/2006" xmlns:a14="http://schemas.microsoft.com/office/drawing/2010/main" xmlns:p14="http://schemas.microsoft.com/office/powerpoint/2010/main" id="{5351258F-BC95-41E6-9372-C2FE361B0291}"/>
              </a:ext>
            </a:extLst>
          </p:cNvPr>
          <p:cNvPicPr>
            <a:picLocks noChangeAspect="1" noChangeArrowheads="1"/>
          </p:cNvPicPr>
          <p:nvPr/>
        </p:nvPicPr>
        <p:blipFill>
          <a:blip r:embed="rId2" cstate="print"/>
          <a:srcRect/>
          <a:stretch>
            <a:fillRect/>
          </a:stretch>
        </p:blipFill>
        <p:spPr bwMode="auto">
          <a:xfrm>
            <a:off x="4670360" y="2958881"/>
            <a:ext cx="2851277" cy="1677797"/>
          </a:xfrm>
          <a:prstGeom prst="rect">
            <a:avLst/>
          </a:prstGeom>
          <a:noFill/>
          <a:extLst>
            <a:ext uri="{909E8E84-426E-40DD-AFC4-6F175D3DCCD1}">
              <a14:hiddenFill xmlns:a14="http://schemas.microsoft.com/office/drawing/2010/main">
                <a:solidFill>
                  <a:srgbClr val="FFFFFF"/>
                </a:solidFill>
              </a14:hiddenFill>
            </a:ext>
          </a:extLst>
        </p:spPr>
      </p:pic>
      <p:sp>
        <p:nvSpPr>
          <p:cNvPr id="2" name="yt_shape_10541">
            <a:extLst>
              <a:ext uri="{FF2B5EF4-FFF2-40B4-BE49-F238E27FC236}">
                <a16:creationId xmlns:a16="http://schemas.microsoft.com/office/drawing/2014/main" id="{511968A5-C2E0-A735-0ADE-AD5F0747F44E}"/>
              </a:ext>
            </a:extLst>
          </p:cNvPr>
          <p:cNvSpPr txBox="1"/>
          <p:nvPr/>
        </p:nvSpPr>
        <p:spPr>
          <a:xfrm>
            <a:off x="647998" y="4677660"/>
            <a:ext cx="10896000" cy="1857175"/>
          </a:xfrm>
          <a:prstGeom prst="rect">
            <a:avLst/>
          </a:prstGeom>
        </p:spPr>
        <p:txBody>
          <a:bodyPr vert="horz" wrap="square" lIns="0" tIns="0" rIns="0" bIns="0" rtlCol="0">
            <a:spAutoFit/>
          </a:bodyPr>
          <a:lstStyle/>
          <a:p>
            <a:pPr algn="l" eaLnBrk="1" latinLnBrk="0" hangingPunct="0">
              <a:lnSpc>
                <a:spcPct val="110000"/>
              </a:lnSpc>
            </a:pPr>
            <a:r>
              <a:rPr lang="zh-CN" altLang="zh-CN" sz="2800" b="1" i="0" u="none" dirty="0">
                <a:solidFill>
                  <a:srgbClr val="FF0000"/>
                </a:solidFill>
                <a:effectLst/>
                <a:latin typeface="Times New Roman" pitchFamily="28"/>
                <a:ea typeface="宋体" pitchFamily="28"/>
                <a:cs typeface="Times New Roman" pitchFamily="28"/>
              </a:rPr>
              <a:t>解：（</a:t>
            </a:r>
            <a:r>
              <a:rPr lang="en-US" altLang="zh-CN" sz="2800" b="1" i="0" u="none" dirty="0">
                <a:solidFill>
                  <a:srgbClr val="FF0000"/>
                </a:solidFill>
                <a:effectLst/>
                <a:latin typeface="Times New Roman" pitchFamily="28"/>
                <a:ea typeface="Times New Roman" pitchFamily="28"/>
                <a:cs typeface="Times New Roman" pitchFamily="28"/>
              </a:rPr>
              <a:t>4</a:t>
            </a:r>
            <a:r>
              <a:rPr lang="zh-CN" altLang="zh-CN" sz="2800" b="1" i="0" u="none" dirty="0">
                <a:solidFill>
                  <a:srgbClr val="FF0000"/>
                </a:solidFill>
                <a:effectLst/>
                <a:latin typeface="Times New Roman" pitchFamily="28"/>
                <a:ea typeface="宋体" pitchFamily="28"/>
                <a:cs typeface="Times New Roman" pitchFamily="28"/>
              </a:rPr>
              <a:t>）开始以旁边列车为参照物，旁边列车是反方向运动的，所以觉得自己乘坐的列车开始缓慢前进；后来以站台为参照物，发现自己坐的列车没动。先后不同的感觉是因为选择的参照物不同造成的，这就是运动和静止的相对性。</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0407" name="yt_shape_10407"/>
          <p:cNvSpPr txBox="1"/>
          <p:nvPr/>
        </p:nvSpPr>
        <p:spPr>
          <a:xfrm>
            <a:off x="648143" y="200575"/>
            <a:ext cx="10896000" cy="2154436"/>
          </a:xfrm>
          <a:prstGeom prst="rect">
            <a:avLst/>
          </a:prstGeom>
        </p:spPr>
        <p:txBody>
          <a:bodyPr vert="horz" wrap="square" lIns="0" tIns="0" rIns="0" bIns="0" rtlCol="0">
            <a:spAutoFit/>
          </a:bodyPr>
          <a:lstStyle/>
          <a:p>
            <a:pPr algn="l" eaLnBrk="1" latinLnBrk="0" hangingPunct="0"/>
            <a:r>
              <a:rPr lang="zh-CN" altLang="zh-CN" sz="2800" b="0" i="0" u="none" dirty="0">
                <a:solidFill>
                  <a:srgbClr val="000000"/>
                </a:solidFill>
                <a:effectLst/>
                <a:latin typeface="白正" pitchFamily="28"/>
                <a:ea typeface="黑体" pitchFamily="28"/>
                <a:cs typeface="宋体" pitchFamily="28"/>
              </a:rPr>
              <a:t>一、填空题</a:t>
            </a:r>
            <a:r>
              <a:rPr lang="zh-CN" altLang="zh-CN" sz="2800" b="0" i="0" u="none" dirty="0">
                <a:solidFill>
                  <a:srgbClr val="000000"/>
                </a:solidFill>
                <a:effectLst/>
                <a:latin typeface="宋体" pitchFamily="28"/>
                <a:ea typeface="宋体" pitchFamily="28"/>
                <a:cs typeface="宋体" pitchFamily="28"/>
              </a:rPr>
              <a:t>（</a:t>
            </a:r>
            <a:r>
              <a:rPr lang="zh-CN" altLang="zh-CN" sz="2800" b="0" i="0" u="none" dirty="0">
                <a:solidFill>
                  <a:srgbClr val="000000"/>
                </a:solidFill>
                <a:effectLst/>
                <a:latin typeface="白正" pitchFamily="28"/>
                <a:ea typeface="黑体" pitchFamily="28"/>
                <a:cs typeface="宋体" pitchFamily="28"/>
              </a:rPr>
              <a:t>本题共</a:t>
            </a:r>
            <a:r>
              <a:rPr lang="en-US" altLang="zh-CN" sz="2800" b="0" i="0" u="none" dirty="0">
                <a:solidFill>
                  <a:srgbClr val="000000"/>
                </a:solidFill>
                <a:effectLst/>
                <a:latin typeface="Times New Roman" pitchFamily="28"/>
                <a:ea typeface="Times New Roman" pitchFamily="28"/>
                <a:cs typeface="宋体" pitchFamily="28"/>
              </a:rPr>
              <a:t>6</a:t>
            </a:r>
            <a:r>
              <a:rPr lang="zh-CN" altLang="zh-CN" sz="2800" b="0" i="0" u="none" dirty="0">
                <a:solidFill>
                  <a:srgbClr val="000000"/>
                </a:solidFill>
                <a:effectLst/>
                <a:latin typeface="白正" pitchFamily="28"/>
                <a:ea typeface="黑体" pitchFamily="28"/>
                <a:cs typeface="宋体" pitchFamily="28"/>
              </a:rPr>
              <a:t>小题，每空</a:t>
            </a:r>
            <a:r>
              <a:rPr lang="en-US" altLang="zh-CN" sz="2800" b="0" i="0" u="none" dirty="0">
                <a:solidFill>
                  <a:srgbClr val="000000"/>
                </a:solidFill>
                <a:effectLst/>
                <a:latin typeface="Times New Roman" pitchFamily="28"/>
                <a:ea typeface="Times New Roman" pitchFamily="28"/>
                <a:cs typeface="宋体" pitchFamily="28"/>
              </a:rPr>
              <a:t>2</a:t>
            </a:r>
            <a:r>
              <a:rPr lang="zh-CN" altLang="zh-CN" sz="2800" b="0" i="0" u="none" dirty="0">
                <a:solidFill>
                  <a:srgbClr val="000000"/>
                </a:solidFill>
                <a:effectLst/>
                <a:latin typeface="白正" pitchFamily="28"/>
                <a:ea typeface="黑体" pitchFamily="28"/>
                <a:cs typeface="宋体" pitchFamily="28"/>
              </a:rPr>
              <a:t>分，共</a:t>
            </a:r>
            <a:r>
              <a:rPr lang="en-US" altLang="zh-CN" sz="2800" b="0" i="0" u="none" dirty="0">
                <a:solidFill>
                  <a:srgbClr val="000000"/>
                </a:solidFill>
                <a:effectLst/>
                <a:latin typeface="Times New Roman" pitchFamily="28"/>
                <a:ea typeface="Times New Roman" pitchFamily="28"/>
                <a:cs typeface="宋体" pitchFamily="28"/>
              </a:rPr>
              <a:t>28</a:t>
            </a:r>
            <a:r>
              <a:rPr lang="zh-CN" altLang="zh-CN" sz="2800" b="0" i="0" u="none" dirty="0">
                <a:solidFill>
                  <a:srgbClr val="000000"/>
                </a:solidFill>
                <a:effectLst/>
                <a:latin typeface="白正" pitchFamily="28"/>
                <a:ea typeface="黑体" pitchFamily="28"/>
                <a:cs typeface="宋体" pitchFamily="28"/>
              </a:rPr>
              <a:t>分</a:t>
            </a:r>
            <a:r>
              <a:rPr lang="zh-CN" altLang="zh-CN" sz="2800" b="0" i="0" u="none" dirty="0">
                <a:solidFill>
                  <a:srgbClr val="000000"/>
                </a:solidFill>
                <a:effectLst/>
                <a:latin typeface="宋体" pitchFamily="28"/>
                <a:ea typeface="宋体" pitchFamily="28"/>
                <a:cs typeface="宋体" pitchFamily="28"/>
              </a:rPr>
              <a:t>）</a:t>
            </a:r>
          </a:p>
          <a:p>
            <a:pPr algn="l" eaLnBrk="1" latinLnBrk="0" hangingPunct="0"/>
            <a:r>
              <a:rPr lang="en-US" altLang="zh-CN" sz="2800" b="0" i="0" u="none" dirty="0">
                <a:solidFill>
                  <a:srgbClr val="000000"/>
                </a:solidFill>
                <a:effectLst/>
                <a:latin typeface="Times New Roman" pitchFamily="28"/>
                <a:ea typeface="Times New Roman" pitchFamily="28"/>
                <a:cs typeface="宋体" pitchFamily="28"/>
              </a:rPr>
              <a:t>1.</a:t>
            </a:r>
            <a:r>
              <a:rPr lang="zh-CN" altLang="zh-CN" sz="2800" b="0" i="0" u="none" dirty="0">
                <a:solidFill>
                  <a:srgbClr val="000000"/>
                </a:solidFill>
                <a:effectLst/>
                <a:latin typeface="白正" pitchFamily="28"/>
                <a:ea typeface="宋体" pitchFamily="28"/>
                <a:cs typeface="宋体" pitchFamily="28"/>
              </a:rPr>
              <a:t>观察和思考是科学发现的基础，众多科学家能从简单的现象中受到启发，从中发现重要的规律。三百多年前，英国物理学家</a:t>
            </a:r>
            <a:r>
              <a:rPr lang="zh-CN" altLang="zh-CN" sz="100" b="0" i="0" spc="-100" dirty="0">
                <a:solidFill>
                  <a:srgbClr val="FF0000"/>
                </a:solidFill>
                <a:effectLst/>
                <a:latin typeface="白正" pitchFamily="28"/>
                <a:ea typeface="宋体" pitchFamily="28"/>
                <a:cs typeface="宋体" pitchFamily="28"/>
              </a:rPr>
              <a:t> </a:t>
            </a:r>
            <a:r>
              <a:rPr lang="zh-CN" altLang="zh-CN" sz="2800" b="0" i="0" u="sng" dirty="0">
                <a:solidFill>
                  <a:srgbClr val="000000"/>
                </a:solidFill>
                <a:effectLst/>
                <a:uFill>
                  <a:solidFill>
                    <a:srgbClr val="000000"/>
                  </a:solidFill>
                </a:uFill>
                <a:latin typeface="白正" pitchFamily="28"/>
                <a:ea typeface="宋体" pitchFamily="28"/>
                <a:cs typeface="宋体" pitchFamily="28"/>
              </a:rPr>
              <a:t>　</a:t>
            </a:r>
            <a:r>
              <a:rPr lang="zh-CN" altLang="zh-CN" sz="2800" b="1" i="0" u="sng" dirty="0">
                <a:solidFill>
                  <a:srgbClr val="FF0000">
                    <a:alpha val="0"/>
                  </a:srgbClr>
                </a:solidFill>
                <a:effectLst/>
                <a:uFill>
                  <a:solidFill>
                    <a:srgbClr val="000000"/>
                  </a:solidFill>
                </a:uFill>
                <a:latin typeface="Times New Roman" pitchFamily="28"/>
                <a:ea typeface="宋体" pitchFamily="28"/>
                <a:cs typeface="Times New Roman" pitchFamily="28"/>
              </a:rPr>
              <a:t>牛顿</a:t>
            </a:r>
            <a:r>
              <a:rPr lang="zh-CN" altLang="zh-CN" sz="2800" b="0" i="0" u="sng" dirty="0">
                <a:solidFill>
                  <a:srgbClr val="000000"/>
                </a:solidFill>
                <a:effectLst/>
                <a:uFill>
                  <a:solidFill>
                    <a:srgbClr val="000000"/>
                  </a:solidFill>
                </a:uFill>
                <a:latin typeface="白正" pitchFamily="28"/>
                <a:ea typeface="宋体" pitchFamily="28"/>
                <a:cs typeface="宋体" pitchFamily="28"/>
              </a:rPr>
              <a:t>　</a:t>
            </a:r>
            <a:r>
              <a:rPr lang="zh-CN" altLang="zh-CN" sz="100" b="0" i="0" spc="-100" dirty="0">
                <a:noFill/>
                <a:effectLst/>
                <a:latin typeface="白正" pitchFamily="28"/>
                <a:ea typeface="宋体" pitchFamily="28"/>
                <a:cs typeface="宋体" pitchFamily="28"/>
              </a:rPr>
              <a:t>⁠</a:t>
            </a:r>
            <a:r>
              <a:rPr lang="zh-CN" altLang="zh-CN" sz="2800" b="0" i="0" u="none" dirty="0">
                <a:solidFill>
                  <a:srgbClr val="000000"/>
                </a:solidFill>
                <a:effectLst/>
                <a:latin typeface="白正" pitchFamily="28"/>
                <a:ea typeface="宋体" pitchFamily="28"/>
                <a:cs typeface="宋体" pitchFamily="28"/>
              </a:rPr>
              <a:t>在实验时发现，白光可以分解成不同颜色的光，所有能发光的物体都叫做</a:t>
            </a:r>
            <a:r>
              <a:rPr lang="zh-CN" altLang="zh-CN" sz="100" b="0" i="0" spc="-100" dirty="0">
                <a:solidFill>
                  <a:srgbClr val="FF0000"/>
                </a:solidFill>
                <a:effectLst/>
                <a:latin typeface="白正" pitchFamily="28"/>
                <a:ea typeface="宋体" pitchFamily="28"/>
                <a:cs typeface="宋体" pitchFamily="28"/>
              </a:rPr>
              <a:t> </a:t>
            </a:r>
            <a:r>
              <a:rPr lang="zh-CN" altLang="zh-CN" sz="2800" b="0" i="0" u="sng" dirty="0">
                <a:solidFill>
                  <a:srgbClr val="000000"/>
                </a:solidFill>
                <a:effectLst/>
                <a:uFill>
                  <a:solidFill>
                    <a:srgbClr val="000000"/>
                  </a:solidFill>
                </a:uFill>
                <a:latin typeface="白正" pitchFamily="28"/>
                <a:ea typeface="宋体" pitchFamily="28"/>
                <a:cs typeface="宋体" pitchFamily="28"/>
              </a:rPr>
              <a:t>　</a:t>
            </a:r>
            <a:r>
              <a:rPr lang="zh-CN" altLang="zh-CN" sz="2800" b="1" i="0" u="sng" dirty="0">
                <a:solidFill>
                  <a:srgbClr val="FF0000">
                    <a:alpha val="0"/>
                  </a:srgbClr>
                </a:solidFill>
                <a:effectLst/>
                <a:uFill>
                  <a:solidFill>
                    <a:srgbClr val="000000"/>
                  </a:solidFill>
                </a:uFill>
                <a:latin typeface="Times New Roman" pitchFamily="28"/>
                <a:ea typeface="宋体" pitchFamily="28"/>
                <a:cs typeface="Times New Roman" pitchFamily="28"/>
              </a:rPr>
              <a:t>光源</a:t>
            </a:r>
            <a:r>
              <a:rPr lang="zh-CN" altLang="zh-CN" sz="2800" b="0" i="0" u="sng" dirty="0">
                <a:solidFill>
                  <a:srgbClr val="000000"/>
                </a:solidFill>
                <a:effectLst/>
                <a:uFill>
                  <a:solidFill>
                    <a:srgbClr val="000000"/>
                  </a:solidFill>
                </a:uFill>
                <a:latin typeface="白正" pitchFamily="28"/>
                <a:ea typeface="宋体" pitchFamily="28"/>
                <a:cs typeface="宋体" pitchFamily="28"/>
              </a:rPr>
              <a:t>　</a:t>
            </a:r>
            <a:r>
              <a:rPr lang="zh-CN" altLang="zh-CN" sz="100" b="0" i="0" spc="-100" dirty="0">
                <a:noFill/>
                <a:effectLst/>
                <a:latin typeface="白正" pitchFamily="28"/>
                <a:ea typeface="宋体" pitchFamily="28"/>
                <a:cs typeface="宋体" pitchFamily="28"/>
              </a:rPr>
              <a:t>⁠</a:t>
            </a:r>
            <a:r>
              <a:rPr lang="zh-CN" altLang="zh-CN" sz="2800" b="0" i="0" u="none" dirty="0">
                <a:solidFill>
                  <a:srgbClr val="000000"/>
                </a:solidFill>
                <a:effectLst/>
                <a:latin typeface="白正" pitchFamily="28"/>
                <a:ea typeface="宋体" pitchFamily="28"/>
                <a:cs typeface="宋体" pitchFamily="28"/>
              </a:rPr>
              <a:t>。</a:t>
            </a:r>
          </a:p>
        </p:txBody>
      </p:sp>
      <p:sp>
        <p:nvSpPr>
          <p:cNvPr id="2" name="文本框 1">
            <a:extLst>
              <a:ext uri="{FF2B5EF4-FFF2-40B4-BE49-F238E27FC236}">
                <a16:creationId xmlns:a16="http://schemas.microsoft.com/office/drawing/2014/main" id="{C8D02EF9-0DED-84ED-5873-7DE413978E96}"/>
              </a:ext>
            </a:extLst>
          </p:cNvPr>
          <p:cNvSpPr txBox="1"/>
          <p:nvPr/>
        </p:nvSpPr>
        <p:spPr>
          <a:xfrm>
            <a:off x="9803732" y="998339"/>
            <a:ext cx="894461" cy="64834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dirty="0">
                <a:ln>
                  <a:noFill/>
                </a:ln>
                <a:solidFill>
                  <a:srgbClr val="FF0000"/>
                </a:solidFill>
                <a:effectLst/>
                <a:uLnTx/>
                <a:uFill>
                  <a:solidFill>
                    <a:srgbClr val="000000"/>
                  </a:solidFill>
                </a:uFill>
                <a:latin typeface="Times New Roman" pitchFamily="28"/>
                <a:ea typeface="宋体" pitchFamily="28"/>
                <a:cs typeface="Times New Roman" pitchFamily="28"/>
              </a:rPr>
              <a:t>牛顿</a:t>
            </a:r>
            <a:endParaRPr lang="zh-CN" altLang="en-US" dirty="0">
              <a:solidFill>
                <a:srgbClr val="FF0000"/>
              </a:solidFill>
            </a:endParaRPr>
          </a:p>
        </p:txBody>
      </p:sp>
      <p:sp>
        <p:nvSpPr>
          <p:cNvPr id="3" name="文本框 2">
            <a:extLst>
              <a:ext uri="{FF2B5EF4-FFF2-40B4-BE49-F238E27FC236}">
                <a16:creationId xmlns:a16="http://schemas.microsoft.com/office/drawing/2014/main" id="{8D193C5C-E845-D36E-246A-C6E0BB96D96D}"/>
              </a:ext>
            </a:extLst>
          </p:cNvPr>
          <p:cNvSpPr txBox="1"/>
          <p:nvPr/>
        </p:nvSpPr>
        <p:spPr>
          <a:xfrm>
            <a:off x="1269332" y="1788483"/>
            <a:ext cx="894461" cy="596596"/>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dirty="0">
                <a:ln>
                  <a:noFill/>
                </a:ln>
                <a:solidFill>
                  <a:srgbClr val="FF0000"/>
                </a:solidFill>
                <a:effectLst/>
                <a:uLnTx/>
                <a:uFill>
                  <a:solidFill>
                    <a:srgbClr val="000000"/>
                  </a:solidFill>
                </a:uFill>
                <a:latin typeface="Times New Roman" pitchFamily="28"/>
                <a:ea typeface="宋体" pitchFamily="28"/>
                <a:cs typeface="Times New Roman" pitchFamily="28"/>
              </a:rPr>
              <a:t>光源</a:t>
            </a:r>
            <a:endParaRPr lang="zh-CN" altLang="en-US" dirty="0">
              <a:solidFill>
                <a:srgbClr val="FF0000"/>
              </a:solidFill>
            </a:endParaRPr>
          </a:p>
        </p:txBody>
      </p:sp>
      <p:sp>
        <p:nvSpPr>
          <p:cNvPr id="4" name="yt_shape_10409">
            <a:extLst>
              <a:ext uri="{FF2B5EF4-FFF2-40B4-BE49-F238E27FC236}">
                <a16:creationId xmlns:a16="http://schemas.microsoft.com/office/drawing/2014/main" id="{C8EFF25D-1242-6094-4022-69F69B7A794D}"/>
              </a:ext>
            </a:extLst>
          </p:cNvPr>
          <p:cNvSpPr txBox="1"/>
          <p:nvPr/>
        </p:nvSpPr>
        <p:spPr>
          <a:xfrm>
            <a:off x="648143" y="2455388"/>
            <a:ext cx="10896000" cy="2585323"/>
          </a:xfrm>
          <a:prstGeom prst="rect">
            <a:avLst/>
          </a:prstGeom>
        </p:spPr>
        <p:txBody>
          <a:bodyPr vert="horz" wrap="square" lIns="0" tIns="0" rIns="0" bIns="0" rtlCol="0">
            <a:spAutoFit/>
          </a:bodyPr>
          <a:lstStyle/>
          <a:p>
            <a:pPr algn="l" eaLnBrk="1" latinLnBrk="0" hangingPunct="0"/>
            <a:r>
              <a:rPr lang="en-US" altLang="zh-CN" sz="2800" b="0" i="0" u="none" dirty="0">
                <a:solidFill>
                  <a:srgbClr val="000000"/>
                </a:solidFill>
                <a:effectLst/>
                <a:latin typeface="Times New Roman" pitchFamily="28"/>
                <a:ea typeface="Times New Roman" pitchFamily="28"/>
                <a:cs typeface="宋体" pitchFamily="28"/>
              </a:rPr>
              <a:t>2.</a:t>
            </a:r>
            <a:r>
              <a:rPr lang="zh-CN" altLang="zh-CN" sz="2800" b="0" i="0" u="none" dirty="0">
                <a:solidFill>
                  <a:srgbClr val="000000"/>
                </a:solidFill>
                <a:effectLst/>
                <a:latin typeface="白正" pitchFamily="28"/>
                <a:ea typeface="宋体" pitchFamily="28"/>
                <a:cs typeface="宋体" pitchFamily="28"/>
              </a:rPr>
              <a:t>如图所示为可视化人体测温仪，它比常用的测温枪更能快速、准确地测出体温。当体温高于设定温度时，测温仪会发出急促的体温播报声，提示人们注意。测温仪发出体温播报声说明了声音可以传递</a:t>
            </a:r>
            <a:r>
              <a:rPr lang="zh-CN" altLang="zh-CN" sz="100" b="0" i="0" spc="-100" dirty="0">
                <a:solidFill>
                  <a:srgbClr val="FF0000"/>
                </a:solidFill>
                <a:effectLst/>
                <a:latin typeface="白正" pitchFamily="28"/>
                <a:ea typeface="宋体" pitchFamily="28"/>
                <a:cs typeface="宋体" pitchFamily="28"/>
              </a:rPr>
              <a:t> </a:t>
            </a:r>
            <a:r>
              <a:rPr lang="zh-CN" altLang="zh-CN" sz="2800" b="0" i="0" u="sng" dirty="0">
                <a:solidFill>
                  <a:srgbClr val="000000"/>
                </a:solidFill>
                <a:effectLst/>
                <a:uFill>
                  <a:solidFill>
                    <a:srgbClr val="000000"/>
                  </a:solidFill>
                </a:uFill>
                <a:latin typeface="白正" pitchFamily="28"/>
                <a:ea typeface="宋体" pitchFamily="28"/>
                <a:cs typeface="宋体" pitchFamily="28"/>
              </a:rPr>
              <a:t>　</a:t>
            </a:r>
            <a:r>
              <a:rPr lang="zh-CN" altLang="zh-CN" sz="2800" b="1" i="0" u="sng" dirty="0">
                <a:solidFill>
                  <a:srgbClr val="FF0000">
                    <a:alpha val="0"/>
                  </a:srgbClr>
                </a:solidFill>
                <a:effectLst/>
                <a:uFill>
                  <a:solidFill>
                    <a:srgbClr val="000000"/>
                  </a:solidFill>
                </a:uFill>
                <a:latin typeface="Times New Roman" pitchFamily="28"/>
                <a:ea typeface="宋体" pitchFamily="28"/>
                <a:cs typeface="Times New Roman" pitchFamily="28"/>
              </a:rPr>
              <a:t>信息</a:t>
            </a:r>
            <a:r>
              <a:rPr lang="zh-CN" altLang="zh-CN" sz="2800" b="0" i="0" u="sng" dirty="0">
                <a:solidFill>
                  <a:srgbClr val="000000"/>
                </a:solidFill>
                <a:effectLst/>
                <a:uFill>
                  <a:solidFill>
                    <a:srgbClr val="000000"/>
                  </a:solidFill>
                </a:uFill>
                <a:latin typeface="白正" pitchFamily="28"/>
                <a:ea typeface="宋体" pitchFamily="28"/>
                <a:cs typeface="宋体" pitchFamily="28"/>
              </a:rPr>
              <a:t>　</a:t>
            </a:r>
            <a:r>
              <a:rPr lang="zh-CN" altLang="zh-CN" sz="100" b="0" i="0" spc="-100" dirty="0">
                <a:noFill/>
                <a:effectLst/>
                <a:latin typeface="白正" pitchFamily="28"/>
                <a:ea typeface="宋体" pitchFamily="28"/>
                <a:cs typeface="宋体" pitchFamily="28"/>
              </a:rPr>
              <a:t>⁠</a:t>
            </a:r>
            <a:r>
              <a:rPr lang="zh-CN" altLang="zh-CN" sz="2800" b="0" i="0" u="none" dirty="0">
                <a:solidFill>
                  <a:srgbClr val="000000"/>
                </a:solidFill>
                <a:effectLst/>
                <a:latin typeface="宋体" pitchFamily="28"/>
                <a:ea typeface="宋体" pitchFamily="28"/>
                <a:cs typeface="宋体" pitchFamily="28"/>
              </a:rPr>
              <a:t>（</a:t>
            </a:r>
            <a:r>
              <a:rPr lang="zh-CN" altLang="zh-CN" sz="2800" b="0" i="0" u="none" dirty="0">
                <a:solidFill>
                  <a:srgbClr val="000000"/>
                </a:solidFill>
                <a:effectLst/>
                <a:latin typeface="白正" pitchFamily="28"/>
                <a:ea typeface="宋体" pitchFamily="28"/>
                <a:cs typeface="宋体" pitchFamily="28"/>
              </a:rPr>
              <a:t>选填</a:t>
            </a:r>
            <a:r>
              <a:rPr lang="en-US" altLang="zh-CN" sz="2800" b="0" i="0" u="none" dirty="0">
                <a:solidFill>
                  <a:srgbClr val="000000"/>
                </a:solidFill>
                <a:effectLst/>
                <a:latin typeface="宋体" pitchFamily="28"/>
                <a:ea typeface="宋体" pitchFamily="28"/>
                <a:cs typeface="宋体" pitchFamily="28"/>
              </a:rPr>
              <a:t>“</a:t>
            </a:r>
            <a:r>
              <a:rPr lang="zh-CN" altLang="zh-CN" sz="2800" b="0" i="0" u="none" dirty="0">
                <a:solidFill>
                  <a:srgbClr val="000000"/>
                </a:solidFill>
                <a:effectLst/>
                <a:latin typeface="白正" pitchFamily="28"/>
                <a:ea typeface="宋体" pitchFamily="28"/>
                <a:cs typeface="宋体" pitchFamily="28"/>
              </a:rPr>
              <a:t>能量</a:t>
            </a:r>
            <a:r>
              <a:rPr lang="en-US" altLang="zh-CN" sz="2800" b="0" i="0" u="none" dirty="0">
                <a:solidFill>
                  <a:srgbClr val="000000"/>
                </a:solidFill>
                <a:effectLst/>
                <a:latin typeface="宋体" pitchFamily="28"/>
                <a:ea typeface="宋体" pitchFamily="28"/>
                <a:cs typeface="宋体" pitchFamily="28"/>
              </a:rPr>
              <a:t>”</a:t>
            </a:r>
            <a:r>
              <a:rPr lang="zh-CN" altLang="zh-CN" sz="2800" b="0" i="0" u="none" dirty="0">
                <a:solidFill>
                  <a:srgbClr val="000000"/>
                </a:solidFill>
                <a:effectLst/>
                <a:latin typeface="白正" pitchFamily="28"/>
                <a:ea typeface="宋体" pitchFamily="28"/>
                <a:cs typeface="宋体" pitchFamily="28"/>
              </a:rPr>
              <a:t>或</a:t>
            </a:r>
            <a:r>
              <a:rPr lang="en-US" altLang="zh-CN" sz="2800" b="0" i="0" u="none" dirty="0">
                <a:solidFill>
                  <a:srgbClr val="000000"/>
                </a:solidFill>
                <a:effectLst/>
                <a:latin typeface="宋体" pitchFamily="28"/>
                <a:ea typeface="宋体" pitchFamily="28"/>
                <a:cs typeface="宋体" pitchFamily="28"/>
              </a:rPr>
              <a:t>“</a:t>
            </a:r>
            <a:r>
              <a:rPr lang="zh-CN" altLang="zh-CN" sz="2800" b="0" i="0" u="none" dirty="0">
                <a:solidFill>
                  <a:srgbClr val="000000"/>
                </a:solidFill>
                <a:effectLst/>
                <a:latin typeface="白正" pitchFamily="28"/>
                <a:ea typeface="宋体" pitchFamily="28"/>
                <a:cs typeface="宋体" pitchFamily="28"/>
              </a:rPr>
              <a:t>信息</a:t>
            </a:r>
            <a:r>
              <a:rPr lang="en-US" altLang="zh-CN" sz="2800" b="0" i="0" u="none" dirty="0">
                <a:solidFill>
                  <a:srgbClr val="000000"/>
                </a:solidFill>
                <a:effectLst/>
                <a:latin typeface="宋体" pitchFamily="28"/>
                <a:ea typeface="宋体" pitchFamily="28"/>
                <a:cs typeface="宋体" pitchFamily="28"/>
              </a:rPr>
              <a:t>”</a:t>
            </a:r>
            <a:r>
              <a:rPr lang="zh-CN" altLang="zh-CN" sz="2800" b="0" i="0" u="none" dirty="0">
                <a:solidFill>
                  <a:srgbClr val="000000"/>
                </a:solidFill>
                <a:effectLst/>
                <a:latin typeface="宋体" pitchFamily="28"/>
                <a:ea typeface="宋体" pitchFamily="28"/>
                <a:cs typeface="宋体" pitchFamily="28"/>
              </a:rPr>
              <a:t>）</a:t>
            </a:r>
            <a:r>
              <a:rPr lang="zh-CN" altLang="zh-CN" sz="2800" b="0" i="0" u="none" dirty="0">
                <a:solidFill>
                  <a:srgbClr val="000000"/>
                </a:solidFill>
                <a:effectLst/>
                <a:latin typeface="白正" pitchFamily="28"/>
                <a:ea typeface="宋体" pitchFamily="28"/>
                <a:cs typeface="宋体" pitchFamily="28"/>
              </a:rPr>
              <a:t>；彩色液晶屏是由红、绿、</a:t>
            </a:r>
            <a:r>
              <a:rPr lang="zh-CN" altLang="zh-CN" sz="100" b="0" i="0" spc="-100" dirty="0">
                <a:solidFill>
                  <a:srgbClr val="FF0000"/>
                </a:solidFill>
                <a:effectLst/>
                <a:latin typeface="白正" pitchFamily="28"/>
                <a:ea typeface="宋体" pitchFamily="28"/>
                <a:cs typeface="宋体" pitchFamily="28"/>
              </a:rPr>
              <a:t> </a:t>
            </a:r>
            <a:r>
              <a:rPr lang="zh-CN" altLang="zh-CN" sz="2800" b="0" i="0" u="sng" dirty="0">
                <a:solidFill>
                  <a:srgbClr val="000000"/>
                </a:solidFill>
                <a:effectLst/>
                <a:uFill>
                  <a:solidFill>
                    <a:srgbClr val="000000"/>
                  </a:solidFill>
                </a:uFill>
                <a:latin typeface="白正" pitchFamily="28"/>
                <a:ea typeface="宋体" pitchFamily="28"/>
                <a:cs typeface="宋体" pitchFamily="28"/>
              </a:rPr>
              <a:t>　</a:t>
            </a:r>
            <a:r>
              <a:rPr lang="zh-CN" altLang="zh-CN" sz="2800" b="1" i="0" u="sng" dirty="0">
                <a:solidFill>
                  <a:srgbClr val="FF0000">
                    <a:alpha val="0"/>
                  </a:srgbClr>
                </a:solidFill>
                <a:effectLst/>
                <a:uFill>
                  <a:solidFill>
                    <a:srgbClr val="000000"/>
                  </a:solidFill>
                </a:uFill>
                <a:latin typeface="Times New Roman" pitchFamily="28"/>
                <a:ea typeface="宋体" pitchFamily="28"/>
                <a:cs typeface="Times New Roman" pitchFamily="28"/>
              </a:rPr>
              <a:t>蓝</a:t>
            </a:r>
            <a:r>
              <a:rPr lang="zh-CN" altLang="zh-CN" sz="2800" b="0" i="0" u="sng" dirty="0">
                <a:solidFill>
                  <a:srgbClr val="000000"/>
                </a:solidFill>
                <a:effectLst/>
                <a:uFill>
                  <a:solidFill>
                    <a:srgbClr val="000000"/>
                  </a:solidFill>
                </a:uFill>
                <a:latin typeface="白正" pitchFamily="28"/>
                <a:ea typeface="宋体" pitchFamily="28"/>
                <a:cs typeface="宋体" pitchFamily="28"/>
              </a:rPr>
              <a:t>　</a:t>
            </a:r>
            <a:r>
              <a:rPr lang="zh-CN" altLang="zh-CN" sz="100" b="0" i="0" spc="-100" dirty="0">
                <a:noFill/>
                <a:effectLst/>
                <a:latin typeface="白正" pitchFamily="28"/>
                <a:ea typeface="宋体" pitchFamily="28"/>
                <a:cs typeface="宋体" pitchFamily="28"/>
              </a:rPr>
              <a:t>⁠</a:t>
            </a:r>
            <a:r>
              <a:rPr lang="zh-CN" altLang="zh-CN" sz="2800" b="0" i="0" u="none" dirty="0">
                <a:solidFill>
                  <a:srgbClr val="000000"/>
                </a:solidFill>
                <a:effectLst/>
                <a:latin typeface="白正" pitchFamily="28"/>
                <a:ea typeface="宋体" pitchFamily="28"/>
                <a:cs typeface="宋体" pitchFamily="28"/>
              </a:rPr>
              <a:t>三种颜色组成的；当人体的体温升高时，人体辐射的</a:t>
            </a:r>
            <a:r>
              <a:rPr lang="zh-CN" altLang="zh-CN" sz="100" b="0" i="0" spc="-100" dirty="0">
                <a:solidFill>
                  <a:srgbClr val="FF0000"/>
                </a:solidFill>
                <a:effectLst/>
                <a:latin typeface="白正" pitchFamily="28"/>
                <a:ea typeface="宋体" pitchFamily="28"/>
                <a:cs typeface="宋体" pitchFamily="28"/>
              </a:rPr>
              <a:t> </a:t>
            </a:r>
            <a:r>
              <a:rPr lang="zh-CN" altLang="zh-CN" sz="2800" b="0" i="0" u="sng" dirty="0">
                <a:solidFill>
                  <a:srgbClr val="000000"/>
                </a:solidFill>
                <a:effectLst/>
                <a:uFill>
                  <a:solidFill>
                    <a:srgbClr val="000000"/>
                  </a:solidFill>
                </a:uFill>
                <a:latin typeface="白正" pitchFamily="28"/>
                <a:ea typeface="宋体" pitchFamily="28"/>
                <a:cs typeface="宋体" pitchFamily="28"/>
              </a:rPr>
              <a:t>　</a:t>
            </a:r>
            <a:r>
              <a:rPr lang="zh-CN" altLang="zh-CN" sz="2800" b="1" i="0" u="sng" dirty="0">
                <a:solidFill>
                  <a:srgbClr val="FF0000">
                    <a:alpha val="0"/>
                  </a:srgbClr>
                </a:solidFill>
                <a:effectLst/>
                <a:uFill>
                  <a:solidFill>
                    <a:srgbClr val="000000"/>
                  </a:solidFill>
                </a:uFill>
                <a:latin typeface="Times New Roman" pitchFamily="28"/>
                <a:ea typeface="宋体" pitchFamily="28"/>
                <a:cs typeface="Times New Roman" pitchFamily="28"/>
              </a:rPr>
              <a:t>红</a:t>
            </a:r>
            <a:r>
              <a:rPr lang="zh-CN" altLang="zh-CN" sz="2800" b="0" i="0" u="sng" dirty="0">
                <a:solidFill>
                  <a:srgbClr val="000000"/>
                </a:solidFill>
                <a:effectLst/>
                <a:uFill>
                  <a:solidFill>
                    <a:srgbClr val="000000"/>
                  </a:solidFill>
                </a:uFill>
                <a:latin typeface="白正" pitchFamily="28"/>
                <a:ea typeface="宋体" pitchFamily="28"/>
                <a:cs typeface="宋体" pitchFamily="28"/>
              </a:rPr>
              <a:t>　</a:t>
            </a:r>
            <a:r>
              <a:rPr lang="zh-CN" altLang="zh-CN" sz="100" b="0" i="0" spc="-100" dirty="0">
                <a:noFill/>
                <a:effectLst/>
                <a:latin typeface="白正" pitchFamily="28"/>
                <a:ea typeface="宋体" pitchFamily="28"/>
                <a:cs typeface="宋体" pitchFamily="28"/>
              </a:rPr>
              <a:t>⁠</a:t>
            </a:r>
            <a:r>
              <a:rPr lang="zh-CN" altLang="zh-CN" sz="2800" b="0" i="0" u="none" dirty="0">
                <a:solidFill>
                  <a:srgbClr val="000000"/>
                </a:solidFill>
                <a:effectLst/>
                <a:latin typeface="宋体" pitchFamily="28"/>
                <a:ea typeface="宋体" pitchFamily="28"/>
                <a:cs typeface="宋体" pitchFamily="28"/>
              </a:rPr>
              <a:t>（</a:t>
            </a:r>
            <a:r>
              <a:rPr lang="zh-CN" altLang="zh-CN" sz="2800" b="0" i="0" u="none" dirty="0">
                <a:solidFill>
                  <a:srgbClr val="000000"/>
                </a:solidFill>
                <a:effectLst/>
                <a:latin typeface="白正" pitchFamily="28"/>
                <a:ea typeface="宋体" pitchFamily="28"/>
                <a:cs typeface="宋体" pitchFamily="28"/>
              </a:rPr>
              <a:t>选填</a:t>
            </a:r>
            <a:r>
              <a:rPr lang="en-US" altLang="zh-CN" sz="2800" b="0" i="0" u="none" dirty="0">
                <a:solidFill>
                  <a:srgbClr val="000000"/>
                </a:solidFill>
                <a:effectLst/>
                <a:latin typeface="宋体" pitchFamily="28"/>
                <a:ea typeface="宋体" pitchFamily="28"/>
                <a:cs typeface="宋体" pitchFamily="28"/>
              </a:rPr>
              <a:t>“</a:t>
            </a:r>
            <a:r>
              <a:rPr lang="zh-CN" altLang="zh-CN" sz="2800" b="0" i="0" u="none" dirty="0">
                <a:solidFill>
                  <a:srgbClr val="000000"/>
                </a:solidFill>
                <a:effectLst/>
                <a:latin typeface="白正" pitchFamily="28"/>
                <a:ea typeface="宋体" pitchFamily="28"/>
                <a:cs typeface="宋体" pitchFamily="28"/>
              </a:rPr>
              <a:t>紫</a:t>
            </a:r>
            <a:r>
              <a:rPr lang="en-US" altLang="zh-CN" sz="2800" b="0" i="0" u="none" dirty="0">
                <a:solidFill>
                  <a:srgbClr val="000000"/>
                </a:solidFill>
                <a:effectLst/>
                <a:latin typeface="宋体" pitchFamily="28"/>
                <a:ea typeface="宋体" pitchFamily="28"/>
                <a:cs typeface="宋体" pitchFamily="28"/>
              </a:rPr>
              <a:t>”</a:t>
            </a:r>
            <a:r>
              <a:rPr lang="zh-CN" altLang="zh-CN" sz="2800" b="0" i="0" u="none" dirty="0">
                <a:solidFill>
                  <a:srgbClr val="000000"/>
                </a:solidFill>
                <a:effectLst/>
                <a:latin typeface="白正" pitchFamily="28"/>
                <a:ea typeface="宋体" pitchFamily="28"/>
                <a:cs typeface="宋体" pitchFamily="28"/>
              </a:rPr>
              <a:t>或</a:t>
            </a:r>
            <a:r>
              <a:rPr lang="en-US" altLang="zh-CN" sz="2800" b="0" i="0" u="none" dirty="0">
                <a:solidFill>
                  <a:srgbClr val="000000"/>
                </a:solidFill>
                <a:effectLst/>
                <a:latin typeface="宋体" pitchFamily="28"/>
                <a:ea typeface="宋体" pitchFamily="28"/>
                <a:cs typeface="宋体" pitchFamily="28"/>
              </a:rPr>
              <a:t>“</a:t>
            </a:r>
            <a:r>
              <a:rPr lang="zh-CN" altLang="zh-CN" sz="2800" b="0" i="0" u="none" dirty="0">
                <a:solidFill>
                  <a:srgbClr val="000000"/>
                </a:solidFill>
                <a:effectLst/>
                <a:latin typeface="白正" pitchFamily="28"/>
                <a:ea typeface="宋体" pitchFamily="28"/>
                <a:cs typeface="宋体" pitchFamily="28"/>
              </a:rPr>
              <a:t>红</a:t>
            </a:r>
            <a:r>
              <a:rPr lang="en-US" altLang="zh-CN" sz="2800" b="0" i="0" u="none" dirty="0">
                <a:solidFill>
                  <a:srgbClr val="000000"/>
                </a:solidFill>
                <a:effectLst/>
                <a:latin typeface="宋体" pitchFamily="28"/>
                <a:ea typeface="宋体" pitchFamily="28"/>
                <a:cs typeface="宋体" pitchFamily="28"/>
              </a:rPr>
              <a:t>”</a:t>
            </a:r>
            <a:r>
              <a:rPr lang="zh-CN" altLang="zh-CN" sz="2800" b="0" i="0" u="none" dirty="0">
                <a:solidFill>
                  <a:srgbClr val="000000"/>
                </a:solidFill>
                <a:effectLst/>
                <a:latin typeface="宋体" pitchFamily="28"/>
                <a:ea typeface="宋体" pitchFamily="28"/>
                <a:cs typeface="宋体" pitchFamily="28"/>
              </a:rPr>
              <a:t>）</a:t>
            </a:r>
            <a:r>
              <a:rPr lang="zh-CN" altLang="zh-CN" sz="2800" b="0" i="0" u="none" dirty="0">
                <a:solidFill>
                  <a:srgbClr val="000000"/>
                </a:solidFill>
                <a:effectLst/>
                <a:latin typeface="白正" pitchFamily="28"/>
                <a:ea typeface="宋体" pitchFamily="28"/>
                <a:cs typeface="宋体" pitchFamily="28"/>
              </a:rPr>
              <a:t>外线会增强。</a:t>
            </a:r>
          </a:p>
        </p:txBody>
      </p:sp>
      <p:sp>
        <p:nvSpPr>
          <p:cNvPr id="5" name="文本框 4">
            <a:extLst>
              <a:ext uri="{FF2B5EF4-FFF2-40B4-BE49-F238E27FC236}">
                <a16:creationId xmlns:a16="http://schemas.microsoft.com/office/drawing/2014/main" id="{810F56F1-0EA3-689F-DA10-4969DC97C64A}"/>
              </a:ext>
            </a:extLst>
          </p:cNvPr>
          <p:cNvSpPr txBox="1"/>
          <p:nvPr/>
        </p:nvSpPr>
        <p:spPr>
          <a:xfrm>
            <a:off x="10788204" y="3206483"/>
            <a:ext cx="537274" cy="64834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dirty="0">
                <a:ln>
                  <a:noFill/>
                </a:ln>
                <a:solidFill>
                  <a:srgbClr val="FF0000"/>
                </a:solidFill>
                <a:effectLst/>
                <a:uLnTx/>
                <a:uFill>
                  <a:solidFill>
                    <a:srgbClr val="000000"/>
                  </a:solidFill>
                </a:uFill>
                <a:latin typeface="Times New Roman" pitchFamily="28"/>
                <a:ea typeface="宋体" pitchFamily="28"/>
                <a:cs typeface="Times New Roman" pitchFamily="28"/>
              </a:rPr>
              <a:t>信</a:t>
            </a:r>
            <a:endParaRPr lang="zh-CN" altLang="en-US" dirty="0">
              <a:solidFill>
                <a:srgbClr val="FF0000"/>
              </a:solidFill>
            </a:endParaRPr>
          </a:p>
        </p:txBody>
      </p:sp>
      <p:sp>
        <p:nvSpPr>
          <p:cNvPr id="6" name="文本框 5">
            <a:extLst>
              <a:ext uri="{FF2B5EF4-FFF2-40B4-BE49-F238E27FC236}">
                <a16:creationId xmlns:a16="http://schemas.microsoft.com/office/drawing/2014/main" id="{155FBFE3-34D5-47C1-ED13-34C546944FFF}"/>
              </a:ext>
            </a:extLst>
          </p:cNvPr>
          <p:cNvSpPr txBox="1"/>
          <p:nvPr/>
        </p:nvSpPr>
        <p:spPr>
          <a:xfrm>
            <a:off x="597885" y="3616242"/>
            <a:ext cx="537274" cy="64834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dirty="0">
                <a:ln>
                  <a:noFill/>
                </a:ln>
                <a:solidFill>
                  <a:srgbClr val="FF0000"/>
                </a:solidFill>
                <a:effectLst/>
                <a:uLnTx/>
                <a:uFill>
                  <a:solidFill>
                    <a:srgbClr val="000000"/>
                  </a:solidFill>
                </a:uFill>
                <a:latin typeface="Times New Roman" pitchFamily="28"/>
                <a:ea typeface="宋体" pitchFamily="28"/>
                <a:cs typeface="Times New Roman" pitchFamily="28"/>
              </a:rPr>
              <a:t>息</a:t>
            </a:r>
            <a:endParaRPr lang="zh-CN" altLang="en-US" dirty="0">
              <a:solidFill>
                <a:srgbClr val="FF0000"/>
              </a:solidFill>
            </a:endParaRPr>
          </a:p>
        </p:txBody>
      </p:sp>
      <p:sp>
        <p:nvSpPr>
          <p:cNvPr id="7" name="文本框 6">
            <a:extLst>
              <a:ext uri="{FF2B5EF4-FFF2-40B4-BE49-F238E27FC236}">
                <a16:creationId xmlns:a16="http://schemas.microsoft.com/office/drawing/2014/main" id="{235B26B3-CFCF-EA44-E3D1-AE9518E4D151}"/>
              </a:ext>
            </a:extLst>
          </p:cNvPr>
          <p:cNvSpPr txBox="1"/>
          <p:nvPr/>
        </p:nvSpPr>
        <p:spPr>
          <a:xfrm>
            <a:off x="10429556" y="3631034"/>
            <a:ext cx="537274" cy="64834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Times New Roman" pitchFamily="28"/>
              </a:rPr>
              <a:t>蓝</a:t>
            </a:r>
            <a:endParaRPr lang="zh-CN" altLang="en-US">
              <a:solidFill>
                <a:srgbClr val="FF0000"/>
              </a:solidFill>
            </a:endParaRPr>
          </a:p>
        </p:txBody>
      </p:sp>
      <p:sp>
        <p:nvSpPr>
          <p:cNvPr id="8" name="文本框 7">
            <a:extLst>
              <a:ext uri="{FF2B5EF4-FFF2-40B4-BE49-F238E27FC236}">
                <a16:creationId xmlns:a16="http://schemas.microsoft.com/office/drawing/2014/main" id="{1AE74148-34D0-CA50-4A01-AD63099DCA96}"/>
              </a:ext>
            </a:extLst>
          </p:cNvPr>
          <p:cNvSpPr txBox="1"/>
          <p:nvPr/>
        </p:nvSpPr>
        <p:spPr>
          <a:xfrm>
            <a:off x="9102692" y="4079688"/>
            <a:ext cx="537274" cy="64834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dirty="0">
                <a:ln>
                  <a:noFill/>
                </a:ln>
                <a:solidFill>
                  <a:srgbClr val="FF0000"/>
                </a:solidFill>
                <a:effectLst/>
                <a:uLnTx/>
                <a:uFill>
                  <a:solidFill>
                    <a:srgbClr val="000000"/>
                  </a:solidFill>
                </a:uFill>
                <a:latin typeface="Times New Roman" pitchFamily="28"/>
                <a:ea typeface="宋体" pitchFamily="28"/>
                <a:cs typeface="Times New Roman" pitchFamily="28"/>
              </a:rPr>
              <a:t>红</a:t>
            </a:r>
            <a:endParaRPr lang="zh-CN" altLang="en-US" dirty="0">
              <a:solidFill>
                <a:srgbClr val="FF0000"/>
              </a:solidFill>
            </a:endParaRPr>
          </a:p>
        </p:txBody>
      </p:sp>
      <p:grpSp>
        <p:nvGrpSpPr>
          <p:cNvPr id="10" name="yt_shape_10410" title="H_167.9111">
            <a:extLst>
              <a:ext uri="{FF2B5EF4-FFF2-40B4-BE49-F238E27FC236}">
                <a16:creationId xmlns:a16="http://schemas.microsoft.com/office/drawing/2014/main" id="{9E8A86AD-CED6-F0C4-9385-9999899B06B9}"/>
              </a:ext>
            </a:extLst>
          </p:cNvPr>
          <p:cNvGrpSpPr/>
          <p:nvPr/>
        </p:nvGrpSpPr>
        <p:grpSpPr>
          <a:xfrm>
            <a:off x="6239701" y="4675212"/>
            <a:ext cx="1203158" cy="1601201"/>
            <a:chOff x="0" y="0"/>
            <a:chExt cx="1602359" cy="2132471"/>
          </a:xfrm>
        </p:grpSpPr>
        <p:pic>
          <p:nvPicPr>
            <p:cNvPr id="11" name="yt_image_10410">
              <a:extLst>
                <a:ext uri="{FF2B5EF4-FFF2-40B4-BE49-F238E27FC236}">
                  <a16:creationId xmlns:a16="http://schemas.microsoft.com/office/drawing/2014/main" id="{A1742E76-547A-3928-8081-6136937E84DC}"/>
                </a:ext>
                <a:ext uri="">
                  <a16:creationId xmlns="" xmlns:a16="http://schemas.microsoft.com/office/drawing/2014/main" xmlns:a14="http://schemas.microsoft.com/office/drawing/2010/main" id="{5351258F-BC95-41E6-9372-C2FE361B0291}"/>
                </a:ext>
              </a:extLst>
            </p:cNvPr>
            <p:cNvPicPr>
              <a:picLocks noChangeAspect="1" noChangeArrowheads="1"/>
            </p:cNvPicPr>
            <p:nvPr/>
          </p:nvPicPr>
          <p:blipFill>
            <a:blip r:embed="rId2" cstate="print"/>
            <a:srcRect/>
            <a:stretch>
              <a:fillRect/>
            </a:stretch>
          </p:blipFill>
          <p:spPr bwMode="auto">
            <a:xfrm>
              <a:off x="0" y="0"/>
              <a:ext cx="1602359" cy="1736471"/>
            </a:xfrm>
            <a:prstGeom prst="rect">
              <a:avLst/>
            </a:prstGeom>
            <a:noFill/>
            <a:extLst>
              <a:ext uri="{909E8E84-426E-40DD-AFC4-6F175D3DCCD1}">
                <a14:hiddenFill xmlns:a14="http://schemas.microsoft.com/office/drawing/2010/main">
                  <a:solidFill>
                    <a:srgbClr val="FFFFFF"/>
                  </a:solidFill>
                </a14:hiddenFill>
              </a:ext>
            </a:extLst>
          </p:spPr>
        </p:pic>
        <p:sp>
          <p:nvSpPr>
            <p:cNvPr id="12" name="yt_shape_10412">
              <a:extLst>
                <a:ext uri="{FF2B5EF4-FFF2-40B4-BE49-F238E27FC236}">
                  <a16:creationId xmlns:a16="http://schemas.microsoft.com/office/drawing/2014/main" id="{188356A2-7ECB-FF4F-CCC5-2B5E855B3116}"/>
                </a:ext>
              </a:extLst>
            </p:cNvPr>
            <p:cNvSpPr txBox="1"/>
            <p:nvPr/>
          </p:nvSpPr>
          <p:spPr>
            <a:xfrm>
              <a:off x="-176503" y="1772471"/>
              <a:ext cx="1991365" cy="360000"/>
            </a:xfrm>
            <a:prstGeom prst="rect">
              <a:avLst/>
            </a:prstGeom>
          </p:spPr>
          <p:txBody>
            <a:bodyPr vert="horz" wrap="square" lIns="0" tIns="0" rIns="0" bIns="0" rtlCol="0">
              <a:spAutoFit/>
            </a:bodyPr>
            <a:lstStyle/>
            <a:p>
              <a:pPr algn="ctr" eaLnBrk="1" latinLnBrk="0" hangingPunct="0">
                <a:lnSpc>
                  <a:spcPct val="129999"/>
                </a:lnSpc>
              </a:pPr>
              <a:r>
                <a:rPr lang="zh-CN" altLang="zh-CN" sz="2800" b="0" i="0" u="none">
                  <a:solidFill>
                    <a:srgbClr val="000000"/>
                  </a:solidFill>
                  <a:effectLst/>
                  <a:latin typeface="白正" pitchFamily="28"/>
                  <a:ea typeface="楷体" pitchFamily="28"/>
                  <a:cs typeface="宋体" pitchFamily="28"/>
                </a:rPr>
                <a:t>第</a:t>
              </a:r>
              <a:r>
                <a:rPr lang="en-US" altLang="zh-CN" sz="2800" b="0" i="0" u="none">
                  <a:solidFill>
                    <a:srgbClr val="000000"/>
                  </a:solidFill>
                  <a:effectLst/>
                  <a:latin typeface="Times New Roman" pitchFamily="28"/>
                  <a:ea typeface="Times New Roman" pitchFamily="28"/>
                  <a:cs typeface="宋体" pitchFamily="28"/>
                </a:rPr>
                <a:t>2</a:t>
              </a:r>
              <a:r>
                <a:rPr lang="zh-CN" altLang="zh-CN" sz="2800" b="0" i="0" u="none">
                  <a:solidFill>
                    <a:srgbClr val="000000"/>
                  </a:solidFill>
                  <a:effectLst/>
                  <a:latin typeface="白正" pitchFamily="28"/>
                  <a:ea typeface="楷体" pitchFamily="28"/>
                  <a:cs typeface="宋体" pitchFamily="28"/>
                </a:rPr>
                <a:t>题图</a:t>
              </a:r>
              <a:r>
                <a:rPr lang="zh-CN" altLang="zh-CN" sz="2800" b="0" i="0" u="none">
                  <a:solidFill>
                    <a:srgbClr val="000000"/>
                  </a:solidFill>
                  <a:effectLst/>
                  <a:latin typeface="白正" pitchFamily="28"/>
                  <a:ea typeface="宋体" pitchFamily="28"/>
                  <a:cs typeface="宋体" pitchFamily="28"/>
                </a:rPr>
                <a:t>　　</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3" grpId="0" build="allAtOnce"/>
      <p:bldP spid="5" grpId="0" build="allAtOnce"/>
      <p:bldP spid="6" grpId="0" build="allAtOnce"/>
      <p:bldP spid="7" grpId="0" build="allAtOnce"/>
      <p:bldP spid="8"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0414" name="yt_shape_10414"/>
          <p:cNvSpPr txBox="1"/>
          <p:nvPr/>
        </p:nvSpPr>
        <p:spPr>
          <a:xfrm>
            <a:off x="648143" y="846443"/>
            <a:ext cx="10896000" cy="2188356"/>
          </a:xfrm>
          <a:prstGeom prst="rect">
            <a:avLst/>
          </a:prstGeom>
        </p:spPr>
        <p:txBody>
          <a:bodyPr vert="horz" wrap="square" lIns="0" tIns="0" rIns="0" bIns="0" rtlCol="0">
            <a:spAutoFit/>
          </a:bodyPr>
          <a:lstStyle/>
          <a:p>
            <a:pPr algn="l" eaLnBrk="1"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3.</a:t>
            </a:r>
            <a:r>
              <a:rPr lang="zh-CN" altLang="zh-CN" sz="2800" b="0" i="0" u="none">
                <a:solidFill>
                  <a:srgbClr val="000000"/>
                </a:solidFill>
                <a:effectLst/>
                <a:latin typeface="白正" pitchFamily="28"/>
                <a:ea typeface="宋体" pitchFamily="28"/>
                <a:cs typeface="宋体" pitchFamily="28"/>
              </a:rPr>
              <a:t>如图所示，小明找到两个焦距不同的放大镜模拟望远镜观察远处的物体，其中较远的放大镜的功能是使远处物体在焦点附近成</a:t>
            </a:r>
            <a:r>
              <a:rPr lang="zh-CN" altLang="zh-CN" sz="100" b="0" i="0" spc="-100">
                <a:solidFill>
                  <a:srgbClr val="FF0000"/>
                </a:solidFill>
                <a:effectLst/>
                <a:latin typeface="白正" pitchFamily="28"/>
                <a:ea typeface="宋体" pitchFamily="28"/>
                <a:cs typeface="宋体" pitchFamily="28"/>
              </a:rPr>
              <a:t> </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2800" b="1" i="0" u="sng">
                <a:solidFill>
                  <a:srgbClr val="FF0000">
                    <a:alpha val="0"/>
                  </a:srgbClr>
                </a:solidFill>
                <a:effectLst/>
                <a:uFill>
                  <a:solidFill>
                    <a:srgbClr val="000000"/>
                  </a:solidFill>
                </a:uFill>
                <a:latin typeface="Times New Roman" pitchFamily="28"/>
                <a:ea typeface="宋体" pitchFamily="28"/>
                <a:cs typeface="Times New Roman" pitchFamily="28"/>
              </a:rPr>
              <a:t>实</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100" b="0" i="0" spc="-100">
                <a:noFill/>
                <a:effectLst/>
                <a:latin typeface="白正" pitchFamily="28"/>
                <a:ea typeface="宋体" pitchFamily="28"/>
                <a:cs typeface="宋体" pitchFamily="28"/>
              </a:rPr>
              <a:t>⁠</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选填</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虚</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或</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实</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像，较近的放大镜的作用是将该像</a:t>
            </a:r>
            <a:r>
              <a:rPr lang="zh-CN" altLang="zh-CN" sz="100" b="0" i="0" spc="-100">
                <a:solidFill>
                  <a:srgbClr val="FF0000"/>
                </a:solidFill>
                <a:effectLst/>
                <a:latin typeface="白正" pitchFamily="28"/>
                <a:ea typeface="宋体" pitchFamily="28"/>
                <a:cs typeface="宋体" pitchFamily="28"/>
              </a:rPr>
              <a:t> </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2800" b="1" i="0" u="sng">
                <a:solidFill>
                  <a:srgbClr val="FF0000">
                    <a:alpha val="0"/>
                  </a:srgbClr>
                </a:solidFill>
                <a:effectLst/>
                <a:uFill>
                  <a:solidFill>
                    <a:srgbClr val="000000"/>
                  </a:solidFill>
                </a:uFill>
                <a:latin typeface="Times New Roman" pitchFamily="28"/>
                <a:ea typeface="宋体" pitchFamily="28"/>
                <a:cs typeface="Times New Roman" pitchFamily="28"/>
              </a:rPr>
              <a:t>放大</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100" b="0" i="0" spc="-100">
                <a:noFill/>
                <a:effectLst/>
                <a:latin typeface="白正" pitchFamily="28"/>
                <a:ea typeface="宋体" pitchFamily="28"/>
                <a:cs typeface="宋体" pitchFamily="28"/>
              </a:rPr>
              <a:t>⁠</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选填</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放大</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或</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缩小</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a:t>
            </a:r>
          </a:p>
        </p:txBody>
      </p:sp>
      <p:sp>
        <p:nvSpPr>
          <p:cNvPr id="10418" name="yt_shape_10418"/>
          <p:cNvSpPr txBox="1"/>
          <p:nvPr/>
        </p:nvSpPr>
        <p:spPr>
          <a:xfrm>
            <a:off x="648000" y="5688904"/>
            <a:ext cx="65" cy="322652"/>
          </a:xfrm>
          <a:prstGeom prst="rect">
            <a:avLst/>
          </a:prstGeom>
        </p:spPr>
        <p:txBody>
          <a:bodyPr vert="horz" wrap="none" lIns="0" tIns="0" rIns="0" bIns="0" rtlCol="0">
            <a:spAutoFit/>
          </a:bodyPr>
          <a:lstStyle/>
          <a:p>
            <a:pPr algn="l" eaLnBrk="1" latinLnBrk="0" hangingPunct="0">
              <a:lnSpc>
                <a:spcPct val="129999"/>
              </a:lnSpc>
            </a:pPr>
            <a:endParaRPr/>
          </a:p>
        </p:txBody>
      </p:sp>
      <p:grpSp>
        <p:nvGrpSpPr>
          <p:cNvPr id="10415" name="yt_shape_10415" title="H_189.0311">
            <a:extLst>
              <a:ext uri="{FF2B5EF4-FFF2-40B4-BE49-F238E27FC236}">
                <a16:creationId xmlns:a16="http://schemas.microsoft.com/office/drawing/2014/main" id="{249740F1-2B05-4C5A-B423-6F681AEFABC2}"/>
              </a:ext>
            </a:extLst>
          </p:cNvPr>
          <p:cNvGrpSpPr/>
          <p:nvPr/>
        </p:nvGrpSpPr>
        <p:grpSpPr>
          <a:xfrm>
            <a:off x="5220779" y="3237951"/>
            <a:ext cx="1750441" cy="2400695"/>
            <a:chOff x="0" y="0"/>
            <a:chExt cx="1750441" cy="2400695"/>
          </a:xfrm>
        </p:grpSpPr>
        <p:pic>
          <p:nvPicPr>
            <p:cNvPr id="2" name="yt_image_10415">
              <a:extLst>
                <a:ext uri="">
                  <a16:creationId xmlns="" xmlns:a16="http://schemas.microsoft.com/office/drawing/2014/main" xmlns:a14="http://schemas.microsoft.com/office/drawing/2010/main" id="{5351258F-BC95-41E6-9372-C2FE361B0291}"/>
                </a:ext>
              </a:extLst>
            </p:cNvPr>
            <p:cNvPicPr>
              <a:picLocks noChangeAspect="1" noChangeArrowheads="1"/>
            </p:cNvPicPr>
            <p:nvPr/>
          </p:nvPicPr>
          <p:blipFill>
            <a:blip r:embed="rId2" cstate="print"/>
            <a:srcRect/>
            <a:stretch>
              <a:fillRect/>
            </a:stretch>
          </p:blipFill>
          <p:spPr bwMode="auto">
            <a:xfrm>
              <a:off x="0" y="0"/>
              <a:ext cx="1750441" cy="2004695"/>
            </a:xfrm>
            <a:prstGeom prst="rect">
              <a:avLst/>
            </a:prstGeom>
            <a:noFill/>
            <a:extLst>
              <a:ext uri="{909E8E84-426E-40DD-AFC4-6F175D3DCCD1}">
                <a14:hiddenFill xmlns:a14="http://schemas.microsoft.com/office/drawing/2010/main">
                  <a:solidFill>
                    <a:srgbClr val="FFFFFF"/>
                  </a:solidFill>
                </a14:hiddenFill>
              </a:ext>
            </a:extLst>
          </p:spPr>
        </p:pic>
        <p:sp>
          <p:nvSpPr>
            <p:cNvPr id="10417" name="yt_shape_10417"/>
            <p:cNvSpPr txBox="1"/>
            <p:nvPr/>
          </p:nvSpPr>
          <p:spPr>
            <a:xfrm>
              <a:off x="253059" y="2040695"/>
              <a:ext cx="1280323" cy="360000"/>
            </a:xfrm>
            <a:prstGeom prst="rect">
              <a:avLst/>
            </a:prstGeom>
          </p:spPr>
          <p:txBody>
            <a:bodyPr vert="horz" wrap="square" lIns="0" tIns="0" rIns="0" bIns="0" rtlCol="0">
              <a:spAutoFit/>
            </a:bodyPr>
            <a:lstStyle/>
            <a:p>
              <a:pPr algn="ctr" eaLnBrk="1" latinLnBrk="0" hangingPunct="0">
                <a:lnSpc>
                  <a:spcPct val="129999"/>
                </a:lnSpc>
              </a:pPr>
              <a:r>
                <a:rPr lang="zh-CN" altLang="zh-CN" sz="2800" b="0" i="0" u="none">
                  <a:solidFill>
                    <a:srgbClr val="000000"/>
                  </a:solidFill>
                  <a:effectLst/>
                  <a:latin typeface="白正" pitchFamily="28"/>
                  <a:ea typeface="楷体" pitchFamily="28"/>
                  <a:cs typeface="宋体" pitchFamily="28"/>
                </a:rPr>
                <a:t>第</a:t>
              </a:r>
              <a:r>
                <a:rPr lang="en-US" altLang="zh-CN" sz="2800" b="0" i="0" u="none">
                  <a:solidFill>
                    <a:srgbClr val="000000"/>
                  </a:solidFill>
                  <a:effectLst/>
                  <a:latin typeface="Times New Roman" pitchFamily="28"/>
                  <a:ea typeface="Times New Roman" pitchFamily="28"/>
                  <a:cs typeface="宋体" pitchFamily="28"/>
                </a:rPr>
                <a:t>3</a:t>
              </a:r>
              <a:r>
                <a:rPr lang="zh-CN" altLang="zh-CN" sz="2800" b="0" i="0" u="none">
                  <a:solidFill>
                    <a:srgbClr val="000000"/>
                  </a:solidFill>
                  <a:effectLst/>
                  <a:latin typeface="白正" pitchFamily="28"/>
                  <a:ea typeface="楷体" pitchFamily="28"/>
                  <a:cs typeface="宋体" pitchFamily="28"/>
                </a:rPr>
                <a:t>题图</a:t>
              </a:r>
            </a:p>
          </p:txBody>
        </p:sp>
      </p:grpSp>
      <p:sp>
        <p:nvSpPr>
          <p:cNvPr id="3" name="文本框 2">
            <a:extLst>
              <a:ext uri="{FF2B5EF4-FFF2-40B4-BE49-F238E27FC236}">
                <a16:creationId xmlns:a16="http://schemas.microsoft.com/office/drawing/2014/main" id="{C7C10E62-A186-CB3F-629D-DBAE141A6C49}"/>
              </a:ext>
            </a:extLst>
          </p:cNvPr>
          <p:cNvSpPr txBox="1"/>
          <p:nvPr/>
        </p:nvSpPr>
        <p:spPr>
          <a:xfrm>
            <a:off x="10159332" y="1354373"/>
            <a:ext cx="537274" cy="64834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Times New Roman" pitchFamily="28"/>
              </a:rPr>
              <a:t>实</a:t>
            </a:r>
            <a:endParaRPr lang="zh-CN" altLang="en-US">
              <a:solidFill>
                <a:srgbClr val="FF0000"/>
              </a:solidFill>
            </a:endParaRPr>
          </a:p>
        </p:txBody>
      </p:sp>
      <p:sp>
        <p:nvSpPr>
          <p:cNvPr id="4" name="文本框 3">
            <a:extLst>
              <a:ext uri="{FF2B5EF4-FFF2-40B4-BE49-F238E27FC236}">
                <a16:creationId xmlns:a16="http://schemas.microsoft.com/office/drawing/2014/main" id="{80A7CA5D-785A-CEB7-FAFF-0A0B8B7CAE3C}"/>
              </a:ext>
            </a:extLst>
          </p:cNvPr>
          <p:cNvSpPr txBox="1"/>
          <p:nvPr/>
        </p:nvSpPr>
        <p:spPr>
          <a:xfrm>
            <a:off x="10159332" y="1909109"/>
            <a:ext cx="894461" cy="64834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Times New Roman" pitchFamily="28"/>
              </a:rPr>
              <a:t>放大</a:t>
            </a:r>
            <a:endParaRPr lang="zh-CN" altLang="en-US">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4"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0419" name="yt_shape_10419"/>
          <p:cNvSpPr txBox="1"/>
          <p:nvPr/>
        </p:nvSpPr>
        <p:spPr>
          <a:xfrm>
            <a:off x="648143" y="733970"/>
            <a:ext cx="10896000" cy="2748509"/>
          </a:xfrm>
          <a:prstGeom prst="rect">
            <a:avLst/>
          </a:prstGeom>
        </p:spPr>
        <p:txBody>
          <a:bodyPr vert="horz" wrap="square" lIns="0" tIns="0" rIns="0" bIns="0" rtlCol="0">
            <a:spAutoFit/>
          </a:bodyPr>
          <a:lstStyle/>
          <a:p>
            <a:pPr algn="l" eaLnBrk="1"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4.</a:t>
            </a:r>
            <a:r>
              <a:rPr lang="zh-CN" altLang="zh-CN" sz="2800" b="0" i="0" u="none">
                <a:solidFill>
                  <a:srgbClr val="000000"/>
                </a:solidFill>
                <a:effectLst/>
                <a:latin typeface="白正" pitchFamily="28"/>
                <a:ea typeface="宋体" pitchFamily="28"/>
                <a:cs typeface="宋体" pitchFamily="28"/>
              </a:rPr>
              <a:t>如图所示，北方的冬天，室外的水管如果保护不当，裸露在室外的自来水管就会爆裂，这是因为管内的水</a:t>
            </a:r>
            <a:r>
              <a:rPr lang="zh-CN" altLang="zh-CN" sz="100" b="0" i="0" spc="-100">
                <a:solidFill>
                  <a:srgbClr val="FF0000"/>
                </a:solidFill>
                <a:effectLst/>
                <a:latin typeface="白正" pitchFamily="28"/>
                <a:ea typeface="宋体" pitchFamily="28"/>
                <a:cs typeface="宋体" pitchFamily="28"/>
              </a:rPr>
              <a:t> </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2800" b="1" i="0" u="sng">
                <a:solidFill>
                  <a:srgbClr val="FF0000">
                    <a:alpha val="0"/>
                  </a:srgbClr>
                </a:solidFill>
                <a:effectLst/>
                <a:uFill>
                  <a:solidFill>
                    <a:srgbClr val="000000"/>
                  </a:solidFill>
                </a:uFill>
                <a:latin typeface="Times New Roman" pitchFamily="28"/>
                <a:ea typeface="宋体" pitchFamily="28"/>
                <a:cs typeface="Times New Roman" pitchFamily="28"/>
              </a:rPr>
              <a:t>凝固</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100" b="0" i="0" spc="-100">
                <a:noFill/>
                <a:effectLst/>
                <a:latin typeface="白正" pitchFamily="28"/>
                <a:ea typeface="宋体" pitchFamily="28"/>
                <a:cs typeface="宋体" pitchFamily="28"/>
              </a:rPr>
              <a:t>⁠</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填物态变化名称</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成冰后质量</a:t>
            </a:r>
            <a:r>
              <a:rPr lang="zh-CN" altLang="zh-CN" sz="100" b="0" i="0" spc="-100">
                <a:solidFill>
                  <a:srgbClr val="FF0000"/>
                </a:solidFill>
                <a:effectLst/>
                <a:latin typeface="白正" pitchFamily="28"/>
                <a:ea typeface="宋体" pitchFamily="28"/>
                <a:cs typeface="宋体" pitchFamily="28"/>
              </a:rPr>
              <a:t> </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2800" b="1" i="0" u="sng">
                <a:solidFill>
                  <a:srgbClr val="FF0000">
                    <a:alpha val="0"/>
                  </a:srgbClr>
                </a:solidFill>
                <a:effectLst/>
                <a:uFill>
                  <a:solidFill>
                    <a:srgbClr val="000000"/>
                  </a:solidFill>
                </a:uFill>
                <a:latin typeface="Times New Roman" pitchFamily="28"/>
                <a:ea typeface="宋体" pitchFamily="28"/>
                <a:cs typeface="Times New Roman" pitchFamily="28"/>
              </a:rPr>
              <a:t>不变</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100" b="0" i="0" spc="-100">
                <a:noFill/>
                <a:effectLst/>
                <a:latin typeface="白正" pitchFamily="28"/>
                <a:ea typeface="宋体" pitchFamily="28"/>
                <a:cs typeface="宋体" pitchFamily="28"/>
              </a:rPr>
              <a:t>⁠</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选填</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变大</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变小</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或</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不变</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，而冰的密度</a:t>
            </a:r>
            <a:r>
              <a:rPr lang="zh-CN" altLang="zh-CN" sz="100" b="0" i="0" spc="-100">
                <a:solidFill>
                  <a:srgbClr val="FF0000"/>
                </a:solidFill>
                <a:effectLst/>
                <a:latin typeface="白正" pitchFamily="28"/>
                <a:ea typeface="宋体" pitchFamily="28"/>
                <a:cs typeface="宋体" pitchFamily="28"/>
              </a:rPr>
              <a:t> </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2800" b="1" i="0" u="sng">
                <a:solidFill>
                  <a:srgbClr val="FF0000">
                    <a:alpha val="0"/>
                  </a:srgbClr>
                </a:solidFill>
                <a:effectLst/>
                <a:uFill>
                  <a:solidFill>
                    <a:srgbClr val="000000"/>
                  </a:solidFill>
                </a:uFill>
                <a:latin typeface="Times New Roman" pitchFamily="28"/>
                <a:ea typeface="宋体" pitchFamily="28"/>
                <a:cs typeface="Times New Roman" pitchFamily="28"/>
              </a:rPr>
              <a:t>小于</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100" b="0" i="0" spc="-100">
                <a:noFill/>
                <a:effectLst/>
                <a:latin typeface="白正" pitchFamily="28"/>
                <a:ea typeface="宋体" pitchFamily="28"/>
                <a:cs typeface="宋体" pitchFamily="28"/>
              </a:rPr>
              <a:t>⁠</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选填</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大于</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小于</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或</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等于</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水的密度，所以体积变大，将水管胀裂。</a:t>
            </a:r>
          </a:p>
        </p:txBody>
      </p:sp>
      <p:sp>
        <p:nvSpPr>
          <p:cNvPr id="10423" name="yt_shape_10423"/>
          <p:cNvSpPr txBox="1"/>
          <p:nvPr/>
        </p:nvSpPr>
        <p:spPr>
          <a:xfrm>
            <a:off x="648000" y="5801378"/>
            <a:ext cx="65" cy="322652"/>
          </a:xfrm>
          <a:prstGeom prst="rect">
            <a:avLst/>
          </a:prstGeom>
        </p:spPr>
        <p:txBody>
          <a:bodyPr vert="horz" wrap="none" lIns="0" tIns="0" rIns="0" bIns="0" rtlCol="0">
            <a:spAutoFit/>
          </a:bodyPr>
          <a:lstStyle/>
          <a:p>
            <a:pPr algn="l" eaLnBrk="1" latinLnBrk="0" hangingPunct="0">
              <a:lnSpc>
                <a:spcPct val="129999"/>
              </a:lnSpc>
            </a:pPr>
            <a:endParaRPr/>
          </a:p>
        </p:txBody>
      </p:sp>
      <p:grpSp>
        <p:nvGrpSpPr>
          <p:cNvPr id="10420" name="yt_shape_10420" title="H_162.6311">
            <a:extLst>
              <a:ext uri="{FF2B5EF4-FFF2-40B4-BE49-F238E27FC236}">
                <a16:creationId xmlns:a16="http://schemas.microsoft.com/office/drawing/2014/main" id="{249740F1-2B05-4C5A-B423-6F681AEFABC2}"/>
              </a:ext>
            </a:extLst>
          </p:cNvPr>
          <p:cNvGrpSpPr/>
          <p:nvPr/>
        </p:nvGrpSpPr>
        <p:grpSpPr>
          <a:xfrm>
            <a:off x="4875021" y="3685631"/>
            <a:ext cx="2441956" cy="2065415"/>
            <a:chOff x="0" y="0"/>
            <a:chExt cx="2441956" cy="2065415"/>
          </a:xfrm>
        </p:grpSpPr>
        <p:pic>
          <p:nvPicPr>
            <p:cNvPr id="2" name="yt_image_10420">
              <a:extLst>
                <a:ext uri="">
                  <a16:creationId xmlns="" xmlns:a16="http://schemas.microsoft.com/office/drawing/2014/main" xmlns:a14="http://schemas.microsoft.com/office/drawing/2010/main" id="{5351258F-BC95-41E6-9372-C2FE361B0291}"/>
                </a:ext>
              </a:extLst>
            </p:cNvPr>
            <p:cNvPicPr>
              <a:picLocks noChangeAspect="1" noChangeArrowheads="1"/>
            </p:cNvPicPr>
            <p:nvPr/>
          </p:nvPicPr>
          <p:blipFill>
            <a:blip r:embed="rId2" cstate="print"/>
            <a:srcRect/>
            <a:stretch>
              <a:fillRect/>
            </a:stretch>
          </p:blipFill>
          <p:spPr bwMode="auto">
            <a:xfrm>
              <a:off x="0" y="0"/>
              <a:ext cx="2441956" cy="1669415"/>
            </a:xfrm>
            <a:prstGeom prst="rect">
              <a:avLst/>
            </a:prstGeom>
            <a:noFill/>
            <a:extLst>
              <a:ext uri="{909E8E84-426E-40DD-AFC4-6F175D3DCCD1}">
                <a14:hiddenFill xmlns:a14="http://schemas.microsoft.com/office/drawing/2010/main">
                  <a:solidFill>
                    <a:srgbClr val="FFFFFF"/>
                  </a:solidFill>
                </a14:hiddenFill>
              </a:ext>
            </a:extLst>
          </p:spPr>
        </p:pic>
        <p:sp>
          <p:nvSpPr>
            <p:cNvPr id="10422" name="yt_shape_10422"/>
            <p:cNvSpPr txBox="1"/>
            <p:nvPr/>
          </p:nvSpPr>
          <p:spPr>
            <a:xfrm>
              <a:off x="598816" y="1705415"/>
              <a:ext cx="1280323" cy="360000"/>
            </a:xfrm>
            <a:prstGeom prst="rect">
              <a:avLst/>
            </a:prstGeom>
          </p:spPr>
          <p:txBody>
            <a:bodyPr vert="horz" wrap="square" lIns="0" tIns="0" rIns="0" bIns="0" rtlCol="0">
              <a:spAutoFit/>
            </a:bodyPr>
            <a:lstStyle/>
            <a:p>
              <a:pPr algn="ctr" eaLnBrk="1" latinLnBrk="0" hangingPunct="0">
                <a:lnSpc>
                  <a:spcPct val="129999"/>
                </a:lnSpc>
              </a:pPr>
              <a:r>
                <a:rPr lang="zh-CN" altLang="zh-CN" sz="2800" b="0" i="0" u="none">
                  <a:solidFill>
                    <a:srgbClr val="000000"/>
                  </a:solidFill>
                  <a:effectLst/>
                  <a:latin typeface="白正" pitchFamily="28"/>
                  <a:ea typeface="楷体" pitchFamily="28"/>
                  <a:cs typeface="宋体" pitchFamily="28"/>
                </a:rPr>
                <a:t>第</a:t>
              </a:r>
              <a:r>
                <a:rPr lang="en-US" altLang="zh-CN" sz="2800" b="0" i="0" u="none">
                  <a:solidFill>
                    <a:srgbClr val="000000"/>
                  </a:solidFill>
                  <a:effectLst/>
                  <a:latin typeface="Times New Roman" pitchFamily="28"/>
                  <a:ea typeface="Times New Roman" pitchFamily="28"/>
                  <a:cs typeface="宋体" pitchFamily="28"/>
                </a:rPr>
                <a:t>4</a:t>
              </a:r>
              <a:r>
                <a:rPr lang="zh-CN" altLang="zh-CN" sz="2800" b="0" i="0" u="none">
                  <a:solidFill>
                    <a:srgbClr val="000000"/>
                  </a:solidFill>
                  <a:effectLst/>
                  <a:latin typeface="白正" pitchFamily="28"/>
                  <a:ea typeface="楷体" pitchFamily="28"/>
                  <a:cs typeface="宋体" pitchFamily="28"/>
                </a:rPr>
                <a:t>题图</a:t>
              </a:r>
            </a:p>
          </p:txBody>
        </p:sp>
      </p:grpSp>
      <p:sp>
        <p:nvSpPr>
          <p:cNvPr id="3" name="文本框 2">
            <a:extLst>
              <a:ext uri="{FF2B5EF4-FFF2-40B4-BE49-F238E27FC236}">
                <a16:creationId xmlns:a16="http://schemas.microsoft.com/office/drawing/2014/main" id="{3F145763-9C67-3132-AC04-7B4E5085E15E}"/>
              </a:ext>
            </a:extLst>
          </p:cNvPr>
          <p:cNvSpPr txBox="1"/>
          <p:nvPr/>
        </p:nvSpPr>
        <p:spPr>
          <a:xfrm>
            <a:off x="6958932" y="1241900"/>
            <a:ext cx="894461" cy="64834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Times New Roman" pitchFamily="28"/>
              </a:rPr>
              <a:t>凝固</a:t>
            </a:r>
            <a:endParaRPr lang="zh-CN" altLang="en-US">
              <a:solidFill>
                <a:srgbClr val="FF0000"/>
              </a:solidFill>
            </a:endParaRPr>
          </a:p>
        </p:txBody>
      </p:sp>
      <p:sp>
        <p:nvSpPr>
          <p:cNvPr id="4" name="文本框 3">
            <a:extLst>
              <a:ext uri="{FF2B5EF4-FFF2-40B4-BE49-F238E27FC236}">
                <a16:creationId xmlns:a16="http://schemas.microsoft.com/office/drawing/2014/main" id="{E8299684-BB80-460B-E89C-2D5845A2D75C}"/>
              </a:ext>
            </a:extLst>
          </p:cNvPr>
          <p:cNvSpPr txBox="1"/>
          <p:nvPr/>
        </p:nvSpPr>
        <p:spPr>
          <a:xfrm>
            <a:off x="2691732" y="1796636"/>
            <a:ext cx="894461" cy="64834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Times New Roman" pitchFamily="28"/>
              </a:rPr>
              <a:t>不变</a:t>
            </a:r>
            <a:endParaRPr lang="zh-CN" altLang="en-US">
              <a:solidFill>
                <a:srgbClr val="FF0000"/>
              </a:solidFill>
            </a:endParaRPr>
          </a:p>
        </p:txBody>
      </p:sp>
      <p:sp>
        <p:nvSpPr>
          <p:cNvPr id="5" name="文本框 4">
            <a:extLst>
              <a:ext uri="{FF2B5EF4-FFF2-40B4-BE49-F238E27FC236}">
                <a16:creationId xmlns:a16="http://schemas.microsoft.com/office/drawing/2014/main" id="{4F7B27F3-A0E6-46C7-BA64-FDB82E7FD3D2}"/>
              </a:ext>
            </a:extLst>
          </p:cNvPr>
          <p:cNvSpPr txBox="1"/>
          <p:nvPr/>
        </p:nvSpPr>
        <p:spPr>
          <a:xfrm>
            <a:off x="1624932" y="2351372"/>
            <a:ext cx="894461" cy="64834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Times New Roman" pitchFamily="28"/>
              </a:rPr>
              <a:t>小于</a:t>
            </a:r>
            <a:endParaRPr lang="zh-CN" altLang="en-US">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4" grpId="0" build="allAtOnce"/>
      <p:bldP spid="5"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0424" name="yt_shape_10424"/>
          <p:cNvSpPr txBox="1"/>
          <p:nvPr/>
        </p:nvSpPr>
        <p:spPr>
          <a:xfrm>
            <a:off x="648143" y="509072"/>
            <a:ext cx="10896000" cy="3868816"/>
          </a:xfrm>
          <a:prstGeom prst="rect">
            <a:avLst/>
          </a:prstGeom>
        </p:spPr>
        <p:txBody>
          <a:bodyPr vert="horz" wrap="square" lIns="0" tIns="0" rIns="0" bIns="0" rtlCol="0">
            <a:spAutoFit/>
          </a:bodyPr>
          <a:lstStyle/>
          <a:p>
            <a:pPr algn="l" eaLnBrk="1"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5.</a:t>
            </a:r>
            <a:r>
              <a:rPr lang="zh-CN" altLang="zh-CN" sz="2800" b="0" i="0" u="none">
                <a:solidFill>
                  <a:srgbClr val="000000"/>
                </a:solidFill>
                <a:effectLst/>
                <a:latin typeface="白正" pitchFamily="28"/>
                <a:ea typeface="宋体" pitchFamily="28"/>
                <a:cs typeface="宋体" pitchFamily="28"/>
              </a:rPr>
              <a:t>六月，会盟镇的银滩里荷香亭畔，荷花盛开。清晨，在荷叶上看到露珠，这是</a:t>
            </a:r>
            <a:r>
              <a:rPr lang="zh-CN" altLang="zh-CN" sz="100" b="0" i="0" spc="-100">
                <a:solidFill>
                  <a:srgbClr val="FF0000"/>
                </a:solidFill>
                <a:effectLst/>
                <a:latin typeface="白正" pitchFamily="28"/>
                <a:ea typeface="宋体" pitchFamily="28"/>
                <a:cs typeface="宋体" pitchFamily="28"/>
              </a:rPr>
              <a:t> </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2800" b="1" i="0" u="sng">
                <a:solidFill>
                  <a:srgbClr val="FF0000">
                    <a:alpha val="0"/>
                  </a:srgbClr>
                </a:solidFill>
                <a:effectLst/>
                <a:uFill>
                  <a:solidFill>
                    <a:srgbClr val="000000"/>
                  </a:solidFill>
                </a:uFill>
                <a:latin typeface="Times New Roman" pitchFamily="28"/>
                <a:ea typeface="宋体" pitchFamily="28"/>
                <a:cs typeface="Times New Roman" pitchFamily="28"/>
              </a:rPr>
              <a:t>液化</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100" b="0" i="0" spc="-100">
                <a:noFill/>
                <a:effectLst/>
                <a:latin typeface="白正" pitchFamily="28"/>
                <a:ea typeface="宋体" pitchFamily="28"/>
                <a:cs typeface="宋体" pitchFamily="28"/>
              </a:rPr>
              <a:t>⁠</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填物态变化名称</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现象，通过露珠发现，露珠下面的叶脉变大，说明露珠相当于</a:t>
            </a:r>
            <a:r>
              <a:rPr lang="zh-CN" altLang="zh-CN" sz="100" b="0" i="0" spc="-100">
                <a:solidFill>
                  <a:srgbClr val="FF0000"/>
                </a:solidFill>
                <a:effectLst/>
                <a:latin typeface="白正" pitchFamily="28"/>
                <a:ea typeface="宋体" pitchFamily="28"/>
                <a:cs typeface="宋体" pitchFamily="28"/>
              </a:rPr>
              <a:t> </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2800" b="1" i="0" u="sng">
                <a:solidFill>
                  <a:srgbClr val="FF0000">
                    <a:alpha val="0"/>
                  </a:srgbClr>
                </a:solidFill>
                <a:effectLst/>
                <a:uFill>
                  <a:solidFill>
                    <a:srgbClr val="000000"/>
                  </a:solidFill>
                </a:uFill>
                <a:latin typeface="Times New Roman" pitchFamily="28"/>
                <a:ea typeface="宋体" pitchFamily="28"/>
                <a:cs typeface="Times New Roman" pitchFamily="28"/>
              </a:rPr>
              <a:t>凸透</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100" b="0" i="0" spc="-100">
                <a:noFill/>
                <a:effectLst/>
                <a:latin typeface="白正"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镜。</a:t>
            </a:r>
          </a:p>
          <a:p>
            <a:pPr algn="l" eaLnBrk="1"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6.</a:t>
            </a:r>
            <a:r>
              <a:rPr lang="zh-CN" altLang="zh-CN" sz="2800" b="0" i="0" u="none">
                <a:solidFill>
                  <a:srgbClr val="000000"/>
                </a:solidFill>
                <a:effectLst/>
                <a:latin typeface="白正" pitchFamily="28"/>
                <a:ea typeface="宋体" pitchFamily="28"/>
                <a:cs typeface="宋体" pitchFamily="28"/>
              </a:rPr>
              <a:t>小梦帮妈妈煮粽子时，先用大火使煮粽子的水沸腾，后改用小火，让锅内的水微微沸腾，同样能将粽子煮熟。你认为小梦的做法是</a:t>
            </a:r>
            <a:r>
              <a:rPr lang="zh-CN" altLang="zh-CN" sz="100" b="0" i="0" spc="-100">
                <a:solidFill>
                  <a:srgbClr val="FF0000"/>
                </a:solidFill>
                <a:effectLst/>
                <a:latin typeface="白正" pitchFamily="28"/>
                <a:ea typeface="宋体" pitchFamily="28"/>
                <a:cs typeface="宋体" pitchFamily="28"/>
              </a:rPr>
              <a:t> </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2800" b="1" i="0" u="sng">
                <a:solidFill>
                  <a:srgbClr val="FF0000">
                    <a:alpha val="0"/>
                  </a:srgbClr>
                </a:solidFill>
                <a:effectLst/>
                <a:uFill>
                  <a:solidFill>
                    <a:srgbClr val="000000"/>
                  </a:solidFill>
                </a:uFill>
                <a:latin typeface="Times New Roman" pitchFamily="28"/>
                <a:ea typeface="宋体" pitchFamily="28"/>
                <a:cs typeface="Times New Roman" pitchFamily="28"/>
              </a:rPr>
              <a:t>正确</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100" b="0" i="0" spc="-100">
                <a:noFill/>
                <a:effectLst/>
                <a:latin typeface="白正" pitchFamily="28"/>
                <a:ea typeface="宋体" pitchFamily="28"/>
                <a:cs typeface="宋体" pitchFamily="28"/>
              </a:rPr>
              <a:t>⁠</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选填</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正确</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或</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错误</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的，支持你的观点的依据是</a:t>
            </a:r>
            <a:r>
              <a:rPr lang="zh-CN" altLang="zh-CN" sz="100" b="0" i="0" spc="-100">
                <a:solidFill>
                  <a:srgbClr val="FF0000"/>
                </a:solidFill>
                <a:effectLst/>
                <a:latin typeface="白正" pitchFamily="28"/>
                <a:ea typeface="宋体" pitchFamily="28"/>
                <a:cs typeface="宋体" pitchFamily="28"/>
              </a:rPr>
              <a:t> </a:t>
            </a:r>
            <a:r>
              <a:rPr lang="zh-CN" altLang="zh-CN" sz="2800" b="0" i="0" u="sng">
                <a:solidFill>
                  <a:srgbClr val="FEFEFE"/>
                </a:solidFill>
                <a:effectLst/>
                <a:uFill>
                  <a:solidFill>
                    <a:srgbClr val="000000"/>
                  </a:solidFill>
                </a:uFill>
                <a:latin typeface="白正" pitchFamily="28"/>
                <a:ea typeface="宋体" pitchFamily="28"/>
                <a:cs typeface="宋体" pitchFamily="28"/>
              </a:rPr>
              <a:t>　</a:t>
            </a:r>
            <a:r>
              <a:rPr lang="zh-CN" altLang="zh-CN" sz="2800" b="1" i="0" u="sng">
                <a:solidFill>
                  <a:srgbClr val="FF0000">
                    <a:alpha val="0"/>
                  </a:srgbClr>
                </a:solidFill>
                <a:effectLst/>
                <a:uFill>
                  <a:solidFill>
                    <a:srgbClr val="000000"/>
                  </a:solidFill>
                </a:uFill>
                <a:latin typeface="Times New Roman" pitchFamily="28"/>
                <a:ea typeface="宋体" pitchFamily="28"/>
                <a:cs typeface="Times New Roman" pitchFamily="28"/>
              </a:rPr>
              <a:t>水沸腾时，不断吸收热量，温度保持不变</a:t>
            </a:r>
            <a:r>
              <a:rPr lang="zh-CN" altLang="zh-CN" sz="2800" b="0" i="0" u="sng">
                <a:solidFill>
                  <a:srgbClr val="FEFEFE"/>
                </a:solidFill>
                <a:effectLst/>
                <a:uFill>
                  <a:solidFill>
                    <a:srgbClr val="000000"/>
                  </a:solidFill>
                </a:uFill>
                <a:latin typeface="白正" pitchFamily="28"/>
                <a:ea typeface="宋体" pitchFamily="28"/>
                <a:cs typeface="宋体" pitchFamily="28"/>
              </a:rPr>
              <a:t>　</a:t>
            </a:r>
            <a:r>
              <a:rPr lang="zh-CN" altLang="zh-CN" sz="100" b="0" i="0" spc="-100">
                <a:noFill/>
                <a:effectLst/>
                <a:latin typeface="白正"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a:t>
            </a:r>
          </a:p>
        </p:txBody>
      </p:sp>
      <p:sp>
        <p:nvSpPr>
          <p:cNvPr id="2" name="文本框 1">
            <a:extLst>
              <a:ext uri="{FF2B5EF4-FFF2-40B4-BE49-F238E27FC236}">
                <a16:creationId xmlns:a16="http://schemas.microsoft.com/office/drawing/2014/main" id="{86C5A3B8-90C7-A7ED-3138-5890F95DFC3B}"/>
              </a:ext>
            </a:extLst>
          </p:cNvPr>
          <p:cNvSpPr txBox="1"/>
          <p:nvPr/>
        </p:nvSpPr>
        <p:spPr>
          <a:xfrm>
            <a:off x="2691732" y="1017002"/>
            <a:ext cx="894461" cy="64834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Times New Roman" pitchFamily="28"/>
              </a:rPr>
              <a:t>液化</a:t>
            </a:r>
            <a:endParaRPr lang="zh-CN" altLang="en-US">
              <a:solidFill>
                <a:srgbClr val="FF0000"/>
              </a:solidFill>
            </a:endParaRPr>
          </a:p>
        </p:txBody>
      </p:sp>
      <p:sp>
        <p:nvSpPr>
          <p:cNvPr id="3" name="文本框 2">
            <a:extLst>
              <a:ext uri="{FF2B5EF4-FFF2-40B4-BE49-F238E27FC236}">
                <a16:creationId xmlns:a16="http://schemas.microsoft.com/office/drawing/2014/main" id="{029932E4-331A-C85C-498A-1B09821C2BCD}"/>
              </a:ext>
            </a:extLst>
          </p:cNvPr>
          <p:cNvSpPr txBox="1"/>
          <p:nvPr/>
        </p:nvSpPr>
        <p:spPr>
          <a:xfrm>
            <a:off x="6247732" y="1571738"/>
            <a:ext cx="894461" cy="64834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Times New Roman" pitchFamily="28"/>
              </a:rPr>
              <a:t>凸透</a:t>
            </a:r>
            <a:endParaRPr lang="zh-CN" altLang="en-US">
              <a:solidFill>
                <a:srgbClr val="FF0000"/>
              </a:solidFill>
            </a:endParaRPr>
          </a:p>
        </p:txBody>
      </p:sp>
      <p:sp>
        <p:nvSpPr>
          <p:cNvPr id="4" name="文本框 3">
            <a:extLst>
              <a:ext uri="{FF2B5EF4-FFF2-40B4-BE49-F238E27FC236}">
                <a16:creationId xmlns:a16="http://schemas.microsoft.com/office/drawing/2014/main" id="{1E2DD9B0-CFA4-934F-6550-9418845A7AF3}"/>
              </a:ext>
            </a:extLst>
          </p:cNvPr>
          <p:cNvSpPr txBox="1"/>
          <p:nvPr/>
        </p:nvSpPr>
        <p:spPr>
          <a:xfrm>
            <a:off x="10870532" y="2681210"/>
            <a:ext cx="537274" cy="64834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Times New Roman" pitchFamily="28"/>
              </a:rPr>
              <a:t>正</a:t>
            </a:r>
            <a:endParaRPr lang="zh-CN" altLang="en-US">
              <a:solidFill>
                <a:srgbClr val="FF0000"/>
              </a:solidFill>
            </a:endParaRPr>
          </a:p>
        </p:txBody>
      </p:sp>
      <p:sp>
        <p:nvSpPr>
          <p:cNvPr id="5" name="文本框 4">
            <a:extLst>
              <a:ext uri="{FF2B5EF4-FFF2-40B4-BE49-F238E27FC236}">
                <a16:creationId xmlns:a16="http://schemas.microsoft.com/office/drawing/2014/main" id="{2743347F-01AF-1505-66AF-B38299A7E8EB}"/>
              </a:ext>
            </a:extLst>
          </p:cNvPr>
          <p:cNvSpPr txBox="1"/>
          <p:nvPr/>
        </p:nvSpPr>
        <p:spPr>
          <a:xfrm>
            <a:off x="558132" y="3235946"/>
            <a:ext cx="537274" cy="64834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Times New Roman" pitchFamily="28"/>
              </a:rPr>
              <a:t>确</a:t>
            </a:r>
            <a:endParaRPr lang="zh-CN" altLang="en-US">
              <a:solidFill>
                <a:srgbClr val="FF0000"/>
              </a:solidFill>
            </a:endParaRPr>
          </a:p>
        </p:txBody>
      </p:sp>
      <p:sp>
        <p:nvSpPr>
          <p:cNvPr id="6" name="文本框 5">
            <a:extLst>
              <a:ext uri="{FF2B5EF4-FFF2-40B4-BE49-F238E27FC236}">
                <a16:creationId xmlns:a16="http://schemas.microsoft.com/office/drawing/2014/main" id="{57719022-AE94-2390-094F-EADEB95DE1BD}"/>
              </a:ext>
            </a:extLst>
          </p:cNvPr>
          <p:cNvSpPr txBox="1"/>
          <p:nvPr/>
        </p:nvSpPr>
        <p:spPr>
          <a:xfrm>
            <a:off x="10516519" y="3235946"/>
            <a:ext cx="894461" cy="64834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Times New Roman" pitchFamily="28"/>
              </a:rPr>
              <a:t>水沸</a:t>
            </a:r>
            <a:endParaRPr lang="zh-CN" altLang="en-US">
              <a:solidFill>
                <a:srgbClr val="FF0000"/>
              </a:solidFill>
            </a:endParaRPr>
          </a:p>
        </p:txBody>
      </p:sp>
      <p:sp>
        <p:nvSpPr>
          <p:cNvPr id="7" name="文本框 6">
            <a:extLst>
              <a:ext uri="{FF2B5EF4-FFF2-40B4-BE49-F238E27FC236}">
                <a16:creationId xmlns:a16="http://schemas.microsoft.com/office/drawing/2014/main" id="{50BFB5B9-036D-CFFC-74B3-7294551B61D3}"/>
              </a:ext>
            </a:extLst>
          </p:cNvPr>
          <p:cNvSpPr txBox="1"/>
          <p:nvPr/>
        </p:nvSpPr>
        <p:spPr>
          <a:xfrm>
            <a:off x="558132" y="3790682"/>
            <a:ext cx="5895086" cy="596596"/>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Times New Roman" pitchFamily="28"/>
              </a:rPr>
              <a:t>腾时，不断吸收热量，温度保持不变</a:t>
            </a:r>
            <a:endParaRPr lang="zh-CN" altLang="en-US">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3" grpId="0" build="allAtOnce"/>
      <p:bldP spid="4" grpId="0" build="allAtOnce"/>
      <p:bldP spid="5" grpId="0" build="allAtOnce"/>
      <p:bldP spid="6" grpId="0" build="allAtOnce"/>
      <p:bldP spid="7"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0426" name="yt_shape_10426"/>
          <p:cNvSpPr txBox="1"/>
          <p:nvPr/>
        </p:nvSpPr>
        <p:spPr>
          <a:xfrm>
            <a:off x="333182" y="572686"/>
            <a:ext cx="11249217" cy="3447098"/>
          </a:xfrm>
          <a:prstGeom prst="rect">
            <a:avLst/>
          </a:prstGeom>
        </p:spPr>
        <p:txBody>
          <a:bodyPr vert="horz" wrap="square" lIns="0" tIns="0" rIns="0" bIns="0" rtlCol="0">
            <a:spAutoFit/>
          </a:bodyPr>
          <a:lstStyle/>
          <a:p>
            <a:pPr algn="l" eaLnBrk="1" latinLnBrk="0" hangingPunct="0"/>
            <a:r>
              <a:rPr lang="zh-CN" altLang="zh-CN" sz="2800" b="0" i="0" u="none" dirty="0">
                <a:solidFill>
                  <a:srgbClr val="000000"/>
                </a:solidFill>
                <a:effectLst/>
                <a:latin typeface="白正" pitchFamily="28"/>
                <a:ea typeface="黑体" pitchFamily="28"/>
                <a:cs typeface="宋体" pitchFamily="28"/>
              </a:rPr>
              <a:t>二、选择题</a:t>
            </a:r>
            <a:r>
              <a:rPr lang="zh-CN" altLang="zh-CN" sz="2800" b="0" i="0" u="none" dirty="0">
                <a:solidFill>
                  <a:srgbClr val="000000"/>
                </a:solidFill>
                <a:effectLst/>
                <a:latin typeface="宋体" pitchFamily="28"/>
                <a:ea typeface="宋体" pitchFamily="28"/>
                <a:cs typeface="宋体" pitchFamily="28"/>
              </a:rPr>
              <a:t>（</a:t>
            </a:r>
            <a:r>
              <a:rPr lang="zh-CN" altLang="zh-CN" sz="2800" b="0" i="0" u="none" dirty="0">
                <a:solidFill>
                  <a:srgbClr val="000000"/>
                </a:solidFill>
                <a:effectLst/>
                <a:latin typeface="白正" pitchFamily="28"/>
                <a:ea typeface="黑体" pitchFamily="28"/>
                <a:cs typeface="宋体" pitchFamily="28"/>
              </a:rPr>
              <a:t>本题共</a:t>
            </a:r>
            <a:r>
              <a:rPr lang="en-US" altLang="zh-CN" sz="2800" b="0" i="0" u="none" dirty="0">
                <a:solidFill>
                  <a:srgbClr val="000000"/>
                </a:solidFill>
                <a:effectLst/>
                <a:latin typeface="Times New Roman" pitchFamily="28"/>
                <a:ea typeface="Times New Roman" pitchFamily="28"/>
                <a:cs typeface="宋体" pitchFamily="28"/>
              </a:rPr>
              <a:t>8</a:t>
            </a:r>
            <a:r>
              <a:rPr lang="zh-CN" altLang="zh-CN" sz="2800" b="0" i="0" u="none" dirty="0">
                <a:solidFill>
                  <a:srgbClr val="000000"/>
                </a:solidFill>
                <a:effectLst/>
                <a:latin typeface="白正" pitchFamily="28"/>
                <a:ea typeface="黑体" pitchFamily="28"/>
                <a:cs typeface="宋体" pitchFamily="28"/>
              </a:rPr>
              <a:t>小题，每小题</a:t>
            </a:r>
            <a:r>
              <a:rPr lang="en-US" altLang="zh-CN" sz="2800" b="0" i="0" u="none" dirty="0">
                <a:solidFill>
                  <a:srgbClr val="000000"/>
                </a:solidFill>
                <a:effectLst/>
                <a:latin typeface="Times New Roman" pitchFamily="28"/>
                <a:ea typeface="Times New Roman" pitchFamily="28"/>
                <a:cs typeface="宋体" pitchFamily="28"/>
              </a:rPr>
              <a:t>3</a:t>
            </a:r>
            <a:r>
              <a:rPr lang="zh-CN" altLang="zh-CN" sz="2800" b="0" i="0" u="none" dirty="0">
                <a:solidFill>
                  <a:srgbClr val="000000"/>
                </a:solidFill>
                <a:effectLst/>
                <a:latin typeface="白正" pitchFamily="28"/>
                <a:ea typeface="黑体" pitchFamily="28"/>
                <a:cs typeface="宋体" pitchFamily="28"/>
              </a:rPr>
              <a:t>分，共</a:t>
            </a:r>
            <a:r>
              <a:rPr lang="en-US" altLang="zh-CN" sz="2800" b="0" i="0" u="none" dirty="0">
                <a:solidFill>
                  <a:srgbClr val="000000"/>
                </a:solidFill>
                <a:effectLst/>
                <a:latin typeface="Times New Roman" pitchFamily="28"/>
                <a:ea typeface="Times New Roman" pitchFamily="28"/>
                <a:cs typeface="宋体" pitchFamily="28"/>
              </a:rPr>
              <a:t>24</a:t>
            </a:r>
            <a:r>
              <a:rPr lang="zh-CN" altLang="zh-CN" sz="2800" b="0" i="0" u="none" dirty="0">
                <a:solidFill>
                  <a:srgbClr val="000000"/>
                </a:solidFill>
                <a:effectLst/>
                <a:latin typeface="白正" pitchFamily="28"/>
                <a:ea typeface="黑体" pitchFamily="28"/>
                <a:cs typeface="宋体" pitchFamily="28"/>
              </a:rPr>
              <a:t>分。第</a:t>
            </a:r>
            <a:r>
              <a:rPr lang="en-US" altLang="zh-CN" sz="2800" b="0" i="0" u="none" dirty="0">
                <a:solidFill>
                  <a:srgbClr val="000000"/>
                </a:solidFill>
                <a:effectLst/>
                <a:latin typeface="Times New Roman" pitchFamily="28"/>
                <a:ea typeface="Times New Roman" pitchFamily="28"/>
                <a:cs typeface="宋体" pitchFamily="28"/>
              </a:rPr>
              <a:t>7</a:t>
            </a:r>
            <a:r>
              <a:rPr lang="zh-CN" altLang="zh-CN" sz="2800" b="0" i="0" u="none" dirty="0">
                <a:solidFill>
                  <a:srgbClr val="000000"/>
                </a:solidFill>
                <a:effectLst/>
                <a:latin typeface="白正" pitchFamily="28"/>
                <a:ea typeface="宋体" pitchFamily="28"/>
                <a:cs typeface="宋体" pitchFamily="28"/>
              </a:rPr>
              <a:t>～</a:t>
            </a:r>
            <a:r>
              <a:rPr lang="en-US" altLang="zh-CN" sz="2800" b="0" i="0" u="none" dirty="0">
                <a:solidFill>
                  <a:srgbClr val="000000"/>
                </a:solidFill>
                <a:effectLst/>
                <a:latin typeface="Times New Roman" pitchFamily="28"/>
                <a:ea typeface="Times New Roman" pitchFamily="28"/>
                <a:cs typeface="宋体" pitchFamily="28"/>
              </a:rPr>
              <a:t>12</a:t>
            </a:r>
            <a:r>
              <a:rPr lang="zh-CN" altLang="zh-CN" sz="2800" b="0" i="0" u="none" dirty="0">
                <a:solidFill>
                  <a:srgbClr val="000000"/>
                </a:solidFill>
                <a:effectLst/>
                <a:latin typeface="白正" pitchFamily="28"/>
                <a:ea typeface="黑体" pitchFamily="28"/>
                <a:cs typeface="宋体" pitchFamily="28"/>
              </a:rPr>
              <a:t>题每小题只有一个选项符合题目要求；第</a:t>
            </a:r>
            <a:r>
              <a:rPr lang="en-US" altLang="zh-CN" sz="2800" b="0" i="0" u="none" dirty="0">
                <a:solidFill>
                  <a:srgbClr val="000000"/>
                </a:solidFill>
                <a:effectLst/>
                <a:latin typeface="Times New Roman" pitchFamily="28"/>
                <a:ea typeface="Times New Roman" pitchFamily="28"/>
                <a:cs typeface="宋体" pitchFamily="28"/>
              </a:rPr>
              <a:t>13</a:t>
            </a:r>
            <a:r>
              <a:rPr lang="zh-CN" altLang="zh-CN" sz="2800" b="0" i="0" u="none" dirty="0">
                <a:solidFill>
                  <a:srgbClr val="000000"/>
                </a:solidFill>
                <a:effectLst/>
                <a:latin typeface="白正" pitchFamily="28"/>
                <a:ea typeface="宋体" pitchFamily="28"/>
                <a:cs typeface="宋体" pitchFamily="28"/>
              </a:rPr>
              <a:t>～</a:t>
            </a:r>
            <a:r>
              <a:rPr lang="en-US" altLang="zh-CN" sz="2800" b="0" i="0" u="none" dirty="0">
                <a:solidFill>
                  <a:srgbClr val="000000"/>
                </a:solidFill>
                <a:effectLst/>
                <a:latin typeface="Times New Roman" pitchFamily="28"/>
                <a:ea typeface="Times New Roman" pitchFamily="28"/>
                <a:cs typeface="宋体" pitchFamily="28"/>
              </a:rPr>
              <a:t>14</a:t>
            </a:r>
            <a:r>
              <a:rPr lang="zh-CN" altLang="zh-CN" sz="2800" b="0" i="0" u="none" dirty="0">
                <a:solidFill>
                  <a:srgbClr val="000000"/>
                </a:solidFill>
                <a:effectLst/>
                <a:latin typeface="白正" pitchFamily="28"/>
                <a:ea typeface="黑体" pitchFamily="28"/>
                <a:cs typeface="宋体" pitchFamily="28"/>
              </a:rPr>
              <a:t>题每小题有两个选项符合题目要求，全部选对的得</a:t>
            </a:r>
            <a:r>
              <a:rPr lang="en-US" altLang="zh-CN" sz="2800" b="0" i="0" u="none" dirty="0">
                <a:solidFill>
                  <a:srgbClr val="000000"/>
                </a:solidFill>
                <a:effectLst/>
                <a:latin typeface="Times New Roman" pitchFamily="28"/>
                <a:ea typeface="Times New Roman" pitchFamily="28"/>
                <a:cs typeface="宋体" pitchFamily="28"/>
              </a:rPr>
              <a:t>3</a:t>
            </a:r>
            <a:r>
              <a:rPr lang="zh-CN" altLang="zh-CN" sz="2800" b="0" i="0" u="none" dirty="0">
                <a:solidFill>
                  <a:srgbClr val="000000"/>
                </a:solidFill>
                <a:effectLst/>
                <a:latin typeface="白正" pitchFamily="28"/>
                <a:ea typeface="黑体" pitchFamily="28"/>
                <a:cs typeface="宋体" pitchFamily="28"/>
              </a:rPr>
              <a:t>分，选对但不全的得</a:t>
            </a:r>
            <a:r>
              <a:rPr lang="en-US" altLang="zh-CN" sz="2800" b="0" i="0" u="none" dirty="0">
                <a:solidFill>
                  <a:srgbClr val="000000"/>
                </a:solidFill>
                <a:effectLst/>
                <a:latin typeface="Times New Roman" pitchFamily="28"/>
                <a:ea typeface="Times New Roman" pitchFamily="28"/>
                <a:cs typeface="宋体" pitchFamily="28"/>
              </a:rPr>
              <a:t>1</a:t>
            </a:r>
            <a:r>
              <a:rPr lang="zh-CN" altLang="zh-CN" sz="2800" b="0" i="0" u="none" dirty="0">
                <a:solidFill>
                  <a:srgbClr val="000000"/>
                </a:solidFill>
                <a:effectLst/>
                <a:latin typeface="白正" pitchFamily="28"/>
                <a:ea typeface="黑体" pitchFamily="28"/>
                <a:cs typeface="宋体" pitchFamily="28"/>
              </a:rPr>
              <a:t>分，有错选的得</a:t>
            </a:r>
            <a:r>
              <a:rPr lang="en-US" altLang="zh-CN" sz="2800" b="0" i="0" u="none" dirty="0">
                <a:solidFill>
                  <a:srgbClr val="000000"/>
                </a:solidFill>
                <a:effectLst/>
                <a:latin typeface="Times New Roman" pitchFamily="28"/>
                <a:ea typeface="Times New Roman" pitchFamily="28"/>
                <a:cs typeface="宋体" pitchFamily="28"/>
              </a:rPr>
              <a:t>0</a:t>
            </a:r>
            <a:r>
              <a:rPr lang="zh-CN" altLang="zh-CN" sz="2800" b="0" i="0" u="none" dirty="0">
                <a:solidFill>
                  <a:srgbClr val="000000"/>
                </a:solidFill>
                <a:effectLst/>
                <a:latin typeface="白正" pitchFamily="28"/>
                <a:ea typeface="黑体" pitchFamily="28"/>
                <a:cs typeface="宋体" pitchFamily="28"/>
              </a:rPr>
              <a:t>分</a:t>
            </a:r>
            <a:r>
              <a:rPr lang="zh-CN" altLang="zh-CN" sz="2800" b="0" i="0" u="none" dirty="0">
                <a:solidFill>
                  <a:srgbClr val="000000"/>
                </a:solidFill>
                <a:effectLst/>
                <a:latin typeface="宋体" pitchFamily="28"/>
                <a:ea typeface="宋体" pitchFamily="28"/>
                <a:cs typeface="宋体" pitchFamily="28"/>
              </a:rPr>
              <a:t>）</a:t>
            </a:r>
          </a:p>
          <a:p>
            <a:pPr algn="l" eaLnBrk="1" latinLnBrk="0" hangingPunct="0"/>
            <a:r>
              <a:rPr lang="en-US" altLang="zh-CN" sz="2800" b="0" i="0" u="none" dirty="0">
                <a:solidFill>
                  <a:srgbClr val="000000"/>
                </a:solidFill>
                <a:effectLst/>
                <a:latin typeface="Times New Roman" pitchFamily="28"/>
                <a:ea typeface="Times New Roman" pitchFamily="28"/>
                <a:cs typeface="宋体" pitchFamily="28"/>
              </a:rPr>
              <a:t>7.2014</a:t>
            </a:r>
            <a:r>
              <a:rPr lang="zh-CN" altLang="zh-CN" sz="2800" b="0" i="0" u="none" dirty="0">
                <a:solidFill>
                  <a:srgbClr val="000000"/>
                </a:solidFill>
                <a:effectLst/>
                <a:latin typeface="白正" pitchFamily="28"/>
                <a:ea typeface="宋体" pitchFamily="28"/>
                <a:cs typeface="宋体" pitchFamily="28"/>
              </a:rPr>
              <a:t>年</a:t>
            </a:r>
            <a:r>
              <a:rPr lang="en-US" altLang="zh-CN" sz="2800" b="0" i="0" u="none" dirty="0">
                <a:solidFill>
                  <a:srgbClr val="000000"/>
                </a:solidFill>
                <a:effectLst/>
                <a:latin typeface="Times New Roman" pitchFamily="28"/>
                <a:ea typeface="Times New Roman" pitchFamily="28"/>
                <a:cs typeface="宋体" pitchFamily="28"/>
              </a:rPr>
              <a:t>4</a:t>
            </a:r>
            <a:r>
              <a:rPr lang="zh-CN" altLang="zh-CN" sz="2800" b="0" i="0" u="none" dirty="0">
                <a:solidFill>
                  <a:srgbClr val="000000"/>
                </a:solidFill>
                <a:effectLst/>
                <a:latin typeface="白正" pitchFamily="28"/>
                <a:ea typeface="宋体" pitchFamily="28"/>
                <a:cs typeface="宋体" pitchFamily="28"/>
              </a:rPr>
              <a:t>月</a:t>
            </a:r>
            <a:r>
              <a:rPr lang="en-US" altLang="zh-CN" sz="2800" b="0" i="0" u="none" dirty="0">
                <a:solidFill>
                  <a:srgbClr val="000000"/>
                </a:solidFill>
                <a:effectLst/>
                <a:latin typeface="Times New Roman" pitchFamily="28"/>
                <a:ea typeface="Times New Roman" pitchFamily="28"/>
                <a:cs typeface="宋体" pitchFamily="28"/>
              </a:rPr>
              <a:t>21</a:t>
            </a:r>
            <a:r>
              <a:rPr lang="zh-CN" altLang="zh-CN" sz="2800" b="0" i="0" u="none" dirty="0">
                <a:solidFill>
                  <a:srgbClr val="000000"/>
                </a:solidFill>
                <a:effectLst/>
                <a:latin typeface="白正" pitchFamily="28"/>
                <a:ea typeface="宋体" pitchFamily="28"/>
                <a:cs typeface="宋体" pitchFamily="28"/>
              </a:rPr>
              <a:t>日，教育部发出通知，颁布了《学生体质健康监测评价办法》等三个规范性文件，其目的是督促各地政府有关部门落实发展学校体育的职责，以学校体育基本制度建设为基础，全方位促进青少年身心健康，体魄强健。如图所示为某校为落实这一要求，对八年级学生进行体检，下列关于八五班小明同学体检时数据记录不妥的是</a:t>
            </a:r>
            <a:r>
              <a:rPr lang="zh-CN" altLang="zh-CN" sz="2800" b="0" i="0" u="none" dirty="0">
                <a:solidFill>
                  <a:srgbClr val="000000"/>
                </a:solidFill>
                <a:effectLst/>
                <a:latin typeface="宋体" pitchFamily="28"/>
                <a:ea typeface="宋体" pitchFamily="28"/>
                <a:cs typeface="宋体" pitchFamily="28"/>
              </a:rPr>
              <a:t>（</a:t>
            </a:r>
            <a:r>
              <a:rPr lang="zh-CN" altLang="zh-CN" sz="2800" b="0" i="0" u="none" dirty="0">
                <a:solidFill>
                  <a:srgbClr val="000000"/>
                </a:solidFill>
                <a:effectLst/>
                <a:latin typeface="白正" pitchFamily="28"/>
                <a:ea typeface="宋体" pitchFamily="28"/>
                <a:cs typeface="宋体" pitchFamily="28"/>
              </a:rPr>
              <a:t>　</a:t>
            </a:r>
            <a:r>
              <a:rPr lang="en-US" altLang="zh-CN" sz="2800" b="1" i="0" u="none" dirty="0">
                <a:solidFill>
                  <a:srgbClr val="FF0000">
                    <a:alpha val="0"/>
                  </a:srgbClr>
                </a:solidFill>
                <a:effectLst/>
                <a:latin typeface="Times New Roman" pitchFamily="28"/>
                <a:ea typeface="Times New Roman" pitchFamily="28"/>
                <a:cs typeface="Times New Roman" pitchFamily="28"/>
              </a:rPr>
              <a:t>A</a:t>
            </a:r>
            <a:r>
              <a:rPr lang="zh-CN" altLang="zh-CN" sz="2800" b="0" i="0" u="none" dirty="0">
                <a:solidFill>
                  <a:srgbClr val="000000"/>
                </a:solidFill>
                <a:effectLst/>
                <a:latin typeface="白正" pitchFamily="28"/>
                <a:ea typeface="宋体" pitchFamily="28"/>
                <a:cs typeface="宋体" pitchFamily="28"/>
              </a:rPr>
              <a:t>　</a:t>
            </a:r>
            <a:r>
              <a:rPr lang="zh-CN" altLang="zh-CN" sz="2800" b="0" i="0" u="none" dirty="0">
                <a:solidFill>
                  <a:srgbClr val="000000"/>
                </a:solidFill>
                <a:effectLst/>
                <a:latin typeface="宋体" pitchFamily="28"/>
                <a:ea typeface="宋体" pitchFamily="28"/>
                <a:cs typeface="宋体" pitchFamily="28"/>
              </a:rPr>
              <a:t>）</a:t>
            </a:r>
          </a:p>
        </p:txBody>
      </p:sp>
      <p:sp>
        <p:nvSpPr>
          <p:cNvPr id="2" name="文本框 1">
            <a:extLst>
              <a:ext uri="{FF2B5EF4-FFF2-40B4-BE49-F238E27FC236}">
                <a16:creationId xmlns:a16="http://schemas.microsoft.com/office/drawing/2014/main" id="{0093615C-C9C8-E1C4-1E5D-25BEFFAB517E}"/>
              </a:ext>
            </a:extLst>
          </p:cNvPr>
          <p:cNvSpPr txBox="1"/>
          <p:nvPr/>
        </p:nvSpPr>
        <p:spPr>
          <a:xfrm>
            <a:off x="9844372" y="3431126"/>
            <a:ext cx="437261" cy="588658"/>
          </a:xfrm>
          <a:prstGeom prst="rect">
            <a:avLst/>
          </a:prstGeom>
          <a:noFill/>
        </p:spPr>
        <p:txBody>
          <a:bodyPr vert="horz" wrap="none" rtlCol="0">
            <a:noAutofit/>
          </a:bodyPr>
          <a:lstStyle/>
          <a:p>
            <a:pPr>
              <a:lnSpc>
                <a:spcPct val="129999"/>
              </a:lnSpc>
            </a:pPr>
            <a:r>
              <a:rPr kumimoji="0" lang="en-US" altLang="zh-CN" sz="2800" b="1" i="0" strike="noStrike" kern="1200" cap="none" spc="0" normalizeH="0" baseline="0" noProof="0" dirty="0">
                <a:ln>
                  <a:noFill/>
                </a:ln>
                <a:solidFill>
                  <a:srgbClr val="FF0000"/>
                </a:solidFill>
                <a:effectLst/>
                <a:uLnTx/>
                <a:uFillTx/>
                <a:latin typeface="Times New Roman" pitchFamily="28"/>
                <a:ea typeface="Times New Roman" pitchFamily="28"/>
                <a:cs typeface="Times New Roman" pitchFamily="28"/>
              </a:rPr>
              <a:t>A</a:t>
            </a:r>
            <a:endParaRPr lang="zh-CN" altLang="en-US" dirty="0">
              <a:solidFill>
                <a:srgbClr val="FF0000"/>
              </a:solidFill>
            </a:endParaRPr>
          </a:p>
        </p:txBody>
      </p:sp>
      <p:graphicFrame>
        <p:nvGraphicFramePr>
          <p:cNvPr id="3" name="yt_table_10429_skip" title="H_174.72">
            <a:extLst>
              <a:ext uri="{FF2B5EF4-FFF2-40B4-BE49-F238E27FC236}">
                <a16:creationId xmlns:a16="http://schemas.microsoft.com/office/drawing/2014/main" id="{759423D8-1DC0-1668-44A3-66E04C1B8EB3}"/>
              </a:ext>
            </a:extLst>
          </p:cNvPr>
          <p:cNvGraphicFramePr>
            <a:graphicFrameLocks noGrp="1"/>
          </p:cNvGraphicFramePr>
          <p:nvPr>
            <p:extLst>
              <p:ext uri="{D42A27DB-BD31-4B8C-83A1-F6EECF244321}">
                <p14:modId xmlns:p14="http://schemas.microsoft.com/office/powerpoint/2010/main" val="1662780793"/>
              </p:ext>
            </p:extLst>
          </p:nvPr>
        </p:nvGraphicFramePr>
        <p:xfrm>
          <a:off x="333182" y="4253464"/>
          <a:ext cx="5121275" cy="1706880"/>
        </p:xfrm>
        <a:graphic>
          <a:graphicData uri="http://schemas.openxmlformats.org/drawingml/2006/table">
            <a:tbl>
              <a:tblPr/>
              <a:tblGrid>
                <a:gridCol w="5121275">
                  <a:extLst>
                    <a:ext uri="{9D8B030D-6E8A-4147-A177-3AD203B41FA5}">
                      <a16:colId xmlns:a16="http://schemas.microsoft.com/office/drawing/2014/main" val="10025"/>
                    </a:ext>
                  </a:extLst>
                </a:gridCol>
              </a:tblGrid>
              <a:tr h="370840">
                <a:tc>
                  <a:txBody>
                    <a:bodyPr/>
                    <a:lstStyle/>
                    <a:p>
                      <a:pPr marL="0" indent="0" algn="l" eaLnBrk="1" fontAlgn="ctr" latinLnBrk="0" hangingPunct="0">
                        <a:lnSpc>
                          <a:spcPct val="100000"/>
                        </a:lnSpc>
                      </a:pPr>
                      <a:r>
                        <a:rPr lang="en-US" altLang="zh-CN" sz="2800" b="0" i="0" u="none">
                          <a:solidFill>
                            <a:srgbClr val="000000"/>
                          </a:solidFill>
                          <a:effectLst/>
                          <a:latin typeface="Times New Roman" pitchFamily="28"/>
                          <a:ea typeface="Times New Roman" pitchFamily="28"/>
                          <a:cs typeface="宋体" pitchFamily="28"/>
                        </a:rPr>
                        <a:t>A.</a:t>
                      </a:r>
                      <a:r>
                        <a:rPr lang="zh-CN" altLang="zh-CN" sz="2800" b="0" i="0" u="none">
                          <a:solidFill>
                            <a:srgbClr val="000000"/>
                          </a:solidFill>
                          <a:effectLst/>
                          <a:latin typeface="白正" pitchFamily="28"/>
                          <a:ea typeface="宋体" pitchFamily="28"/>
                          <a:cs typeface="宋体" pitchFamily="28"/>
                        </a:rPr>
                        <a:t>小明的体重</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质量</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50 g</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067"/>
                  </a:ext>
                </a:extLst>
              </a:tr>
              <a:tr h="370840">
                <a:tc>
                  <a:txBody>
                    <a:bodyPr/>
                    <a:lstStyle/>
                    <a:p>
                      <a:pPr marL="0" indent="0" algn="l" eaLnBrk="1" fontAlgn="ctr" latinLnBrk="0" hangingPunct="0">
                        <a:lnSpc>
                          <a:spcPct val="100000"/>
                        </a:lnSpc>
                      </a:pPr>
                      <a:r>
                        <a:rPr lang="en-US" altLang="zh-CN" sz="2800" b="0" i="0" u="none">
                          <a:solidFill>
                            <a:srgbClr val="000000"/>
                          </a:solidFill>
                          <a:effectLst/>
                          <a:latin typeface="Times New Roman" pitchFamily="28"/>
                          <a:ea typeface="Times New Roman" pitchFamily="28"/>
                          <a:cs typeface="宋体" pitchFamily="28"/>
                        </a:rPr>
                        <a:t>B.</a:t>
                      </a:r>
                      <a:r>
                        <a:rPr lang="zh-CN" altLang="zh-CN" sz="2800" b="0" i="0" u="none">
                          <a:solidFill>
                            <a:srgbClr val="000000"/>
                          </a:solidFill>
                          <a:effectLst/>
                          <a:latin typeface="白正" pitchFamily="28"/>
                          <a:ea typeface="宋体" pitchFamily="28"/>
                          <a:cs typeface="宋体" pitchFamily="28"/>
                        </a:rPr>
                        <a:t>小明的体温：</a:t>
                      </a:r>
                      <a:r>
                        <a:rPr lang="en-US" altLang="zh-CN" sz="2800" b="0" i="0" u="none">
                          <a:solidFill>
                            <a:srgbClr val="000000"/>
                          </a:solidFill>
                          <a:effectLst/>
                          <a:latin typeface="Times New Roman" pitchFamily="28"/>
                          <a:ea typeface="Times New Roman" pitchFamily="28"/>
                          <a:cs typeface="宋体" pitchFamily="28"/>
                        </a:rPr>
                        <a:t>36.5 ℃</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068"/>
                  </a:ext>
                </a:extLst>
              </a:tr>
              <a:tr h="370840">
                <a:tc>
                  <a:txBody>
                    <a:bodyPr/>
                    <a:lstStyle/>
                    <a:p>
                      <a:pPr marL="0" indent="0" algn="l" eaLnBrk="1" fontAlgn="ctr" latinLnBrk="0" hangingPunct="0">
                        <a:lnSpc>
                          <a:spcPct val="100000"/>
                        </a:lnSpc>
                      </a:pPr>
                      <a:r>
                        <a:rPr lang="en-US" altLang="zh-CN" sz="2800" b="0" i="0" u="none" dirty="0">
                          <a:solidFill>
                            <a:srgbClr val="000000"/>
                          </a:solidFill>
                          <a:effectLst/>
                          <a:latin typeface="Times New Roman" pitchFamily="28"/>
                          <a:ea typeface="Times New Roman" pitchFamily="28"/>
                          <a:cs typeface="宋体" pitchFamily="28"/>
                        </a:rPr>
                        <a:t>C.</a:t>
                      </a:r>
                      <a:r>
                        <a:rPr lang="zh-CN" altLang="zh-CN" sz="2800" b="0" i="0" u="none" dirty="0">
                          <a:solidFill>
                            <a:srgbClr val="000000"/>
                          </a:solidFill>
                          <a:effectLst/>
                          <a:latin typeface="白正" pitchFamily="28"/>
                          <a:ea typeface="宋体" pitchFamily="28"/>
                          <a:cs typeface="宋体" pitchFamily="28"/>
                        </a:rPr>
                        <a:t>小明的脉搏：</a:t>
                      </a:r>
                      <a:r>
                        <a:rPr lang="en-US" altLang="zh-CN" sz="2800" b="0" i="0" u="none" dirty="0">
                          <a:solidFill>
                            <a:srgbClr val="000000"/>
                          </a:solidFill>
                          <a:effectLst/>
                          <a:latin typeface="Times New Roman" pitchFamily="28"/>
                          <a:ea typeface="Times New Roman" pitchFamily="28"/>
                          <a:cs typeface="宋体" pitchFamily="28"/>
                        </a:rPr>
                        <a:t>60</a:t>
                      </a:r>
                      <a:r>
                        <a:rPr lang="zh-CN" altLang="zh-CN" sz="2800" b="0" i="0" u="none" dirty="0">
                          <a:solidFill>
                            <a:srgbClr val="000000"/>
                          </a:solidFill>
                          <a:effectLst/>
                          <a:latin typeface="白正" pitchFamily="28"/>
                          <a:ea typeface="宋体" pitchFamily="28"/>
                          <a:cs typeface="宋体" pitchFamily="28"/>
                        </a:rPr>
                        <a:t>次</a:t>
                      </a:r>
                      <a:r>
                        <a:rPr lang="en-US" altLang="zh-CN" sz="2800" b="0" i="0" u="none" dirty="0">
                          <a:solidFill>
                            <a:srgbClr val="000000"/>
                          </a:solidFill>
                          <a:effectLst/>
                          <a:latin typeface="Times New Roman" pitchFamily="28"/>
                          <a:ea typeface="Times New Roman" pitchFamily="28"/>
                          <a:cs typeface="宋体" pitchFamily="28"/>
                        </a:rPr>
                        <a:t>/s</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069"/>
                  </a:ext>
                </a:extLst>
              </a:tr>
              <a:tr h="370840">
                <a:tc>
                  <a:txBody>
                    <a:bodyPr/>
                    <a:lstStyle/>
                    <a:p>
                      <a:pPr marL="0" indent="0" algn="l" eaLnBrk="1" fontAlgn="ctr" latinLnBrk="0" hangingPunct="0">
                        <a:lnSpc>
                          <a:spcPct val="100000"/>
                        </a:lnSpc>
                      </a:pPr>
                      <a:r>
                        <a:rPr lang="en-US" altLang="zh-CN" sz="2800" b="0" i="0" u="none" dirty="0">
                          <a:solidFill>
                            <a:srgbClr val="000000"/>
                          </a:solidFill>
                          <a:effectLst/>
                          <a:latin typeface="Times New Roman" pitchFamily="28"/>
                          <a:ea typeface="Times New Roman" pitchFamily="28"/>
                          <a:cs typeface="宋体" pitchFamily="28"/>
                        </a:rPr>
                        <a:t>D.</a:t>
                      </a:r>
                      <a:r>
                        <a:rPr lang="zh-CN" altLang="zh-CN" sz="2800" b="0" i="0" u="none" dirty="0">
                          <a:solidFill>
                            <a:srgbClr val="000000"/>
                          </a:solidFill>
                          <a:effectLst/>
                          <a:latin typeface="白正" pitchFamily="28"/>
                          <a:ea typeface="宋体" pitchFamily="28"/>
                          <a:cs typeface="宋体" pitchFamily="28"/>
                        </a:rPr>
                        <a:t>小明的身高：</a:t>
                      </a:r>
                      <a:r>
                        <a:rPr lang="en-US" altLang="zh-CN" sz="2800" b="0" i="0" u="none" dirty="0">
                          <a:solidFill>
                            <a:srgbClr val="000000"/>
                          </a:solidFill>
                          <a:effectLst/>
                          <a:latin typeface="Times New Roman" pitchFamily="28"/>
                          <a:ea typeface="Times New Roman" pitchFamily="28"/>
                          <a:cs typeface="宋体" pitchFamily="28"/>
                        </a:rPr>
                        <a:t>163 cm</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070"/>
                  </a:ext>
                </a:extLst>
              </a:tr>
            </a:tbl>
          </a:graphicData>
        </a:graphic>
      </p:graphicFrame>
      <p:pic>
        <p:nvPicPr>
          <p:cNvPr id="4" name="yt_image_10428_skip" title="H_132">
            <a:extLst>
              <a:ext uri="{FF2B5EF4-FFF2-40B4-BE49-F238E27FC236}">
                <a16:creationId xmlns:a16="http://schemas.microsoft.com/office/drawing/2014/main" id="{AB1C1EB9-6CCA-62D7-1D8A-8218A6BCC126}"/>
              </a:ext>
              <a:ext uri="">
                <a16:creationId xmlns="" xmlns:a16="http://schemas.microsoft.com/office/drawing/2014/main" xmlns:p14="http://schemas.microsoft.com/office/powerpoint/2010/main" xmlns:a14="http://schemas.microsoft.com/office/drawing/2010/main" xmlns:mc="http://schemas.openxmlformats.org/markup-compatibility/2006" id="{5351258F-BC95-41E6-9372-C2FE361B0291}"/>
              </a:ext>
            </a:extLst>
          </p:cNvPr>
          <p:cNvPicPr>
            <a:picLocks noChangeAspect="1" noChangeArrowheads="1"/>
          </p:cNvPicPr>
          <p:nvPr/>
        </p:nvPicPr>
        <p:blipFill>
          <a:blip r:embed="rId2" cstate="print"/>
          <a:srcRect/>
          <a:stretch>
            <a:fillRect/>
          </a:stretch>
        </p:blipFill>
        <p:spPr bwMode="auto">
          <a:xfrm>
            <a:off x="8740742" y="4405864"/>
            <a:ext cx="2207260" cy="1676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0431" name="yt_shape_10431"/>
          <p:cNvSpPr txBox="1"/>
          <p:nvPr/>
        </p:nvSpPr>
        <p:spPr>
          <a:xfrm>
            <a:off x="648143" y="121244"/>
            <a:ext cx="10896000" cy="1060034"/>
          </a:xfrm>
          <a:prstGeom prst="rect">
            <a:avLst/>
          </a:prstGeom>
        </p:spPr>
        <p:txBody>
          <a:bodyPr vert="horz" wrap="square" lIns="0" tIns="0" rIns="0" bIns="0" rtlCol="0">
            <a:spAutoFit/>
          </a:bodyPr>
          <a:lstStyle/>
          <a:p>
            <a:pPr algn="l" eaLnBrk="1"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8.</a:t>
            </a:r>
            <a:r>
              <a:rPr lang="zh-CN" altLang="zh-CN" sz="2800" b="0" i="0" u="none">
                <a:solidFill>
                  <a:srgbClr val="000000"/>
                </a:solidFill>
                <a:effectLst/>
                <a:latin typeface="白正" pitchFamily="28"/>
                <a:ea typeface="宋体" pitchFamily="28"/>
                <a:cs typeface="宋体" pitchFamily="28"/>
              </a:rPr>
              <a:t>如图所示是某同学用一只寒暑表测量下雪后室外的温度，下列有关说法中正确的是</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　</a:t>
            </a:r>
            <a:r>
              <a:rPr lang="en-US" altLang="zh-CN" sz="2800" b="1" i="0" u="none">
                <a:solidFill>
                  <a:srgbClr val="FF0000">
                    <a:alpha val="0"/>
                  </a:srgbClr>
                </a:solidFill>
                <a:effectLst/>
                <a:latin typeface="Times New Roman" pitchFamily="28"/>
                <a:ea typeface="Times New Roman" pitchFamily="28"/>
                <a:cs typeface="Times New Roman" pitchFamily="28"/>
              </a:rPr>
              <a:t>C</a:t>
            </a:r>
            <a:r>
              <a:rPr lang="zh-CN" altLang="zh-CN" sz="2800" b="0" i="0" u="none">
                <a:solidFill>
                  <a:srgbClr val="000000"/>
                </a:solidFill>
                <a:effectLst/>
                <a:latin typeface="白正" pitchFamily="28"/>
                <a:ea typeface="宋体" pitchFamily="28"/>
                <a:cs typeface="宋体" pitchFamily="28"/>
              </a:rPr>
              <a:t>　</a:t>
            </a:r>
            <a:r>
              <a:rPr lang="zh-CN" altLang="zh-CN" sz="2800" b="0" i="0" u="none">
                <a:solidFill>
                  <a:srgbClr val="000000"/>
                </a:solidFill>
                <a:effectLst/>
                <a:latin typeface="宋体" pitchFamily="28"/>
                <a:ea typeface="宋体" pitchFamily="28"/>
                <a:cs typeface="宋体" pitchFamily="28"/>
              </a:rPr>
              <a:t>）</a:t>
            </a:r>
          </a:p>
        </p:txBody>
      </p:sp>
      <p:graphicFrame>
        <p:nvGraphicFramePr>
          <p:cNvPr id="10433" name="yt_table_10433_skip" title="H_174.72">
            <a:extLst>
              <a:ext uri="{FF2B5EF4-FFF2-40B4-BE49-F238E27FC236}">
                <a16:creationId xmlns:a16="http://schemas.microsoft.com/office/drawing/2014/main" id="{85F9CD91-DE56-4981-AD6D-3D4292DC4A24}"/>
              </a:ext>
            </a:extLst>
          </p:cNvPr>
          <p:cNvGraphicFramePr>
            <a:graphicFrameLocks noGrp="1"/>
          </p:cNvGraphicFramePr>
          <p:nvPr>
            <p:extLst>
              <p:ext uri="{D42A27DB-BD31-4B8C-83A1-F6EECF244321}">
                <p14:modId xmlns:p14="http://schemas.microsoft.com/office/powerpoint/2010/main" val="4252979822"/>
              </p:ext>
            </p:extLst>
          </p:nvPr>
        </p:nvGraphicFramePr>
        <p:xfrm>
          <a:off x="648000" y="1232066"/>
          <a:ext cx="6980238" cy="2218944"/>
        </p:xfrm>
        <a:graphic>
          <a:graphicData uri="http://schemas.openxmlformats.org/drawingml/2006/table">
            <a:tbl>
              <a:tblPr/>
              <a:tblGrid>
                <a:gridCol w="6980238">
                  <a:extLst>
                    <a:ext uri="{9D8B030D-6E8A-4147-A177-3AD203B41FA5}">
                      <a16:colId xmlns:a16="http://schemas.microsoft.com/office/drawing/2014/main" val="10026"/>
                    </a:ext>
                  </a:extLst>
                </a:gridCol>
              </a:tblGrid>
              <a:tr h="370840">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A.</a:t>
                      </a:r>
                      <a:r>
                        <a:rPr lang="zh-CN" altLang="zh-CN" sz="2800" b="0" i="0" u="none">
                          <a:solidFill>
                            <a:srgbClr val="000000"/>
                          </a:solidFill>
                          <a:effectLst/>
                          <a:latin typeface="白正" pitchFamily="28"/>
                          <a:ea typeface="宋体" pitchFamily="28"/>
                          <a:cs typeface="宋体" pitchFamily="28"/>
                        </a:rPr>
                        <a:t>它是根据玻璃热胀冷缩的规律制成的</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071"/>
                  </a:ext>
                </a:extLst>
              </a:tr>
              <a:tr h="370840">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B.</a:t>
                      </a:r>
                      <a:r>
                        <a:rPr lang="zh-CN" altLang="zh-CN" sz="2800" b="0" i="0" u="none">
                          <a:solidFill>
                            <a:srgbClr val="000000"/>
                          </a:solidFill>
                          <a:effectLst/>
                          <a:latin typeface="白正" pitchFamily="28"/>
                          <a:ea typeface="宋体" pitchFamily="28"/>
                          <a:cs typeface="宋体" pitchFamily="28"/>
                        </a:rPr>
                        <a:t>它的分度值是</a:t>
                      </a:r>
                      <a:r>
                        <a:rPr lang="en-US" altLang="zh-CN" sz="2800" b="0" i="0" u="none">
                          <a:solidFill>
                            <a:srgbClr val="000000"/>
                          </a:solidFill>
                          <a:effectLst/>
                          <a:latin typeface="Times New Roman" pitchFamily="28"/>
                          <a:ea typeface="Times New Roman" pitchFamily="28"/>
                          <a:cs typeface="宋体" pitchFamily="28"/>
                        </a:rPr>
                        <a:t>0.1℃</a:t>
                      </a:r>
                      <a:r>
                        <a:rPr lang="zh-CN" altLang="zh-CN" sz="2800" b="0" i="0" u="none">
                          <a:solidFill>
                            <a:srgbClr val="000000"/>
                          </a:solidFill>
                          <a:effectLst/>
                          <a:latin typeface="白正" pitchFamily="28"/>
                          <a:ea typeface="宋体" pitchFamily="28"/>
                          <a:cs typeface="宋体" pitchFamily="28"/>
                        </a:rPr>
                        <a:t>，量程比体温计大</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072"/>
                  </a:ext>
                </a:extLst>
              </a:tr>
              <a:tr h="370840">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C.</a:t>
                      </a:r>
                      <a:r>
                        <a:rPr lang="zh-CN" altLang="zh-CN" sz="2800" b="0" i="0" u="none">
                          <a:solidFill>
                            <a:srgbClr val="000000"/>
                          </a:solidFill>
                          <a:effectLst/>
                          <a:latin typeface="白正" pitchFamily="28"/>
                          <a:ea typeface="宋体" pitchFamily="28"/>
                          <a:cs typeface="宋体" pitchFamily="28"/>
                        </a:rPr>
                        <a:t>它此时的示数应读作</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零下</a:t>
                      </a:r>
                      <a:r>
                        <a:rPr lang="en-US" altLang="zh-CN" sz="2800" b="0" i="0" u="none">
                          <a:solidFill>
                            <a:srgbClr val="000000"/>
                          </a:solidFill>
                          <a:effectLst/>
                          <a:latin typeface="Times New Roman" pitchFamily="28"/>
                          <a:ea typeface="Times New Roman" pitchFamily="28"/>
                          <a:cs typeface="宋体" pitchFamily="28"/>
                        </a:rPr>
                        <a:t>1</a:t>
                      </a:r>
                      <a:r>
                        <a:rPr lang="zh-CN" altLang="zh-CN" sz="2800" b="0" i="0" u="none">
                          <a:solidFill>
                            <a:srgbClr val="000000"/>
                          </a:solidFill>
                          <a:effectLst/>
                          <a:latin typeface="白正" pitchFamily="28"/>
                          <a:ea typeface="宋体" pitchFamily="28"/>
                          <a:cs typeface="宋体" pitchFamily="28"/>
                        </a:rPr>
                        <a:t>摄氏度</a:t>
                      </a:r>
                      <a:r>
                        <a:rPr lang="en-US" altLang="zh-CN" sz="2800" b="0" i="0" u="none">
                          <a:solidFill>
                            <a:srgbClr val="000000"/>
                          </a:solidFill>
                          <a:effectLst/>
                          <a:latin typeface="宋体" pitchFamily="28"/>
                          <a:ea typeface="宋体" pitchFamily="28"/>
                          <a:cs typeface="宋体" pitchFamily="28"/>
                        </a:rPr>
                        <a:t>”</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073"/>
                  </a:ext>
                </a:extLst>
              </a:tr>
              <a:tr h="370840">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D.</a:t>
                      </a:r>
                      <a:r>
                        <a:rPr lang="zh-CN" altLang="zh-CN" sz="2800" b="0" i="0" u="none">
                          <a:solidFill>
                            <a:srgbClr val="000000"/>
                          </a:solidFill>
                          <a:effectLst/>
                          <a:latin typeface="白正" pitchFamily="28"/>
                          <a:ea typeface="宋体" pitchFamily="28"/>
                          <a:cs typeface="宋体" pitchFamily="28"/>
                        </a:rPr>
                        <a:t>它在测量气温前，可以拿着用力向下甩</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074"/>
                  </a:ext>
                </a:extLst>
              </a:tr>
            </a:tbl>
          </a:graphicData>
        </a:graphic>
      </p:graphicFrame>
      <p:pic>
        <p:nvPicPr>
          <p:cNvPr id="10432" name="yt_image_10432_skip" title="H_174.24">
            <a:extLst>
              <a:ext uri="">
                <a16:creationId xmlns="" xmlns:a16="http://schemas.microsoft.com/office/drawing/2014/main" xmlns:p14="http://schemas.microsoft.com/office/powerpoint/2010/main" xmlns:a14="http://schemas.microsoft.com/office/drawing/2010/main" xmlns:mc="http://schemas.openxmlformats.org/markup-compatibility/2006" id="{5351258F-BC95-41E6-9372-C2FE361B0291}"/>
              </a:ext>
            </a:extLst>
          </p:cNvPr>
          <p:cNvPicPr>
            <a:picLocks noChangeAspect="1" noChangeArrowheads="1"/>
          </p:cNvPicPr>
          <p:nvPr/>
        </p:nvPicPr>
        <p:blipFill>
          <a:blip r:embed="rId2" cstate="print"/>
          <a:srcRect/>
          <a:stretch>
            <a:fillRect/>
          </a:stretch>
        </p:blipFill>
        <p:spPr bwMode="auto">
          <a:xfrm>
            <a:off x="9714620" y="923503"/>
            <a:ext cx="567182" cy="2212848"/>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a:extLst>
              <a:ext uri="{FF2B5EF4-FFF2-40B4-BE49-F238E27FC236}">
                <a16:creationId xmlns:a16="http://schemas.microsoft.com/office/drawing/2014/main" id="{D31A3166-B376-57B5-0591-FEBFE667C7BF}"/>
              </a:ext>
            </a:extLst>
          </p:cNvPr>
          <p:cNvSpPr txBox="1"/>
          <p:nvPr/>
        </p:nvSpPr>
        <p:spPr>
          <a:xfrm>
            <a:off x="3758532" y="629174"/>
            <a:ext cx="437261" cy="588658"/>
          </a:xfrm>
          <a:prstGeom prst="rect">
            <a:avLst/>
          </a:prstGeom>
          <a:noFill/>
        </p:spPr>
        <p:txBody>
          <a:bodyPr vert="horz" wrap="none" rtlCol="0">
            <a:noAutofit/>
          </a:bodyPr>
          <a:lstStyle/>
          <a:p>
            <a:pPr>
              <a:lnSpc>
                <a:spcPct val="129999"/>
              </a:lnSpc>
            </a:pPr>
            <a:r>
              <a:rPr kumimoji="0" lang="en-US" altLang="zh-CN" sz="2800" b="1" i="0" strike="noStrike" kern="1200" cap="none" spc="0" normalizeH="0" baseline="0" noProof="0">
                <a:ln>
                  <a:noFill/>
                </a:ln>
                <a:solidFill>
                  <a:srgbClr val="FF0000"/>
                </a:solidFill>
                <a:effectLst/>
                <a:uLnTx/>
                <a:uFillTx/>
                <a:latin typeface="Times New Roman" pitchFamily="28"/>
                <a:ea typeface="Times New Roman" pitchFamily="28"/>
                <a:cs typeface="Times New Roman" pitchFamily="28"/>
              </a:rPr>
              <a:t>C</a:t>
            </a:r>
            <a:endParaRPr lang="zh-CN" altLang="en-US">
              <a:solidFill>
                <a:srgbClr val="FF0000"/>
              </a:solidFill>
            </a:endParaRPr>
          </a:p>
        </p:txBody>
      </p:sp>
      <p:sp>
        <p:nvSpPr>
          <p:cNvPr id="3" name="yt_shape_10435">
            <a:extLst>
              <a:ext uri="{FF2B5EF4-FFF2-40B4-BE49-F238E27FC236}">
                <a16:creationId xmlns:a16="http://schemas.microsoft.com/office/drawing/2014/main" id="{A6B07E9C-634C-1CE3-1FF6-DCB9F8D0EE7D}"/>
              </a:ext>
            </a:extLst>
          </p:cNvPr>
          <p:cNvSpPr txBox="1"/>
          <p:nvPr/>
        </p:nvSpPr>
        <p:spPr>
          <a:xfrm>
            <a:off x="635939" y="3465244"/>
            <a:ext cx="6992299" cy="499880"/>
          </a:xfrm>
          <a:prstGeom prst="rect">
            <a:avLst/>
          </a:prstGeom>
        </p:spPr>
        <p:txBody>
          <a:bodyPr vert="horz" wrap="none" lIns="0" tIns="0" rIns="0" bIns="0" rtlCol="0">
            <a:spAutoFit/>
          </a:bodyPr>
          <a:lstStyle/>
          <a:p>
            <a:pPr algn="l" eaLnBrk="1"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9.</a:t>
            </a:r>
            <a:r>
              <a:rPr lang="zh-CN" altLang="zh-CN" sz="2800" b="0" i="0" u="none">
                <a:solidFill>
                  <a:srgbClr val="000000"/>
                </a:solidFill>
                <a:effectLst/>
                <a:latin typeface="白正" pitchFamily="28"/>
                <a:ea typeface="宋体" pitchFamily="28"/>
                <a:cs typeface="宋体" pitchFamily="28"/>
              </a:rPr>
              <a:t>如图所示，下面哪幅图是正确的</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　</a:t>
            </a:r>
            <a:r>
              <a:rPr lang="en-US" altLang="zh-CN" sz="2800" b="1" i="0" u="none">
                <a:solidFill>
                  <a:srgbClr val="FF0000">
                    <a:alpha val="0"/>
                  </a:srgbClr>
                </a:solidFill>
                <a:effectLst/>
                <a:latin typeface="Times New Roman" pitchFamily="28"/>
                <a:ea typeface="Times New Roman" pitchFamily="28"/>
                <a:cs typeface="Times New Roman" pitchFamily="28"/>
              </a:rPr>
              <a:t>A</a:t>
            </a:r>
            <a:r>
              <a:rPr lang="zh-CN" altLang="zh-CN" sz="2800" b="0" i="0" u="none">
                <a:solidFill>
                  <a:srgbClr val="000000"/>
                </a:solidFill>
                <a:effectLst/>
                <a:latin typeface="白正" pitchFamily="28"/>
                <a:ea typeface="宋体" pitchFamily="28"/>
                <a:cs typeface="宋体" pitchFamily="28"/>
              </a:rPr>
              <a:t>　</a:t>
            </a:r>
            <a:r>
              <a:rPr lang="zh-CN" altLang="zh-CN" sz="2800" b="0" i="0" u="none">
                <a:solidFill>
                  <a:srgbClr val="000000"/>
                </a:solidFill>
                <a:effectLst/>
                <a:latin typeface="宋体" pitchFamily="28"/>
                <a:ea typeface="宋体" pitchFamily="28"/>
                <a:cs typeface="宋体" pitchFamily="28"/>
              </a:rPr>
              <a:t>）</a:t>
            </a:r>
          </a:p>
        </p:txBody>
      </p:sp>
      <p:pic>
        <p:nvPicPr>
          <p:cNvPr id="4" name="yt_image_10436">
            <a:extLst>
              <a:ext uri="{FF2B5EF4-FFF2-40B4-BE49-F238E27FC236}">
                <a16:creationId xmlns:a16="http://schemas.microsoft.com/office/drawing/2014/main" id="{0FC33105-5998-17E0-FFCE-1F090D4E16E9}"/>
              </a:ext>
              <a:ext uri="">
                <a16:creationId xmlns="" xmlns:a16="http://schemas.microsoft.com/office/drawing/2014/main" xmlns:p14="http://schemas.microsoft.com/office/powerpoint/2010/main" xmlns:mc="http://schemas.openxmlformats.org/markup-compatibility/2006" xmlns:a14="http://schemas.microsoft.com/office/drawing/2010/main" id="{5351258F-BC95-41E6-9372-C2FE361B0291}"/>
              </a:ext>
            </a:extLst>
          </p:cNvPr>
          <p:cNvPicPr>
            <a:picLocks noChangeAspect="1" noChangeArrowheads="1"/>
          </p:cNvPicPr>
          <p:nvPr/>
        </p:nvPicPr>
        <p:blipFill>
          <a:blip r:embed="rId3" cstate="print"/>
          <a:srcRect/>
          <a:stretch>
            <a:fillRect/>
          </a:stretch>
        </p:blipFill>
        <p:spPr bwMode="auto">
          <a:xfrm>
            <a:off x="2110737" y="4477013"/>
            <a:ext cx="1350899" cy="965327"/>
          </a:xfrm>
          <a:prstGeom prst="rect">
            <a:avLst/>
          </a:prstGeom>
          <a:noFill/>
          <a:extLst>
            <a:ext uri="{909E8E84-426E-40DD-AFC4-6F175D3DCCD1}">
              <a14:hiddenFill xmlns:a14="http://schemas.microsoft.com/office/drawing/2010/main">
                <a:solidFill>
                  <a:srgbClr val="FFFFFF"/>
                </a:solidFill>
              </a14:hiddenFill>
            </a:ext>
          </a:extLst>
        </p:spPr>
      </p:pic>
      <p:pic>
        <p:nvPicPr>
          <p:cNvPr id="5" name="yt_image_10437">
            <a:extLst>
              <a:ext uri="{FF2B5EF4-FFF2-40B4-BE49-F238E27FC236}">
                <a16:creationId xmlns:a16="http://schemas.microsoft.com/office/drawing/2014/main" id="{BBC0722A-581F-447A-5407-7052438F5859}"/>
              </a:ext>
              <a:ext uri="">
                <a16:creationId xmlns="" xmlns:a16="http://schemas.microsoft.com/office/drawing/2014/main" xmlns:p14="http://schemas.microsoft.com/office/powerpoint/2010/main" xmlns:mc="http://schemas.openxmlformats.org/markup-compatibility/2006" xmlns:a14="http://schemas.microsoft.com/office/drawing/2010/main" id="{5351258F-BC95-41E6-9372-C2FE361B0291}"/>
              </a:ext>
            </a:extLst>
          </p:cNvPr>
          <p:cNvPicPr>
            <a:picLocks noChangeAspect="1" noChangeArrowheads="1"/>
          </p:cNvPicPr>
          <p:nvPr/>
        </p:nvPicPr>
        <p:blipFill>
          <a:blip r:embed="rId4" cstate="print"/>
          <a:srcRect/>
          <a:stretch>
            <a:fillRect/>
          </a:stretch>
        </p:blipFill>
        <p:spPr bwMode="auto">
          <a:xfrm>
            <a:off x="3821636" y="4168276"/>
            <a:ext cx="1383030" cy="1274064"/>
          </a:xfrm>
          <a:prstGeom prst="rect">
            <a:avLst/>
          </a:prstGeom>
          <a:noFill/>
          <a:extLst>
            <a:ext uri="{909E8E84-426E-40DD-AFC4-6F175D3DCCD1}">
              <a14:hiddenFill xmlns:a14="http://schemas.microsoft.com/office/drawing/2010/main">
                <a:solidFill>
                  <a:srgbClr val="FFFFFF"/>
                </a:solidFill>
              </a14:hiddenFill>
            </a:ext>
          </a:extLst>
        </p:spPr>
      </p:pic>
      <p:pic>
        <p:nvPicPr>
          <p:cNvPr id="6" name="yt_image_10438">
            <a:extLst>
              <a:ext uri="{FF2B5EF4-FFF2-40B4-BE49-F238E27FC236}">
                <a16:creationId xmlns:a16="http://schemas.microsoft.com/office/drawing/2014/main" id="{89F3B349-917E-6F56-9A84-5362C2A11306}"/>
              </a:ext>
              <a:ext uri="">
                <a16:creationId xmlns="" xmlns:a16="http://schemas.microsoft.com/office/drawing/2014/main" xmlns:p14="http://schemas.microsoft.com/office/powerpoint/2010/main" xmlns:mc="http://schemas.openxmlformats.org/markup-compatibility/2006" xmlns:a14="http://schemas.microsoft.com/office/drawing/2010/main" id="{5351258F-BC95-41E6-9372-C2FE361B0291}"/>
              </a:ext>
            </a:extLst>
          </p:cNvPr>
          <p:cNvPicPr>
            <a:picLocks noChangeAspect="1" noChangeArrowheads="1"/>
          </p:cNvPicPr>
          <p:nvPr/>
        </p:nvPicPr>
        <p:blipFill>
          <a:blip r:embed="rId5" cstate="print"/>
          <a:srcRect/>
          <a:stretch>
            <a:fillRect/>
          </a:stretch>
        </p:blipFill>
        <p:spPr bwMode="auto">
          <a:xfrm>
            <a:off x="5564666" y="4558039"/>
            <a:ext cx="1436116" cy="884301"/>
          </a:xfrm>
          <a:prstGeom prst="rect">
            <a:avLst/>
          </a:prstGeom>
          <a:noFill/>
          <a:extLst>
            <a:ext uri="{909E8E84-426E-40DD-AFC4-6F175D3DCCD1}">
              <a14:hiddenFill xmlns:a14="http://schemas.microsoft.com/office/drawing/2010/main">
                <a:solidFill>
                  <a:srgbClr val="FFFFFF"/>
                </a:solidFill>
              </a14:hiddenFill>
            </a:ext>
          </a:extLst>
        </p:spPr>
      </p:pic>
      <p:pic>
        <p:nvPicPr>
          <p:cNvPr id="7" name="yt_image_10439">
            <a:extLst>
              <a:ext uri="{FF2B5EF4-FFF2-40B4-BE49-F238E27FC236}">
                <a16:creationId xmlns:a16="http://schemas.microsoft.com/office/drawing/2014/main" id="{830A4BCF-3EBF-6416-2750-8F2FF49FE9B0}"/>
              </a:ext>
              <a:ext uri="">
                <a16:creationId xmlns="" xmlns:a16="http://schemas.microsoft.com/office/drawing/2014/main" xmlns:p14="http://schemas.microsoft.com/office/powerpoint/2010/main" xmlns:mc="http://schemas.openxmlformats.org/markup-compatibility/2006" xmlns:a14="http://schemas.microsoft.com/office/drawing/2010/main" id="{5351258F-BC95-41E6-9372-C2FE361B0291}"/>
              </a:ext>
            </a:extLst>
          </p:cNvPr>
          <p:cNvPicPr>
            <a:picLocks noChangeAspect="1" noChangeArrowheads="1"/>
          </p:cNvPicPr>
          <p:nvPr/>
        </p:nvPicPr>
        <p:blipFill>
          <a:blip r:embed="rId6" cstate="print"/>
          <a:srcRect/>
          <a:stretch>
            <a:fillRect/>
          </a:stretch>
        </p:blipFill>
        <p:spPr bwMode="auto">
          <a:xfrm>
            <a:off x="7360782" y="4558039"/>
            <a:ext cx="1251712" cy="884301"/>
          </a:xfrm>
          <a:prstGeom prst="rect">
            <a:avLst/>
          </a:prstGeom>
          <a:noFill/>
          <a:extLst>
            <a:ext uri="{909E8E84-426E-40DD-AFC4-6F175D3DCCD1}">
              <a14:hiddenFill xmlns:a14="http://schemas.microsoft.com/office/drawing/2010/main">
                <a:solidFill>
                  <a:srgbClr val="FFFFFF"/>
                </a:solidFill>
              </a14:hiddenFill>
            </a:ext>
          </a:extLst>
        </p:spPr>
      </p:pic>
      <p:sp>
        <p:nvSpPr>
          <p:cNvPr id="8" name="yt_shape_10442">
            <a:extLst>
              <a:ext uri="{FF2B5EF4-FFF2-40B4-BE49-F238E27FC236}">
                <a16:creationId xmlns:a16="http://schemas.microsoft.com/office/drawing/2014/main" id="{66AE9F61-1E0F-42CB-F5F5-CFB82FF6266E}"/>
              </a:ext>
            </a:extLst>
          </p:cNvPr>
          <p:cNvSpPr txBox="1"/>
          <p:nvPr/>
        </p:nvSpPr>
        <p:spPr>
          <a:xfrm>
            <a:off x="2518426" y="5442340"/>
            <a:ext cx="535521" cy="528203"/>
          </a:xfrm>
          <a:prstGeom prst="rect">
            <a:avLst/>
          </a:prstGeom>
        </p:spPr>
        <p:txBody>
          <a:bodyPr vert="horz" wrap="square" lIns="0" tIns="0" rIns="0" bIns="0" rtlCol="0">
            <a:spAutoFit/>
          </a:bodyPr>
          <a:lstStyle/>
          <a:p>
            <a:pPr algn="ctr" eaLnBrk="1" latinLnBrk="0" hangingPunct="0">
              <a:lnSpc>
                <a:spcPct val="129999"/>
              </a:lnSpc>
            </a:pPr>
            <a:r>
              <a:rPr lang="zh-CN" altLang="zh-CN" sz="2800" b="0" i="0" u="none">
                <a:solidFill>
                  <a:srgbClr val="000000"/>
                </a:solidFill>
                <a:effectLst/>
                <a:latin typeface="白正" pitchFamily="28"/>
                <a:ea typeface="楷体" pitchFamily="28"/>
                <a:cs typeface="宋体" pitchFamily="28"/>
              </a:rPr>
              <a:t>甲</a:t>
            </a:r>
          </a:p>
        </p:txBody>
      </p:sp>
      <p:sp>
        <p:nvSpPr>
          <p:cNvPr id="9" name="yt_shape_10443">
            <a:extLst>
              <a:ext uri="{FF2B5EF4-FFF2-40B4-BE49-F238E27FC236}">
                <a16:creationId xmlns:a16="http://schemas.microsoft.com/office/drawing/2014/main" id="{3F3A7C74-19BA-0BC4-F503-1358345C5FF0}"/>
              </a:ext>
            </a:extLst>
          </p:cNvPr>
          <p:cNvSpPr txBox="1"/>
          <p:nvPr/>
        </p:nvSpPr>
        <p:spPr>
          <a:xfrm>
            <a:off x="4245390" y="5442340"/>
            <a:ext cx="535521" cy="528203"/>
          </a:xfrm>
          <a:prstGeom prst="rect">
            <a:avLst/>
          </a:prstGeom>
        </p:spPr>
        <p:txBody>
          <a:bodyPr vert="horz" wrap="square" lIns="0" tIns="0" rIns="0" bIns="0" rtlCol="0">
            <a:spAutoFit/>
          </a:bodyPr>
          <a:lstStyle/>
          <a:p>
            <a:pPr algn="ctr" eaLnBrk="1" latinLnBrk="0" hangingPunct="0">
              <a:lnSpc>
                <a:spcPct val="129999"/>
              </a:lnSpc>
            </a:pPr>
            <a:r>
              <a:rPr lang="zh-CN" altLang="zh-CN" sz="2800" b="0" i="0" u="none">
                <a:solidFill>
                  <a:srgbClr val="000000"/>
                </a:solidFill>
                <a:effectLst/>
                <a:latin typeface="白正" pitchFamily="28"/>
                <a:ea typeface="楷体" pitchFamily="28"/>
                <a:cs typeface="宋体" pitchFamily="28"/>
              </a:rPr>
              <a:t>乙</a:t>
            </a:r>
          </a:p>
        </p:txBody>
      </p:sp>
      <p:sp>
        <p:nvSpPr>
          <p:cNvPr id="10" name="yt_shape_10444">
            <a:extLst>
              <a:ext uri="{FF2B5EF4-FFF2-40B4-BE49-F238E27FC236}">
                <a16:creationId xmlns:a16="http://schemas.microsoft.com/office/drawing/2014/main" id="{39CD5A71-2E23-799F-0734-BE1865A7B5F2}"/>
              </a:ext>
            </a:extLst>
          </p:cNvPr>
          <p:cNvSpPr txBox="1"/>
          <p:nvPr/>
        </p:nvSpPr>
        <p:spPr>
          <a:xfrm>
            <a:off x="6014963" y="5442340"/>
            <a:ext cx="535521" cy="528203"/>
          </a:xfrm>
          <a:prstGeom prst="rect">
            <a:avLst/>
          </a:prstGeom>
        </p:spPr>
        <p:txBody>
          <a:bodyPr vert="horz" wrap="square" lIns="0" tIns="0" rIns="0" bIns="0" rtlCol="0">
            <a:spAutoFit/>
          </a:bodyPr>
          <a:lstStyle/>
          <a:p>
            <a:pPr algn="ctr" eaLnBrk="1" latinLnBrk="0" hangingPunct="0">
              <a:lnSpc>
                <a:spcPct val="129999"/>
              </a:lnSpc>
            </a:pPr>
            <a:r>
              <a:rPr lang="zh-CN" altLang="zh-CN" sz="2800" b="0" i="0" u="none">
                <a:solidFill>
                  <a:srgbClr val="000000"/>
                </a:solidFill>
                <a:effectLst/>
                <a:latin typeface="白正" pitchFamily="28"/>
                <a:ea typeface="楷体" pitchFamily="28"/>
                <a:cs typeface="宋体" pitchFamily="28"/>
              </a:rPr>
              <a:t>丙</a:t>
            </a:r>
          </a:p>
        </p:txBody>
      </p:sp>
      <p:sp>
        <p:nvSpPr>
          <p:cNvPr id="11" name="yt_shape_10445">
            <a:extLst>
              <a:ext uri="{FF2B5EF4-FFF2-40B4-BE49-F238E27FC236}">
                <a16:creationId xmlns:a16="http://schemas.microsoft.com/office/drawing/2014/main" id="{21191D78-C56E-6DCE-735B-795A8E11033B}"/>
              </a:ext>
            </a:extLst>
          </p:cNvPr>
          <p:cNvSpPr txBox="1"/>
          <p:nvPr/>
        </p:nvSpPr>
        <p:spPr>
          <a:xfrm>
            <a:off x="7718877" y="5442340"/>
            <a:ext cx="535521" cy="528203"/>
          </a:xfrm>
          <a:prstGeom prst="rect">
            <a:avLst/>
          </a:prstGeom>
        </p:spPr>
        <p:txBody>
          <a:bodyPr vert="horz" wrap="square" lIns="0" tIns="0" rIns="0" bIns="0" rtlCol="0">
            <a:spAutoFit/>
          </a:bodyPr>
          <a:lstStyle/>
          <a:p>
            <a:pPr algn="ctr" eaLnBrk="1" latinLnBrk="0" hangingPunct="0">
              <a:lnSpc>
                <a:spcPct val="129999"/>
              </a:lnSpc>
            </a:pPr>
            <a:r>
              <a:rPr lang="zh-CN" altLang="zh-CN" sz="2800" b="0" i="0" u="none">
                <a:solidFill>
                  <a:srgbClr val="000000"/>
                </a:solidFill>
                <a:effectLst/>
                <a:latin typeface="白正" pitchFamily="28"/>
                <a:ea typeface="楷体" pitchFamily="28"/>
                <a:cs typeface="宋体" pitchFamily="28"/>
              </a:rPr>
              <a:t>丁</a:t>
            </a:r>
          </a:p>
        </p:txBody>
      </p:sp>
      <p:graphicFrame>
        <p:nvGraphicFramePr>
          <p:cNvPr id="12" name="yt_table_10446" title="H_43.68">
            <a:extLst>
              <a:ext uri="{FF2B5EF4-FFF2-40B4-BE49-F238E27FC236}">
                <a16:creationId xmlns:a16="http://schemas.microsoft.com/office/drawing/2014/main" id="{3B2A8555-783B-F0A9-91B5-23D2193BA28B}"/>
              </a:ext>
            </a:extLst>
          </p:cNvPr>
          <p:cNvGraphicFramePr>
            <a:graphicFrameLocks noGrp="1"/>
          </p:cNvGraphicFramePr>
          <p:nvPr>
            <p:extLst>
              <p:ext uri="{D42A27DB-BD31-4B8C-83A1-F6EECF244321}">
                <p14:modId xmlns:p14="http://schemas.microsoft.com/office/powerpoint/2010/main" val="1644115378"/>
              </p:ext>
            </p:extLst>
          </p:nvPr>
        </p:nvGraphicFramePr>
        <p:xfrm>
          <a:off x="635939" y="6020933"/>
          <a:ext cx="7917816" cy="554736"/>
        </p:xfrm>
        <a:graphic>
          <a:graphicData uri="http://schemas.openxmlformats.org/drawingml/2006/table">
            <a:tbl>
              <a:tblPr/>
              <a:tblGrid>
                <a:gridCol w="2222818">
                  <a:extLst>
                    <a:ext uri="{9D8B030D-6E8A-4147-A177-3AD203B41FA5}">
                      <a16:colId xmlns:a16="http://schemas.microsoft.com/office/drawing/2014/main" val="10027"/>
                    </a:ext>
                  </a:extLst>
                </a:gridCol>
                <a:gridCol w="2202180">
                  <a:extLst>
                    <a:ext uri="{9D8B030D-6E8A-4147-A177-3AD203B41FA5}">
                      <a16:colId xmlns:a16="http://schemas.microsoft.com/office/drawing/2014/main" val="10028"/>
                    </a:ext>
                  </a:extLst>
                </a:gridCol>
                <a:gridCol w="2202180">
                  <a:extLst>
                    <a:ext uri="{9D8B030D-6E8A-4147-A177-3AD203B41FA5}">
                      <a16:colId xmlns:a16="http://schemas.microsoft.com/office/drawing/2014/main" val="10029"/>
                    </a:ext>
                  </a:extLst>
                </a:gridCol>
                <a:gridCol w="1290638">
                  <a:extLst>
                    <a:ext uri="{9D8B030D-6E8A-4147-A177-3AD203B41FA5}">
                      <a16:colId xmlns:a16="http://schemas.microsoft.com/office/drawing/2014/main" val="10030"/>
                    </a:ext>
                  </a:extLst>
                </a:gridCol>
              </a:tblGrid>
              <a:tr h="370840">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A.</a:t>
                      </a:r>
                      <a:r>
                        <a:rPr lang="zh-CN" altLang="zh-CN" sz="2800" b="0" i="0" u="none">
                          <a:solidFill>
                            <a:srgbClr val="000000"/>
                          </a:solidFill>
                          <a:effectLst/>
                          <a:latin typeface="白正" pitchFamily="28"/>
                          <a:ea typeface="宋体" pitchFamily="28"/>
                          <a:cs typeface="宋体" pitchFamily="28"/>
                        </a:rPr>
                        <a:t>甲</a:t>
                      </a:r>
                    </a:p>
                  </a:txBody>
                  <a:tcPr marL="0" marR="0" marT="0" marB="0" anchor="ctr">
                    <a:lnL w="9522" cmpd="sng">
                      <a:noFill/>
                    </a:lnL>
                    <a:lnR w="9522" cmpd="sng">
                      <a:noFill/>
                    </a:lnR>
                    <a:lnT w="9522" cmpd="sng">
                      <a:noFill/>
                    </a:lnT>
                    <a:lnB w="9522" cmpd="sng">
                      <a:noFill/>
                    </a:lnB>
                  </a:tcPr>
                </a:tc>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B.</a:t>
                      </a:r>
                      <a:r>
                        <a:rPr lang="zh-CN" altLang="zh-CN" sz="2800" b="0" i="0" u="none">
                          <a:solidFill>
                            <a:srgbClr val="000000"/>
                          </a:solidFill>
                          <a:effectLst/>
                          <a:latin typeface="白正" pitchFamily="28"/>
                          <a:ea typeface="宋体" pitchFamily="28"/>
                          <a:cs typeface="宋体" pitchFamily="28"/>
                        </a:rPr>
                        <a:t>乙</a:t>
                      </a:r>
                    </a:p>
                  </a:txBody>
                  <a:tcPr marL="0" marR="0" marT="0" marB="0" anchor="ctr">
                    <a:lnL w="9522" cmpd="sng">
                      <a:noFill/>
                    </a:lnL>
                    <a:lnR w="9522" cmpd="sng">
                      <a:noFill/>
                    </a:lnR>
                    <a:lnT w="9522" cmpd="sng">
                      <a:noFill/>
                    </a:lnT>
                    <a:lnB w="9522" cmpd="sng">
                      <a:noFill/>
                    </a:lnB>
                  </a:tcPr>
                </a:tc>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C.</a:t>
                      </a:r>
                      <a:r>
                        <a:rPr lang="zh-CN" altLang="zh-CN" sz="2800" b="0" i="0" u="none">
                          <a:solidFill>
                            <a:srgbClr val="000000"/>
                          </a:solidFill>
                          <a:effectLst/>
                          <a:latin typeface="白正" pitchFamily="28"/>
                          <a:ea typeface="宋体" pitchFamily="28"/>
                          <a:cs typeface="宋体" pitchFamily="28"/>
                        </a:rPr>
                        <a:t>丙</a:t>
                      </a:r>
                    </a:p>
                  </a:txBody>
                  <a:tcPr marL="0" marR="0" marT="0" marB="0" anchor="ctr">
                    <a:lnL w="9522" cmpd="sng">
                      <a:noFill/>
                    </a:lnL>
                    <a:lnR w="9522" cmpd="sng">
                      <a:noFill/>
                    </a:lnR>
                    <a:lnT w="9522" cmpd="sng">
                      <a:noFill/>
                    </a:lnT>
                    <a:lnB w="9522" cmpd="sng">
                      <a:noFill/>
                    </a:lnB>
                  </a:tcPr>
                </a:tc>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D.</a:t>
                      </a:r>
                      <a:r>
                        <a:rPr lang="zh-CN" altLang="zh-CN" sz="2800" b="0" i="0" u="none">
                          <a:solidFill>
                            <a:srgbClr val="000000"/>
                          </a:solidFill>
                          <a:effectLst/>
                          <a:latin typeface="白正" pitchFamily="28"/>
                          <a:ea typeface="宋体" pitchFamily="28"/>
                          <a:cs typeface="宋体" pitchFamily="28"/>
                        </a:rPr>
                        <a:t>丁</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075"/>
                  </a:ext>
                </a:extLst>
              </a:tr>
            </a:tbl>
          </a:graphicData>
        </a:graphic>
      </p:graphicFrame>
      <p:sp>
        <p:nvSpPr>
          <p:cNvPr id="13" name="文本框 12">
            <a:extLst>
              <a:ext uri="{FF2B5EF4-FFF2-40B4-BE49-F238E27FC236}">
                <a16:creationId xmlns:a16="http://schemas.microsoft.com/office/drawing/2014/main" id="{C1491987-E712-71F5-E959-2E95C7A38085}"/>
              </a:ext>
            </a:extLst>
          </p:cNvPr>
          <p:cNvSpPr txBox="1"/>
          <p:nvPr/>
        </p:nvSpPr>
        <p:spPr>
          <a:xfrm>
            <a:off x="6502227" y="3418438"/>
            <a:ext cx="437261" cy="588658"/>
          </a:xfrm>
          <a:prstGeom prst="rect">
            <a:avLst/>
          </a:prstGeom>
          <a:noFill/>
        </p:spPr>
        <p:txBody>
          <a:bodyPr vert="horz" wrap="none" rtlCol="0">
            <a:noAutofit/>
          </a:bodyPr>
          <a:lstStyle/>
          <a:p>
            <a:pPr>
              <a:lnSpc>
                <a:spcPct val="129999"/>
              </a:lnSpc>
            </a:pPr>
            <a:r>
              <a:rPr kumimoji="0" lang="en-US" altLang="zh-CN" sz="2800" b="1" i="0" strike="noStrike" kern="1200" cap="none" spc="0" normalizeH="0" baseline="0" noProof="0">
                <a:ln>
                  <a:noFill/>
                </a:ln>
                <a:solidFill>
                  <a:srgbClr val="FF0000"/>
                </a:solidFill>
                <a:effectLst/>
                <a:uLnTx/>
                <a:uFillTx/>
                <a:latin typeface="Times New Roman" pitchFamily="28"/>
                <a:ea typeface="Times New Roman" pitchFamily="28"/>
                <a:cs typeface="Times New Roman" pitchFamily="28"/>
              </a:rPr>
              <a:t>A</a:t>
            </a:r>
            <a:endParaRPr lang="zh-CN" altLang="en-US">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13"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0448" name="yt_shape_10448"/>
          <p:cNvSpPr txBox="1"/>
          <p:nvPr/>
        </p:nvSpPr>
        <p:spPr>
          <a:xfrm>
            <a:off x="648143" y="1013141"/>
            <a:ext cx="10896000" cy="1060034"/>
          </a:xfrm>
          <a:prstGeom prst="rect">
            <a:avLst/>
          </a:prstGeom>
        </p:spPr>
        <p:txBody>
          <a:bodyPr vert="horz" wrap="square" lIns="0" tIns="0" rIns="0" bIns="0" rtlCol="0">
            <a:spAutoFit/>
          </a:bodyPr>
          <a:lstStyle/>
          <a:p>
            <a:pPr algn="l" eaLnBrk="1"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10.</a:t>
            </a:r>
            <a:r>
              <a:rPr lang="zh-CN" altLang="zh-CN" sz="2800" b="0" i="0" u="none">
                <a:solidFill>
                  <a:srgbClr val="000000"/>
                </a:solidFill>
                <a:effectLst/>
                <a:latin typeface="白正" pitchFamily="28"/>
                <a:ea typeface="宋体" pitchFamily="28"/>
                <a:cs typeface="宋体" pitchFamily="28"/>
              </a:rPr>
              <a:t>当光从空气斜射到一块玻璃表面时，图中可以较全面地反映光传播路径的是</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　</a:t>
            </a:r>
            <a:r>
              <a:rPr lang="en-US" altLang="zh-CN" sz="2800" b="1" i="0" u="none">
                <a:solidFill>
                  <a:srgbClr val="FF0000">
                    <a:alpha val="0"/>
                  </a:srgbClr>
                </a:solidFill>
                <a:effectLst/>
                <a:latin typeface="Times New Roman" pitchFamily="28"/>
                <a:ea typeface="Times New Roman" pitchFamily="28"/>
                <a:cs typeface="Times New Roman" pitchFamily="28"/>
              </a:rPr>
              <a:t>C</a:t>
            </a:r>
            <a:r>
              <a:rPr lang="zh-CN" altLang="zh-CN" sz="2800" b="0" i="0" u="none">
                <a:solidFill>
                  <a:srgbClr val="000000"/>
                </a:solidFill>
                <a:effectLst/>
                <a:latin typeface="白正" pitchFamily="28"/>
                <a:ea typeface="宋体" pitchFamily="28"/>
                <a:cs typeface="宋体" pitchFamily="28"/>
              </a:rPr>
              <a:t>　</a:t>
            </a:r>
            <a:r>
              <a:rPr lang="zh-CN" altLang="zh-CN" sz="2800" b="0" i="0" u="none">
                <a:solidFill>
                  <a:srgbClr val="000000"/>
                </a:solidFill>
                <a:effectLst/>
                <a:latin typeface="宋体" pitchFamily="28"/>
                <a:ea typeface="宋体" pitchFamily="28"/>
                <a:cs typeface="宋体" pitchFamily="28"/>
              </a:rPr>
              <a:t>）</a:t>
            </a:r>
          </a:p>
        </p:txBody>
      </p:sp>
      <p:graphicFrame>
        <p:nvGraphicFramePr>
          <p:cNvPr id="10449" name="yt_table_10449" title="H_297.96">
            <a:extLst>
              <a:ext uri="{FF2B5EF4-FFF2-40B4-BE49-F238E27FC236}">
                <a16:creationId xmlns:a16="http://schemas.microsoft.com/office/drawing/2014/main" id="{85F9CD91-DE56-4981-AD6D-3D4292DC4A24}"/>
              </a:ext>
            </a:extLst>
          </p:cNvPr>
          <p:cNvGraphicFramePr>
            <a:graphicFrameLocks noGrp="1"/>
          </p:cNvGraphicFramePr>
          <p:nvPr>
            <p:extLst>
              <p:ext uri="{D42A27DB-BD31-4B8C-83A1-F6EECF244321}">
                <p14:modId xmlns:p14="http://schemas.microsoft.com/office/powerpoint/2010/main" val="3399726180"/>
              </p:ext>
            </p:extLst>
          </p:nvPr>
        </p:nvGraphicFramePr>
        <p:xfrm>
          <a:off x="648000" y="2123963"/>
          <a:ext cx="6202680" cy="3784092"/>
        </p:xfrm>
        <a:graphic>
          <a:graphicData uri="http://schemas.openxmlformats.org/drawingml/2006/table">
            <a:tbl>
              <a:tblPr/>
              <a:tblGrid>
                <a:gridCol w="3567430">
                  <a:extLst>
                    <a:ext uri="{9D8B030D-6E8A-4147-A177-3AD203B41FA5}">
                      <a16:colId xmlns:a16="http://schemas.microsoft.com/office/drawing/2014/main" val="10031"/>
                    </a:ext>
                  </a:extLst>
                </a:gridCol>
                <a:gridCol w="2635250">
                  <a:extLst>
                    <a:ext uri="{9D8B030D-6E8A-4147-A177-3AD203B41FA5}">
                      <a16:colId xmlns:a16="http://schemas.microsoft.com/office/drawing/2014/main" val="10032"/>
                    </a:ext>
                  </a:extLst>
                </a:gridCol>
              </a:tblGrid>
              <a:tr h="370840">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A.</a:t>
                      </a:r>
                      <a:r>
                        <a:rPr lang="zh-CN" altLang="zh-CN" sz="9550" b="0" i="0" u="none">
                          <a:noFill/>
                          <a:effectLst/>
                          <a:latin typeface="Times New Roman" pitchFamily="96"/>
                          <a:ea typeface="Times New Roman" pitchFamily="96"/>
                          <a:cs typeface="宋体" pitchFamily="96"/>
                          <a:sym typeface="Finished"/>
                        </a:rPr>
                        <a:t>⁠</a:t>
                      </a:r>
                      <a:r>
                        <a:rPr lang="en-US" altLang="zh-CN" sz="2800" b="0" i="0" u="none">
                          <a:solidFill>
                            <a:srgbClr val="1EE3CF"/>
                          </a:solidFill>
                          <a:effectLst/>
                          <a:latin typeface="Times New Roman" pitchFamily="28"/>
                          <a:ea typeface="宋体" pitchFamily="28"/>
                          <a:cs typeface="宋体" pitchFamily="28"/>
                          <a:sym typeface=""/>
                        </a:rPr>
                        <a:t>                   </a:t>
                      </a:r>
                      <a:r>
                        <a:rPr lang="en-US" altLang="zh-CN" sz="100" b="0" i="0" u="none">
                          <a:solidFill>
                            <a:srgbClr val="1EE3CF"/>
                          </a:solidFill>
                          <a:effectLst/>
                          <a:latin typeface="Times New Roman" pitchFamily="1"/>
                          <a:ea typeface="宋体" pitchFamily="1"/>
                          <a:cs typeface="宋体" pitchFamily="1"/>
                          <a:sym typeface=""/>
                        </a:rPr>
                        <a:t> </a:t>
                      </a:r>
                      <a:r>
                        <a:rPr lang="zh-CN" altLang="zh-CN" sz="2800" b="0" i="0" u="none">
                          <a:noFill/>
                          <a:effectLst/>
                          <a:latin typeface="Times New Roman" pitchFamily="28"/>
                          <a:ea typeface="Times New Roman" pitchFamily="28"/>
                          <a:cs typeface="宋体" pitchFamily="28"/>
                        </a:rPr>
                        <a:t>⁠</a:t>
                      </a:r>
                    </a:p>
                  </a:txBody>
                  <a:tcPr marL="0" marR="0" marT="0" marB="0" anchor="ctr">
                    <a:lnL w="9522" cmpd="sng">
                      <a:noFill/>
                    </a:lnL>
                    <a:lnR w="9522" cmpd="sng">
                      <a:noFill/>
                    </a:lnR>
                    <a:lnT w="9522" cmpd="sng">
                      <a:noFill/>
                    </a:lnT>
                    <a:lnB w="9522" cmpd="sng">
                      <a:noFill/>
                    </a:lnB>
                  </a:tcPr>
                </a:tc>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B.</a:t>
                      </a:r>
                      <a:r>
                        <a:rPr lang="zh-CN" altLang="zh-CN" sz="9550" b="0" i="0" u="none">
                          <a:noFill/>
                          <a:effectLst/>
                          <a:latin typeface="Times New Roman" pitchFamily="96"/>
                          <a:ea typeface="Times New Roman" pitchFamily="96"/>
                          <a:cs typeface="宋体" pitchFamily="96"/>
                          <a:sym typeface="Finished"/>
                        </a:rPr>
                        <a:t>⁠</a:t>
                      </a:r>
                      <a:r>
                        <a:rPr lang="en-US" altLang="zh-CN" sz="2800" b="0" i="0" u="none">
                          <a:solidFill>
                            <a:srgbClr val="1EE3CF"/>
                          </a:solidFill>
                          <a:effectLst/>
                          <a:latin typeface="Times New Roman" pitchFamily="28"/>
                          <a:ea typeface="宋体" pitchFamily="28"/>
                          <a:cs typeface="宋体" pitchFamily="28"/>
                          <a:sym typeface=""/>
                        </a:rPr>
                        <a:t>                   </a:t>
                      </a:r>
                      <a:r>
                        <a:rPr lang="en-US" altLang="zh-CN" sz="100" b="0" i="0" u="none">
                          <a:solidFill>
                            <a:srgbClr val="1EE3CF"/>
                          </a:solidFill>
                          <a:effectLst/>
                          <a:latin typeface="Times New Roman" pitchFamily="1"/>
                          <a:ea typeface="宋体" pitchFamily="1"/>
                          <a:cs typeface="宋体" pitchFamily="1"/>
                          <a:sym typeface=""/>
                        </a:rPr>
                        <a:t> </a:t>
                      </a:r>
                      <a:r>
                        <a:rPr lang="zh-CN" altLang="zh-CN" sz="2800" b="0" i="0" u="none">
                          <a:noFill/>
                          <a:effectLst/>
                          <a:latin typeface="Times New Roman" pitchFamily="28"/>
                          <a:ea typeface="Times New Roman" pitchFamily="28"/>
                          <a:cs typeface="宋体" pitchFamily="28"/>
                        </a:rPr>
                        <a:t>⁠</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076"/>
                  </a:ext>
                </a:extLst>
              </a:tr>
              <a:tr h="370840">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C.</a:t>
                      </a:r>
                      <a:r>
                        <a:rPr lang="zh-CN" altLang="zh-CN" sz="9550" b="0" i="0" u="none">
                          <a:noFill/>
                          <a:effectLst/>
                          <a:latin typeface="Times New Roman" pitchFamily="96"/>
                          <a:ea typeface="Times New Roman" pitchFamily="96"/>
                          <a:cs typeface="宋体" pitchFamily="96"/>
                          <a:sym typeface="Finished"/>
                        </a:rPr>
                        <a:t>⁠</a:t>
                      </a:r>
                      <a:r>
                        <a:rPr lang="en-US" altLang="zh-CN" sz="2800" b="0" i="0" u="none">
                          <a:solidFill>
                            <a:srgbClr val="1EE3CF"/>
                          </a:solidFill>
                          <a:effectLst/>
                          <a:latin typeface="Times New Roman" pitchFamily="28"/>
                          <a:ea typeface="宋体" pitchFamily="28"/>
                          <a:cs typeface="宋体" pitchFamily="28"/>
                          <a:sym typeface=""/>
                        </a:rPr>
                        <a:t>                   </a:t>
                      </a:r>
                      <a:r>
                        <a:rPr lang="en-US" altLang="zh-CN" sz="100" b="0" i="0" u="none">
                          <a:solidFill>
                            <a:srgbClr val="1EE3CF"/>
                          </a:solidFill>
                          <a:effectLst/>
                          <a:latin typeface="Times New Roman" pitchFamily="1"/>
                          <a:ea typeface="宋体" pitchFamily="1"/>
                          <a:cs typeface="宋体" pitchFamily="1"/>
                          <a:sym typeface=""/>
                        </a:rPr>
                        <a:t> </a:t>
                      </a:r>
                      <a:r>
                        <a:rPr lang="zh-CN" altLang="zh-CN" sz="2800" b="0" i="0" u="none">
                          <a:noFill/>
                          <a:effectLst/>
                          <a:latin typeface="Times New Roman" pitchFamily="28"/>
                          <a:ea typeface="Times New Roman" pitchFamily="28"/>
                          <a:cs typeface="宋体" pitchFamily="28"/>
                        </a:rPr>
                        <a:t>⁠</a:t>
                      </a:r>
                    </a:p>
                  </a:txBody>
                  <a:tcPr marL="0" marR="0" marT="0" marB="0" anchor="ctr">
                    <a:lnL w="9522" cmpd="sng">
                      <a:noFill/>
                    </a:lnL>
                    <a:lnR w="9522" cmpd="sng">
                      <a:noFill/>
                    </a:lnR>
                    <a:lnT w="9522" cmpd="sng">
                      <a:noFill/>
                    </a:lnT>
                    <a:lnB w="9522" cmpd="sng">
                      <a:noFill/>
                    </a:lnB>
                  </a:tcPr>
                </a:tc>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D.</a:t>
                      </a:r>
                      <a:r>
                        <a:rPr lang="zh-CN" altLang="zh-CN" sz="9550" b="0" i="0" u="none">
                          <a:noFill/>
                          <a:effectLst/>
                          <a:latin typeface="Times New Roman" pitchFamily="96"/>
                          <a:ea typeface="Times New Roman" pitchFamily="96"/>
                          <a:cs typeface="宋体" pitchFamily="96"/>
                          <a:sym typeface="Finished"/>
                        </a:rPr>
                        <a:t>⁠</a:t>
                      </a:r>
                      <a:r>
                        <a:rPr lang="en-US" altLang="zh-CN" sz="2800" b="0" i="0" u="none">
                          <a:solidFill>
                            <a:srgbClr val="1EE3CF"/>
                          </a:solidFill>
                          <a:effectLst/>
                          <a:latin typeface="Times New Roman" pitchFamily="28"/>
                          <a:ea typeface="宋体" pitchFamily="28"/>
                          <a:cs typeface="宋体" pitchFamily="28"/>
                          <a:sym typeface=""/>
                        </a:rPr>
                        <a:t>                   </a:t>
                      </a:r>
                      <a:r>
                        <a:rPr lang="en-US" altLang="zh-CN" sz="100" b="0" i="0" u="none">
                          <a:solidFill>
                            <a:srgbClr val="1EE3CF"/>
                          </a:solidFill>
                          <a:effectLst/>
                          <a:latin typeface="Times New Roman" pitchFamily="1"/>
                          <a:ea typeface="宋体" pitchFamily="1"/>
                          <a:cs typeface="宋体" pitchFamily="1"/>
                          <a:sym typeface=""/>
                        </a:rPr>
                        <a:t> </a:t>
                      </a:r>
                      <a:r>
                        <a:rPr lang="zh-CN" altLang="zh-CN" sz="2800" b="0" i="0" u="none">
                          <a:noFill/>
                          <a:effectLst/>
                          <a:latin typeface="Times New Roman" pitchFamily="28"/>
                          <a:ea typeface="Times New Roman" pitchFamily="28"/>
                          <a:cs typeface="宋体" pitchFamily="28"/>
                        </a:rPr>
                        <a:t>⁠</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077"/>
                  </a:ext>
                </a:extLst>
              </a:tr>
            </a:tbl>
          </a:graphicData>
        </a:graphic>
      </p:graphicFrame>
      <p:pic>
        <p:nvPicPr>
          <p:cNvPr id="3" name="yt_shape_1696918604571">
            <a:extLst>
              <a:ext uri="{FF2B5EF4-FFF2-40B4-BE49-F238E27FC236}">
                <a16:creationId xmlns:a16="http://schemas.microsoft.com/office/drawing/2014/main" id="{216DDF07-457D-63A0-677B-A20E04205E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4075" y="2187159"/>
            <a:ext cx="1692467" cy="1765655"/>
          </a:xfrm>
          <a:prstGeom prst="rect">
            <a:avLst/>
          </a:prstGeom>
        </p:spPr>
      </p:pic>
      <p:pic>
        <p:nvPicPr>
          <p:cNvPr id="5" name="yt_shape_1696918604713">
            <a:extLst>
              <a:ext uri="{FF2B5EF4-FFF2-40B4-BE49-F238E27FC236}">
                <a16:creationId xmlns:a16="http://schemas.microsoft.com/office/drawing/2014/main" id="{51DCB340-0393-68B9-DE93-7272D92E1E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0868" y="2187160"/>
            <a:ext cx="1692464" cy="1765652"/>
          </a:xfrm>
          <a:prstGeom prst="rect">
            <a:avLst/>
          </a:prstGeom>
        </p:spPr>
      </p:pic>
      <p:pic>
        <p:nvPicPr>
          <p:cNvPr id="7" name="yt_shape_1696918604861">
            <a:extLst>
              <a:ext uri="{FF2B5EF4-FFF2-40B4-BE49-F238E27FC236}">
                <a16:creationId xmlns:a16="http://schemas.microsoft.com/office/drawing/2014/main" id="{7C666EBB-F050-E145-A297-27B1B07A90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3438" y="4079206"/>
            <a:ext cx="1692464" cy="1765652"/>
          </a:xfrm>
          <a:prstGeom prst="rect">
            <a:avLst/>
          </a:prstGeom>
        </p:spPr>
      </p:pic>
      <p:pic>
        <p:nvPicPr>
          <p:cNvPr id="9" name="yt_shape_1696918604990">
            <a:extLst>
              <a:ext uri="{FF2B5EF4-FFF2-40B4-BE49-F238E27FC236}">
                <a16:creationId xmlns:a16="http://schemas.microsoft.com/office/drawing/2014/main" id="{DA96D7A2-46BB-0F09-2B91-048011424B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61505" y="4079205"/>
            <a:ext cx="1692467" cy="1765655"/>
          </a:xfrm>
          <a:prstGeom prst="rect">
            <a:avLst/>
          </a:prstGeom>
        </p:spPr>
      </p:pic>
      <p:sp>
        <p:nvSpPr>
          <p:cNvPr id="2" name="文本框 1">
            <a:extLst>
              <a:ext uri="{FF2B5EF4-FFF2-40B4-BE49-F238E27FC236}">
                <a16:creationId xmlns:a16="http://schemas.microsoft.com/office/drawing/2014/main" id="{9391875C-7137-B814-9200-177EDB6B4F96}"/>
              </a:ext>
            </a:extLst>
          </p:cNvPr>
          <p:cNvSpPr txBox="1"/>
          <p:nvPr/>
        </p:nvSpPr>
        <p:spPr>
          <a:xfrm>
            <a:off x="2691732" y="1521071"/>
            <a:ext cx="437261" cy="588658"/>
          </a:xfrm>
          <a:prstGeom prst="rect">
            <a:avLst/>
          </a:prstGeom>
          <a:noFill/>
        </p:spPr>
        <p:txBody>
          <a:bodyPr vert="horz" wrap="none" rtlCol="0">
            <a:noAutofit/>
          </a:bodyPr>
          <a:lstStyle/>
          <a:p>
            <a:pPr>
              <a:lnSpc>
                <a:spcPct val="129999"/>
              </a:lnSpc>
            </a:pPr>
            <a:r>
              <a:rPr kumimoji="0" lang="en-US" altLang="zh-CN" sz="2800" b="1" i="0" strike="noStrike" kern="1200" cap="none" spc="0" normalizeH="0" baseline="0" noProof="0">
                <a:ln>
                  <a:noFill/>
                </a:ln>
                <a:solidFill>
                  <a:srgbClr val="FF0000"/>
                </a:solidFill>
                <a:effectLst/>
                <a:uLnTx/>
                <a:uFillTx/>
                <a:latin typeface="Times New Roman" pitchFamily="28"/>
                <a:ea typeface="Times New Roman" pitchFamily="28"/>
                <a:cs typeface="Times New Roman" pitchFamily="28"/>
              </a:rPr>
              <a:t>C</a:t>
            </a:r>
            <a:endParaRPr lang="zh-CN" altLang="en-US">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0.11.30"/>
  <p:tag name="AS_TITLE" val="Aspose.Slides for Java"/>
  <p:tag name="AS_VERSION" val="20.11"/>
  <p:tag name="COMMONDATA" val="eyJoZGlkIjoiMzIyYzhmNGY4MmViMzFlMmU0YzVmNDg0YTM1ZGU5NWMifQ=="/>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heme/theme1.xml><?xml version="1.0" encoding="utf-8"?>
<a:theme xmlns:a="http://schemas.openxmlformats.org/drawingml/2006/main" name="1_自定义设计方案">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TotalTime>
  <Words>3120</Words>
  <Application>Microsoft Office PowerPoint</Application>
  <PresentationFormat>宽屏</PresentationFormat>
  <Paragraphs>183</Paragraphs>
  <Slides>27</Slides>
  <Notes>3</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27</vt:i4>
      </vt:variant>
    </vt:vector>
  </HeadingPairs>
  <TitlesOfParts>
    <vt:vector size="39" baseType="lpstr">
      <vt:lpstr>白正</vt:lpstr>
      <vt:lpstr>楷体</vt:lpstr>
      <vt:lpstr>宋体</vt:lpstr>
      <vt:lpstr>微软雅黑 Light</vt:lpstr>
      <vt:lpstr>Arial</vt:lpstr>
      <vt:lpstr>Book Antiqua</vt:lpstr>
      <vt:lpstr>Calibri</vt:lpstr>
      <vt:lpstr>Cambria Math</vt:lpstr>
      <vt:lpstr>Times New Roman</vt:lpstr>
      <vt:lpstr>Wingdings</vt:lpstr>
      <vt:lpstr>1_自定义设计方案</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学科网</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rbm.xkw.com</dc:creator>
  <cp:lastModifiedBy>EDY</cp:lastModifiedBy>
  <cp:revision>90</cp:revision>
  <cp:lastPrinted>2021-07-28T09:09:00Z</cp:lastPrinted>
  <dcterms:created xsi:type="dcterms:W3CDTF">2021-07-28T09:09:00Z</dcterms:created>
  <dcterms:modified xsi:type="dcterms:W3CDTF">2023-10-12T02:18:57Z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y fmtid="{D5CDD505-2E9C-101B-9397-08002B2CF9AE}" pid="6" name="ICV">
    <vt:lpwstr>03E180BF841341C1B9E9762C46E85B5F_13</vt:lpwstr>
  </property>
  <property fmtid="{D5CDD505-2E9C-101B-9397-08002B2CF9AE}" pid="7" name="KSOProductBuildVer">
    <vt:lpwstr>2052-12.1.0.15374</vt:lpwstr>
  </property>
</Properties>
</file>